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519" r:id="rId2"/>
    <p:sldId id="395" r:id="rId3"/>
    <p:sldId id="396" r:id="rId4"/>
    <p:sldId id="397" r:id="rId5"/>
    <p:sldId id="520" r:id="rId6"/>
    <p:sldId id="401" r:id="rId7"/>
    <p:sldId id="398" r:id="rId8"/>
    <p:sldId id="399" r:id="rId9"/>
    <p:sldId id="521" r:id="rId10"/>
    <p:sldId id="52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53"/>
  </p:normalViewPr>
  <p:slideViewPr>
    <p:cSldViewPr snapToGrid="0" snapToObjects="1">
      <p:cViewPr varScale="1">
        <p:scale>
          <a:sx n="112" d="100"/>
          <a:sy n="112" d="100"/>
        </p:scale>
        <p:origin x="5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0E1DB9-D72A-0B45-9E65-3210E1CCA7B3}" type="doc">
      <dgm:prSet loTypeId="urn:microsoft.com/office/officeart/2005/8/layout/process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F701C5-F972-1B43-B3DC-E3C57A9067FD}">
      <dgm:prSet phldrT="[Text]"/>
      <dgm:spPr/>
      <dgm:t>
        <a:bodyPr/>
        <a:lstStyle/>
        <a:p>
          <a:r>
            <a:rPr lang="en-US" dirty="0"/>
            <a:t>1.  </a:t>
          </a:r>
          <a:r>
            <a:rPr lang="en-US" b="0" dirty="0">
              <a:solidFill>
                <a:schemeClr val="bg1"/>
              </a:solidFill>
            </a:rPr>
            <a:t>Referral, Intake, and Screening</a:t>
          </a:r>
        </a:p>
      </dgm:t>
    </dgm:pt>
    <dgm:pt modelId="{DB3141F6-12DB-584F-9560-D4D281309941}" type="parTrans" cxnId="{1F03A48E-6089-5E40-9BD5-8BC9460ADF18}">
      <dgm:prSet/>
      <dgm:spPr/>
      <dgm:t>
        <a:bodyPr/>
        <a:lstStyle/>
        <a:p>
          <a:endParaRPr lang="en-US"/>
        </a:p>
      </dgm:t>
    </dgm:pt>
    <dgm:pt modelId="{874DF312-6D7B-0A46-A5DB-8B10A65B6A8D}" type="sibTrans" cxnId="{1F03A48E-6089-5E40-9BD5-8BC9460ADF18}">
      <dgm:prSet/>
      <dgm:spPr/>
      <dgm:t>
        <a:bodyPr/>
        <a:lstStyle/>
        <a:p>
          <a:endParaRPr lang="en-US"/>
        </a:p>
      </dgm:t>
    </dgm:pt>
    <dgm:pt modelId="{8AC72EF8-6C4E-3540-BAA2-0BBB941BF3DE}">
      <dgm:prSet phldrT="[Text]"/>
      <dgm:spPr/>
      <dgm:t>
        <a:bodyPr/>
        <a:lstStyle/>
        <a:p>
          <a:r>
            <a:rPr lang="en-US" dirty="0"/>
            <a:t>2.  Designing</a:t>
          </a:r>
          <a:r>
            <a:rPr lang="en-US" baseline="0" dirty="0"/>
            <a:t> and Administering the Assessment Protocol</a:t>
          </a:r>
          <a:endParaRPr lang="en-US" dirty="0"/>
        </a:p>
      </dgm:t>
    </dgm:pt>
    <dgm:pt modelId="{23FFF365-8699-C04D-8A75-6104FDA7CFDF}" type="parTrans" cxnId="{1762CCE7-505D-AA4B-A9A9-1015C8FF3A98}">
      <dgm:prSet/>
      <dgm:spPr/>
      <dgm:t>
        <a:bodyPr/>
        <a:lstStyle/>
        <a:p>
          <a:endParaRPr lang="en-US"/>
        </a:p>
      </dgm:t>
    </dgm:pt>
    <dgm:pt modelId="{7F27B5E4-260C-324A-A342-89CF270B2159}" type="sibTrans" cxnId="{1762CCE7-505D-AA4B-A9A9-1015C8FF3A98}">
      <dgm:prSet/>
      <dgm:spPr/>
      <dgm:t>
        <a:bodyPr/>
        <a:lstStyle/>
        <a:p>
          <a:endParaRPr lang="en-US"/>
        </a:p>
      </dgm:t>
    </dgm:pt>
    <dgm:pt modelId="{5A688512-C850-9848-B451-F6615CFC53F5}">
      <dgm:prSet/>
      <dgm:spPr/>
      <dgm:t>
        <a:bodyPr/>
        <a:lstStyle/>
        <a:p>
          <a:r>
            <a:rPr lang="en-US" dirty="0"/>
            <a:t>3.  </a:t>
          </a:r>
          <a:r>
            <a:rPr lang="en-US" b="1" dirty="0">
              <a:solidFill>
                <a:srgbClr val="FF0000"/>
              </a:solidFill>
            </a:rPr>
            <a:t>Interpreting Assessment Findings</a:t>
          </a:r>
        </a:p>
      </dgm:t>
    </dgm:pt>
    <dgm:pt modelId="{6B8F4E3E-DCD8-AC4E-A39A-46D67A9796EA}" type="parTrans" cxnId="{6FD92084-41E2-2849-A149-09389FC70F2B}">
      <dgm:prSet/>
      <dgm:spPr/>
      <dgm:t>
        <a:bodyPr/>
        <a:lstStyle/>
        <a:p>
          <a:endParaRPr lang="en-US"/>
        </a:p>
      </dgm:t>
    </dgm:pt>
    <dgm:pt modelId="{848F69C5-9B45-794B-80C4-8EAC3CC5C2D3}" type="sibTrans" cxnId="{6FD92084-41E2-2849-A149-09389FC70F2B}">
      <dgm:prSet/>
      <dgm:spPr/>
      <dgm:t>
        <a:bodyPr/>
        <a:lstStyle/>
        <a:p>
          <a:endParaRPr lang="en-US"/>
        </a:p>
      </dgm:t>
    </dgm:pt>
    <dgm:pt modelId="{B2FDF035-9EBC-E042-905D-748F9189B14E}" type="pres">
      <dgm:prSet presAssocID="{F30E1DB9-D72A-0B45-9E65-3210E1CCA7B3}" presName="Name0" presStyleCnt="0">
        <dgm:presLayoutVars>
          <dgm:dir/>
          <dgm:animLvl val="lvl"/>
          <dgm:resizeHandles val="exact"/>
        </dgm:presLayoutVars>
      </dgm:prSet>
      <dgm:spPr/>
    </dgm:pt>
    <dgm:pt modelId="{837E7024-49DF-8645-93E5-81EE5B5A1F75}" type="pres">
      <dgm:prSet presAssocID="{5A688512-C850-9848-B451-F6615CFC53F5}" presName="boxAndChildren" presStyleCnt="0"/>
      <dgm:spPr/>
    </dgm:pt>
    <dgm:pt modelId="{4E77CA8B-980A-9E41-982B-C9C05A2966A0}" type="pres">
      <dgm:prSet presAssocID="{5A688512-C850-9848-B451-F6615CFC53F5}" presName="parentTextBox" presStyleLbl="node1" presStyleIdx="0" presStyleCnt="3"/>
      <dgm:spPr/>
    </dgm:pt>
    <dgm:pt modelId="{639E36CB-CBEB-FE43-965F-4086488D60F2}" type="pres">
      <dgm:prSet presAssocID="{7F27B5E4-260C-324A-A342-89CF270B2159}" presName="sp" presStyleCnt="0"/>
      <dgm:spPr/>
    </dgm:pt>
    <dgm:pt modelId="{D38C047E-8BBB-8F4B-8B73-09FA898F4C56}" type="pres">
      <dgm:prSet presAssocID="{8AC72EF8-6C4E-3540-BAA2-0BBB941BF3DE}" presName="arrowAndChildren" presStyleCnt="0"/>
      <dgm:spPr/>
    </dgm:pt>
    <dgm:pt modelId="{33F85367-CF91-DE44-A3ED-A73AAB76C065}" type="pres">
      <dgm:prSet presAssocID="{8AC72EF8-6C4E-3540-BAA2-0BBB941BF3DE}" presName="parentTextArrow" presStyleLbl="node1" presStyleIdx="1" presStyleCnt="3"/>
      <dgm:spPr/>
    </dgm:pt>
    <dgm:pt modelId="{A0E2125D-9980-4A4E-A04F-2A89DE331803}" type="pres">
      <dgm:prSet presAssocID="{874DF312-6D7B-0A46-A5DB-8B10A65B6A8D}" presName="sp" presStyleCnt="0"/>
      <dgm:spPr/>
    </dgm:pt>
    <dgm:pt modelId="{5F433FA9-DF44-8043-94A8-37993E19AF75}" type="pres">
      <dgm:prSet presAssocID="{EFF701C5-F972-1B43-B3DC-E3C57A9067FD}" presName="arrowAndChildren" presStyleCnt="0"/>
      <dgm:spPr/>
    </dgm:pt>
    <dgm:pt modelId="{058DE872-3ABD-9942-B529-932F5D736CE8}" type="pres">
      <dgm:prSet presAssocID="{EFF701C5-F972-1B43-B3DC-E3C57A9067FD}" presName="parentTextArrow" presStyleLbl="node1" presStyleIdx="2" presStyleCnt="3"/>
      <dgm:spPr/>
    </dgm:pt>
  </dgm:ptLst>
  <dgm:cxnLst>
    <dgm:cxn modelId="{8ED03E2F-C5FF-5D4E-ADB3-A7C7BA9EF7B0}" type="presOf" srcId="{EFF701C5-F972-1B43-B3DC-E3C57A9067FD}" destId="{058DE872-3ABD-9942-B529-932F5D736CE8}" srcOrd="0" destOrd="0" presId="urn:microsoft.com/office/officeart/2005/8/layout/process4"/>
    <dgm:cxn modelId="{168F435E-1F91-9A4F-A053-F74BDD6EC65A}" type="presOf" srcId="{F30E1DB9-D72A-0B45-9E65-3210E1CCA7B3}" destId="{B2FDF035-9EBC-E042-905D-748F9189B14E}" srcOrd="0" destOrd="0" presId="urn:microsoft.com/office/officeart/2005/8/layout/process4"/>
    <dgm:cxn modelId="{4929645E-4F41-F441-8847-99F30B1E29C2}" type="presOf" srcId="{5A688512-C850-9848-B451-F6615CFC53F5}" destId="{4E77CA8B-980A-9E41-982B-C9C05A2966A0}" srcOrd="0" destOrd="0" presId="urn:microsoft.com/office/officeart/2005/8/layout/process4"/>
    <dgm:cxn modelId="{6FD92084-41E2-2849-A149-09389FC70F2B}" srcId="{F30E1DB9-D72A-0B45-9E65-3210E1CCA7B3}" destId="{5A688512-C850-9848-B451-F6615CFC53F5}" srcOrd="2" destOrd="0" parTransId="{6B8F4E3E-DCD8-AC4E-A39A-46D67A9796EA}" sibTransId="{848F69C5-9B45-794B-80C4-8EAC3CC5C2D3}"/>
    <dgm:cxn modelId="{1F03A48E-6089-5E40-9BD5-8BC9460ADF18}" srcId="{F30E1DB9-D72A-0B45-9E65-3210E1CCA7B3}" destId="{EFF701C5-F972-1B43-B3DC-E3C57A9067FD}" srcOrd="0" destOrd="0" parTransId="{DB3141F6-12DB-584F-9560-D4D281309941}" sibTransId="{874DF312-6D7B-0A46-A5DB-8B10A65B6A8D}"/>
    <dgm:cxn modelId="{1762CCE7-505D-AA4B-A9A9-1015C8FF3A98}" srcId="{F30E1DB9-D72A-0B45-9E65-3210E1CCA7B3}" destId="{8AC72EF8-6C4E-3540-BAA2-0BBB941BF3DE}" srcOrd="1" destOrd="0" parTransId="{23FFF365-8699-C04D-8A75-6104FDA7CFDF}" sibTransId="{7F27B5E4-260C-324A-A342-89CF270B2159}"/>
    <dgm:cxn modelId="{B71650F9-D464-9645-ACCA-85F7293EF325}" type="presOf" srcId="{8AC72EF8-6C4E-3540-BAA2-0BBB941BF3DE}" destId="{33F85367-CF91-DE44-A3ED-A73AAB76C065}" srcOrd="0" destOrd="0" presId="urn:microsoft.com/office/officeart/2005/8/layout/process4"/>
    <dgm:cxn modelId="{75EAAC10-245D-2144-BC12-5CEB0E927F0A}" type="presParOf" srcId="{B2FDF035-9EBC-E042-905D-748F9189B14E}" destId="{837E7024-49DF-8645-93E5-81EE5B5A1F75}" srcOrd="0" destOrd="0" presId="urn:microsoft.com/office/officeart/2005/8/layout/process4"/>
    <dgm:cxn modelId="{10A2238B-D658-1F48-9C5F-1A8B34A53F30}" type="presParOf" srcId="{837E7024-49DF-8645-93E5-81EE5B5A1F75}" destId="{4E77CA8B-980A-9E41-982B-C9C05A2966A0}" srcOrd="0" destOrd="0" presId="urn:microsoft.com/office/officeart/2005/8/layout/process4"/>
    <dgm:cxn modelId="{34A095B1-4B6C-4B48-9EE3-415A69557A16}" type="presParOf" srcId="{B2FDF035-9EBC-E042-905D-748F9189B14E}" destId="{639E36CB-CBEB-FE43-965F-4086488D60F2}" srcOrd="1" destOrd="0" presId="urn:microsoft.com/office/officeart/2005/8/layout/process4"/>
    <dgm:cxn modelId="{6985AF1A-51B0-B84A-9559-EBCA24C1B595}" type="presParOf" srcId="{B2FDF035-9EBC-E042-905D-748F9189B14E}" destId="{D38C047E-8BBB-8F4B-8B73-09FA898F4C56}" srcOrd="2" destOrd="0" presId="urn:microsoft.com/office/officeart/2005/8/layout/process4"/>
    <dgm:cxn modelId="{C58FCC07-177A-504A-8086-DB09189FEDE3}" type="presParOf" srcId="{D38C047E-8BBB-8F4B-8B73-09FA898F4C56}" destId="{33F85367-CF91-DE44-A3ED-A73AAB76C065}" srcOrd="0" destOrd="0" presId="urn:microsoft.com/office/officeart/2005/8/layout/process4"/>
    <dgm:cxn modelId="{FBEA319F-D976-274D-B575-1C9B32A076E0}" type="presParOf" srcId="{B2FDF035-9EBC-E042-905D-748F9189B14E}" destId="{A0E2125D-9980-4A4E-A04F-2A89DE331803}" srcOrd="3" destOrd="0" presId="urn:microsoft.com/office/officeart/2005/8/layout/process4"/>
    <dgm:cxn modelId="{668B0210-1E22-B844-A618-B89B13EA455C}" type="presParOf" srcId="{B2FDF035-9EBC-E042-905D-748F9189B14E}" destId="{5F433FA9-DF44-8043-94A8-37993E19AF75}" srcOrd="4" destOrd="0" presId="urn:microsoft.com/office/officeart/2005/8/layout/process4"/>
    <dgm:cxn modelId="{E200EB48-0748-934C-B493-B0C4EDC087C3}" type="presParOf" srcId="{5F433FA9-DF44-8043-94A8-37993E19AF75}" destId="{058DE872-3ABD-9942-B529-932F5D736CE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77CA8B-980A-9E41-982B-C9C05A2966A0}">
      <dsp:nvSpPr>
        <dsp:cNvPr id="0" name=""/>
        <dsp:cNvSpPr/>
      </dsp:nvSpPr>
      <dsp:spPr>
        <a:xfrm>
          <a:off x="0" y="3275482"/>
          <a:ext cx="7675562" cy="107508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3.  </a:t>
          </a:r>
          <a:r>
            <a:rPr lang="en-US" sz="2500" b="1" kern="1200" dirty="0">
              <a:solidFill>
                <a:srgbClr val="FF0000"/>
              </a:solidFill>
            </a:rPr>
            <a:t>Interpreting Assessment Findings</a:t>
          </a:r>
        </a:p>
      </dsp:txBody>
      <dsp:txXfrm>
        <a:off x="0" y="3275482"/>
        <a:ext cx="7675562" cy="1075086"/>
      </dsp:txXfrm>
    </dsp:sp>
    <dsp:sp modelId="{33F85367-CF91-DE44-A3ED-A73AAB76C065}">
      <dsp:nvSpPr>
        <dsp:cNvPr id="0" name=""/>
        <dsp:cNvSpPr/>
      </dsp:nvSpPr>
      <dsp:spPr>
        <a:xfrm rot="10800000">
          <a:off x="0" y="1638125"/>
          <a:ext cx="7675562" cy="1653482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2.  Designing</a:t>
          </a:r>
          <a:r>
            <a:rPr lang="en-US" sz="2500" kern="1200" baseline="0" dirty="0"/>
            <a:t> and Administering the Assessment Protocol</a:t>
          </a:r>
          <a:endParaRPr lang="en-US" sz="2500" kern="1200" dirty="0"/>
        </a:p>
      </dsp:txBody>
      <dsp:txXfrm rot="10800000">
        <a:off x="0" y="1638125"/>
        <a:ext cx="7675562" cy="1074383"/>
      </dsp:txXfrm>
    </dsp:sp>
    <dsp:sp modelId="{058DE872-3ABD-9942-B529-932F5D736CE8}">
      <dsp:nvSpPr>
        <dsp:cNvPr id="0" name=""/>
        <dsp:cNvSpPr/>
      </dsp:nvSpPr>
      <dsp:spPr>
        <a:xfrm rot="10800000">
          <a:off x="0" y="769"/>
          <a:ext cx="7675562" cy="1653482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1.  </a:t>
          </a:r>
          <a:r>
            <a:rPr lang="en-US" sz="2500" b="0" kern="1200" dirty="0">
              <a:solidFill>
                <a:schemeClr val="bg1"/>
              </a:solidFill>
            </a:rPr>
            <a:t>Referral, Intake, and Screening</a:t>
          </a:r>
        </a:p>
      </dsp:txBody>
      <dsp:txXfrm rot="10800000">
        <a:off x="0" y="769"/>
        <a:ext cx="7675562" cy="10743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2B0A3F-E2F6-9D4C-AD6C-C2E43FD465E2}" type="datetimeFigureOut">
              <a:rPr lang="en-US" smtClean="0"/>
              <a:t>1/12/22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5BB47-EFFC-7F44-AFA2-B9713BC0F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96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A589D-B577-494C-AEB5-A5D4F19080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22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A589D-B577-494C-AEB5-A5D4F19080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38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A589D-B577-494C-AEB5-A5D4F19080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020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Expected ages of mastery differ, but these are general guidelines.  Phonological awareness is taught earlier in school then it was 10 years ago – starting in kindergarten.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A589D-B577-494C-AEB5-A5D4F19080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89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4F392-6B5C-9542-8918-67C3BC640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648093-2E6C-EA45-85E7-45BC005B5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539B4-548A-1B44-903B-023236381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57CB-4E98-3446-826D-F89B08FA47A8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01F97-4B60-6947-8DD5-BE5EE1D71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32066-A295-8043-8DB0-C5C1F2E3A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02942-FC77-4F4C-BAE6-0FE590A8C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908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32CB8-DD36-5C4D-B4BD-CCAA7838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836709-08FD-B24D-B28F-1C858AF25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CF1F9-07B3-E548-AFC8-88B1F3875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57CB-4E98-3446-826D-F89B08FA47A8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DDF86-FE53-6E4B-BCDA-9F913358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91CF4-C81C-DB44-B00A-5E824C2C8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02942-FC77-4F4C-BAE6-0FE590A8C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70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0CB513-E0FD-D346-8CEC-ACD86CFBC4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31BB4-709D-A149-A0CC-AF3E7843F4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B4353-0722-B847-9C15-1F57209B3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57CB-4E98-3446-826D-F89B08FA47A8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8DF88-0408-6343-8184-CAF4EC02C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CD82C-3581-D642-98AF-75BEA9A6D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02942-FC77-4F4C-BAE6-0FE590A8C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76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A9A7B-9929-EF40-AA42-EEA86F78C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8F973-03FE-1E49-85BE-397F99BD0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2FB4C-02FB-9041-BFDD-75C527DDA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57CB-4E98-3446-826D-F89B08FA47A8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B74FB-9D93-8449-89F0-C212EB9D1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9830F-0C47-8643-9581-C9348A56D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02942-FC77-4F4C-BAE6-0FE590A8C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00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F872A-31A5-5649-BC11-C5001FCCA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4DD4B-04C2-E243-A628-A3A919603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15AA1-C2F5-4242-A505-D8161DA7E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57CB-4E98-3446-826D-F89B08FA47A8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7192E-C5C8-2D45-AAD1-4183C8C0F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10810-0A16-5F40-9559-D1DCA0B43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02942-FC77-4F4C-BAE6-0FE590A8C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29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90903-5DA2-8844-A903-1DB2C89D2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8A08B-7208-E941-B720-8BD87608E9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4FF38F-61AD-B34B-87DD-962AF7C2B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C9F6A4-157D-2242-AE70-100662268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57CB-4E98-3446-826D-F89B08FA47A8}" type="datetimeFigureOut">
              <a:rPr lang="en-US" smtClean="0"/>
              <a:t>1/12/22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4BD63-9C3D-3647-9D99-C9C18903F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47139-F948-6F41-8C35-517046570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02942-FC77-4F4C-BAE6-0FE590A8C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12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8E956-E07F-EF4F-8FA1-017786552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CEF22-73E6-624E-870C-7749E2945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85168C-680E-D74C-BB11-82B9A602FB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90456A-454F-EC4B-85BB-0B9EEE0878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59A222-0926-E74E-BF06-0BAD127F4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CA06E8-3B30-AE48-BA74-A0CB05CF3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57CB-4E98-3446-826D-F89B08FA47A8}" type="datetimeFigureOut">
              <a:rPr lang="en-US" smtClean="0"/>
              <a:t>1/12/22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B907C9-BB66-D04E-A479-A03FE77B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36FE2E-3C0E-7748-A0CB-38432E289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02942-FC77-4F4C-BAE6-0FE590A8C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55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6AE1F-69A1-4D49-9214-3CEC4DED9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007D6F-7C5E-8445-A4DB-06EA08A5D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57CB-4E98-3446-826D-F89B08FA47A8}" type="datetimeFigureOut">
              <a:rPr lang="en-US" smtClean="0"/>
              <a:t>1/12/22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8C0C56-63E6-FD47-B875-904CA6588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FD6C5B-83DF-464D-BD5A-A4F837BE9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02942-FC77-4F4C-BAE6-0FE590A8C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80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DCB6F-8133-694A-BB6A-643387D0A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57CB-4E98-3446-826D-F89B08FA47A8}" type="datetimeFigureOut">
              <a:rPr lang="en-US" smtClean="0"/>
              <a:t>1/12/22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C8C45C-5277-3A4D-8809-2B4DF6946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D4FDA-ECFB-B64D-80AD-8E1A39177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02942-FC77-4F4C-BAE6-0FE590A8C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04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20FAB-059B-D34C-B201-3AF483955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BEEFF-BF6A-504E-A116-761216FDF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3E8033-851E-2845-8519-BCBEFC7D5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0B3D6-8A3F-5E4C-8CF8-298E52DCA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57CB-4E98-3446-826D-F89B08FA47A8}" type="datetimeFigureOut">
              <a:rPr lang="en-US" smtClean="0"/>
              <a:t>1/12/22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373F1-4672-4049-89B6-4853BD173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AD86F8-A456-0042-9BD6-11AF948EF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02942-FC77-4F4C-BAE6-0FE590A8C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46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997D2-CB6A-A14C-8E23-36179C3C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FDF622-F599-474D-A575-7611066134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1F9CAF-06E2-7642-A205-170BAC6D6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3A61D-B394-1541-B088-CE31F9DD6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57CB-4E98-3446-826D-F89B08FA47A8}" type="datetimeFigureOut">
              <a:rPr lang="en-US" smtClean="0"/>
              <a:t>1/12/22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CF54E-7729-C840-9DB6-253F4AF2B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02094-0651-E34A-8ABC-CDBF7C306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02942-FC77-4F4C-BAE6-0FE590A8C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15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4BBCB5-FFD9-0B4E-8768-0CF583675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12C93-DE36-5346-B6DB-25505BC55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89AB7-7430-3D4D-AB4E-2A9196E0B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A57CB-4E98-3446-826D-F89B08FA47A8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F6ECB-9012-6C4D-88F4-52C23DD069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B5888-610C-234D-835A-ADC5A27049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02942-FC77-4F4C-BAE6-0FE590A8C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56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DF3550-3F8D-644D-97F3-2183C08F0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155" y="69574"/>
            <a:ext cx="6821234" cy="671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663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Activity #11: Diagnosis and Therapy Needs</a:t>
            </a:r>
            <a:r>
              <a:rPr lang="en-US" b="1" dirty="0">
                <a:solidFill>
                  <a:srgbClr val="FF0000"/>
                </a:solidFill>
                <a:effectLst/>
              </a:rPr>
              <a:t>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is Matthew’s communication diagnosis?  Is it </a:t>
            </a:r>
            <a:r>
              <a:rPr lang="en-US" sz="2400" dirty="0">
                <a:solidFill>
                  <a:srgbClr val="7030A0"/>
                </a:solidFill>
              </a:rPr>
              <a:t>primary</a:t>
            </a:r>
            <a:r>
              <a:rPr lang="en-US" sz="2400" dirty="0"/>
              <a:t> or </a:t>
            </a:r>
            <a:r>
              <a:rPr lang="en-US" sz="2400" dirty="0">
                <a:solidFill>
                  <a:srgbClr val="7030A0"/>
                </a:solidFill>
              </a:rPr>
              <a:t>secondary</a:t>
            </a:r>
            <a:r>
              <a:rPr lang="en-US" sz="2400" dirty="0"/>
              <a:t>?	</a:t>
            </a:r>
          </a:p>
          <a:p>
            <a:r>
              <a:rPr lang="en-US" sz="2400" dirty="0"/>
              <a:t>Do you think Matthew needs additional therapy (above what he is receiving at Early Childhood CARES)?  Why/ Why not?</a:t>
            </a:r>
          </a:p>
          <a:p>
            <a:r>
              <a:rPr lang="en-US" sz="2400" dirty="0"/>
              <a:t>What skills would you, as Matthew’s SLP, want to target in therapy?  What would would be the goals of your therapy (you don’t need to write them in goal format- we’ll do that next week)</a:t>
            </a:r>
          </a:p>
          <a:p>
            <a:r>
              <a:rPr lang="en-US" sz="2400" dirty="0"/>
              <a:t>What else do you want to keep in mind as you plan Matthew’s treatment?</a:t>
            </a:r>
          </a:p>
        </p:txBody>
      </p:sp>
    </p:spTree>
    <p:extLst>
      <p:ext uri="{BB962C8B-B14F-4D97-AF65-F5344CB8AC3E}">
        <p14:creationId xmlns:p14="http://schemas.microsoft.com/office/powerpoint/2010/main" val="1180423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136527"/>
            <a:ext cx="78867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Activity </a:t>
            </a:r>
            <a:r>
              <a:rPr lang="en-US" b="1">
                <a:solidFill>
                  <a:srgbClr val="FF0000"/>
                </a:solidFill>
              </a:rPr>
              <a:t>#9:  </a:t>
            </a:r>
            <a:r>
              <a:rPr lang="en-US" b="1" dirty="0">
                <a:solidFill>
                  <a:srgbClr val="FF0000"/>
                </a:solidFill>
              </a:rPr>
              <a:t>Informal Measures:  Phoneme awareness probes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52650" y="1195639"/>
            <a:ext cx="78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Letter-Sound Identification (identifying the sounds that letters make, such as the letter “c” makes the /k/ sound)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793632-EB7E-9B47-96E0-338C695B8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Title: SSD 9 Matthew DX1 Letter Sound ID</a:t>
            </a:r>
          </a:p>
        </p:txBody>
      </p:sp>
    </p:spTree>
    <p:extLst>
      <p:ext uri="{BB962C8B-B14F-4D97-AF65-F5344CB8AC3E}">
        <p14:creationId xmlns:p14="http://schemas.microsoft.com/office/powerpoint/2010/main" val="360355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136527"/>
            <a:ext cx="78867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Activity </a:t>
            </a:r>
            <a:r>
              <a:rPr lang="en-US" b="1">
                <a:solidFill>
                  <a:srgbClr val="FF0000"/>
                </a:solidFill>
              </a:rPr>
              <a:t>#9:  </a:t>
            </a:r>
            <a:r>
              <a:rPr lang="en-US" b="1" dirty="0">
                <a:solidFill>
                  <a:srgbClr val="FF0000"/>
                </a:solidFill>
              </a:rPr>
              <a:t>Informal Measures:  Phoneme awareness probes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51856" y="1243427"/>
            <a:ext cx="78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Sound Identification (identifying the first sound in a word, such as /k/ at the beginning of “cat”)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65F6F0-268F-544E-A7FD-E182F1D88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3109"/>
            <a:ext cx="10515600" cy="4153853"/>
          </a:xfrm>
        </p:spPr>
        <p:txBody>
          <a:bodyPr/>
          <a:lstStyle/>
          <a:p>
            <a:r>
              <a:rPr lang="en-US" dirty="0"/>
              <a:t>Video Title: SSD 8 Matthew Initial Sound ID</a:t>
            </a:r>
          </a:p>
        </p:txBody>
      </p:sp>
    </p:spTree>
    <p:extLst>
      <p:ext uri="{BB962C8B-B14F-4D97-AF65-F5344CB8AC3E}">
        <p14:creationId xmlns:p14="http://schemas.microsoft.com/office/powerpoint/2010/main" val="1977249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136527"/>
            <a:ext cx="78867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Activity </a:t>
            </a:r>
            <a:r>
              <a:rPr lang="en-US" b="1">
                <a:solidFill>
                  <a:srgbClr val="FF0000"/>
                </a:solidFill>
              </a:rPr>
              <a:t>#9:  </a:t>
            </a:r>
            <a:r>
              <a:rPr lang="en-US" b="1" dirty="0">
                <a:solidFill>
                  <a:srgbClr val="FF0000"/>
                </a:solidFill>
              </a:rPr>
              <a:t>Informal Measures:  Phoneme awareness probes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8235" y="1462090"/>
            <a:ext cx="9955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Blending (putting the sounds of a word together to identify the word, such as /k/ + /a/ + /t/ = “cat”)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1BF74B-7E58-CC47-8906-471875437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4695"/>
            <a:ext cx="10515600" cy="4182268"/>
          </a:xfrm>
        </p:spPr>
        <p:txBody>
          <a:bodyPr/>
          <a:lstStyle/>
          <a:p>
            <a:r>
              <a:rPr lang="en-US" dirty="0"/>
              <a:t>Video Title: SSD 3 Matthew DX1 Blending Probe </a:t>
            </a:r>
          </a:p>
        </p:txBody>
      </p:sp>
    </p:spTree>
    <p:extLst>
      <p:ext uri="{BB962C8B-B14F-4D97-AF65-F5344CB8AC3E}">
        <p14:creationId xmlns:p14="http://schemas.microsoft.com/office/powerpoint/2010/main" val="302735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F51E5-2D99-974D-93FE-C1326C4DA990}"/>
              </a:ext>
            </a:extLst>
          </p:cNvPr>
          <p:cNvSpPr txBox="1"/>
          <p:nvPr/>
        </p:nvSpPr>
        <p:spPr>
          <a:xfrm>
            <a:off x="3561806" y="365761"/>
            <a:ext cx="5173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Phonological Awareness Development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0F22F81-2AEF-9C48-AF03-9243EDC74DBD}"/>
              </a:ext>
            </a:extLst>
          </p:cNvPr>
          <p:cNvGraphicFramePr>
            <a:graphicFrameLocks noGrp="1"/>
          </p:cNvGraphicFramePr>
          <p:nvPr/>
        </p:nvGraphicFramePr>
        <p:xfrm>
          <a:off x="1680755" y="965926"/>
          <a:ext cx="8669193" cy="5712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9731">
                  <a:extLst>
                    <a:ext uri="{9D8B030D-6E8A-4147-A177-3AD203B41FA5}">
                      <a16:colId xmlns:a16="http://schemas.microsoft.com/office/drawing/2014/main" val="3624243282"/>
                    </a:ext>
                  </a:extLst>
                </a:gridCol>
                <a:gridCol w="2889731">
                  <a:extLst>
                    <a:ext uri="{9D8B030D-6E8A-4147-A177-3AD203B41FA5}">
                      <a16:colId xmlns:a16="http://schemas.microsoft.com/office/drawing/2014/main" val="2991135257"/>
                    </a:ext>
                  </a:extLst>
                </a:gridCol>
                <a:gridCol w="2889731">
                  <a:extLst>
                    <a:ext uri="{9D8B030D-6E8A-4147-A177-3AD203B41FA5}">
                      <a16:colId xmlns:a16="http://schemas.microsoft.com/office/drawing/2014/main" val="359206471"/>
                    </a:ext>
                  </a:extLst>
                </a:gridCol>
              </a:tblGrid>
              <a:tr h="60220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Preschool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Kindergarten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First Grade+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34013"/>
                  </a:ext>
                </a:extLst>
              </a:tr>
              <a:tr h="440043">
                <a:tc>
                  <a:txBody>
                    <a:bodyPr/>
                    <a:lstStyle/>
                    <a:p>
                      <a:r>
                        <a:rPr lang="en-US" sz="1800" dirty="0"/>
                        <a:t>Develop listening habits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Identifies beginning sounds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309165"/>
                  </a:ext>
                </a:extLst>
              </a:tr>
              <a:tr h="788034">
                <a:tc>
                  <a:txBody>
                    <a:bodyPr/>
                    <a:lstStyle/>
                    <a:p>
                      <a:r>
                        <a:rPr lang="en-US" sz="1800" dirty="0"/>
                        <a:t>Segments sentences into words (clapping or counting)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Names words that start with a sound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Blending &amp; segmenting longer words, blends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039401"/>
                  </a:ext>
                </a:extLst>
              </a:tr>
              <a:tr h="1026767">
                <a:tc>
                  <a:txBody>
                    <a:bodyPr/>
                    <a:lstStyle/>
                    <a:p>
                      <a:r>
                        <a:rPr lang="en-US" sz="1800" dirty="0"/>
                        <a:t>Rhyme awareness emerges: </a:t>
                      </a:r>
                    </a:p>
                    <a:p>
                      <a:r>
                        <a:rPr lang="en-US" sz="1800" dirty="0"/>
                        <a:t>Plays with saying rhyming words. Enjoys rhymes.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Identifies ending sounds</a:t>
                      </a:r>
                    </a:p>
                    <a:p>
                      <a:r>
                        <a:rPr lang="en-US" sz="1800" dirty="0"/>
                        <a:t>Identifies rhyming words</a:t>
                      </a:r>
                    </a:p>
                    <a:p>
                      <a:r>
                        <a:rPr lang="en-US" sz="1800" dirty="0"/>
                        <a:t>Produces a rhyme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Judging rhymes: tell me which ones rhyme, “moon, soup, soon.”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358971"/>
                  </a:ext>
                </a:extLst>
              </a:tr>
              <a:tr h="1026767">
                <a:tc>
                  <a:txBody>
                    <a:bodyPr/>
                    <a:lstStyle/>
                    <a:p>
                      <a:r>
                        <a:rPr lang="en-US" sz="1800" dirty="0"/>
                        <a:t>Identifies rhyming words: “Do these words rhyme: cat, sat?”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Segments &amp; blends words with 3 – 4 phonemes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Deleting phonemes: Say swing without /s/.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086713"/>
                  </a:ext>
                </a:extLst>
              </a:tr>
              <a:tr h="775431">
                <a:tc>
                  <a:txBody>
                    <a:bodyPr/>
                    <a:lstStyle/>
                    <a:p>
                      <a:r>
                        <a:rPr lang="en-US" sz="1800" dirty="0"/>
                        <a:t>Blending words &amp; syllables:</a:t>
                      </a:r>
                    </a:p>
                    <a:p>
                      <a:r>
                        <a:rPr lang="en-US" sz="1800" dirty="0"/>
                        <a:t> air - plane;  can - </a:t>
                      </a:r>
                      <a:r>
                        <a:rPr lang="en-US" sz="1800" dirty="0" err="1"/>
                        <a:t>dy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Identifies middle sounds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Manipulating phonemes: Say cat, now say cat with a /p/ instead of /k/.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570445"/>
                  </a:ext>
                </a:extLst>
              </a:tr>
              <a:tr h="775431">
                <a:tc>
                  <a:txBody>
                    <a:bodyPr/>
                    <a:lstStyle/>
                    <a:p>
                      <a:r>
                        <a:rPr lang="en-US" sz="1800" dirty="0"/>
                        <a:t>Segmenting compound words</a:t>
                      </a:r>
                    </a:p>
                    <a:p>
                      <a:r>
                        <a:rPr lang="en-US" sz="1800" dirty="0"/>
                        <a:t>Segmenting syllables (beats)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Deletes syllables: Say football without foot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541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2220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pperplate Gothic Light" charset="0"/>
                <a:ea typeface="Copperplate Gothic Light" charset="0"/>
                <a:cs typeface="Copperplate Gothic Light" charset="0"/>
              </a:rPr>
              <a:t>Initial Assessment</a:t>
            </a:r>
            <a:r>
              <a:rPr lang="en-US" dirty="0"/>
              <a:t> Process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394785" y="1825625"/>
          <a:ext cx="767556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7476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Activity #10: Clinical Question Analysis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sz="1800" b="1" dirty="0"/>
              <a:t>Complete individually and share in small groups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4125" y="1690689"/>
            <a:ext cx="8993875" cy="5010362"/>
          </a:xfrm>
        </p:spPr>
        <p:txBody>
          <a:bodyPr>
            <a:normAutofit/>
          </a:bodyPr>
          <a:lstStyle/>
          <a:p>
            <a:r>
              <a:rPr lang="en-US" sz="3200" dirty="0"/>
              <a:t>Complete the table, making sure to add all required information into column 2 and then complete column 3 (short direct answer)</a:t>
            </a:r>
          </a:p>
          <a:p>
            <a:pPr lvl="1"/>
            <a:r>
              <a:rPr lang="en-US" sz="3200" dirty="0"/>
              <a:t>Do not complete the last question: What is the best treatment plan?  We will address this later.</a:t>
            </a:r>
          </a:p>
        </p:txBody>
      </p:sp>
    </p:spTree>
    <p:extLst>
      <p:ext uri="{BB962C8B-B14F-4D97-AF65-F5344CB8AC3E}">
        <p14:creationId xmlns:p14="http://schemas.microsoft.com/office/powerpoint/2010/main" val="1796605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Activity #11: Diagnosis and Therapy Needs</a:t>
            </a:r>
            <a:r>
              <a:rPr lang="en-US" b="1" dirty="0">
                <a:solidFill>
                  <a:srgbClr val="FF0000"/>
                </a:solidFill>
                <a:effectLst/>
              </a:rPr>
              <a:t>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is Matthew’s communication diagnosis?  Is it </a:t>
            </a:r>
            <a:r>
              <a:rPr lang="en-US" sz="2400" b="1" dirty="0">
                <a:solidFill>
                  <a:srgbClr val="7030A0"/>
                </a:solidFill>
              </a:rPr>
              <a:t>primary</a:t>
            </a:r>
            <a:r>
              <a:rPr lang="en-US" sz="2400" dirty="0"/>
              <a:t> or </a:t>
            </a:r>
            <a:r>
              <a:rPr lang="en-US" sz="2400" b="1" dirty="0">
                <a:solidFill>
                  <a:srgbClr val="7030A0"/>
                </a:solidFill>
              </a:rPr>
              <a:t>secondary</a:t>
            </a:r>
            <a:r>
              <a:rPr lang="en-US" sz="2400" dirty="0"/>
              <a:t>?	</a:t>
            </a:r>
          </a:p>
          <a:p>
            <a:r>
              <a:rPr lang="en-US" sz="2400" dirty="0"/>
              <a:t>Do you think Matthew needs additional therapy (above what he is receiving at Early Childhood CARES)?  Why/ Why not?</a:t>
            </a:r>
          </a:p>
          <a:p>
            <a:r>
              <a:rPr lang="en-US" sz="2400" dirty="0"/>
              <a:t>What skills would you, as Matthew’s SLP, want to target in therapy?  What would would be the goals of your therapy (you don’t need to write them in goal format- we’ll do that next week)</a:t>
            </a:r>
          </a:p>
          <a:p>
            <a:r>
              <a:rPr lang="en-US" sz="2400" dirty="0"/>
              <a:t>What else do you want to keep in mind as you plan Matthew’s treatment?</a:t>
            </a:r>
          </a:p>
        </p:txBody>
      </p:sp>
    </p:spTree>
    <p:extLst>
      <p:ext uri="{BB962C8B-B14F-4D97-AF65-F5344CB8AC3E}">
        <p14:creationId xmlns:p14="http://schemas.microsoft.com/office/powerpoint/2010/main" val="950261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6FCA2-75A2-8A4D-B3B4-C21462840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3092"/>
            <a:ext cx="9231630" cy="1325563"/>
          </a:xfrm>
          <a:solidFill>
            <a:schemeClr val="bg2">
              <a:lumMod val="9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Oregon</a:t>
            </a:r>
            <a:br>
              <a:rPr lang="en-US" dirty="0"/>
            </a:br>
            <a:r>
              <a:rPr lang="en-US" dirty="0"/>
              <a:t>Special Education Eligibilities: School-Age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3B8C10-1E99-7F4F-AB47-2ED3B648A641}"/>
              </a:ext>
            </a:extLst>
          </p:cNvPr>
          <p:cNvSpPr txBox="1"/>
          <p:nvPr/>
        </p:nvSpPr>
        <p:spPr>
          <a:xfrm>
            <a:off x="2006876" y="1478654"/>
            <a:ext cx="851535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Developmental Delay (ages 3-5 and 5-9)</a:t>
            </a:r>
          </a:p>
          <a:p>
            <a:pPr algn="ctr"/>
            <a:r>
              <a:rPr lang="en-US" sz="2800" dirty="0"/>
              <a:t>Autism Spectrum Disorder (82) </a:t>
            </a:r>
          </a:p>
          <a:p>
            <a:pPr algn="ctr"/>
            <a:r>
              <a:rPr lang="en-US" sz="2800" dirty="0"/>
              <a:t>Communication Disorder (50) </a:t>
            </a:r>
          </a:p>
          <a:p>
            <a:pPr algn="ctr"/>
            <a:r>
              <a:rPr lang="en-US" sz="2800" dirty="0"/>
              <a:t>Deaf-blindness (43) </a:t>
            </a:r>
          </a:p>
          <a:p>
            <a:pPr algn="ctr"/>
            <a:r>
              <a:rPr lang="en-US" sz="2800" dirty="0"/>
              <a:t>Emotional Disturbance (60) </a:t>
            </a:r>
          </a:p>
          <a:p>
            <a:pPr algn="ctr"/>
            <a:r>
              <a:rPr lang="en-US" sz="2800" dirty="0"/>
              <a:t>Hearing Impairment (20) </a:t>
            </a:r>
          </a:p>
          <a:p>
            <a:pPr algn="ctr"/>
            <a:r>
              <a:rPr lang="en-US" sz="2800" dirty="0"/>
              <a:t>Intellectual Disability (10) </a:t>
            </a:r>
          </a:p>
          <a:p>
            <a:pPr algn="ctr"/>
            <a:r>
              <a:rPr lang="en-US" sz="2800" dirty="0"/>
              <a:t>Orthopedic Impairment (70) </a:t>
            </a:r>
          </a:p>
          <a:p>
            <a:pPr algn="ctr"/>
            <a:r>
              <a:rPr lang="en-US" sz="2800" dirty="0"/>
              <a:t>Other Health Impairment (80) </a:t>
            </a:r>
          </a:p>
          <a:p>
            <a:pPr algn="ctr"/>
            <a:r>
              <a:rPr lang="en-US" sz="2800" dirty="0"/>
              <a:t>Specific Learning Disability (90) </a:t>
            </a:r>
          </a:p>
          <a:p>
            <a:pPr algn="ctr"/>
            <a:r>
              <a:rPr lang="en-US" sz="2800" dirty="0"/>
              <a:t>Traumatic Brain Injury (74) </a:t>
            </a:r>
          </a:p>
          <a:p>
            <a:pPr algn="ctr"/>
            <a:r>
              <a:rPr lang="en-US" sz="2800" dirty="0"/>
              <a:t>Vision Impairment (40)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188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682</Words>
  <Application>Microsoft Macintosh PowerPoint</Application>
  <PresentationFormat>Widescreen</PresentationFormat>
  <Paragraphs>69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Copperplate Gothic Light</vt:lpstr>
      <vt:lpstr>Office Theme</vt:lpstr>
      <vt:lpstr>PowerPoint Presentation</vt:lpstr>
      <vt:lpstr>Activity #9:  Informal Measures:  Phoneme awareness probes </vt:lpstr>
      <vt:lpstr>Activity #9:  Informal Measures:  Phoneme awareness probes </vt:lpstr>
      <vt:lpstr>Activity #9:  Informal Measures:  Phoneme awareness probes </vt:lpstr>
      <vt:lpstr>PowerPoint Presentation</vt:lpstr>
      <vt:lpstr>Initial Assessment Process</vt:lpstr>
      <vt:lpstr>Activity #10: Clinical Question Analysis Complete individually and share in small groups</vt:lpstr>
      <vt:lpstr>Activity #11: Diagnosis and Therapy Needs </vt:lpstr>
      <vt:lpstr>Oregon Special Education Eligibilities: School-Age</vt:lpstr>
      <vt:lpstr>Activity #11: Diagnosis and Therapy Needs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Wright</dc:creator>
  <cp:lastModifiedBy>Jim Wright</cp:lastModifiedBy>
  <cp:revision>5</cp:revision>
  <dcterms:created xsi:type="dcterms:W3CDTF">2022-01-04T18:07:53Z</dcterms:created>
  <dcterms:modified xsi:type="dcterms:W3CDTF">2022-01-12T22:03:00Z</dcterms:modified>
</cp:coreProperties>
</file>