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10" r:id="rId2"/>
    <p:sldId id="409" r:id="rId3"/>
    <p:sldId id="443" r:id="rId4"/>
    <p:sldId id="350" r:id="rId5"/>
    <p:sldId id="570" r:id="rId6"/>
    <p:sldId id="351" r:id="rId7"/>
    <p:sldId id="420" r:id="rId8"/>
    <p:sldId id="412" r:id="rId9"/>
    <p:sldId id="413" r:id="rId10"/>
    <p:sldId id="518" r:id="rId11"/>
    <p:sldId id="352" r:id="rId12"/>
    <p:sldId id="353" r:id="rId13"/>
    <p:sldId id="354" r:id="rId14"/>
    <p:sldId id="355" r:id="rId15"/>
    <p:sldId id="5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853"/>
  </p:normalViewPr>
  <p:slideViewPr>
    <p:cSldViewPr snapToGrid="0" snapToObjects="1">
      <p:cViewPr varScale="1">
        <p:scale>
          <a:sx n="112" d="100"/>
          <a:sy n="112"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solidFill>
                <a:srgbClr val="FF0000"/>
              </a:solidFill>
            </a:rPr>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7B0C8D01-A029-4B48-AE70-A5DA768575F3}" type="presOf" srcId="{4992799E-678C-1644-BAB5-45376C4E9BCC}" destId="{72A1BD8C-9BA7-DF40-AB13-54AF4A64C774}" srcOrd="0" destOrd="0" presId="urn:microsoft.com/office/officeart/2005/8/layout/cycle1"/>
    <dgm:cxn modelId="{CEC21C17-53E6-EF45-8EEB-15F94B7795BA}" srcId="{2AFBA9D6-57E6-1747-BE1A-BC30FF59EFC7}" destId="{4992799E-678C-1644-BAB5-45376C4E9BCC}" srcOrd="0" destOrd="0" parTransId="{6CA93F6F-2C5B-3543-B35F-D1B2E291110D}" sibTransId="{0376A2C8-3862-614F-93E3-DF6A3BA3792C}"/>
    <dgm:cxn modelId="{6D32D33F-3C01-7146-A027-C67BFE7B477F}" type="presOf" srcId="{0376A2C8-3862-614F-93E3-DF6A3BA3792C}" destId="{E5972367-1D0F-3F42-A4B0-A32CE17DB0E2}"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2835A34A-DA43-4E48-B06C-D63D0FCC0AE7}" type="presOf" srcId="{2AFBA9D6-57E6-1747-BE1A-BC30FF59EFC7}" destId="{5FF27E8B-6DD9-EF4B-A803-C798AEF62AA3}" srcOrd="0" destOrd="0" presId="urn:microsoft.com/office/officeart/2005/8/layout/cycle1"/>
    <dgm:cxn modelId="{42FB4752-4125-414C-BE0B-DD287E7D3CAE}" type="presOf" srcId="{99DD0ED8-A3B6-0E44-8A5F-533131297894}" destId="{B10B807F-A421-DC40-9C24-68A34ED8B7E8}"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1A868787-7CA9-C442-9A97-8EC94CE707EA}" type="presOf" srcId="{C8EA277B-42E9-3542-B18D-4E0E7CC9E2FD}" destId="{0F186D10-BF90-1943-9906-BE5931198E0E}" srcOrd="0" destOrd="0" presId="urn:microsoft.com/office/officeart/2005/8/layout/cycle1"/>
    <dgm:cxn modelId="{DC527E8D-A8CE-5C4A-B6C9-B06C3F238EDC}" type="presOf" srcId="{4DCC9BC1-AB77-9045-898A-465998B10AB1}" destId="{08A35E68-A8B0-2642-9EE0-584DCD565B71}" srcOrd="0" destOrd="0" presId="urn:microsoft.com/office/officeart/2005/8/layout/cycle1"/>
    <dgm:cxn modelId="{050E0A94-6236-8242-92B7-118EA5ACC693}" type="presOf" srcId="{D8F9A527-09AF-B140-838A-55DF4DB179C5}" destId="{7E171857-7526-8A41-946B-E62B3476A379}" srcOrd="0" destOrd="0" presId="urn:microsoft.com/office/officeart/2005/8/layout/cycle1"/>
    <dgm:cxn modelId="{54A9049C-41FB-B94D-BB68-52B5848BD62A}" type="presParOf" srcId="{5FF27E8B-6DD9-EF4B-A803-C798AEF62AA3}" destId="{6D5D3D91-FFD4-EE4F-BA93-19E05EE104C6}" srcOrd="0" destOrd="0" presId="urn:microsoft.com/office/officeart/2005/8/layout/cycle1"/>
    <dgm:cxn modelId="{931B5038-F11B-0A4F-8F4E-CBFFC3A92866}" type="presParOf" srcId="{5FF27E8B-6DD9-EF4B-A803-C798AEF62AA3}" destId="{72A1BD8C-9BA7-DF40-AB13-54AF4A64C774}" srcOrd="1" destOrd="0" presId="urn:microsoft.com/office/officeart/2005/8/layout/cycle1"/>
    <dgm:cxn modelId="{6B2884F8-A713-1A49-8823-937ABFE9EC17}" type="presParOf" srcId="{5FF27E8B-6DD9-EF4B-A803-C798AEF62AA3}" destId="{E5972367-1D0F-3F42-A4B0-A32CE17DB0E2}" srcOrd="2" destOrd="0" presId="urn:microsoft.com/office/officeart/2005/8/layout/cycle1"/>
    <dgm:cxn modelId="{78719065-6C48-CC4A-880B-4DCA6C1136B5}" type="presParOf" srcId="{5FF27E8B-6DD9-EF4B-A803-C798AEF62AA3}" destId="{FDDCF62B-7D30-7747-857F-BEA10A4993DF}" srcOrd="3" destOrd="0" presId="urn:microsoft.com/office/officeart/2005/8/layout/cycle1"/>
    <dgm:cxn modelId="{9772E26F-674A-7743-977B-95A198DFE05E}" type="presParOf" srcId="{5FF27E8B-6DD9-EF4B-A803-C798AEF62AA3}" destId="{0F186D10-BF90-1943-9906-BE5931198E0E}" srcOrd="4" destOrd="0" presId="urn:microsoft.com/office/officeart/2005/8/layout/cycle1"/>
    <dgm:cxn modelId="{401A9053-101E-8D4F-91D0-EB2673FAD2F5}" type="presParOf" srcId="{5FF27E8B-6DD9-EF4B-A803-C798AEF62AA3}" destId="{08A35E68-A8B0-2642-9EE0-584DCD565B71}" srcOrd="5" destOrd="0" presId="urn:microsoft.com/office/officeart/2005/8/layout/cycle1"/>
    <dgm:cxn modelId="{E0C408EF-10A8-4740-9FFB-9BEDEB3B6A06}" type="presParOf" srcId="{5FF27E8B-6DD9-EF4B-A803-C798AEF62AA3}" destId="{2840D037-78A6-044F-B003-833708335EE8}" srcOrd="6" destOrd="0" presId="urn:microsoft.com/office/officeart/2005/8/layout/cycle1"/>
    <dgm:cxn modelId="{6EEEE7F3-B890-034C-87B9-8CE3D683C9DB}" type="presParOf" srcId="{5FF27E8B-6DD9-EF4B-A803-C798AEF62AA3}" destId="{7E171857-7526-8A41-946B-E62B3476A379}" srcOrd="7" destOrd="0" presId="urn:microsoft.com/office/officeart/2005/8/layout/cycle1"/>
    <dgm:cxn modelId="{F0501B00-C536-FC48-AF60-644DC4D76664}"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A0F37A2-D853-9145-B1EF-248CE778EB96}"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D5C6AA65-1EF3-4A40-8E45-C96A7E15225A}">
      <dgm:prSet/>
      <dgm:spPr/>
      <dgm:t>
        <a:bodyPr/>
        <a:lstStyle/>
        <a:p>
          <a:pPr rtl="0"/>
          <a:r>
            <a:rPr lang="en-US"/>
            <a:t>Set up the opportunity</a:t>
          </a:r>
        </a:p>
      </dgm:t>
    </dgm:pt>
    <dgm:pt modelId="{A7A25DC8-7D6F-FB43-B699-A66915451B28}" type="parTrans" cxnId="{80704EAC-A92A-324F-8FCC-502676D766A3}">
      <dgm:prSet/>
      <dgm:spPr/>
      <dgm:t>
        <a:bodyPr/>
        <a:lstStyle/>
        <a:p>
          <a:endParaRPr lang="en-US"/>
        </a:p>
      </dgm:t>
    </dgm:pt>
    <dgm:pt modelId="{FAE9E2EB-5C8C-E943-A8CD-7491F828A1BD}" type="sibTrans" cxnId="{80704EAC-A92A-324F-8FCC-502676D766A3}">
      <dgm:prSet/>
      <dgm:spPr/>
      <dgm:t>
        <a:bodyPr/>
        <a:lstStyle/>
        <a:p>
          <a:endParaRPr lang="en-US"/>
        </a:p>
      </dgm:t>
    </dgm:pt>
    <dgm:pt modelId="{DAFDE7A8-E274-4E44-AA1E-6A32AF94C123}">
      <dgm:prSet/>
      <dgm:spPr/>
      <dgm:t>
        <a:bodyPr/>
        <a:lstStyle/>
        <a:p>
          <a:pPr rtl="0"/>
          <a:r>
            <a:rPr lang="en-US"/>
            <a:t>Child behavior</a:t>
          </a:r>
        </a:p>
      </dgm:t>
    </dgm:pt>
    <dgm:pt modelId="{E7103824-A132-3C4E-B55D-20635707D395}" type="parTrans" cxnId="{D37BE0BA-97C8-8F47-AEC2-5AC4039579CF}">
      <dgm:prSet/>
      <dgm:spPr/>
      <dgm:t>
        <a:bodyPr/>
        <a:lstStyle/>
        <a:p>
          <a:endParaRPr lang="en-US"/>
        </a:p>
      </dgm:t>
    </dgm:pt>
    <dgm:pt modelId="{F4EF3CF9-B287-7F4F-ACD8-6AA22C3BF7CD}" type="sibTrans" cxnId="{D37BE0BA-97C8-8F47-AEC2-5AC4039579CF}">
      <dgm:prSet/>
      <dgm:spPr/>
      <dgm:t>
        <a:bodyPr/>
        <a:lstStyle/>
        <a:p>
          <a:endParaRPr lang="en-US"/>
        </a:p>
      </dgm:t>
    </dgm:pt>
    <dgm:pt modelId="{1EC16B98-B4F5-4944-B705-3016D0A5FDF9}">
      <dgm:prSet/>
      <dgm:spPr/>
      <dgm:t>
        <a:bodyPr/>
        <a:lstStyle/>
        <a:p>
          <a:pPr rtl="0"/>
          <a:r>
            <a:rPr lang="en-US"/>
            <a:t>Corrective Feedback (consequence)</a:t>
          </a:r>
        </a:p>
      </dgm:t>
    </dgm:pt>
    <dgm:pt modelId="{10AAC17C-8233-0C47-929C-57EC4E7E9E53}" type="parTrans" cxnId="{D217EEB8-4DF5-C048-A8C4-9EB956126197}">
      <dgm:prSet/>
      <dgm:spPr/>
      <dgm:t>
        <a:bodyPr/>
        <a:lstStyle/>
        <a:p>
          <a:endParaRPr lang="en-US"/>
        </a:p>
      </dgm:t>
    </dgm:pt>
    <dgm:pt modelId="{50D8DD77-7773-5A47-B162-5B88AFF38965}" type="sibTrans" cxnId="{D217EEB8-4DF5-C048-A8C4-9EB956126197}">
      <dgm:prSet/>
      <dgm:spPr/>
      <dgm:t>
        <a:bodyPr/>
        <a:lstStyle/>
        <a:p>
          <a:endParaRPr lang="en-US"/>
        </a:p>
      </dgm:t>
    </dgm:pt>
    <dgm:pt modelId="{B4457A73-7AC3-8F40-98EE-092ED85E2DA2}" type="pres">
      <dgm:prSet presAssocID="{6A0F37A2-D853-9145-B1EF-248CE778EB96}" presName="Name0" presStyleCnt="0">
        <dgm:presLayoutVars>
          <dgm:dir/>
          <dgm:resizeHandles val="exact"/>
        </dgm:presLayoutVars>
      </dgm:prSet>
      <dgm:spPr/>
    </dgm:pt>
    <dgm:pt modelId="{E4C1C3CC-BE52-B34B-A5D4-393395002900}" type="pres">
      <dgm:prSet presAssocID="{D5C6AA65-1EF3-4A40-8E45-C96A7E15225A}" presName="node" presStyleLbl="node1" presStyleIdx="0" presStyleCnt="3">
        <dgm:presLayoutVars>
          <dgm:bulletEnabled val="1"/>
        </dgm:presLayoutVars>
      </dgm:prSet>
      <dgm:spPr/>
    </dgm:pt>
    <dgm:pt modelId="{40636090-9D62-4149-98CB-A9A0FCCE52C0}" type="pres">
      <dgm:prSet presAssocID="{FAE9E2EB-5C8C-E943-A8CD-7491F828A1BD}" presName="sibTrans" presStyleLbl="sibTrans2D1" presStyleIdx="0" presStyleCnt="2"/>
      <dgm:spPr/>
    </dgm:pt>
    <dgm:pt modelId="{057BB535-157B-4A44-8DF4-36773D72805D}" type="pres">
      <dgm:prSet presAssocID="{FAE9E2EB-5C8C-E943-A8CD-7491F828A1BD}" presName="connectorText" presStyleLbl="sibTrans2D1" presStyleIdx="0" presStyleCnt="2"/>
      <dgm:spPr/>
    </dgm:pt>
    <dgm:pt modelId="{024EC468-E299-674C-8988-3FEA251FFACC}" type="pres">
      <dgm:prSet presAssocID="{DAFDE7A8-E274-4E44-AA1E-6A32AF94C123}" presName="node" presStyleLbl="node1" presStyleIdx="1" presStyleCnt="3">
        <dgm:presLayoutVars>
          <dgm:bulletEnabled val="1"/>
        </dgm:presLayoutVars>
      </dgm:prSet>
      <dgm:spPr/>
    </dgm:pt>
    <dgm:pt modelId="{FF25A889-6553-F749-9E35-B32DFDA606CD}" type="pres">
      <dgm:prSet presAssocID="{F4EF3CF9-B287-7F4F-ACD8-6AA22C3BF7CD}" presName="sibTrans" presStyleLbl="sibTrans2D1" presStyleIdx="1" presStyleCnt="2"/>
      <dgm:spPr/>
    </dgm:pt>
    <dgm:pt modelId="{05777E7F-CC48-F446-B701-9E6A10B8313B}" type="pres">
      <dgm:prSet presAssocID="{F4EF3CF9-B287-7F4F-ACD8-6AA22C3BF7CD}" presName="connectorText" presStyleLbl="sibTrans2D1" presStyleIdx="1" presStyleCnt="2"/>
      <dgm:spPr/>
    </dgm:pt>
    <dgm:pt modelId="{7DAA1EC6-5C24-7240-8BAE-B5115A5D8E91}" type="pres">
      <dgm:prSet presAssocID="{1EC16B98-B4F5-4944-B705-3016D0A5FDF9}" presName="node" presStyleLbl="node1" presStyleIdx="2" presStyleCnt="3">
        <dgm:presLayoutVars>
          <dgm:bulletEnabled val="1"/>
        </dgm:presLayoutVars>
      </dgm:prSet>
      <dgm:spPr/>
    </dgm:pt>
  </dgm:ptLst>
  <dgm:cxnLst>
    <dgm:cxn modelId="{24F2DB23-3BFD-EA42-B401-5B7713F8FE86}" type="presOf" srcId="{1EC16B98-B4F5-4944-B705-3016D0A5FDF9}" destId="{7DAA1EC6-5C24-7240-8BAE-B5115A5D8E91}" srcOrd="0" destOrd="0" presId="urn:microsoft.com/office/officeart/2005/8/layout/process1"/>
    <dgm:cxn modelId="{84D3B45A-2BEF-4249-A6F5-01A3676AA4C2}" type="presOf" srcId="{F4EF3CF9-B287-7F4F-ACD8-6AA22C3BF7CD}" destId="{FF25A889-6553-F749-9E35-B32DFDA606CD}" srcOrd="0" destOrd="0" presId="urn:microsoft.com/office/officeart/2005/8/layout/process1"/>
    <dgm:cxn modelId="{D046E079-1D97-594D-9F50-011E045E0FF3}" type="presOf" srcId="{FAE9E2EB-5C8C-E943-A8CD-7491F828A1BD}" destId="{057BB535-157B-4A44-8DF4-36773D72805D}" srcOrd="1" destOrd="0" presId="urn:microsoft.com/office/officeart/2005/8/layout/process1"/>
    <dgm:cxn modelId="{80BB219D-6D21-4745-AFEE-D48A87304663}" type="presOf" srcId="{D5C6AA65-1EF3-4A40-8E45-C96A7E15225A}" destId="{E4C1C3CC-BE52-B34B-A5D4-393395002900}" srcOrd="0" destOrd="0" presId="urn:microsoft.com/office/officeart/2005/8/layout/process1"/>
    <dgm:cxn modelId="{C225FC9D-FCDE-D240-9AF4-A84524F7A98E}" type="presOf" srcId="{FAE9E2EB-5C8C-E943-A8CD-7491F828A1BD}" destId="{40636090-9D62-4149-98CB-A9A0FCCE52C0}" srcOrd="0" destOrd="0" presId="urn:microsoft.com/office/officeart/2005/8/layout/process1"/>
    <dgm:cxn modelId="{4D7058A4-FD72-9E46-8D91-3C9F65B9CA74}" type="presOf" srcId="{DAFDE7A8-E274-4E44-AA1E-6A32AF94C123}" destId="{024EC468-E299-674C-8988-3FEA251FFACC}" srcOrd="0" destOrd="0" presId="urn:microsoft.com/office/officeart/2005/8/layout/process1"/>
    <dgm:cxn modelId="{80704EAC-A92A-324F-8FCC-502676D766A3}" srcId="{6A0F37A2-D853-9145-B1EF-248CE778EB96}" destId="{D5C6AA65-1EF3-4A40-8E45-C96A7E15225A}" srcOrd="0" destOrd="0" parTransId="{A7A25DC8-7D6F-FB43-B699-A66915451B28}" sibTransId="{FAE9E2EB-5C8C-E943-A8CD-7491F828A1BD}"/>
    <dgm:cxn modelId="{D217EEB8-4DF5-C048-A8C4-9EB956126197}" srcId="{6A0F37A2-D853-9145-B1EF-248CE778EB96}" destId="{1EC16B98-B4F5-4944-B705-3016D0A5FDF9}" srcOrd="2" destOrd="0" parTransId="{10AAC17C-8233-0C47-929C-57EC4E7E9E53}" sibTransId="{50D8DD77-7773-5A47-B162-5B88AFF38965}"/>
    <dgm:cxn modelId="{D37BE0BA-97C8-8F47-AEC2-5AC4039579CF}" srcId="{6A0F37A2-D853-9145-B1EF-248CE778EB96}" destId="{DAFDE7A8-E274-4E44-AA1E-6A32AF94C123}" srcOrd="1" destOrd="0" parTransId="{E7103824-A132-3C4E-B55D-20635707D395}" sibTransId="{F4EF3CF9-B287-7F4F-ACD8-6AA22C3BF7CD}"/>
    <dgm:cxn modelId="{B057B2EE-AC14-3C41-8B5F-8922DC6CB49C}" type="presOf" srcId="{F4EF3CF9-B287-7F4F-ACD8-6AA22C3BF7CD}" destId="{05777E7F-CC48-F446-B701-9E6A10B8313B}" srcOrd="1" destOrd="0" presId="urn:microsoft.com/office/officeart/2005/8/layout/process1"/>
    <dgm:cxn modelId="{A6EFE3F5-076A-BB4E-A84F-FE6B856277AD}" type="presOf" srcId="{6A0F37A2-D853-9145-B1EF-248CE778EB96}" destId="{B4457A73-7AC3-8F40-98EE-092ED85E2DA2}" srcOrd="0" destOrd="0" presId="urn:microsoft.com/office/officeart/2005/8/layout/process1"/>
    <dgm:cxn modelId="{3B28A366-D5EA-C74C-930A-BB79A55BC6A9}" type="presParOf" srcId="{B4457A73-7AC3-8F40-98EE-092ED85E2DA2}" destId="{E4C1C3CC-BE52-B34B-A5D4-393395002900}" srcOrd="0" destOrd="0" presId="urn:microsoft.com/office/officeart/2005/8/layout/process1"/>
    <dgm:cxn modelId="{738650E1-0F22-0F43-8091-A0AEBDA952E7}" type="presParOf" srcId="{B4457A73-7AC3-8F40-98EE-092ED85E2DA2}" destId="{40636090-9D62-4149-98CB-A9A0FCCE52C0}" srcOrd="1" destOrd="0" presId="urn:microsoft.com/office/officeart/2005/8/layout/process1"/>
    <dgm:cxn modelId="{B7EDB5EA-3582-EF45-BF7F-76EBCD4C401D}" type="presParOf" srcId="{40636090-9D62-4149-98CB-A9A0FCCE52C0}" destId="{057BB535-157B-4A44-8DF4-36773D72805D}" srcOrd="0" destOrd="0" presId="urn:microsoft.com/office/officeart/2005/8/layout/process1"/>
    <dgm:cxn modelId="{DE1DDB8B-D3DB-B645-BE7C-73AA85E1FEF5}" type="presParOf" srcId="{B4457A73-7AC3-8F40-98EE-092ED85E2DA2}" destId="{024EC468-E299-674C-8988-3FEA251FFACC}" srcOrd="2" destOrd="0" presId="urn:microsoft.com/office/officeart/2005/8/layout/process1"/>
    <dgm:cxn modelId="{2D201376-A778-8641-B74F-AF92D60C399A}" type="presParOf" srcId="{B4457A73-7AC3-8F40-98EE-092ED85E2DA2}" destId="{FF25A889-6553-F749-9E35-B32DFDA606CD}" srcOrd="3" destOrd="0" presId="urn:microsoft.com/office/officeart/2005/8/layout/process1"/>
    <dgm:cxn modelId="{CE9F4D37-899B-9B4F-817D-EC37CDCAC855}" type="presParOf" srcId="{FF25A889-6553-F749-9E35-B32DFDA606CD}" destId="{05777E7F-CC48-F446-B701-9E6A10B8313B}" srcOrd="0" destOrd="0" presId="urn:microsoft.com/office/officeart/2005/8/layout/process1"/>
    <dgm:cxn modelId="{B9CB708C-6659-C848-A690-8610D9019BA5}" type="presParOf" srcId="{B4457A73-7AC3-8F40-98EE-092ED85E2DA2}" destId="{7DAA1EC6-5C24-7240-8BAE-B5115A5D8E9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1C3CC-BE52-B34B-A5D4-393395002900}">
      <dsp:nvSpPr>
        <dsp:cNvPr id="0" name=""/>
        <dsp:cNvSpPr/>
      </dsp:nvSpPr>
      <dsp:spPr>
        <a:xfrm>
          <a:off x="6931"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Set up the opportunity</a:t>
          </a:r>
        </a:p>
      </dsp:txBody>
      <dsp:txXfrm>
        <a:off x="43340" y="1590538"/>
        <a:ext cx="1998981" cy="1170261"/>
      </dsp:txXfrm>
    </dsp:sp>
    <dsp:sp modelId="{40636090-9D62-4149-98CB-A9A0FCCE52C0}">
      <dsp:nvSpPr>
        <dsp:cNvPr id="0" name=""/>
        <dsp:cNvSpPr/>
      </dsp:nvSpPr>
      <dsp:spPr>
        <a:xfrm>
          <a:off x="2285910" y="1918765"/>
          <a:ext cx="439221" cy="51380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285910" y="2021526"/>
        <a:ext cx="307455" cy="308284"/>
      </dsp:txXfrm>
    </dsp:sp>
    <dsp:sp modelId="{024EC468-E299-674C-8988-3FEA251FFACC}">
      <dsp:nvSpPr>
        <dsp:cNvPr id="0" name=""/>
        <dsp:cNvSpPr/>
      </dsp:nvSpPr>
      <dsp:spPr>
        <a:xfrm>
          <a:off x="2907450"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Child behavior</a:t>
          </a:r>
        </a:p>
      </dsp:txBody>
      <dsp:txXfrm>
        <a:off x="2943859" y="1590538"/>
        <a:ext cx="1998981" cy="1170261"/>
      </dsp:txXfrm>
    </dsp:sp>
    <dsp:sp modelId="{FF25A889-6553-F749-9E35-B32DFDA606CD}">
      <dsp:nvSpPr>
        <dsp:cNvPr id="0" name=""/>
        <dsp:cNvSpPr/>
      </dsp:nvSpPr>
      <dsp:spPr>
        <a:xfrm>
          <a:off x="5186429" y="1918765"/>
          <a:ext cx="439221" cy="51380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186429" y="2021526"/>
        <a:ext cx="307455" cy="308284"/>
      </dsp:txXfrm>
    </dsp:sp>
    <dsp:sp modelId="{7DAA1EC6-5C24-7240-8BAE-B5115A5D8E91}">
      <dsp:nvSpPr>
        <dsp:cNvPr id="0" name=""/>
        <dsp:cNvSpPr/>
      </dsp:nvSpPr>
      <dsp:spPr>
        <a:xfrm>
          <a:off x="5807969"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Corrective Feedback (consequence)</a:t>
          </a:r>
        </a:p>
      </dsp:txBody>
      <dsp:txXfrm>
        <a:off x="5844378" y="1590538"/>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FBE8B-2C1E-F24E-8EEF-67451472D0B1}"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7C150-17E4-004B-8D3C-EC65D0FD6300}" type="slidenum">
              <a:rPr lang="en-US" smtClean="0"/>
              <a:t>‹#›</a:t>
            </a:fld>
            <a:endParaRPr lang="en-US"/>
          </a:p>
        </p:txBody>
      </p:sp>
    </p:spTree>
    <p:extLst>
      <p:ext uri="{BB962C8B-B14F-4D97-AF65-F5344CB8AC3E}">
        <p14:creationId xmlns:p14="http://schemas.microsoft.com/office/powerpoint/2010/main" val="140554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Discuss what is appropriate/inappropriate to talk about in the waiting room.</a:t>
            </a:r>
          </a:p>
          <a:p>
            <a:r>
              <a:rPr lang="en-US" dirty="0">
                <a:solidFill>
                  <a:srgbClr val="FF0000"/>
                </a:solidFill>
              </a:rPr>
              <a:t>Talk about the session target</a:t>
            </a:r>
          </a:p>
        </p:txBody>
      </p:sp>
      <p:sp>
        <p:nvSpPr>
          <p:cNvPr id="4" name="Slide Number Placeholder 3"/>
          <p:cNvSpPr>
            <a:spLocks noGrp="1"/>
          </p:cNvSpPr>
          <p:nvPr>
            <p:ph type="sldNum" sz="quarter" idx="10"/>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153647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31817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Stop at 3:36 “Point to bite.  Give me 5.”</a:t>
            </a:r>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190316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35019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5479-AA5C-0A4E-B861-7E558A4F3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8CBCE-D4BE-7042-9F13-27391F28F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AFFA1-5C64-5847-A0B8-20AC30824C9C}"/>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138F4E68-03AB-994B-BA6E-2E2FD926D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6710E-1747-3345-8129-5CD4FC6AE080}"/>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66725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FE8-D0D0-0B47-93E8-C32408F80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207583-CDB4-8F45-877F-AA5175FA9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CF60E-403D-A44B-BBC7-EEC3BD07197E}"/>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69F64082-CC5B-4741-93B4-9A481205E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E7974-9B29-CC43-BD3A-AC0ACC98BE84}"/>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38277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C0E48-DB84-494B-9261-082259F7E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0FD90-22F8-0F45-84E7-957EF2938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71F28-24DF-A344-86FE-7784B47A4DDC}"/>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A81F46CD-13EC-5D4B-8C35-41AA87388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1FB7D-AB1A-2C48-BF98-B58F2555CD9D}"/>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21461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09B7-1C63-3841-954B-9CA3C232F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BA908-A5A4-5346-B663-7FD61EEC5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96586-7DF0-2748-A5C8-436135F84642}"/>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B0325E3B-83CA-A240-8260-AB1746276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787FF-8A99-0348-BB40-D0C4F4D2B67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50308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F6E7-C21B-A840-BA6A-10C9924C5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50924-6842-DA4F-A5A9-9728C9B93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E5B0F-69D1-524F-A3D3-72C0BE73FE53}"/>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85EF806B-18CA-054F-95C3-B08366D0F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98433-D087-EA47-814E-326521268228}"/>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99349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C4A-86DB-7A43-A06E-8FBC9DBD6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85B9F-E73C-3B46-8C94-04AE339A6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9D9DB-3AA7-A548-A55F-43332FE62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A4CBF-7D8D-4647-9C73-E7A523A9E12C}"/>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6" name="Footer Placeholder 5">
            <a:extLst>
              <a:ext uri="{FF2B5EF4-FFF2-40B4-BE49-F238E27FC236}">
                <a16:creationId xmlns:a16="http://schemas.microsoft.com/office/drawing/2014/main" id="{30D9793A-45D6-1048-9BF4-48A0C92C9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B15A3-9021-9D43-AF8B-D632E4CFD62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7947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6E49-9459-1640-9159-F5D3630FA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1305A-7EED-B542-A98D-C918F7296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2D775-2BFF-0B47-9F24-DF1E3A66B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3A701-18D4-E645-B8DF-16482F611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462C1-DA17-4E4D-8101-91E42FA08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547299-8F11-364D-B979-1F28D2667629}"/>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8" name="Footer Placeholder 7">
            <a:extLst>
              <a:ext uri="{FF2B5EF4-FFF2-40B4-BE49-F238E27FC236}">
                <a16:creationId xmlns:a16="http://schemas.microsoft.com/office/drawing/2014/main" id="{536FCC49-D573-CF44-909D-10D4BE779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2780F8-189E-8F42-AC5B-01E2874454E4}"/>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419074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AC7F-4538-4D47-B1DD-978AD90D0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BAC770-AC33-F445-ABC6-77B46978FD14}"/>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4" name="Footer Placeholder 3">
            <a:extLst>
              <a:ext uri="{FF2B5EF4-FFF2-40B4-BE49-F238E27FC236}">
                <a16:creationId xmlns:a16="http://schemas.microsoft.com/office/drawing/2014/main" id="{D7165FBE-40E0-964E-A672-AC98CCAA8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01EF3-40E7-9B44-BECC-805B6C4B4401}"/>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34538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4D8DB-33D7-D246-84A0-13AE2E1396D9}"/>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3" name="Footer Placeholder 2">
            <a:extLst>
              <a:ext uri="{FF2B5EF4-FFF2-40B4-BE49-F238E27FC236}">
                <a16:creationId xmlns:a16="http://schemas.microsoft.com/office/drawing/2014/main" id="{21E66E6F-6315-C448-BA3A-13E6ACAFC9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55AF-18F0-3D44-8722-155A0F008715}"/>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74674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F5A9-9438-774A-B938-9C4525132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2E5B-6F32-FD49-9211-3FE1E195B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9BB90-6074-D94C-82BE-6852926AD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8DA52-AA3F-0C41-A293-3285E7FC9B8A}"/>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6" name="Footer Placeholder 5">
            <a:extLst>
              <a:ext uri="{FF2B5EF4-FFF2-40B4-BE49-F238E27FC236}">
                <a16:creationId xmlns:a16="http://schemas.microsoft.com/office/drawing/2014/main" id="{4665A128-E75E-B04D-B831-4359F4179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2AF1D-5E2A-D84A-B86E-681D2CA41F6A}"/>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06230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07C-C4DC-6E49-B725-56C1B6944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ED269C-309F-EE4E-BB93-E263529B5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EC30A-1A5F-834E-9AF4-43793D3A7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24D7B-0B33-7246-AC25-BDB9BAE49CBA}"/>
              </a:ext>
            </a:extLst>
          </p:cNvPr>
          <p:cNvSpPr>
            <a:spLocks noGrp="1"/>
          </p:cNvSpPr>
          <p:nvPr>
            <p:ph type="dt" sz="half" idx="10"/>
          </p:nvPr>
        </p:nvSpPr>
        <p:spPr/>
        <p:txBody>
          <a:bodyPr/>
          <a:lstStyle/>
          <a:p>
            <a:fld id="{07D73A2E-5CA9-2F4B-8F03-43814F7B86AC}" type="datetimeFigureOut">
              <a:rPr lang="en-US" smtClean="0"/>
              <a:t>1/11/22</a:t>
            </a:fld>
            <a:endParaRPr lang="en-US"/>
          </a:p>
        </p:txBody>
      </p:sp>
      <p:sp>
        <p:nvSpPr>
          <p:cNvPr id="6" name="Footer Placeholder 5">
            <a:extLst>
              <a:ext uri="{FF2B5EF4-FFF2-40B4-BE49-F238E27FC236}">
                <a16:creationId xmlns:a16="http://schemas.microsoft.com/office/drawing/2014/main" id="{869B85E8-B7DE-AD4D-B49C-3B171D662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AA217-63AF-3745-87ED-0DBD6566796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333828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B0E16-4085-684F-860D-ADF242DEA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572D7-78BA-3F4F-AA53-C8E80DFC7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94A21-2D14-8945-AC49-80E4877E0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73A2E-5CA9-2F4B-8F03-43814F7B86AC}" type="datetimeFigureOut">
              <a:rPr lang="en-US" smtClean="0"/>
              <a:t>1/11/22</a:t>
            </a:fld>
            <a:endParaRPr lang="en-US"/>
          </a:p>
        </p:txBody>
      </p:sp>
      <p:sp>
        <p:nvSpPr>
          <p:cNvPr id="5" name="Footer Placeholder 4">
            <a:extLst>
              <a:ext uri="{FF2B5EF4-FFF2-40B4-BE49-F238E27FC236}">
                <a16:creationId xmlns:a16="http://schemas.microsoft.com/office/drawing/2014/main" id="{6E1EB5AF-57DC-6940-A4E1-9D74792B6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6826A-3D6F-7C42-98DD-B9A2AF998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42AE9-5FAF-F241-B997-3D1621565371}" type="slidenum">
              <a:rPr lang="en-US" smtClean="0"/>
              <a:t>‹#›</a:t>
            </a:fld>
            <a:endParaRPr lang="en-US"/>
          </a:p>
        </p:txBody>
      </p:sp>
    </p:spTree>
    <p:extLst>
      <p:ext uri="{BB962C8B-B14F-4D97-AF65-F5344CB8AC3E}">
        <p14:creationId xmlns:p14="http://schemas.microsoft.com/office/powerpoint/2010/main" val="198318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Treatment Plan</a:t>
            </a:r>
          </a:p>
        </p:txBody>
      </p:sp>
      <p:sp>
        <p:nvSpPr>
          <p:cNvPr id="3" name="Content Placeholder 2"/>
          <p:cNvSpPr>
            <a:spLocks noGrp="1"/>
          </p:cNvSpPr>
          <p:nvPr>
            <p:ph idx="1"/>
          </p:nvPr>
        </p:nvSpPr>
        <p:spPr/>
        <p:txBody>
          <a:bodyPr/>
          <a:lstStyle/>
          <a:p>
            <a:r>
              <a:rPr lang="en-US" dirty="0"/>
              <a:t>Outlines the course of treatment over a period of time</a:t>
            </a:r>
          </a:p>
          <a:p>
            <a:r>
              <a:rPr lang="en-US" dirty="0"/>
              <a:t>Defines the targets for each week</a:t>
            </a:r>
          </a:p>
        </p:txBody>
      </p:sp>
    </p:spTree>
    <p:extLst>
      <p:ext uri="{BB962C8B-B14F-4D97-AF65-F5344CB8AC3E}">
        <p14:creationId xmlns:p14="http://schemas.microsoft.com/office/powerpoint/2010/main" val="38674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FC43A-A8CF-9E4C-9EA3-A43433F0021B}"/>
              </a:ext>
            </a:extLst>
          </p:cNvPr>
          <p:cNvSpPr txBox="1"/>
          <p:nvPr/>
        </p:nvSpPr>
        <p:spPr>
          <a:xfrm>
            <a:off x="3929742" y="239485"/>
            <a:ext cx="3918060"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First Session:  Final /</a:t>
            </a:r>
            <a:r>
              <a:rPr lang="en-US" sz="2800" err="1">
                <a:latin typeface="Arial" panose="020B0604020202020204" pitchFamily="34" charset="0"/>
                <a:cs typeface="Arial" panose="020B0604020202020204" pitchFamily="34" charset="0"/>
              </a:rPr>
              <a:t>ts</a:t>
            </a:r>
            <a:r>
              <a:rPr lang="en-US" sz="280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723FC6E8-484D-5444-A1AC-7A66DDC172DC}"/>
              </a:ext>
            </a:extLst>
          </p:cNvPr>
          <p:cNvSpPr txBox="1"/>
          <p:nvPr/>
        </p:nvSpPr>
        <p:spPr>
          <a:xfrm>
            <a:off x="1120140" y="1028700"/>
            <a:ext cx="5826531" cy="369332"/>
          </a:xfrm>
          <a:prstGeom prst="rect">
            <a:avLst/>
          </a:prstGeom>
          <a:noFill/>
        </p:spPr>
        <p:txBody>
          <a:bodyPr wrap="none" rtlCol="0">
            <a:spAutoFit/>
          </a:bodyPr>
          <a:lstStyle/>
          <a:p>
            <a:r>
              <a:rPr lang="en-US" dirty="0"/>
              <a:t>Video Location: Treatment Folder SSD 1 Matthew Treatment</a:t>
            </a:r>
          </a:p>
        </p:txBody>
      </p:sp>
    </p:spTree>
    <p:extLst>
      <p:ext uri="{BB962C8B-B14F-4D97-AF65-F5344CB8AC3E}">
        <p14:creationId xmlns:p14="http://schemas.microsoft.com/office/powerpoint/2010/main" val="245715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70000" lnSpcReduction="20000"/>
          </a:bodyPr>
          <a:lstStyle/>
          <a:p>
            <a:pPr marL="0" indent="0">
              <a:buNone/>
            </a:pPr>
            <a:r>
              <a:rPr lang="en-US"/>
              <a:t>Please do the following activities 1-2 times a day at least 5 days this week.</a:t>
            </a:r>
          </a:p>
          <a:p>
            <a:pPr marL="0" indent="0">
              <a:buNone/>
            </a:pPr>
            <a:r>
              <a:rPr lang="en-US"/>
              <a:t> </a:t>
            </a:r>
          </a:p>
          <a:p>
            <a:pPr marL="0" indent="0">
              <a:buNone/>
            </a:pPr>
            <a:r>
              <a:rPr lang="en-US"/>
              <a:t>Goals for the week:</a:t>
            </a:r>
          </a:p>
          <a:p>
            <a:pPr marL="0" indent="0">
              <a:buNone/>
            </a:pPr>
            <a:r>
              <a:rPr lang="en-US"/>
              <a:t>Matthew will listen and identify pictures of words that end in –</a:t>
            </a:r>
            <a:r>
              <a:rPr lang="en-US" err="1"/>
              <a:t>ts</a:t>
            </a:r>
            <a:r>
              <a:rPr lang="en-US"/>
              <a:t>.</a:t>
            </a:r>
          </a:p>
          <a:p>
            <a:pPr marL="0" indent="0">
              <a:buNone/>
            </a:pPr>
            <a:r>
              <a:rPr lang="en-US"/>
              <a:t>Matthew will correctly point to pictures when given a word segmented verbally, such as b-a-t-s</a:t>
            </a:r>
          </a:p>
          <a:p>
            <a:pPr marL="0" indent="0">
              <a:buNone/>
            </a:pPr>
            <a:r>
              <a:rPr lang="en-US"/>
              <a:t> </a:t>
            </a:r>
          </a:p>
          <a:p>
            <a:pPr marL="0" indent="0">
              <a:buNone/>
            </a:pPr>
            <a:r>
              <a:rPr lang="en-US"/>
              <a:t>Important:  This weeks activities do not require Matthew to talk.  We’d like both you and Matthew to get familiar with the activities before we require him to try new speech sounds.  </a:t>
            </a:r>
          </a:p>
          <a:p>
            <a:pPr marL="0" indent="0">
              <a:buNone/>
            </a:pPr>
            <a:r>
              <a:rPr lang="en-US"/>
              <a:t> </a:t>
            </a:r>
          </a:p>
          <a:p>
            <a:pPr marL="0" indent="0">
              <a:buNone/>
            </a:pPr>
            <a:r>
              <a:rPr lang="en-US"/>
              <a:t>Step 1:  Introducing the cards.  </a:t>
            </a:r>
          </a:p>
          <a:p>
            <a:pPr marL="0" indent="0">
              <a:buNone/>
            </a:pPr>
            <a:r>
              <a:rPr lang="en-US"/>
              <a:t>Lay each pair of cards (e.g., “bat” and “bats”) on the table and say the word while you point to the associated picture.  You can skip this step after a few days, when you are sure that he knows all the words/pictures.</a:t>
            </a:r>
          </a:p>
        </p:txBody>
      </p:sp>
    </p:spTree>
    <p:extLst>
      <p:ext uri="{BB962C8B-B14F-4D97-AF65-F5344CB8AC3E}">
        <p14:creationId xmlns:p14="http://schemas.microsoft.com/office/powerpoint/2010/main" val="102585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lstStyle/>
          <a:p>
            <a:pPr marL="0" indent="0">
              <a:buNone/>
            </a:pPr>
            <a:r>
              <a:rPr lang="en-US"/>
              <a:t>Step 2:  Discriminating between matched pairs.</a:t>
            </a:r>
          </a:p>
          <a:p>
            <a:pPr marL="0" indent="0">
              <a:buNone/>
            </a:pPr>
            <a:r>
              <a:rPr lang="en-US"/>
              <a:t>Put a matching pair (e.g. “cut” and “cuts”) on the table and randomly say one of the words and ask Matthew to point to the correct picture.  Say, “which word is _________?”.  If he gets it correct, congratulate him.  If he’s incorrect, point to the correct card and say the word again, exaggerating the final sound.  You may also explain why this is the correct card (for example, “this is the picture of “ba</a:t>
            </a:r>
            <a:r>
              <a:rPr lang="en-US" b="1"/>
              <a:t>ts</a:t>
            </a:r>
            <a:r>
              <a:rPr lang="en-US"/>
              <a:t>” because there are lots of ba</a:t>
            </a:r>
            <a:r>
              <a:rPr lang="en-US" b="1"/>
              <a:t>ts</a:t>
            </a:r>
            <a:r>
              <a:rPr lang="en-US"/>
              <a:t>.  This is the picture of just one ba</a:t>
            </a:r>
            <a:r>
              <a:rPr lang="en-US" b="1"/>
              <a:t>t</a:t>
            </a:r>
            <a:r>
              <a:rPr lang="en-US"/>
              <a:t>”)</a:t>
            </a:r>
          </a:p>
          <a:p>
            <a:pPr marL="0" indent="0">
              <a:buNone/>
            </a:pPr>
            <a:endParaRPr lang="en-US"/>
          </a:p>
        </p:txBody>
      </p:sp>
    </p:spTree>
    <p:extLst>
      <p:ext uri="{BB962C8B-B14F-4D97-AF65-F5344CB8AC3E}">
        <p14:creationId xmlns:p14="http://schemas.microsoft.com/office/powerpoint/2010/main" val="153604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92500" lnSpcReduction="20000"/>
          </a:bodyPr>
          <a:lstStyle/>
          <a:p>
            <a:pPr marL="0" indent="0">
              <a:buNone/>
            </a:pPr>
            <a:r>
              <a:rPr lang="en-US"/>
              <a:t>Step 3:  Blending</a:t>
            </a:r>
          </a:p>
          <a:p>
            <a:pPr marL="0" indent="0">
              <a:buNone/>
            </a:pPr>
            <a:r>
              <a:rPr lang="en-US"/>
              <a:t> </a:t>
            </a:r>
          </a:p>
          <a:p>
            <a:pPr marL="0" indent="0">
              <a:buNone/>
            </a:pPr>
            <a:r>
              <a:rPr lang="en-US"/>
              <a:t>Blending the onset of a syllable (the consonants before the vowel) with the rime of a syllable (the vowel and any following consonants). </a:t>
            </a:r>
          </a:p>
          <a:p>
            <a:pPr marL="0" indent="0">
              <a:buNone/>
            </a:pPr>
            <a:r>
              <a:rPr lang="en-US"/>
              <a:t> </a:t>
            </a:r>
          </a:p>
          <a:p>
            <a:pPr marL="0" indent="0">
              <a:buNone/>
            </a:pPr>
            <a:r>
              <a:rPr lang="en-US"/>
              <a:t>Put any two cards face up on the table (not pairs).</a:t>
            </a:r>
          </a:p>
          <a:p>
            <a:pPr marL="0" indent="0">
              <a:buNone/>
            </a:pPr>
            <a:r>
              <a:rPr lang="en-US"/>
              <a:t>Tell Matthew:</a:t>
            </a:r>
            <a:r>
              <a:rPr lang="en-US" i="1"/>
              <a:t> </a:t>
            </a:r>
            <a:r>
              <a:rPr lang="en-US" b="1" i="1"/>
              <a:t>I’m going to say a word one part at a time. I want you to put the parts together and point to the right card.</a:t>
            </a:r>
            <a:r>
              <a:rPr lang="en-US" i="1"/>
              <a:t> </a:t>
            </a:r>
            <a:endParaRPr lang="en-US"/>
          </a:p>
          <a:p>
            <a:pPr marL="0" indent="0">
              <a:buNone/>
            </a:pPr>
            <a:r>
              <a:rPr lang="en-US"/>
              <a:t>Segment the words into their onset/rime (such as “b-at”, “c-</a:t>
            </a:r>
            <a:r>
              <a:rPr lang="en-US" err="1"/>
              <a:t>ats</a:t>
            </a:r>
            <a:r>
              <a:rPr lang="en-US"/>
              <a:t>”, “c-</a:t>
            </a:r>
            <a:r>
              <a:rPr lang="en-US" err="1"/>
              <a:t>uts</a:t>
            </a:r>
            <a:r>
              <a:rPr lang="en-US"/>
              <a:t>”)</a:t>
            </a:r>
          </a:p>
          <a:p>
            <a:pPr marL="0" indent="0">
              <a:buNone/>
            </a:pPr>
            <a:r>
              <a:rPr lang="en-US"/>
              <a:t>If Matthew points to the correct card, congratulate him.  If not, say the sounds again to give him a second try and then point to the correct picture.</a:t>
            </a:r>
          </a:p>
        </p:txBody>
      </p:sp>
    </p:spTree>
    <p:extLst>
      <p:ext uri="{BB962C8B-B14F-4D97-AF65-F5344CB8AC3E}">
        <p14:creationId xmlns:p14="http://schemas.microsoft.com/office/powerpoint/2010/main" val="146164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92500"/>
          </a:bodyPr>
          <a:lstStyle/>
          <a:p>
            <a:pPr marL="0" indent="0">
              <a:buNone/>
            </a:pPr>
            <a:r>
              <a:rPr lang="en-US" dirty="0"/>
              <a:t>Once Matthew can consistently do onset-rime, you can try saying each individual sound and having him identify the word. </a:t>
            </a:r>
          </a:p>
          <a:p>
            <a:pPr marL="0" indent="0">
              <a:buNone/>
            </a:pPr>
            <a:endParaRPr lang="en-US" dirty="0"/>
          </a:p>
          <a:p>
            <a:pPr marL="0" indent="0">
              <a:buNone/>
            </a:pPr>
            <a:r>
              <a:rPr lang="en-US" dirty="0"/>
              <a:t>Put any two cards face up on the table (not pairs).</a:t>
            </a:r>
          </a:p>
          <a:p>
            <a:pPr marL="0" indent="0">
              <a:buNone/>
            </a:pPr>
            <a:r>
              <a:rPr lang="en-US" dirty="0"/>
              <a:t>Tell Matthew:</a:t>
            </a:r>
            <a:r>
              <a:rPr lang="en-US" i="1" dirty="0"/>
              <a:t> </a:t>
            </a:r>
            <a:r>
              <a:rPr lang="en-US" b="1" i="1" dirty="0"/>
              <a:t>I’m going to say a word one part at a time. I want you to put the parts together and point to the right card.</a:t>
            </a:r>
            <a:r>
              <a:rPr lang="en-US" i="1" dirty="0"/>
              <a:t> </a:t>
            </a:r>
            <a:endParaRPr lang="en-US" dirty="0"/>
          </a:p>
          <a:p>
            <a:pPr marL="0" indent="0">
              <a:buNone/>
            </a:pPr>
            <a:r>
              <a:rPr lang="en-US" dirty="0"/>
              <a:t>Segment the words into individual sounds (such as “b-a-t”, “c-a-t-s”, “c-u-t-s”)</a:t>
            </a:r>
          </a:p>
          <a:p>
            <a:pPr marL="0" indent="0">
              <a:buNone/>
            </a:pPr>
            <a:r>
              <a:rPr lang="en-US" dirty="0"/>
              <a:t>If Matthew points to the correct card, congratulate him.  If not, say the sounds again to give him a second try and then point to the correct picture.</a:t>
            </a:r>
          </a:p>
          <a:p>
            <a:endParaRPr lang="en-US" dirty="0"/>
          </a:p>
        </p:txBody>
      </p:sp>
    </p:spTree>
    <p:extLst>
      <p:ext uri="{BB962C8B-B14F-4D97-AF65-F5344CB8AC3E}">
        <p14:creationId xmlns:p14="http://schemas.microsoft.com/office/powerpoint/2010/main" val="84256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79F7-B643-4042-AA05-12F29BF195F0}"/>
              </a:ext>
            </a:extLst>
          </p:cNvPr>
          <p:cNvSpPr>
            <a:spLocks noGrp="1"/>
          </p:cNvSpPr>
          <p:nvPr>
            <p:ph type="title"/>
          </p:nvPr>
        </p:nvSpPr>
        <p:spPr>
          <a:xfrm>
            <a:off x="2152650" y="365127"/>
            <a:ext cx="7886700" cy="886731"/>
          </a:xfrm>
        </p:spPr>
        <p:txBody>
          <a:bodyPr>
            <a:normAutofit fontScale="90000"/>
          </a:bodyPr>
          <a:lstStyle/>
          <a:p>
            <a:pPr algn="ctr"/>
            <a:r>
              <a:rPr lang="en-US" dirty="0">
                <a:latin typeface="Arial" panose="020B0604020202020204" pitchFamily="34" charset="0"/>
                <a:cs typeface="Arial" panose="020B0604020202020204" pitchFamily="34" charset="0"/>
              </a:rPr>
              <a:t>Parent Coaching</a:t>
            </a:r>
            <a:br>
              <a:rPr lang="en-US"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(these strategies apply to caregiver coaching too)</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D5E44E6-79BA-5244-B88C-B9A323ED0F04}"/>
              </a:ext>
            </a:extLst>
          </p:cNvPr>
          <p:cNvSpPr txBox="1"/>
          <p:nvPr/>
        </p:nvSpPr>
        <p:spPr>
          <a:xfrm>
            <a:off x="2013857" y="1143001"/>
            <a:ext cx="8327572" cy="50098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Show, don’t just tell.</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Observe parent working with child.</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State specifically what is going well</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Make suggestions to improve: </a:t>
            </a:r>
          </a:p>
          <a:p>
            <a:pPr marL="800100" lvl="1" indent="-342900">
              <a:lnSpc>
                <a:spcPct val="150000"/>
              </a:lnSpc>
              <a:buFont typeface="Courier New" panose="02070309020205020404" pitchFamily="49" charset="0"/>
              <a:buChar char="o"/>
            </a:pPr>
            <a:r>
              <a:rPr lang="en-US" sz="2400">
                <a:latin typeface="Arial" panose="020B0604020202020204" pitchFamily="34" charset="0"/>
                <a:cs typeface="Arial" panose="020B0604020202020204" pitchFamily="34" charset="0"/>
              </a:rPr>
              <a:t>“What if you ____?”</a:t>
            </a:r>
          </a:p>
          <a:p>
            <a:pPr marL="800100" lvl="1" indent="-342900">
              <a:lnSpc>
                <a:spcPct val="150000"/>
              </a:lnSpc>
              <a:buFont typeface="Courier New" panose="02070309020205020404" pitchFamily="49" charset="0"/>
              <a:buChar char="o"/>
            </a:pPr>
            <a:r>
              <a:rPr lang="en-US" sz="2400">
                <a:latin typeface="Arial" panose="020B0604020202020204" pitchFamily="34" charset="0"/>
                <a:cs typeface="Arial" panose="020B0604020202020204" pitchFamily="34" charset="0"/>
              </a:rPr>
              <a:t>“When he _____, you can _____.”</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Provide written handout or video for parent to review at home</a:t>
            </a:r>
          </a:p>
          <a:p>
            <a:pPr>
              <a:lnSpc>
                <a:spcPct val="150000"/>
              </a:lnSpc>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62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Activity #17: Reviewing Matthew’s Treatment Plan</a:t>
            </a:r>
            <a:br>
              <a:rPr lang="en-US" b="1" dirty="0">
                <a:solidFill>
                  <a:srgbClr val="FF0000"/>
                </a:solidFill>
              </a:rPr>
            </a:br>
            <a:endParaRPr lang="en-US" sz="2200" dirty="0">
              <a:solidFill>
                <a:srgbClr val="FF0000"/>
              </a:solidFill>
            </a:endParaRPr>
          </a:p>
        </p:txBody>
      </p:sp>
      <p:sp>
        <p:nvSpPr>
          <p:cNvPr id="3" name="Content Placeholder 2"/>
          <p:cNvSpPr>
            <a:spLocks noGrp="1"/>
          </p:cNvSpPr>
          <p:nvPr>
            <p:ph idx="1"/>
          </p:nvPr>
        </p:nvSpPr>
        <p:spPr/>
        <p:txBody>
          <a:bodyPr>
            <a:normAutofit/>
          </a:bodyPr>
          <a:lstStyle/>
          <a:p>
            <a:r>
              <a:rPr lang="en-US" sz="2400" dirty="0"/>
              <a:t>Are strategies from the cycles approach and the minimal pairs approach evident in Matthew’s treatment plan?  How?</a:t>
            </a:r>
          </a:p>
          <a:p>
            <a:r>
              <a:rPr lang="en-US" sz="2400" dirty="0"/>
              <a:t>The “control words” on the treatment plan will not be taught to Matthew but were on his baseline testing and will be tested again at the end of the cycle.  Why would it be important to have “control” words?</a:t>
            </a:r>
          </a:p>
        </p:txBody>
      </p:sp>
    </p:spTree>
    <p:extLst>
      <p:ext uri="{BB962C8B-B14F-4D97-AF65-F5344CB8AC3E}">
        <p14:creationId xmlns:p14="http://schemas.microsoft.com/office/powerpoint/2010/main" val="172439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solidFill>
                  <a:srgbClr val="FF0000"/>
                </a:solidFill>
              </a:rPr>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63592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Planning</a:t>
            </a:r>
          </a:p>
        </p:txBody>
      </p:sp>
      <p:sp>
        <p:nvSpPr>
          <p:cNvPr id="3" name="Content Placeholder 2"/>
          <p:cNvSpPr>
            <a:spLocks noGrp="1"/>
          </p:cNvSpPr>
          <p:nvPr>
            <p:ph idx="1"/>
          </p:nvPr>
        </p:nvSpPr>
        <p:spPr/>
        <p:txBody>
          <a:bodyPr>
            <a:normAutofit/>
          </a:bodyPr>
          <a:lstStyle/>
          <a:p>
            <a:r>
              <a:rPr lang="en-US" dirty="0"/>
              <a:t>Manage the environment</a:t>
            </a:r>
          </a:p>
          <a:p>
            <a:pPr lvl="1"/>
            <a:r>
              <a:rPr lang="en-US" sz="2800" dirty="0"/>
              <a:t>Seating Arrangements</a:t>
            </a:r>
          </a:p>
          <a:p>
            <a:pPr lvl="1"/>
            <a:r>
              <a:rPr lang="en-US" sz="2800" dirty="0"/>
              <a:t>Proximity</a:t>
            </a:r>
          </a:p>
          <a:p>
            <a:pPr lvl="1"/>
            <a:r>
              <a:rPr lang="en-US" sz="2800" dirty="0"/>
              <a:t>Touch</a:t>
            </a:r>
          </a:p>
        </p:txBody>
      </p:sp>
    </p:spTree>
    <p:extLst>
      <p:ext uri="{BB962C8B-B14F-4D97-AF65-F5344CB8AC3E}">
        <p14:creationId xmlns:p14="http://schemas.microsoft.com/office/powerpoint/2010/main" val="151575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286" y="61651"/>
            <a:ext cx="7886700" cy="1325563"/>
          </a:xfrm>
        </p:spPr>
        <p:txBody>
          <a:bodyPr/>
          <a:lstStyle/>
          <a:p>
            <a:r>
              <a:rPr lang="en-US" b="1" dirty="0"/>
              <a:t>Session Design and Planning</a:t>
            </a:r>
          </a:p>
        </p:txBody>
      </p:sp>
      <p:sp>
        <p:nvSpPr>
          <p:cNvPr id="3" name="Content Placeholder 2"/>
          <p:cNvSpPr>
            <a:spLocks noGrp="1"/>
          </p:cNvSpPr>
          <p:nvPr>
            <p:ph idx="1"/>
          </p:nvPr>
        </p:nvSpPr>
        <p:spPr>
          <a:xfrm>
            <a:off x="1756906" y="1099115"/>
            <a:ext cx="8678189" cy="5589785"/>
          </a:xfrm>
        </p:spPr>
        <p:txBody>
          <a:bodyPr>
            <a:normAutofit fontScale="85000" lnSpcReduction="20000"/>
          </a:bodyPr>
          <a:lstStyle/>
          <a:p>
            <a:r>
              <a:rPr lang="en-US" sz="2600" dirty="0"/>
              <a:t>Session Design</a:t>
            </a:r>
          </a:p>
          <a:p>
            <a:pPr lvl="1"/>
            <a:r>
              <a:rPr lang="en-US" sz="2300" dirty="0"/>
              <a:t>Individual vs. Group</a:t>
            </a:r>
          </a:p>
          <a:p>
            <a:pPr lvl="1"/>
            <a:r>
              <a:rPr lang="en-US" sz="2300" dirty="0"/>
              <a:t>Location of therapy (home, classroom, therapy room)</a:t>
            </a:r>
          </a:p>
          <a:p>
            <a:pPr lvl="1"/>
            <a:r>
              <a:rPr lang="en-US" sz="2300" dirty="0"/>
              <a:t>Duration of session</a:t>
            </a:r>
          </a:p>
          <a:p>
            <a:pPr lvl="1"/>
            <a:endParaRPr lang="en-US" sz="2100" dirty="0"/>
          </a:p>
          <a:p>
            <a:r>
              <a:rPr lang="en-US" sz="2600" dirty="0"/>
              <a:t>Lesson Plan </a:t>
            </a:r>
          </a:p>
          <a:p>
            <a:pPr lvl="1"/>
            <a:r>
              <a:rPr lang="en-US" sz="2300" dirty="0"/>
              <a:t>Defines the targets for the coming session</a:t>
            </a:r>
          </a:p>
          <a:p>
            <a:pPr lvl="1"/>
            <a:r>
              <a:rPr lang="en-US" sz="2300" dirty="0"/>
              <a:t>Sets agenda and task order</a:t>
            </a:r>
          </a:p>
          <a:p>
            <a:pPr lvl="2"/>
            <a:r>
              <a:rPr lang="en-US" sz="2300" dirty="0"/>
              <a:t>Easy-Hard-Easy</a:t>
            </a:r>
          </a:p>
          <a:p>
            <a:pPr lvl="1"/>
            <a:r>
              <a:rPr lang="en-US" sz="2300" dirty="0"/>
              <a:t>Plans for materials and data collecti</a:t>
            </a:r>
            <a:r>
              <a:rPr lang="en-US" sz="2100" dirty="0"/>
              <a:t>on</a:t>
            </a:r>
          </a:p>
          <a:p>
            <a:pPr lvl="2"/>
            <a:endParaRPr lang="en-US" sz="2400" dirty="0"/>
          </a:p>
          <a:p>
            <a:r>
              <a:rPr lang="en-US" sz="2600" dirty="0"/>
              <a:t>Homework</a:t>
            </a:r>
            <a:r>
              <a:rPr lang="en-US" sz="2400" dirty="0"/>
              <a:t> </a:t>
            </a:r>
            <a:r>
              <a:rPr lang="en-US" sz="2000" dirty="0"/>
              <a:t>(Matthew’s Parent Training Plan) </a:t>
            </a:r>
          </a:p>
          <a:p>
            <a:pPr lvl="1"/>
            <a:r>
              <a:rPr lang="en-US" sz="2300" dirty="0"/>
              <a:t>Purpose is to practice an existing skill rather than teach something new</a:t>
            </a:r>
          </a:p>
          <a:p>
            <a:pPr lvl="1"/>
            <a:r>
              <a:rPr lang="en-US" sz="2300" dirty="0"/>
              <a:t>Adult clients demonstrate basic ability to self-evaluate performance on target</a:t>
            </a:r>
          </a:p>
          <a:p>
            <a:pPr lvl="1"/>
            <a:r>
              <a:rPr lang="en-US" sz="2300" dirty="0"/>
              <a:t>Client or homework helper perceives homework is manageable and valuable</a:t>
            </a:r>
          </a:p>
          <a:p>
            <a:pPr lvl="1"/>
            <a:r>
              <a:rPr lang="en-US" sz="2300" dirty="0"/>
              <a:t>Written instructions included</a:t>
            </a:r>
          </a:p>
          <a:p>
            <a:pPr lvl="1"/>
            <a:r>
              <a:rPr lang="en-US" sz="2300" dirty="0"/>
              <a:t>Review and check homework at beginning of next therapy session</a:t>
            </a:r>
          </a:p>
        </p:txBody>
      </p:sp>
    </p:spTree>
    <p:extLst>
      <p:ext uri="{BB962C8B-B14F-4D97-AF65-F5344CB8AC3E}">
        <p14:creationId xmlns:p14="http://schemas.microsoft.com/office/powerpoint/2010/main" val="231672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031624" y="927279"/>
          <a:ext cx="8313646" cy="5852160"/>
        </p:xfrm>
        <a:graphic>
          <a:graphicData uri="http://schemas.openxmlformats.org/drawingml/2006/table">
            <a:tbl>
              <a:tblPr firstRow="1" firstCol="1" bandRow="1"/>
              <a:tblGrid>
                <a:gridCol w="852681">
                  <a:extLst>
                    <a:ext uri="{9D8B030D-6E8A-4147-A177-3AD203B41FA5}">
                      <a16:colId xmlns:a16="http://schemas.microsoft.com/office/drawing/2014/main" val="20000"/>
                    </a:ext>
                  </a:extLst>
                </a:gridCol>
                <a:gridCol w="1136909">
                  <a:extLst>
                    <a:ext uri="{9D8B030D-6E8A-4147-A177-3AD203B41FA5}">
                      <a16:colId xmlns:a16="http://schemas.microsoft.com/office/drawing/2014/main" val="20001"/>
                    </a:ext>
                  </a:extLst>
                </a:gridCol>
                <a:gridCol w="1989590">
                  <a:extLst>
                    <a:ext uri="{9D8B030D-6E8A-4147-A177-3AD203B41FA5}">
                      <a16:colId xmlns:a16="http://schemas.microsoft.com/office/drawing/2014/main" val="20002"/>
                    </a:ext>
                  </a:extLst>
                </a:gridCol>
                <a:gridCol w="1350079">
                  <a:extLst>
                    <a:ext uri="{9D8B030D-6E8A-4147-A177-3AD203B41FA5}">
                      <a16:colId xmlns:a16="http://schemas.microsoft.com/office/drawing/2014/main" val="20003"/>
                    </a:ext>
                  </a:extLst>
                </a:gridCol>
                <a:gridCol w="1776420">
                  <a:extLst>
                    <a:ext uri="{9D8B030D-6E8A-4147-A177-3AD203B41FA5}">
                      <a16:colId xmlns:a16="http://schemas.microsoft.com/office/drawing/2014/main" val="20004"/>
                    </a:ext>
                  </a:extLst>
                </a:gridCol>
                <a:gridCol w="1207967">
                  <a:extLst>
                    <a:ext uri="{9D8B030D-6E8A-4147-A177-3AD203B41FA5}">
                      <a16:colId xmlns:a16="http://schemas.microsoft.com/office/drawing/2014/main" val="20005"/>
                    </a:ext>
                  </a:extLst>
                </a:gridCol>
              </a:tblGrid>
              <a:tr h="538972">
                <a:tc>
                  <a:txBody>
                    <a:bodyPr/>
                    <a:lstStyle/>
                    <a:p>
                      <a:pPr marL="0" marR="0" algn="ctr">
                        <a:spcBef>
                          <a:spcPts val="0"/>
                        </a:spcBef>
                        <a:spcAft>
                          <a:spcPts val="0"/>
                        </a:spcAft>
                      </a:pPr>
                      <a:r>
                        <a:rPr lang="en-US" sz="1200" b="1" i="1">
                          <a:effectLst/>
                          <a:latin typeface="Calibri" charset="0"/>
                          <a:ea typeface="ＭＳ 明朝" charset="-128"/>
                          <a:cs typeface="Times New Roman" charset="0"/>
                        </a:rPr>
                        <a:t>STO/ Targeted sound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Expected Outcome for Today’s Session</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a:effectLst/>
                          <a:latin typeface="Calibri" charset="0"/>
                          <a:ea typeface="ＭＳ 明朝" charset="-128"/>
                          <a:cs typeface="Times New Roman" charset="0"/>
                        </a:rPr>
                        <a:t>Agenda:</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a:effectLst/>
                          <a:latin typeface="Calibri" charset="0"/>
                          <a:ea typeface="ＭＳ 明朝" charset="-128"/>
                          <a:cs typeface="Times New Roman" charset="0"/>
                        </a:rPr>
                        <a:t>Activity/Time</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Measurement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Instructions for Client &amp;</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i="1">
                          <a:effectLst/>
                          <a:latin typeface="Calibri" charset="0"/>
                          <a:ea typeface="ＭＳ 明朝" charset="-128"/>
                          <a:cs typeface="Times New Roman" charset="0"/>
                        </a:rPr>
                        <a:t>Step-up/Step-down Plan</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i="1">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Materials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538972">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Briefly go over agenda with Kay in the waiting room.  Take Kay to observation room</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3715">
                <a:tc>
                  <a:txBody>
                    <a:bodyPr/>
                    <a:lstStyle/>
                    <a:p>
                      <a:pPr marL="0" marR="0">
                        <a:spcBef>
                          <a:spcPts val="0"/>
                        </a:spcBef>
                        <a:spcAft>
                          <a:spcPts val="0"/>
                        </a:spcAft>
                      </a:pPr>
                      <a:r>
                        <a:rPr lang="en-US" sz="1200">
                          <a:effectLst/>
                          <a:latin typeface="Calibri" charset="0"/>
                          <a:ea typeface="ＭＳ 明朝" charset="-128"/>
                          <a:cs typeface="Times New Roman" charset="0"/>
                        </a:rPr>
                        <a:t>LTG: 1</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Pre-treatment assessment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Initial and final s-cluster probes</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Probes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solidFill>
                            <a:srgbClr val="7030A0"/>
                          </a:solidFill>
                          <a:effectLst/>
                          <a:latin typeface="Calibri" charset="0"/>
                          <a:ea typeface="ＭＳ 明朝" charset="-128"/>
                          <a:cs typeface="Times New Roman" charset="0"/>
                        </a:rPr>
                        <a:t>Protocols</a:t>
                      </a:r>
                      <a:endParaRPr lang="en-US" sz="1200" dirty="0">
                        <a:solidFill>
                          <a:srgbClr val="7030A0"/>
                        </a:solidFill>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Pencil</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PowerPoint and computer</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53515">
                <a:tc>
                  <a:txBody>
                    <a:bodyPr/>
                    <a:lstStyle/>
                    <a:p>
                      <a:pPr marL="0" marR="0">
                        <a:spcBef>
                          <a:spcPts val="0"/>
                        </a:spcBef>
                        <a:spcAft>
                          <a:spcPts val="0"/>
                        </a:spcAft>
                      </a:pPr>
                      <a:r>
                        <a:rPr lang="en-US" sz="1200">
                          <a:effectLst/>
                          <a:latin typeface="Calibri" charset="0"/>
                          <a:ea typeface="ＭＳ 明朝" charset="-128"/>
                          <a:cs typeface="Times New Roman" charset="0"/>
                        </a:rPr>
                        <a:t>1.1</a:t>
                      </a:r>
                      <a:endParaRPr lang="en-US" sz="1200">
                        <a:effectLst/>
                        <a:latin typeface="Cambria" charset="0"/>
                        <a:ea typeface="ＭＳ 明朝" charset="-128"/>
                        <a:cs typeface="Times New Roman" charset="0"/>
                      </a:endParaRPr>
                    </a:p>
                    <a:p>
                      <a:pPr marL="0" marR="0">
                        <a:spcBef>
                          <a:spcPts val="0"/>
                        </a:spcBef>
                        <a:spcAft>
                          <a:spcPts val="0"/>
                        </a:spcAft>
                      </a:pPr>
                      <a:r>
                        <a:rPr lang="en-US" sz="1200" b="1">
                          <a:solidFill>
                            <a:srgbClr val="FF0000"/>
                          </a:solidFill>
                          <a:effectLst/>
                          <a:latin typeface="Calibri" charset="0"/>
                          <a:ea typeface="ＭＳ 明朝" charset="-128"/>
                          <a:cs typeface="Times New Roman" charset="0"/>
                        </a:rPr>
                        <a:t>final /</a:t>
                      </a:r>
                      <a:r>
                        <a:rPr lang="en-US" sz="1200" b="1" err="1">
                          <a:solidFill>
                            <a:srgbClr val="FF0000"/>
                          </a:solidFill>
                          <a:effectLst/>
                          <a:latin typeface="Calibri" charset="0"/>
                          <a:ea typeface="ＭＳ 明朝" charset="-128"/>
                          <a:cs typeface="Times New Roman" charset="0"/>
                        </a:rPr>
                        <a:t>ts</a:t>
                      </a:r>
                      <a:r>
                        <a:rPr lang="en-US" sz="1200" b="1">
                          <a:solidFill>
                            <a:srgbClr val="FF0000"/>
                          </a:solidFill>
                          <a:effectLst/>
                          <a:latin typeface="Calibri" charset="0"/>
                          <a:ea typeface="ＭＳ 明朝" charset="-128"/>
                          <a:cs typeface="Times New Roman" charset="0"/>
                        </a:rPr>
                        <a:t>/</a:t>
                      </a:r>
                      <a:endParaRPr lang="en-US" sz="1200" b="1">
                        <a:solidFill>
                          <a:srgbClr val="FF0000"/>
                        </a:solidFill>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FF0000"/>
                          </a:solidFill>
                          <a:effectLst/>
                          <a:latin typeface="Calibri" charset="0"/>
                          <a:ea typeface="ＭＳ 明朝" charset="-128"/>
                          <a:cs typeface="Times New Roman" charset="0"/>
                        </a:rPr>
                        <a:t>50% in imitation</a:t>
                      </a:r>
                      <a:endParaRPr lang="en-US" sz="1200" b="1">
                        <a:solidFill>
                          <a:srgbClr val="FF0000"/>
                        </a:solidFill>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Minimal pairs, plurals words ending with /</a:t>
                      </a:r>
                      <a:r>
                        <a:rPr lang="en-US" sz="1200" err="1">
                          <a:effectLst/>
                          <a:latin typeface="Calibri" charset="0"/>
                          <a:ea typeface="ＭＳ 明朝" charset="-128"/>
                          <a:cs typeface="Times New Roman" charset="0"/>
                        </a:rPr>
                        <a:t>ts</a:t>
                      </a:r>
                      <a:r>
                        <a:rPr lang="en-US" sz="1200">
                          <a:effectLst/>
                          <a:latin typeface="Calibri" charset="0"/>
                          <a:ea typeface="ＭＳ 明朝" charset="-128"/>
                          <a:cs typeface="Times New Roman" charset="0"/>
                        </a:rPr>
                        <a:t>/ vs. singular words (“bat” vs. “bats”) (plus “cuts”/”cut”).  </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Matthew will point to the correct picture when the word is said.</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Matthew will imitate words ending in /</a:t>
                      </a:r>
                      <a:r>
                        <a:rPr lang="en-US" sz="1200" err="1">
                          <a:effectLst/>
                          <a:latin typeface="Calibri" charset="0"/>
                          <a:ea typeface="ＭＳ 明朝" charset="-128"/>
                          <a:cs typeface="Times New Roman" charset="0"/>
                        </a:rPr>
                        <a:t>ts</a:t>
                      </a: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5 targeted words (taken from treatment plan, % correctly imitated</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Step-down:  /s/ in isolation</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Step-up:  STO 1.2</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Picture cards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Data sheet</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4230">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Pre-treatment assessment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Blending probe</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Probe</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Protocol</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Pencil</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9486">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Review goals for the term with Kay</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43202">
                <a:tc>
                  <a:txBody>
                    <a:bodyPr/>
                    <a:lstStyle/>
                    <a:p>
                      <a:pPr marL="0" marR="0">
                        <a:spcBef>
                          <a:spcPts val="0"/>
                        </a:spcBef>
                        <a:spcAft>
                          <a:spcPts val="0"/>
                        </a:spcAft>
                      </a:pPr>
                      <a:r>
                        <a:rPr lang="en-US" sz="1200">
                          <a:effectLst/>
                          <a:latin typeface="Calibri" charset="0"/>
                          <a:ea typeface="ＭＳ 明朝" charset="-128"/>
                          <a:cs typeface="Times New Roman" charset="0"/>
                        </a:rPr>
                        <a:t>1.1 and 3.1 </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final /ts/ words</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Kay will understand home program</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Teach Home Program for the week</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Describe home program and check for understanding</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Watch Kay do all 3 tasks with Matthew</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Home Program</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Picture cards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 </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 </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9" name="Title 6"/>
          <p:cNvSpPr txBox="1">
            <a:spLocks/>
          </p:cNvSpPr>
          <p:nvPr/>
        </p:nvSpPr>
        <p:spPr>
          <a:xfrm>
            <a:off x="2031624" y="257035"/>
            <a:ext cx="7886700" cy="670244"/>
          </a:xfrm>
          <a:prstGeom prst="rect">
            <a:avLst/>
          </a:prstGeom>
        </p:spPr>
        <p:txBody>
          <a:bodyPr vert="horz" lIns="91440" tIns="45720" rIns="91440" bIns="45720" rtlCol="0" anchor="ctr">
            <a:normAutofit fontScale="77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Session 1 Lesson Plan</a:t>
            </a:r>
          </a:p>
          <a:p>
            <a:pPr marL="0" lvl="1" defTabSz="685800">
              <a:lnSpc>
                <a:spcPct val="90000"/>
              </a:lnSpc>
              <a:spcBef>
                <a:spcPct val="0"/>
              </a:spcBef>
            </a:pPr>
            <a:r>
              <a:rPr lang="en-US"/>
              <a:t>Short-term objective (STO) 1.1:  Matthew will imitate the sounds /s/ and /z/ in the final position of words ending in two consonants, with 80% accuracy (given at least 10 opportunities).</a:t>
            </a:r>
          </a:p>
          <a:p>
            <a:endParaRPr lang="en-US" b="1"/>
          </a:p>
        </p:txBody>
      </p:sp>
      <p:sp>
        <p:nvSpPr>
          <p:cNvPr id="2" name="Down Arrow 1">
            <a:extLst>
              <a:ext uri="{FF2B5EF4-FFF2-40B4-BE49-F238E27FC236}">
                <a16:creationId xmlns:a16="http://schemas.microsoft.com/office/drawing/2014/main" id="{646A3610-7A80-5147-A354-7F08520E6132}"/>
              </a:ext>
            </a:extLst>
          </p:cNvPr>
          <p:cNvSpPr/>
          <p:nvPr/>
        </p:nvSpPr>
        <p:spPr>
          <a:xfrm rot="1526058">
            <a:off x="9771183" y="1547009"/>
            <a:ext cx="439838" cy="798653"/>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19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Planning:  Changing your session targets (</a:t>
            </a:r>
            <a:r>
              <a:rPr lang="en-US">
                <a:solidFill>
                  <a:srgbClr val="7030A0"/>
                </a:solidFill>
              </a:rPr>
              <a:t>Stepping up/ down</a:t>
            </a:r>
            <a:r>
              <a:rPr lang="en-US"/>
              <a:t>)</a:t>
            </a:r>
          </a:p>
        </p:txBody>
      </p:sp>
      <p:sp>
        <p:nvSpPr>
          <p:cNvPr id="3" name="Content Placeholder 2"/>
          <p:cNvSpPr>
            <a:spLocks noGrp="1"/>
          </p:cNvSpPr>
          <p:nvPr>
            <p:ph idx="1"/>
          </p:nvPr>
        </p:nvSpPr>
        <p:spPr>
          <a:xfrm>
            <a:off x="2152650" y="1825625"/>
            <a:ext cx="8206068" cy="5032375"/>
          </a:xfrm>
        </p:spPr>
        <p:txBody>
          <a:bodyPr>
            <a:normAutofit fontScale="92500" lnSpcReduction="10000"/>
          </a:bodyPr>
          <a:lstStyle/>
          <a:p>
            <a:r>
              <a:rPr lang="en-US" dirty="0"/>
              <a:t>Long-term goal (LTG) 1:  Matthew will correctly produce the sounds /s/ and /z/ in the final position of words ending in two consonants (such as “bats” and “dogs”), as determined by a score of at least 80% correct on a single-word probe containing 40 words.</a:t>
            </a:r>
          </a:p>
          <a:p>
            <a:pPr lvl="1"/>
            <a:r>
              <a:rPr lang="en-US" dirty="0"/>
              <a:t>Short-term objective (STO) 1.1:  Matthew will </a:t>
            </a:r>
            <a:r>
              <a:rPr lang="en-US" b="1" dirty="0"/>
              <a:t>imitate</a:t>
            </a:r>
            <a:r>
              <a:rPr lang="en-US" dirty="0"/>
              <a:t> the sounds /s/ and /z/ in the final position of words ending in two consonants, with 80% accuracy (given at least 10 opportunities).</a:t>
            </a:r>
          </a:p>
          <a:p>
            <a:pPr lvl="1"/>
            <a:r>
              <a:rPr lang="en-US" dirty="0"/>
              <a:t>STO 1.2:  When provided with a </a:t>
            </a:r>
            <a:r>
              <a:rPr lang="en-US" b="1" dirty="0"/>
              <a:t>verbal prompt </a:t>
            </a:r>
            <a:r>
              <a:rPr lang="en-US" dirty="0"/>
              <a:t>(such as “add the /s/ sound”), Matthew will include the final sounds /s/ and /z/ when producing words ending with two consonant sounds, with 80% accuracy (given at least 10 opportunities).</a:t>
            </a:r>
          </a:p>
          <a:p>
            <a:pPr lvl="1"/>
            <a:r>
              <a:rPr lang="en-US" dirty="0"/>
              <a:t>STO 1.3:  In structured tasks in the clinic and at </a:t>
            </a:r>
            <a:r>
              <a:rPr lang="en-US" b="1" dirty="0"/>
              <a:t>home</a:t>
            </a:r>
            <a:r>
              <a:rPr lang="en-US" dirty="0"/>
              <a:t>, Matthew will include the final sounds /s/ and /z/ when producing words ending with two consonant sounds, with 80% accuracy (given at least 10 opportunities).</a:t>
            </a:r>
          </a:p>
        </p:txBody>
      </p:sp>
    </p:spTree>
    <p:extLst>
      <p:ext uri="{BB962C8B-B14F-4D97-AF65-F5344CB8AC3E}">
        <p14:creationId xmlns:p14="http://schemas.microsoft.com/office/powerpoint/2010/main" val="94186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rved Left Arrow 24"/>
          <p:cNvSpPr/>
          <p:nvPr/>
        </p:nvSpPr>
        <p:spPr>
          <a:xfrm>
            <a:off x="2935941" y="1976719"/>
            <a:ext cx="7234518" cy="4612341"/>
          </a:xfrm>
          <a:prstGeom prst="curvedLeftArrow">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a:solidFill>
                  <a:srgbClr val="7030A0"/>
                </a:solidFill>
              </a:rPr>
              <a:t>Corrective Feedback</a:t>
            </a:r>
          </a:p>
        </p:txBody>
      </p:sp>
      <p:graphicFrame>
        <p:nvGraphicFramePr>
          <p:cNvPr id="4" name="Content Placeholder 3"/>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0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624" y="365127"/>
            <a:ext cx="8458200" cy="1325563"/>
          </a:xfrm>
        </p:spPr>
        <p:txBody>
          <a:bodyPr>
            <a:normAutofit fontScale="90000"/>
          </a:bodyPr>
          <a:lstStyle/>
          <a:p>
            <a:r>
              <a:rPr lang="en-US" b="1">
                <a:solidFill>
                  <a:srgbClr val="FF0000"/>
                </a:solidFill>
              </a:rPr>
              <a:t>Activity #18:  Corrective Feedback (Session 1)</a:t>
            </a:r>
            <a:br>
              <a:rPr lang="en-US">
                <a:solidFill>
                  <a:srgbClr val="FF0000"/>
                </a:solidFill>
              </a:rPr>
            </a:br>
            <a:r>
              <a:rPr lang="en-US" sz="2000"/>
              <a:t>Individual Activity</a:t>
            </a:r>
            <a:endParaRPr lang="en-US">
              <a:solidFill>
                <a:srgbClr val="FF0000"/>
              </a:solidFill>
            </a:endParaRPr>
          </a:p>
        </p:txBody>
      </p:sp>
      <p:graphicFrame>
        <p:nvGraphicFramePr>
          <p:cNvPr id="4" name="Content Placeholder 3"/>
          <p:cNvGraphicFramePr>
            <a:graphicFrameLocks noGrp="1"/>
          </p:cNvGraphicFramePr>
          <p:nvPr>
            <p:ph idx="1"/>
          </p:nvPr>
        </p:nvGraphicFramePr>
        <p:xfrm>
          <a:off x="1873625" y="1690689"/>
          <a:ext cx="7906871" cy="3066488"/>
        </p:xfrm>
        <a:graphic>
          <a:graphicData uri="http://schemas.openxmlformats.org/drawingml/2006/table">
            <a:tbl>
              <a:tblPr firstRow="1" firstCol="1" bandRow="1">
                <a:tableStyleId>{5C22544A-7EE6-4342-B048-85BDC9FD1C3A}</a:tableStyleId>
              </a:tblPr>
              <a:tblGrid>
                <a:gridCol w="2635097">
                  <a:extLst>
                    <a:ext uri="{9D8B030D-6E8A-4147-A177-3AD203B41FA5}">
                      <a16:colId xmlns:a16="http://schemas.microsoft.com/office/drawing/2014/main" val="20000"/>
                    </a:ext>
                  </a:extLst>
                </a:gridCol>
                <a:gridCol w="2635887">
                  <a:extLst>
                    <a:ext uri="{9D8B030D-6E8A-4147-A177-3AD203B41FA5}">
                      <a16:colId xmlns:a16="http://schemas.microsoft.com/office/drawing/2014/main" val="20001"/>
                    </a:ext>
                  </a:extLst>
                </a:gridCol>
                <a:gridCol w="2635887">
                  <a:extLst>
                    <a:ext uri="{9D8B030D-6E8A-4147-A177-3AD203B41FA5}">
                      <a16:colId xmlns:a16="http://schemas.microsoft.com/office/drawing/2014/main" val="20002"/>
                    </a:ext>
                  </a:extLst>
                </a:gridCol>
              </a:tblGrid>
              <a:tr h="307882">
                <a:tc>
                  <a:txBody>
                    <a:bodyPr/>
                    <a:lstStyle/>
                    <a:p>
                      <a:pPr marL="0" marR="0">
                        <a:spcBef>
                          <a:spcPts val="0"/>
                        </a:spcBef>
                        <a:spcAft>
                          <a:spcPts val="0"/>
                        </a:spcAft>
                      </a:pPr>
                      <a:r>
                        <a:rPr lang="en-US" sz="2000">
                          <a:effectLst/>
                        </a:rPr>
                        <a:t>Notes about ways clinician set up the desired behavior</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Notes about Matthew’s behavior (comprehension and production of /ts/)</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Examples of corrective feedback provided</a:t>
                      </a:r>
                      <a:endParaRPr lang="en-US" sz="2000">
                        <a:effectLst/>
                        <a:latin typeface="Times New Roman" charset="0"/>
                        <a:ea typeface="Calibri" charset="0"/>
                      </a:endParaRPr>
                    </a:p>
                  </a:txBody>
                  <a:tcPr marL="41298" marR="41298" marT="0" marB="0"/>
                </a:tc>
                <a:extLst>
                  <a:ext uri="{0D108BD9-81ED-4DB2-BD59-A6C34878D82A}">
                    <a16:rowId xmlns:a16="http://schemas.microsoft.com/office/drawing/2014/main" val="10000"/>
                  </a:ext>
                </a:extLst>
              </a:tr>
              <a:tr h="1847288">
                <a:tc>
                  <a:txBody>
                    <a:bodyPr/>
                    <a:lstStyle/>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 </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dirty="0">
                          <a:effectLst/>
                        </a:rPr>
                        <a:t> </a:t>
                      </a:r>
                      <a:endParaRPr lang="en-US" sz="2000" dirty="0">
                        <a:effectLst/>
                        <a:latin typeface="Times New Roman" charset="0"/>
                        <a:ea typeface="Calibri" charset="0"/>
                      </a:endParaRPr>
                    </a:p>
                  </a:txBody>
                  <a:tcPr marL="41298" marR="41298" marT="0" marB="0"/>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685A2CF-E948-BA4C-A943-28F1DCE9CDFA}"/>
              </a:ext>
            </a:extLst>
          </p:cNvPr>
          <p:cNvSpPr txBox="1"/>
          <p:nvPr/>
        </p:nvSpPr>
        <p:spPr>
          <a:xfrm>
            <a:off x="2035629" y="5127172"/>
            <a:ext cx="8436428" cy="1384995"/>
          </a:xfrm>
          <a:prstGeom prst="rect">
            <a:avLst/>
          </a:prstGeom>
          <a:noFill/>
        </p:spPr>
        <p:txBody>
          <a:bodyPr wrap="square" rtlCol="0">
            <a:spAutoFit/>
          </a:bodyPr>
          <a:lstStyle/>
          <a:p>
            <a:r>
              <a:rPr lang="en-US" sz="2800" dirty="0">
                <a:solidFill>
                  <a:schemeClr val="accent3">
                    <a:lumMod val="50000"/>
                  </a:schemeClr>
                </a:solidFill>
              </a:rPr>
              <a:t>Remember:  If a client is not successful, doing more of the same thing will probably not help. It is the clinician who is responsible for client success and motivation.</a:t>
            </a:r>
          </a:p>
        </p:txBody>
      </p:sp>
    </p:spTree>
    <p:extLst>
      <p:ext uri="{BB962C8B-B14F-4D97-AF65-F5344CB8AC3E}">
        <p14:creationId xmlns:p14="http://schemas.microsoft.com/office/powerpoint/2010/main" val="144091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1458</Words>
  <Application>Microsoft Macintosh PowerPoint</Application>
  <PresentationFormat>Widescreen</PresentationFormat>
  <Paragraphs>179</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Courier New</vt:lpstr>
      <vt:lpstr>Times New Roman</vt:lpstr>
      <vt:lpstr>Office Theme</vt:lpstr>
      <vt:lpstr>Treatment Plan</vt:lpstr>
      <vt:lpstr>Activity #17: Reviewing Matthew’s Treatment Plan </vt:lpstr>
      <vt:lpstr>PowerPoint Presentation</vt:lpstr>
      <vt:lpstr>Session Planning</vt:lpstr>
      <vt:lpstr>Session Design and Planning</vt:lpstr>
      <vt:lpstr>PowerPoint Presentation</vt:lpstr>
      <vt:lpstr>Lesson Planning:  Changing your session targets (Stepping up/ down)</vt:lpstr>
      <vt:lpstr>Corrective Feedback</vt:lpstr>
      <vt:lpstr>Activity #18:  Corrective Feedback (Session 1) Individual Activity</vt:lpstr>
      <vt:lpstr>PowerPoint Presentation</vt:lpstr>
      <vt:lpstr>Session 1:  Parent Training Plan</vt:lpstr>
      <vt:lpstr>Session 1:  Parent Training Plan</vt:lpstr>
      <vt:lpstr>Session 1:  Parent Training Plan</vt:lpstr>
      <vt:lpstr>Session 1:  Parent Training Plan</vt:lpstr>
      <vt:lpstr>Parent Coaching (these strategies apply to caregiver coaching too)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Plan</dc:title>
  <dc:creator>Jim Wright</dc:creator>
  <cp:lastModifiedBy>Jim Wright</cp:lastModifiedBy>
  <cp:revision>2</cp:revision>
  <dcterms:created xsi:type="dcterms:W3CDTF">2022-01-04T20:33:32Z</dcterms:created>
  <dcterms:modified xsi:type="dcterms:W3CDTF">2022-01-11T19:20:21Z</dcterms:modified>
</cp:coreProperties>
</file>