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0" r:id="rId2"/>
    <p:sldId id="558" r:id="rId3"/>
    <p:sldId id="559" r:id="rId4"/>
    <p:sldId id="560" r:id="rId5"/>
    <p:sldId id="561" r:id="rId6"/>
    <p:sldId id="562" r:id="rId7"/>
    <p:sldId id="563" r:id="rId8"/>
    <p:sldId id="587" r:id="rId9"/>
    <p:sldId id="588" r:id="rId10"/>
    <p:sldId id="596" r:id="rId11"/>
    <p:sldId id="4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178358-980A-1B4C-963F-185D06483E32}" type="presOf" srcId="{D8F9A527-09AF-B140-838A-55DF4DB179C5}" destId="{7E171857-7526-8A41-946B-E62B3476A379}" srcOrd="0" destOrd="0" presId="urn:microsoft.com/office/officeart/2005/8/layout/cycle1"/>
    <dgm:cxn modelId="{D533165E-F50F-7C4A-BD08-E9C6D7E342E9}" type="presOf" srcId="{4992799E-678C-1644-BAB5-45376C4E9BCC}" destId="{72A1BD8C-9BA7-DF40-AB13-54AF4A64C774}" srcOrd="0" destOrd="0" presId="urn:microsoft.com/office/officeart/2005/8/layout/cycle1"/>
    <dgm:cxn modelId="{76B0F86D-7B4D-DB41-BD82-B1DE66261D65}" type="presOf" srcId="{99DD0ED8-A3B6-0E44-8A5F-533131297894}" destId="{B10B807F-A421-DC40-9C24-68A34ED8B7E8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318AEDA9-96F6-5445-9CA6-54F2F87E2211}" type="presOf" srcId="{2AFBA9D6-57E6-1747-BE1A-BC30FF59EFC7}" destId="{5FF27E8B-6DD9-EF4B-A803-C798AEF62AA3}" srcOrd="0" destOrd="0" presId="urn:microsoft.com/office/officeart/2005/8/layout/cycle1"/>
    <dgm:cxn modelId="{690D3ACC-3FCF-0D46-93C0-437F364E7B90}" type="presOf" srcId="{0376A2C8-3862-614F-93E3-DF6A3BA3792C}" destId="{E5972367-1D0F-3F42-A4B0-A32CE17DB0E2}" srcOrd="0" destOrd="0" presId="urn:microsoft.com/office/officeart/2005/8/layout/cycle1"/>
    <dgm:cxn modelId="{4EE93FD6-DBC2-344D-8A27-901C63A2CAD4}" type="presOf" srcId="{4DCC9BC1-AB77-9045-898A-465998B10AB1}" destId="{08A35E68-A8B0-2642-9EE0-584DCD565B71}" srcOrd="0" destOrd="0" presId="urn:microsoft.com/office/officeart/2005/8/layout/cycle1"/>
    <dgm:cxn modelId="{1FBC0FE8-122A-4C43-89DA-D8C09C6797CB}" type="presOf" srcId="{C8EA277B-42E9-3542-B18D-4E0E7CC9E2FD}" destId="{0F186D10-BF90-1943-9906-BE5931198E0E}" srcOrd="0" destOrd="0" presId="urn:microsoft.com/office/officeart/2005/8/layout/cycle1"/>
    <dgm:cxn modelId="{F1F1679C-232C-5C4A-9C19-59B74C10660C}" type="presParOf" srcId="{5FF27E8B-6DD9-EF4B-A803-C798AEF62AA3}" destId="{6D5D3D91-FFD4-EE4F-BA93-19E05EE104C6}" srcOrd="0" destOrd="0" presId="urn:microsoft.com/office/officeart/2005/8/layout/cycle1"/>
    <dgm:cxn modelId="{A788150A-E2F6-CD4E-A60E-8A31D47262AC}" type="presParOf" srcId="{5FF27E8B-6DD9-EF4B-A803-C798AEF62AA3}" destId="{72A1BD8C-9BA7-DF40-AB13-54AF4A64C774}" srcOrd="1" destOrd="0" presId="urn:microsoft.com/office/officeart/2005/8/layout/cycle1"/>
    <dgm:cxn modelId="{21502B10-E901-C341-A3B7-CF9BEFADE8F7}" type="presParOf" srcId="{5FF27E8B-6DD9-EF4B-A803-C798AEF62AA3}" destId="{E5972367-1D0F-3F42-A4B0-A32CE17DB0E2}" srcOrd="2" destOrd="0" presId="urn:microsoft.com/office/officeart/2005/8/layout/cycle1"/>
    <dgm:cxn modelId="{9350368F-424D-464E-8716-4847EBB0E8C3}" type="presParOf" srcId="{5FF27E8B-6DD9-EF4B-A803-C798AEF62AA3}" destId="{FDDCF62B-7D30-7747-857F-BEA10A4993DF}" srcOrd="3" destOrd="0" presId="urn:microsoft.com/office/officeart/2005/8/layout/cycle1"/>
    <dgm:cxn modelId="{EC40D104-76A0-914C-B467-621DAC14C345}" type="presParOf" srcId="{5FF27E8B-6DD9-EF4B-A803-C798AEF62AA3}" destId="{0F186D10-BF90-1943-9906-BE5931198E0E}" srcOrd="4" destOrd="0" presId="urn:microsoft.com/office/officeart/2005/8/layout/cycle1"/>
    <dgm:cxn modelId="{7F4352CD-C14D-E042-B311-03DEF9299C94}" type="presParOf" srcId="{5FF27E8B-6DD9-EF4B-A803-C798AEF62AA3}" destId="{08A35E68-A8B0-2642-9EE0-584DCD565B71}" srcOrd="5" destOrd="0" presId="urn:microsoft.com/office/officeart/2005/8/layout/cycle1"/>
    <dgm:cxn modelId="{38F35DA4-8CA5-8242-A779-E38DA50D91A2}" type="presParOf" srcId="{5FF27E8B-6DD9-EF4B-A803-C798AEF62AA3}" destId="{2840D037-78A6-044F-B003-833708335EE8}" srcOrd="6" destOrd="0" presId="urn:microsoft.com/office/officeart/2005/8/layout/cycle1"/>
    <dgm:cxn modelId="{F3AE7451-3D8C-F843-B118-C2FE28FB3566}" type="presParOf" srcId="{5FF27E8B-6DD9-EF4B-A803-C798AEF62AA3}" destId="{7E171857-7526-8A41-946B-E62B3476A379}" srcOrd="7" destOrd="0" presId="urn:microsoft.com/office/officeart/2005/8/layout/cycle1"/>
    <dgm:cxn modelId="{87321BA2-443C-5447-8B52-4FE029B99E4F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584BE-5390-AA4C-B4A2-5FA2E3B5D22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4396-2EBE-4749-B658-978D0BAC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79F-54C2-ED45-B421-2DF9266E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D660C-28A2-6040-93D6-6E0D5700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09DF-DA1B-8C4C-A795-738D0B45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B3DA-4D4F-C242-B93A-5E92493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EBC9-FE9D-F84D-B8AD-B1082261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C6BA-AD90-E84A-8774-EF03D2E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EDF7-B966-694D-9787-6DB1CFF8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2611-9AC0-AC43-A1BD-431CBC9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976E-C045-BB45-BE04-216F32C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92FC-CC7F-D44E-969A-CF26D8A8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7A469-EBD4-774E-A546-7FD8907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BCC9-7ABB-C44C-A256-3E80E91A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4A58-8C39-474E-90BB-87E5D57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CC6A-8C2F-3748-A831-D1A2F9E6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D668-C37D-7B43-BEC2-2078AD8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CFF-93D3-8844-AAE8-8DC7D45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EDD4-D002-A841-BE00-14A43BE1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2AE3-87A6-4E4B-9E4B-BF6F952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DB23-35FA-0949-93BB-3D4CC10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0FCB-3BF9-F24B-BB0A-CA1D111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B4-7CD7-AF4B-9F27-AAB7CC3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DBFA-5ED1-5640-8AA3-E4E43E36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B396-83A6-A248-978F-078F3C2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0B51-F8D1-104D-8C9C-B7A57112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3386-843B-7043-8297-38FC532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AA06-8150-BB42-9B78-283745F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D09-1817-5B48-962B-903471531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FB52-0820-1346-A3F3-8B05DDC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68238-1F78-F24F-B46A-E811CD3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7078D-C1BE-D844-94DB-B9C031C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9B6F-ECBF-2E4C-8809-7371138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E695-011B-8E4C-873B-CA75DFD9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49DB-39FE-7948-BF22-117B3993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A679-A843-964A-A557-153F782D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2A63-2E9B-7640-BD0A-0C0DE4A3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9A53-F1B5-744E-B0EB-8908981B9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5C915-B22D-5246-AE62-480E514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EF32F-4723-7548-ABD4-213EDCE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EB60D-E6DE-A545-B0B9-6556D16A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C26D-6645-364B-BB46-A61CC0B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E08EC-FF0E-F048-BC3F-9328B09C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E3AF9-7269-0F45-A5E4-BCCA3B0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FBF-4C70-C54D-815A-E83A8D07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83906-FA6B-4145-B224-163621E3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5776-E6F1-074A-A98C-2E2774D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3A82-1D5E-934F-A430-B08C6F8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AF-E5DB-BA40-9C07-5A3065F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F511-F731-B449-B33E-C84FE07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BC1D-6FE6-CD48-9DB0-E49CE7A2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7542-98A9-614D-A16E-63875CE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CC4F8-D4DC-6848-8B0B-8B019C94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BCC0-523F-CA4A-968B-F856BD6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B244-3DC6-D647-ACAF-47EB726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ADE9-8E5F-AB4D-B071-E6776C28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458B-4B68-2C40-A984-0E919F02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F68B-5E36-7042-8F78-4D0BCA5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8EAB8-BE5C-5847-96F4-F2D1BCD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0F7D-BD17-EE44-9611-52EA5F4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61F55-7FF6-B743-8455-4A84C036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853D-A453-9746-9FC7-2CF28A66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A1F1-4438-C74B-B502-D6D2ABDB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6D62-EDD3-B043-8E77-6D2715CC2E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06E3-9E9E-8D43-B3BC-9F3DA732E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5890-07B8-8844-A52B-649B1966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9215-A3DE-7F44-AC43-7B4A53A96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Attended HEDCO from Summer 2014 through Fall of 2017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Diagnoses added:  expressive language, ADHD (assessment at CDRC in Portland)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 focused on phonology, articulation, intelligibility, morphology, and expressive language through narrative based language intervention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 classroom FM system through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Continued to have IEP for “communication impairment” until 3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grade.  Changed to 504 (ADHD, Hearing)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6171-66FE-9B40-9B31-9678F61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IN THERAPY?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E7D0-538B-4448-B0A2-716637C6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885"/>
            <a:ext cx="7886700" cy="51177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EXPECTATIONS (behavior and targets)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FUNCTIONAL, MOTIVATING TASKS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CHALLENGING TARGETS:  not too easy, not too hard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REINFORCERS AND REINFORCEMENT SCHEDULE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PACING:  MINUTES MATTER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CLEAR INSTRUCTIONAL LANGUAGE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SPECIFIC CORRECTIVE FEEDBACK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FF40FF"/>
                </a:solidFill>
              </a:rPr>
              <a:t>EMPATHY, CONNECTION, ENTHUSIASM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85271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Evaluation of Language Fundamentals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(CELF-5)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‘14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62CCA-31DD-6846-855C-84D266BE8345}"/>
              </a:ext>
            </a:extLst>
          </p:cNvPr>
          <p:cNvGraphicFramePr>
            <a:graphicFrameLocks noGrp="1"/>
          </p:cNvGraphicFramePr>
          <p:nvPr/>
        </p:nvGraphicFramePr>
        <p:xfrm>
          <a:off x="2025329" y="1934065"/>
          <a:ext cx="7886700" cy="34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79">
                  <a:extLst>
                    <a:ext uri="{9D8B030D-6E8A-4147-A177-3AD203B41FA5}">
                      <a16:colId xmlns:a16="http://schemas.microsoft.com/office/drawing/2014/main" val="2633602091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2021668827"/>
                    </a:ext>
                  </a:extLst>
                </a:gridCol>
                <a:gridCol w="2882096">
                  <a:extLst>
                    <a:ext uri="{9D8B030D-6E8A-4147-A177-3AD203B41FA5}">
                      <a16:colId xmlns:a16="http://schemas.microsoft.com/office/drawing/2014/main" val="2531829871"/>
                    </a:ext>
                  </a:extLst>
                </a:gridCol>
                <a:gridCol w="1061254">
                  <a:extLst>
                    <a:ext uri="{9D8B030D-6E8A-4147-A177-3AD203B41FA5}">
                      <a16:colId xmlns:a16="http://schemas.microsoft.com/office/drawing/2014/main" val="849345464"/>
                    </a:ext>
                  </a:extLst>
                </a:gridCol>
              </a:tblGrid>
              <a:tr h="4453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Receptive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Expressive Subtests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96727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 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Structure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(pronouns him/he; irregular plurals, copular &amp; auxiliary verbs, regular, past, future, progressive tense)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5463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Linguistic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Formulated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35774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Following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Recalling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72586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Spoken 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Pragmatics Profile 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(reading &amp; using body language, conversational rules, sharing &amp; responding to reactions)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Individual Treatment Plan at HEDCO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Family notes that he has a few friends at school now.  His shyness and poor speech intelligibility have been obstacles to friendships.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GFTA-3:  Words &amp; Sentences 50th percentile.  Only 3 errors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Conversational speech: occasional errors on /v/ and 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Sentence Imitation with 2- and 3-syllable words:  75% accuracy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Occasional vowel and consonant errors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Addition of sounds (epenthesis):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orchlestra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/orchestra,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resindent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/resident</a:t>
            </a:r>
          </a:p>
          <a:p>
            <a:pPr lvl="3">
              <a:lnSpc>
                <a:spcPct val="150000"/>
              </a:lnSpc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Syllable reduction: 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swole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/swallowed, </a:t>
            </a:r>
            <a:r>
              <a:rPr lang="en-US" sz="1650" dirty="0" err="1">
                <a:latin typeface="Arial" panose="020B0604020202020204" pitchFamily="34" charset="0"/>
                <a:cs typeface="Arial" panose="020B0604020202020204" pitchFamily="34" charset="0"/>
              </a:rPr>
              <a:t>bary</a:t>
            </a: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/battery</a:t>
            </a:r>
          </a:p>
        </p:txBody>
      </p:sp>
    </p:spTree>
    <p:extLst>
      <p:ext uri="{BB962C8B-B14F-4D97-AF65-F5344CB8AC3E}">
        <p14:creationId xmlns:p14="http://schemas.microsoft.com/office/powerpoint/2010/main" val="39934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902826"/>
            <a:ext cx="9051403" cy="5613722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Assessment (continued)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Intelligibility in Context Scale (ICS):  The following questions were rated by the parents on a scale of 1-5, with a score of 5 being always and a score of 1 being never.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10E143-32AE-B54E-801C-70B0167FC734}"/>
              </a:ext>
            </a:extLst>
          </p:cNvPr>
          <p:cNvGraphicFramePr>
            <a:graphicFrameLocks noGrp="1"/>
          </p:cNvGraphicFramePr>
          <p:nvPr/>
        </p:nvGraphicFramePr>
        <p:xfrm>
          <a:off x="1801792" y="2623914"/>
          <a:ext cx="8553692" cy="3892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2582">
                  <a:extLst>
                    <a:ext uri="{9D8B030D-6E8A-4147-A177-3AD203B41FA5}">
                      <a16:colId xmlns:a16="http://schemas.microsoft.com/office/drawing/2014/main" val="841172944"/>
                    </a:ext>
                  </a:extLst>
                </a:gridCol>
                <a:gridCol w="1401110">
                  <a:extLst>
                    <a:ext uri="{9D8B030D-6E8A-4147-A177-3AD203B41FA5}">
                      <a16:colId xmlns:a16="http://schemas.microsoft.com/office/drawing/2014/main" val="3952462585"/>
                    </a:ext>
                  </a:extLst>
                </a:gridCol>
              </a:tblGrid>
              <a:tr h="48657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91027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immediate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8316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extended members of your family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9510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child’s friends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9974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other acquaintances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1606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strangers understand your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2209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03282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8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718" y="873248"/>
            <a:ext cx="9051403" cy="53506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LTG 1:  Matthew will produce speech that is 80% intelligible in a three-minute structured conversational speech sample as measured by increased scores on the Intelligibility in Context Scale (ICS).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Approach:  Traditional phoneme articulation approach</a:t>
            </a:r>
          </a:p>
          <a:p>
            <a:pPr lvl="2"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STO1.1: Matthew will independently produce voiced and voiceless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in all word positions in semi-structured conversation with 80% accuracy across two sessions.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STO1.2:  Matthew will produce /v/ in all positions at the sentence level with 80% accuracy in a drill activity without clinician support across two sessions.  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328276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2017 Goals: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LTG 2:  Matthew will produce two and three syllable words in self-generated sentences with 80% accuracy after being provided with a verbal cue for a target word.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targeted this term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LTG 3: Matthew will increase intelligibility by demonstrating a decreased rate of speech in the clinical context at the sentence level.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 3.2 Matthew will increase intelligibility by demonstrating a decreased rate of speech by .15 seconds per word during a structure conversation task using a pacing cue of finger tapping in the clinical setting as measured by clinician and the Pace Board app.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Met 12/17</a:t>
            </a:r>
          </a:p>
        </p:txBody>
      </p:sp>
    </p:spTree>
    <p:extLst>
      <p:ext uri="{BB962C8B-B14F-4D97-AF65-F5344CB8AC3E}">
        <p14:creationId xmlns:p14="http://schemas.microsoft.com/office/powerpoint/2010/main" val="93309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98909"/>
            <a:ext cx="7886700" cy="9775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Matthew- update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(last info from 2017)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598" y="1165869"/>
            <a:ext cx="9051403" cy="53506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Progress Report: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Decreasing Matthew’s rate of speech appeared to have the most impact on improving his intelligibility both in and out of the clinical setting.  He showed strong self-monitoring skills.  He frequently corrected both his rate and speech sound productions.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break from therapy was recommended because of his progress with self-monitoring.  The family was provided with a weekly home program that included monthly check-in’s with the clinical supervisor to assess maintenance of skills.</a:t>
            </a:r>
          </a:p>
        </p:txBody>
      </p:sp>
    </p:spTree>
    <p:extLst>
      <p:ext uri="{BB962C8B-B14F-4D97-AF65-F5344CB8AC3E}">
        <p14:creationId xmlns:p14="http://schemas.microsoft.com/office/powerpoint/2010/main" val="147393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0013"/>
            <a:ext cx="7886700" cy="1325563"/>
          </a:xfrm>
        </p:spPr>
        <p:txBody>
          <a:bodyPr/>
          <a:lstStyle/>
          <a:p>
            <a:r>
              <a:rPr lang="en-US" dirty="0"/>
              <a:t>Dismissal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071246"/>
            <a:ext cx="8172450" cy="5686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Goals have been met, including maintenance outside of therapy for a specified period of time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Client’s communication skills are age-appropriate or functional.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 or caregiver desire to discontinue therapy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Services can be provided or maintained by others (skilled SLP services or specially designed instruction is no longer needed)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Client is no longer able to pay for services. (refer to client to free services if available)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92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484-4826-6944-9C7E-2E41CAF3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00013"/>
            <a:ext cx="10058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Dismissal Decision Making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5F8D-98B9-864F-BC69-91CD1BD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116964"/>
            <a:ext cx="8172450" cy="5641023"/>
          </a:xfrm>
        </p:spPr>
        <p:txBody>
          <a:bodyPr>
            <a:normAutofit/>
          </a:bodyPr>
          <a:lstStyle/>
          <a:p>
            <a:r>
              <a:rPr lang="en-US" dirty="0"/>
              <a:t>Progress plateaus.  Always include client/family in decision making. Document carefully:</a:t>
            </a:r>
          </a:p>
          <a:p>
            <a:pPr lvl="1"/>
            <a:r>
              <a:rPr lang="en-US" sz="2000" dirty="0"/>
              <a:t>Duration of services:  </a:t>
            </a:r>
          </a:p>
          <a:p>
            <a:pPr lvl="2"/>
            <a:r>
              <a:rPr lang="en-US" dirty="0"/>
              <a:t>how long in therapy; how long on specific goals</a:t>
            </a:r>
          </a:p>
          <a:p>
            <a:pPr lvl="1"/>
            <a:r>
              <a:rPr lang="en-US" sz="2000" dirty="0"/>
              <a:t>Intensity of services:  </a:t>
            </a:r>
          </a:p>
          <a:p>
            <a:pPr lvl="2"/>
            <a:r>
              <a:rPr lang="en-US" dirty="0"/>
              <a:t>30min/</a:t>
            </a:r>
            <a:r>
              <a:rPr lang="en-US" dirty="0" err="1"/>
              <a:t>wk</a:t>
            </a:r>
            <a:r>
              <a:rPr lang="en-US" dirty="0"/>
              <a:t>; 5 min/5 days per week; 20 min/twice </a:t>
            </a:r>
            <a:r>
              <a:rPr lang="en-US" dirty="0" err="1"/>
              <a:t>wk</a:t>
            </a:r>
            <a:r>
              <a:rPr lang="en-US" dirty="0"/>
              <a:t>; etc.</a:t>
            </a:r>
          </a:p>
          <a:p>
            <a:pPr lvl="1"/>
            <a:r>
              <a:rPr lang="en-US" sz="2000" dirty="0"/>
              <a:t>Service Model</a:t>
            </a:r>
          </a:p>
          <a:p>
            <a:pPr lvl="2"/>
            <a:r>
              <a:rPr lang="en-US" dirty="0"/>
              <a:t>Individual, group, push-in, collaboration</a:t>
            </a:r>
          </a:p>
          <a:p>
            <a:pPr lvl="1"/>
            <a:r>
              <a:rPr lang="en-US" sz="2000" dirty="0"/>
              <a:t>Treatment methodology</a:t>
            </a:r>
          </a:p>
          <a:p>
            <a:pPr lvl="2"/>
            <a:r>
              <a:rPr lang="en-US" dirty="0"/>
              <a:t>Describe evidence-based instructional approaches used</a:t>
            </a:r>
          </a:p>
          <a:p>
            <a:pPr lvl="1"/>
            <a:r>
              <a:rPr lang="en-US" sz="2000" dirty="0"/>
              <a:t>Other factors impacting progress</a:t>
            </a:r>
          </a:p>
          <a:p>
            <a:pPr lvl="2"/>
            <a:r>
              <a:rPr lang="en-US" dirty="0"/>
              <a:t>Medical condition, attendance, homework completion</a:t>
            </a:r>
          </a:p>
          <a:p>
            <a:pPr lvl="1"/>
            <a:r>
              <a:rPr lang="en-US" sz="2000" dirty="0"/>
              <a:t>Client motivation</a:t>
            </a:r>
          </a:p>
        </p:txBody>
      </p:sp>
    </p:spTree>
    <p:extLst>
      <p:ext uri="{BB962C8B-B14F-4D97-AF65-F5344CB8AC3E}">
        <p14:creationId xmlns:p14="http://schemas.microsoft.com/office/powerpoint/2010/main" val="25682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961</Words>
  <Application>Microsoft Macintosh PowerPoint</Application>
  <PresentationFormat>Widescreen</PresentationFormat>
  <Paragraphs>125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Matthew- update (last info from 2017) </vt:lpstr>
      <vt:lpstr>Dismissal Decision Making</vt:lpstr>
      <vt:lpstr>Dismissal Decision Making Documentation</vt:lpstr>
      <vt:lpstr>WHAT MATTERS IN THERAPY?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Matthew- update (last info from 2017) </dc:title>
  <dc:creator>Jim Wright</dc:creator>
  <cp:lastModifiedBy>Jim Wright</cp:lastModifiedBy>
  <cp:revision>2</cp:revision>
  <dcterms:created xsi:type="dcterms:W3CDTF">2022-01-10T22:49:02Z</dcterms:created>
  <dcterms:modified xsi:type="dcterms:W3CDTF">2022-06-01T16:00:00Z</dcterms:modified>
</cp:coreProperties>
</file>