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402" r:id="rId2"/>
    <p:sldId id="599" r:id="rId3"/>
    <p:sldId id="600" r:id="rId4"/>
    <p:sldId id="278" r:id="rId5"/>
    <p:sldId id="564" r:id="rId6"/>
    <p:sldId id="316" r:id="rId7"/>
    <p:sldId id="317" r:id="rId8"/>
    <p:sldId id="565" r:id="rId9"/>
    <p:sldId id="404" r:id="rId10"/>
    <p:sldId id="314" r:id="rId11"/>
    <p:sldId id="315" r:id="rId12"/>
    <p:sldId id="566" r:id="rId13"/>
    <p:sldId id="500" r:id="rId14"/>
    <p:sldId id="320" r:id="rId15"/>
    <p:sldId id="503" r:id="rId16"/>
    <p:sldId id="321" r:id="rId17"/>
    <p:sldId id="506" r:id="rId18"/>
    <p:sldId id="567" r:id="rId19"/>
    <p:sldId id="50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89631"/>
  </p:normalViewPr>
  <p:slideViewPr>
    <p:cSldViewPr snapToGrid="0" snapToObjects="1">
      <p:cViewPr varScale="1">
        <p:scale>
          <a:sx n="100" d="100"/>
          <a:sy n="100" d="100"/>
        </p:scale>
        <p:origin x="9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FBA9D6-57E6-1747-BE1A-BC30FF59EFC7}" type="doc">
      <dgm:prSet loTypeId="urn:microsoft.com/office/officeart/2005/8/layout/cycle1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992799E-678C-1644-BAB5-45376C4E9BCC}">
      <dgm:prSet phldrT="[Text]"/>
      <dgm:spPr/>
      <dgm:t>
        <a:bodyPr/>
        <a:lstStyle/>
        <a:p>
          <a:r>
            <a:rPr lang="en-US" b="1" dirty="0"/>
            <a:t>Assessment</a:t>
          </a:r>
        </a:p>
      </dgm:t>
    </dgm:pt>
    <dgm:pt modelId="{6CA93F6F-2C5B-3543-B35F-D1B2E291110D}" type="parTrans" cxnId="{CEC21C17-53E6-EF45-8EEB-15F94B7795BA}">
      <dgm:prSet/>
      <dgm:spPr/>
      <dgm:t>
        <a:bodyPr/>
        <a:lstStyle/>
        <a:p>
          <a:endParaRPr lang="en-US"/>
        </a:p>
      </dgm:t>
    </dgm:pt>
    <dgm:pt modelId="{0376A2C8-3862-614F-93E3-DF6A3BA3792C}" type="sibTrans" cxnId="{CEC21C17-53E6-EF45-8EEB-15F94B7795BA}">
      <dgm:prSet/>
      <dgm:spPr/>
      <dgm:t>
        <a:bodyPr/>
        <a:lstStyle/>
        <a:p>
          <a:endParaRPr lang="en-US"/>
        </a:p>
      </dgm:t>
    </dgm:pt>
    <dgm:pt modelId="{C8EA277B-42E9-3542-B18D-4E0E7CC9E2FD}">
      <dgm:prSet phldrT="[Text]"/>
      <dgm:spPr/>
      <dgm:t>
        <a:bodyPr/>
        <a:lstStyle/>
        <a:p>
          <a:r>
            <a:rPr lang="en-US" b="1" dirty="0">
              <a:solidFill>
                <a:srgbClr val="FF0000"/>
              </a:solidFill>
            </a:rPr>
            <a:t>Treatment Planning</a:t>
          </a:r>
        </a:p>
      </dgm:t>
    </dgm:pt>
    <dgm:pt modelId="{D4C7B1B2-5F09-C045-B921-A26E2215EDDC}" type="parTrans" cxnId="{4D67A284-FC58-7448-B458-68BDD6D789DE}">
      <dgm:prSet/>
      <dgm:spPr/>
      <dgm:t>
        <a:bodyPr/>
        <a:lstStyle/>
        <a:p>
          <a:endParaRPr lang="en-US"/>
        </a:p>
      </dgm:t>
    </dgm:pt>
    <dgm:pt modelId="{4DCC9BC1-AB77-9045-898A-465998B10AB1}" type="sibTrans" cxnId="{4D67A284-FC58-7448-B458-68BDD6D789DE}">
      <dgm:prSet/>
      <dgm:spPr/>
      <dgm:t>
        <a:bodyPr/>
        <a:lstStyle/>
        <a:p>
          <a:endParaRPr lang="en-US"/>
        </a:p>
      </dgm:t>
    </dgm:pt>
    <dgm:pt modelId="{D8F9A527-09AF-B140-838A-55DF4DB179C5}">
      <dgm:prSet phldrT="[Text]"/>
      <dgm:spPr/>
      <dgm:t>
        <a:bodyPr/>
        <a:lstStyle/>
        <a:p>
          <a:r>
            <a:rPr lang="en-US" b="1" dirty="0"/>
            <a:t>Treatment</a:t>
          </a:r>
        </a:p>
      </dgm:t>
    </dgm:pt>
    <dgm:pt modelId="{6BCDDBAD-8FBB-DC4B-9723-C87C5467A7A2}" type="parTrans" cxnId="{EA5CB148-CCE2-7A4D-AC13-FF571FE403E9}">
      <dgm:prSet/>
      <dgm:spPr/>
      <dgm:t>
        <a:bodyPr/>
        <a:lstStyle/>
        <a:p>
          <a:endParaRPr lang="en-US"/>
        </a:p>
      </dgm:t>
    </dgm:pt>
    <dgm:pt modelId="{99DD0ED8-A3B6-0E44-8A5F-533131297894}" type="sibTrans" cxnId="{EA5CB148-CCE2-7A4D-AC13-FF571FE403E9}">
      <dgm:prSet/>
      <dgm:spPr/>
      <dgm:t>
        <a:bodyPr/>
        <a:lstStyle/>
        <a:p>
          <a:endParaRPr lang="en-US"/>
        </a:p>
      </dgm:t>
    </dgm:pt>
    <dgm:pt modelId="{5FF27E8B-6DD9-EF4B-A803-C798AEF62AA3}" type="pres">
      <dgm:prSet presAssocID="{2AFBA9D6-57E6-1747-BE1A-BC30FF59EFC7}" presName="cycle" presStyleCnt="0">
        <dgm:presLayoutVars>
          <dgm:dir/>
          <dgm:resizeHandles val="exact"/>
        </dgm:presLayoutVars>
      </dgm:prSet>
      <dgm:spPr/>
    </dgm:pt>
    <dgm:pt modelId="{6D5D3D91-FFD4-EE4F-BA93-19E05EE104C6}" type="pres">
      <dgm:prSet presAssocID="{4992799E-678C-1644-BAB5-45376C4E9BCC}" presName="dummy" presStyleCnt="0"/>
      <dgm:spPr/>
    </dgm:pt>
    <dgm:pt modelId="{72A1BD8C-9BA7-DF40-AB13-54AF4A64C774}" type="pres">
      <dgm:prSet presAssocID="{4992799E-678C-1644-BAB5-45376C4E9BCC}" presName="node" presStyleLbl="revTx" presStyleIdx="0" presStyleCnt="3">
        <dgm:presLayoutVars>
          <dgm:bulletEnabled val="1"/>
        </dgm:presLayoutVars>
      </dgm:prSet>
      <dgm:spPr/>
    </dgm:pt>
    <dgm:pt modelId="{E5972367-1D0F-3F42-A4B0-A32CE17DB0E2}" type="pres">
      <dgm:prSet presAssocID="{0376A2C8-3862-614F-93E3-DF6A3BA3792C}" presName="sibTrans" presStyleLbl="node1" presStyleIdx="0" presStyleCnt="3"/>
      <dgm:spPr/>
    </dgm:pt>
    <dgm:pt modelId="{FDDCF62B-7D30-7747-857F-BEA10A4993DF}" type="pres">
      <dgm:prSet presAssocID="{C8EA277B-42E9-3542-B18D-4E0E7CC9E2FD}" presName="dummy" presStyleCnt="0"/>
      <dgm:spPr/>
    </dgm:pt>
    <dgm:pt modelId="{0F186D10-BF90-1943-9906-BE5931198E0E}" type="pres">
      <dgm:prSet presAssocID="{C8EA277B-42E9-3542-B18D-4E0E7CC9E2FD}" presName="node" presStyleLbl="revTx" presStyleIdx="1" presStyleCnt="3">
        <dgm:presLayoutVars>
          <dgm:bulletEnabled val="1"/>
        </dgm:presLayoutVars>
      </dgm:prSet>
      <dgm:spPr/>
    </dgm:pt>
    <dgm:pt modelId="{08A35E68-A8B0-2642-9EE0-584DCD565B71}" type="pres">
      <dgm:prSet presAssocID="{4DCC9BC1-AB77-9045-898A-465998B10AB1}" presName="sibTrans" presStyleLbl="node1" presStyleIdx="1" presStyleCnt="3"/>
      <dgm:spPr/>
    </dgm:pt>
    <dgm:pt modelId="{2840D037-78A6-044F-B003-833708335EE8}" type="pres">
      <dgm:prSet presAssocID="{D8F9A527-09AF-B140-838A-55DF4DB179C5}" presName="dummy" presStyleCnt="0"/>
      <dgm:spPr/>
    </dgm:pt>
    <dgm:pt modelId="{7E171857-7526-8A41-946B-E62B3476A379}" type="pres">
      <dgm:prSet presAssocID="{D8F9A527-09AF-B140-838A-55DF4DB179C5}" presName="node" presStyleLbl="revTx" presStyleIdx="2" presStyleCnt="3">
        <dgm:presLayoutVars>
          <dgm:bulletEnabled val="1"/>
        </dgm:presLayoutVars>
      </dgm:prSet>
      <dgm:spPr/>
    </dgm:pt>
    <dgm:pt modelId="{B10B807F-A421-DC40-9C24-68A34ED8B7E8}" type="pres">
      <dgm:prSet presAssocID="{99DD0ED8-A3B6-0E44-8A5F-533131297894}" presName="sibTrans" presStyleLbl="node1" presStyleIdx="2" presStyleCnt="3"/>
      <dgm:spPr/>
    </dgm:pt>
  </dgm:ptLst>
  <dgm:cxnLst>
    <dgm:cxn modelId="{CEC21C17-53E6-EF45-8EEB-15F94B7795BA}" srcId="{2AFBA9D6-57E6-1747-BE1A-BC30FF59EFC7}" destId="{4992799E-678C-1644-BAB5-45376C4E9BCC}" srcOrd="0" destOrd="0" parTransId="{6CA93F6F-2C5B-3543-B35F-D1B2E291110D}" sibTransId="{0376A2C8-3862-614F-93E3-DF6A3BA3792C}"/>
    <dgm:cxn modelId="{21E9DE1F-75DE-A945-B2EC-BFF0C41D78B9}" type="presOf" srcId="{4992799E-678C-1644-BAB5-45376C4E9BCC}" destId="{72A1BD8C-9BA7-DF40-AB13-54AF4A64C774}" srcOrd="0" destOrd="0" presId="urn:microsoft.com/office/officeart/2005/8/layout/cycle1"/>
    <dgm:cxn modelId="{EA5CB148-CCE2-7A4D-AC13-FF571FE403E9}" srcId="{2AFBA9D6-57E6-1747-BE1A-BC30FF59EFC7}" destId="{D8F9A527-09AF-B140-838A-55DF4DB179C5}" srcOrd="2" destOrd="0" parTransId="{6BCDDBAD-8FBB-DC4B-9723-C87C5467A7A2}" sibTransId="{99DD0ED8-A3B6-0E44-8A5F-533131297894}"/>
    <dgm:cxn modelId="{59DB765F-5674-BA42-AAAD-5F1D1F5EB7E8}" type="presOf" srcId="{D8F9A527-09AF-B140-838A-55DF4DB179C5}" destId="{7E171857-7526-8A41-946B-E62B3476A379}" srcOrd="0" destOrd="0" presId="urn:microsoft.com/office/officeart/2005/8/layout/cycle1"/>
    <dgm:cxn modelId="{4D67A284-FC58-7448-B458-68BDD6D789DE}" srcId="{2AFBA9D6-57E6-1747-BE1A-BC30FF59EFC7}" destId="{C8EA277B-42E9-3542-B18D-4E0E7CC9E2FD}" srcOrd="1" destOrd="0" parTransId="{D4C7B1B2-5F09-C045-B921-A26E2215EDDC}" sibTransId="{4DCC9BC1-AB77-9045-898A-465998B10AB1}"/>
    <dgm:cxn modelId="{9F8BDB90-45FB-DA46-8040-DF968BA4F709}" type="presOf" srcId="{0376A2C8-3862-614F-93E3-DF6A3BA3792C}" destId="{E5972367-1D0F-3F42-A4B0-A32CE17DB0E2}" srcOrd="0" destOrd="0" presId="urn:microsoft.com/office/officeart/2005/8/layout/cycle1"/>
    <dgm:cxn modelId="{ED3F20CA-C5E0-D445-ACE3-C03CD254B5D4}" type="presOf" srcId="{2AFBA9D6-57E6-1747-BE1A-BC30FF59EFC7}" destId="{5FF27E8B-6DD9-EF4B-A803-C798AEF62AA3}" srcOrd="0" destOrd="0" presId="urn:microsoft.com/office/officeart/2005/8/layout/cycle1"/>
    <dgm:cxn modelId="{3B4211CE-56AF-A54B-BE96-7322B85A443B}" type="presOf" srcId="{99DD0ED8-A3B6-0E44-8A5F-533131297894}" destId="{B10B807F-A421-DC40-9C24-68A34ED8B7E8}" srcOrd="0" destOrd="0" presId="urn:microsoft.com/office/officeart/2005/8/layout/cycle1"/>
    <dgm:cxn modelId="{3C1DE0DF-087E-CA42-8BFD-99F780C53958}" type="presOf" srcId="{C8EA277B-42E9-3542-B18D-4E0E7CC9E2FD}" destId="{0F186D10-BF90-1943-9906-BE5931198E0E}" srcOrd="0" destOrd="0" presId="urn:microsoft.com/office/officeart/2005/8/layout/cycle1"/>
    <dgm:cxn modelId="{B2A8A4E3-48EB-4E44-AFBF-AECB352BBD76}" type="presOf" srcId="{4DCC9BC1-AB77-9045-898A-465998B10AB1}" destId="{08A35E68-A8B0-2642-9EE0-584DCD565B71}" srcOrd="0" destOrd="0" presId="urn:microsoft.com/office/officeart/2005/8/layout/cycle1"/>
    <dgm:cxn modelId="{78086CC6-5387-E24C-BEF6-006774D3C2EE}" type="presParOf" srcId="{5FF27E8B-6DD9-EF4B-A803-C798AEF62AA3}" destId="{6D5D3D91-FFD4-EE4F-BA93-19E05EE104C6}" srcOrd="0" destOrd="0" presId="urn:microsoft.com/office/officeart/2005/8/layout/cycle1"/>
    <dgm:cxn modelId="{4580BA7B-B4E9-0A49-BCDB-6A8CA9F11907}" type="presParOf" srcId="{5FF27E8B-6DD9-EF4B-A803-C798AEF62AA3}" destId="{72A1BD8C-9BA7-DF40-AB13-54AF4A64C774}" srcOrd="1" destOrd="0" presId="urn:microsoft.com/office/officeart/2005/8/layout/cycle1"/>
    <dgm:cxn modelId="{87914E23-4795-A34D-945F-66183B30638E}" type="presParOf" srcId="{5FF27E8B-6DD9-EF4B-A803-C798AEF62AA3}" destId="{E5972367-1D0F-3F42-A4B0-A32CE17DB0E2}" srcOrd="2" destOrd="0" presId="urn:microsoft.com/office/officeart/2005/8/layout/cycle1"/>
    <dgm:cxn modelId="{8F22220F-587F-C943-BEE2-F511628EDEB9}" type="presParOf" srcId="{5FF27E8B-6DD9-EF4B-A803-C798AEF62AA3}" destId="{FDDCF62B-7D30-7747-857F-BEA10A4993DF}" srcOrd="3" destOrd="0" presId="urn:microsoft.com/office/officeart/2005/8/layout/cycle1"/>
    <dgm:cxn modelId="{C66D92FB-8024-D741-B94B-660DC96F5A43}" type="presParOf" srcId="{5FF27E8B-6DD9-EF4B-A803-C798AEF62AA3}" destId="{0F186D10-BF90-1943-9906-BE5931198E0E}" srcOrd="4" destOrd="0" presId="urn:microsoft.com/office/officeart/2005/8/layout/cycle1"/>
    <dgm:cxn modelId="{27E75AC5-63D3-AC47-98EA-18498FBC2B41}" type="presParOf" srcId="{5FF27E8B-6DD9-EF4B-A803-C798AEF62AA3}" destId="{08A35E68-A8B0-2642-9EE0-584DCD565B71}" srcOrd="5" destOrd="0" presId="urn:microsoft.com/office/officeart/2005/8/layout/cycle1"/>
    <dgm:cxn modelId="{9AF10EE6-7B89-294C-9F27-0532184F375E}" type="presParOf" srcId="{5FF27E8B-6DD9-EF4B-A803-C798AEF62AA3}" destId="{2840D037-78A6-044F-B003-833708335EE8}" srcOrd="6" destOrd="0" presId="urn:microsoft.com/office/officeart/2005/8/layout/cycle1"/>
    <dgm:cxn modelId="{214B8853-F3C0-AD4C-8C3B-BE592A82B7C6}" type="presParOf" srcId="{5FF27E8B-6DD9-EF4B-A803-C798AEF62AA3}" destId="{7E171857-7526-8A41-946B-E62B3476A379}" srcOrd="7" destOrd="0" presId="urn:microsoft.com/office/officeart/2005/8/layout/cycle1"/>
    <dgm:cxn modelId="{B726BE57-CC4B-F742-A29A-FCF53F18310D}" type="presParOf" srcId="{5FF27E8B-6DD9-EF4B-A803-C798AEF62AA3}" destId="{B10B807F-A421-DC40-9C24-68A34ED8B7E8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1BD8C-9BA7-DF40-AB13-54AF4A64C774}">
      <dsp:nvSpPr>
        <dsp:cNvPr id="0" name=""/>
        <dsp:cNvSpPr/>
      </dsp:nvSpPr>
      <dsp:spPr>
        <a:xfrm>
          <a:off x="4502517" y="321144"/>
          <a:ext cx="1640495" cy="1640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Assessment</a:t>
          </a:r>
        </a:p>
      </dsp:txBody>
      <dsp:txXfrm>
        <a:off x="4502517" y="321144"/>
        <a:ext cx="1640495" cy="1640495"/>
      </dsp:txXfrm>
    </dsp:sp>
    <dsp:sp modelId="{E5972367-1D0F-3F42-A4B0-A32CE17DB0E2}">
      <dsp:nvSpPr>
        <dsp:cNvPr id="0" name=""/>
        <dsp:cNvSpPr/>
      </dsp:nvSpPr>
      <dsp:spPr>
        <a:xfrm>
          <a:off x="2003984" y="-1568"/>
          <a:ext cx="3878730" cy="3878730"/>
        </a:xfrm>
        <a:prstGeom prst="circularArrow">
          <a:avLst>
            <a:gd name="adj1" fmla="val 8247"/>
            <a:gd name="adj2" fmla="val 576031"/>
            <a:gd name="adj3" fmla="val 2964247"/>
            <a:gd name="adj4" fmla="val 51460"/>
            <a:gd name="adj5" fmla="val 9622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86D10-BF90-1943-9906-BE5931198E0E}">
      <dsp:nvSpPr>
        <dsp:cNvPr id="0" name=""/>
        <dsp:cNvSpPr/>
      </dsp:nvSpPr>
      <dsp:spPr>
        <a:xfrm>
          <a:off x="3123102" y="2710360"/>
          <a:ext cx="1640495" cy="1640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solidFill>
                <a:srgbClr val="FF0000"/>
              </a:solidFill>
            </a:rPr>
            <a:t>Treatment Planning</a:t>
          </a:r>
        </a:p>
      </dsp:txBody>
      <dsp:txXfrm>
        <a:off x="3123102" y="2710360"/>
        <a:ext cx="1640495" cy="1640495"/>
      </dsp:txXfrm>
    </dsp:sp>
    <dsp:sp modelId="{08A35E68-A8B0-2642-9EE0-584DCD565B71}">
      <dsp:nvSpPr>
        <dsp:cNvPr id="0" name=""/>
        <dsp:cNvSpPr/>
      </dsp:nvSpPr>
      <dsp:spPr>
        <a:xfrm>
          <a:off x="2003984" y="-1568"/>
          <a:ext cx="3878730" cy="3878730"/>
        </a:xfrm>
        <a:prstGeom prst="circularArrow">
          <a:avLst>
            <a:gd name="adj1" fmla="val 8247"/>
            <a:gd name="adj2" fmla="val 576031"/>
            <a:gd name="adj3" fmla="val 10172508"/>
            <a:gd name="adj4" fmla="val 7259721"/>
            <a:gd name="adj5" fmla="val 9622"/>
          </a:avLst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171857-7526-8A41-946B-E62B3476A379}">
      <dsp:nvSpPr>
        <dsp:cNvPr id="0" name=""/>
        <dsp:cNvSpPr/>
      </dsp:nvSpPr>
      <dsp:spPr>
        <a:xfrm>
          <a:off x="1743687" y="321144"/>
          <a:ext cx="1640495" cy="1640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Treatment</a:t>
          </a:r>
        </a:p>
      </dsp:txBody>
      <dsp:txXfrm>
        <a:off x="1743687" y="321144"/>
        <a:ext cx="1640495" cy="1640495"/>
      </dsp:txXfrm>
    </dsp:sp>
    <dsp:sp modelId="{B10B807F-A421-DC40-9C24-68A34ED8B7E8}">
      <dsp:nvSpPr>
        <dsp:cNvPr id="0" name=""/>
        <dsp:cNvSpPr/>
      </dsp:nvSpPr>
      <dsp:spPr>
        <a:xfrm>
          <a:off x="2003984" y="-1568"/>
          <a:ext cx="3878730" cy="3878730"/>
        </a:xfrm>
        <a:prstGeom prst="circularArrow">
          <a:avLst>
            <a:gd name="adj1" fmla="val 8247"/>
            <a:gd name="adj2" fmla="val 576031"/>
            <a:gd name="adj3" fmla="val 16857086"/>
            <a:gd name="adj4" fmla="val 14966882"/>
            <a:gd name="adj5" fmla="val 9622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7F6FDD-6C1B-D144-BF76-4D67B61719CD}" type="datetimeFigureOut">
              <a:rPr lang="en-US" smtClean="0"/>
              <a:t>4/14/22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B31C1-ACC7-4D44-87B3-6D578F3AB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18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A242F-AC40-D542-8BF4-72FCE96E950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279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91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31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83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groups, write questions for the other two.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FF24F-0B97-6A41-B5C6-8622B62783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46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groups, write questions for the other two.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FF24F-0B97-6A41-B5C6-8622B62783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79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Discuss learning theories:  Behaviorism, Cognitivism, Constructivism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80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iDiscuss</a:t>
            </a:r>
            <a:r>
              <a:rPr lang="en-US" dirty="0"/>
              <a:t> learning theories:  Behaviorism, Cognitivism, Constructivism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79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Why not just Google 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69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Statement: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statement that expresses the organization’s stance on an issue. It includes a concise summary statement and supporting documentation, analysis, and/or rationale, and recommendations.</a:t>
            </a:r>
            <a:endParaRPr lang="en-US" sz="120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Systematic reviews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documents that provide a comprehensive, unbiased synthesis of the scientific literature on a given topic.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58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FF24F-0B97-6A41-B5C6-8622B627830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36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7D060-47CC-F347-8C3C-315806D9A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0C8FC0-639E-9C47-98E5-9692AE035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9DDB7-9864-DE40-BB89-2817CC9C3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EFA3-1294-7946-9C07-A90F83902AA2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7C6C3-B553-394E-9FCE-E40A7B7DD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7980A-9462-2B46-8E7A-FF688303D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612B-FD78-F24D-B84D-7C81943E8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19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C9899-C3D1-9F4B-8174-B82341210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EDCF14-6624-6542-ABF3-55C7291EB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FFD54-0883-3747-8447-76FF511C8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EFA3-1294-7946-9C07-A90F83902AA2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23D82-5D12-CF45-83DF-D9C7CCDF3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868C3-44EA-D744-870F-17B60D7A9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612B-FD78-F24D-B84D-7C81943E8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8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154C33-3347-FA4A-B566-7236C06E83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86F1EC-3F50-5241-99EF-A966F11E6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01080-DB62-9F4D-9575-ECF4D2607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EFA3-1294-7946-9C07-A90F83902AA2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DBE49-8A39-8D4A-A682-0384183A0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6E3FD-AD4E-7C44-A68C-87B749FE2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612B-FD78-F24D-B84D-7C81943E8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143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F5C84-B764-C74F-9E57-7E93DC0CD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DA918-55C6-E041-972F-136DA2C70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1168B-6F39-BD46-B234-4BFE5E26F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EFA3-1294-7946-9C07-A90F83902AA2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6585B-7907-9246-A19C-ED1FF436F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C812D-9CF3-C448-A780-35B2AB9BB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612B-FD78-F24D-B84D-7C81943E8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47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593D2-37AC-2F44-95E9-FF194A99E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D1718-2BE1-AD44-B436-FCF171ABC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4622B-1090-034A-8F29-76F13854C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EFA3-1294-7946-9C07-A90F83902AA2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E7185-CF86-B24B-8045-DFEC0823D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2D788-7E70-4443-A879-C2595D53A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612B-FD78-F24D-B84D-7C81943E8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63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8F781-6619-5B47-803A-9243C1887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81BE9-600F-DE4E-BB04-27986BA433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A20F2-05F8-6E44-B4AD-77D58F3CA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AD2E0-CAEF-EC4B-97F2-5A61A09F4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EFA3-1294-7946-9C07-A90F83902AA2}" type="datetimeFigureOut">
              <a:rPr lang="en-US" smtClean="0"/>
              <a:t>4/14/22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74B8A-D32C-6A4B-96BB-F2307FF2A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F3998-334E-9F43-B809-6759F744C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612B-FD78-F24D-B84D-7C81943E8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7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84354-9909-0446-887D-EACCF582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5A0A9-D7D9-E949-B41A-BB2578992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69C25F-B803-9C40-8C17-2D38B927D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3BDEC8-094E-D44B-9088-89AA6003B2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F44F1D-2EEE-1E4D-9F03-C3C792060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ED4152-8FBA-9C46-AA15-092E581ED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EFA3-1294-7946-9C07-A90F83902AA2}" type="datetimeFigureOut">
              <a:rPr lang="en-US" smtClean="0"/>
              <a:t>4/14/22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CA45E4-6C51-654E-930B-65DD3DA05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82277B-9632-0245-8720-D6337A7E7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612B-FD78-F24D-B84D-7C81943E8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01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CEBF-9CEF-6644-9753-BCC2F9A15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92A64-B031-4541-B4A2-72254BA93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EFA3-1294-7946-9C07-A90F83902AA2}" type="datetimeFigureOut">
              <a:rPr lang="en-US" smtClean="0"/>
              <a:t>4/14/22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CE7ADD-D098-604B-B920-F9B5818B0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264A64-B6D7-F346-9744-BEC359559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612B-FD78-F24D-B84D-7C81943E8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9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504B6D-E972-0849-85AD-AEF1A9AFD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EFA3-1294-7946-9C07-A90F83902AA2}" type="datetimeFigureOut">
              <a:rPr lang="en-US" smtClean="0"/>
              <a:t>4/14/22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9C744E-45DD-4A4B-92A9-30447D1BA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1D031-C4BE-AF48-A8DE-BFB1972E0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612B-FD78-F24D-B84D-7C81943E8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74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FCC2B-3531-E544-A2BB-912CFC31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946A4-6D0B-B647-84A5-85401B66E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7CD09-C555-B443-94EF-E88903B09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65173-0151-B94A-B719-D014F6A5E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EFA3-1294-7946-9C07-A90F83902AA2}" type="datetimeFigureOut">
              <a:rPr lang="en-US" smtClean="0"/>
              <a:t>4/14/22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D58D8-B289-0B4D-9AF4-A8995977A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E705D-411B-5745-AD75-7290F4738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612B-FD78-F24D-B84D-7C81943E8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13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04F19-68C6-A040-93B5-56154109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C73945-A416-FE41-BE1A-2A9BA88FB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7AEC7-D379-A64A-BE06-7AB181E19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B39C2-4918-0640-9509-0C10A1F13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EFA3-1294-7946-9C07-A90F83902AA2}" type="datetimeFigureOut">
              <a:rPr lang="en-US" smtClean="0"/>
              <a:t>4/14/22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18800-4403-B946-8868-2A2C00A79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3EED5-456E-4C42-890D-BEA74A985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612B-FD78-F24D-B84D-7C81943E8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97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B3BB5C-14A7-FB4C-809F-4F76BCE33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30BEB-A4E8-6C4C-8A4B-C1FCD2CE7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56812-DB12-6443-903F-2CCA0AD8DF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8EFA3-1294-7946-9C07-A90F83902AA2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19231-172A-B040-9255-37BDBFAAE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41A83-2CA6-FC4D-82E3-1131F6DA7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612B-FD78-F24D-B84D-7C81943E8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69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ochrane.org/" TargetMode="External"/><Relationship Id="rId3" Type="http://schemas.openxmlformats.org/officeDocument/2006/relationships/hyperlink" Target="http://www.asha.org/" TargetMode="External"/><Relationship Id="rId7" Type="http://schemas.openxmlformats.org/officeDocument/2006/relationships/hyperlink" Target="https://www.theinformedslp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speechbite.com/" TargetMode="External"/><Relationship Id="rId5" Type="http://schemas.openxmlformats.org/officeDocument/2006/relationships/hyperlink" Target="http://www.nlm.nih.gov/" TargetMode="External"/><Relationship Id="rId10" Type="http://schemas.openxmlformats.org/officeDocument/2006/relationships/hyperlink" Target="http://guideline.gov/" TargetMode="External"/><Relationship Id="rId4" Type="http://schemas.openxmlformats.org/officeDocument/2006/relationships/hyperlink" Target="https://www.nlm.nih.gov/" TargetMode="External"/><Relationship Id="rId9" Type="http://schemas.openxmlformats.org/officeDocument/2006/relationships/hyperlink" Target="http://campbellcollaboration.org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ha.org/policy/type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airns.health.qld.libguides.com/searching-evidence/levelsevidence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152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13025" y="356462"/>
            <a:ext cx="748153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Big Picture</a:t>
            </a:r>
            <a:endParaRPr lang="en-US" sz="4000" b="1" dirty="0"/>
          </a:p>
          <a:p>
            <a:pPr algn="ctr"/>
            <a:r>
              <a:rPr lang="en-US" b="1" dirty="0"/>
              <a:t>Assessment/Treatment Planning/Treatment Cycle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62067" y="1801814"/>
            <a:ext cx="2185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Referral, Intake, File Review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54892" y="3216606"/>
            <a:ext cx="17513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Ongoing Progress Monitoring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854698" y="2743201"/>
            <a:ext cx="1518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Differential Diagnosis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73831" y="5787758"/>
            <a:ext cx="3279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Reviewing Empirical Evidence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98237" y="3471621"/>
            <a:ext cx="1596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Programmatic Evidence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76447" y="5787758"/>
            <a:ext cx="3518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Selecting a Treatment Approach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85275" y="6110924"/>
            <a:ext cx="2991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Determining Frequency, Duration, Service delivery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27455" y="1880674"/>
            <a:ext cx="1286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Session Planning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13025" y="2862445"/>
            <a:ext cx="1282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Collection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76448" y="6276814"/>
            <a:ext cx="2882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 Selection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30346" y="4037764"/>
            <a:ext cx="1355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Service Delivery, Referral</a:t>
            </a:r>
          </a:p>
        </p:txBody>
      </p:sp>
    </p:spTree>
    <p:extLst>
      <p:ext uri="{BB962C8B-B14F-4D97-AF65-F5344CB8AC3E}">
        <p14:creationId xmlns:p14="http://schemas.microsoft.com/office/powerpoint/2010/main" val="143725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6" grpId="1">
        <p:bldAsOne/>
      </p:bldGraphic>
      <p:bldGraphic spid="6" grpId="2">
        <p:bldAsOne/>
      </p:bldGraphic>
      <p:bldP spid="8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1" grpId="0"/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Find External Evidence for Treatment</a:t>
            </a:r>
          </a:p>
        </p:txBody>
      </p:sp>
      <p:sp>
        <p:nvSpPr>
          <p:cNvPr id="5" name="Isosceles Triangle 4"/>
          <p:cNvSpPr/>
          <p:nvPr/>
        </p:nvSpPr>
        <p:spPr>
          <a:xfrm>
            <a:off x="3909950" y="2251309"/>
            <a:ext cx="4263199" cy="32992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/>
          <p:cNvSpPr txBox="1"/>
          <p:nvPr/>
        </p:nvSpPr>
        <p:spPr>
          <a:xfrm>
            <a:off x="4513999" y="5065839"/>
            <a:ext cx="32758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>
                <a:latin typeface="Garamond"/>
                <a:cs typeface="Garamond"/>
              </a:rPr>
              <a:t>Research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69559" y="3582692"/>
            <a:ext cx="2555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700" b="1" dirty="0">
              <a:solidFill>
                <a:srgbClr val="7030A0"/>
              </a:solidFill>
              <a:latin typeface="Garamond"/>
              <a:cs typeface="Garamond"/>
            </a:endParaRPr>
          </a:p>
          <a:p>
            <a:pPr algn="ctr"/>
            <a:r>
              <a:rPr lang="en-US" sz="2700" b="1" dirty="0">
                <a:solidFill>
                  <a:srgbClr val="7030A0"/>
                </a:solidFill>
                <a:latin typeface="Garamond"/>
                <a:cs typeface="Garamond"/>
              </a:rPr>
              <a:t> Theory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66539" y="2832170"/>
            <a:ext cx="12081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>
                <a:solidFill>
                  <a:srgbClr val="7030A0"/>
                </a:solidFill>
                <a:latin typeface="Garamond"/>
                <a:cs typeface="Garamond"/>
              </a:rPr>
              <a:t>Policy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9FF674-2E72-C883-17BE-45CD529E544F}"/>
              </a:ext>
            </a:extLst>
          </p:cNvPr>
          <p:cNvSpPr txBox="1"/>
          <p:nvPr/>
        </p:nvSpPr>
        <p:spPr>
          <a:xfrm>
            <a:off x="508001" y="1908840"/>
            <a:ext cx="322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Policy: A consistent guide to be followed under a given set of circumstances</a:t>
            </a:r>
          </a:p>
        </p:txBody>
      </p:sp>
    </p:spTree>
    <p:extLst>
      <p:ext uri="{BB962C8B-B14F-4D97-AF65-F5344CB8AC3E}">
        <p14:creationId xmlns:p14="http://schemas.microsoft.com/office/powerpoint/2010/main" val="634870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7030A0"/>
                </a:solidFill>
              </a:rPr>
              <a:t>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9915" y="1442167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What is a theory?</a:t>
            </a:r>
          </a:p>
          <a:p>
            <a:pPr lvl="1"/>
            <a:r>
              <a:rPr lang="en-US" sz="2500" dirty="0"/>
              <a:t>Based on a hypothesis that is backed by evidence.</a:t>
            </a:r>
          </a:p>
          <a:p>
            <a:pPr lvl="1"/>
            <a:r>
              <a:rPr lang="en-US" sz="2500" dirty="0"/>
              <a:t>A group of linked ideas intended to explain something</a:t>
            </a:r>
          </a:p>
          <a:p>
            <a:pPr lvl="1"/>
            <a:r>
              <a:rPr lang="en-US" sz="2500" dirty="0"/>
              <a:t>Can be tested or challenged</a:t>
            </a:r>
          </a:p>
          <a:p>
            <a:pPr lvl="1"/>
            <a:endParaRPr lang="en-US" sz="2500" dirty="0"/>
          </a:p>
          <a:p>
            <a:r>
              <a:rPr lang="en-US" dirty="0"/>
              <a:t>What theories might apply to treatment of speech sound disorder?</a:t>
            </a:r>
          </a:p>
        </p:txBody>
      </p:sp>
    </p:spTree>
    <p:extLst>
      <p:ext uri="{BB962C8B-B14F-4D97-AF65-F5344CB8AC3E}">
        <p14:creationId xmlns:p14="http://schemas.microsoft.com/office/powerpoint/2010/main" val="1567499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do these theories influence speech-language intervention?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5470" y="1562735"/>
            <a:ext cx="8586752" cy="5063843"/>
          </a:xfrm>
        </p:spPr>
        <p:txBody>
          <a:bodyPr>
            <a:normAutofit lnSpcReduction="10000"/>
          </a:bodyPr>
          <a:lstStyle/>
          <a:p>
            <a:endParaRPr lang="en-US" b="1" dirty="0"/>
          </a:p>
          <a:p>
            <a:r>
              <a:rPr lang="en-US" b="1" dirty="0"/>
              <a:t>Behavioral</a:t>
            </a:r>
            <a:r>
              <a:rPr lang="en-US" dirty="0"/>
              <a:t> (Skinner): new behavior or changes occur through associations between stimuli and responses.</a:t>
            </a:r>
          </a:p>
          <a:p>
            <a:r>
              <a:rPr lang="en-US" b="1" dirty="0"/>
              <a:t>Cognitive</a:t>
            </a:r>
            <a:r>
              <a:rPr lang="en-US" dirty="0"/>
              <a:t> (Piaget; Miller &amp; Bruno): rather than just responding to stimuli, individuals process information and play an active role in learning. There are developmental stages.</a:t>
            </a:r>
          </a:p>
          <a:p>
            <a:r>
              <a:rPr lang="en-US" b="1" dirty="0"/>
              <a:t>Humanistic/Experiential </a:t>
            </a:r>
            <a:r>
              <a:rPr lang="en-US" dirty="0"/>
              <a:t>(Maslow; Carl Rogers): hierarchy of needs; learning occurs when it is relevant, self-initiated, and there is low threat to self.</a:t>
            </a:r>
          </a:p>
          <a:p>
            <a:r>
              <a:rPr lang="en-US" b="1" dirty="0"/>
              <a:t>Social </a:t>
            </a:r>
            <a:r>
              <a:rPr lang="en-US" dirty="0"/>
              <a:t>(Vygotsky): Cultural and social environments impact cognitive development. Language is central to development of thinking.</a:t>
            </a:r>
          </a:p>
        </p:txBody>
      </p:sp>
    </p:spTree>
    <p:extLst>
      <p:ext uri="{BB962C8B-B14F-4D97-AF65-F5344CB8AC3E}">
        <p14:creationId xmlns:p14="http://schemas.microsoft.com/office/powerpoint/2010/main" val="976417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ACF57-9D50-D34B-9DFB-E6B251E10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6172" y="1"/>
            <a:ext cx="7886700" cy="1145019"/>
          </a:xfrm>
        </p:spPr>
        <p:txBody>
          <a:bodyPr/>
          <a:lstStyle/>
          <a:p>
            <a:pPr algn="ctr"/>
            <a:r>
              <a:rPr lang="en-US" u="sng" dirty="0"/>
              <a:t>Search for the Research Evidence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E682A3-253B-5A4E-9057-AF13C4FDE6C7}"/>
              </a:ext>
            </a:extLst>
          </p:cNvPr>
          <p:cNvSpPr txBox="1"/>
          <p:nvPr/>
        </p:nvSpPr>
        <p:spPr>
          <a:xfrm>
            <a:off x="1758863" y="909843"/>
            <a:ext cx="8701319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UO Library Database:  Communication and Mass Media</a:t>
            </a:r>
          </a:p>
          <a:p>
            <a:endParaRPr lang="en-US" sz="2000" dirty="0"/>
          </a:p>
          <a:p>
            <a:r>
              <a:rPr lang="en-US" sz="2000" dirty="0"/>
              <a:t>ASHA:  </a:t>
            </a:r>
            <a:r>
              <a:rPr lang="en-US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http://www.asha.org</a:t>
            </a:r>
            <a:endParaRPr lang="en-US" sz="2000" dirty="0"/>
          </a:p>
          <a:p>
            <a:endParaRPr lang="en-US" sz="2000" u="sng" dirty="0"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2000" dirty="0"/>
              <a:t>NIH: National Library of Medicine.    </a:t>
            </a:r>
            <a:r>
              <a:rPr lang="en-US" sz="20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http://www.nlm.nih.gov/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Speech Pathology Database for Best Intervention in Treatment Efficacy:  http://</a:t>
            </a:r>
            <a:r>
              <a:rPr lang="en-US" sz="20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www.speechbite.com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 Informed SLP:  </a:t>
            </a:r>
            <a:r>
              <a:rPr lang="en-US" sz="20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https://www.theinformedslp.com/</a:t>
            </a:r>
            <a:r>
              <a:rPr lang="en-US" sz="2000" dirty="0"/>
              <a:t>. (membership fee)</a:t>
            </a:r>
          </a:p>
          <a:p>
            <a:endParaRPr lang="en-US" sz="2000" dirty="0"/>
          </a:p>
          <a:p>
            <a:r>
              <a:rPr lang="en-US" sz="2000" dirty="0"/>
              <a:t>Cochrane Collaboration:  http://</a:t>
            </a:r>
            <a:r>
              <a:rPr lang="en-US" sz="20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www.cochrane.org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Campbell Collaboration:  </a:t>
            </a:r>
            <a:r>
              <a:rPr lang="en-US" sz="2000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http://campbellcollaboration.org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U.S. Department of Health and Human Services National Guideline Clearinghouse:  </a:t>
            </a:r>
            <a:r>
              <a:rPr lang="en-US" sz="2000" dirty="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http://guideline.gov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14225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2032" y="240436"/>
            <a:ext cx="7886700" cy="1325563"/>
          </a:xfrm>
        </p:spPr>
        <p:txBody>
          <a:bodyPr/>
          <a:lstStyle/>
          <a:p>
            <a:pPr algn="ctr"/>
            <a:r>
              <a:rPr lang="en-US"/>
              <a:t>What Kind of Evidence?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7300" y="1565998"/>
            <a:ext cx="94107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Individual Studies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Peer-review</a:t>
            </a:r>
          </a:p>
          <a:p>
            <a:r>
              <a:rPr lang="en-US" dirty="0"/>
              <a:t>Publisher</a:t>
            </a:r>
          </a:p>
          <a:p>
            <a:r>
              <a:rPr lang="en-US" dirty="0"/>
              <a:t>Professional Organization Policies (ASHA)</a:t>
            </a:r>
          </a:p>
          <a:p>
            <a:pPr lvl="2"/>
            <a:r>
              <a:rPr lang="en-US" sz="2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http://www.asha.org/policy</a:t>
            </a:r>
            <a:r>
              <a:rPr lang="en-US" sz="2800" dirty="0"/>
              <a:t>/</a:t>
            </a:r>
          </a:p>
          <a:p>
            <a:pPr lvl="2"/>
            <a:r>
              <a:rPr lang="en-US" sz="2800" dirty="0">
                <a:solidFill>
                  <a:srgbClr val="7030A0"/>
                </a:solidFill>
              </a:rPr>
              <a:t>Position Statement</a:t>
            </a:r>
          </a:p>
          <a:p>
            <a:pPr lvl="2"/>
            <a:r>
              <a:rPr lang="en-US" sz="2800" dirty="0"/>
              <a:t>Professional Issues Statement (Guidelines</a:t>
            </a:r>
            <a:r>
              <a:rPr lang="en-US" sz="2800" dirty="0">
                <a:solidFill>
                  <a:srgbClr val="7030A0"/>
                </a:solidFill>
              </a:rPr>
              <a:t>)</a:t>
            </a:r>
          </a:p>
          <a:p>
            <a:pPr lvl="2"/>
            <a:r>
              <a:rPr lang="en-US" sz="2800" dirty="0"/>
              <a:t>Technical Reports</a:t>
            </a:r>
          </a:p>
          <a:p>
            <a:pPr lvl="2"/>
            <a:r>
              <a:rPr lang="en-US" sz="2800" dirty="0">
                <a:solidFill>
                  <a:srgbClr val="7030A0"/>
                </a:solidFill>
              </a:rPr>
              <a:t>Evidence Maps (https://www2.asha.org/evidence-maps/)</a:t>
            </a:r>
          </a:p>
          <a:p>
            <a:r>
              <a:rPr lang="en-US" dirty="0">
                <a:solidFill>
                  <a:srgbClr val="7030A0"/>
                </a:solidFill>
              </a:rPr>
              <a:t>Systematic Review </a:t>
            </a:r>
            <a:r>
              <a:rPr lang="en-US" dirty="0"/>
              <a:t>(meta analysis)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233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08DD5-3929-D248-8863-F17D583FC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Step 3:  Assess the Evidence</a:t>
            </a:r>
            <a:br>
              <a:rPr lang="en-US" b="1" dirty="0"/>
            </a:br>
            <a:r>
              <a:rPr lang="en-US" b="1" dirty="0"/>
              <a:t>Consider the nature, credibility, and quality of the evidence.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8F7758-5528-B54F-8798-500C9B210716}"/>
              </a:ext>
            </a:extLst>
          </p:cNvPr>
          <p:cNvSpPr txBox="1"/>
          <p:nvPr/>
        </p:nvSpPr>
        <p:spPr>
          <a:xfrm>
            <a:off x="2359573" y="1923394"/>
            <a:ext cx="720484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Nature</a:t>
            </a:r>
            <a:r>
              <a:rPr lang="en-US" sz="2800" dirty="0"/>
              <a:t>:  feasibility, early/later efficacy, everyday clinical effectiveness</a:t>
            </a:r>
          </a:p>
          <a:p>
            <a:endParaRPr lang="en-US" sz="2800" dirty="0"/>
          </a:p>
          <a:p>
            <a:r>
              <a:rPr lang="en-US" sz="2800" b="1" dirty="0"/>
              <a:t>Quality:  methodological rigor</a:t>
            </a:r>
          </a:p>
          <a:p>
            <a:endParaRPr lang="en-US" sz="2800" dirty="0"/>
          </a:p>
          <a:p>
            <a:r>
              <a:rPr lang="en-US" sz="2800" b="1" dirty="0"/>
              <a:t>Credibility:  </a:t>
            </a:r>
            <a:r>
              <a:rPr lang="en-US" sz="2800" dirty="0"/>
              <a:t>research design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strongest level of evidence to guide practice decisions is systematic review of randomized controlled trials (RCT) and evidence-based practice guidelines.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4586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1500" y="394732"/>
            <a:ext cx="8534400" cy="6512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Levels of Evidence (Research Design)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2407EB-C7F6-FE49-A916-D83F3B461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555" y="1271376"/>
            <a:ext cx="6408245" cy="5094895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CEA6E2-405B-814E-8572-C6C5667F3C70}"/>
              </a:ext>
            </a:extLst>
          </p:cNvPr>
          <p:cNvSpPr txBox="1"/>
          <p:nvPr/>
        </p:nvSpPr>
        <p:spPr>
          <a:xfrm>
            <a:off x="2649204" y="6366272"/>
            <a:ext cx="7177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linkClick r:id="rId4"/>
              </a:rPr>
              <a:t>https://cairns.health.qld.libguides.com/searching-evidence/levelsevidence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43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1C338-CA68-C545-BA15-0B4BDECC1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642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Step 4:  Make Clinical Decision</a:t>
            </a:r>
            <a:br>
              <a:rPr lang="en-US" dirty="0"/>
            </a:br>
            <a:r>
              <a:rPr lang="en-US" dirty="0"/>
              <a:t>Take into account all points of EBP triangle</a:t>
            </a:r>
            <a:br>
              <a:rPr lang="en-US" dirty="0"/>
            </a:br>
            <a:r>
              <a:rPr lang="en-US" b="1" dirty="0"/>
              <a:t>Clinical Practice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90164D-7CC2-144C-84AE-3D1188102D33}"/>
              </a:ext>
            </a:extLst>
          </p:cNvPr>
          <p:cNvSpPr txBox="1"/>
          <p:nvPr/>
        </p:nvSpPr>
        <p:spPr>
          <a:xfrm>
            <a:off x="2600598" y="2337891"/>
            <a:ext cx="718457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Can the research be replicated in my practice?</a:t>
            </a:r>
          </a:p>
          <a:p>
            <a:r>
              <a:rPr lang="en-US" sz="2400" dirty="0"/>
              <a:t>	</a:t>
            </a:r>
          </a:p>
          <a:p>
            <a:endParaRPr lang="en-US" sz="2400" dirty="0"/>
          </a:p>
          <a:p>
            <a:r>
              <a:rPr lang="en-US" sz="2400" dirty="0"/>
              <a:t>What are my outcome measures or practice-based evidence?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Do I have a personal bias?  “our strong preferences for what we already believe to be true makes us poor judges of whether it is actually true.”  </a:t>
            </a:r>
            <a:r>
              <a:rPr lang="en-US" dirty="0"/>
              <a:t>(</a:t>
            </a:r>
            <a:r>
              <a:rPr lang="en-US" dirty="0" err="1"/>
              <a:t>Dollaghan</a:t>
            </a:r>
            <a:r>
              <a:rPr lang="en-US" dirty="0"/>
              <a:t>, 2007)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935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1C338-CA68-C545-BA15-0B4BDECC1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Step 4:  Make Clinical Decision</a:t>
            </a:r>
            <a:br>
              <a:rPr lang="en-US" dirty="0"/>
            </a:br>
            <a:r>
              <a:rPr lang="en-US" dirty="0"/>
              <a:t>Take into account all points of EBP triangle</a:t>
            </a:r>
            <a:br>
              <a:rPr lang="en-US" dirty="0"/>
            </a:br>
            <a:r>
              <a:rPr lang="en-US" b="1" dirty="0"/>
              <a:t>Client &amp; Context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90164D-7CC2-144C-84AE-3D1188102D33}"/>
              </a:ext>
            </a:extLst>
          </p:cNvPr>
          <p:cNvSpPr txBox="1"/>
          <p:nvPr/>
        </p:nvSpPr>
        <p:spPr>
          <a:xfrm>
            <a:off x="1715912" y="2007811"/>
            <a:ext cx="89520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Consider the whole child/client not just the speech disability.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What are the client’s/family’s perceptions on communication deficits and desired outcomes of therapy?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Is it sufficient to target speech function alone and assume that it will automatically lead to improvements in other life domains?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May some children be more motivated if intervention includes words that they would like to say or their family deem improvement?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6390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87237-0393-0B41-93D9-94D2ECC88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8952" y="365127"/>
            <a:ext cx="86868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Use Your Time Wisely!</a:t>
            </a:r>
            <a:br>
              <a:rPr lang="en-US"/>
            </a:br>
            <a:r>
              <a:rPr lang="en-US"/>
              <a:t>Be Efficient and Effective in Reviewing the Literature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B88249-65E6-AE49-B10C-F3745C75B09A}"/>
              </a:ext>
            </a:extLst>
          </p:cNvPr>
          <p:cNvSpPr txBox="1"/>
          <p:nvPr/>
        </p:nvSpPr>
        <p:spPr>
          <a:xfrm>
            <a:off x="2242459" y="2050868"/>
            <a:ext cx="774627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Brackenbury et al. (2008) reported that experienced and proficient researchers took from 3 to 7 hours to define a clinical question, search for evidence, read the evidence, and answer the question.</a:t>
            </a:r>
          </a:p>
          <a:p>
            <a:endParaRPr lang="en-US" sz="2800"/>
          </a:p>
          <a:p>
            <a:r>
              <a:rPr lang="en-US" sz="2800"/>
              <a:t>As a busy SLP, what can you do to speed up the process, but continue to make good EBP decisions?</a:t>
            </a:r>
          </a:p>
        </p:txBody>
      </p:sp>
    </p:spTree>
    <p:extLst>
      <p:ext uri="{BB962C8B-B14F-4D97-AF65-F5344CB8AC3E}">
        <p14:creationId xmlns:p14="http://schemas.microsoft.com/office/powerpoint/2010/main" val="997516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6A64A-1EB5-A94D-AA0B-453F346EEC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0608" y="1122363"/>
            <a:ext cx="8160151" cy="3739004"/>
          </a:xfrm>
        </p:spPr>
        <p:txBody>
          <a:bodyPr anchor="t">
            <a:normAutofit/>
          </a:bodyPr>
          <a:lstStyle/>
          <a:p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Baloo" panose="03080902040302020200" pitchFamily="66" charset="77"/>
                <a:cs typeface="Baloo" panose="03080902040302020200" pitchFamily="66" charset="77"/>
              </a:rPr>
              <a:t>EXTRAORDINARY CLAIMS REQUIRE EXTRAORDINARY EVIDENCE.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9B8230-49FF-3D4E-AE21-08A99F1B6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0782" y="5231497"/>
            <a:ext cx="6858000" cy="43752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Baloo" panose="03080902040302020200" pitchFamily="66" charset="77"/>
                <a:cs typeface="Baloo" panose="03080902040302020200" pitchFamily="66" charset="77"/>
              </a:rPr>
              <a:t>Carl Sagan</a:t>
            </a:r>
          </a:p>
        </p:txBody>
      </p:sp>
    </p:spTree>
    <p:extLst>
      <p:ext uri="{BB962C8B-B14F-4D97-AF65-F5344CB8AC3E}">
        <p14:creationId xmlns:p14="http://schemas.microsoft.com/office/powerpoint/2010/main" val="3654060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6A64A-1EB5-A94D-AA0B-453F346EEC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0608" y="1122363"/>
            <a:ext cx="8160151" cy="3739004"/>
          </a:xfrm>
        </p:spPr>
        <p:txBody>
          <a:bodyPr anchor="t"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Baloo" panose="03080902040302020200" pitchFamily="66" charset="77"/>
                <a:cs typeface="Baloo" panose="03080902040302020200" pitchFamily="66" charset="77"/>
              </a:rPr>
              <a:t>Check for personal biases when reviewing research</a:t>
            </a:r>
            <a:b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Baloo" panose="03080902040302020200" pitchFamily="66" charset="77"/>
                <a:cs typeface="Baloo" panose="03080902040302020200" pitchFamily="66" charset="77"/>
              </a:rPr>
            </a:br>
            <a:b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Baloo" panose="03080902040302020200" pitchFamily="66" charset="77"/>
                <a:cs typeface="Baloo" panose="03080902040302020200" pitchFamily="66" charset="77"/>
              </a:rPr>
            </a:br>
            <a:endParaRPr lang="en-US" sz="5400" dirty="0">
              <a:solidFill>
                <a:schemeClr val="tx1">
                  <a:lumMod val="95000"/>
                  <a:lumOff val="5000"/>
                </a:schemeClr>
              </a:solidFill>
              <a:latin typeface="Baloo" panose="03080902040302020200" pitchFamily="66" charset="77"/>
              <a:cs typeface="Baloo" panose="03080902040302020200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42289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5075246" y="2535286"/>
            <a:ext cx="2520280" cy="2304256"/>
          </a:xfrm>
          <a:prstGeom prst="triangle">
            <a:avLst>
              <a:gd name="adj" fmla="val 4887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fr-FR" sz="2800" b="1" dirty="0">
                <a:solidFill>
                  <a:schemeClr val="bg1"/>
                </a:solidFill>
                <a:latin typeface="Century Schoolbook" pitchFamily="84" charset="0"/>
              </a:rPr>
              <a:t>EPB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91544" y="260648"/>
            <a:ext cx="8001000" cy="7920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rgbClr val="7030A0"/>
                </a:solidFill>
              </a:rPr>
              <a:t>Evidence- Based SLP Practices</a:t>
            </a:r>
          </a:p>
        </p:txBody>
      </p:sp>
      <p:sp>
        <p:nvSpPr>
          <p:cNvPr id="21506" name="Text Box 5"/>
          <p:cNvSpPr txBox="1">
            <a:spLocks noChangeArrowheads="1"/>
          </p:cNvSpPr>
          <p:nvPr/>
        </p:nvSpPr>
        <p:spPr bwMode="auto">
          <a:xfrm>
            <a:off x="5075246" y="1918573"/>
            <a:ext cx="2664296" cy="707886"/>
          </a:xfrm>
          <a:prstGeom prst="rect">
            <a:avLst/>
          </a:prstGeom>
          <a:solidFill>
            <a:srgbClr val="F2F21A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latin typeface="Times New Roman" pitchFamily="84" charset="0"/>
              </a:rPr>
              <a:t>Patient/ Contextual Factors</a:t>
            </a:r>
          </a:p>
        </p:txBody>
      </p:sp>
      <p:sp>
        <p:nvSpPr>
          <p:cNvPr id="21507" name="Text Box 6"/>
          <p:cNvSpPr txBox="1">
            <a:spLocks noChangeArrowheads="1"/>
          </p:cNvSpPr>
          <p:nvPr/>
        </p:nvSpPr>
        <p:spPr bwMode="auto">
          <a:xfrm>
            <a:off x="7595526" y="4839542"/>
            <a:ext cx="2376264" cy="147732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solidFill>
                  <a:schemeClr val="bg1"/>
                </a:solidFill>
                <a:latin typeface="Times New Roman" pitchFamily="84" charset="0"/>
              </a:rPr>
              <a:t>Clinician Knowledge and Experience</a:t>
            </a:r>
          </a:p>
          <a:p>
            <a:pPr algn="ctr">
              <a:spcBef>
                <a:spcPct val="50000"/>
              </a:spcBef>
            </a:pPr>
            <a:r>
              <a:rPr lang="en-US" sz="2000" b="1" dirty="0">
                <a:solidFill>
                  <a:schemeClr val="bg1"/>
                </a:solidFill>
                <a:latin typeface="Times New Roman" pitchFamily="84" charset="0"/>
              </a:rPr>
              <a:t>Clinical Expertise</a:t>
            </a:r>
          </a:p>
        </p:txBody>
      </p:sp>
      <p:sp>
        <p:nvSpPr>
          <p:cNvPr id="21508" name="Text Box 7"/>
          <p:cNvSpPr txBox="1">
            <a:spLocks noChangeArrowheads="1"/>
          </p:cNvSpPr>
          <p:nvPr/>
        </p:nvSpPr>
        <p:spPr bwMode="auto">
          <a:xfrm>
            <a:off x="2482958" y="4869160"/>
            <a:ext cx="2592288" cy="861774"/>
          </a:xfrm>
          <a:prstGeom prst="rect">
            <a:avLst/>
          </a:prstGeom>
          <a:solidFill>
            <a:schemeClr val="accent6">
              <a:alpha val="61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solidFill>
                  <a:schemeClr val="bg1"/>
                </a:solidFill>
                <a:latin typeface="Times New Roman" pitchFamily="84" charset="0"/>
              </a:rPr>
              <a:t>Evidence</a:t>
            </a:r>
          </a:p>
          <a:p>
            <a:pPr algn="ctr">
              <a:spcBef>
                <a:spcPct val="50000"/>
              </a:spcBef>
            </a:pPr>
            <a:r>
              <a:rPr lang="en-US" sz="2000" b="1" dirty="0">
                <a:solidFill>
                  <a:schemeClr val="bg1"/>
                </a:solidFill>
                <a:latin typeface="Times New Roman" pitchFamily="84" charset="0"/>
              </a:rPr>
              <a:t>External &amp; Internal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467824-DA19-DFC0-1988-DF431DF69CDA}"/>
              </a:ext>
            </a:extLst>
          </p:cNvPr>
          <p:cNvSpPr txBox="1"/>
          <p:nvPr/>
        </p:nvSpPr>
        <p:spPr>
          <a:xfrm>
            <a:off x="381000" y="1345256"/>
            <a:ext cx="355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EBP: A process for clinical decision-making concerning assessment or treatment of a given condition/client. </a:t>
            </a:r>
          </a:p>
          <a:p>
            <a:endParaRPr lang="en-US" dirty="0"/>
          </a:p>
          <a:p>
            <a:r>
              <a:rPr lang="en-US" dirty="0"/>
              <a:t>3 Components: external evidence (systematic review of research), patient and contextual factors, clinician’s knowledge and experience</a:t>
            </a:r>
          </a:p>
        </p:txBody>
      </p:sp>
    </p:spTree>
    <p:extLst>
      <p:ext uri="{BB962C8B-B14F-4D97-AF65-F5344CB8AC3E}">
        <p14:creationId xmlns:p14="http://schemas.microsoft.com/office/powerpoint/2010/main" val="66895073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DF5E61-5541-1B41-AE44-BD5C32954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2133600"/>
            <a:ext cx="7810500" cy="2590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99A00A-1C5B-2F4B-8068-416B93905BAF}"/>
              </a:ext>
            </a:extLst>
          </p:cNvPr>
          <p:cNvSpPr txBox="1"/>
          <p:nvPr/>
        </p:nvSpPr>
        <p:spPr>
          <a:xfrm>
            <a:off x="5716859" y="5731727"/>
            <a:ext cx="1067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ASHA.org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393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2795" y="589219"/>
            <a:ext cx="7310841" cy="1118557"/>
          </a:xfrm>
        </p:spPr>
        <p:txBody>
          <a:bodyPr>
            <a:normAutofit fontScale="90000"/>
          </a:bodyPr>
          <a:lstStyle/>
          <a:p>
            <a:r>
              <a:rPr lang="en-US" dirty="0"/>
              <a:t>Step 1:  Generate a clinical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253331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7030A0"/>
                </a:solidFill>
              </a:rPr>
              <a:t>PICO questions</a:t>
            </a:r>
          </a:p>
          <a:p>
            <a:pPr lvl="1">
              <a:lnSpc>
                <a:spcPct val="150000"/>
              </a:lnSpc>
            </a:pPr>
            <a:r>
              <a:rPr lang="en-US" sz="2800" b="1" dirty="0"/>
              <a:t>P</a:t>
            </a:r>
            <a:r>
              <a:rPr lang="en-US" sz="2800" dirty="0"/>
              <a:t>opulation and </a:t>
            </a:r>
            <a:r>
              <a:rPr lang="en-US" sz="2800" b="1" dirty="0"/>
              <a:t>P</a:t>
            </a:r>
            <a:r>
              <a:rPr lang="en-US" sz="2800" dirty="0"/>
              <a:t>roblem</a:t>
            </a:r>
          </a:p>
          <a:p>
            <a:pPr lvl="1">
              <a:lnSpc>
                <a:spcPct val="150000"/>
              </a:lnSpc>
            </a:pPr>
            <a:r>
              <a:rPr lang="en-US" sz="2800" b="1" dirty="0"/>
              <a:t>I</a:t>
            </a:r>
            <a:r>
              <a:rPr lang="en-US" sz="2800" dirty="0"/>
              <a:t>ntervention/Indicator</a:t>
            </a:r>
          </a:p>
          <a:p>
            <a:pPr lvl="1">
              <a:lnSpc>
                <a:spcPct val="150000"/>
              </a:lnSpc>
            </a:pPr>
            <a:r>
              <a:rPr lang="en-US" sz="2800" b="1" dirty="0"/>
              <a:t>C</a:t>
            </a:r>
            <a:r>
              <a:rPr lang="en-US" sz="2800" dirty="0"/>
              <a:t>omparison</a:t>
            </a:r>
          </a:p>
          <a:p>
            <a:pPr lvl="1">
              <a:lnSpc>
                <a:spcPct val="150000"/>
              </a:lnSpc>
            </a:pPr>
            <a:r>
              <a:rPr lang="en-US" sz="2800" b="1" dirty="0"/>
              <a:t>O</a:t>
            </a:r>
            <a:r>
              <a:rPr lang="en-US" sz="2800" dirty="0"/>
              <a:t>utcome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BCA60E-FFCE-A6D0-410F-E494D81FC2DA}"/>
              </a:ext>
            </a:extLst>
          </p:cNvPr>
          <p:cNvSpPr txBox="1"/>
          <p:nvPr/>
        </p:nvSpPr>
        <p:spPr>
          <a:xfrm>
            <a:off x="8394701" y="3056058"/>
            <a:ext cx="299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Quick Example: Do college students perform better on tests when they have slept well?</a:t>
            </a:r>
          </a:p>
        </p:txBody>
      </p:sp>
    </p:spTree>
    <p:extLst>
      <p:ext uri="{BB962C8B-B14F-4D97-AF65-F5344CB8AC3E}">
        <p14:creationId xmlns:p14="http://schemas.microsoft.com/office/powerpoint/2010/main" val="1788467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Activity #13:  Framing PICO Questions</a:t>
            </a:r>
            <a:br>
              <a:rPr lang="en-US" b="1">
                <a:solidFill>
                  <a:srgbClr val="FF0000"/>
                </a:solidFill>
              </a:rPr>
            </a:br>
            <a:r>
              <a:rPr lang="en-US" sz="2400"/>
              <a:t>Individual activity</a:t>
            </a:r>
            <a:endParaRPr lang="en-US" b="1">
              <a:solidFill>
                <a:srgbClr val="FF000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330824" y="1855695"/>
          <a:ext cx="7557246" cy="3256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95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93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7848">
                <a:tc>
                  <a:txBody>
                    <a:bodyPr/>
                    <a:lstStyle/>
                    <a:p>
                      <a:r>
                        <a:rPr lang="en-US" sz="1000"/>
                        <a:t>Population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Intervention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Comparison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Outcome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5827">
                <a:tc>
                  <a:txBody>
                    <a:bodyPr/>
                    <a:lstStyle/>
                    <a:p>
                      <a:r>
                        <a:rPr lang="en-US" sz="1800"/>
                        <a:t>Stroke patients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Early initiation</a:t>
                      </a:r>
                      <a:r>
                        <a:rPr lang="en-US" sz="1800" baseline="0"/>
                        <a:t> of aphasia therapy</a:t>
                      </a:r>
                      <a:endParaRPr 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Aphasia</a:t>
                      </a:r>
                      <a:r>
                        <a:rPr lang="en-US" sz="1800" baseline="0"/>
                        <a:t> treatment after initial spontaneous recovery time</a:t>
                      </a:r>
                      <a:endParaRPr 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Higher</a:t>
                      </a:r>
                      <a:r>
                        <a:rPr lang="en-US" sz="1800" baseline="0"/>
                        <a:t> f</a:t>
                      </a:r>
                      <a:r>
                        <a:rPr lang="en-US" sz="1800"/>
                        <a:t>unctional communication abilities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6803">
                <a:tc>
                  <a:txBody>
                    <a:bodyPr/>
                    <a:lstStyle/>
                    <a:p>
                      <a:r>
                        <a:rPr lang="en-US" sz="1800"/>
                        <a:t>Toddlers with expressive</a:t>
                      </a:r>
                      <a:r>
                        <a:rPr lang="en-US" sz="1800" baseline="0"/>
                        <a:t> language delay</a:t>
                      </a:r>
                      <a:endParaRPr 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Parent training to administer treatment at home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Direct</a:t>
                      </a:r>
                      <a:r>
                        <a:rPr lang="en-US" sz="1800" baseline="0"/>
                        <a:t> treatment by therapist</a:t>
                      </a:r>
                      <a:endParaRPr 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Faster</a:t>
                      </a:r>
                      <a:r>
                        <a:rPr lang="en-US" sz="1800" baseline="0"/>
                        <a:t> acquisition of functional</a:t>
                      </a:r>
                      <a:r>
                        <a:rPr lang="en-US" sz="1800"/>
                        <a:t> vocabulary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74">
                <a:tc>
                  <a:txBody>
                    <a:bodyPr/>
                    <a:lstStyle/>
                    <a:p>
                      <a:r>
                        <a:rPr lang="en-US" sz="1800"/>
                        <a:t>Adolescents</a:t>
                      </a:r>
                      <a:r>
                        <a:rPr lang="en-US" sz="1800" baseline="0"/>
                        <a:t> with TBI</a:t>
                      </a:r>
                      <a:endParaRPr 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Cognitive rehab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No</a:t>
                      </a:r>
                      <a:r>
                        <a:rPr lang="en-US" sz="1800" baseline="0"/>
                        <a:t> cognitive rehab</a:t>
                      </a:r>
                      <a:endParaRPr 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Return to school/work faster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330824" y="5190565"/>
            <a:ext cx="7708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"Are patients with aphasia who received SLP services shortly after their stroke more or less likely to achieve functional communication abilities than stroke patients who received such treatments later?"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30824" y="6113895"/>
            <a:ext cx="7708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Write the next two PICO questions</a:t>
            </a:r>
          </a:p>
        </p:txBody>
      </p:sp>
    </p:spTree>
    <p:extLst>
      <p:ext uri="{BB962C8B-B14F-4D97-AF65-F5344CB8AC3E}">
        <p14:creationId xmlns:p14="http://schemas.microsoft.com/office/powerpoint/2010/main" val="449068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2D2B41-4CCE-AB4E-9E65-8AA1296F4B9A}"/>
              </a:ext>
            </a:extLst>
          </p:cNvPr>
          <p:cNvSpPr txBox="1"/>
          <p:nvPr/>
        </p:nvSpPr>
        <p:spPr>
          <a:xfrm>
            <a:off x="1968138" y="600891"/>
            <a:ext cx="83204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/>
              <a:t>Review 3 Intervention Methodologies</a:t>
            </a:r>
          </a:p>
          <a:p>
            <a:pPr algn="ctr"/>
            <a:r>
              <a:rPr lang="en-US" sz="4000" b="1" i="1" dirty="0"/>
              <a:t> for SSD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73B25D-4DC5-0A4F-BC1B-66666DEADD0E}"/>
              </a:ext>
            </a:extLst>
          </p:cNvPr>
          <p:cNvSpPr txBox="1"/>
          <p:nvPr/>
        </p:nvSpPr>
        <p:spPr>
          <a:xfrm>
            <a:off x="4306389" y="2769326"/>
            <a:ext cx="30986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Minimal Pairs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3AF7BA-50BD-5243-86FB-40012708BEE6}"/>
              </a:ext>
            </a:extLst>
          </p:cNvPr>
          <p:cNvSpPr txBox="1"/>
          <p:nvPr/>
        </p:nvSpPr>
        <p:spPr>
          <a:xfrm>
            <a:off x="5055892" y="3968266"/>
            <a:ext cx="2144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Cycles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E03F60-F7A9-2143-A5CE-94248648ABD9}"/>
              </a:ext>
            </a:extLst>
          </p:cNvPr>
          <p:cNvSpPr txBox="1"/>
          <p:nvPr/>
        </p:nvSpPr>
        <p:spPr>
          <a:xfrm>
            <a:off x="4068744" y="5096206"/>
            <a:ext cx="4119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/>
              <a:t>Metaphonological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33703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>
                <a:solidFill>
                  <a:srgbClr val="FF0000"/>
                </a:solidFill>
              </a:rPr>
              <a:t>Activity #14:  Framing and Writing Possible PICO Questions for the Research about the Best Intervention for Matthew</a:t>
            </a:r>
            <a:br>
              <a:rPr lang="en-US" b="1">
                <a:solidFill>
                  <a:srgbClr val="FF0000"/>
                </a:solidFill>
              </a:rPr>
            </a:br>
            <a:r>
              <a:rPr lang="en-US" sz="2400"/>
              <a:t>Small group activity</a:t>
            </a:r>
            <a:endParaRPr lang="en-US" b="1">
              <a:solidFill>
                <a:srgbClr val="FF000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004575"/>
              </p:ext>
            </p:extLst>
          </p:nvPr>
        </p:nvGraphicFramePr>
        <p:xfrm>
          <a:off x="2317377" y="2566894"/>
          <a:ext cx="7557246" cy="2501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95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93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7848">
                <a:tc>
                  <a:txBody>
                    <a:bodyPr/>
                    <a:lstStyle/>
                    <a:p>
                      <a:r>
                        <a:rPr lang="en-US" sz="1000"/>
                        <a:t>Population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Intervention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Comparison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Outcome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5827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680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7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136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1069</Words>
  <Application>Microsoft Macintosh PowerPoint</Application>
  <PresentationFormat>Widescreen</PresentationFormat>
  <Paragraphs>160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Baloo</vt:lpstr>
      <vt:lpstr>Calibri</vt:lpstr>
      <vt:lpstr>Calibri Light</vt:lpstr>
      <vt:lpstr>Century Schoolbook</vt:lpstr>
      <vt:lpstr>Garamond</vt:lpstr>
      <vt:lpstr>Times New Roman</vt:lpstr>
      <vt:lpstr>Office Theme</vt:lpstr>
      <vt:lpstr>PowerPoint Presentation</vt:lpstr>
      <vt:lpstr>EXTRAORDINARY CLAIMS REQUIRE EXTRAORDINARY EVIDENCE.</vt:lpstr>
      <vt:lpstr>Check for personal biases when reviewing research  </vt:lpstr>
      <vt:lpstr>Evidence- Based SLP Practices</vt:lpstr>
      <vt:lpstr>PowerPoint Presentation</vt:lpstr>
      <vt:lpstr>Step 1:  Generate a clinical question</vt:lpstr>
      <vt:lpstr>Activity #13:  Framing PICO Questions Individual activity</vt:lpstr>
      <vt:lpstr>PowerPoint Presentation</vt:lpstr>
      <vt:lpstr>Activity #14:  Framing and Writing Possible PICO Questions for the Research about the Best Intervention for Matthew Small group activity</vt:lpstr>
      <vt:lpstr>Step 2: Find External Evidence for Treatment</vt:lpstr>
      <vt:lpstr>Theory</vt:lpstr>
      <vt:lpstr>How do these theories influence speech-language intervention?</vt:lpstr>
      <vt:lpstr>Search for the Research Evidence</vt:lpstr>
      <vt:lpstr>What Kind of Evidence? </vt:lpstr>
      <vt:lpstr>Step 3:  Assess the Evidence Consider the nature, credibility, and quality of the evidence.</vt:lpstr>
      <vt:lpstr>Levels of Evidence (Research Design)</vt:lpstr>
      <vt:lpstr>Step 4:  Make Clinical Decision Take into account all points of EBP triangle Clinical Practice</vt:lpstr>
      <vt:lpstr>Step 4:  Make Clinical Decision Take into account all points of EBP triangle Client &amp; Context</vt:lpstr>
      <vt:lpstr>Use Your Time Wisely! Be Efficient and Effective in Reviewing the Literature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Wright</dc:creator>
  <cp:lastModifiedBy>Jim Wright</cp:lastModifiedBy>
  <cp:revision>2</cp:revision>
  <dcterms:created xsi:type="dcterms:W3CDTF">2022-01-04T18:15:32Z</dcterms:created>
  <dcterms:modified xsi:type="dcterms:W3CDTF">2022-04-14T18:50:26Z</dcterms:modified>
</cp:coreProperties>
</file>