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4" r:id="rId1"/>
  </p:sldMasterIdLst>
  <p:notesMasterIdLst>
    <p:notesMasterId r:id="rId28"/>
  </p:notesMasterIdLst>
  <p:sldIdLst>
    <p:sldId id="256" r:id="rId2"/>
    <p:sldId id="309" r:id="rId3"/>
    <p:sldId id="257" r:id="rId4"/>
    <p:sldId id="322" r:id="rId5"/>
    <p:sldId id="333" r:id="rId6"/>
    <p:sldId id="334" r:id="rId7"/>
    <p:sldId id="260" r:id="rId8"/>
    <p:sldId id="321" r:id="rId9"/>
    <p:sldId id="324" r:id="rId10"/>
    <p:sldId id="261" r:id="rId11"/>
    <p:sldId id="262" r:id="rId12"/>
    <p:sldId id="326" r:id="rId13"/>
    <p:sldId id="265" r:id="rId14"/>
    <p:sldId id="325" r:id="rId15"/>
    <p:sldId id="327" r:id="rId16"/>
    <p:sldId id="293" r:id="rId17"/>
    <p:sldId id="294" r:id="rId18"/>
    <p:sldId id="295" r:id="rId19"/>
    <p:sldId id="296" r:id="rId20"/>
    <p:sldId id="328" r:id="rId21"/>
    <p:sldId id="298" r:id="rId22"/>
    <p:sldId id="300" r:id="rId23"/>
    <p:sldId id="329" r:id="rId24"/>
    <p:sldId id="301" r:id="rId25"/>
    <p:sldId id="318" r:id="rId26"/>
    <p:sldId id="311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9846"/>
  </p:normalViewPr>
  <p:slideViewPr>
    <p:cSldViewPr snapToObjects="1">
      <p:cViewPr varScale="1">
        <p:scale>
          <a:sx n="76" d="100"/>
          <a:sy n="76" d="100"/>
        </p:scale>
        <p:origin x="2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CA6892EE-0BA1-AE4F-A5EC-4722B38C107F}" type="datetime1">
              <a:rPr lang="en-US"/>
              <a:pPr>
                <a:defRPr/>
              </a:pPr>
              <a:t>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6D73A2DA-E95A-AA45-AAB9-6B7375ED8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63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ＭＳ Ｐゴシック" pitchFamily="-110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46FCAA-0BE1-BE41-9AB6-0A7F39EECBF8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1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133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8466F46-DC67-F241-9E4A-13F00A659361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19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4099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Stopped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3A2DA-E95A-AA45-AAB9-6B7375ED86E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41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Times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1C05E1-6EE0-D647-A078-226ADEC08388}" type="slidenum">
              <a:rPr lang="en-US" smtClean="0">
                <a:latin typeface="Times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26</a:t>
            </a:fld>
            <a:endParaRPr lang="en-US">
              <a:latin typeface="Times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292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7C80F8-04F5-F54D-A091-2DC6BCF0619E}" type="slidenum">
              <a:rPr lang="en-US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2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z="1600">
                <a:ea typeface="ＭＳ Ｐゴシック" pitchFamily="-111" charset="-128"/>
                <a:cs typeface="ＭＳ Ｐゴシック" pitchFamily="-111" charset="-128"/>
              </a:rPr>
              <a:t>Ask class for examples and provide some…</a:t>
            </a:r>
          </a:p>
          <a:p>
            <a:endParaRPr lang="en-US" sz="1600">
              <a:ea typeface="ＭＳ Ｐゴシック" pitchFamily="-111" charset="-128"/>
              <a:cs typeface="ＭＳ Ｐゴシック" pitchFamily="-111" charset="-128"/>
            </a:endParaRPr>
          </a:p>
          <a:p>
            <a:r>
              <a:rPr lang="en-US" sz="1600">
                <a:ea typeface="ＭＳ Ｐゴシック" pitchFamily="-111" charset="-128"/>
                <a:cs typeface="ＭＳ Ｐゴシック" pitchFamily="-111" charset="-128"/>
              </a:rPr>
              <a:t>Communication</a:t>
            </a:r>
          </a:p>
          <a:p>
            <a:pPr>
              <a:buFontTx/>
              <a:buChar char="•"/>
            </a:pPr>
            <a:r>
              <a:rPr lang="en-US" sz="1600">
                <a:ea typeface="ＭＳ Ｐゴシック" pitchFamily="-111" charset="-128"/>
                <a:cs typeface="ＭＳ Ｐゴシック" pitchFamily="-111" charset="-128"/>
              </a:rPr>
              <a:t>emails, written communication, conversations, signed conversations, gestures, nonverbal actions</a:t>
            </a:r>
          </a:p>
          <a:p>
            <a:r>
              <a:rPr lang="en-US" sz="1600">
                <a:ea typeface="ＭＳ Ｐゴシック" pitchFamily="-111" charset="-128"/>
                <a:cs typeface="ＭＳ Ｐゴシック" pitchFamily="-111" charset="-128"/>
              </a:rPr>
              <a:t>Language</a:t>
            </a:r>
          </a:p>
          <a:p>
            <a:pPr>
              <a:buFontTx/>
              <a:buChar char="•"/>
            </a:pPr>
            <a:r>
              <a:rPr lang="en-US" sz="1600">
                <a:ea typeface="ＭＳ Ｐゴシック" pitchFamily="-111" charset="-128"/>
                <a:cs typeface="ＭＳ Ｐゴシック" pitchFamily="-111" charset="-128"/>
              </a:rPr>
              <a:t>Different languages, manual sign language</a:t>
            </a:r>
          </a:p>
          <a:p>
            <a:r>
              <a:rPr lang="en-US" sz="1600">
                <a:ea typeface="ＭＳ Ｐゴシック" pitchFamily="-111" charset="-128"/>
                <a:cs typeface="ＭＳ Ｐゴシック" pitchFamily="-111" charset="-128"/>
              </a:rPr>
              <a:t>Speech</a:t>
            </a:r>
          </a:p>
        </p:txBody>
      </p:sp>
    </p:spTree>
    <p:extLst>
      <p:ext uri="{BB962C8B-B14F-4D97-AF65-F5344CB8AC3E}">
        <p14:creationId xmlns:p14="http://schemas.microsoft.com/office/powerpoint/2010/main" val="119397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What is phonology?</a:t>
            </a:r>
          </a:p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  <a:p>
            <a:pPr lvl="1" eaLnBrk="1" hangingPunct="1">
              <a:buFontTx/>
              <a:buChar char="•"/>
            </a:pPr>
            <a:r>
              <a:rPr lang="en-US" sz="1600"/>
              <a:t>Organic- attributable to physical conditions</a:t>
            </a:r>
          </a:p>
          <a:p>
            <a:pPr lvl="1" eaLnBrk="1" hangingPunct="1">
              <a:buFontTx/>
              <a:buChar char="•"/>
            </a:pPr>
            <a:r>
              <a:rPr lang="en-US" sz="1600"/>
              <a:t>Functional- no attributable physical cause </a:t>
            </a:r>
          </a:p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6EE2FD-B38E-9545-BDA0-90EC07C07D41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3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005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575F34-37EB-8C46-A580-6E2BE4F604C1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7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9528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D4CE99-E7C6-1B48-893B-9482BAC9E049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9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5528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570403-9E4B-A24E-A55F-045B484D3784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10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540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9E38CB-EA31-5049-8E6D-60FBEFD2873E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11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3362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lvl="2" eaLnBrk="1" hangingPunct="1">
              <a:lnSpc>
                <a:spcPct val="80000"/>
              </a:lnSpc>
              <a:buFontTx/>
              <a:buChar char="•"/>
            </a:pPr>
            <a:endParaRPr lang="en-US" sz="1600" dirty="0">
              <a:ea typeface="ＭＳ Ｐゴシック" pitchFamily="-111" charset="-128"/>
            </a:endParaRPr>
          </a:p>
          <a:p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F5F6E1-B986-4A42-888E-EC404E6C0EF2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13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857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FFE582-198B-5B4C-BED9-6236AB9F59E6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16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39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DC7B79-3330-D54F-BF86-C70596C1E012}" type="datetime1">
              <a:rPr lang="en-US" smtClean="0"/>
              <a:pPr>
                <a:defRPr/>
              </a:pPr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76C53C-FDA2-884E-BB5D-8B0C72D6D1C6}" type="datetime1">
              <a:rPr lang="en-US" smtClean="0"/>
              <a:pPr>
                <a:defRPr/>
              </a:pPr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3A5EE-C6D8-6D47-9DE5-D13ACBF73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7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E36349-02EC-7048-BE9B-656AABFA87F3}" type="datetime1">
              <a:rPr lang="en-US" smtClean="0"/>
              <a:pPr>
                <a:defRPr/>
              </a:pPr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2CCCC8-92BF-F242-87A5-51F102C4EE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3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ABE641-55DE-3A4B-8F64-F5F1DEF5079A}" type="datetime1">
              <a:rPr lang="en-US" smtClean="0"/>
              <a:pPr>
                <a:defRPr/>
              </a:pPr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232A0-5917-2745-8843-280FB18EEE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2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79E5D4-53E9-9248-9696-B557F0017CEB}" type="datetime1">
              <a:rPr lang="en-US" smtClean="0"/>
              <a:pPr>
                <a:defRPr/>
              </a:pPr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50FB3-9C94-324F-855B-B658CCAA0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F35122-2BF4-B245-B4E0-C73B46CB8747}" type="datetime1">
              <a:rPr lang="en-US" smtClean="0"/>
              <a:pPr>
                <a:defRPr/>
              </a:pPr>
              <a:t>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2AB74-DE3C-784D-8CE3-2F7B9BEF55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A3B823-E89E-434B-B3A6-947EDE740107}" type="datetime1">
              <a:rPr lang="en-US" smtClean="0"/>
              <a:pPr>
                <a:defRPr/>
              </a:pPr>
              <a:t>1/10/22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1178CC-C0BC-4A47-B95A-0F28614D2F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2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02B329-40B6-8B40-B991-8B0D2058C306}" type="datetime1">
              <a:rPr lang="en-US" smtClean="0"/>
              <a:pPr>
                <a:defRPr/>
              </a:pPr>
              <a:t>1/10/22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1B6CB1-BA46-854F-A321-92B9450FC2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2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C5BACD-7EDA-B241-BCBF-24A155D552DD}" type="datetime1">
              <a:rPr lang="en-US" smtClean="0"/>
              <a:pPr>
                <a:defRPr/>
              </a:pPr>
              <a:t>1/10/22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BD79F9-6776-1549-910E-689219EFFA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8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BF8C60-7E9B-D148-9420-88E85424744B}" type="datetime1">
              <a:rPr lang="en-US" smtClean="0"/>
              <a:pPr>
                <a:defRPr/>
              </a:pPr>
              <a:t>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A51DD-7668-F746-8D17-574F86761A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1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254959-E13C-7646-AEA3-9FF35D3399C3}" type="datetime1">
              <a:rPr lang="en-US" smtClean="0"/>
              <a:pPr>
                <a:defRPr/>
              </a:pPr>
              <a:t>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7538B-2743-B44F-B1C8-57D4FC5937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6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0F6AA4A-1919-0E4F-A411-1E04ECA39E57}" type="datetime1">
              <a:rPr lang="en-US" smtClean="0"/>
              <a:pPr>
                <a:defRPr/>
              </a:pPr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C99B57-CA8E-AB46-A75A-B3DFBEE2E6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9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685800" y="4219575"/>
            <a:ext cx="7772400" cy="2076450"/>
          </a:xfrm>
        </p:spPr>
        <p:txBody>
          <a:bodyPr/>
          <a:lstStyle/>
          <a:p>
            <a:r>
              <a:rPr lang="en-US" sz="4100">
                <a:ea typeface="ＭＳ Ｐゴシック" pitchFamily="-111" charset="-128"/>
                <a:cs typeface="ＭＳ Ｐゴシック" pitchFamily="-111" charset="-128"/>
              </a:rPr>
              <a:t>Speech Sound Disorders</a:t>
            </a:r>
            <a:br>
              <a:rPr lang="en-US" sz="4100">
                <a:ea typeface="ＭＳ Ｐゴシック" pitchFamily="-111" charset="-128"/>
                <a:cs typeface="ＭＳ Ｐゴシック" pitchFamily="-111" charset="-128"/>
              </a:rPr>
            </a:br>
            <a:endParaRPr lang="en-US" sz="410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2531" name="Subtitle 2"/>
          <p:cNvSpPr>
            <a:spLocks noGrp="1"/>
          </p:cNvSpPr>
          <p:nvPr>
            <p:ph type="subTitle" idx="1"/>
          </p:nvPr>
        </p:nvSpPr>
        <p:spPr>
          <a:xfrm>
            <a:off x="3200400" y="5673725"/>
            <a:ext cx="5459413" cy="622300"/>
          </a:xfrm>
        </p:spPr>
        <p:txBody>
          <a:bodyPr/>
          <a:lstStyle/>
          <a:p>
            <a:pPr>
              <a:spcBef>
                <a:spcPct val="0"/>
              </a:spcBef>
              <a:buFont typeface="Arial" pitchFamily="-111" charset="0"/>
              <a:buNone/>
            </a:pPr>
            <a:endParaRPr lang="en-US" sz="2400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08750" cy="1143000"/>
          </a:xfrm>
        </p:spPr>
        <p:txBody>
          <a:bodyPr/>
          <a:lstStyle/>
          <a:p>
            <a:pPr eaLnBrk="1" hangingPunct="1"/>
            <a:r>
              <a:rPr lang="en-US" sz="3200">
                <a:ea typeface="ＭＳ Ｐゴシック" pitchFamily="-111" charset="-128"/>
                <a:cs typeface="ＭＳ Ｐゴシック" pitchFamily="-111" charset="-128"/>
              </a:rPr>
              <a:t>Definitions:  Phonological Disorders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41066" y="1981200"/>
            <a:ext cx="79248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entury Gothic" pitchFamily="-111" charset="0"/>
              </a:rPr>
              <a:t>Phonological Disorders</a:t>
            </a:r>
          </a:p>
          <a:p>
            <a:pPr>
              <a:buFont typeface="Arial" pitchFamily="-111" charset="0"/>
              <a:buChar char="•"/>
            </a:pPr>
            <a:r>
              <a:rPr lang="en-US" sz="2400" dirty="0">
                <a:latin typeface="Century Gothic" pitchFamily="-111" charset="0"/>
              </a:rPr>
              <a:t>Cognitive-linguistic</a:t>
            </a:r>
          </a:p>
          <a:p>
            <a:pPr marL="914400" lvl="1" indent="-457200">
              <a:buFont typeface="Arial" pitchFamily="-111" charset="0"/>
              <a:buChar char="•"/>
            </a:pPr>
            <a:r>
              <a:rPr lang="en-US" sz="2400" dirty="0">
                <a:latin typeface="Century Gothic" pitchFamily="-111" charset="0"/>
              </a:rPr>
              <a:t>Speech sound representations</a:t>
            </a:r>
          </a:p>
          <a:p>
            <a:pPr marL="914400" lvl="1" indent="-457200">
              <a:buFont typeface="Arial" pitchFamily="-111" charset="0"/>
              <a:buChar char="•"/>
            </a:pPr>
            <a:r>
              <a:rPr lang="en-US" sz="2400" dirty="0">
                <a:latin typeface="Century Gothic" pitchFamily="-111" charset="0"/>
              </a:rPr>
              <a:t>Perception and production</a:t>
            </a:r>
          </a:p>
          <a:p>
            <a:pPr>
              <a:buFont typeface="Arial" pitchFamily="-111" charset="0"/>
              <a:buChar char="•"/>
            </a:pPr>
            <a:r>
              <a:rPr lang="en-US" sz="2400" dirty="0">
                <a:latin typeface="Century Gothic" pitchFamily="-111" charset="0"/>
              </a:rPr>
              <a:t>    Characterized by:</a:t>
            </a:r>
          </a:p>
          <a:p>
            <a:pPr marL="914400" lvl="1" indent="-457200">
              <a:buFont typeface="Wingdings" pitchFamily="-111" charset="2"/>
              <a:buChar char="ü"/>
            </a:pPr>
            <a:r>
              <a:rPr lang="en-US" sz="2400" dirty="0">
                <a:latin typeface="Century Gothic" pitchFamily="-111" charset="0"/>
              </a:rPr>
              <a:t>Widespread patterns of errors</a:t>
            </a:r>
          </a:p>
          <a:p>
            <a:pPr marL="914400" lvl="1" indent="-457200">
              <a:buFont typeface="Wingdings" pitchFamily="-111" charset="2"/>
              <a:buChar char="ü"/>
            </a:pPr>
            <a:r>
              <a:rPr lang="en-US" sz="2400" dirty="0">
                <a:latin typeface="Century Gothic" pitchFamily="-111" charset="0"/>
              </a:rPr>
              <a:t>Limited speech sound repertoire</a:t>
            </a:r>
          </a:p>
          <a:p>
            <a:pPr marL="914400" lvl="1" indent="-457200">
              <a:buFont typeface="Wingdings" pitchFamily="-111" charset="2"/>
              <a:buChar char="ü"/>
            </a:pPr>
            <a:r>
              <a:rPr lang="en-US" sz="2400" dirty="0">
                <a:latin typeface="Century Gothic" pitchFamily="-111" charset="0"/>
              </a:rPr>
              <a:t>Limited syllable structures</a:t>
            </a:r>
          </a:p>
          <a:p>
            <a:pPr marL="914400" lvl="1" indent="-457200">
              <a:buFont typeface="Wingdings" pitchFamily="-111" charset="2"/>
              <a:buChar char="ü"/>
            </a:pPr>
            <a:r>
              <a:rPr lang="en-US" sz="2400" dirty="0">
                <a:latin typeface="Century Gothic" pitchFamily="-111" charset="0"/>
              </a:rPr>
              <a:t>Interactions of sounds and syllable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508750" cy="1143000"/>
          </a:xfrm>
        </p:spPr>
        <p:txBody>
          <a:bodyPr/>
          <a:lstStyle/>
          <a:p>
            <a:pPr eaLnBrk="1" hangingPunct="1"/>
            <a:r>
              <a:rPr lang="en-US" sz="3200">
                <a:ea typeface="ＭＳ Ｐゴシック" pitchFamily="-111" charset="-128"/>
                <a:cs typeface="ＭＳ Ｐゴシック" pitchFamily="-111" charset="-128"/>
              </a:rPr>
              <a:t>Factors Associated Phonological Disorders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5029200"/>
          </a:xfrm>
        </p:spPr>
        <p:txBody>
          <a:bodyPr/>
          <a:lstStyle/>
          <a:p>
            <a:pPr eaLnBrk="1" hangingPunct="1">
              <a:buFont typeface="Arial" pitchFamily="-111" charset="0"/>
              <a:buChar char="•"/>
            </a:pPr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Articulation</a:t>
            </a:r>
          </a:p>
          <a:p>
            <a:pPr eaLnBrk="1" hangingPunct="1">
              <a:buFont typeface="Arial" pitchFamily="-111" charset="0"/>
              <a:buChar char="•"/>
            </a:pPr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Language</a:t>
            </a:r>
          </a:p>
          <a:p>
            <a:pPr eaLnBrk="1" hangingPunct="1">
              <a:buFont typeface="Arial" pitchFamily="-111" charset="0"/>
              <a:buChar char="•"/>
            </a:pPr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Reading (a language based activity)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/>
              <a:t>Dependent on Phonological Awareness (metaphonological abilities)</a:t>
            </a:r>
          </a:p>
          <a:p>
            <a:pPr lvl="3" eaLnBrk="1" hangingPunct="1">
              <a:buFont typeface="Arial" pitchFamily="-111" charset="0"/>
              <a:buChar char="•"/>
            </a:pPr>
            <a:r>
              <a:rPr lang="en-US">
                <a:ea typeface="ＭＳ Ｐゴシック" pitchFamily="-111" charset="-128"/>
              </a:rPr>
              <a:t>Rhyming</a:t>
            </a:r>
          </a:p>
          <a:p>
            <a:pPr lvl="3" eaLnBrk="1" hangingPunct="1">
              <a:buFont typeface="Arial" pitchFamily="-111" charset="0"/>
              <a:buChar char="•"/>
            </a:pPr>
            <a:r>
              <a:rPr lang="en-US">
                <a:ea typeface="ＭＳ Ｐゴシック" pitchFamily="-111" charset="-128"/>
              </a:rPr>
              <a:t>Identification of the beginning and end of words</a:t>
            </a:r>
          </a:p>
          <a:p>
            <a:pPr lvl="3" eaLnBrk="1" hangingPunct="1">
              <a:buFont typeface="Arial" pitchFamily="-111" charset="0"/>
              <a:buChar char="•"/>
            </a:pPr>
            <a:r>
              <a:rPr lang="en-US">
                <a:ea typeface="ＭＳ Ｐゴシック" pitchFamily="-111" charset="-128"/>
              </a:rPr>
              <a:t>Breaking words into syllables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965200"/>
            <a:ext cx="6237288" cy="467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TextBox 4"/>
          <p:cNvSpPr txBox="1">
            <a:spLocks noChangeArrowheads="1"/>
          </p:cNvSpPr>
          <p:nvPr/>
        </p:nvSpPr>
        <p:spPr bwMode="auto">
          <a:xfrm>
            <a:off x="2247900" y="4114800"/>
            <a:ext cx="2057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Articulation Disorders</a:t>
            </a:r>
          </a:p>
        </p:txBody>
      </p:sp>
      <p:sp>
        <p:nvSpPr>
          <p:cNvPr id="43012" name="TextBox 5"/>
          <p:cNvSpPr txBox="1">
            <a:spLocks noChangeArrowheads="1"/>
          </p:cNvSpPr>
          <p:nvPr/>
        </p:nvSpPr>
        <p:spPr bwMode="auto">
          <a:xfrm>
            <a:off x="4876800" y="4114800"/>
            <a:ext cx="1905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Phonological Disorders</a:t>
            </a:r>
          </a:p>
        </p:txBody>
      </p:sp>
      <p:sp>
        <p:nvSpPr>
          <p:cNvPr id="43013" name="TextBox 6"/>
          <p:cNvSpPr txBox="1">
            <a:spLocks noChangeArrowheads="1"/>
          </p:cNvSpPr>
          <p:nvPr/>
        </p:nvSpPr>
        <p:spPr bwMode="auto">
          <a:xfrm>
            <a:off x="3886200" y="2438400"/>
            <a:ext cx="1371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Speech Sound Disorders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6508750" cy="1143000"/>
          </a:xfrm>
        </p:spPr>
        <p:txBody>
          <a:bodyPr/>
          <a:lstStyle/>
          <a:p>
            <a:pPr eaLnBrk="1" hangingPunct="1"/>
            <a:r>
              <a:rPr lang="en-US" sz="3200">
                <a:ea typeface="ＭＳ Ｐゴシック" pitchFamily="-111" charset="-128"/>
                <a:cs typeface="ＭＳ Ｐゴシック" pitchFamily="-111" charset="-128"/>
              </a:rPr>
              <a:t>Factors Associated with Speech Sound Disorders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14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-111" charset="0"/>
              <a:buNone/>
            </a:pPr>
            <a:r>
              <a:rPr lang="en-US" sz="2700" dirty="0">
                <a:ea typeface="ＭＳ Ｐゴシック" pitchFamily="-111" charset="-128"/>
                <a:cs typeface="ＭＳ Ｐゴシック" pitchFamily="-111" charset="-128"/>
              </a:rPr>
              <a:t>Speech Perception and Audition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Intelligence</a:t>
            </a:r>
          </a:p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endParaRPr lang="en-US" sz="1600" dirty="0">
              <a:ea typeface="ＭＳ Ｐゴシック" pitchFamily="-111" charset="-128"/>
            </a:endParaRPr>
          </a:p>
          <a:p>
            <a:pPr eaLnBrk="1" hangingPunct="1">
              <a:lnSpc>
                <a:spcPct val="80000"/>
              </a:lnSpc>
              <a:buFont typeface="Arial" pitchFamily="-111" charset="0"/>
              <a:buChar char="•"/>
            </a:pPr>
            <a:endParaRPr lang="en-US" sz="1600" dirty="0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Developmental Apraxia of Speech (DAS) Or Childhood Apraxia of speech (CAS)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000" dirty="0">
                <a:ea typeface="ＭＳ Ｐゴシック" pitchFamily="-111" charset="-128"/>
              </a:rPr>
              <a:t>Characteristics</a:t>
            </a:r>
          </a:p>
          <a:p>
            <a:pPr lvl="3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000" dirty="0">
                <a:ea typeface="ＭＳ Ｐゴシック" pitchFamily="-111" charset="-128"/>
              </a:rPr>
              <a:t>Difficulty sequencing motor movements to produce speech sounds/syllables</a:t>
            </a:r>
          </a:p>
          <a:p>
            <a:pPr lvl="3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000" dirty="0">
                <a:ea typeface="ＭＳ Ｐゴシック" pitchFamily="-111" charset="-128"/>
              </a:rPr>
              <a:t>Inconsistent errors</a:t>
            </a:r>
          </a:p>
          <a:p>
            <a:pPr lvl="3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000" dirty="0">
                <a:ea typeface="ＭＳ Ｐゴシック" pitchFamily="-111" charset="-128"/>
              </a:rPr>
              <a:t>Less common errors</a:t>
            </a:r>
          </a:p>
          <a:p>
            <a:pPr lvl="4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000" dirty="0">
                <a:ea typeface="ＭＳ Ｐゴシック" pitchFamily="-111" charset="-128"/>
              </a:rPr>
              <a:t>syllable omissions</a:t>
            </a:r>
          </a:p>
          <a:p>
            <a:pPr lvl="4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000" dirty="0">
                <a:ea typeface="ＭＳ Ｐゴシック" pitchFamily="-111" charset="-128"/>
              </a:rPr>
              <a:t>consonant substitutions</a:t>
            </a:r>
          </a:p>
          <a:p>
            <a:pPr lvl="4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000" dirty="0">
                <a:ea typeface="ＭＳ Ｐゴシック" pitchFamily="-111" charset="-128"/>
              </a:rPr>
              <a:t>vowel errors</a:t>
            </a:r>
          </a:p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000" dirty="0">
                <a:ea typeface="ＭＳ Ｐゴシック" pitchFamily="-111" charset="-128"/>
              </a:rPr>
              <a:t>Developmental, not due to known neurological impairment</a:t>
            </a:r>
          </a:p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000" dirty="0">
                <a:ea typeface="ＭＳ Ｐゴシック" pitchFamily="-111" charset="-128"/>
              </a:rPr>
              <a:t>Make very slow progress in therapy, tends to run in families</a:t>
            </a:r>
            <a:endParaRPr lang="en-US" dirty="0">
              <a:ea typeface="ＭＳ Ｐゴシック" pitchFamily="-111" charset="-128"/>
            </a:endParaRPr>
          </a:p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000" dirty="0">
                <a:ea typeface="ＭＳ Ｐゴシック" pitchFamily="-111" charset="-128"/>
              </a:rPr>
              <a:t>Controversial and </a:t>
            </a:r>
            <a:r>
              <a:rPr lang="en-US" sz="2000" dirty="0" err="1">
                <a:ea typeface="ＭＳ Ｐゴシック" pitchFamily="-111" charset="-128"/>
              </a:rPr>
              <a:t>Overdiagnosed</a:t>
            </a:r>
            <a:r>
              <a:rPr lang="en-US" sz="2000" dirty="0">
                <a:ea typeface="ＭＳ Ｐゴシック" pitchFamily="-111" charset="-128"/>
              </a:rPr>
              <a:t>!!!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in 100 children </a:t>
            </a:r>
          </a:p>
          <a:p>
            <a:r>
              <a:rPr lang="en-US" dirty="0"/>
              <a:t>More boys (4%) than girls (3%)</a:t>
            </a:r>
          </a:p>
          <a:p>
            <a:r>
              <a:rPr lang="en-US" dirty="0"/>
              <a:t>60% specific, 40% secondary to motor speech disorders or DD</a:t>
            </a:r>
          </a:p>
        </p:txBody>
      </p:sp>
    </p:spTree>
    <p:extLst>
      <p:ext uri="{BB962C8B-B14F-4D97-AF65-F5344CB8AC3E}">
        <p14:creationId xmlns:p14="http://schemas.microsoft.com/office/powerpoint/2010/main" val="1655988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Speech Sound Screening and Assessment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Screening</a:t>
            </a:r>
          </a:p>
          <a:p>
            <a:pPr eaLnBrk="1" hangingPunct="1">
              <a:buFont typeface="Arial" pitchFamily="-111" charset="0"/>
              <a:buNone/>
            </a:pP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Case History and interview questions</a:t>
            </a:r>
          </a:p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Oral Mechanism Screening- Structure and Function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Lips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Teeth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Tongue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Hard Palate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Soft Palate</a:t>
            </a:r>
          </a:p>
          <a:p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Hearing Screening</a:t>
            </a:r>
          </a:p>
          <a:p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Language Screening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Speech Sound Assessment- Standardized Tests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pitchFamily="-111" charset="-128"/>
                <a:cs typeface="ＭＳ Ｐゴシック" pitchFamily="-111" charset="-128"/>
              </a:rPr>
              <a:t>Sound Inventory Tests</a:t>
            </a: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:  assess production in the initial, medial, and final positions of words</a:t>
            </a:r>
          </a:p>
          <a:p>
            <a:pPr lvl="1"/>
            <a:r>
              <a:rPr lang="en-US" dirty="0">
                <a:ea typeface="ＭＳ Ｐゴシック" pitchFamily="-111" charset="-128"/>
              </a:rPr>
              <a:t>Goldman-</a:t>
            </a:r>
            <a:r>
              <a:rPr lang="en-US" dirty="0" err="1">
                <a:ea typeface="ＭＳ Ｐゴシック" pitchFamily="-111" charset="-128"/>
              </a:rPr>
              <a:t>Fristoe</a:t>
            </a:r>
            <a:r>
              <a:rPr lang="en-US" dirty="0">
                <a:ea typeface="ＭＳ Ｐゴシック" pitchFamily="-111" charset="-128"/>
              </a:rPr>
              <a:t> Test of Articulation-2</a:t>
            </a:r>
          </a:p>
          <a:p>
            <a:r>
              <a:rPr lang="en-US" b="1" dirty="0"/>
              <a:t>Phonological Pattern Tests</a:t>
            </a:r>
            <a:r>
              <a:rPr lang="en-US" dirty="0"/>
              <a:t>:  elicitation of phonological patterns</a:t>
            </a:r>
          </a:p>
          <a:p>
            <a:pPr lvl="1"/>
            <a:r>
              <a:rPr lang="en-US" dirty="0">
                <a:ea typeface="ＭＳ Ｐゴシック" pitchFamily="-111" charset="-128"/>
              </a:rPr>
              <a:t>Khan-Lewis Phonological Analysis-2 (KLPA-2)</a:t>
            </a:r>
          </a:p>
          <a:p>
            <a:r>
              <a:rPr lang="en-US" b="1" dirty="0">
                <a:ea typeface="ＭＳ Ｐゴシック" pitchFamily="-111" charset="-128"/>
              </a:rPr>
              <a:t>Phonological Awareness Tests</a:t>
            </a:r>
          </a:p>
          <a:p>
            <a:pPr lvl="1"/>
            <a:r>
              <a:rPr lang="en-US" dirty="0">
                <a:ea typeface="ＭＳ Ｐゴシック" pitchFamily="-111" charset="-128"/>
              </a:rPr>
              <a:t>Pre-Reading Inventory of Phonological Awareness (PIPA)</a:t>
            </a:r>
          </a:p>
          <a:p>
            <a:pPr marL="640080" lvl="2" indent="0" eaLnBrk="1" hangingPunct="1">
              <a:buNone/>
            </a:pPr>
            <a:endParaRPr lang="en-US" dirty="0">
              <a:ea typeface="ＭＳ Ｐゴシック" pitchFamily="-111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Speech Sound Assessment:  Sampling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Spontaneous Sample</a:t>
            </a:r>
          </a:p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Elicited Sample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Speech Sound Assessment:  Sampling Analysis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Percent Consonants Correct </a:t>
            </a:r>
          </a:p>
          <a:p>
            <a:pPr marL="0" indent="0" eaLnBrk="1" hangingPunct="1">
              <a:buNone/>
            </a:pPr>
            <a:r>
              <a:rPr lang="en-US" sz="2000" u="sng" dirty="0">
                <a:ea typeface="ＭＳ Ｐゴシック" pitchFamily="-111" charset="-128"/>
                <a:cs typeface="ＭＳ Ｐゴシック" pitchFamily="-111" charset="-128"/>
              </a:rPr>
              <a:t>Total Number of correct consonants produced</a:t>
            </a:r>
            <a:r>
              <a:rPr lang="en-US" sz="2000" dirty="0">
                <a:ea typeface="ＭＳ Ｐゴシック" pitchFamily="-111" charset="-128"/>
                <a:cs typeface="ＭＳ Ｐゴシック" pitchFamily="-111" charset="-128"/>
              </a:rPr>
              <a:t>  X 100 = Percent of</a:t>
            </a:r>
          </a:p>
          <a:p>
            <a:pPr marL="0" indent="0" eaLnBrk="1" hangingPunct="1">
              <a:buNone/>
            </a:pPr>
            <a:r>
              <a:rPr lang="en-US" sz="2000" dirty="0">
                <a:ea typeface="ＭＳ Ｐゴシック" pitchFamily="-111" charset="-128"/>
                <a:cs typeface="ＭＳ Ｐゴシック" pitchFamily="-111" charset="-128"/>
              </a:rPr>
              <a:t>Total number of consonants produced                               Consonants</a:t>
            </a:r>
          </a:p>
          <a:p>
            <a:pPr marL="0" indent="0" eaLnBrk="1" hangingPunct="1">
              <a:buNone/>
            </a:pPr>
            <a:r>
              <a:rPr lang="en-US" sz="2000" dirty="0">
                <a:ea typeface="ＭＳ Ｐゴシック" pitchFamily="-111" charset="-128"/>
                <a:cs typeface="ＭＳ Ｐゴシック" pitchFamily="-111" charset="-128"/>
              </a:rPr>
              <a:t>								    Correct</a:t>
            </a:r>
          </a:p>
          <a:p>
            <a:pPr marL="0" indent="0" eaLnBrk="1" hangingPunct="1">
              <a:buNone/>
            </a:pP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Intelligibility </a:t>
            </a:r>
          </a:p>
          <a:p>
            <a:pPr marL="342900" lvl="1" indent="0" eaLnBrk="1" hangingPunct="1">
              <a:buNone/>
            </a:pPr>
            <a:r>
              <a:rPr lang="en-US" sz="2000" dirty="0"/>
              <a:t>Percent of   	        =  </a:t>
            </a:r>
            <a:r>
              <a:rPr lang="en-US" sz="2000" u="sng" dirty="0"/>
              <a:t>Number of Intelligible Words</a:t>
            </a:r>
            <a:r>
              <a:rPr lang="en-US" sz="2000" dirty="0"/>
              <a:t>  X  100</a:t>
            </a:r>
          </a:p>
          <a:p>
            <a:pPr lvl="1" eaLnBrk="1" hangingPunct="1">
              <a:buFont typeface="Verdana" pitchFamily="-111" charset="0"/>
              <a:buNone/>
            </a:pPr>
            <a:r>
              <a:rPr lang="en-US" sz="2000" dirty="0"/>
              <a:t>	Intelligible words             Total Number of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-110" charset="0"/>
              </a:rPr>
              <a:t>Components of Communication, Language and Speech</a:t>
            </a:r>
          </a:p>
        </p:txBody>
      </p:sp>
      <p:sp>
        <p:nvSpPr>
          <p:cNvPr id="25603" name="Date Placeholder 2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36B27C-366E-E14C-87B0-C71FE693C4EF}" type="datetime1">
              <a:rPr lang="en-US">
                <a:solidFill>
                  <a:schemeClr val="tx2"/>
                </a:solidFill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1/10/22</a:t>
            </a:fld>
            <a:endParaRPr lang="en-US">
              <a:solidFill>
                <a:schemeClr val="tx2"/>
              </a:solidFill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649093-1830-9E4C-90B4-5047F9A8BF75}" type="slidenum">
              <a:rPr lang="en-US">
                <a:solidFill>
                  <a:schemeClr val="tx2"/>
                </a:solidFill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2</a:t>
            </a:fld>
            <a:endParaRPr lang="en-US">
              <a:solidFill>
                <a:schemeClr val="tx2"/>
              </a:solidFill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370888" y="1600200"/>
            <a:ext cx="8468312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838200" y="2514600"/>
            <a:ext cx="5334000" cy="320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4038600" y="2514600"/>
            <a:ext cx="4419600" cy="3276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752600" y="2819400"/>
            <a:ext cx="2438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-110" charset="0"/>
                <a:ea typeface="ＭＳ Ｐゴシック" pitchFamily="-110" charset="-128"/>
                <a:cs typeface="ＭＳ Ｐゴシック" pitchFamily="-110" charset="-128"/>
              </a:rPr>
              <a:t>Language</a:t>
            </a:r>
            <a:r>
              <a:rPr lang="en-US" sz="2400" dirty="0">
                <a:solidFill>
                  <a:schemeClr val="tx2"/>
                </a:solidFill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:  </a:t>
            </a:r>
            <a:r>
              <a:rPr lang="en-US" sz="2000" dirty="0">
                <a:solidFill>
                  <a:schemeClr val="tx2"/>
                </a:solidFill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a standardized set of symbols and the knowledge of how to use these symbols (manual sign language, written communication)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324600" y="3352800"/>
            <a:ext cx="152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-110" charset="0"/>
                <a:ea typeface="ＭＳ Ｐゴシック" pitchFamily="-110" charset="-128"/>
                <a:cs typeface="ＭＳ Ｐゴシック" pitchFamily="-110" charset="-128"/>
              </a:rPr>
              <a:t>Speech</a:t>
            </a:r>
            <a:r>
              <a:rPr lang="en-US" sz="2400" dirty="0">
                <a:solidFill>
                  <a:schemeClr val="tx2"/>
                </a:solidFill>
                <a:latin typeface="Copperplate Gothic Bold" pitchFamily="-110" charset="0"/>
                <a:ea typeface="ＭＳ Ｐゴシック" pitchFamily="-110" charset="-128"/>
                <a:cs typeface="ＭＳ Ｐゴシック" pitchFamily="-110" charset="-128"/>
              </a:rPr>
              <a:t>:</a:t>
            </a:r>
            <a:r>
              <a:rPr lang="en-US" sz="2400" dirty="0">
                <a:solidFill>
                  <a:schemeClr val="tx2"/>
                </a:solidFill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  </a:t>
            </a:r>
            <a:r>
              <a:rPr lang="en-US" sz="2000" dirty="0">
                <a:solidFill>
                  <a:schemeClr val="tx2"/>
                </a:solidFill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Respiration, phonation and articulation.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4191000" y="3429000"/>
            <a:ext cx="1981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-110" charset="0"/>
                <a:ea typeface="ＭＳ Ｐゴシック" pitchFamily="-110" charset="-128"/>
                <a:cs typeface="ＭＳ Ｐゴシック" pitchFamily="-110" charset="-128"/>
              </a:rPr>
              <a:t>Spoken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-110" charset="0"/>
                <a:ea typeface="ＭＳ Ｐゴシック" pitchFamily="-110" charset="-128"/>
                <a:cs typeface="ＭＳ Ｐゴシック" pitchFamily="-110" charset="-128"/>
              </a:rPr>
              <a:t>Language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2895600" y="1600200"/>
            <a:ext cx="3810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-110" charset="0"/>
                <a:ea typeface="ＭＳ Ｐゴシック" pitchFamily="-110" charset="-128"/>
                <a:cs typeface="ＭＳ Ｐゴシック" pitchFamily="-110" charset="-128"/>
              </a:rPr>
              <a:t>Communication</a:t>
            </a:r>
            <a:r>
              <a:rPr lang="en-US" sz="2400" dirty="0">
                <a:solidFill>
                  <a:schemeClr val="tx2"/>
                </a:solidFill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:  </a:t>
            </a:r>
            <a:r>
              <a:rPr lang="en-US" dirty="0">
                <a:solidFill>
                  <a:schemeClr val="tx2"/>
                </a:solidFill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an exchange of meaning between a sender and a receiver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12296" grpId="0"/>
      <p:bldP spid="12297" grpId="0"/>
      <p:bldP spid="122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Sound Assessment- </a:t>
            </a:r>
            <a:r>
              <a:rPr lang="en-US" dirty="0" err="1"/>
              <a:t>Stimulability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Assessment to determine whether a child can produce sounds in isolation, words, sentences with scaffolding</a:t>
            </a:r>
          </a:p>
          <a:p>
            <a:pPr lvl="1"/>
            <a:r>
              <a:rPr lang="en-US" dirty="0"/>
              <a:t>Auditory</a:t>
            </a:r>
          </a:p>
          <a:p>
            <a:pPr lvl="1"/>
            <a:r>
              <a:rPr lang="en-US" dirty="0"/>
              <a:t>Visual cues</a:t>
            </a:r>
          </a:p>
          <a:p>
            <a:pPr lvl="1"/>
            <a:r>
              <a:rPr lang="en-US" dirty="0"/>
              <a:t>Tactile cues</a:t>
            </a:r>
          </a:p>
        </p:txBody>
      </p:sp>
    </p:spTree>
    <p:extLst>
      <p:ext uri="{BB962C8B-B14F-4D97-AF65-F5344CB8AC3E}">
        <p14:creationId xmlns:p14="http://schemas.microsoft.com/office/powerpoint/2010/main" val="320773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Intervention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-111" charset="0"/>
              <a:buNone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Traditional Articulation Therapy</a:t>
            </a:r>
          </a:p>
          <a:p>
            <a:pPr eaLnBrk="1" hangingPunct="1">
              <a:buFont typeface="Arial" pitchFamily="-111" charset="0"/>
              <a:buChar char="•"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Appropriate for: 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a small number of errors 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No underlying deficits in phonology</a:t>
            </a:r>
          </a:p>
          <a:p>
            <a:pPr eaLnBrk="1" hangingPunct="1">
              <a:buFont typeface="Arial" pitchFamily="-111" charset="0"/>
              <a:buChar char="•"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Typically one sound is targeted at a time, in a specific position of a word (initial, medial, final).  </a:t>
            </a:r>
          </a:p>
          <a:p>
            <a:pPr eaLnBrk="1" hangingPunct="1">
              <a:buFont typeface="Arial" pitchFamily="-111" charset="0"/>
              <a:buChar char="•"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Therapy doesn’t progress until a criteria is met (80% accuracy) – data driven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Traditional Articulation Therapy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Articulation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94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Phonological Therapy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Emphasis on changing the patterns of errors or underlying phonological knowledge</a:t>
            </a:r>
          </a:p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Appropriate for children who are highly unintelligible </a:t>
            </a:r>
          </a:p>
          <a:p>
            <a:pPr lvl="1" eaLnBrk="1" hangingPunct="1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Minimal Pair/ Contrast Approach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Word pairs contrast the target and the child’s error (bow-boat, take-cake)</a:t>
            </a:r>
          </a:p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Includes perception and production tasks</a:t>
            </a:r>
          </a:p>
        </p:txBody>
      </p:sp>
      <p:pic>
        <p:nvPicPr>
          <p:cNvPr id="58372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429000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3429000"/>
            <a:ext cx="3587750" cy="269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39825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Metaphonological Approach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3820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-111" charset="2"/>
              <a:buChar char="Ø"/>
              <a:defRPr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  Simultaneously targets </a:t>
            </a:r>
          </a:p>
          <a:p>
            <a:pPr lvl="1" eaLnBrk="1" hangingPunct="1">
              <a:lnSpc>
                <a:spcPct val="80000"/>
              </a:lnSpc>
              <a:buFont typeface="Arial"/>
              <a:buChar char="•"/>
              <a:defRPr/>
            </a:pPr>
            <a:r>
              <a:rPr lang="en-US" dirty="0"/>
              <a:t>suppression of speech error patterns</a:t>
            </a:r>
          </a:p>
          <a:p>
            <a:pPr lvl="1" eaLnBrk="1" hangingPunct="1">
              <a:lnSpc>
                <a:spcPct val="80000"/>
              </a:lnSpc>
              <a:buFont typeface="Arial"/>
              <a:buChar char="•"/>
              <a:defRPr/>
            </a:pPr>
            <a:r>
              <a:rPr lang="en-US" dirty="0"/>
              <a:t>development of phonological awareness at the phoneme level</a:t>
            </a:r>
          </a:p>
          <a:p>
            <a:pPr lvl="1" eaLnBrk="1" hangingPunct="1">
              <a:lnSpc>
                <a:spcPct val="80000"/>
              </a:lnSpc>
              <a:buFont typeface="Arial"/>
              <a:buChar char="•"/>
              <a:defRPr/>
            </a:pPr>
            <a:r>
              <a:rPr lang="en-US" dirty="0"/>
              <a:t>letter-sound correspondences</a:t>
            </a:r>
          </a:p>
          <a:p>
            <a:pPr marL="457200" indent="-457200" eaLnBrk="1" hangingPunct="1">
              <a:lnSpc>
                <a:spcPct val="80000"/>
              </a:lnSpc>
              <a:buFont typeface="Wingdings" charset="2"/>
              <a:buChar char="Ø"/>
              <a:defRPr/>
            </a:pPr>
            <a:r>
              <a:rPr lang="en-US" sz="2200" dirty="0">
                <a:solidFill>
                  <a:srgbClr val="333333"/>
                </a:solidFill>
                <a:ea typeface="ＭＳ Ｐゴシック" pitchFamily="-111" charset="-128"/>
                <a:cs typeface="ＭＳ Ｐゴシック" pitchFamily="-111" charset="-128"/>
              </a:rPr>
              <a:t>Targeted skills are embedded in developmentally appropriate activities </a:t>
            </a:r>
            <a:endParaRPr lang="en-US" sz="3400" dirty="0"/>
          </a:p>
          <a:p>
            <a:pPr eaLnBrk="1" hangingPunct="1">
              <a:lnSpc>
                <a:spcPct val="80000"/>
              </a:lnSpc>
              <a:buFont typeface="Wingdings" pitchFamily="-111" charset="2"/>
              <a:buChar char="Ø"/>
              <a:defRPr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  Has been shown to be effective with preschoolers with SSD </a:t>
            </a:r>
            <a:r>
              <a:rPr lang="en-US" sz="1200" dirty="0">
                <a:ea typeface="ＭＳ Ｐゴシック" pitchFamily="-111" charset="-128"/>
                <a:cs typeface="ＭＳ Ｐゴシック" pitchFamily="-111" charset="-128"/>
              </a:rPr>
              <a:t>(</a:t>
            </a:r>
            <a:r>
              <a:rPr lang="en-US" sz="1200" dirty="0" err="1">
                <a:ea typeface="ＭＳ Ｐゴシック" pitchFamily="-111" charset="-128"/>
                <a:cs typeface="ＭＳ Ｐゴシック" pitchFamily="-111" charset="-128"/>
              </a:rPr>
              <a:t>Gillon</a:t>
            </a:r>
            <a:r>
              <a:rPr lang="en-US" sz="1200" dirty="0">
                <a:ea typeface="ＭＳ Ｐゴシック" pitchFamily="-111" charset="-128"/>
                <a:cs typeface="ＭＳ Ｐゴシック" pitchFamily="-111" charset="-128"/>
              </a:rPr>
              <a:t>, 2000, 2005; </a:t>
            </a:r>
            <a:r>
              <a:rPr lang="en-US" sz="1200" dirty="0" err="1">
                <a:ea typeface="ＭＳ Ｐゴシック" pitchFamily="-111" charset="-128"/>
                <a:cs typeface="ＭＳ Ｐゴシック" pitchFamily="-111" charset="-128"/>
              </a:rPr>
              <a:t>Hesketh</a:t>
            </a:r>
            <a:r>
              <a:rPr lang="en-US" sz="1200" dirty="0">
                <a:ea typeface="ＭＳ Ｐゴシック" pitchFamily="-111" charset="-128"/>
                <a:cs typeface="ＭＳ Ｐゴシック" pitchFamily="-111" charset="-128"/>
              </a:rPr>
              <a:t>, Adams, Nightingale, &amp; Hall, 2000)</a:t>
            </a:r>
          </a:p>
          <a:p>
            <a:pPr lvl="1" eaLnBrk="1" hangingPunct="1">
              <a:lnSpc>
                <a:spcPct val="80000"/>
              </a:lnSpc>
              <a:buFont typeface="Wingdings" pitchFamily="-111" charset="2"/>
              <a:buChar char="l"/>
              <a:defRPr/>
            </a:pPr>
            <a:endParaRPr lang="en-US" dirty="0"/>
          </a:p>
          <a:p>
            <a:pPr lvl="1" eaLnBrk="1" hangingPunct="1">
              <a:lnSpc>
                <a:spcPct val="80000"/>
              </a:lnSpc>
              <a:buFont typeface="Wingdings" pitchFamily="-111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744568" y="533400"/>
            <a:ext cx="7543800" cy="9144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Definitions: Speech Sound Disorders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382000" cy="4419600"/>
          </a:xfrm>
        </p:spPr>
        <p:txBody>
          <a:bodyPr/>
          <a:lstStyle/>
          <a:p>
            <a:pPr eaLnBrk="1" hangingPunct="1">
              <a:buFont typeface="Arial" pitchFamily="-111" charset="0"/>
              <a:buChar char="•"/>
            </a:pPr>
            <a:r>
              <a:rPr lang="en-US" sz="1600">
                <a:ea typeface="ＭＳ Ｐゴシック" pitchFamily="-111" charset="-128"/>
                <a:cs typeface="ＭＳ Ｐゴシック" pitchFamily="-111" charset="-128"/>
              </a:rPr>
              <a:t>A significant deficit in: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 sz="1600"/>
              <a:t>Speech Production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 sz="1600"/>
              <a:t>Speech Perception</a:t>
            </a:r>
          </a:p>
          <a:p>
            <a:pPr eaLnBrk="1" hangingPunct="1">
              <a:buFont typeface="Arial" pitchFamily="-111" charset="0"/>
              <a:buChar char="•"/>
            </a:pPr>
            <a:r>
              <a:rPr lang="en-US" sz="1600">
                <a:ea typeface="ＭＳ Ｐゴシック" pitchFamily="-111" charset="-128"/>
                <a:cs typeface="ＭＳ Ｐゴシック" pitchFamily="-111" charset="-128"/>
              </a:rPr>
              <a:t>Severity (Intelligibility)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 sz="1600"/>
              <a:t>Small number of errors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 sz="1600"/>
              <a:t>Significant errors</a:t>
            </a:r>
          </a:p>
          <a:p>
            <a:pPr eaLnBrk="1" hangingPunct="1">
              <a:buFont typeface="Arial" pitchFamily="-111" charset="0"/>
              <a:buChar char="•"/>
            </a:pPr>
            <a:r>
              <a:rPr lang="en-US" sz="1600">
                <a:ea typeface="ＭＳ Ｐゴシック" pitchFamily="-111" charset="-128"/>
                <a:cs typeface="ＭＳ Ｐゴシック" pitchFamily="-111" charset="-128"/>
              </a:rPr>
              <a:t>Etiology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 sz="1600"/>
              <a:t>Organic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 sz="1600"/>
              <a:t>Functional</a:t>
            </a:r>
          </a:p>
          <a:p>
            <a:pPr eaLnBrk="1" hangingPunct="1">
              <a:buFont typeface="Arial" pitchFamily="-111" charset="0"/>
              <a:buChar char="•"/>
            </a:pPr>
            <a:r>
              <a:rPr lang="en-US" sz="1600">
                <a:ea typeface="ＭＳ Ｐゴシック" pitchFamily="-111" charset="-128"/>
                <a:cs typeface="ＭＳ Ｐゴシック" pitchFamily="-111" charset="-128"/>
              </a:rPr>
              <a:t>Causes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 sz="1600"/>
              <a:t>Articulation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 sz="1600"/>
              <a:t>Phonological</a:t>
            </a:r>
          </a:p>
          <a:p>
            <a:pPr eaLnBrk="1" hangingPunct="1">
              <a:buFont typeface="Wingdings 2" pitchFamily="-111" charset="2"/>
              <a:buNone/>
            </a:pPr>
            <a:endParaRPr lang="en-US" sz="180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buFont typeface="Arial" pitchFamily="-111" charset="0"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965200"/>
            <a:ext cx="6237288" cy="467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TextBox 4"/>
          <p:cNvSpPr txBox="1">
            <a:spLocks noChangeArrowheads="1"/>
          </p:cNvSpPr>
          <p:nvPr/>
        </p:nvSpPr>
        <p:spPr bwMode="auto">
          <a:xfrm>
            <a:off x="2247900" y="4114800"/>
            <a:ext cx="2057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Articulation Disorders</a:t>
            </a:r>
          </a:p>
        </p:txBody>
      </p:sp>
      <p:sp>
        <p:nvSpPr>
          <p:cNvPr id="29700" name="TextBox 5"/>
          <p:cNvSpPr txBox="1">
            <a:spLocks noChangeArrowheads="1"/>
          </p:cNvSpPr>
          <p:nvPr/>
        </p:nvSpPr>
        <p:spPr bwMode="auto">
          <a:xfrm>
            <a:off x="4876800" y="4114800"/>
            <a:ext cx="1905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Phonological Disorders</a:t>
            </a:r>
          </a:p>
        </p:txBody>
      </p:sp>
      <p:sp>
        <p:nvSpPr>
          <p:cNvPr id="29701" name="TextBox 6"/>
          <p:cNvSpPr txBox="1">
            <a:spLocks noChangeArrowheads="1"/>
          </p:cNvSpPr>
          <p:nvPr/>
        </p:nvSpPr>
        <p:spPr bwMode="auto">
          <a:xfrm>
            <a:off x="3886200" y="2438400"/>
            <a:ext cx="1371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Speech Sound Disorders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the written word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450" y="2216944"/>
            <a:ext cx="4483100" cy="3568700"/>
          </a:xfr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105400" y="4114800"/>
            <a:ext cx="762000" cy="38100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581400" y="3962400"/>
            <a:ext cx="1219200" cy="5334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581400" y="3886200"/>
            <a:ext cx="304800" cy="3810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4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the Heard Word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450" y="2216944"/>
            <a:ext cx="4483100" cy="3568700"/>
          </a:xfrm>
        </p:spPr>
      </p:pic>
      <p:cxnSp>
        <p:nvCxnSpPr>
          <p:cNvPr id="8" name="Straight Arrow Connector 7"/>
          <p:cNvCxnSpPr/>
          <p:nvPr/>
        </p:nvCxnSpPr>
        <p:spPr>
          <a:xfrm flipV="1">
            <a:off x="4191000" y="3962400"/>
            <a:ext cx="838200" cy="30480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05200" y="3886200"/>
            <a:ext cx="1295400" cy="45720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505200" y="3657600"/>
            <a:ext cx="381000" cy="60960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70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6508750" cy="1143000"/>
          </a:xfrm>
        </p:spPr>
        <p:txBody>
          <a:bodyPr/>
          <a:lstStyle/>
          <a:p>
            <a:pPr eaLnBrk="1" hangingPunct="1"/>
            <a:r>
              <a:rPr lang="en-US" sz="3200">
                <a:ea typeface="ＭＳ Ｐゴシック" pitchFamily="-111" charset="-128"/>
                <a:cs typeface="ＭＳ Ｐゴシック" pitchFamily="-111" charset="-128"/>
              </a:rPr>
              <a:t>Definition:  Articulation Disorders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08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-111" charset="0"/>
              <a:buNone/>
            </a:pPr>
            <a:r>
              <a:rPr lang="en-US" sz="2200" b="1">
                <a:ea typeface="ＭＳ Ｐゴシック" pitchFamily="-111" charset="-128"/>
                <a:cs typeface="ＭＳ Ｐゴシック" pitchFamily="-111" charset="-128"/>
              </a:rPr>
              <a:t>Articulation Disorders</a:t>
            </a:r>
          </a:p>
          <a:p>
            <a:pPr lvl="1" eaLnBrk="1" hangingPunct="1">
              <a:lnSpc>
                <a:spcPct val="80000"/>
              </a:lnSpc>
              <a:buFont typeface="Arial" pitchFamily="-111" charset="0"/>
              <a:buNone/>
            </a:pPr>
            <a:r>
              <a:rPr lang="en-US" sz="2200"/>
              <a:t>A deficiency at the phonetic level as a result of </a:t>
            </a:r>
          </a:p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200">
                <a:ea typeface="ＭＳ Ｐゴシック" pitchFamily="-111" charset="-128"/>
              </a:rPr>
              <a:t>neurological impairments (dysarthria, apraxia),</a:t>
            </a:r>
          </a:p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200">
                <a:ea typeface="ＭＳ Ｐゴシック" pitchFamily="-111" charset="-128"/>
              </a:rPr>
              <a:t>physical abnormalities (cleft palate)</a:t>
            </a:r>
          </a:p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200">
                <a:ea typeface="ＭＳ Ｐゴシック" pitchFamily="-111" charset="-128"/>
              </a:rPr>
              <a:t>deficits of motor learning</a:t>
            </a:r>
          </a:p>
          <a:p>
            <a:pPr eaLnBrk="1" hangingPunct="1">
              <a:lnSpc>
                <a:spcPct val="80000"/>
              </a:lnSpc>
              <a:buFont typeface="Arial" pitchFamily="-111" charset="0"/>
              <a:buNone/>
            </a:pPr>
            <a:r>
              <a:rPr lang="en-US" sz="2200">
                <a:ea typeface="ＭＳ Ｐゴシック" pitchFamily="-111" charset="-128"/>
                <a:cs typeface="ＭＳ Ｐゴシック" pitchFamily="-111" charset="-128"/>
              </a:rPr>
              <a:t>Characterized by:</a:t>
            </a:r>
          </a:p>
          <a:p>
            <a:pPr lvl="1" eaLnBrk="1" hangingPunct="1">
              <a:lnSpc>
                <a:spcPct val="80000"/>
              </a:lnSpc>
              <a:buFont typeface="Wingdings" pitchFamily="-111" charset="2"/>
              <a:buChar char="ü"/>
            </a:pPr>
            <a:r>
              <a:rPr lang="en-US" sz="2200"/>
              <a:t>  Omissions</a:t>
            </a:r>
          </a:p>
          <a:p>
            <a:pPr lvl="1" eaLnBrk="1" hangingPunct="1">
              <a:lnSpc>
                <a:spcPct val="80000"/>
              </a:lnSpc>
              <a:buFont typeface="Wingdings" pitchFamily="-111" charset="2"/>
              <a:buChar char="ü"/>
            </a:pPr>
            <a:r>
              <a:rPr lang="en-US" sz="2200"/>
              <a:t>  Substitutions</a:t>
            </a:r>
          </a:p>
          <a:p>
            <a:pPr lvl="1" eaLnBrk="1" hangingPunct="1">
              <a:lnSpc>
                <a:spcPct val="80000"/>
              </a:lnSpc>
              <a:buFont typeface="Wingdings" pitchFamily="-111" charset="2"/>
              <a:buChar char="ü"/>
            </a:pPr>
            <a:r>
              <a:rPr lang="en-US" sz="2200"/>
              <a:t>  Additions</a:t>
            </a:r>
          </a:p>
          <a:p>
            <a:pPr lvl="1" eaLnBrk="1" hangingPunct="1">
              <a:lnSpc>
                <a:spcPct val="80000"/>
              </a:lnSpc>
              <a:buFont typeface="Wingdings" pitchFamily="-111" charset="2"/>
              <a:buChar char="ü"/>
            </a:pPr>
            <a:r>
              <a:rPr lang="en-US" sz="2200"/>
              <a:t>  Distortions</a:t>
            </a:r>
          </a:p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endParaRPr lang="en-US" sz="1400">
              <a:ea typeface="ＭＳ Ｐゴシック" pitchFamily="-11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Articulation Development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2 years	p, h, n, b, k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3 years	m, w, g, f, d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4 years	t, “sh”, j  (“y”)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5 years	s, v, “ng”, r, l, “ch”, z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6 years	“th”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7 years	consonant blends and clusters</a:t>
            </a:r>
          </a:p>
          <a:p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Factors associated (or not!) with Articulation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Dentition</a:t>
            </a:r>
          </a:p>
          <a:p>
            <a:pPr eaLnBrk="1" hangingPunct="1"/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Oral Mechanism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b="1">
                <a:ea typeface="ＭＳ Ｐゴシック" pitchFamily="-111" charset="-128"/>
                <a:cs typeface="ＭＳ Ｐゴシック" pitchFamily="-111" charset="-128"/>
              </a:rPr>
              <a:t>Nonspeech tasks</a:t>
            </a:r>
          </a:p>
          <a:p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2580</TotalTime>
  <Words>798</Words>
  <Application>Microsoft Macintosh PowerPoint</Application>
  <PresentationFormat>On-screen Show (4:3)</PresentationFormat>
  <Paragraphs>172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Century Gothic</vt:lpstr>
      <vt:lpstr>Copperplate Gothic Bold</vt:lpstr>
      <vt:lpstr>Times</vt:lpstr>
      <vt:lpstr>Times New Roman</vt:lpstr>
      <vt:lpstr>Verdana</vt:lpstr>
      <vt:lpstr>Wingdings</vt:lpstr>
      <vt:lpstr>Wingdings 2</vt:lpstr>
      <vt:lpstr>Office Theme</vt:lpstr>
      <vt:lpstr>Speech Sound Disorders </vt:lpstr>
      <vt:lpstr>Components of Communication, Language and Speech</vt:lpstr>
      <vt:lpstr>Definitions: Speech Sound Disorders</vt:lpstr>
      <vt:lpstr>PowerPoint Presentation</vt:lpstr>
      <vt:lpstr>Speaking the written word</vt:lpstr>
      <vt:lpstr>Speaking the Heard Word</vt:lpstr>
      <vt:lpstr>Definition:  Articulation Disorders</vt:lpstr>
      <vt:lpstr>Articulation Development</vt:lpstr>
      <vt:lpstr>Factors associated (or not!) with Articulation</vt:lpstr>
      <vt:lpstr>Definitions:  Phonological Disorders</vt:lpstr>
      <vt:lpstr>Factors Associated Phonological Disorders</vt:lpstr>
      <vt:lpstr>PowerPoint Presentation</vt:lpstr>
      <vt:lpstr>Factors Associated with Speech Sound Disorders</vt:lpstr>
      <vt:lpstr>Developmental Apraxia of Speech (DAS) Or Childhood Apraxia of speech (CAS)</vt:lpstr>
      <vt:lpstr>Prevalence</vt:lpstr>
      <vt:lpstr>Speech Sound Screening and Assessment</vt:lpstr>
      <vt:lpstr>Speech Sound Assessment- Standardized Tests</vt:lpstr>
      <vt:lpstr>Speech Sound Assessment:  Sampling</vt:lpstr>
      <vt:lpstr>Speech Sound Assessment:  Sampling Analysis</vt:lpstr>
      <vt:lpstr>Speech Sound Assessment- Stimulability</vt:lpstr>
      <vt:lpstr>Intervention</vt:lpstr>
      <vt:lpstr>Traditional Articulation Therapy</vt:lpstr>
      <vt:lpstr>5-minute Articulation Therapy</vt:lpstr>
      <vt:lpstr>Phonological Therapy</vt:lpstr>
      <vt:lpstr>Minimal Pair/ Contrast Approach</vt:lpstr>
      <vt:lpstr>Metaphonological Approach</vt:lpstr>
    </vt:vector>
  </TitlesOfParts>
  <Company>University of Oregon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Articulatory and Phonological Disorders</dc:title>
  <dc:creator>Heather Moore</dc:creator>
  <cp:lastModifiedBy>Jim Wright</cp:lastModifiedBy>
  <cp:revision>42</cp:revision>
  <dcterms:created xsi:type="dcterms:W3CDTF">2012-05-07T16:54:43Z</dcterms:created>
  <dcterms:modified xsi:type="dcterms:W3CDTF">2022-01-10T23:03:53Z</dcterms:modified>
</cp:coreProperties>
</file>