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0" r:id="rId2"/>
    <p:sldId id="281" r:id="rId3"/>
    <p:sldId id="283" r:id="rId4"/>
    <p:sldId id="287" r:id="rId5"/>
    <p:sldId id="288" r:id="rId6"/>
    <p:sldId id="289" r:id="rId7"/>
    <p:sldId id="290" r:id="rId8"/>
    <p:sldId id="384" r:id="rId9"/>
    <p:sldId id="383" r:id="rId10"/>
    <p:sldId id="538" r:id="rId11"/>
    <p:sldId id="498" r:id="rId12"/>
    <p:sldId id="499" r:id="rId13"/>
    <p:sldId id="500" r:id="rId14"/>
    <p:sldId id="501" r:id="rId15"/>
    <p:sldId id="504" r:id="rId16"/>
    <p:sldId id="5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0BC05233-DE31-B64A-B729-B3EB5FB505A5}" type="presOf" srcId="{4DCC9BC1-AB77-9045-898A-465998B10AB1}" destId="{08A35E68-A8B0-2642-9EE0-584DCD565B71}" srcOrd="0" destOrd="0" presId="urn:microsoft.com/office/officeart/2005/8/layout/cycle1"/>
    <dgm:cxn modelId="{B308013F-9B46-A249-806E-CD51D5A25291}" type="presOf" srcId="{C8EA277B-42E9-3542-B18D-4E0E7CC9E2FD}" destId="{0F186D10-BF90-1943-9906-BE5931198E0E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6F9CE870-BE24-E04E-BEAB-87D8A0E09036}" type="presOf" srcId="{2AFBA9D6-57E6-1747-BE1A-BC30FF59EFC7}" destId="{5FF27E8B-6DD9-EF4B-A803-C798AEF62AA3}" srcOrd="0" destOrd="0" presId="urn:microsoft.com/office/officeart/2005/8/layout/cycle1"/>
    <dgm:cxn modelId="{B0838780-9407-D94A-944D-1DDFB611A579}" type="presOf" srcId="{4992799E-678C-1644-BAB5-45376C4E9BCC}" destId="{72A1BD8C-9BA7-DF40-AB13-54AF4A64C774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ABF2A0A2-BEFF-464A-8568-825E5DA81855}" type="presOf" srcId="{D8F9A527-09AF-B140-838A-55DF4DB179C5}" destId="{7E171857-7526-8A41-946B-E62B3476A379}" srcOrd="0" destOrd="0" presId="urn:microsoft.com/office/officeart/2005/8/layout/cycle1"/>
    <dgm:cxn modelId="{8AE980A9-9CD9-5247-BC82-135F7F9B2F2B}" type="presOf" srcId="{0376A2C8-3862-614F-93E3-DF6A3BA3792C}" destId="{E5972367-1D0F-3F42-A4B0-A32CE17DB0E2}" srcOrd="0" destOrd="0" presId="urn:microsoft.com/office/officeart/2005/8/layout/cycle1"/>
    <dgm:cxn modelId="{BBED76C2-A76F-E94A-9B16-EA353AD7EF76}" type="presOf" srcId="{99DD0ED8-A3B6-0E44-8A5F-533131297894}" destId="{B10B807F-A421-DC40-9C24-68A34ED8B7E8}" srcOrd="0" destOrd="0" presId="urn:microsoft.com/office/officeart/2005/8/layout/cycle1"/>
    <dgm:cxn modelId="{DB938D39-680F-7440-BC23-FE75810A2DEB}" type="presParOf" srcId="{5FF27E8B-6DD9-EF4B-A803-C798AEF62AA3}" destId="{6D5D3D91-FFD4-EE4F-BA93-19E05EE104C6}" srcOrd="0" destOrd="0" presId="urn:microsoft.com/office/officeart/2005/8/layout/cycle1"/>
    <dgm:cxn modelId="{C5FF8EA6-5459-0F47-9E51-FCA5CC31B940}" type="presParOf" srcId="{5FF27E8B-6DD9-EF4B-A803-C798AEF62AA3}" destId="{72A1BD8C-9BA7-DF40-AB13-54AF4A64C774}" srcOrd="1" destOrd="0" presId="urn:microsoft.com/office/officeart/2005/8/layout/cycle1"/>
    <dgm:cxn modelId="{3A61168A-82CC-3746-AF53-4323F69A9704}" type="presParOf" srcId="{5FF27E8B-6DD9-EF4B-A803-C798AEF62AA3}" destId="{E5972367-1D0F-3F42-A4B0-A32CE17DB0E2}" srcOrd="2" destOrd="0" presId="urn:microsoft.com/office/officeart/2005/8/layout/cycle1"/>
    <dgm:cxn modelId="{79975864-DD6F-E344-BCEE-A1B5CF9F489A}" type="presParOf" srcId="{5FF27E8B-6DD9-EF4B-A803-C798AEF62AA3}" destId="{FDDCF62B-7D30-7747-857F-BEA10A4993DF}" srcOrd="3" destOrd="0" presId="urn:microsoft.com/office/officeart/2005/8/layout/cycle1"/>
    <dgm:cxn modelId="{95870D6F-39F8-F74B-8648-AC93DF25D40F}" type="presParOf" srcId="{5FF27E8B-6DD9-EF4B-A803-C798AEF62AA3}" destId="{0F186D10-BF90-1943-9906-BE5931198E0E}" srcOrd="4" destOrd="0" presId="urn:microsoft.com/office/officeart/2005/8/layout/cycle1"/>
    <dgm:cxn modelId="{AEFC1F79-C93F-A044-A3A6-0135F25DE271}" type="presParOf" srcId="{5FF27E8B-6DD9-EF4B-A803-C798AEF62AA3}" destId="{08A35E68-A8B0-2642-9EE0-584DCD565B71}" srcOrd="5" destOrd="0" presId="urn:microsoft.com/office/officeart/2005/8/layout/cycle1"/>
    <dgm:cxn modelId="{092B26C0-8BE9-3D4D-A5D7-D4D51FEBD8BC}" type="presParOf" srcId="{5FF27E8B-6DD9-EF4B-A803-C798AEF62AA3}" destId="{2840D037-78A6-044F-B003-833708335EE8}" srcOrd="6" destOrd="0" presId="urn:microsoft.com/office/officeart/2005/8/layout/cycle1"/>
    <dgm:cxn modelId="{F3146851-3F41-6046-951F-8BF845D396D4}" type="presParOf" srcId="{5FF27E8B-6DD9-EF4B-A803-C798AEF62AA3}" destId="{7E171857-7526-8A41-946B-E62B3476A379}" srcOrd="7" destOrd="0" presId="urn:microsoft.com/office/officeart/2005/8/layout/cycle1"/>
    <dgm:cxn modelId="{69A17D30-0113-0E4C-A6B5-8E8FCC577918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D2D9F814-728A-BE41-BDE6-57F661503C70}" type="presOf" srcId="{4992799E-678C-1644-BAB5-45376C4E9BCC}" destId="{72A1BD8C-9BA7-DF40-AB13-54AF4A64C774}" srcOrd="0" destOrd="0" presId="urn:microsoft.com/office/officeart/2005/8/layout/cycle1"/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75813617-60AE-244A-B435-C8154F17FEE9}" type="presOf" srcId="{D8F9A527-09AF-B140-838A-55DF4DB179C5}" destId="{7E171857-7526-8A41-946B-E62B3476A379}" srcOrd="0" destOrd="0" presId="urn:microsoft.com/office/officeart/2005/8/layout/cycle1"/>
    <dgm:cxn modelId="{176C2929-70CD-2945-A11D-49BB2A5DDFC4}" type="presOf" srcId="{99DD0ED8-A3B6-0E44-8A5F-533131297894}" destId="{B10B807F-A421-DC40-9C24-68A34ED8B7E8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4AA5E25A-7C28-5C48-AA5F-0D4F0AC77E57}" type="presOf" srcId="{0376A2C8-3862-614F-93E3-DF6A3BA3792C}" destId="{E5972367-1D0F-3F42-A4B0-A32CE17DB0E2}" srcOrd="0" destOrd="0" presId="urn:microsoft.com/office/officeart/2005/8/layout/cycle1"/>
    <dgm:cxn modelId="{3A0CBF7E-A017-2842-AFB4-27E2421DCF46}" type="presOf" srcId="{2AFBA9D6-57E6-1747-BE1A-BC30FF59EFC7}" destId="{5FF27E8B-6DD9-EF4B-A803-C798AEF62AA3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590E70C5-9232-E74B-86FD-5B432F291353}" type="presOf" srcId="{C8EA277B-42E9-3542-B18D-4E0E7CC9E2FD}" destId="{0F186D10-BF90-1943-9906-BE5931198E0E}" srcOrd="0" destOrd="0" presId="urn:microsoft.com/office/officeart/2005/8/layout/cycle1"/>
    <dgm:cxn modelId="{A02B19E1-95DB-1D47-817E-D580CD1FA61C}" type="presOf" srcId="{4DCC9BC1-AB77-9045-898A-465998B10AB1}" destId="{08A35E68-A8B0-2642-9EE0-584DCD565B71}" srcOrd="0" destOrd="0" presId="urn:microsoft.com/office/officeart/2005/8/layout/cycle1"/>
    <dgm:cxn modelId="{4DE1D4C9-5312-884C-AFF8-2EFFEA6797D0}" type="presParOf" srcId="{5FF27E8B-6DD9-EF4B-A803-C798AEF62AA3}" destId="{6D5D3D91-FFD4-EE4F-BA93-19E05EE104C6}" srcOrd="0" destOrd="0" presId="urn:microsoft.com/office/officeart/2005/8/layout/cycle1"/>
    <dgm:cxn modelId="{8A31CF46-607B-F441-BE30-BB4345EDF7EF}" type="presParOf" srcId="{5FF27E8B-6DD9-EF4B-A803-C798AEF62AA3}" destId="{72A1BD8C-9BA7-DF40-AB13-54AF4A64C774}" srcOrd="1" destOrd="0" presId="urn:microsoft.com/office/officeart/2005/8/layout/cycle1"/>
    <dgm:cxn modelId="{C70B2C84-9881-6246-B34A-5CE76FDF06C6}" type="presParOf" srcId="{5FF27E8B-6DD9-EF4B-A803-C798AEF62AA3}" destId="{E5972367-1D0F-3F42-A4B0-A32CE17DB0E2}" srcOrd="2" destOrd="0" presId="urn:microsoft.com/office/officeart/2005/8/layout/cycle1"/>
    <dgm:cxn modelId="{7D6E4AE7-2525-8545-9B86-024A7A64BD42}" type="presParOf" srcId="{5FF27E8B-6DD9-EF4B-A803-C798AEF62AA3}" destId="{FDDCF62B-7D30-7747-857F-BEA10A4993DF}" srcOrd="3" destOrd="0" presId="urn:microsoft.com/office/officeart/2005/8/layout/cycle1"/>
    <dgm:cxn modelId="{9F62607E-21FE-0B42-A765-B3F3C8B3D82D}" type="presParOf" srcId="{5FF27E8B-6DD9-EF4B-A803-C798AEF62AA3}" destId="{0F186D10-BF90-1943-9906-BE5931198E0E}" srcOrd="4" destOrd="0" presId="urn:microsoft.com/office/officeart/2005/8/layout/cycle1"/>
    <dgm:cxn modelId="{A3CBFA72-7F43-2245-BD29-9E0F2E554471}" type="presParOf" srcId="{5FF27E8B-6DD9-EF4B-A803-C798AEF62AA3}" destId="{08A35E68-A8B0-2642-9EE0-584DCD565B71}" srcOrd="5" destOrd="0" presId="urn:microsoft.com/office/officeart/2005/8/layout/cycle1"/>
    <dgm:cxn modelId="{3C749082-18C4-4944-939E-23189F062E78}" type="presParOf" srcId="{5FF27E8B-6DD9-EF4B-A803-C798AEF62AA3}" destId="{2840D037-78A6-044F-B003-833708335EE8}" srcOrd="6" destOrd="0" presId="urn:microsoft.com/office/officeart/2005/8/layout/cycle1"/>
    <dgm:cxn modelId="{8E0E1CAB-3B0A-8E4B-B761-47154253DAA8}" type="presParOf" srcId="{5FF27E8B-6DD9-EF4B-A803-C798AEF62AA3}" destId="{7E171857-7526-8A41-946B-E62B3476A379}" srcOrd="7" destOrd="0" presId="urn:microsoft.com/office/officeart/2005/8/layout/cycle1"/>
    <dgm:cxn modelId="{DA8175AD-D769-0B4E-A1C8-0025D3EFD7F4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</a:t>
          </a:r>
          <a:r>
            <a:rPr lang="en-US" b="1" dirty="0">
              <a:solidFill>
                <a:srgbClr val="FF0000"/>
              </a:solidFill>
            </a:rPr>
            <a:t>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Designing</a:t>
          </a:r>
          <a:r>
            <a:rPr lang="en-US" baseline="0" dirty="0"/>
            <a:t> and Administering the Assessment Protocol</a:t>
          </a:r>
          <a:endParaRPr lang="en-US" dirty="0"/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35C9622A-46EF-6A46-8822-4A78821124CA}" type="presOf" srcId="{8AC72EF8-6C4E-3540-BAA2-0BBB941BF3DE}" destId="{33F85367-CF91-DE44-A3ED-A73AAB76C065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B6D5EEBB-4450-9441-92A9-5224793C1CDE}" type="presOf" srcId="{5A688512-C850-9848-B451-F6615CFC53F5}" destId="{4E77CA8B-980A-9E41-982B-C9C05A2966A0}" srcOrd="0" destOrd="0" presId="urn:microsoft.com/office/officeart/2005/8/layout/process4"/>
    <dgm:cxn modelId="{35B68CBE-3436-3D46-BE95-09688DB86E65}" type="presOf" srcId="{EFF701C5-F972-1B43-B3DC-E3C57A9067FD}" destId="{058DE872-3ABD-9942-B529-932F5D736CE8}" srcOrd="0" destOrd="0" presId="urn:microsoft.com/office/officeart/2005/8/layout/process4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3D35EDFF-7E60-9C4B-B93D-2279E1614FB7}" type="presOf" srcId="{F30E1DB9-D72A-0B45-9E65-3210E1CCA7B3}" destId="{B2FDF035-9EBC-E042-905D-748F9189B14E}" srcOrd="0" destOrd="0" presId="urn:microsoft.com/office/officeart/2005/8/layout/process4"/>
    <dgm:cxn modelId="{ACAF91C8-5B04-2944-8170-66E04085B0AC}" type="presParOf" srcId="{B2FDF035-9EBC-E042-905D-748F9189B14E}" destId="{837E7024-49DF-8645-93E5-81EE5B5A1F75}" srcOrd="0" destOrd="0" presId="urn:microsoft.com/office/officeart/2005/8/layout/process4"/>
    <dgm:cxn modelId="{5DEC1CB2-26B4-054F-AD62-1758EC7DF908}" type="presParOf" srcId="{837E7024-49DF-8645-93E5-81EE5B5A1F75}" destId="{4E77CA8B-980A-9E41-982B-C9C05A2966A0}" srcOrd="0" destOrd="0" presId="urn:microsoft.com/office/officeart/2005/8/layout/process4"/>
    <dgm:cxn modelId="{5B886CCE-5BD4-7C4D-AEBE-ADA41A00C306}" type="presParOf" srcId="{B2FDF035-9EBC-E042-905D-748F9189B14E}" destId="{639E36CB-CBEB-FE43-965F-4086488D60F2}" srcOrd="1" destOrd="0" presId="urn:microsoft.com/office/officeart/2005/8/layout/process4"/>
    <dgm:cxn modelId="{6F91AB48-5CBE-1C43-8359-29F14CF1547C}" type="presParOf" srcId="{B2FDF035-9EBC-E042-905D-748F9189B14E}" destId="{D38C047E-8BBB-8F4B-8B73-09FA898F4C56}" srcOrd="2" destOrd="0" presId="urn:microsoft.com/office/officeart/2005/8/layout/process4"/>
    <dgm:cxn modelId="{83D22F56-94F3-2042-B1F9-96D2D0EFCB4E}" type="presParOf" srcId="{D38C047E-8BBB-8F4B-8B73-09FA898F4C56}" destId="{33F85367-CF91-DE44-A3ED-A73AAB76C065}" srcOrd="0" destOrd="0" presId="urn:microsoft.com/office/officeart/2005/8/layout/process4"/>
    <dgm:cxn modelId="{4B6BE833-B09F-7B42-98BB-FDF310A32598}" type="presParOf" srcId="{B2FDF035-9EBC-E042-905D-748F9189B14E}" destId="{A0E2125D-9980-4A4E-A04F-2A89DE331803}" srcOrd="3" destOrd="0" presId="urn:microsoft.com/office/officeart/2005/8/layout/process4"/>
    <dgm:cxn modelId="{81FA7AA3-83EF-1042-8B4C-CDD018A815F6}" type="presParOf" srcId="{B2FDF035-9EBC-E042-905D-748F9189B14E}" destId="{5F433FA9-DF44-8043-94A8-37993E19AF75}" srcOrd="4" destOrd="0" presId="urn:microsoft.com/office/officeart/2005/8/layout/process4"/>
    <dgm:cxn modelId="{3EBC8F46-A3F9-CB4C-BD3E-FA2AD717DEE0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Designing</a:t>
          </a:r>
          <a:r>
            <a:rPr lang="en-US" sz="2500" kern="1200" baseline="0" dirty="0"/>
            <a:t> and Administering the Assessment Protocol</a:t>
          </a:r>
          <a:endParaRPr lang="en-US" sz="2500" kern="1200" dirty="0"/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</a:t>
          </a:r>
          <a:r>
            <a:rPr lang="en-US" sz="2500" b="1" kern="1200" dirty="0">
              <a:solidFill>
                <a:srgbClr val="FF0000"/>
              </a:solidFill>
            </a:rPr>
            <a:t>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BA3A9-D2EB-6942-9E16-EDE8889D48A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E79D7-C559-1142-9F6E-D64DC5BB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– the ability of the assessment or procedure to correctly identify individuals with a speech or language problem</a:t>
            </a:r>
          </a:p>
          <a:p>
            <a:r>
              <a:rPr lang="en-US" dirty="0"/>
              <a:t>Specificity – ability to identify individuals without a speech-language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need to finish out of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AEPS:  assessment and curriculum, Diane Bricker, update in 2020. 2 levels: Birth to 3 and 3-6</a:t>
            </a:r>
          </a:p>
          <a:p>
            <a:r>
              <a:rPr lang="en-US" dirty="0"/>
              <a:t>Battelle:  Birth to 7-11</a:t>
            </a:r>
          </a:p>
          <a:p>
            <a:r>
              <a:rPr lang="en-US" dirty="0"/>
              <a:t>Gesell – unclear what measurement is being used, but the current Gesell Development Observation ages 2 ½ to 9. five strands: Developmental,</a:t>
            </a:r>
          </a:p>
          <a:p>
            <a:r>
              <a:rPr lang="en-US" dirty="0"/>
              <a:t>Letters/Numbers, Language/Comprehension, Visual/Spatial Discrimination, Social/Emotional/Adaptive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7DEA-D9DF-C742-8DBD-534DA3D1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91862-2A8D-DE4B-A33C-B65CCD8E4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2AEF-2908-C745-9893-2815AD42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34AA-8C8A-3B40-A042-6A410310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EAEF-C19C-9E4C-8146-A68BB27C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3EBD-1D89-F64F-8070-2E01B67A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7C4-C6A0-C849-8637-E1339EB3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30EF-D2A9-924A-9B64-E6E62940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14B0-CD85-9149-837B-D915C53A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5B05-C1F4-9846-9B0F-B49D0D3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8C330-77BA-2548-9A40-FE65D63C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B715-85E0-DA49-8BC7-317B05670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914E-213B-EB44-B48B-CBDD2622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F7C8-2726-994E-9618-61AD602B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421E-5479-B346-A715-F32C3F07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1232-A5A4-3248-A8A8-88EA51C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2229-006E-6C4E-BC09-BCB4D95C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5329-D602-034A-BB57-A5C18181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5892-460F-4E45-9287-1A44DA1F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D425-336C-5D43-93C7-4587F5D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33B2-382E-E24F-B4D1-C5F77E5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4FCC-BD9D-5E4B-AD6C-7234A678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1FBE-4684-7E40-BF49-D6B886D7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0B10-E5C0-8146-8298-1274A37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63D1-17D4-F643-88FA-BEAD24B1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65B6-D5FD-A14B-81E9-57E400D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ECF5-4623-FD45-BA74-4D6EA6BBF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9FEC-11AB-FA49-8D5E-2B83E522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A36C9-2587-FE46-A79C-1B39828E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46A4-9C16-454A-967D-A60656CF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40DD2-F63D-F841-96A9-A4FDBB4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87A3-D6A9-8946-9127-5783F6F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9F0F-DC16-8C48-870C-4E829A30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20AF-CA13-FE4B-A89C-8F5A833F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ACE96-F673-694D-BECC-0AA5DAFF9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5BF7B-068D-4540-BCBA-E5652B3A2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D1346-9785-4C43-884D-CFEC203B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75614-4272-BE45-860A-B6C1A949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E2164-B013-0341-A46E-7DE43816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C7DD-BC84-7E4A-AFB0-019D1AE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EBD06-3CAB-AF47-BE55-82FE9905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9CDE3-7868-9C42-8230-0DABAEEB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C0F35-ABD4-5E4D-AB73-CEDF5D8D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6A35-60E1-4F4C-9FE2-B6F9534A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71C3-52DE-F345-9D79-EAB7A5F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8DFC-D421-9C41-B340-CB9C420F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C64E-6D34-9A48-B540-04AAE077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BB42-3C93-4B4D-B045-ACFB2F91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1CBF0-84DD-D34A-8714-943F49E2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6299E-6D10-0442-B6B3-25777018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BDC35-968E-9846-A39D-42BDADC4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4791-3ACF-8D41-974A-FD5C712C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8C63-8B75-4F43-B1F0-40149D11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7281C-C6D2-B94F-A52C-589B739C9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8E442-81D8-CF4C-BFBA-F772BB64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DA43-0E8C-8F4F-99FE-E4A942F5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B292-6A7F-A24C-85AB-6410BDA4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0873-4868-A843-882B-1B66E48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8638B-9E3F-7E44-927A-8C20ED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BC46-F534-A34F-BC0F-BD54433B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3CA8-A0D7-9943-BB90-2BBA0BFE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AB07-0BA4-BD4C-8240-4EBC65ED619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1FE0-7AFC-714D-9F3D-25865C55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4CE8-ED70-5E43-B617-5294CC1B2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Big Picture</a:t>
            </a:r>
            <a:endParaRPr lang="en-US" sz="4000" b="1" dirty="0"/>
          </a:p>
          <a:p>
            <a:pPr algn="ctr"/>
            <a:r>
              <a:rPr lang="en-US" b="1" dirty="0"/>
              <a:t>Assessment/Treatment Planning/Treatment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451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DDC6-8DB9-C742-A50E-4E4BCCA7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28" y="164405"/>
            <a:ext cx="7886700" cy="896881"/>
          </a:xfrm>
        </p:spPr>
        <p:txBody>
          <a:bodyPr/>
          <a:lstStyle/>
          <a:p>
            <a:r>
              <a:rPr lang="en-US" dirty="0"/>
              <a:t>Child History Questionnaire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861C6-2F7B-3D44-99C5-451E262A694B}"/>
              </a:ext>
            </a:extLst>
          </p:cNvPr>
          <p:cNvSpPr txBox="1"/>
          <p:nvPr/>
        </p:nvSpPr>
        <p:spPr>
          <a:xfrm>
            <a:off x="1673088" y="782401"/>
            <a:ext cx="89949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Break out groups: Choose one member of each group to be the scribe, open OneDrive doc, Save As: Save a Copy Online, title Group #</a:t>
            </a:r>
            <a:endParaRPr lang="en-US" sz="1600" dirty="0"/>
          </a:p>
          <a:p>
            <a:r>
              <a:rPr lang="en-US" sz="3200" dirty="0"/>
              <a:t>https://</a:t>
            </a:r>
            <a:r>
              <a:rPr lang="en-US" sz="3200" dirty="0" err="1"/>
              <a:t>tinyurl.com</a:t>
            </a:r>
            <a:r>
              <a:rPr lang="en-US" sz="3200" dirty="0"/>
              <a:t>/Activity1-CDS-431</a:t>
            </a:r>
          </a:p>
          <a:p>
            <a:pPr marL="457200" indent="-457200">
              <a:buAutoNum type="arabicPeriod"/>
            </a:pPr>
            <a:r>
              <a:rPr lang="en-US" sz="2400" dirty="0"/>
              <a:t>Matthew was adopted from China at 13 months.  How does that information impact your decision-making?</a:t>
            </a:r>
          </a:p>
          <a:p>
            <a:pPr marL="457200" indent="-457200">
              <a:buAutoNum type="arabicPeriod"/>
            </a:pPr>
            <a:r>
              <a:rPr lang="en-US" sz="2400" dirty="0"/>
              <a:t>What are the mother’s concerns?</a:t>
            </a:r>
          </a:p>
          <a:p>
            <a:pPr marL="457200" indent="-457200">
              <a:buAutoNum type="arabicPeriod"/>
            </a:pPr>
            <a:r>
              <a:rPr lang="en-US" sz="2400" dirty="0"/>
              <a:t>Do you see evidence that this is an appropriate referral?  If so, describe the evidence.</a:t>
            </a:r>
          </a:p>
          <a:p>
            <a:pPr marL="457200" indent="-457200">
              <a:buAutoNum type="arabicPeriod"/>
            </a:pPr>
            <a:r>
              <a:rPr lang="en-US" sz="2400" dirty="0"/>
              <a:t>Why does the questionnaire include questions about favorite toys and games?</a:t>
            </a:r>
          </a:p>
          <a:p>
            <a:pPr marL="457200" indent="-457200">
              <a:buAutoNum type="arabicPeriod"/>
            </a:pPr>
            <a:r>
              <a:rPr lang="en-US" sz="2400" dirty="0"/>
              <a:t>Why does the questionnaire include a question about the amount of television watching?  Would you suggest any updates for this question?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your initial impression of the parents?  How does your impression impact your services or decision-making?</a:t>
            </a:r>
          </a:p>
        </p:txBody>
      </p:sp>
    </p:spTree>
    <p:extLst>
      <p:ext uri="{BB962C8B-B14F-4D97-AF65-F5344CB8AC3E}">
        <p14:creationId xmlns:p14="http://schemas.microsoft.com/office/powerpoint/2010/main" val="17227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6DAA-92AB-C24F-9E39-6D1FCD09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Preschool Assessments: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CDFD4-4AB4-5A43-B497-8124B9302E8A}"/>
              </a:ext>
            </a:extLst>
          </p:cNvPr>
          <p:cNvSpPr txBox="1"/>
          <p:nvPr/>
        </p:nvSpPr>
        <p:spPr>
          <a:xfrm>
            <a:off x="2152651" y="1528354"/>
            <a:ext cx="6399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Assessment, Evaluation and Programming System for Birth to Three Years (AEPS)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CFEA-7E0F-E740-B5BB-A119C023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2"/>
          <a:stretch/>
        </p:blipFill>
        <p:spPr>
          <a:xfrm>
            <a:off x="7918813" y="324432"/>
            <a:ext cx="1521279" cy="2137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47093-4962-0940-9A17-78F84EA84D44}"/>
              </a:ext>
            </a:extLst>
          </p:cNvPr>
          <p:cNvSpPr txBox="1"/>
          <p:nvPr/>
        </p:nvSpPr>
        <p:spPr>
          <a:xfrm>
            <a:off x="1850822" y="3265714"/>
            <a:ext cx="490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Preschool Language Scale -5</a:t>
            </a:r>
            <a:r>
              <a:rPr lang="en-US" sz="2400" b="1" baseline="30000" dirty="0"/>
              <a:t>th</a:t>
            </a:r>
            <a:r>
              <a:rPr lang="en-US" sz="2400" b="1" dirty="0"/>
              <a:t> Edition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DC625-135D-3F4E-81BA-87CD3350D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0" y="2636350"/>
            <a:ext cx="3048000" cy="1790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345A8F-5E64-AE47-ACB9-A44791EB3A36}"/>
              </a:ext>
            </a:extLst>
          </p:cNvPr>
          <p:cNvSpPr txBox="1"/>
          <p:nvPr/>
        </p:nvSpPr>
        <p:spPr>
          <a:xfrm>
            <a:off x="3738970" y="5752020"/>
            <a:ext cx="630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Battelle Developmental Inventory – 2</a:t>
            </a:r>
            <a:r>
              <a:rPr lang="en-US" sz="2400" b="1" baseline="30000" dirty="0"/>
              <a:t>nd</a:t>
            </a:r>
            <a:r>
              <a:rPr lang="en-US" sz="2400" b="1" dirty="0"/>
              <a:t> Edition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FAF69A-9874-AB4A-965C-1854E6566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1" y="4090671"/>
            <a:ext cx="3172641" cy="16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A325D-6980-8B4C-B16D-DD09AF98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4" y="0"/>
            <a:ext cx="9141167" cy="70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C04BB-3278-3C46-93AF-A51872DFDD9D}"/>
              </a:ext>
            </a:extLst>
          </p:cNvPr>
          <p:cNvSpPr txBox="1"/>
          <p:nvPr/>
        </p:nvSpPr>
        <p:spPr>
          <a:xfrm>
            <a:off x="3614376" y="273048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Mean Length of Utterance Norms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ED7961-624D-5142-86A6-F59A47BC0C81}"/>
              </a:ext>
            </a:extLst>
          </p:cNvPr>
          <p:cNvGraphicFramePr>
            <a:graphicFrameLocks noGrp="1"/>
          </p:cNvGraphicFramePr>
          <p:nvPr/>
        </p:nvGraphicFramePr>
        <p:xfrm>
          <a:off x="2930434" y="992051"/>
          <a:ext cx="618754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73">
                  <a:extLst>
                    <a:ext uri="{9D8B030D-6E8A-4147-A177-3AD203B41FA5}">
                      <a16:colId xmlns:a16="http://schemas.microsoft.com/office/drawing/2014/main" val="3548693666"/>
                    </a:ext>
                  </a:extLst>
                </a:gridCol>
                <a:gridCol w="3093773">
                  <a:extLst>
                    <a:ext uri="{9D8B030D-6E8A-4147-A177-3AD203B41FA5}">
                      <a16:colId xmlns:a16="http://schemas.microsoft.com/office/drawing/2014/main" val="3414541552"/>
                    </a:ext>
                  </a:extLst>
                </a:gridCol>
              </a:tblGrid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sz="1400" spc="300" dirty="0">
                          <a:latin typeface="Century Gothic" panose="020B0502020202020204" pitchFamily="34" charset="0"/>
                        </a:rPr>
                        <a:t>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Age Equivalent (within 1 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39382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8013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7747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27338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94507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5543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05809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0968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2644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4790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0901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6481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48167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23913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68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A6C94B-E359-5A44-BBB7-64D258261671}"/>
              </a:ext>
            </a:extLst>
          </p:cNvPr>
          <p:cNvSpPr txBox="1"/>
          <p:nvPr/>
        </p:nvSpPr>
        <p:spPr>
          <a:xfrm>
            <a:off x="4247832" y="715053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Miller &amp; Chapman (1981) JSHR 24, 2, 154-161</a:t>
            </a:r>
          </a:p>
        </p:txBody>
      </p:sp>
    </p:spTree>
    <p:extLst>
      <p:ext uri="{BB962C8B-B14F-4D97-AF65-F5344CB8AC3E}">
        <p14:creationId xmlns:p14="http://schemas.microsoft.com/office/powerpoint/2010/main" val="360180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F7D5F7-CF10-304C-9FFB-6B7E2316E285}"/>
              </a:ext>
            </a:extLst>
          </p:cNvPr>
          <p:cNvGraphicFramePr>
            <a:graphicFrameLocks noGrp="1"/>
          </p:cNvGraphicFramePr>
          <p:nvPr/>
        </p:nvGraphicFramePr>
        <p:xfrm>
          <a:off x="2906751" y="1447969"/>
          <a:ext cx="6400800" cy="405644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720845">
                  <a:extLst>
                    <a:ext uri="{9D8B030D-6E8A-4147-A177-3AD203B41FA5}">
                      <a16:colId xmlns:a16="http://schemas.microsoft.com/office/drawing/2014/main" val="2444305315"/>
                    </a:ext>
                  </a:extLst>
                </a:gridCol>
                <a:gridCol w="4679955">
                  <a:extLst>
                    <a:ext uri="{9D8B030D-6E8A-4147-A177-3AD203B41FA5}">
                      <a16:colId xmlns:a16="http://schemas.microsoft.com/office/drawing/2014/main" val="2195823282"/>
                    </a:ext>
                  </a:extLst>
                </a:gridCol>
              </a:tblGrid>
              <a:tr h="4292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Intelligibility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054684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19-24 months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25 - 50%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432970"/>
                  </a:ext>
                </a:extLst>
              </a:tr>
              <a:tr h="83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– 3 years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50 - 75%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464757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 – 5 years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75 – 90%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758715"/>
                  </a:ext>
                </a:extLst>
              </a:tr>
              <a:tr h="83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5+ years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 – 100%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376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D7D4D40-9AB5-044E-A53A-4751BB5E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59" y="524638"/>
            <a:ext cx="6436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Speech  Intelligibility  Norms</a:t>
            </a:r>
            <a:endParaRPr lang="en-US" altLang="en-US" sz="36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634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B0E2CA-DCCC-8D4D-BE3B-0C2533B6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11356"/>
            <a:ext cx="9144000" cy="4805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E0BE6A-2265-D242-A180-FDDE7914FA99}"/>
              </a:ext>
            </a:extLst>
          </p:cNvPr>
          <p:cNvSpPr txBox="1"/>
          <p:nvPr/>
        </p:nvSpPr>
        <p:spPr>
          <a:xfrm>
            <a:off x="1769660" y="24086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Complete the scoring section assigned to your group. </a:t>
            </a:r>
          </a:p>
          <a:p>
            <a:r>
              <a:rPr lang="en-US" sz="2800" dirty="0"/>
              <a:t>Is there information on hearing?</a:t>
            </a:r>
          </a:p>
          <a:p>
            <a:r>
              <a:rPr lang="en-US" sz="2800" dirty="0"/>
              <a:t>What are the recommendations?  What is your impression? </a:t>
            </a:r>
          </a:p>
        </p:txBody>
      </p:sp>
    </p:spTree>
    <p:extLst>
      <p:ext uri="{BB962C8B-B14F-4D97-AF65-F5344CB8AC3E}">
        <p14:creationId xmlns:p14="http://schemas.microsoft.com/office/powerpoint/2010/main" val="213184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4B90C-D66A-5B44-81EC-FD51FCDA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6782"/>
            <a:ext cx="9098236" cy="49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0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1"/>
            <a:ext cx="748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4000" dirty="0"/>
              <a:t>Assessment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</p:spTree>
    <p:extLst>
      <p:ext uri="{BB962C8B-B14F-4D97-AF65-F5344CB8AC3E}">
        <p14:creationId xmlns:p14="http://schemas.microsoft.com/office/powerpoint/2010/main" val="2586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84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Referral, Intake, and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Referral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Intake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Screening</a:t>
            </a:r>
          </a:p>
          <a:p>
            <a:pPr lvl="1"/>
            <a:r>
              <a:rPr lang="en-US" sz="3200" b="1" dirty="0">
                <a:solidFill>
                  <a:srgbClr val="7030A0"/>
                </a:solidFill>
              </a:rPr>
              <a:t>Sensitivity</a:t>
            </a:r>
          </a:p>
          <a:p>
            <a:pPr lvl="2"/>
            <a:r>
              <a:rPr lang="en-US" sz="2900" dirty="0"/>
              <a:t>the ability of the assessment or procedure to correctly identify individuals with a speech/language problem</a:t>
            </a:r>
            <a:endParaRPr lang="en-US" sz="2900" b="1" dirty="0">
              <a:solidFill>
                <a:srgbClr val="7030A0"/>
              </a:solidFill>
            </a:endParaRPr>
          </a:p>
          <a:p>
            <a:pPr lvl="1"/>
            <a:r>
              <a:rPr lang="en-US" sz="3200" b="1" dirty="0">
                <a:solidFill>
                  <a:srgbClr val="7030A0"/>
                </a:solidFill>
              </a:rPr>
              <a:t>Specificity</a:t>
            </a:r>
          </a:p>
          <a:p>
            <a:pPr lvl="2"/>
            <a:r>
              <a:rPr lang="en-US" sz="2900" dirty="0"/>
              <a:t>the ability to correctly individuals without a speech/problem</a:t>
            </a:r>
          </a:p>
        </p:txBody>
      </p:sp>
    </p:spTree>
    <p:extLst>
      <p:ext uri="{BB962C8B-B14F-4D97-AF65-F5344CB8AC3E}">
        <p14:creationId xmlns:p14="http://schemas.microsoft.com/office/powerpoint/2010/main" val="42147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Matthew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49" y="1825625"/>
            <a:ext cx="3223903" cy="4351338"/>
          </a:xfrm>
        </p:spPr>
      </p:pic>
    </p:spTree>
    <p:extLst>
      <p:ext uri="{BB962C8B-B14F-4D97-AF65-F5344CB8AC3E}">
        <p14:creationId xmlns:p14="http://schemas.microsoft.com/office/powerpoint/2010/main" val="53897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Matthew’s mother, Kay, called the HEDCO clinic and told the receptionist that she wanted speech services for her son Matthew</a:t>
            </a:r>
          </a:p>
          <a:p>
            <a:r>
              <a:rPr lang="en-US" sz="2400" dirty="0"/>
              <a:t>The receptionist asked a few of questions</a:t>
            </a:r>
          </a:p>
          <a:p>
            <a:pPr lvl="1"/>
            <a:r>
              <a:rPr lang="en-US" dirty="0"/>
              <a:t>Age:  5 years old</a:t>
            </a:r>
          </a:p>
          <a:p>
            <a:pPr lvl="1"/>
            <a:r>
              <a:rPr lang="en-US" dirty="0"/>
              <a:t>Concerns:  Speech production</a:t>
            </a:r>
          </a:p>
          <a:p>
            <a:r>
              <a:rPr lang="en-US" sz="2400" dirty="0"/>
              <a:t>The receptionist mailed Kay an intake packet, Kay completed it and returned it to the HEDCO clinic</a:t>
            </a:r>
          </a:p>
          <a:p>
            <a:pPr lvl="1"/>
            <a:r>
              <a:rPr lang="en-US" dirty="0"/>
              <a:t>HEDCO Child History Questionnaire</a:t>
            </a:r>
          </a:p>
          <a:p>
            <a:pPr lvl="1"/>
            <a:r>
              <a:rPr lang="en-US" dirty="0"/>
              <a:t>Sent in previous reports</a:t>
            </a:r>
          </a:p>
        </p:txBody>
      </p:sp>
    </p:spTree>
    <p:extLst>
      <p:ext uri="{BB962C8B-B14F-4D97-AF65-F5344CB8AC3E}">
        <p14:creationId xmlns:p14="http://schemas.microsoft.com/office/powerpoint/2010/main" val="34253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clinic director reviewed the intake packet and determined that Matthew would benefit from an assessment</a:t>
            </a:r>
          </a:p>
          <a:p>
            <a:r>
              <a:rPr lang="en-US" dirty="0"/>
              <a:t>An assessment was scheduled with Dr. Heather Moore, CCC-SLP</a:t>
            </a:r>
          </a:p>
        </p:txBody>
      </p:sp>
    </p:spTree>
    <p:extLst>
      <p:ext uri="{BB962C8B-B14F-4D97-AF65-F5344CB8AC3E}">
        <p14:creationId xmlns:p14="http://schemas.microsoft.com/office/powerpoint/2010/main" val="176736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984" y="274638"/>
            <a:ext cx="8989016" cy="1339009"/>
          </a:xfrm>
        </p:spPr>
        <p:txBody>
          <a:bodyPr/>
          <a:lstStyle/>
          <a:p>
            <a:r>
              <a:rPr lang="en-US" dirty="0">
                <a:ea typeface="Copperplate Gothic Light" charset="0"/>
                <a:cs typeface="Copperplate Gothic Light" charset="0"/>
              </a:rPr>
              <a:t>Intake:  </a:t>
            </a:r>
            <a:r>
              <a:rPr lang="en-US" dirty="0"/>
              <a:t>File/Chart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Intake and Referral Information</a:t>
            </a:r>
          </a:p>
          <a:p>
            <a:r>
              <a:rPr lang="en-US" dirty="0"/>
              <a:t>Client Questionnaires</a:t>
            </a:r>
          </a:p>
          <a:p>
            <a:r>
              <a:rPr lang="en-US" dirty="0"/>
              <a:t>Developmental Histories</a:t>
            </a:r>
          </a:p>
          <a:p>
            <a:r>
              <a:rPr lang="en-US" dirty="0"/>
              <a:t>Medical Reports/Assessments</a:t>
            </a:r>
          </a:p>
          <a:p>
            <a:r>
              <a:rPr lang="en-US" dirty="0"/>
              <a:t>Educational Reports (EC-Cares)/Assessment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IEP (Individual Education Plan)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IFSP (Individual Family Service Plan)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504Plan</a:t>
            </a:r>
          </a:p>
          <a:p>
            <a:r>
              <a:rPr lang="en-US" dirty="0"/>
              <a:t>Previous Treatment Notes/Reports</a:t>
            </a:r>
          </a:p>
        </p:txBody>
      </p:sp>
    </p:spTree>
    <p:extLst>
      <p:ext uri="{BB962C8B-B14F-4D97-AF65-F5344CB8AC3E}">
        <p14:creationId xmlns:p14="http://schemas.microsoft.com/office/powerpoint/2010/main" val="213283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#1:  Case Review</a:t>
            </a:r>
            <a:br>
              <a:rPr lang="en-US" dirty="0"/>
            </a:br>
            <a:r>
              <a:rPr lang="en-US" sz="1800" dirty="0"/>
              <a:t>Complete Independently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will need the following documents located on Canvas</a:t>
            </a:r>
          </a:p>
          <a:p>
            <a:pPr lvl="1"/>
            <a:r>
              <a:rPr lang="en-US" dirty="0"/>
              <a:t>HEDCO Child History Questionnaire (completed by Kay)</a:t>
            </a:r>
          </a:p>
          <a:p>
            <a:pPr lvl="1"/>
            <a:r>
              <a:rPr lang="en-US" dirty="0"/>
              <a:t>Early Childhood CARES evaluations</a:t>
            </a:r>
          </a:p>
          <a:p>
            <a:pPr lvl="2"/>
            <a:r>
              <a:rPr lang="en-US" sz="2400" dirty="0"/>
              <a:t>20 month EI Evaluation</a:t>
            </a:r>
          </a:p>
          <a:p>
            <a:pPr lvl="2"/>
            <a:r>
              <a:rPr lang="en-US" sz="2400" dirty="0"/>
              <a:t>27 month Speech and Language Evaluation</a:t>
            </a:r>
          </a:p>
          <a:p>
            <a:pPr lvl="2"/>
            <a:r>
              <a:rPr lang="en-US" sz="2400" dirty="0"/>
              <a:t>3 year Developmental Evaluation</a:t>
            </a:r>
          </a:p>
          <a:p>
            <a:pPr lvl="2"/>
            <a:r>
              <a:rPr lang="en-US" sz="2400" dirty="0"/>
              <a:t>5 year IFSP</a:t>
            </a:r>
          </a:p>
        </p:txBody>
      </p:sp>
    </p:spTree>
    <p:extLst>
      <p:ext uri="{BB962C8B-B14F-4D97-AF65-F5344CB8AC3E}">
        <p14:creationId xmlns:p14="http://schemas.microsoft.com/office/powerpoint/2010/main" val="19563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718</Words>
  <Application>Microsoft Macintosh PowerPoint</Application>
  <PresentationFormat>Widescreen</PresentationFormat>
  <Paragraphs>145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Copperplate Gothic Light</vt:lpstr>
      <vt:lpstr>Garamond</vt:lpstr>
      <vt:lpstr>Office Theme</vt:lpstr>
      <vt:lpstr>PowerPoint Presentation</vt:lpstr>
      <vt:lpstr>PowerPoint Presentation</vt:lpstr>
      <vt:lpstr>Initial Assessment Process</vt:lpstr>
      <vt:lpstr>Referral, Intake, and Screening</vt:lpstr>
      <vt:lpstr>Meet Matthew</vt:lpstr>
      <vt:lpstr>Case Study:  Intake</vt:lpstr>
      <vt:lpstr>Case Study:  Screening</vt:lpstr>
      <vt:lpstr>Intake:  File/Chart Review</vt:lpstr>
      <vt:lpstr>Activity #1:  Case Review Complete Independently</vt:lpstr>
      <vt:lpstr>Child History Questionnaire</vt:lpstr>
      <vt:lpstr>Preschool Assessments: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3</cp:revision>
  <dcterms:created xsi:type="dcterms:W3CDTF">2022-01-03T22:55:51Z</dcterms:created>
  <dcterms:modified xsi:type="dcterms:W3CDTF">2022-01-11T17:44:34Z</dcterms:modified>
</cp:coreProperties>
</file>