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1" r:id="rId2"/>
    <p:sldId id="284" r:id="rId3"/>
    <p:sldId id="295" r:id="rId4"/>
    <p:sldId id="307" r:id="rId5"/>
    <p:sldId id="382" r:id="rId6"/>
    <p:sldId id="503" r:id="rId7"/>
    <p:sldId id="509" r:id="rId8"/>
    <p:sldId id="551" r:id="rId9"/>
    <p:sldId id="510" r:id="rId10"/>
    <p:sldId id="511" r:id="rId11"/>
    <p:sldId id="512" r:id="rId12"/>
    <p:sldId id="5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</a:t>
          </a:r>
          <a:r>
            <a:rPr lang="en-US" b="1" dirty="0">
              <a:solidFill>
                <a:srgbClr val="FF0000"/>
              </a:solidFill>
            </a:rPr>
            <a:t>Designing</a:t>
          </a:r>
          <a:r>
            <a:rPr lang="en-US" b="1" baseline="0" dirty="0">
              <a:solidFill>
                <a:srgbClr val="FF0000"/>
              </a:solidFill>
            </a:rPr>
            <a:t> and Administering the Assessment Protocol</a:t>
          </a:r>
          <a:endParaRPr lang="en-US" b="1" dirty="0">
            <a:solidFill>
              <a:srgbClr val="FF0000"/>
            </a:solidFill>
          </a:endParaRPr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4BD92407-A900-9947-A4EF-9D1D336EE094}" type="presOf" srcId="{8AC72EF8-6C4E-3540-BAA2-0BBB941BF3DE}" destId="{33F85367-CF91-DE44-A3ED-A73AAB76C065}" srcOrd="0" destOrd="0" presId="urn:microsoft.com/office/officeart/2005/8/layout/process4"/>
    <dgm:cxn modelId="{D9F87140-51A0-B247-BB96-1FE6088C4F17}" type="presOf" srcId="{EFF701C5-F972-1B43-B3DC-E3C57A9067FD}" destId="{058DE872-3ABD-9942-B529-932F5D736CE8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DCC547BA-2E2B-FF46-99A9-5332F95EF7C5}" type="presOf" srcId="{F30E1DB9-D72A-0B45-9E65-3210E1CCA7B3}" destId="{B2FDF035-9EBC-E042-905D-748F9189B14E}" srcOrd="0" destOrd="0" presId="urn:microsoft.com/office/officeart/2005/8/layout/process4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C51B86ED-22A4-ED41-B984-7917B8E13364}" type="presOf" srcId="{5A688512-C850-9848-B451-F6615CFC53F5}" destId="{4E77CA8B-980A-9E41-982B-C9C05A2966A0}" srcOrd="0" destOrd="0" presId="urn:microsoft.com/office/officeart/2005/8/layout/process4"/>
    <dgm:cxn modelId="{D711D140-A492-FD47-885F-AB83DB88B725}" type="presParOf" srcId="{B2FDF035-9EBC-E042-905D-748F9189B14E}" destId="{837E7024-49DF-8645-93E5-81EE5B5A1F75}" srcOrd="0" destOrd="0" presId="urn:microsoft.com/office/officeart/2005/8/layout/process4"/>
    <dgm:cxn modelId="{DB112A87-0FD1-D848-AE64-6FAEF5AD9F6D}" type="presParOf" srcId="{837E7024-49DF-8645-93E5-81EE5B5A1F75}" destId="{4E77CA8B-980A-9E41-982B-C9C05A2966A0}" srcOrd="0" destOrd="0" presId="urn:microsoft.com/office/officeart/2005/8/layout/process4"/>
    <dgm:cxn modelId="{90F0D664-D5F1-7F42-933E-319994C9EFF6}" type="presParOf" srcId="{B2FDF035-9EBC-E042-905D-748F9189B14E}" destId="{639E36CB-CBEB-FE43-965F-4086488D60F2}" srcOrd="1" destOrd="0" presId="urn:microsoft.com/office/officeart/2005/8/layout/process4"/>
    <dgm:cxn modelId="{B50AF3BD-716A-4444-8011-54F332A899A7}" type="presParOf" srcId="{B2FDF035-9EBC-E042-905D-748F9189B14E}" destId="{D38C047E-8BBB-8F4B-8B73-09FA898F4C56}" srcOrd="2" destOrd="0" presId="urn:microsoft.com/office/officeart/2005/8/layout/process4"/>
    <dgm:cxn modelId="{1EDBDD6C-524E-E845-A19F-34854BA508E9}" type="presParOf" srcId="{D38C047E-8BBB-8F4B-8B73-09FA898F4C56}" destId="{33F85367-CF91-DE44-A3ED-A73AAB76C065}" srcOrd="0" destOrd="0" presId="urn:microsoft.com/office/officeart/2005/8/layout/process4"/>
    <dgm:cxn modelId="{A0ED4B9E-74D6-594B-AF4E-30BA667ADE52}" type="presParOf" srcId="{B2FDF035-9EBC-E042-905D-748F9189B14E}" destId="{A0E2125D-9980-4A4E-A04F-2A89DE331803}" srcOrd="3" destOrd="0" presId="urn:microsoft.com/office/officeart/2005/8/layout/process4"/>
    <dgm:cxn modelId="{D7C5651F-3866-1940-9A77-525BBA606CA4}" type="presParOf" srcId="{B2FDF035-9EBC-E042-905D-748F9189B14E}" destId="{5F433FA9-DF44-8043-94A8-37993E19AF75}" srcOrd="4" destOrd="0" presId="urn:microsoft.com/office/officeart/2005/8/layout/process4"/>
    <dgm:cxn modelId="{3844F7DD-C278-E948-88E5-CE13C23A55F2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</a:t>
          </a:r>
          <a:r>
            <a:rPr lang="en-US" sz="2500" b="1" kern="1200" dirty="0">
              <a:solidFill>
                <a:srgbClr val="FF0000"/>
              </a:solidFill>
            </a:rPr>
            <a:t>Designing</a:t>
          </a:r>
          <a:r>
            <a:rPr lang="en-US" sz="2500" b="1" kern="1200" baseline="0" dirty="0">
              <a:solidFill>
                <a:srgbClr val="FF0000"/>
              </a:solidFill>
            </a:rPr>
            <a:t> and Administering the Assessment Protocol</a:t>
          </a:r>
          <a:endParaRPr lang="en-US" sz="2500" b="1" kern="1200" dirty="0">
            <a:solidFill>
              <a:srgbClr val="FF0000"/>
            </a:solidFill>
          </a:endParaRPr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146C5-CC5B-0344-B847-8880661805FC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136B2-9B25-5542-8A5F-8BA3B406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Designing</a:t>
            </a:r>
          </a:p>
          <a:p>
            <a:pPr lvl="2"/>
            <a:r>
              <a:rPr lang="en-US" dirty="0"/>
              <a:t>Sensitive:  accurately identifies problem and characterizes the problem</a:t>
            </a:r>
          </a:p>
          <a:p>
            <a:pPr lvl="2"/>
            <a:r>
              <a:rPr lang="en-US" dirty="0"/>
              <a:t>Comprehensive: characterizes the problem on diverse aspects of the person’s life and skills, including how the problem affects </a:t>
            </a:r>
            <a:r>
              <a:rPr lang="en-US" dirty="0" err="1"/>
              <a:t>daiily</a:t>
            </a:r>
            <a:r>
              <a:rPr lang="en-US" dirty="0"/>
              <a:t> living activities at home, school, and work</a:t>
            </a:r>
          </a:p>
          <a:p>
            <a:pPr lvl="2"/>
            <a:r>
              <a:rPr lang="en-US" dirty="0"/>
              <a:t>Non-biased:  performance regardless of race, ethnicity, gender, SES, culture or language</a:t>
            </a:r>
          </a:p>
          <a:p>
            <a:pPr lvl="2"/>
            <a:r>
              <a:rPr lang="en-US" dirty="0"/>
              <a:t>Family-centered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9A2DE-64BF-6643-B328-F1620775E5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 Diagnosis: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of differentiating between two or more conditions which share similar signs or symptoms.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Eligibility: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Meets regulations/rules/professional standard for services.  In schools, having a speech-language delay or difference doesn’t ensure eligibility.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group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9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3E15-1DA1-3742-AD3A-C4665EB6D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F4D8-A102-994F-93A6-B9E206097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0715-FA09-B546-8240-7722F926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5776-0138-8746-AEEE-0605FB4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9659-6281-4B4A-9B9F-FBECD8A2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0900-8A5B-2C4C-A395-CA952AC3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9E5A1-C446-8743-A20A-D8B6AE1BF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7444-3410-3246-ADB6-8DB943E1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C913-2150-384F-BF93-7A7FC14F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26FD-9887-F340-AE80-BEAA00AF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897F0-D7E4-5544-80C8-3B58594C6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F48B8-A2D8-C14F-B52D-0A4AD5A5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685D-42F3-5548-8B93-CE7DA8E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33B3-D8BB-BC41-B56F-4C668D08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90CD-B43F-A244-8E1B-6F189A8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F80F-D4F2-4F48-B1B8-9B9CA8BB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BE8E-D16E-BB4A-9C18-F875C6AF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3552-C998-A044-B281-245BE8D1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6D4B-FE12-024A-8690-F6D9494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F2C2-1E50-124A-825B-81AFFDA4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A4E9-3212-2B45-80E5-346F4CD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47CC8-99B0-2947-A56C-1DB083168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A330-199B-BC46-AF85-47538B01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2427-BC05-5E41-BBE9-2785D41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ECA5-3EED-0D4C-96BD-7412F1C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2B6B-87D7-8F4D-9707-CD5C5538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689A-B5C3-8340-A9E3-94BA5AF24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74FC-859A-634D-9C78-04AAD7818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9F26-0DD1-EF42-9660-4367663F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6BAC8-EAC9-7847-B1AC-7DF34E6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AF55C-7452-7444-8585-FCE4FB9E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9333-E00E-5443-ACD7-B38A10C9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FE85-4EC7-3742-9095-C3B44246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67016-BABA-9041-A805-BF4D9409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1D32A-13CB-1D4E-AAF0-34C31E14F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ABC8A-0E39-BF42-B234-CD106E4EB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71109-B8DA-3B4C-800F-6AE1466C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027CE-C25C-D444-8E1F-36B08B33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685B2-18C1-DA41-98BF-92C23125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4A4B-F75A-3A40-969F-F85E4CFD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00E50-6DCF-C344-AA38-B365D6A3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AE545-89F4-2741-A823-00EE3CAF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F541C-29A8-5E4F-9725-29AE836F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2510F-B70B-DD4B-97C4-ECB09F05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B9335-3F45-1144-8D88-2E213C14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B43B3-5E35-8946-AA06-EF8A451A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9490-F9C5-1545-8CDE-C4268C8D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9CBB-BECB-1347-9A4E-A8CE17F1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525EE-00D9-ED4C-8C3E-073D66875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44108-7361-374F-8B4D-8157C2B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54788-4DCE-254D-8079-883590E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F9676-9AD5-FE4E-92AC-0794E6F1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548C-1D9E-0C44-A8BD-C0927EBA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B5C33-0CBD-D149-B38A-4A9051AC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21EB7-113C-3F46-B17E-59F3EA2C4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328D-A4F3-A943-BC32-CD0FCB45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24E35-E518-0F44-A60C-7AAC10EC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560F-7C0A-D74E-A76E-F4E9B4FE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2663-FF64-F149-BED4-CA07C375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EAE9-79D6-A547-9A9B-F12B98FC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FCFB-9DF5-C445-B51E-A21EEDE3E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4FE3C-EBCA-A740-8729-6A883ECA46DC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3F18-995F-CA4A-B24A-F0569D56E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290D-45D4-1744-BC92-3664A95EE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sha.org/Practice-Portal/Clinical-Topics/Articulation-and-Phonology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7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C24E13-2F75-CE44-BB9B-2D9169BE3419}"/>
              </a:ext>
            </a:extLst>
          </p:cNvPr>
          <p:cNvSpPr/>
          <p:nvPr/>
        </p:nvSpPr>
        <p:spPr>
          <a:xfrm>
            <a:off x="2165500" y="891397"/>
            <a:ext cx="7861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What’s the relationship between SSDs and Hearing?</a:t>
            </a:r>
            <a:endParaRPr lang="en-US" sz="4000" b="1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i="1" dirty="0">
                <a:latin typeface="Garamond" panose="02020404030301010803" pitchFamily="18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E7F92-74C4-8047-8FD7-AD12AE1BDF5D}"/>
              </a:ext>
            </a:extLst>
          </p:cNvPr>
          <p:cNvSpPr txBox="1"/>
          <p:nvPr/>
        </p:nvSpPr>
        <p:spPr>
          <a:xfrm>
            <a:off x="2011018" y="2166731"/>
            <a:ext cx="75537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Hearing loss can affect speech perception and production to varying degrees depending on age of onset and severity.</a:t>
            </a:r>
          </a:p>
          <a:p>
            <a:endParaRPr lang="en-US" sz="2400" dirty="0"/>
          </a:p>
          <a:p>
            <a:r>
              <a:rPr lang="en-US" sz="2400" dirty="0"/>
              <a:t>Characteristics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consonant deletions (especially final consonants)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consonant substitutions</a:t>
            </a:r>
          </a:p>
          <a:p>
            <a:r>
              <a:rPr lang="en-US" sz="2400" dirty="0"/>
              <a:t>		voiced/voiceless cognates</a:t>
            </a:r>
          </a:p>
          <a:p>
            <a:r>
              <a:rPr lang="en-US" sz="2400" dirty="0"/>
              <a:t>		stops for fricatives and liquids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vowels tend to be neutralized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reduced speech intelligibility particularly as linguistic complexity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distorted resonance</a:t>
            </a:r>
          </a:p>
        </p:txBody>
      </p:sp>
    </p:spTree>
    <p:extLst>
      <p:ext uri="{BB962C8B-B14F-4D97-AF65-F5344CB8AC3E}">
        <p14:creationId xmlns:p14="http://schemas.microsoft.com/office/powerpoint/2010/main" val="370110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DD3A2F-BDF9-C243-B709-B15FE94EFEF3}"/>
              </a:ext>
            </a:extLst>
          </p:cNvPr>
          <p:cNvSpPr/>
          <p:nvPr/>
        </p:nvSpPr>
        <p:spPr>
          <a:xfrm>
            <a:off x="2542903" y="819836"/>
            <a:ext cx="7445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List informal/formal assessment methods commonly used with children with SSD?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D2B41-4CCE-AB4E-9E65-8AA1296F4B9A}"/>
              </a:ext>
            </a:extLst>
          </p:cNvPr>
          <p:cNvSpPr txBox="1"/>
          <p:nvPr/>
        </p:nvSpPr>
        <p:spPr>
          <a:xfrm>
            <a:off x="1968138" y="600891"/>
            <a:ext cx="8320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Review 3 Intervention Methodologies</a:t>
            </a:r>
          </a:p>
          <a:p>
            <a:pPr algn="ctr"/>
            <a:r>
              <a:rPr lang="en-US" sz="4000" b="1" i="1" dirty="0"/>
              <a:t> for SSD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3B25D-4DC5-0A4F-BC1B-66666DEADD0E}"/>
              </a:ext>
            </a:extLst>
          </p:cNvPr>
          <p:cNvSpPr txBox="1"/>
          <p:nvPr/>
        </p:nvSpPr>
        <p:spPr>
          <a:xfrm>
            <a:off x="4306389" y="2769326"/>
            <a:ext cx="3098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Minimal Pairs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F7BA-50BD-5243-86FB-40012708BEE6}"/>
              </a:ext>
            </a:extLst>
          </p:cNvPr>
          <p:cNvSpPr txBox="1"/>
          <p:nvPr/>
        </p:nvSpPr>
        <p:spPr>
          <a:xfrm>
            <a:off x="5055892" y="3968266"/>
            <a:ext cx="214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Cycles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03F60-F7A9-2143-A5CE-94248648ABD9}"/>
              </a:ext>
            </a:extLst>
          </p:cNvPr>
          <p:cNvSpPr txBox="1"/>
          <p:nvPr/>
        </p:nvSpPr>
        <p:spPr>
          <a:xfrm>
            <a:off x="4068744" y="5096206"/>
            <a:ext cx="4119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Metaphonological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3370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444" y="274638"/>
            <a:ext cx="8338088" cy="1339009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Designing and Administering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General rules to remember</a:t>
            </a:r>
            <a:r>
              <a:rPr lang="is-IS" sz="2400" dirty="0">
                <a:latin typeface="Garamond" charset="0"/>
                <a:ea typeface="Garamond" charset="0"/>
                <a:cs typeface="Garamond" charset="0"/>
              </a:rPr>
              <a:t>…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assessments should be designed to be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Sensitive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Comprehensive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Non-biased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Family-centered</a:t>
            </a:r>
          </a:p>
        </p:txBody>
      </p:sp>
    </p:spTree>
    <p:extLst>
      <p:ext uri="{BB962C8B-B14F-4D97-AF65-F5344CB8AC3E}">
        <p14:creationId xmlns:p14="http://schemas.microsoft.com/office/powerpoint/2010/main" val="21395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625" y="274638"/>
            <a:ext cx="8623895" cy="1339009"/>
          </a:xfrm>
        </p:spPr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Designing and Administering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43" y="1801907"/>
            <a:ext cx="7834421" cy="4324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Determine the purpose of the assessment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identify the presence of a disorder, describe it,  and determine the need for intervention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Differential diagnosis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Eligibility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design intervention (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programmatic assessment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)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Develop goals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Identify intervention approach, strategies, and contexts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Establish 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baseline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performance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monitor progress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0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#2:  Specify Reasons for Assessment</a:t>
            </a:r>
            <a:br>
              <a:rPr lang="en-US" dirty="0"/>
            </a:br>
            <a:r>
              <a:rPr lang="en-US" sz="1800" dirty="0"/>
              <a:t>Large Group Activity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29945" y="1962718"/>
          <a:ext cx="8009405" cy="4023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0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Diagnostic: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__Make a (new) diagnosis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whether a diagnosis is still present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(ongoing) eligibility/need for service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 Other: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Programmatic: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(new)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(new) intervention approach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a (new) baseline of performance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on current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in areas currently not targeted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__Other: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6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412" y="365127"/>
            <a:ext cx="8337176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#3:  Speech Sound Disorder Review</a:t>
            </a:r>
            <a:br>
              <a:rPr lang="en-US" dirty="0"/>
            </a:br>
            <a:r>
              <a:rPr lang="en-US" sz="2000" dirty="0"/>
              <a:t>Large Group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57635"/>
            <a:ext cx="7829550" cy="5161826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sz="4000" b="1" dirty="0">
                <a:latin typeface="+mj-lt"/>
              </a:rPr>
              <a:t>Define Speech Sound Disorder (SSD)</a:t>
            </a:r>
          </a:p>
          <a:p>
            <a:pPr marL="342900" lvl="1" indent="0">
              <a:buNone/>
            </a:pPr>
            <a:endParaRPr lang="en-US" sz="4000" b="1" dirty="0">
              <a:latin typeface="+mj-lt"/>
            </a:endParaRPr>
          </a:p>
          <a:p>
            <a:pPr lvl="2"/>
            <a:r>
              <a:rPr lang="en-US" sz="3700" dirty="0">
                <a:latin typeface="+mj-lt"/>
              </a:rPr>
              <a:t>Umbrella term referring to any difficulty or combination of difficulties with perception, motor production, or phonological representation of speech sounds.</a:t>
            </a:r>
          </a:p>
          <a:p>
            <a:pPr lvl="2"/>
            <a:endParaRPr lang="en-US" sz="3700" dirty="0">
              <a:latin typeface="+mj-lt"/>
            </a:endParaRPr>
          </a:p>
          <a:p>
            <a:pPr lvl="2"/>
            <a:r>
              <a:rPr lang="en-US" sz="3700" dirty="0">
                <a:latin typeface="+mj-lt"/>
              </a:rPr>
              <a:t>32% of all communication disorders are speech sounds</a:t>
            </a:r>
          </a:p>
          <a:p>
            <a:pPr lvl="2"/>
            <a:endParaRPr lang="en-US" sz="3700" dirty="0">
              <a:latin typeface="+mj-lt"/>
            </a:endParaRPr>
          </a:p>
          <a:p>
            <a:pPr lvl="2"/>
            <a:r>
              <a:rPr lang="en-US" sz="3700" dirty="0">
                <a:latin typeface="+mj-lt"/>
              </a:rPr>
              <a:t>2-6% of school age children have SSD</a:t>
            </a:r>
          </a:p>
          <a:p>
            <a:pPr lvl="2"/>
            <a:endParaRPr lang="en-US" sz="37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A080B-B862-C145-9EC0-E1ED7D2E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50075"/>
            <a:ext cx="9052560" cy="6353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2575B-8699-9645-9D99-0427B49DE9B3}"/>
              </a:ext>
            </a:extLst>
          </p:cNvPr>
          <p:cNvSpPr txBox="1"/>
          <p:nvPr/>
        </p:nvSpPr>
        <p:spPr>
          <a:xfrm>
            <a:off x="2304585" y="6403587"/>
            <a:ext cx="787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https://www.asha.org/Practice-Portal/Clinical-Topics/Articulation-and-Phonology/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8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6EB552-DD1D-B443-8BD6-64BC1DA008E4}"/>
              </a:ext>
            </a:extLst>
          </p:cNvPr>
          <p:cNvSpPr/>
          <p:nvPr/>
        </p:nvSpPr>
        <p:spPr>
          <a:xfrm>
            <a:off x="2137954" y="901337"/>
            <a:ext cx="7837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Contrast the difference between Phonological Disorders and Articulation Disorders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128BA-F93E-0248-ACCA-8A43CD4F5B21}"/>
              </a:ext>
            </a:extLst>
          </p:cNvPr>
          <p:cNvSpPr txBox="1"/>
          <p:nvPr/>
        </p:nvSpPr>
        <p:spPr>
          <a:xfrm>
            <a:off x="2274628" y="2975213"/>
            <a:ext cx="78377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Articulation</a:t>
            </a:r>
            <a:r>
              <a:rPr lang="en-US" sz="3200" dirty="0"/>
              <a:t>:  errors (distortions, substitutions) of individual speech sounds</a:t>
            </a:r>
          </a:p>
          <a:p>
            <a:endParaRPr lang="en-US" sz="3200" dirty="0"/>
          </a:p>
          <a:p>
            <a:r>
              <a:rPr lang="en-US" sz="3200" b="1" dirty="0"/>
              <a:t>Phonological: </a:t>
            </a:r>
            <a:r>
              <a:rPr lang="en-US" sz="3200" dirty="0"/>
              <a:t>predictable, rule-based patterns that impact more than one sound.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6546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510142-F93B-0F46-B98F-DE6D2B3538EF}"/>
              </a:ext>
            </a:extLst>
          </p:cNvPr>
          <p:cNvSpPr/>
          <p:nvPr/>
        </p:nvSpPr>
        <p:spPr>
          <a:xfrm>
            <a:off x="2224850" y="914602"/>
            <a:ext cx="8242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How do SSDs relate to Language Development?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07768-D6CC-DD4E-8242-7779F67E833B}"/>
              </a:ext>
            </a:extLst>
          </p:cNvPr>
          <p:cNvSpPr txBox="1"/>
          <p:nvPr/>
        </p:nvSpPr>
        <p:spPr>
          <a:xfrm>
            <a:off x="1974669" y="2238040"/>
            <a:ext cx="82426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Language testing/screening is included in a comprehensive speech sound assessment because of the high incidence of co-occurring language problems.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sz="2400" dirty="0"/>
              <a:t>35-50% of children with SSD have language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50-75% of children with SSD have long term academic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Children with SSD may also have difficulty with phonological awareness; phonological memory, phonological recoding in lexical access</a:t>
            </a:r>
          </a:p>
        </p:txBody>
      </p:sp>
    </p:spTree>
    <p:extLst>
      <p:ext uri="{BB962C8B-B14F-4D97-AF65-F5344CB8AC3E}">
        <p14:creationId xmlns:p14="http://schemas.microsoft.com/office/powerpoint/2010/main" val="51911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510142-F93B-0F46-B98F-DE6D2B3538EF}"/>
              </a:ext>
            </a:extLst>
          </p:cNvPr>
          <p:cNvSpPr/>
          <p:nvPr/>
        </p:nvSpPr>
        <p:spPr>
          <a:xfrm>
            <a:off x="3261360" y="1232654"/>
            <a:ext cx="64269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How do SSDs relate to Reading Disorders?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07768-D6CC-DD4E-8242-7779F67E833B}"/>
              </a:ext>
            </a:extLst>
          </p:cNvPr>
          <p:cNvSpPr txBox="1"/>
          <p:nvPr/>
        </p:nvSpPr>
        <p:spPr>
          <a:xfrm>
            <a:off x="2085703" y="2651761"/>
            <a:ext cx="82426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the findings of the National Reading Panel (2000) which identified effective methods for reading instruction, the Big Five:</a:t>
            </a:r>
          </a:p>
          <a:p>
            <a:endParaRPr lang="en-US" sz="2400" dirty="0"/>
          </a:p>
          <a:p>
            <a:pPr algn="ctr"/>
            <a:r>
              <a:rPr lang="en-US" sz="2400" dirty="0"/>
              <a:t>Phonemic Awareness</a:t>
            </a:r>
          </a:p>
          <a:p>
            <a:pPr algn="ctr"/>
            <a:r>
              <a:rPr lang="en-US" sz="2400" dirty="0"/>
              <a:t>Phonics</a:t>
            </a:r>
          </a:p>
          <a:p>
            <a:pPr algn="ctr"/>
            <a:r>
              <a:rPr lang="en-US" sz="2400" dirty="0"/>
              <a:t>Fluency</a:t>
            </a:r>
          </a:p>
          <a:p>
            <a:pPr algn="ctr"/>
            <a:r>
              <a:rPr lang="en-US" sz="2400" dirty="0"/>
              <a:t>Vocabulary</a:t>
            </a:r>
          </a:p>
          <a:p>
            <a:pPr algn="ctr"/>
            <a:r>
              <a:rPr lang="en-US" sz="2400" dirty="0"/>
              <a:t>Reading Comprehension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610</Words>
  <Application>Microsoft Macintosh PowerPoint</Application>
  <PresentationFormat>Widescreen</PresentationFormat>
  <Paragraphs>100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Copperplate Gothic Light</vt:lpstr>
      <vt:lpstr>Garamond</vt:lpstr>
      <vt:lpstr>Symbol</vt:lpstr>
      <vt:lpstr>Times New Roman</vt:lpstr>
      <vt:lpstr>Office Theme</vt:lpstr>
      <vt:lpstr>Initial Assessment Process</vt:lpstr>
      <vt:lpstr>Designing and Administering Assessment</vt:lpstr>
      <vt:lpstr>Designing and Administering Assessment</vt:lpstr>
      <vt:lpstr>Activity #2:  Specify Reasons for Assessment Large Group Activity</vt:lpstr>
      <vt:lpstr>Activity #3:  Speech Sound Disorder Review Large Group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Assessment Process</dc:title>
  <dc:creator>Jim Wright</dc:creator>
  <cp:lastModifiedBy>Jim Wright</cp:lastModifiedBy>
  <cp:revision>3</cp:revision>
  <dcterms:created xsi:type="dcterms:W3CDTF">2022-01-04T17:41:52Z</dcterms:created>
  <dcterms:modified xsi:type="dcterms:W3CDTF">2022-01-04T18:55:09Z</dcterms:modified>
</cp:coreProperties>
</file>