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405" r:id="rId2"/>
    <p:sldId id="478" r:id="rId3"/>
    <p:sldId id="556" r:id="rId4"/>
    <p:sldId id="385" r:id="rId5"/>
    <p:sldId id="387" r:id="rId6"/>
    <p:sldId id="559" r:id="rId7"/>
    <p:sldId id="558" r:id="rId8"/>
    <p:sldId id="560" r:id="rId9"/>
    <p:sldId id="388" r:id="rId10"/>
    <p:sldId id="516" r:id="rId11"/>
    <p:sldId id="309" r:id="rId12"/>
    <p:sldId id="554" r:id="rId13"/>
    <p:sldId id="389" r:id="rId14"/>
    <p:sldId id="561" r:id="rId15"/>
    <p:sldId id="55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5846"/>
  </p:normalViewPr>
  <p:slideViewPr>
    <p:cSldViewPr snapToGrid="0" snapToObjects="1">
      <p:cViewPr varScale="1">
        <p:scale>
          <a:sx n="112" d="100"/>
          <a:sy n="112" d="100"/>
        </p:scale>
        <p:origin x="4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34EC1-C695-A64F-92EF-DB486DE9B634}" type="datetimeFigureOut">
              <a:rPr lang="en-US" smtClean="0"/>
              <a:t>1/11/22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A52FB-92BE-B049-91BE-899AC93E540D}" type="slidenum">
              <a:rPr lang="en-US" smtClean="0"/>
              <a:t>‹#›</a:t>
            </a:fld>
            <a:endParaRPr lang="en-US"/>
          </a:p>
        </p:txBody>
      </p:sp>
    </p:spTree>
    <p:extLst>
      <p:ext uri="{BB962C8B-B14F-4D97-AF65-F5344CB8AC3E}">
        <p14:creationId xmlns:p14="http://schemas.microsoft.com/office/powerpoint/2010/main" val="239720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7" Type="http://schemas.openxmlformats.org/officeDocument/2006/relationships/hyperlink" Target="https://en.wikipedia.org/wiki/Mea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Statistical_dispersion" TargetMode="External"/><Relationship Id="rId5" Type="http://schemas.openxmlformats.org/officeDocument/2006/relationships/hyperlink" Target="https://en.wikipedia.org/wiki/S" TargetMode="External"/><Relationship Id="rId4" Type="http://schemas.openxmlformats.org/officeDocument/2006/relationships/hyperlink" Target="https://en.wikipedia.org/wiki/Sigm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2</a:t>
            </a:fld>
            <a:endParaRPr lang="en-US"/>
          </a:p>
        </p:txBody>
      </p:sp>
    </p:spTree>
    <p:extLst>
      <p:ext uri="{BB962C8B-B14F-4D97-AF65-F5344CB8AC3E}">
        <p14:creationId xmlns:p14="http://schemas.microsoft.com/office/powerpoint/2010/main" val="79148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major purpose of standard scores is to place scores for any individual on any variable having any mean and standard deviation on the same standard scale so that comparisons can be made. Without some standard scale, comparisons across individuals and/or across variables would be difficult to make (Lomax,2001, p. 68). In other words, a standard score is another way to compare a student's performance to that of the standardization sample. A standard score (or scaled score) is calculated by taking the raw score and transforming it to a common scale. A standard score is based on a normal distribution with a mean and a standard deviation (see Figure 1). The black line at the center of the distribution represents the mean. The turquoise lines represent standard deviations.</a:t>
            </a:r>
          </a:p>
          <a:p>
            <a:endParaRPr lang="en-US" dirty="0"/>
          </a:p>
          <a:p>
            <a:endParaRPr lang="en-US" dirty="0"/>
          </a:p>
          <a:p>
            <a:r>
              <a:rPr lang="en-US" sz="1200" kern="1200" dirty="0">
                <a:solidFill>
                  <a:schemeClr val="tx1"/>
                </a:solidFill>
                <a:latin typeface="+mn-lt"/>
                <a:ea typeface="+mn-ea"/>
                <a:cs typeface="+mn-cs"/>
              </a:rPr>
              <a:t>On many standardized assessments the publishers base the standard score on a distribution with a mean of 100 and a standard deviation of 15. A score of 100 on such a test (e.g., WJIIIDRB) means that if the student scored in the middle of the distribution (Mercer &amp; Pullen, 2009). A Standard Score of 85 indicates that the student scored one standard deviation below the mean of the normative sample. Figure 2 illustrates a normal distribution of test scores with a mean of 100 and a standard deviation of 15. The standard deviation is an indication of the variability of scores in a population (Mather &amp; Jaffe, 2002).</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most common definition of a percentile is a number where a certain percentage of scores fall below that percentile. You might know that you scored 67 out of 90 on a test. But that figure has no real meaning unless you know what percentile you fall into. If you know that your score is in the 90th percentile, that means you scored better than 90% of people who took the test.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 </a:t>
            </a:r>
            <a:r>
              <a:rPr lang="en-US" sz="1200" kern="1200" dirty="0">
                <a:solidFill>
                  <a:schemeClr val="tx1"/>
                </a:solidFill>
                <a:latin typeface="+mn-lt"/>
                <a:ea typeface="+mn-ea"/>
                <a:cs typeface="+mn-cs"/>
                <a:hlinkClick r:id="rId3"/>
              </a:rPr>
              <a:t>statistics, the </a:t>
            </a:r>
            <a:r>
              <a:rPr lang="en-US" sz="1200" b="1" kern="1200" dirty="0">
                <a:solidFill>
                  <a:schemeClr val="tx1"/>
                </a:solidFill>
                <a:latin typeface="+mn-lt"/>
                <a:ea typeface="+mn-ea"/>
                <a:cs typeface="+mn-cs"/>
                <a:hlinkClick r:id="rId3"/>
              </a:rPr>
              <a:t>standard deviation</a:t>
            </a:r>
            <a:r>
              <a:rPr lang="en-US" sz="1200" b="0" kern="1200" dirty="0">
                <a:solidFill>
                  <a:schemeClr val="tx1"/>
                </a:solidFill>
                <a:latin typeface="+mn-lt"/>
                <a:ea typeface="+mn-ea"/>
                <a:cs typeface="+mn-cs"/>
                <a:hlinkClick r:id="rId3"/>
              </a:rPr>
              <a:t> (</a:t>
            </a:r>
            <a:r>
              <a:rPr lang="en-US" sz="1200" b="1" kern="1200" dirty="0">
                <a:solidFill>
                  <a:schemeClr val="tx1"/>
                </a:solidFill>
                <a:latin typeface="+mn-lt"/>
                <a:ea typeface="+mn-ea"/>
                <a:cs typeface="+mn-cs"/>
                <a:hlinkClick r:id="rId3"/>
              </a:rPr>
              <a:t>SD</a:t>
            </a:r>
            <a:r>
              <a:rPr lang="en-US" sz="1200" b="0" kern="1200" dirty="0">
                <a:solidFill>
                  <a:schemeClr val="tx1"/>
                </a:solidFill>
                <a:latin typeface="+mn-lt"/>
                <a:ea typeface="+mn-ea"/>
                <a:cs typeface="+mn-cs"/>
                <a:hlinkClick r:id="rId3"/>
              </a:rPr>
              <a:t>, also represented by the Greek letter sigma </a:t>
            </a:r>
            <a:r>
              <a:rPr lang="en-US" sz="1200" b="1" kern="1200" dirty="0">
                <a:solidFill>
                  <a:schemeClr val="tx1"/>
                </a:solidFill>
                <a:latin typeface="+mn-lt"/>
                <a:ea typeface="+mn-ea"/>
                <a:cs typeface="+mn-cs"/>
                <a:hlinkClick r:id="rId4"/>
              </a:rPr>
              <a:t>σ</a:t>
            </a:r>
            <a:r>
              <a:rPr lang="en-US" sz="1200" b="0" kern="1200" dirty="0">
                <a:solidFill>
                  <a:schemeClr val="tx1"/>
                </a:solidFill>
                <a:latin typeface="+mn-lt"/>
                <a:ea typeface="+mn-ea"/>
                <a:cs typeface="+mn-cs"/>
                <a:hlinkClick r:id="rId4"/>
              </a:rPr>
              <a:t> or the Latin letter </a:t>
            </a:r>
            <a:r>
              <a:rPr lang="en-US" sz="1200" b="0" kern="1200" dirty="0">
                <a:solidFill>
                  <a:schemeClr val="tx1"/>
                </a:solidFill>
                <a:latin typeface="+mn-lt"/>
                <a:ea typeface="+mn-ea"/>
                <a:cs typeface="+mn-cs"/>
                <a:hlinkClick r:id="rId5"/>
              </a:rPr>
              <a:t>s) is a measure that is used to quantify the amount of variation or </a:t>
            </a:r>
            <a:r>
              <a:rPr lang="en-US" sz="1200" b="0" kern="1200" dirty="0">
                <a:solidFill>
                  <a:schemeClr val="tx1"/>
                </a:solidFill>
                <a:latin typeface="+mn-lt"/>
                <a:ea typeface="+mn-ea"/>
                <a:cs typeface="+mn-cs"/>
                <a:hlinkClick r:id="rId6"/>
              </a:rPr>
              <a:t>dispersion of a set of data values.</a:t>
            </a:r>
            <a:r>
              <a:rPr lang="en-US" sz="1200" b="0" kern="1200" baseline="30000" dirty="0">
                <a:solidFill>
                  <a:schemeClr val="tx1"/>
                </a:solidFill>
                <a:latin typeface="+mn-lt"/>
                <a:ea typeface="+mn-ea"/>
                <a:cs typeface="+mn-cs"/>
                <a:hlinkClick r:id="rId6"/>
              </a:rPr>
              <a:t>[1]</a:t>
            </a:r>
            <a:r>
              <a:rPr lang="en-US" sz="1200" b="0" kern="1200" baseline="0" dirty="0">
                <a:solidFill>
                  <a:schemeClr val="tx1"/>
                </a:solidFill>
                <a:latin typeface="+mn-lt"/>
                <a:ea typeface="+mn-ea"/>
                <a:cs typeface="+mn-cs"/>
                <a:hlinkClick r:id="rId6"/>
              </a:rPr>
              <a:t> A low standard deviation indicates that the data points tend to be close to the </a:t>
            </a:r>
            <a:r>
              <a:rPr lang="en-US" sz="1200" b="0" kern="1200" baseline="0" dirty="0">
                <a:solidFill>
                  <a:schemeClr val="tx1"/>
                </a:solidFill>
                <a:latin typeface="+mn-lt"/>
                <a:ea typeface="+mn-ea"/>
                <a:cs typeface="+mn-cs"/>
                <a:hlinkClick r:id="rId7"/>
              </a:rPr>
              <a:t>mean (also called the expected value) of the set, while a high standard deviation indicates that the data points are spread out over a wider range of values.</a:t>
            </a:r>
            <a:endParaRPr lang="en-US" dirty="0"/>
          </a:p>
        </p:txBody>
      </p:sp>
      <p:sp>
        <p:nvSpPr>
          <p:cNvPr id="4" name="Slide Number Placeholder 3"/>
          <p:cNvSpPr>
            <a:spLocks noGrp="1"/>
          </p:cNvSpPr>
          <p:nvPr>
            <p:ph type="sldNum" sz="quarter" idx="10"/>
          </p:nvPr>
        </p:nvSpPr>
        <p:spPr/>
        <p:txBody>
          <a:bodyPr/>
          <a:lstStyle/>
          <a:p>
            <a:fld id="{AA0A589D-B577-494C-AEB5-A5D4F1908003}" type="slidenum">
              <a:rPr lang="en-US" smtClean="0"/>
              <a:t>4</a:t>
            </a:fld>
            <a:endParaRPr lang="en-US"/>
          </a:p>
        </p:txBody>
      </p:sp>
    </p:spTree>
    <p:extLst>
      <p:ext uri="{BB962C8B-B14F-4D97-AF65-F5344CB8AC3E}">
        <p14:creationId xmlns:p14="http://schemas.microsoft.com/office/powerpoint/2010/main" val="196801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5</a:t>
            </a:fld>
            <a:endParaRPr lang="en-US"/>
          </a:p>
        </p:txBody>
      </p:sp>
    </p:spTree>
    <p:extLst>
      <p:ext uri="{BB962C8B-B14F-4D97-AF65-F5344CB8AC3E}">
        <p14:creationId xmlns:p14="http://schemas.microsoft.com/office/powerpoint/2010/main" val="1464706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8</a:t>
            </a:fld>
            <a:endParaRPr lang="en-US"/>
          </a:p>
        </p:txBody>
      </p:sp>
    </p:spTree>
    <p:extLst>
      <p:ext uri="{BB962C8B-B14F-4D97-AF65-F5344CB8AC3E}">
        <p14:creationId xmlns:p14="http://schemas.microsoft.com/office/powerpoint/2010/main" val="425796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9</a:t>
            </a:fld>
            <a:endParaRPr lang="en-US"/>
          </a:p>
        </p:txBody>
      </p:sp>
    </p:spTree>
    <p:extLst>
      <p:ext uri="{BB962C8B-B14F-4D97-AF65-F5344CB8AC3E}">
        <p14:creationId xmlns:p14="http://schemas.microsoft.com/office/powerpoint/2010/main" val="2906457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10</a:t>
            </a:fld>
            <a:endParaRPr lang="en-US"/>
          </a:p>
        </p:txBody>
      </p:sp>
    </p:spTree>
    <p:extLst>
      <p:ext uri="{BB962C8B-B14F-4D97-AF65-F5344CB8AC3E}">
        <p14:creationId xmlns:p14="http://schemas.microsoft.com/office/powerpoint/2010/main" val="4136035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13</a:t>
            </a:fld>
            <a:endParaRPr lang="en-US"/>
          </a:p>
        </p:txBody>
      </p:sp>
    </p:spTree>
    <p:extLst>
      <p:ext uri="{BB962C8B-B14F-4D97-AF65-F5344CB8AC3E}">
        <p14:creationId xmlns:p14="http://schemas.microsoft.com/office/powerpoint/2010/main" val="3984462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15</a:t>
            </a:fld>
            <a:endParaRPr lang="en-US"/>
          </a:p>
        </p:txBody>
      </p:sp>
    </p:spTree>
    <p:extLst>
      <p:ext uri="{BB962C8B-B14F-4D97-AF65-F5344CB8AC3E}">
        <p14:creationId xmlns:p14="http://schemas.microsoft.com/office/powerpoint/2010/main" val="43642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92F2-93C1-7B42-AE7C-0F788DA4F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62993A-AC1F-CE45-AF28-5EB8DB94D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8FBA30-2B60-B14B-A0AE-F76677A6BA8C}"/>
              </a:ext>
            </a:extLst>
          </p:cNvPr>
          <p:cNvSpPr>
            <a:spLocks noGrp="1"/>
          </p:cNvSpPr>
          <p:nvPr>
            <p:ph type="dt" sz="half" idx="10"/>
          </p:nvPr>
        </p:nvSpPr>
        <p:spPr/>
        <p:txBody>
          <a:bodyPr/>
          <a:lstStyle/>
          <a:p>
            <a:fld id="{3BFC776A-78DE-4C47-BC90-13C95D80858C}" type="datetimeFigureOut">
              <a:rPr lang="en-US" smtClean="0"/>
              <a:t>1/11/22</a:t>
            </a:fld>
            <a:endParaRPr lang="en-US"/>
          </a:p>
        </p:txBody>
      </p:sp>
      <p:sp>
        <p:nvSpPr>
          <p:cNvPr id="5" name="Footer Placeholder 4">
            <a:extLst>
              <a:ext uri="{FF2B5EF4-FFF2-40B4-BE49-F238E27FC236}">
                <a16:creationId xmlns:a16="http://schemas.microsoft.com/office/drawing/2014/main" id="{2B5A1F61-D136-0442-BB6D-FF5E0ED97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18E2F-4439-AE4E-BFD6-D114E4B67F02}"/>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53394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5556-358B-BB4B-BA25-3290EF83FB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0ABDD3-2DEE-6C43-88D9-7ECD939FE1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DE781-A1FD-3343-BD08-D93C87881025}"/>
              </a:ext>
            </a:extLst>
          </p:cNvPr>
          <p:cNvSpPr>
            <a:spLocks noGrp="1"/>
          </p:cNvSpPr>
          <p:nvPr>
            <p:ph type="dt" sz="half" idx="10"/>
          </p:nvPr>
        </p:nvSpPr>
        <p:spPr/>
        <p:txBody>
          <a:bodyPr/>
          <a:lstStyle/>
          <a:p>
            <a:fld id="{3BFC776A-78DE-4C47-BC90-13C95D80858C}" type="datetimeFigureOut">
              <a:rPr lang="en-US" smtClean="0"/>
              <a:t>1/11/22</a:t>
            </a:fld>
            <a:endParaRPr lang="en-US"/>
          </a:p>
        </p:txBody>
      </p:sp>
      <p:sp>
        <p:nvSpPr>
          <p:cNvPr id="5" name="Footer Placeholder 4">
            <a:extLst>
              <a:ext uri="{FF2B5EF4-FFF2-40B4-BE49-F238E27FC236}">
                <a16:creationId xmlns:a16="http://schemas.microsoft.com/office/drawing/2014/main" id="{DC7EFF6E-7C53-0544-8FF3-132CBFF74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D6502-7574-E144-8B4A-8E18488D6923}"/>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203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7B8FFB-0A63-E442-93E3-3A009886A2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F7FF83-9292-764E-9B78-C62814E72F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87A29-EC57-0B40-921E-76218ACCBB52}"/>
              </a:ext>
            </a:extLst>
          </p:cNvPr>
          <p:cNvSpPr>
            <a:spLocks noGrp="1"/>
          </p:cNvSpPr>
          <p:nvPr>
            <p:ph type="dt" sz="half" idx="10"/>
          </p:nvPr>
        </p:nvSpPr>
        <p:spPr/>
        <p:txBody>
          <a:bodyPr/>
          <a:lstStyle/>
          <a:p>
            <a:fld id="{3BFC776A-78DE-4C47-BC90-13C95D80858C}" type="datetimeFigureOut">
              <a:rPr lang="en-US" smtClean="0"/>
              <a:t>1/11/22</a:t>
            </a:fld>
            <a:endParaRPr lang="en-US"/>
          </a:p>
        </p:txBody>
      </p:sp>
      <p:sp>
        <p:nvSpPr>
          <p:cNvPr id="5" name="Footer Placeholder 4">
            <a:extLst>
              <a:ext uri="{FF2B5EF4-FFF2-40B4-BE49-F238E27FC236}">
                <a16:creationId xmlns:a16="http://schemas.microsoft.com/office/drawing/2014/main" id="{1505EA9D-9462-4945-B5C2-359104464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32284-7130-4144-88BC-0820C36CDA0D}"/>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197342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A37C-B751-F347-92E9-A00C3A2F95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989A31-BA3A-C54C-A627-7288FB8230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80F22-F1E1-FC4C-98E9-35664C400155}"/>
              </a:ext>
            </a:extLst>
          </p:cNvPr>
          <p:cNvSpPr>
            <a:spLocks noGrp="1"/>
          </p:cNvSpPr>
          <p:nvPr>
            <p:ph type="dt" sz="half" idx="10"/>
          </p:nvPr>
        </p:nvSpPr>
        <p:spPr/>
        <p:txBody>
          <a:bodyPr/>
          <a:lstStyle/>
          <a:p>
            <a:fld id="{3BFC776A-78DE-4C47-BC90-13C95D80858C}" type="datetimeFigureOut">
              <a:rPr lang="en-US" smtClean="0"/>
              <a:t>1/11/22</a:t>
            </a:fld>
            <a:endParaRPr lang="en-US"/>
          </a:p>
        </p:txBody>
      </p:sp>
      <p:sp>
        <p:nvSpPr>
          <p:cNvPr id="5" name="Footer Placeholder 4">
            <a:extLst>
              <a:ext uri="{FF2B5EF4-FFF2-40B4-BE49-F238E27FC236}">
                <a16:creationId xmlns:a16="http://schemas.microsoft.com/office/drawing/2014/main" id="{353BD1C9-5098-C94A-B296-BACD696B9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1D21-FC72-924F-9059-34D77023A382}"/>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317046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552B-A68B-1043-9837-55826098C6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85B78F-DD1B-864C-9CF9-0837C67CBE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0FC7B-26F2-F344-9C18-3E8E589C8255}"/>
              </a:ext>
            </a:extLst>
          </p:cNvPr>
          <p:cNvSpPr>
            <a:spLocks noGrp="1"/>
          </p:cNvSpPr>
          <p:nvPr>
            <p:ph type="dt" sz="half" idx="10"/>
          </p:nvPr>
        </p:nvSpPr>
        <p:spPr/>
        <p:txBody>
          <a:bodyPr/>
          <a:lstStyle/>
          <a:p>
            <a:fld id="{3BFC776A-78DE-4C47-BC90-13C95D80858C}" type="datetimeFigureOut">
              <a:rPr lang="en-US" smtClean="0"/>
              <a:t>1/11/22</a:t>
            </a:fld>
            <a:endParaRPr lang="en-US"/>
          </a:p>
        </p:txBody>
      </p:sp>
      <p:sp>
        <p:nvSpPr>
          <p:cNvPr id="5" name="Footer Placeholder 4">
            <a:extLst>
              <a:ext uri="{FF2B5EF4-FFF2-40B4-BE49-F238E27FC236}">
                <a16:creationId xmlns:a16="http://schemas.microsoft.com/office/drawing/2014/main" id="{480CB654-C7C4-324B-9F4C-731B1E36D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BBEC8-4A58-F54B-B138-8D8ED5BADB06}"/>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76753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023A-28BD-3446-8A64-B31E55A4D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9ED8C-B5AB-C544-83AD-D8486AA201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8223ED-6BCC-374F-BB6C-699E965A05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E81629-F102-554B-8C5E-6139BF5FA14E}"/>
              </a:ext>
            </a:extLst>
          </p:cNvPr>
          <p:cNvSpPr>
            <a:spLocks noGrp="1"/>
          </p:cNvSpPr>
          <p:nvPr>
            <p:ph type="dt" sz="half" idx="10"/>
          </p:nvPr>
        </p:nvSpPr>
        <p:spPr/>
        <p:txBody>
          <a:bodyPr/>
          <a:lstStyle/>
          <a:p>
            <a:fld id="{3BFC776A-78DE-4C47-BC90-13C95D80858C}" type="datetimeFigureOut">
              <a:rPr lang="en-US" smtClean="0"/>
              <a:t>1/11/22</a:t>
            </a:fld>
            <a:endParaRPr lang="en-US"/>
          </a:p>
        </p:txBody>
      </p:sp>
      <p:sp>
        <p:nvSpPr>
          <p:cNvPr id="6" name="Footer Placeholder 5">
            <a:extLst>
              <a:ext uri="{FF2B5EF4-FFF2-40B4-BE49-F238E27FC236}">
                <a16:creationId xmlns:a16="http://schemas.microsoft.com/office/drawing/2014/main" id="{94A71C53-10D2-3F46-A4A2-345FAACB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1E597-6F3B-4042-9CC1-38E312F78AC7}"/>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66576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31F4-60C8-0448-BF4A-00AD708F81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0C339D-99E3-C741-BA91-334ABEBAC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A52AA1-4CFC-7544-B870-FF62FED156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06248B-BA7B-0F4A-A28C-34CFB8E58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4A9661-94AD-1745-ABEC-2E06D7A0CE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A0EFD0-A735-8642-B931-AA94AD357B69}"/>
              </a:ext>
            </a:extLst>
          </p:cNvPr>
          <p:cNvSpPr>
            <a:spLocks noGrp="1"/>
          </p:cNvSpPr>
          <p:nvPr>
            <p:ph type="dt" sz="half" idx="10"/>
          </p:nvPr>
        </p:nvSpPr>
        <p:spPr/>
        <p:txBody>
          <a:bodyPr/>
          <a:lstStyle/>
          <a:p>
            <a:fld id="{3BFC776A-78DE-4C47-BC90-13C95D80858C}" type="datetimeFigureOut">
              <a:rPr lang="en-US" smtClean="0"/>
              <a:t>1/11/22</a:t>
            </a:fld>
            <a:endParaRPr lang="en-US"/>
          </a:p>
        </p:txBody>
      </p:sp>
      <p:sp>
        <p:nvSpPr>
          <p:cNvPr id="8" name="Footer Placeholder 7">
            <a:extLst>
              <a:ext uri="{FF2B5EF4-FFF2-40B4-BE49-F238E27FC236}">
                <a16:creationId xmlns:a16="http://schemas.microsoft.com/office/drawing/2014/main" id="{3D9C4A67-B66D-AC4B-9CB5-A2FA5C52D9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759DAF-B1FC-CA4E-A556-958FC4145CFB}"/>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1959013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A699-FFF8-4E4C-A37D-054313F516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CD02BB-0DEF-704C-AA71-B5612E9061B2}"/>
              </a:ext>
            </a:extLst>
          </p:cNvPr>
          <p:cNvSpPr>
            <a:spLocks noGrp="1"/>
          </p:cNvSpPr>
          <p:nvPr>
            <p:ph type="dt" sz="half" idx="10"/>
          </p:nvPr>
        </p:nvSpPr>
        <p:spPr/>
        <p:txBody>
          <a:bodyPr/>
          <a:lstStyle/>
          <a:p>
            <a:fld id="{3BFC776A-78DE-4C47-BC90-13C95D80858C}" type="datetimeFigureOut">
              <a:rPr lang="en-US" smtClean="0"/>
              <a:t>1/11/22</a:t>
            </a:fld>
            <a:endParaRPr lang="en-US"/>
          </a:p>
        </p:txBody>
      </p:sp>
      <p:sp>
        <p:nvSpPr>
          <p:cNvPr id="4" name="Footer Placeholder 3">
            <a:extLst>
              <a:ext uri="{FF2B5EF4-FFF2-40B4-BE49-F238E27FC236}">
                <a16:creationId xmlns:a16="http://schemas.microsoft.com/office/drawing/2014/main" id="{912B90BA-28EE-2B47-8ADC-4D1640B1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F505EB-EBC9-E645-94EA-E7F78CB70D5E}"/>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52997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BF6D44-6B9C-5940-A1DB-CEEE69AD0CB7}"/>
              </a:ext>
            </a:extLst>
          </p:cNvPr>
          <p:cNvSpPr>
            <a:spLocks noGrp="1"/>
          </p:cNvSpPr>
          <p:nvPr>
            <p:ph type="dt" sz="half" idx="10"/>
          </p:nvPr>
        </p:nvSpPr>
        <p:spPr/>
        <p:txBody>
          <a:bodyPr/>
          <a:lstStyle/>
          <a:p>
            <a:fld id="{3BFC776A-78DE-4C47-BC90-13C95D80858C}" type="datetimeFigureOut">
              <a:rPr lang="en-US" smtClean="0"/>
              <a:t>1/11/22</a:t>
            </a:fld>
            <a:endParaRPr lang="en-US"/>
          </a:p>
        </p:txBody>
      </p:sp>
      <p:sp>
        <p:nvSpPr>
          <p:cNvPr id="3" name="Footer Placeholder 2">
            <a:extLst>
              <a:ext uri="{FF2B5EF4-FFF2-40B4-BE49-F238E27FC236}">
                <a16:creationId xmlns:a16="http://schemas.microsoft.com/office/drawing/2014/main" id="{E75D2E21-B26F-2142-957F-64BC30EF3D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0C4D1B-695F-9841-8CFA-BD651E581B63}"/>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0263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7B6A-FA8F-6640-B714-E753AAD2D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BE7F62-96B5-9840-98D9-F4CCF063F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4592CB-D4C6-8646-9612-5DCDD9C9C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9970C-5828-7F46-BDC2-42E36E03684C}"/>
              </a:ext>
            </a:extLst>
          </p:cNvPr>
          <p:cNvSpPr>
            <a:spLocks noGrp="1"/>
          </p:cNvSpPr>
          <p:nvPr>
            <p:ph type="dt" sz="half" idx="10"/>
          </p:nvPr>
        </p:nvSpPr>
        <p:spPr/>
        <p:txBody>
          <a:bodyPr/>
          <a:lstStyle/>
          <a:p>
            <a:fld id="{3BFC776A-78DE-4C47-BC90-13C95D80858C}" type="datetimeFigureOut">
              <a:rPr lang="en-US" smtClean="0"/>
              <a:t>1/11/22</a:t>
            </a:fld>
            <a:endParaRPr lang="en-US"/>
          </a:p>
        </p:txBody>
      </p:sp>
      <p:sp>
        <p:nvSpPr>
          <p:cNvPr id="6" name="Footer Placeholder 5">
            <a:extLst>
              <a:ext uri="{FF2B5EF4-FFF2-40B4-BE49-F238E27FC236}">
                <a16:creationId xmlns:a16="http://schemas.microsoft.com/office/drawing/2014/main" id="{00A59189-5383-2A41-8483-3CA5DAFEE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D8837-ADDA-F94F-8248-03F127B3C302}"/>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275184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CBF0-8D4E-9642-A764-85DE3A63A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38514E-0E66-A94F-8294-0963C9A6F2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93302F-25F7-914F-858C-36A688B87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AE06A-25C8-424C-8256-E6BE9D32738F}"/>
              </a:ext>
            </a:extLst>
          </p:cNvPr>
          <p:cNvSpPr>
            <a:spLocks noGrp="1"/>
          </p:cNvSpPr>
          <p:nvPr>
            <p:ph type="dt" sz="half" idx="10"/>
          </p:nvPr>
        </p:nvSpPr>
        <p:spPr/>
        <p:txBody>
          <a:bodyPr/>
          <a:lstStyle/>
          <a:p>
            <a:fld id="{3BFC776A-78DE-4C47-BC90-13C95D80858C}" type="datetimeFigureOut">
              <a:rPr lang="en-US" smtClean="0"/>
              <a:t>1/11/22</a:t>
            </a:fld>
            <a:endParaRPr lang="en-US"/>
          </a:p>
        </p:txBody>
      </p:sp>
      <p:sp>
        <p:nvSpPr>
          <p:cNvPr id="6" name="Footer Placeholder 5">
            <a:extLst>
              <a:ext uri="{FF2B5EF4-FFF2-40B4-BE49-F238E27FC236}">
                <a16:creationId xmlns:a16="http://schemas.microsoft.com/office/drawing/2014/main" id="{A69BD60F-7EC0-6248-B1B6-DB4BCAB6F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108C7-1F4C-224E-AA60-4A0F8AF822AD}"/>
              </a:ext>
            </a:extLst>
          </p:cNvPr>
          <p:cNvSpPr>
            <a:spLocks noGrp="1"/>
          </p:cNvSpPr>
          <p:nvPr>
            <p:ph type="sldNum" sz="quarter" idx="12"/>
          </p:nvPr>
        </p:nvSpPr>
        <p:spPr/>
        <p:txBody>
          <a:bodyPr/>
          <a:lstStyle/>
          <a:p>
            <a:fld id="{FF683794-A693-6342-B899-56E5344481F2}" type="slidenum">
              <a:rPr lang="en-US" smtClean="0"/>
              <a:t>‹#›</a:t>
            </a:fld>
            <a:endParaRPr lang="en-US"/>
          </a:p>
        </p:txBody>
      </p:sp>
    </p:spTree>
    <p:extLst>
      <p:ext uri="{BB962C8B-B14F-4D97-AF65-F5344CB8AC3E}">
        <p14:creationId xmlns:p14="http://schemas.microsoft.com/office/powerpoint/2010/main" val="394904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103047-327C-8A4A-84A5-457A1BA70E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1E218-C68D-2E48-A18C-9190B8425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07E90-5D66-824F-A542-589C3B18AE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C776A-78DE-4C47-BC90-13C95D80858C}" type="datetimeFigureOut">
              <a:rPr lang="en-US" smtClean="0"/>
              <a:t>1/11/22</a:t>
            </a:fld>
            <a:endParaRPr lang="en-US"/>
          </a:p>
        </p:txBody>
      </p:sp>
      <p:sp>
        <p:nvSpPr>
          <p:cNvPr id="5" name="Footer Placeholder 4">
            <a:extLst>
              <a:ext uri="{FF2B5EF4-FFF2-40B4-BE49-F238E27FC236}">
                <a16:creationId xmlns:a16="http://schemas.microsoft.com/office/drawing/2014/main" id="{5D657A61-2931-0148-AF32-5517AA491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57EE91-5869-034F-B90C-807755F919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83794-A693-6342-B899-56E5344481F2}" type="slidenum">
              <a:rPr lang="en-US" smtClean="0"/>
              <a:t>‹#›</a:t>
            </a:fld>
            <a:endParaRPr lang="en-US"/>
          </a:p>
        </p:txBody>
      </p:sp>
    </p:spTree>
    <p:extLst>
      <p:ext uri="{BB962C8B-B14F-4D97-AF65-F5344CB8AC3E}">
        <p14:creationId xmlns:p14="http://schemas.microsoft.com/office/powerpoint/2010/main" val="3856849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692" y="160428"/>
            <a:ext cx="8890091" cy="1325563"/>
          </a:xfrm>
        </p:spPr>
        <p:txBody>
          <a:bodyPr/>
          <a:lstStyle/>
          <a:p>
            <a:pPr algn="ctr"/>
            <a:r>
              <a:rPr lang="en-US" b="1" dirty="0">
                <a:solidFill>
                  <a:srgbClr val="FF0000"/>
                </a:solidFill>
              </a:rPr>
              <a:t>Out-of-Class Assignment #1:  </a:t>
            </a:r>
            <a:br>
              <a:rPr lang="en-US" b="1" dirty="0">
                <a:solidFill>
                  <a:srgbClr val="FF0000"/>
                </a:solidFill>
              </a:rPr>
            </a:br>
            <a:r>
              <a:rPr lang="en-US" b="1" dirty="0">
                <a:solidFill>
                  <a:srgbClr val="FF0000"/>
                </a:solidFill>
              </a:rPr>
              <a:t>Designing an Assessment</a:t>
            </a:r>
            <a:r>
              <a:rPr lang="en-US" b="1" dirty="0">
                <a:solidFill>
                  <a:srgbClr val="FF0000"/>
                </a:solidFill>
                <a:effectLst/>
              </a:rPr>
              <a:t> </a:t>
            </a:r>
            <a:endParaRPr lang="en-US" b="1" dirty="0">
              <a:solidFill>
                <a:srgbClr val="FF0000"/>
              </a:solidFill>
            </a:endParaRPr>
          </a:p>
        </p:txBody>
      </p:sp>
      <p:sp>
        <p:nvSpPr>
          <p:cNvPr id="3" name="Content Placeholder 2"/>
          <p:cNvSpPr>
            <a:spLocks noGrp="1"/>
          </p:cNvSpPr>
          <p:nvPr>
            <p:ph idx="1"/>
          </p:nvPr>
        </p:nvSpPr>
        <p:spPr>
          <a:xfrm>
            <a:off x="1851388" y="1485990"/>
            <a:ext cx="8489224" cy="5372010"/>
          </a:xfrm>
        </p:spPr>
        <p:txBody>
          <a:bodyPr>
            <a:normAutofit lnSpcReduction="10000"/>
          </a:bodyPr>
          <a:lstStyle/>
          <a:p>
            <a:r>
              <a:rPr lang="en-US" sz="2400" dirty="0"/>
              <a:t>Found on Canvas</a:t>
            </a:r>
          </a:p>
          <a:p>
            <a:pPr lvl="1"/>
            <a:r>
              <a:rPr lang="en-US" dirty="0"/>
              <a:t>Type your answers directly into document</a:t>
            </a:r>
          </a:p>
          <a:p>
            <a:pPr lvl="1"/>
            <a:r>
              <a:rPr lang="en-US" dirty="0"/>
              <a:t>Upload to Canvas when completed</a:t>
            </a:r>
          </a:p>
          <a:p>
            <a:pPr lvl="1"/>
            <a:r>
              <a:rPr lang="en-US" dirty="0"/>
              <a:t>This is an independent assignment</a:t>
            </a:r>
          </a:p>
          <a:p>
            <a:r>
              <a:rPr lang="en-US" sz="2400" dirty="0"/>
              <a:t>Use what you have learned through the class case study to answer the questions.</a:t>
            </a:r>
          </a:p>
          <a:p>
            <a:r>
              <a:rPr lang="en-US" sz="2400" dirty="0"/>
              <a:t>You can start now and gradually answer the questions as the material is covered in class.</a:t>
            </a:r>
          </a:p>
          <a:p>
            <a:r>
              <a:rPr lang="en-US" sz="2400" dirty="0"/>
              <a:t>This assignment is worth 25 points.  Points for each question are noted on the assignment.  On-time submission earns 2 points.  </a:t>
            </a:r>
          </a:p>
          <a:p>
            <a:pPr marL="0" indent="0">
              <a:buNone/>
            </a:pPr>
            <a:r>
              <a:rPr lang="en-US" sz="2400" dirty="0"/>
              <a:t> 2 points are deducted for each day late.</a:t>
            </a:r>
          </a:p>
          <a:p>
            <a:pPr marL="0" indent="0">
              <a:buNone/>
            </a:pPr>
            <a:endParaRPr lang="en-US" sz="2400" dirty="0"/>
          </a:p>
          <a:p>
            <a:pPr marL="0" indent="0">
              <a:buNone/>
            </a:pPr>
            <a:r>
              <a:rPr lang="en-US" sz="3200" dirty="0"/>
              <a:t>DUE:  April 22, 2021 by 5:00 pm</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34707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DEC3-5BB6-EF4E-80AA-B60A89B95F24}"/>
              </a:ext>
            </a:extLst>
          </p:cNvPr>
          <p:cNvSpPr>
            <a:spLocks noGrp="1"/>
          </p:cNvSpPr>
          <p:nvPr>
            <p:ph type="title"/>
          </p:nvPr>
        </p:nvSpPr>
        <p:spPr/>
        <p:txBody>
          <a:bodyPr/>
          <a:lstStyle/>
          <a:p>
            <a:pPr algn="ctr"/>
            <a:r>
              <a:rPr lang="en-US" dirty="0"/>
              <a:t>Planning and Preparing for a Successful Evaluation Session</a:t>
            </a:r>
          </a:p>
        </p:txBody>
      </p:sp>
      <p:sp>
        <p:nvSpPr>
          <p:cNvPr id="3" name="TextBox 2">
            <a:extLst>
              <a:ext uri="{FF2B5EF4-FFF2-40B4-BE49-F238E27FC236}">
                <a16:creationId xmlns:a16="http://schemas.microsoft.com/office/drawing/2014/main" id="{4519601D-063E-794E-A902-D4209D5C971C}"/>
              </a:ext>
            </a:extLst>
          </p:cNvPr>
          <p:cNvSpPr txBox="1"/>
          <p:nvPr/>
        </p:nvSpPr>
        <p:spPr>
          <a:xfrm>
            <a:off x="1569805" y="1645175"/>
            <a:ext cx="9848465" cy="4339650"/>
          </a:xfrm>
          <a:prstGeom prst="rect">
            <a:avLst/>
          </a:prstGeom>
          <a:noFill/>
        </p:spPr>
        <p:txBody>
          <a:bodyPr wrap="none" rtlCol="0">
            <a:spAutoFit/>
          </a:bodyPr>
          <a:lstStyle/>
          <a:p>
            <a:r>
              <a:rPr lang="en-US" sz="2800" dirty="0"/>
              <a:t>Consider:</a:t>
            </a:r>
          </a:p>
          <a:p>
            <a:r>
              <a:rPr lang="en-US" sz="2800" dirty="0"/>
              <a:t>	what you will do prior to the assessment (Group 1 &amp; 7)</a:t>
            </a:r>
          </a:p>
          <a:p>
            <a:endParaRPr lang="en-US" sz="1600" dirty="0"/>
          </a:p>
          <a:p>
            <a:r>
              <a:rPr lang="en-US" sz="2800" dirty="0"/>
              <a:t>	how you will greet client on first meeting (Group 2)</a:t>
            </a:r>
          </a:p>
          <a:p>
            <a:endParaRPr lang="en-US" sz="1600" dirty="0"/>
          </a:p>
          <a:p>
            <a:r>
              <a:rPr lang="en-US" sz="2800" dirty="0"/>
              <a:t>	how you will prepare the room and materials (Group 3 &amp; 9)</a:t>
            </a:r>
          </a:p>
          <a:p>
            <a:endParaRPr lang="en-US" sz="1600" dirty="0"/>
          </a:p>
          <a:p>
            <a:r>
              <a:rPr lang="en-US" sz="2800" dirty="0"/>
              <a:t>	how you will manage behaviors during testing (Group 4 &amp; 8)</a:t>
            </a:r>
          </a:p>
          <a:p>
            <a:endParaRPr lang="en-US" sz="1600" dirty="0"/>
          </a:p>
          <a:p>
            <a:r>
              <a:rPr lang="en-US" sz="2800" dirty="0"/>
              <a:t>	how you will document client’s communication (Group 5)</a:t>
            </a:r>
          </a:p>
          <a:p>
            <a:endParaRPr lang="en-US" sz="1600" dirty="0"/>
          </a:p>
          <a:p>
            <a:r>
              <a:rPr lang="en-US" sz="2800" dirty="0"/>
              <a:t>	how you will end your first session (Group 6 &amp; 10)</a:t>
            </a:r>
          </a:p>
        </p:txBody>
      </p:sp>
      <p:sp>
        <p:nvSpPr>
          <p:cNvPr id="4" name="TextBox 3">
            <a:extLst>
              <a:ext uri="{FF2B5EF4-FFF2-40B4-BE49-F238E27FC236}">
                <a16:creationId xmlns:a16="http://schemas.microsoft.com/office/drawing/2014/main" id="{16306798-28D6-3B49-835F-97B85390E532}"/>
              </a:ext>
            </a:extLst>
          </p:cNvPr>
          <p:cNvSpPr txBox="1"/>
          <p:nvPr/>
        </p:nvSpPr>
        <p:spPr>
          <a:xfrm>
            <a:off x="1756287" y="6262042"/>
            <a:ext cx="6330579" cy="461665"/>
          </a:xfrm>
          <a:prstGeom prst="rect">
            <a:avLst/>
          </a:prstGeom>
          <a:noFill/>
        </p:spPr>
        <p:txBody>
          <a:bodyPr wrap="none" rtlCol="0">
            <a:spAutoFit/>
          </a:bodyPr>
          <a:lstStyle/>
          <a:p>
            <a:r>
              <a:rPr lang="en-US" sz="2400" dirty="0"/>
              <a:t>https://</a:t>
            </a:r>
            <a:r>
              <a:rPr lang="en-US" sz="2400" dirty="0" err="1"/>
              <a:t>tinyurl.com</a:t>
            </a:r>
            <a:r>
              <a:rPr lang="en-US" sz="2400" dirty="0"/>
              <a:t>/CDS431-Assessment-Planning</a:t>
            </a:r>
          </a:p>
        </p:txBody>
      </p:sp>
    </p:spTree>
    <p:extLst>
      <p:ext uri="{BB962C8B-B14F-4D97-AF65-F5344CB8AC3E}">
        <p14:creationId xmlns:p14="http://schemas.microsoft.com/office/powerpoint/2010/main" val="1434448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Introduction to Assessment Activities</a:t>
            </a:r>
          </a:p>
        </p:txBody>
      </p:sp>
      <p:sp>
        <p:nvSpPr>
          <p:cNvPr id="3" name="Content Placeholder 2"/>
          <p:cNvSpPr>
            <a:spLocks noGrp="1"/>
          </p:cNvSpPr>
          <p:nvPr>
            <p:ph idx="1"/>
          </p:nvPr>
        </p:nvSpPr>
        <p:spPr/>
        <p:txBody>
          <a:bodyPr>
            <a:normAutofit/>
          </a:bodyPr>
          <a:lstStyle/>
          <a:p>
            <a:r>
              <a:rPr lang="en-US" sz="2400" dirty="0"/>
              <a:t>Matthew attended three assessment sessions  </a:t>
            </a:r>
          </a:p>
          <a:p>
            <a:pPr lvl="1"/>
            <a:r>
              <a:rPr lang="en-US" dirty="0"/>
              <a:t>The first session was conducted by Sara Starlin, SLP</a:t>
            </a:r>
          </a:p>
          <a:p>
            <a:pPr lvl="1"/>
            <a:r>
              <a:rPr lang="en-US" dirty="0"/>
              <a:t>The second and third sessions were conducted by Heather Moore, SLP.</a:t>
            </a:r>
          </a:p>
          <a:p>
            <a:pPr lvl="1"/>
            <a:r>
              <a:rPr lang="en-US" dirty="0"/>
              <a:t>Matthew was very attentive and cooperative during all sessions. </a:t>
            </a:r>
          </a:p>
        </p:txBody>
      </p:sp>
    </p:spTree>
    <p:extLst>
      <p:ext uri="{BB962C8B-B14F-4D97-AF65-F5344CB8AC3E}">
        <p14:creationId xmlns:p14="http://schemas.microsoft.com/office/powerpoint/2010/main" val="132389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53614"/>
            <a:ext cx="7886700" cy="694240"/>
          </a:xfrm>
        </p:spPr>
        <p:txBody>
          <a:bodyPr>
            <a:normAutofit fontScale="90000"/>
          </a:bodyPr>
          <a:lstStyle/>
          <a:p>
            <a:pPr algn="ctr"/>
            <a:br>
              <a:rPr lang="en-US" dirty="0"/>
            </a:br>
            <a:r>
              <a:rPr lang="en-US" dirty="0"/>
              <a:t>The Interview as a Diagnostic Tool</a:t>
            </a:r>
            <a:br>
              <a:rPr lang="en-US" dirty="0"/>
            </a:br>
            <a:endParaRPr lang="en-US" dirty="0"/>
          </a:p>
        </p:txBody>
      </p:sp>
      <p:sp>
        <p:nvSpPr>
          <p:cNvPr id="3" name="Content Placeholder 2"/>
          <p:cNvSpPr>
            <a:spLocks noGrp="1"/>
          </p:cNvSpPr>
          <p:nvPr>
            <p:ph idx="1"/>
          </p:nvPr>
        </p:nvSpPr>
        <p:spPr>
          <a:xfrm>
            <a:off x="1944003" y="947854"/>
            <a:ext cx="8303995" cy="5780628"/>
          </a:xfrm>
        </p:spPr>
        <p:txBody>
          <a:bodyPr>
            <a:normAutofit fontScale="92500"/>
          </a:bodyPr>
          <a:lstStyle/>
          <a:p>
            <a:r>
              <a:rPr lang="en-US" sz="2400" b="1" dirty="0"/>
              <a:t>The interview is an important diagnostic tool</a:t>
            </a:r>
          </a:p>
          <a:p>
            <a:pPr lvl="1"/>
            <a:r>
              <a:rPr lang="en-US" sz="2100" dirty="0"/>
              <a:t>Parent is expert on child’s development over time and in various contexts</a:t>
            </a:r>
          </a:p>
          <a:p>
            <a:pPr lvl="1"/>
            <a:r>
              <a:rPr lang="en-US" sz="2100" dirty="0"/>
              <a:t>Especially important for children who do not fit the standardization sample or cannot participate in a traditional standardized assessment.</a:t>
            </a:r>
          </a:p>
          <a:p>
            <a:r>
              <a:rPr lang="en-US" sz="2400" b="1" dirty="0"/>
              <a:t>When should the interview occur?</a:t>
            </a:r>
          </a:p>
          <a:p>
            <a:pPr lvl="1"/>
            <a:r>
              <a:rPr lang="en-US" sz="2100" dirty="0"/>
              <a:t>Before and/or during the assessment.  </a:t>
            </a:r>
            <a:endParaRPr lang="en-US" b="1" dirty="0"/>
          </a:p>
          <a:p>
            <a:r>
              <a:rPr lang="en-US" sz="2400" b="1" dirty="0"/>
              <a:t>Follow-up on intake information</a:t>
            </a:r>
            <a:r>
              <a:rPr lang="en-US" sz="2400" dirty="0"/>
              <a:t>.  </a:t>
            </a:r>
          </a:p>
          <a:p>
            <a:pPr lvl="1"/>
            <a:r>
              <a:rPr lang="en-US" sz="2100" dirty="0"/>
              <a:t>Avoid asking questions that have already been provided in paperwork.</a:t>
            </a:r>
          </a:p>
          <a:p>
            <a:r>
              <a:rPr lang="en-US" sz="2400" b="1" dirty="0"/>
              <a:t>Ask open-ended questions or provide prompts</a:t>
            </a:r>
          </a:p>
          <a:p>
            <a:pPr lvl="1"/>
            <a:r>
              <a:rPr lang="en-US" sz="2100" dirty="0"/>
              <a:t>Tell me about your concerns.  </a:t>
            </a:r>
          </a:p>
          <a:p>
            <a:pPr lvl="1"/>
            <a:r>
              <a:rPr lang="en-US" sz="2100" dirty="0"/>
              <a:t>How does your child let you know what s/he wants?</a:t>
            </a:r>
          </a:p>
          <a:p>
            <a:pPr lvl="1"/>
            <a:r>
              <a:rPr lang="en-US" sz="2100" dirty="0"/>
              <a:t>Is there anything else that you want to make sure I know?</a:t>
            </a:r>
          </a:p>
          <a:p>
            <a:pPr lvl="1"/>
            <a:r>
              <a:rPr lang="en-US" sz="2100" dirty="0"/>
              <a:t>Do you feel your child’s communication during the assessment today was typical of what you see at home?</a:t>
            </a:r>
            <a:endParaRPr lang="en-US" b="1" dirty="0"/>
          </a:p>
          <a:p>
            <a:r>
              <a:rPr lang="en-US" sz="2400" b="1" dirty="0"/>
              <a:t>Be an active listener, restate, and ask for clarification </a:t>
            </a:r>
          </a:p>
          <a:p>
            <a:pPr marL="0" indent="0">
              <a:buNone/>
            </a:pPr>
            <a:endParaRPr lang="en-US" sz="2400" b="1" dirty="0"/>
          </a:p>
          <a:p>
            <a:pPr marL="342900" lvl="1" indent="0">
              <a:buNone/>
            </a:pPr>
            <a:endParaRPr lang="en-US" sz="2100" b="1" dirty="0"/>
          </a:p>
          <a:p>
            <a:endParaRPr lang="en-US" sz="2400" dirty="0"/>
          </a:p>
        </p:txBody>
      </p:sp>
    </p:spTree>
    <p:extLst>
      <p:ext uri="{BB962C8B-B14F-4D97-AF65-F5344CB8AC3E}">
        <p14:creationId xmlns:p14="http://schemas.microsoft.com/office/powerpoint/2010/main" val="154996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Activity #4:  Watch a language sample and form your initial clinical impressions</a:t>
            </a:r>
            <a:r>
              <a:rPr lang="en-US" dirty="0">
                <a:solidFill>
                  <a:srgbClr val="FF0000"/>
                </a:solidFill>
                <a:effectLst/>
              </a:rPr>
              <a:t> </a:t>
            </a:r>
            <a:br>
              <a:rPr lang="en-US" dirty="0">
                <a:effectLst/>
              </a:rPr>
            </a:br>
            <a:r>
              <a:rPr lang="en-US" sz="2000" dirty="0"/>
              <a:t>Individual Activity- read through the questions first</a:t>
            </a:r>
            <a:endParaRPr lang="en-US" b="1" dirty="0">
              <a:solidFill>
                <a:srgbClr val="C00000"/>
              </a:solidFill>
            </a:endParaRPr>
          </a:p>
        </p:txBody>
      </p:sp>
      <p:sp>
        <p:nvSpPr>
          <p:cNvPr id="5" name="Content Placeholder 4">
            <a:extLst>
              <a:ext uri="{FF2B5EF4-FFF2-40B4-BE49-F238E27FC236}">
                <a16:creationId xmlns:a16="http://schemas.microsoft.com/office/drawing/2014/main" id="{6C749816-ECBA-A649-819C-E870B6BE2EB7}"/>
              </a:ext>
            </a:extLst>
          </p:cNvPr>
          <p:cNvSpPr>
            <a:spLocks noGrp="1"/>
          </p:cNvSpPr>
          <p:nvPr>
            <p:ph idx="1"/>
          </p:nvPr>
        </p:nvSpPr>
        <p:spPr/>
        <p:txBody>
          <a:bodyPr/>
          <a:lstStyle/>
          <a:p>
            <a:r>
              <a:rPr lang="en-US" dirty="0"/>
              <a:t>Video title: SSD 1 Matthew DX1 </a:t>
            </a:r>
            <a:r>
              <a:rPr lang="en-US"/>
              <a:t>Language Sample </a:t>
            </a:r>
          </a:p>
        </p:txBody>
      </p:sp>
    </p:spTree>
    <p:extLst>
      <p:ext uri="{BB962C8B-B14F-4D97-AF65-F5344CB8AC3E}">
        <p14:creationId xmlns:p14="http://schemas.microsoft.com/office/powerpoint/2010/main" val="1113251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C03D-44ED-6C46-8E18-E4EE42BAED31}"/>
              </a:ext>
            </a:extLst>
          </p:cNvPr>
          <p:cNvSpPr>
            <a:spLocks noGrp="1"/>
          </p:cNvSpPr>
          <p:nvPr>
            <p:ph type="title"/>
          </p:nvPr>
        </p:nvSpPr>
        <p:spPr/>
        <p:txBody>
          <a:bodyPr/>
          <a:lstStyle/>
          <a:p>
            <a:r>
              <a:rPr lang="en-US" b="1" dirty="0">
                <a:solidFill>
                  <a:srgbClr val="FF0000"/>
                </a:solidFill>
              </a:rPr>
              <a:t>Activity #4</a:t>
            </a:r>
          </a:p>
        </p:txBody>
      </p:sp>
      <p:sp>
        <p:nvSpPr>
          <p:cNvPr id="3" name="Content Placeholder 2">
            <a:extLst>
              <a:ext uri="{FF2B5EF4-FFF2-40B4-BE49-F238E27FC236}">
                <a16:creationId xmlns:a16="http://schemas.microsoft.com/office/drawing/2014/main" id="{EDC6B50E-71E7-444C-BD85-D2278B2F7797}"/>
              </a:ext>
            </a:extLst>
          </p:cNvPr>
          <p:cNvSpPr>
            <a:spLocks noGrp="1"/>
          </p:cNvSpPr>
          <p:nvPr>
            <p:ph idx="1"/>
          </p:nvPr>
        </p:nvSpPr>
        <p:spPr>
          <a:xfrm>
            <a:off x="1892490" y="1419367"/>
            <a:ext cx="8146860" cy="4757596"/>
          </a:xfrm>
        </p:spPr>
        <p:txBody>
          <a:bodyPr>
            <a:normAutofit/>
          </a:bodyPr>
          <a:lstStyle/>
          <a:p>
            <a:r>
              <a:rPr lang="en-US" dirty="0"/>
              <a:t>Discuss questions in small groups</a:t>
            </a:r>
          </a:p>
          <a:p>
            <a:r>
              <a:rPr lang="en-US" dirty="0"/>
              <a:t>Identify a reporter for your group.  Choose someone who hasn’t yet had a chance to be a reporter.</a:t>
            </a:r>
          </a:p>
          <a:p>
            <a:r>
              <a:rPr lang="en-US" dirty="0"/>
              <a:t>Number the questions 1-7.  Start with the question assigned to your group and proceed through as many questions as you can in the given time.</a:t>
            </a:r>
          </a:p>
          <a:p>
            <a:pPr lvl="1"/>
            <a:r>
              <a:rPr lang="en-US" sz="2800" dirty="0"/>
              <a:t>Groups 1-3 start with question 1</a:t>
            </a:r>
          </a:p>
          <a:p>
            <a:pPr lvl="1"/>
            <a:r>
              <a:rPr lang="en-US" sz="2800" dirty="0"/>
              <a:t>Groups 4-6 start with question 3</a:t>
            </a:r>
          </a:p>
          <a:p>
            <a:pPr lvl="1"/>
            <a:r>
              <a:rPr lang="en-US" sz="2800" dirty="0"/>
              <a:t>Groups 7-10 start with question 5</a:t>
            </a:r>
          </a:p>
        </p:txBody>
      </p:sp>
    </p:spTree>
    <p:extLst>
      <p:ext uri="{BB962C8B-B14F-4D97-AF65-F5344CB8AC3E}">
        <p14:creationId xmlns:p14="http://schemas.microsoft.com/office/powerpoint/2010/main" val="169251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137" y="83392"/>
            <a:ext cx="7886700" cy="1325563"/>
          </a:xfrm>
        </p:spPr>
        <p:txBody>
          <a:bodyPr/>
          <a:lstStyle/>
          <a:p>
            <a:r>
              <a:rPr lang="en-US" dirty="0"/>
              <a:t>Strategies for Eliciting a Language Sample</a:t>
            </a:r>
          </a:p>
        </p:txBody>
      </p:sp>
      <p:sp>
        <p:nvSpPr>
          <p:cNvPr id="3" name="Content Placeholder 2"/>
          <p:cNvSpPr>
            <a:spLocks noGrp="1"/>
          </p:cNvSpPr>
          <p:nvPr>
            <p:ph idx="1"/>
          </p:nvPr>
        </p:nvSpPr>
        <p:spPr>
          <a:xfrm>
            <a:off x="1934444" y="1308102"/>
            <a:ext cx="7886700" cy="5114509"/>
          </a:xfrm>
        </p:spPr>
        <p:txBody>
          <a:bodyPr>
            <a:normAutofit/>
          </a:bodyPr>
          <a:lstStyle/>
          <a:p>
            <a:r>
              <a:rPr lang="en-US" dirty="0"/>
              <a:t>With children:</a:t>
            </a:r>
          </a:p>
          <a:p>
            <a:pPr lvl="1"/>
            <a:r>
              <a:rPr lang="en-US" sz="2800" dirty="0"/>
              <a:t>Staging environment</a:t>
            </a:r>
          </a:p>
          <a:p>
            <a:pPr lvl="1"/>
            <a:r>
              <a:rPr lang="en-US" sz="2800" dirty="0"/>
              <a:t>Open-ended questions</a:t>
            </a:r>
          </a:p>
          <a:p>
            <a:pPr lvl="1"/>
            <a:r>
              <a:rPr lang="en-US" sz="2800" dirty="0"/>
              <a:t>Motivating, interactive materials</a:t>
            </a:r>
          </a:p>
          <a:p>
            <a:pPr lvl="2"/>
            <a:r>
              <a:rPr lang="en-US" sz="2500" dirty="0"/>
              <a:t>Piece by piece</a:t>
            </a:r>
          </a:p>
          <a:p>
            <a:pPr lvl="2"/>
            <a:r>
              <a:rPr lang="en-US" sz="2500" dirty="0"/>
              <a:t>Sabotage</a:t>
            </a:r>
          </a:p>
          <a:p>
            <a:pPr lvl="2"/>
            <a:r>
              <a:rPr lang="en-US" sz="2500" dirty="0"/>
              <a:t>Turn-taking</a:t>
            </a:r>
            <a:endParaRPr lang="en-US" sz="2800" dirty="0"/>
          </a:p>
          <a:p>
            <a:r>
              <a:rPr lang="en-US" dirty="0"/>
              <a:t>With adults:</a:t>
            </a:r>
          </a:p>
          <a:p>
            <a:pPr lvl="1"/>
            <a:r>
              <a:rPr lang="en-US" sz="2500" dirty="0"/>
              <a:t>Open-ended questions</a:t>
            </a:r>
          </a:p>
          <a:p>
            <a:pPr lvl="1"/>
            <a:r>
              <a:rPr lang="en-US" sz="2500" dirty="0"/>
              <a:t>Personal narratives</a:t>
            </a:r>
          </a:p>
          <a:p>
            <a:pPr lvl="2"/>
            <a:r>
              <a:rPr lang="en-US" sz="2200" dirty="0"/>
              <a:t>Accounts</a:t>
            </a:r>
          </a:p>
          <a:p>
            <a:pPr lvl="2"/>
            <a:r>
              <a:rPr lang="en-US" sz="2200" dirty="0"/>
              <a:t>Scripts</a:t>
            </a:r>
          </a:p>
        </p:txBody>
      </p:sp>
      <p:sp>
        <p:nvSpPr>
          <p:cNvPr id="4" name="TextBox 3">
            <a:extLst>
              <a:ext uri="{FF2B5EF4-FFF2-40B4-BE49-F238E27FC236}">
                <a16:creationId xmlns:a16="http://schemas.microsoft.com/office/drawing/2014/main" id="{E6D98C22-97E1-384E-AA15-DAE997122C7F}"/>
              </a:ext>
            </a:extLst>
          </p:cNvPr>
          <p:cNvSpPr txBox="1"/>
          <p:nvPr/>
        </p:nvSpPr>
        <p:spPr>
          <a:xfrm>
            <a:off x="4474097" y="6123738"/>
            <a:ext cx="6840734" cy="523220"/>
          </a:xfrm>
          <a:prstGeom prst="rect">
            <a:avLst/>
          </a:prstGeom>
          <a:noFill/>
        </p:spPr>
        <p:txBody>
          <a:bodyPr wrap="square" rtlCol="0">
            <a:spAutoFit/>
          </a:bodyPr>
          <a:lstStyle/>
          <a:p>
            <a:pPr lvl="2"/>
            <a:r>
              <a:rPr lang="en-US" sz="2800" dirty="0"/>
              <a:t>https://</a:t>
            </a:r>
            <a:r>
              <a:rPr lang="en-US" sz="2800" dirty="0" err="1"/>
              <a:t>tinyurl.com</a:t>
            </a:r>
            <a:r>
              <a:rPr lang="en-US" sz="2800" dirty="0"/>
              <a:t>/CDS431-Sampling</a:t>
            </a:r>
          </a:p>
        </p:txBody>
      </p:sp>
    </p:spTree>
    <p:extLst>
      <p:ext uri="{BB962C8B-B14F-4D97-AF65-F5344CB8AC3E}">
        <p14:creationId xmlns:p14="http://schemas.microsoft.com/office/powerpoint/2010/main" val="237913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36526" y="110612"/>
          <a:ext cx="8551973" cy="6705541"/>
        </p:xfrm>
        <a:graphic>
          <a:graphicData uri="http://schemas.openxmlformats.org/drawingml/2006/table">
            <a:tbl>
              <a:tblPr firstRow="1" firstCol="1" bandRow="1" bandCol="1">
                <a:tableStyleId>{5C22544A-7EE6-4342-B048-85BDC9FD1C3A}</a:tableStyleId>
              </a:tblPr>
              <a:tblGrid>
                <a:gridCol w="8551973">
                  <a:extLst>
                    <a:ext uri="{9D8B030D-6E8A-4147-A177-3AD203B41FA5}">
                      <a16:colId xmlns:a16="http://schemas.microsoft.com/office/drawing/2014/main" val="20000"/>
                    </a:ext>
                  </a:extLst>
                </a:gridCol>
              </a:tblGrid>
              <a:tr h="254343">
                <a:tc>
                  <a:txBody>
                    <a:bodyPr/>
                    <a:lstStyle/>
                    <a:p>
                      <a:pPr marL="0" marR="0" algn="ctr">
                        <a:spcBef>
                          <a:spcPts val="0"/>
                        </a:spcBef>
                        <a:spcAft>
                          <a:spcPts val="0"/>
                        </a:spcAft>
                      </a:pPr>
                      <a:r>
                        <a:rPr lang="en-US" sz="1000">
                          <a:effectLst/>
                        </a:rPr>
                        <a:t>Clinical question </a:t>
                      </a:r>
                      <a:endParaRPr lang="en-US" sz="1200">
                        <a:effectLst/>
                        <a:latin typeface="Times New Roman" charset="0"/>
                        <a:ea typeface="Times New Roman" charset="0"/>
                      </a:endParaRPr>
                    </a:p>
                  </a:txBody>
                  <a:tcPr marL="68580" marR="68580" marT="0" marB="0"/>
                </a:tc>
                <a:extLst>
                  <a:ext uri="{0D108BD9-81ED-4DB2-BD59-A6C34878D82A}">
                    <a16:rowId xmlns:a16="http://schemas.microsoft.com/office/drawing/2014/main" val="10000"/>
                  </a:ext>
                </a:extLst>
              </a:tr>
              <a:tr h="508686">
                <a:tc>
                  <a:txBody>
                    <a:bodyPr/>
                    <a:lstStyle/>
                    <a:p>
                      <a:pPr marL="0" marR="0">
                        <a:spcBef>
                          <a:spcPts val="0"/>
                        </a:spcBef>
                        <a:spcAft>
                          <a:spcPts val="0"/>
                        </a:spcAft>
                      </a:pPr>
                      <a:r>
                        <a:rPr lang="en-US" sz="1600">
                          <a:effectLst/>
                        </a:rPr>
                        <a:t>How significant is Matthew’s speech sound disorder?</a:t>
                      </a:r>
                      <a:endParaRPr lang="en-US" sz="1600">
                        <a:effectLst/>
                        <a:latin typeface="Times New Roman" charset="0"/>
                        <a:ea typeface="Times New Roman" charset="0"/>
                      </a:endParaRPr>
                    </a:p>
                  </a:txBody>
                  <a:tcPr marL="68580" marR="68580" marT="0" marB="0"/>
                </a:tc>
                <a:extLst>
                  <a:ext uri="{0D108BD9-81ED-4DB2-BD59-A6C34878D82A}">
                    <a16:rowId xmlns:a16="http://schemas.microsoft.com/office/drawing/2014/main" val="10001"/>
                  </a:ext>
                </a:extLst>
              </a:tr>
              <a:tr h="1017372">
                <a:tc>
                  <a:txBody>
                    <a:bodyPr/>
                    <a:lstStyle/>
                    <a:p>
                      <a:pPr marL="0" marR="0">
                        <a:spcBef>
                          <a:spcPts val="0"/>
                        </a:spcBef>
                        <a:spcAft>
                          <a:spcPts val="0"/>
                        </a:spcAft>
                      </a:pPr>
                      <a:r>
                        <a:rPr lang="en-US" sz="1600" dirty="0">
                          <a:effectLst/>
                        </a:rPr>
                        <a:t>How can we describe his speech sound disorder?</a:t>
                      </a:r>
                    </a:p>
                    <a:p>
                      <a:pPr marL="285750" marR="0" lvl="0" indent="-285750">
                        <a:spcBef>
                          <a:spcPts val="0"/>
                        </a:spcBef>
                        <a:spcAft>
                          <a:spcPts val="0"/>
                        </a:spcAft>
                        <a:buFont typeface="Arial" charset="0"/>
                        <a:buChar char="•"/>
                      </a:pPr>
                      <a:r>
                        <a:rPr lang="en-US" sz="1600" dirty="0">
                          <a:effectLst/>
                        </a:rPr>
                        <a:t>What phonological patterns does he have in error? </a:t>
                      </a:r>
                    </a:p>
                    <a:p>
                      <a:pPr marL="285750" marR="0" lvl="0" indent="-285750">
                        <a:spcBef>
                          <a:spcPts val="0"/>
                        </a:spcBef>
                        <a:spcAft>
                          <a:spcPts val="0"/>
                        </a:spcAft>
                        <a:buFont typeface="Arial" charset="0"/>
                        <a:buChar char="•"/>
                      </a:pPr>
                      <a:r>
                        <a:rPr lang="en-US" sz="1600" dirty="0">
                          <a:effectLst/>
                        </a:rPr>
                        <a:t>How intelligible is his speech?  </a:t>
                      </a:r>
                      <a:endParaRPr lang="en-US" sz="16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2"/>
                  </a:ext>
                </a:extLst>
              </a:tr>
              <a:tr h="1364338">
                <a:tc>
                  <a:txBody>
                    <a:bodyPr/>
                    <a:lstStyle/>
                    <a:p>
                      <a:pPr marL="0" marR="0">
                        <a:spcBef>
                          <a:spcPts val="0"/>
                        </a:spcBef>
                        <a:spcAft>
                          <a:spcPts val="0"/>
                        </a:spcAft>
                      </a:pPr>
                      <a:r>
                        <a:rPr lang="en-US" sz="1600" dirty="0">
                          <a:effectLst/>
                        </a:rPr>
                        <a:t>What kindergarten phonological awareness skills does he have?</a:t>
                      </a:r>
                    </a:p>
                    <a:p>
                      <a:pPr marL="285750" marR="0" lvl="0" indent="-285750">
                        <a:spcBef>
                          <a:spcPts val="0"/>
                        </a:spcBef>
                        <a:spcAft>
                          <a:spcPts val="0"/>
                        </a:spcAft>
                        <a:buFont typeface="Arial" charset="0"/>
                        <a:buChar char="•"/>
                      </a:pPr>
                      <a:r>
                        <a:rPr lang="en-US" sz="1600" dirty="0">
                          <a:effectLst/>
                        </a:rPr>
                        <a:t>Does he know his letter sounds? </a:t>
                      </a:r>
                    </a:p>
                    <a:p>
                      <a:pPr marL="285750" marR="0" lvl="0" indent="-285750">
                        <a:spcBef>
                          <a:spcPts val="0"/>
                        </a:spcBef>
                        <a:spcAft>
                          <a:spcPts val="0"/>
                        </a:spcAft>
                        <a:buFont typeface="Arial" charset="0"/>
                        <a:buChar char="•"/>
                      </a:pPr>
                      <a:r>
                        <a:rPr lang="en-US" sz="1600" dirty="0">
                          <a:effectLst/>
                        </a:rPr>
                        <a:t>Can he identify the first sound in words?</a:t>
                      </a:r>
                    </a:p>
                    <a:p>
                      <a:pPr marL="285750" marR="0" lvl="0" indent="-285750">
                        <a:spcBef>
                          <a:spcPts val="0"/>
                        </a:spcBef>
                        <a:spcAft>
                          <a:spcPts val="0"/>
                        </a:spcAft>
                        <a:buFont typeface="Arial" charset="0"/>
                        <a:buChar char="•"/>
                      </a:pPr>
                      <a:r>
                        <a:rPr lang="en-US" sz="1600" dirty="0">
                          <a:effectLst/>
                        </a:rPr>
                        <a:t>Can he blend/segment words? </a:t>
                      </a:r>
                      <a:endParaRPr lang="en-US" sz="16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3"/>
                  </a:ext>
                </a:extLst>
              </a:tr>
              <a:tr h="1526058">
                <a:tc>
                  <a:txBody>
                    <a:bodyPr/>
                    <a:lstStyle/>
                    <a:p>
                      <a:pPr marL="0" marR="0">
                        <a:spcBef>
                          <a:spcPts val="0"/>
                        </a:spcBef>
                        <a:spcAft>
                          <a:spcPts val="0"/>
                        </a:spcAft>
                      </a:pPr>
                      <a:r>
                        <a:rPr lang="en-US" sz="1600" dirty="0">
                          <a:effectLst/>
                        </a:rPr>
                        <a:t>What other factors may be contributing to his speech sound disorder?</a:t>
                      </a:r>
                    </a:p>
                    <a:p>
                      <a:pPr marL="285750" marR="0" lvl="0" indent="-285750">
                        <a:spcBef>
                          <a:spcPts val="0"/>
                        </a:spcBef>
                        <a:spcAft>
                          <a:spcPts val="0"/>
                        </a:spcAft>
                        <a:buFont typeface="Arial" charset="0"/>
                        <a:buChar char="•"/>
                      </a:pPr>
                      <a:r>
                        <a:rPr lang="en-US" sz="1600" dirty="0">
                          <a:effectLst/>
                        </a:rPr>
                        <a:t>Hearing status?  </a:t>
                      </a:r>
                    </a:p>
                    <a:p>
                      <a:pPr marL="285750" marR="0" lvl="0" indent="-285750">
                        <a:spcBef>
                          <a:spcPts val="0"/>
                        </a:spcBef>
                        <a:spcAft>
                          <a:spcPts val="0"/>
                        </a:spcAft>
                        <a:buFont typeface="Arial" charset="0"/>
                        <a:buChar char="•"/>
                      </a:pPr>
                      <a:r>
                        <a:rPr lang="en-US" sz="1600" dirty="0">
                          <a:effectLst/>
                        </a:rPr>
                        <a:t>Oral motor skills? </a:t>
                      </a:r>
                    </a:p>
                    <a:p>
                      <a:pPr marL="285750" marR="0" lvl="0" indent="-285750">
                        <a:spcBef>
                          <a:spcPts val="0"/>
                        </a:spcBef>
                        <a:spcAft>
                          <a:spcPts val="0"/>
                        </a:spcAft>
                        <a:buFont typeface="Arial" charset="0"/>
                        <a:buChar char="•"/>
                      </a:pPr>
                      <a:r>
                        <a:rPr lang="en-US" sz="1600" dirty="0">
                          <a:effectLst/>
                        </a:rPr>
                        <a:t>Overall Expressive Language Development</a:t>
                      </a:r>
                    </a:p>
                    <a:p>
                      <a:pPr marL="285750" marR="0" lvl="0" indent="-285750">
                        <a:spcBef>
                          <a:spcPts val="0"/>
                        </a:spcBef>
                        <a:spcAft>
                          <a:spcPts val="0"/>
                        </a:spcAft>
                        <a:buFont typeface="Arial" charset="0"/>
                        <a:buChar char="•"/>
                      </a:pPr>
                      <a:r>
                        <a:rPr lang="en-US" sz="1600" dirty="0">
                          <a:effectLst/>
                        </a:rPr>
                        <a:t>Comprehension skills </a:t>
                      </a:r>
                      <a:endParaRPr lang="en-US" sz="16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4"/>
                  </a:ext>
                </a:extLst>
              </a:tr>
              <a:tr h="2034744">
                <a:tc>
                  <a:txBody>
                    <a:bodyPr/>
                    <a:lstStyle/>
                    <a:p>
                      <a:pPr marL="0" marR="0">
                        <a:spcBef>
                          <a:spcPts val="0"/>
                        </a:spcBef>
                        <a:spcAft>
                          <a:spcPts val="0"/>
                        </a:spcAft>
                      </a:pPr>
                      <a:r>
                        <a:rPr lang="en-US" sz="1600" dirty="0">
                          <a:effectLst/>
                        </a:rPr>
                        <a:t>What is the best treatment plan?</a:t>
                      </a:r>
                    </a:p>
                    <a:p>
                      <a:pPr marL="285750" marR="0" lvl="0" indent="-285750">
                        <a:spcBef>
                          <a:spcPts val="0"/>
                        </a:spcBef>
                        <a:spcAft>
                          <a:spcPts val="0"/>
                        </a:spcAft>
                        <a:buFont typeface="Arial" charset="0"/>
                        <a:buChar char="•"/>
                      </a:pPr>
                      <a:r>
                        <a:rPr lang="en-US" sz="1600" dirty="0">
                          <a:effectLst/>
                        </a:rPr>
                        <a:t>What error patterns should be targeted first and what is Matthew’s baseline on those error patterns? </a:t>
                      </a:r>
                    </a:p>
                    <a:p>
                      <a:pPr marL="285750" marR="0" lvl="0" indent="-285750">
                        <a:spcBef>
                          <a:spcPts val="0"/>
                        </a:spcBef>
                        <a:spcAft>
                          <a:spcPts val="0"/>
                        </a:spcAft>
                        <a:buFont typeface="Arial" charset="0"/>
                        <a:buChar char="•"/>
                      </a:pPr>
                      <a:r>
                        <a:rPr lang="en-US" sz="1600" dirty="0">
                          <a:effectLst/>
                        </a:rPr>
                        <a:t>What does the research say is the best approach for treating Matthew’s SSD?</a:t>
                      </a:r>
                    </a:p>
                    <a:p>
                      <a:pPr marL="285750" marR="0" lvl="0" indent="-285750">
                        <a:spcBef>
                          <a:spcPts val="0"/>
                        </a:spcBef>
                        <a:spcAft>
                          <a:spcPts val="0"/>
                        </a:spcAft>
                        <a:buFont typeface="Arial" charset="0"/>
                        <a:buChar char="•"/>
                      </a:pPr>
                      <a:r>
                        <a:rPr lang="en-US" sz="1600" dirty="0">
                          <a:effectLst/>
                        </a:rPr>
                        <a:t>What are the family’s preferences concerning therapy? </a:t>
                      </a:r>
                      <a:endParaRPr lang="en-US" sz="16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9918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9B5E-F588-CE42-BC78-19F6346208C7}"/>
              </a:ext>
            </a:extLst>
          </p:cNvPr>
          <p:cNvSpPr>
            <a:spLocks noGrp="1"/>
          </p:cNvSpPr>
          <p:nvPr>
            <p:ph type="title"/>
          </p:nvPr>
        </p:nvSpPr>
        <p:spPr/>
        <p:txBody>
          <a:bodyPr/>
          <a:lstStyle/>
          <a:p>
            <a:r>
              <a:rPr lang="en-US" b="1" dirty="0"/>
              <a:t>Considerations for Choosing Assessment Tools:</a:t>
            </a:r>
          </a:p>
        </p:txBody>
      </p:sp>
      <p:sp>
        <p:nvSpPr>
          <p:cNvPr id="3" name="Content Placeholder 2">
            <a:extLst>
              <a:ext uri="{FF2B5EF4-FFF2-40B4-BE49-F238E27FC236}">
                <a16:creationId xmlns:a16="http://schemas.microsoft.com/office/drawing/2014/main" id="{0B74DE75-1902-5146-BC71-3C0EE5179344}"/>
              </a:ext>
            </a:extLst>
          </p:cNvPr>
          <p:cNvSpPr>
            <a:spLocks noGrp="1"/>
          </p:cNvSpPr>
          <p:nvPr>
            <p:ph idx="1"/>
          </p:nvPr>
        </p:nvSpPr>
        <p:spPr>
          <a:xfrm>
            <a:off x="1894390" y="1551009"/>
            <a:ext cx="8144960" cy="5139159"/>
          </a:xfrm>
        </p:spPr>
        <p:txBody>
          <a:bodyPr>
            <a:noAutofit/>
          </a:bodyPr>
          <a:lstStyle/>
          <a:p>
            <a:r>
              <a:rPr lang="en-US" dirty="0"/>
              <a:t>Client’s chronological age</a:t>
            </a:r>
          </a:p>
          <a:p>
            <a:r>
              <a:rPr lang="en-US" dirty="0"/>
              <a:t>Client’s developmental level </a:t>
            </a:r>
          </a:p>
          <a:p>
            <a:r>
              <a:rPr lang="en-US" dirty="0"/>
              <a:t>Linguistic and cultural background</a:t>
            </a:r>
          </a:p>
          <a:p>
            <a:r>
              <a:rPr lang="en-US" dirty="0"/>
              <a:t>Clinical/Medical History</a:t>
            </a:r>
          </a:p>
          <a:p>
            <a:r>
              <a:rPr lang="en-US" dirty="0"/>
              <a:t>Client’s background and experiences</a:t>
            </a:r>
          </a:p>
          <a:p>
            <a:pPr lvl="1"/>
            <a:r>
              <a:rPr lang="en-US" dirty="0"/>
              <a:t>Talking with unfamiliar adults</a:t>
            </a:r>
          </a:p>
          <a:p>
            <a:pPr lvl="1"/>
            <a:r>
              <a:rPr lang="en-US" dirty="0"/>
              <a:t>School experience</a:t>
            </a:r>
          </a:p>
          <a:p>
            <a:pPr lvl="1"/>
            <a:r>
              <a:rPr lang="en-US" dirty="0"/>
              <a:t>Test taking behaviors</a:t>
            </a:r>
          </a:p>
          <a:p>
            <a:pPr lvl="2"/>
            <a:r>
              <a:rPr lang="en-US" dirty="0"/>
              <a:t>Looking at books/magazines</a:t>
            </a:r>
          </a:p>
          <a:p>
            <a:pPr lvl="2"/>
            <a:r>
              <a:rPr lang="en-US" dirty="0"/>
              <a:t>Pointing to pictures that “match what I say”</a:t>
            </a:r>
          </a:p>
          <a:p>
            <a:pPr lvl="2"/>
            <a:r>
              <a:rPr lang="en-US" dirty="0"/>
              <a:t>Describing pictures</a:t>
            </a:r>
          </a:p>
          <a:p>
            <a:pPr lvl="2"/>
            <a:r>
              <a:rPr lang="en-US" dirty="0"/>
              <a:t>Answering questions adults already know the answer to</a:t>
            </a:r>
          </a:p>
        </p:txBody>
      </p:sp>
    </p:spTree>
    <p:extLst>
      <p:ext uri="{BB962C8B-B14F-4D97-AF65-F5344CB8AC3E}">
        <p14:creationId xmlns:p14="http://schemas.microsoft.com/office/powerpoint/2010/main" val="375067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Assessment Methods:  How to answer your clinical questions</a:t>
            </a:r>
          </a:p>
        </p:txBody>
      </p:sp>
      <p:sp>
        <p:nvSpPr>
          <p:cNvPr id="3" name="Content Placeholder 2"/>
          <p:cNvSpPr>
            <a:spLocks noGrp="1"/>
          </p:cNvSpPr>
          <p:nvPr>
            <p:ph idx="1"/>
          </p:nvPr>
        </p:nvSpPr>
        <p:spPr/>
        <p:txBody>
          <a:bodyPr>
            <a:normAutofit/>
          </a:bodyPr>
          <a:lstStyle/>
          <a:p>
            <a:r>
              <a:rPr lang="en-US" sz="2400" b="1" dirty="0">
                <a:solidFill>
                  <a:srgbClr val="7030A0"/>
                </a:solidFill>
              </a:rPr>
              <a:t>Informal Measures</a:t>
            </a:r>
          </a:p>
          <a:p>
            <a:r>
              <a:rPr lang="en-US" sz="2400" b="1" dirty="0">
                <a:solidFill>
                  <a:srgbClr val="7030A0"/>
                </a:solidFill>
              </a:rPr>
              <a:t>Standardized Measures</a:t>
            </a:r>
          </a:p>
          <a:p>
            <a:pPr lvl="1"/>
            <a:r>
              <a:rPr lang="en-US" b="1" dirty="0">
                <a:solidFill>
                  <a:srgbClr val="7030A0"/>
                </a:solidFill>
              </a:rPr>
              <a:t>Criterion-referenced</a:t>
            </a:r>
          </a:p>
          <a:p>
            <a:pPr lvl="1"/>
            <a:r>
              <a:rPr lang="en-US" b="1" dirty="0">
                <a:solidFill>
                  <a:srgbClr val="7030A0"/>
                </a:solidFill>
              </a:rPr>
              <a:t>Norm-referenced</a:t>
            </a:r>
          </a:p>
          <a:p>
            <a:pPr lvl="2"/>
            <a:r>
              <a:rPr lang="en-US" sz="2400" b="1" dirty="0">
                <a:solidFill>
                  <a:srgbClr val="7030A0"/>
                </a:solidFill>
              </a:rPr>
              <a:t>Standard score</a:t>
            </a:r>
          </a:p>
          <a:p>
            <a:pPr lvl="2"/>
            <a:r>
              <a:rPr lang="en-US" sz="2400" b="1" dirty="0">
                <a:solidFill>
                  <a:srgbClr val="7030A0"/>
                </a:solidFill>
              </a:rPr>
              <a:t>Standard deviation</a:t>
            </a:r>
          </a:p>
          <a:p>
            <a:pPr lvl="2"/>
            <a:r>
              <a:rPr lang="en-US" sz="2400" b="1" dirty="0">
                <a:solidFill>
                  <a:srgbClr val="7030A0"/>
                </a:solidFill>
              </a:rPr>
              <a:t>Percentile rank</a:t>
            </a:r>
          </a:p>
          <a:p>
            <a:pPr lvl="2"/>
            <a:r>
              <a:rPr lang="en-US" sz="2400" b="1" dirty="0">
                <a:solidFill>
                  <a:srgbClr val="7030A0"/>
                </a:solidFill>
              </a:rPr>
              <a:t>Age Equivalency</a:t>
            </a:r>
          </a:p>
          <a:p>
            <a:pPr lvl="2"/>
            <a:r>
              <a:rPr lang="en-US" sz="2400" b="1" dirty="0">
                <a:solidFill>
                  <a:srgbClr val="7030A0"/>
                </a:solidFill>
              </a:rPr>
              <a:t>Growth Scale Values</a:t>
            </a:r>
          </a:p>
        </p:txBody>
      </p:sp>
    </p:spTree>
    <p:extLst>
      <p:ext uri="{BB962C8B-B14F-4D97-AF65-F5344CB8AC3E}">
        <p14:creationId xmlns:p14="http://schemas.microsoft.com/office/powerpoint/2010/main" val="96714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0" y="520700"/>
            <a:ext cx="9144000" cy="5796146"/>
          </a:xfrm>
          <a:prstGeom prst="rect">
            <a:avLst/>
          </a:prstGeom>
        </p:spPr>
      </p:pic>
      <p:sp>
        <p:nvSpPr>
          <p:cNvPr id="2" name="TextBox 1">
            <a:extLst>
              <a:ext uri="{FF2B5EF4-FFF2-40B4-BE49-F238E27FC236}">
                <a16:creationId xmlns:a16="http://schemas.microsoft.com/office/drawing/2014/main" id="{6D4D0CE2-490B-1348-9671-8AD4FF9A76CE}"/>
              </a:ext>
            </a:extLst>
          </p:cNvPr>
          <p:cNvSpPr txBox="1"/>
          <p:nvPr/>
        </p:nvSpPr>
        <p:spPr>
          <a:xfrm>
            <a:off x="1709195" y="171822"/>
            <a:ext cx="4221669" cy="369332"/>
          </a:xfrm>
          <a:prstGeom prst="rect">
            <a:avLst/>
          </a:prstGeom>
          <a:noFill/>
        </p:spPr>
        <p:txBody>
          <a:bodyPr wrap="none" rtlCol="0">
            <a:spAutoFit/>
          </a:bodyPr>
          <a:lstStyle/>
          <a:p>
            <a:r>
              <a:rPr lang="en-US" b="1" dirty="0">
                <a:solidFill>
                  <a:srgbClr val="7030A0"/>
                </a:solidFill>
              </a:rPr>
              <a:t>Standard Scores </a:t>
            </a:r>
            <a:r>
              <a:rPr lang="en-US" b="1" dirty="0"/>
              <a:t>and</a:t>
            </a:r>
            <a:r>
              <a:rPr lang="en-US" b="1" dirty="0">
                <a:solidFill>
                  <a:srgbClr val="7030A0"/>
                </a:solidFill>
              </a:rPr>
              <a:t> Standard Deviations</a:t>
            </a:r>
          </a:p>
        </p:txBody>
      </p:sp>
      <p:sp>
        <p:nvSpPr>
          <p:cNvPr id="3" name="Left Arrow 2">
            <a:extLst>
              <a:ext uri="{FF2B5EF4-FFF2-40B4-BE49-F238E27FC236}">
                <a16:creationId xmlns:a16="http://schemas.microsoft.com/office/drawing/2014/main" id="{B0B1574E-CBC8-8F44-B96E-E86CB335FBE1}"/>
              </a:ext>
            </a:extLst>
          </p:cNvPr>
          <p:cNvSpPr/>
          <p:nvPr/>
        </p:nvSpPr>
        <p:spPr>
          <a:xfrm>
            <a:off x="7681732" y="625034"/>
            <a:ext cx="1701479" cy="3356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1A33800-4FFC-B046-B9E8-696FB1D63C09}"/>
              </a:ext>
            </a:extLst>
          </p:cNvPr>
          <p:cNvSpPr txBox="1"/>
          <p:nvPr/>
        </p:nvSpPr>
        <p:spPr>
          <a:xfrm>
            <a:off x="8037638" y="804440"/>
            <a:ext cx="2753511" cy="646331"/>
          </a:xfrm>
          <a:prstGeom prst="rect">
            <a:avLst/>
          </a:prstGeom>
          <a:noFill/>
        </p:spPr>
        <p:txBody>
          <a:bodyPr wrap="none" rtlCol="0">
            <a:spAutoFit/>
          </a:bodyPr>
          <a:lstStyle/>
          <a:p>
            <a:r>
              <a:rPr lang="en-US" i="1" dirty="0"/>
              <a:t>Percentages not percentiles</a:t>
            </a:r>
          </a:p>
          <a:p>
            <a:r>
              <a:rPr lang="en-US" i="1" dirty="0"/>
              <a:t>Don’t confuse them!</a:t>
            </a:r>
          </a:p>
        </p:txBody>
      </p:sp>
    </p:spTree>
    <p:extLst>
      <p:ext uri="{BB962C8B-B14F-4D97-AF65-F5344CB8AC3E}">
        <p14:creationId xmlns:p14="http://schemas.microsoft.com/office/powerpoint/2010/main" val="155830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B48E-FCC7-4E4E-8DD4-895978E64AF1}"/>
              </a:ext>
            </a:extLst>
          </p:cNvPr>
          <p:cNvSpPr>
            <a:spLocks noGrp="1"/>
          </p:cNvSpPr>
          <p:nvPr>
            <p:ph type="title"/>
          </p:nvPr>
        </p:nvSpPr>
        <p:spPr/>
        <p:txBody>
          <a:bodyPr/>
          <a:lstStyle/>
          <a:p>
            <a:r>
              <a:rPr lang="en-US" dirty="0"/>
              <a:t>Eligibility versus Functional Impact</a:t>
            </a:r>
          </a:p>
        </p:txBody>
      </p:sp>
      <p:pic>
        <p:nvPicPr>
          <p:cNvPr id="5" name="Content Placeholder 4">
            <a:extLst>
              <a:ext uri="{FF2B5EF4-FFF2-40B4-BE49-F238E27FC236}">
                <a16:creationId xmlns:a16="http://schemas.microsoft.com/office/drawing/2014/main" id="{ABF33886-F48C-BB4A-90F6-7716C42B94D4}"/>
              </a:ext>
            </a:extLst>
          </p:cNvPr>
          <p:cNvPicPr>
            <a:picLocks noGrp="1" noChangeAspect="1"/>
          </p:cNvPicPr>
          <p:nvPr>
            <p:ph idx="1"/>
          </p:nvPr>
        </p:nvPicPr>
        <p:blipFill>
          <a:blip r:embed="rId2"/>
          <a:stretch>
            <a:fillRect/>
          </a:stretch>
        </p:blipFill>
        <p:spPr>
          <a:xfrm>
            <a:off x="2152650" y="2024914"/>
            <a:ext cx="7886700" cy="3952761"/>
          </a:xfrm>
        </p:spPr>
      </p:pic>
    </p:spTree>
    <p:extLst>
      <p:ext uri="{BB962C8B-B14F-4D97-AF65-F5344CB8AC3E}">
        <p14:creationId xmlns:p14="http://schemas.microsoft.com/office/powerpoint/2010/main" val="339862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7FB9-EF07-C04F-BE55-0796E51355B0}"/>
              </a:ext>
            </a:extLst>
          </p:cNvPr>
          <p:cNvSpPr>
            <a:spLocks noGrp="1"/>
          </p:cNvSpPr>
          <p:nvPr>
            <p:ph type="title"/>
          </p:nvPr>
        </p:nvSpPr>
        <p:spPr>
          <a:xfrm>
            <a:off x="2152650" y="365127"/>
            <a:ext cx="7886700" cy="931239"/>
          </a:xfrm>
        </p:spPr>
        <p:txBody>
          <a:bodyPr>
            <a:normAutofit fontScale="90000"/>
          </a:bodyPr>
          <a:lstStyle/>
          <a:p>
            <a:r>
              <a:rPr lang="en-US" b="1" dirty="0"/>
              <a:t>Example of SSs and GSVs on the CELF-P3</a:t>
            </a:r>
          </a:p>
        </p:txBody>
      </p:sp>
      <p:pic>
        <p:nvPicPr>
          <p:cNvPr id="5" name="Content Placeholder 4">
            <a:extLst>
              <a:ext uri="{FF2B5EF4-FFF2-40B4-BE49-F238E27FC236}">
                <a16:creationId xmlns:a16="http://schemas.microsoft.com/office/drawing/2014/main" id="{AE0BD7FD-700D-D840-92C3-FDFFAC50FB0A}"/>
              </a:ext>
            </a:extLst>
          </p:cNvPr>
          <p:cNvPicPr>
            <a:picLocks noGrp="1" noChangeAspect="1"/>
          </p:cNvPicPr>
          <p:nvPr>
            <p:ph idx="1"/>
          </p:nvPr>
        </p:nvPicPr>
        <p:blipFill>
          <a:blip r:embed="rId2"/>
          <a:stretch>
            <a:fillRect/>
          </a:stretch>
        </p:blipFill>
        <p:spPr>
          <a:xfrm>
            <a:off x="1655595" y="1412111"/>
            <a:ext cx="8907630" cy="5173884"/>
          </a:xfrm>
        </p:spPr>
      </p:pic>
    </p:spTree>
    <p:extLst>
      <p:ext uri="{BB962C8B-B14F-4D97-AF65-F5344CB8AC3E}">
        <p14:creationId xmlns:p14="http://schemas.microsoft.com/office/powerpoint/2010/main" val="378427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70D5-B29E-5C40-8AEB-689E6881237B}"/>
              </a:ext>
            </a:extLst>
          </p:cNvPr>
          <p:cNvSpPr>
            <a:spLocks noGrp="1"/>
          </p:cNvSpPr>
          <p:nvPr>
            <p:ph type="title"/>
          </p:nvPr>
        </p:nvSpPr>
        <p:spPr/>
        <p:txBody>
          <a:bodyPr/>
          <a:lstStyle/>
          <a:p>
            <a:r>
              <a:rPr lang="en-US" dirty="0">
                <a:solidFill>
                  <a:srgbClr val="7030A0"/>
                </a:solidFill>
              </a:rPr>
              <a:t>Age Equivalency</a:t>
            </a:r>
          </a:p>
        </p:txBody>
      </p:sp>
      <p:sp>
        <p:nvSpPr>
          <p:cNvPr id="3" name="Content Placeholder 2">
            <a:extLst>
              <a:ext uri="{FF2B5EF4-FFF2-40B4-BE49-F238E27FC236}">
                <a16:creationId xmlns:a16="http://schemas.microsoft.com/office/drawing/2014/main" id="{3311A864-38BF-9D47-A894-FF37F4FF619B}"/>
              </a:ext>
            </a:extLst>
          </p:cNvPr>
          <p:cNvSpPr>
            <a:spLocks noGrp="1"/>
          </p:cNvSpPr>
          <p:nvPr>
            <p:ph idx="1"/>
          </p:nvPr>
        </p:nvSpPr>
        <p:spPr/>
        <p:txBody>
          <a:bodyPr/>
          <a:lstStyle/>
          <a:p>
            <a:r>
              <a:rPr lang="en-US" dirty="0"/>
              <a:t>Average age in years and months typical for a given raw score.</a:t>
            </a:r>
          </a:p>
          <a:p>
            <a:endParaRPr lang="en-US" dirty="0"/>
          </a:p>
          <a:p>
            <a:r>
              <a:rPr lang="en-US" dirty="0"/>
              <a:t>DOES NOT provide information needed to determine if a child has a language impairment.</a:t>
            </a:r>
          </a:p>
          <a:p>
            <a:endParaRPr lang="en-US" dirty="0"/>
          </a:p>
          <a:p>
            <a:r>
              <a:rPr lang="en-US" dirty="0"/>
              <a:t>Although AE may be easier to understand for parents, it also can be misleading especially when discussing children with severe disabilities.</a:t>
            </a:r>
          </a:p>
        </p:txBody>
      </p:sp>
    </p:spTree>
    <p:extLst>
      <p:ext uri="{BB962C8B-B14F-4D97-AF65-F5344CB8AC3E}">
        <p14:creationId xmlns:p14="http://schemas.microsoft.com/office/powerpoint/2010/main" val="318806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36525" y="110612"/>
          <a:ext cx="8937346" cy="6825403"/>
        </p:xfrm>
        <a:graphic>
          <a:graphicData uri="http://schemas.openxmlformats.org/drawingml/2006/table">
            <a:tbl>
              <a:tblPr firstRow="1" firstCol="1" bandRow="1" bandCol="1">
                <a:tableStyleId>{5C22544A-7EE6-4342-B048-85BDC9FD1C3A}</a:tableStyleId>
              </a:tblPr>
              <a:tblGrid>
                <a:gridCol w="4466415">
                  <a:extLst>
                    <a:ext uri="{9D8B030D-6E8A-4147-A177-3AD203B41FA5}">
                      <a16:colId xmlns:a16="http://schemas.microsoft.com/office/drawing/2014/main" val="20000"/>
                    </a:ext>
                  </a:extLst>
                </a:gridCol>
                <a:gridCol w="4470931">
                  <a:extLst>
                    <a:ext uri="{9D8B030D-6E8A-4147-A177-3AD203B41FA5}">
                      <a16:colId xmlns:a16="http://schemas.microsoft.com/office/drawing/2014/main" val="20001"/>
                    </a:ext>
                  </a:extLst>
                </a:gridCol>
              </a:tblGrid>
              <a:tr h="254343">
                <a:tc>
                  <a:txBody>
                    <a:bodyPr/>
                    <a:lstStyle/>
                    <a:p>
                      <a:pPr marL="0" marR="0" algn="ctr">
                        <a:spcBef>
                          <a:spcPts val="0"/>
                        </a:spcBef>
                        <a:spcAft>
                          <a:spcPts val="0"/>
                        </a:spcAft>
                      </a:pPr>
                      <a:r>
                        <a:rPr lang="en-US" sz="1000">
                          <a:effectLst/>
                        </a:rPr>
                        <a:t>Clinical question </a:t>
                      </a:r>
                      <a:endParaRPr lang="en-US" sz="1200">
                        <a:effectLst/>
                        <a:latin typeface="Times New Roman" charset="0"/>
                        <a:ea typeface="Times New Roman" charset="0"/>
                      </a:endParaRPr>
                    </a:p>
                  </a:txBody>
                  <a:tcPr marL="68580" marR="68580" marT="0" marB="0"/>
                </a:tc>
                <a:tc>
                  <a:txBody>
                    <a:bodyPr/>
                    <a:lstStyle/>
                    <a:p>
                      <a:pPr marL="0" marR="0" algn="ctr">
                        <a:spcBef>
                          <a:spcPts val="0"/>
                        </a:spcBef>
                        <a:spcAft>
                          <a:spcPts val="0"/>
                        </a:spcAft>
                      </a:pPr>
                      <a:r>
                        <a:rPr lang="en-US" sz="1000">
                          <a:effectLst/>
                        </a:rPr>
                        <a:t>Measures</a:t>
                      </a:r>
                      <a:endParaRPr lang="en-US" sz="1200">
                        <a:effectLst/>
                        <a:latin typeface="Times New Roman" charset="0"/>
                        <a:ea typeface="Times New Roman" charset="0"/>
                      </a:endParaRPr>
                    </a:p>
                  </a:txBody>
                  <a:tcPr marL="68580" marR="68580" marT="0" marB="0"/>
                </a:tc>
                <a:extLst>
                  <a:ext uri="{0D108BD9-81ED-4DB2-BD59-A6C34878D82A}">
                    <a16:rowId xmlns:a16="http://schemas.microsoft.com/office/drawing/2014/main" val="10000"/>
                  </a:ext>
                </a:extLst>
              </a:tr>
              <a:tr h="508686">
                <a:tc>
                  <a:txBody>
                    <a:bodyPr/>
                    <a:lstStyle/>
                    <a:p>
                      <a:pPr marL="0" marR="0">
                        <a:spcBef>
                          <a:spcPts val="0"/>
                        </a:spcBef>
                        <a:spcAft>
                          <a:spcPts val="0"/>
                        </a:spcAft>
                      </a:pPr>
                      <a:r>
                        <a:rPr lang="en-US" sz="1600">
                          <a:effectLst/>
                        </a:rPr>
                        <a:t>How significant is Matthew’s speech sound disorder?</a:t>
                      </a:r>
                      <a:endParaRPr lang="en-US" sz="160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a:effectLst/>
                        </a:rPr>
                        <a:t>DEAP (percentile from norm-referenced test)</a:t>
                      </a:r>
                    </a:p>
                    <a:p>
                      <a:pPr marL="0" marR="0">
                        <a:spcBef>
                          <a:spcPts val="0"/>
                        </a:spcBef>
                        <a:spcAft>
                          <a:spcPts val="0"/>
                        </a:spcAft>
                      </a:pPr>
                      <a:r>
                        <a:rPr lang="en-US" sz="1800">
                          <a:effectLst/>
                        </a:rPr>
                        <a:t> </a:t>
                      </a:r>
                      <a:endParaRPr lang="en-US" sz="1800">
                        <a:effectLst/>
                        <a:latin typeface="Times New Roman" charset="0"/>
                        <a:ea typeface="Times New Roman" charset="0"/>
                      </a:endParaRPr>
                    </a:p>
                  </a:txBody>
                  <a:tcPr marL="68580" marR="68580" marT="0" marB="0"/>
                </a:tc>
                <a:extLst>
                  <a:ext uri="{0D108BD9-81ED-4DB2-BD59-A6C34878D82A}">
                    <a16:rowId xmlns:a16="http://schemas.microsoft.com/office/drawing/2014/main" val="10001"/>
                  </a:ext>
                </a:extLst>
              </a:tr>
              <a:tr h="1017372">
                <a:tc>
                  <a:txBody>
                    <a:bodyPr/>
                    <a:lstStyle/>
                    <a:p>
                      <a:pPr marL="0" marR="0">
                        <a:spcBef>
                          <a:spcPts val="0"/>
                        </a:spcBef>
                        <a:spcAft>
                          <a:spcPts val="0"/>
                        </a:spcAft>
                      </a:pPr>
                      <a:r>
                        <a:rPr lang="en-US" sz="1600" dirty="0">
                          <a:effectLst/>
                        </a:rPr>
                        <a:t>How can we describe his speech sound disorder?</a:t>
                      </a:r>
                    </a:p>
                    <a:p>
                      <a:pPr marL="285750" marR="0" lvl="0" indent="-285750">
                        <a:spcBef>
                          <a:spcPts val="0"/>
                        </a:spcBef>
                        <a:spcAft>
                          <a:spcPts val="0"/>
                        </a:spcAft>
                        <a:buFont typeface="Arial" charset="0"/>
                        <a:buChar char="•"/>
                      </a:pPr>
                      <a:r>
                        <a:rPr lang="en-US" sz="1600" dirty="0">
                          <a:effectLst/>
                        </a:rPr>
                        <a:t>What phonological patterns does he have in error? </a:t>
                      </a:r>
                    </a:p>
                    <a:p>
                      <a:pPr marL="285750" marR="0" lvl="0" indent="-285750">
                        <a:spcBef>
                          <a:spcPts val="0"/>
                        </a:spcBef>
                        <a:spcAft>
                          <a:spcPts val="0"/>
                        </a:spcAft>
                        <a:buFont typeface="Arial" charset="0"/>
                        <a:buChar char="•"/>
                      </a:pPr>
                      <a:r>
                        <a:rPr lang="en-US" sz="1600" dirty="0">
                          <a:effectLst/>
                        </a:rPr>
                        <a:t>How intelligible is his speech?  </a:t>
                      </a:r>
                      <a:endParaRPr lang="en-US" sz="1600" dirty="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a:effectLst/>
                        </a:rPr>
                        <a:t>DEAP (used descriptively- list of significant error patterns)</a:t>
                      </a:r>
                    </a:p>
                    <a:p>
                      <a:pPr marL="0" marR="0">
                        <a:spcBef>
                          <a:spcPts val="0"/>
                        </a:spcBef>
                        <a:spcAft>
                          <a:spcPts val="0"/>
                        </a:spcAft>
                      </a:pPr>
                      <a:r>
                        <a:rPr lang="en-US" sz="1800">
                          <a:effectLst/>
                        </a:rPr>
                        <a:t>Intelligibility (informal measure)</a:t>
                      </a:r>
                    </a:p>
                    <a:p>
                      <a:pPr marL="0" marR="0">
                        <a:spcBef>
                          <a:spcPts val="0"/>
                        </a:spcBef>
                        <a:spcAft>
                          <a:spcPts val="0"/>
                        </a:spcAft>
                      </a:pPr>
                      <a:r>
                        <a:rPr lang="en-US" sz="1800">
                          <a:effectLst/>
                        </a:rPr>
                        <a:t> </a:t>
                      </a:r>
                      <a:endParaRPr lang="en-US" sz="1800">
                        <a:effectLst/>
                        <a:latin typeface="Times New Roman" charset="0"/>
                        <a:ea typeface="Times New Roman" charset="0"/>
                      </a:endParaRPr>
                    </a:p>
                  </a:txBody>
                  <a:tcPr marL="68580" marR="68580" marT="0" marB="0"/>
                </a:tc>
                <a:extLst>
                  <a:ext uri="{0D108BD9-81ED-4DB2-BD59-A6C34878D82A}">
                    <a16:rowId xmlns:a16="http://schemas.microsoft.com/office/drawing/2014/main" val="10002"/>
                  </a:ext>
                </a:extLst>
              </a:tr>
              <a:tr h="1364338">
                <a:tc>
                  <a:txBody>
                    <a:bodyPr/>
                    <a:lstStyle/>
                    <a:p>
                      <a:pPr marL="0" marR="0">
                        <a:spcBef>
                          <a:spcPts val="0"/>
                        </a:spcBef>
                        <a:spcAft>
                          <a:spcPts val="0"/>
                        </a:spcAft>
                      </a:pPr>
                      <a:r>
                        <a:rPr lang="en-US" sz="1600" dirty="0">
                          <a:effectLst/>
                        </a:rPr>
                        <a:t>What kindergarten phonological awareness skills does he have?</a:t>
                      </a:r>
                    </a:p>
                    <a:p>
                      <a:pPr marL="285750" marR="0" lvl="0" indent="-285750">
                        <a:spcBef>
                          <a:spcPts val="0"/>
                        </a:spcBef>
                        <a:spcAft>
                          <a:spcPts val="0"/>
                        </a:spcAft>
                        <a:buFont typeface="Arial" charset="0"/>
                        <a:buChar char="•"/>
                      </a:pPr>
                      <a:r>
                        <a:rPr lang="en-US" sz="1600" dirty="0">
                          <a:effectLst/>
                        </a:rPr>
                        <a:t>Does he know his letter sounds? </a:t>
                      </a:r>
                    </a:p>
                    <a:p>
                      <a:pPr marL="285750" marR="0" lvl="0" indent="-285750">
                        <a:spcBef>
                          <a:spcPts val="0"/>
                        </a:spcBef>
                        <a:spcAft>
                          <a:spcPts val="0"/>
                        </a:spcAft>
                        <a:buFont typeface="Arial" charset="0"/>
                        <a:buChar char="•"/>
                      </a:pPr>
                      <a:r>
                        <a:rPr lang="en-US" sz="1600" dirty="0">
                          <a:effectLst/>
                        </a:rPr>
                        <a:t>Can he identify the first sound in words?</a:t>
                      </a:r>
                    </a:p>
                    <a:p>
                      <a:pPr marL="285750" marR="0" lvl="0" indent="-285750">
                        <a:spcBef>
                          <a:spcPts val="0"/>
                        </a:spcBef>
                        <a:spcAft>
                          <a:spcPts val="0"/>
                        </a:spcAft>
                        <a:buFont typeface="Arial" charset="0"/>
                        <a:buChar char="•"/>
                      </a:pPr>
                      <a:r>
                        <a:rPr lang="en-US" sz="1600" dirty="0">
                          <a:effectLst/>
                        </a:rPr>
                        <a:t>Can he blend/segment words? </a:t>
                      </a:r>
                      <a:endParaRPr lang="en-US" sz="1600" dirty="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dirty="0">
                          <a:effectLst/>
                        </a:rPr>
                        <a:t>Letter Sound Probe (informal measure)</a:t>
                      </a:r>
                    </a:p>
                    <a:p>
                      <a:pPr marL="0" marR="0">
                        <a:spcBef>
                          <a:spcPts val="0"/>
                        </a:spcBef>
                        <a:spcAft>
                          <a:spcPts val="0"/>
                        </a:spcAft>
                      </a:pPr>
                      <a:r>
                        <a:rPr lang="en-US" sz="1800" dirty="0">
                          <a:effectLst/>
                        </a:rPr>
                        <a:t>Initial Sound ID Probe (informal measure)</a:t>
                      </a:r>
                    </a:p>
                    <a:p>
                      <a:pPr marL="0" marR="0">
                        <a:spcBef>
                          <a:spcPts val="0"/>
                        </a:spcBef>
                        <a:spcAft>
                          <a:spcPts val="0"/>
                        </a:spcAft>
                      </a:pPr>
                      <a:r>
                        <a:rPr lang="en-US" sz="1800" dirty="0">
                          <a:effectLst/>
                        </a:rPr>
                        <a:t>Blending/Segmenting Probes (informal measure)</a:t>
                      </a:r>
                    </a:p>
                  </a:txBody>
                  <a:tcPr marL="68580" marR="68580" marT="0" marB="0"/>
                </a:tc>
                <a:extLst>
                  <a:ext uri="{0D108BD9-81ED-4DB2-BD59-A6C34878D82A}">
                    <a16:rowId xmlns:a16="http://schemas.microsoft.com/office/drawing/2014/main" val="10003"/>
                  </a:ext>
                </a:extLst>
              </a:tr>
              <a:tr h="1526058">
                <a:tc>
                  <a:txBody>
                    <a:bodyPr/>
                    <a:lstStyle/>
                    <a:p>
                      <a:pPr marL="0" marR="0">
                        <a:spcBef>
                          <a:spcPts val="0"/>
                        </a:spcBef>
                        <a:spcAft>
                          <a:spcPts val="0"/>
                        </a:spcAft>
                      </a:pPr>
                      <a:r>
                        <a:rPr lang="en-US" sz="1600" dirty="0">
                          <a:effectLst/>
                        </a:rPr>
                        <a:t>What other factors may be contributing to his speech sound disorder?</a:t>
                      </a:r>
                    </a:p>
                    <a:p>
                      <a:pPr marL="285750" marR="0" lvl="0" indent="-285750">
                        <a:spcBef>
                          <a:spcPts val="0"/>
                        </a:spcBef>
                        <a:spcAft>
                          <a:spcPts val="0"/>
                        </a:spcAft>
                        <a:buFont typeface="Arial" charset="0"/>
                        <a:buChar char="•"/>
                      </a:pPr>
                      <a:r>
                        <a:rPr lang="en-US" sz="1600" dirty="0">
                          <a:effectLst/>
                        </a:rPr>
                        <a:t>Hearing status?  </a:t>
                      </a:r>
                    </a:p>
                    <a:p>
                      <a:pPr marL="285750" marR="0" lvl="0" indent="-285750">
                        <a:spcBef>
                          <a:spcPts val="0"/>
                        </a:spcBef>
                        <a:spcAft>
                          <a:spcPts val="0"/>
                        </a:spcAft>
                        <a:buFont typeface="Arial" charset="0"/>
                        <a:buChar char="•"/>
                      </a:pPr>
                      <a:r>
                        <a:rPr lang="en-US" sz="1600" dirty="0">
                          <a:effectLst/>
                        </a:rPr>
                        <a:t>Oral motor skills? </a:t>
                      </a:r>
                    </a:p>
                    <a:p>
                      <a:pPr marL="285750" marR="0" lvl="0" indent="-285750">
                        <a:spcBef>
                          <a:spcPts val="0"/>
                        </a:spcBef>
                        <a:spcAft>
                          <a:spcPts val="0"/>
                        </a:spcAft>
                        <a:buFont typeface="Arial" charset="0"/>
                        <a:buChar char="•"/>
                      </a:pPr>
                      <a:r>
                        <a:rPr lang="en-US" sz="1600" dirty="0">
                          <a:effectLst/>
                        </a:rPr>
                        <a:t>Overall Expressive Language Disorder </a:t>
                      </a:r>
                    </a:p>
                    <a:p>
                      <a:pPr marL="285750" marR="0" lvl="0" indent="-285750">
                        <a:spcBef>
                          <a:spcPts val="0"/>
                        </a:spcBef>
                        <a:spcAft>
                          <a:spcPts val="0"/>
                        </a:spcAft>
                        <a:buFont typeface="Arial" charset="0"/>
                        <a:buChar char="•"/>
                      </a:pPr>
                      <a:r>
                        <a:rPr lang="en-US" sz="1600" dirty="0">
                          <a:effectLst/>
                        </a:rPr>
                        <a:t>Comprehension skills </a:t>
                      </a:r>
                      <a:endParaRPr lang="en-US" sz="1600" dirty="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dirty="0">
                          <a:effectLst/>
                        </a:rPr>
                        <a:t>Hearing Information (informal interview) </a:t>
                      </a:r>
                    </a:p>
                    <a:p>
                      <a:pPr marL="0" marR="0">
                        <a:spcBef>
                          <a:spcPts val="0"/>
                        </a:spcBef>
                        <a:spcAft>
                          <a:spcPts val="0"/>
                        </a:spcAft>
                      </a:pPr>
                      <a:r>
                        <a:rPr lang="en-US" sz="1800" dirty="0">
                          <a:effectLst/>
                        </a:rPr>
                        <a:t>Oral Motor Skills (clinical observation)</a:t>
                      </a:r>
                    </a:p>
                    <a:p>
                      <a:pPr marL="0" marR="0">
                        <a:spcBef>
                          <a:spcPts val="0"/>
                        </a:spcBef>
                        <a:spcAft>
                          <a:spcPts val="0"/>
                        </a:spcAft>
                      </a:pPr>
                      <a:r>
                        <a:rPr lang="en-US" sz="1800" dirty="0">
                          <a:effectLst/>
                        </a:rPr>
                        <a:t>Expressive language skills (clinical impression)</a:t>
                      </a:r>
                    </a:p>
                    <a:p>
                      <a:pPr marL="0" marR="0">
                        <a:spcBef>
                          <a:spcPts val="0"/>
                        </a:spcBef>
                        <a:spcAft>
                          <a:spcPts val="0"/>
                        </a:spcAft>
                      </a:pPr>
                      <a:r>
                        <a:rPr lang="en-US" sz="1800" dirty="0">
                          <a:effectLst/>
                        </a:rPr>
                        <a:t>CELF-P2 (percentile from a norm-referenced test)</a:t>
                      </a:r>
                    </a:p>
                  </a:txBody>
                  <a:tcPr marL="68580" marR="68580" marT="0" marB="0"/>
                </a:tc>
                <a:extLst>
                  <a:ext uri="{0D108BD9-81ED-4DB2-BD59-A6C34878D82A}">
                    <a16:rowId xmlns:a16="http://schemas.microsoft.com/office/drawing/2014/main" val="10004"/>
                  </a:ext>
                </a:extLst>
              </a:tr>
              <a:tr h="2034744">
                <a:tc>
                  <a:txBody>
                    <a:bodyPr/>
                    <a:lstStyle/>
                    <a:p>
                      <a:pPr marL="0" marR="0">
                        <a:spcBef>
                          <a:spcPts val="0"/>
                        </a:spcBef>
                        <a:spcAft>
                          <a:spcPts val="0"/>
                        </a:spcAft>
                      </a:pPr>
                      <a:r>
                        <a:rPr lang="en-US" sz="1600" dirty="0">
                          <a:effectLst/>
                        </a:rPr>
                        <a:t>What is the best treatment plan?</a:t>
                      </a:r>
                    </a:p>
                    <a:p>
                      <a:pPr marL="285750" marR="0" lvl="0" indent="-285750">
                        <a:spcBef>
                          <a:spcPts val="0"/>
                        </a:spcBef>
                        <a:spcAft>
                          <a:spcPts val="0"/>
                        </a:spcAft>
                        <a:buFont typeface="Arial" charset="0"/>
                        <a:buChar char="•"/>
                      </a:pPr>
                      <a:r>
                        <a:rPr lang="en-US" sz="1600" dirty="0">
                          <a:effectLst/>
                        </a:rPr>
                        <a:t>What error patterns should be targeted first and what is Matthew’s baseline on those error patterns? </a:t>
                      </a:r>
                    </a:p>
                    <a:p>
                      <a:pPr marL="285750" marR="0" lvl="0" indent="-285750">
                        <a:spcBef>
                          <a:spcPts val="0"/>
                        </a:spcBef>
                        <a:spcAft>
                          <a:spcPts val="0"/>
                        </a:spcAft>
                        <a:buFont typeface="Arial" charset="0"/>
                        <a:buChar char="•"/>
                      </a:pPr>
                      <a:r>
                        <a:rPr lang="en-US" sz="1600" dirty="0">
                          <a:effectLst/>
                        </a:rPr>
                        <a:t>What does the research say is the best approach for treating Matthew’s SSD?</a:t>
                      </a:r>
                    </a:p>
                    <a:p>
                      <a:pPr marL="285750" marR="0" lvl="0" indent="-285750">
                        <a:spcBef>
                          <a:spcPts val="0"/>
                        </a:spcBef>
                        <a:spcAft>
                          <a:spcPts val="0"/>
                        </a:spcAft>
                        <a:buFont typeface="Arial" charset="0"/>
                        <a:buChar char="•"/>
                      </a:pPr>
                      <a:r>
                        <a:rPr lang="en-US" sz="1600" dirty="0">
                          <a:effectLst/>
                        </a:rPr>
                        <a:t>What are the family’s preferences concerning therapy? </a:t>
                      </a:r>
                      <a:endParaRPr lang="en-US" sz="1600" dirty="0">
                        <a:effectLst/>
                        <a:latin typeface="Times New Roman" charset="0"/>
                        <a:ea typeface="Times New Roman" charset="0"/>
                      </a:endParaRPr>
                    </a:p>
                  </a:txBody>
                  <a:tcPr marL="68580" marR="68580" marT="0" marB="0"/>
                </a:tc>
                <a:tc>
                  <a:txBody>
                    <a:bodyPr/>
                    <a:lstStyle/>
                    <a:p>
                      <a:pPr marL="0" marR="0">
                        <a:spcBef>
                          <a:spcPts val="0"/>
                        </a:spcBef>
                        <a:spcAft>
                          <a:spcPts val="0"/>
                        </a:spcAft>
                      </a:pPr>
                      <a:r>
                        <a:rPr lang="en-US" sz="1800" dirty="0">
                          <a:effectLst/>
                        </a:rPr>
                        <a:t>Speech Sound Probes (informal measure)</a:t>
                      </a:r>
                    </a:p>
                    <a:p>
                      <a:pPr marL="0" marR="0">
                        <a:spcBef>
                          <a:spcPts val="0"/>
                        </a:spcBef>
                        <a:spcAft>
                          <a:spcPts val="0"/>
                        </a:spcAft>
                      </a:pPr>
                      <a:r>
                        <a:rPr lang="en-US" sz="1800" dirty="0">
                          <a:effectLst/>
                        </a:rPr>
                        <a:t>Research analysis (informal analysis)</a:t>
                      </a:r>
                    </a:p>
                    <a:p>
                      <a:pPr marL="0" marR="0">
                        <a:spcBef>
                          <a:spcPts val="0"/>
                        </a:spcBef>
                        <a:spcAft>
                          <a:spcPts val="0"/>
                        </a:spcAft>
                      </a:pPr>
                      <a:r>
                        <a:rPr lang="en-US" sz="1800" dirty="0">
                          <a:effectLst/>
                        </a:rPr>
                        <a:t>Family Preferences (informal interview)</a:t>
                      </a:r>
                      <a:endParaRPr lang="en-US" sz="1800" dirty="0">
                        <a:effectLst/>
                        <a:latin typeface="Times New Roman" charset="0"/>
                        <a:ea typeface="Times New Roman"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8376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1512</Words>
  <Application>Microsoft Macintosh PowerPoint</Application>
  <PresentationFormat>Widescreen</PresentationFormat>
  <Paragraphs>170</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Out-of-Class Assignment #1:   Designing an Assessment </vt:lpstr>
      <vt:lpstr>PowerPoint Presentation</vt:lpstr>
      <vt:lpstr>Considerations for Choosing Assessment Tools:</vt:lpstr>
      <vt:lpstr>Choosing Assessment Methods:  How to answer your clinical questions</vt:lpstr>
      <vt:lpstr>PowerPoint Presentation</vt:lpstr>
      <vt:lpstr>Eligibility versus Functional Impact</vt:lpstr>
      <vt:lpstr>Example of SSs and GSVs on the CELF-P3</vt:lpstr>
      <vt:lpstr>Age Equivalency</vt:lpstr>
      <vt:lpstr>PowerPoint Presentation</vt:lpstr>
      <vt:lpstr>Planning and Preparing for a Successful Evaluation Session</vt:lpstr>
      <vt:lpstr>Case Study:  Introduction to Assessment Activities</vt:lpstr>
      <vt:lpstr> The Interview as a Diagnostic Tool </vt:lpstr>
      <vt:lpstr>Activity #4:  Watch a language sample and form your initial clinical impressions  Individual Activity- read through the questions first</vt:lpstr>
      <vt:lpstr>Activity #4</vt:lpstr>
      <vt:lpstr>Strategies for Eliciting a Language Sample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Out-of-Class Assignment #1:   Designing an Assessment </dc:title>
  <dc:creator>Jim Wright</dc:creator>
  <cp:lastModifiedBy>Jim Wright</cp:lastModifiedBy>
  <cp:revision>2</cp:revision>
  <dcterms:created xsi:type="dcterms:W3CDTF">2022-01-04T17:59:35Z</dcterms:created>
  <dcterms:modified xsi:type="dcterms:W3CDTF">2022-01-11T17:48:45Z</dcterms:modified>
</cp:coreProperties>
</file>