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408" r:id="rId2"/>
    <p:sldId id="403" r:id="rId3"/>
    <p:sldId id="530" r:id="rId4"/>
    <p:sldId id="523" r:id="rId5"/>
    <p:sldId id="529" r:id="rId6"/>
    <p:sldId id="525" r:id="rId7"/>
    <p:sldId id="526" r:id="rId8"/>
    <p:sldId id="527" r:id="rId9"/>
    <p:sldId id="528" r:id="rId10"/>
    <p:sldId id="531" r:id="rId11"/>
    <p:sldId id="533" r:id="rId12"/>
    <p:sldId id="532" r:id="rId13"/>
    <p:sldId id="535" r:id="rId14"/>
    <p:sldId id="534" r:id="rId15"/>
    <p:sldId id="536" r:id="rId16"/>
    <p:sldId id="29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46"/>
  </p:normalViewPr>
  <p:slideViewPr>
    <p:cSldViewPr snapToGrid="0" snapToObjects="1">
      <p:cViewPr varScale="1">
        <p:scale>
          <a:sx n="90" d="100"/>
          <a:sy n="90" d="100"/>
        </p:scale>
        <p:origin x="232"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42D89-64F2-5E44-998D-54AF6D40E4AE}" type="datetimeFigureOut">
              <a:rPr lang="en-US" smtClean="0"/>
              <a:t>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EEFEF-C4CF-F548-BC8D-1A03187BE3E2}" type="slidenum">
              <a:rPr lang="en-US" smtClean="0"/>
              <a:t>‹#›</a:t>
            </a:fld>
            <a:endParaRPr lang="en-US"/>
          </a:p>
        </p:txBody>
      </p:sp>
    </p:spTree>
    <p:extLst>
      <p:ext uri="{BB962C8B-B14F-4D97-AF65-F5344CB8AC3E}">
        <p14:creationId xmlns:p14="http://schemas.microsoft.com/office/powerpoint/2010/main" val="2504955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suggested report format from creators of CELF</a:t>
            </a:r>
          </a:p>
        </p:txBody>
      </p:sp>
      <p:sp>
        <p:nvSpPr>
          <p:cNvPr id="4" name="Slide Number Placeholder 3"/>
          <p:cNvSpPr>
            <a:spLocks noGrp="1"/>
          </p:cNvSpPr>
          <p:nvPr>
            <p:ph type="sldNum" sz="quarter" idx="5"/>
          </p:nvPr>
        </p:nvSpPr>
        <p:spPr/>
        <p:txBody>
          <a:bodyPr/>
          <a:lstStyle/>
          <a:p>
            <a:fld id="{AA0A589D-B577-494C-AEB5-A5D4F1908003}" type="slidenum">
              <a:rPr lang="en-US" smtClean="0"/>
              <a:t>4</a:t>
            </a:fld>
            <a:endParaRPr lang="en-US"/>
          </a:p>
        </p:txBody>
      </p:sp>
    </p:spTree>
    <p:extLst>
      <p:ext uri="{BB962C8B-B14F-4D97-AF65-F5344CB8AC3E}">
        <p14:creationId xmlns:p14="http://schemas.microsoft.com/office/powerpoint/2010/main" val="258098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14</a:t>
            </a:fld>
            <a:endParaRPr lang="en-US"/>
          </a:p>
        </p:txBody>
      </p:sp>
    </p:spTree>
    <p:extLst>
      <p:ext uri="{BB962C8B-B14F-4D97-AF65-F5344CB8AC3E}">
        <p14:creationId xmlns:p14="http://schemas.microsoft.com/office/powerpoint/2010/main" val="3829915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 label can be a relief because it opens up a plan and a way to move forward with commitment.</a:t>
            </a:r>
          </a:p>
        </p:txBody>
      </p:sp>
      <p:sp>
        <p:nvSpPr>
          <p:cNvPr id="4" name="Slide Number Placeholder 3"/>
          <p:cNvSpPr>
            <a:spLocks noGrp="1"/>
          </p:cNvSpPr>
          <p:nvPr>
            <p:ph type="sldNum" sz="quarter" idx="5"/>
          </p:nvPr>
        </p:nvSpPr>
        <p:spPr/>
        <p:txBody>
          <a:bodyPr/>
          <a:lstStyle/>
          <a:p>
            <a:fld id="{AA0A589D-B577-494C-AEB5-A5D4F1908003}" type="slidenum">
              <a:rPr lang="en-US" smtClean="0"/>
              <a:t>15</a:t>
            </a:fld>
            <a:endParaRPr lang="en-US"/>
          </a:p>
        </p:txBody>
      </p:sp>
    </p:spTree>
    <p:extLst>
      <p:ext uri="{BB962C8B-B14F-4D97-AF65-F5344CB8AC3E}">
        <p14:creationId xmlns:p14="http://schemas.microsoft.com/office/powerpoint/2010/main" val="228917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than explain scoring for each test, start report with explanation of standardized testing.</a:t>
            </a:r>
          </a:p>
        </p:txBody>
      </p:sp>
      <p:sp>
        <p:nvSpPr>
          <p:cNvPr id="4" name="Slide Number Placeholder 3"/>
          <p:cNvSpPr>
            <a:spLocks noGrp="1"/>
          </p:cNvSpPr>
          <p:nvPr>
            <p:ph type="sldNum" sz="quarter" idx="5"/>
          </p:nvPr>
        </p:nvSpPr>
        <p:spPr/>
        <p:txBody>
          <a:bodyPr/>
          <a:lstStyle/>
          <a:p>
            <a:fld id="{AA0A589D-B577-494C-AEB5-A5D4F1908003}" type="slidenum">
              <a:rPr lang="en-US" smtClean="0"/>
              <a:t>5</a:t>
            </a:fld>
            <a:endParaRPr lang="en-US"/>
          </a:p>
        </p:txBody>
      </p:sp>
    </p:spTree>
    <p:extLst>
      <p:ext uri="{BB962C8B-B14F-4D97-AF65-F5344CB8AC3E}">
        <p14:creationId xmlns:p14="http://schemas.microsoft.com/office/powerpoint/2010/main" val="3654089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of tables to reflect scores</a:t>
            </a:r>
          </a:p>
        </p:txBody>
      </p:sp>
      <p:sp>
        <p:nvSpPr>
          <p:cNvPr id="4" name="Slide Number Placeholder 3"/>
          <p:cNvSpPr>
            <a:spLocks noGrp="1"/>
          </p:cNvSpPr>
          <p:nvPr>
            <p:ph type="sldNum" sz="quarter" idx="5"/>
          </p:nvPr>
        </p:nvSpPr>
        <p:spPr/>
        <p:txBody>
          <a:bodyPr/>
          <a:lstStyle/>
          <a:p>
            <a:fld id="{AA0A589D-B577-494C-AEB5-A5D4F1908003}" type="slidenum">
              <a:rPr lang="en-US" smtClean="0"/>
              <a:t>6</a:t>
            </a:fld>
            <a:endParaRPr lang="en-US"/>
          </a:p>
        </p:txBody>
      </p:sp>
    </p:spTree>
    <p:extLst>
      <p:ext uri="{BB962C8B-B14F-4D97-AF65-F5344CB8AC3E}">
        <p14:creationId xmlns:p14="http://schemas.microsoft.com/office/powerpoint/2010/main" val="272704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descriptions of tasks</a:t>
            </a:r>
          </a:p>
        </p:txBody>
      </p:sp>
      <p:sp>
        <p:nvSpPr>
          <p:cNvPr id="4" name="Slide Number Placeholder 3"/>
          <p:cNvSpPr>
            <a:spLocks noGrp="1"/>
          </p:cNvSpPr>
          <p:nvPr>
            <p:ph type="sldNum" sz="quarter" idx="5"/>
          </p:nvPr>
        </p:nvSpPr>
        <p:spPr/>
        <p:txBody>
          <a:bodyPr/>
          <a:lstStyle/>
          <a:p>
            <a:fld id="{AA0A589D-B577-494C-AEB5-A5D4F1908003}" type="slidenum">
              <a:rPr lang="en-US" smtClean="0"/>
              <a:t>7</a:t>
            </a:fld>
            <a:endParaRPr lang="en-US"/>
          </a:p>
        </p:txBody>
      </p:sp>
    </p:spTree>
    <p:extLst>
      <p:ext uri="{BB962C8B-B14F-4D97-AF65-F5344CB8AC3E}">
        <p14:creationId xmlns:p14="http://schemas.microsoft.com/office/powerpoint/2010/main" val="717445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Describing how the test results reflect day-to-day communication functions</a:t>
            </a:r>
          </a:p>
        </p:txBody>
      </p:sp>
      <p:sp>
        <p:nvSpPr>
          <p:cNvPr id="4" name="Slide Number Placeholder 3"/>
          <p:cNvSpPr>
            <a:spLocks noGrp="1"/>
          </p:cNvSpPr>
          <p:nvPr>
            <p:ph type="sldNum" sz="quarter" idx="5"/>
          </p:nvPr>
        </p:nvSpPr>
        <p:spPr/>
        <p:txBody>
          <a:bodyPr/>
          <a:lstStyle/>
          <a:p>
            <a:fld id="{AA0A589D-B577-494C-AEB5-A5D4F1908003}" type="slidenum">
              <a:rPr lang="en-US" smtClean="0"/>
              <a:t>8</a:t>
            </a:fld>
            <a:endParaRPr lang="en-US"/>
          </a:p>
        </p:txBody>
      </p:sp>
    </p:spTree>
    <p:extLst>
      <p:ext uri="{BB962C8B-B14F-4D97-AF65-F5344CB8AC3E}">
        <p14:creationId xmlns:p14="http://schemas.microsoft.com/office/powerpoint/2010/main" val="369539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scoring forms – T-scores.  Including a Severity or Interpretation column</a:t>
            </a:r>
          </a:p>
        </p:txBody>
      </p:sp>
      <p:sp>
        <p:nvSpPr>
          <p:cNvPr id="4" name="Slide Number Placeholder 3"/>
          <p:cNvSpPr>
            <a:spLocks noGrp="1"/>
          </p:cNvSpPr>
          <p:nvPr>
            <p:ph type="sldNum" sz="quarter" idx="5"/>
          </p:nvPr>
        </p:nvSpPr>
        <p:spPr/>
        <p:txBody>
          <a:bodyPr/>
          <a:lstStyle/>
          <a:p>
            <a:fld id="{AA0A589D-B577-494C-AEB5-A5D4F1908003}" type="slidenum">
              <a:rPr lang="en-US" smtClean="0"/>
              <a:t>9</a:t>
            </a:fld>
            <a:endParaRPr lang="en-US"/>
          </a:p>
        </p:txBody>
      </p:sp>
    </p:spTree>
    <p:extLst>
      <p:ext uri="{BB962C8B-B14F-4D97-AF65-F5344CB8AC3E}">
        <p14:creationId xmlns:p14="http://schemas.microsoft.com/office/powerpoint/2010/main" val="1236602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  my mother-in-law said I needed to bring Johnny in because she thinks he isn’t talking well enough.  Vs.  Johnny is different from my other children.  I’m considered about his development and his pediatrician confirmed my worries.</a:t>
            </a:r>
          </a:p>
          <a:p>
            <a:r>
              <a:rPr lang="en-US" dirty="0"/>
              <a:t>Life:  recently divorced, single mom without a support network; elderly man lives alone just had a stroke</a:t>
            </a:r>
          </a:p>
          <a:p>
            <a:r>
              <a:rPr lang="en-US" dirty="0"/>
              <a:t>Parenting:  Johnny pushes my buttons all of the time: screams, tantrums; adult writer in the middle of finishing a book who has a TBI</a:t>
            </a:r>
          </a:p>
        </p:txBody>
      </p:sp>
      <p:sp>
        <p:nvSpPr>
          <p:cNvPr id="4" name="Slide Number Placeholder 3"/>
          <p:cNvSpPr>
            <a:spLocks noGrp="1"/>
          </p:cNvSpPr>
          <p:nvPr>
            <p:ph type="sldNum" sz="quarter" idx="5"/>
          </p:nvPr>
        </p:nvSpPr>
        <p:spPr/>
        <p:txBody>
          <a:bodyPr/>
          <a:lstStyle/>
          <a:p>
            <a:fld id="{AA0A589D-B577-494C-AEB5-A5D4F1908003}" type="slidenum">
              <a:rPr lang="en-US" smtClean="0"/>
              <a:t>10</a:t>
            </a:fld>
            <a:endParaRPr lang="en-US"/>
          </a:p>
        </p:txBody>
      </p:sp>
    </p:spTree>
    <p:extLst>
      <p:ext uri="{BB962C8B-B14F-4D97-AF65-F5344CB8AC3E}">
        <p14:creationId xmlns:p14="http://schemas.microsoft.com/office/powerpoint/2010/main" val="310129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mentioned that Johnny doesn’t yet play with other children…..</a:t>
            </a:r>
          </a:p>
        </p:txBody>
      </p:sp>
      <p:sp>
        <p:nvSpPr>
          <p:cNvPr id="4" name="Slide Number Placeholder 3"/>
          <p:cNvSpPr>
            <a:spLocks noGrp="1"/>
          </p:cNvSpPr>
          <p:nvPr>
            <p:ph type="sldNum" sz="quarter" idx="5"/>
          </p:nvPr>
        </p:nvSpPr>
        <p:spPr/>
        <p:txBody>
          <a:bodyPr/>
          <a:lstStyle/>
          <a:p>
            <a:fld id="{AA0A589D-B577-494C-AEB5-A5D4F1908003}" type="slidenum">
              <a:rPr lang="en-US" smtClean="0"/>
              <a:t>11</a:t>
            </a:fld>
            <a:endParaRPr lang="en-US"/>
          </a:p>
        </p:txBody>
      </p:sp>
    </p:spTree>
    <p:extLst>
      <p:ext uri="{BB962C8B-B14F-4D97-AF65-F5344CB8AC3E}">
        <p14:creationId xmlns:p14="http://schemas.microsoft.com/office/powerpoint/2010/main" val="260424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12</a:t>
            </a:fld>
            <a:endParaRPr lang="en-US"/>
          </a:p>
        </p:txBody>
      </p:sp>
    </p:spTree>
    <p:extLst>
      <p:ext uri="{BB962C8B-B14F-4D97-AF65-F5344CB8AC3E}">
        <p14:creationId xmlns:p14="http://schemas.microsoft.com/office/powerpoint/2010/main" val="2924643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8D54-CFD8-2B4E-8488-9E8C8E8A51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10714B-D9E7-B04E-887C-A5B95A2420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65EA8E-15B1-8449-A34D-5AC0E56A982E}"/>
              </a:ext>
            </a:extLst>
          </p:cNvPr>
          <p:cNvSpPr>
            <a:spLocks noGrp="1"/>
          </p:cNvSpPr>
          <p:nvPr>
            <p:ph type="dt" sz="half" idx="10"/>
          </p:nvPr>
        </p:nvSpPr>
        <p:spPr/>
        <p:txBody>
          <a:bodyPr/>
          <a:lstStyle/>
          <a:p>
            <a:fld id="{86ED8F93-1253-CC46-BD23-6B16D47EB250}" type="datetimeFigureOut">
              <a:rPr lang="en-US" smtClean="0"/>
              <a:t>1/4/22</a:t>
            </a:fld>
            <a:endParaRPr lang="en-US"/>
          </a:p>
        </p:txBody>
      </p:sp>
      <p:sp>
        <p:nvSpPr>
          <p:cNvPr id="5" name="Footer Placeholder 4">
            <a:extLst>
              <a:ext uri="{FF2B5EF4-FFF2-40B4-BE49-F238E27FC236}">
                <a16:creationId xmlns:a16="http://schemas.microsoft.com/office/drawing/2014/main" id="{9C216370-3594-1540-A9CF-F5B9944D0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C76D0-3624-AF43-83DD-F4790CADB04C}"/>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399961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540D-2420-F84F-BC10-B5D2DD9DB1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ABB9BE-6FAA-FE4E-8C8F-1E5111F40A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B58EE7-A00D-DA43-AF7A-D4A12841FAEA}"/>
              </a:ext>
            </a:extLst>
          </p:cNvPr>
          <p:cNvSpPr>
            <a:spLocks noGrp="1"/>
          </p:cNvSpPr>
          <p:nvPr>
            <p:ph type="dt" sz="half" idx="10"/>
          </p:nvPr>
        </p:nvSpPr>
        <p:spPr/>
        <p:txBody>
          <a:bodyPr/>
          <a:lstStyle/>
          <a:p>
            <a:fld id="{86ED8F93-1253-CC46-BD23-6B16D47EB250}" type="datetimeFigureOut">
              <a:rPr lang="en-US" smtClean="0"/>
              <a:t>1/4/22</a:t>
            </a:fld>
            <a:endParaRPr lang="en-US"/>
          </a:p>
        </p:txBody>
      </p:sp>
      <p:sp>
        <p:nvSpPr>
          <p:cNvPr id="5" name="Footer Placeholder 4">
            <a:extLst>
              <a:ext uri="{FF2B5EF4-FFF2-40B4-BE49-F238E27FC236}">
                <a16:creationId xmlns:a16="http://schemas.microsoft.com/office/drawing/2014/main" id="{F979879D-1FB5-1447-A71A-106C9987BA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5F2F7-37C0-3541-8131-54D0E1D50730}"/>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7114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0D44B-416D-D84B-939A-DDA2D376B2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AD2813-7F05-0D4A-9C17-1BA12131A1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C1F51-AF90-DD42-B639-6555EB0A3511}"/>
              </a:ext>
            </a:extLst>
          </p:cNvPr>
          <p:cNvSpPr>
            <a:spLocks noGrp="1"/>
          </p:cNvSpPr>
          <p:nvPr>
            <p:ph type="dt" sz="half" idx="10"/>
          </p:nvPr>
        </p:nvSpPr>
        <p:spPr/>
        <p:txBody>
          <a:bodyPr/>
          <a:lstStyle/>
          <a:p>
            <a:fld id="{86ED8F93-1253-CC46-BD23-6B16D47EB250}" type="datetimeFigureOut">
              <a:rPr lang="en-US" smtClean="0"/>
              <a:t>1/4/22</a:t>
            </a:fld>
            <a:endParaRPr lang="en-US"/>
          </a:p>
        </p:txBody>
      </p:sp>
      <p:sp>
        <p:nvSpPr>
          <p:cNvPr id="5" name="Footer Placeholder 4">
            <a:extLst>
              <a:ext uri="{FF2B5EF4-FFF2-40B4-BE49-F238E27FC236}">
                <a16:creationId xmlns:a16="http://schemas.microsoft.com/office/drawing/2014/main" id="{07F7B033-44BC-E444-8E95-AB863A455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0B441-3109-4642-A9FB-C6FC00F661F0}"/>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44015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ED511-E9AD-1546-8BBD-5D8EFC10F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7ADE36-F651-F047-B3E9-A3CF311237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47A24-169D-2147-8B6C-6208B7E7C518}"/>
              </a:ext>
            </a:extLst>
          </p:cNvPr>
          <p:cNvSpPr>
            <a:spLocks noGrp="1"/>
          </p:cNvSpPr>
          <p:nvPr>
            <p:ph type="dt" sz="half" idx="10"/>
          </p:nvPr>
        </p:nvSpPr>
        <p:spPr/>
        <p:txBody>
          <a:bodyPr/>
          <a:lstStyle/>
          <a:p>
            <a:fld id="{86ED8F93-1253-CC46-BD23-6B16D47EB250}" type="datetimeFigureOut">
              <a:rPr lang="en-US" smtClean="0"/>
              <a:t>1/4/22</a:t>
            </a:fld>
            <a:endParaRPr lang="en-US"/>
          </a:p>
        </p:txBody>
      </p:sp>
      <p:sp>
        <p:nvSpPr>
          <p:cNvPr id="5" name="Footer Placeholder 4">
            <a:extLst>
              <a:ext uri="{FF2B5EF4-FFF2-40B4-BE49-F238E27FC236}">
                <a16:creationId xmlns:a16="http://schemas.microsoft.com/office/drawing/2014/main" id="{F026F5D3-D5B2-D54F-A44A-5F8A19DAE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03EDA-C262-A44E-8DA7-A6C60D86268C}"/>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244137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5AFD-A6F8-1F40-9D46-DD3ECE966B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EF9CB3-71F0-A648-AEA5-5FFA61881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DBD0BC-D24D-CE4A-8F1A-D8F102087BD4}"/>
              </a:ext>
            </a:extLst>
          </p:cNvPr>
          <p:cNvSpPr>
            <a:spLocks noGrp="1"/>
          </p:cNvSpPr>
          <p:nvPr>
            <p:ph type="dt" sz="half" idx="10"/>
          </p:nvPr>
        </p:nvSpPr>
        <p:spPr/>
        <p:txBody>
          <a:bodyPr/>
          <a:lstStyle/>
          <a:p>
            <a:fld id="{86ED8F93-1253-CC46-BD23-6B16D47EB250}" type="datetimeFigureOut">
              <a:rPr lang="en-US" smtClean="0"/>
              <a:t>1/4/22</a:t>
            </a:fld>
            <a:endParaRPr lang="en-US"/>
          </a:p>
        </p:txBody>
      </p:sp>
      <p:sp>
        <p:nvSpPr>
          <p:cNvPr id="5" name="Footer Placeholder 4">
            <a:extLst>
              <a:ext uri="{FF2B5EF4-FFF2-40B4-BE49-F238E27FC236}">
                <a16:creationId xmlns:a16="http://schemas.microsoft.com/office/drawing/2014/main" id="{0EF43E27-CEB3-0E48-A1C5-2898CBCEB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71DC9-1100-1B44-B2A2-B54D3790A707}"/>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260280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AC8C-FFE6-2547-BCF5-D8DA2A0345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69C9A2-185B-4049-9663-1F5A60EF4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FBB2EC-AFAA-934C-BDCF-622768B85D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E7A731-F1DB-264D-AFCB-583699589FBE}"/>
              </a:ext>
            </a:extLst>
          </p:cNvPr>
          <p:cNvSpPr>
            <a:spLocks noGrp="1"/>
          </p:cNvSpPr>
          <p:nvPr>
            <p:ph type="dt" sz="half" idx="10"/>
          </p:nvPr>
        </p:nvSpPr>
        <p:spPr/>
        <p:txBody>
          <a:bodyPr/>
          <a:lstStyle/>
          <a:p>
            <a:fld id="{86ED8F93-1253-CC46-BD23-6B16D47EB250}" type="datetimeFigureOut">
              <a:rPr lang="en-US" smtClean="0"/>
              <a:t>1/4/22</a:t>
            </a:fld>
            <a:endParaRPr lang="en-US"/>
          </a:p>
        </p:txBody>
      </p:sp>
      <p:sp>
        <p:nvSpPr>
          <p:cNvPr id="6" name="Footer Placeholder 5">
            <a:extLst>
              <a:ext uri="{FF2B5EF4-FFF2-40B4-BE49-F238E27FC236}">
                <a16:creationId xmlns:a16="http://schemas.microsoft.com/office/drawing/2014/main" id="{8F928B97-E72C-1A46-ADD4-7221B49B45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D9FD8-D981-B94D-AD84-DD972DA179FD}"/>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364331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27054-2EAF-0248-BCD4-4E7CD00B22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2934EE-8782-674A-87BD-580F1B05F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9A083-A268-0B4F-A5A9-4CCD48FA5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78AE9E-EF80-5B40-A255-1D2ED0CFBF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4767B5-8624-B449-8396-DB5C966A79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DAF747-B954-6949-BC5E-887E9081D227}"/>
              </a:ext>
            </a:extLst>
          </p:cNvPr>
          <p:cNvSpPr>
            <a:spLocks noGrp="1"/>
          </p:cNvSpPr>
          <p:nvPr>
            <p:ph type="dt" sz="half" idx="10"/>
          </p:nvPr>
        </p:nvSpPr>
        <p:spPr/>
        <p:txBody>
          <a:bodyPr/>
          <a:lstStyle/>
          <a:p>
            <a:fld id="{86ED8F93-1253-CC46-BD23-6B16D47EB250}" type="datetimeFigureOut">
              <a:rPr lang="en-US" smtClean="0"/>
              <a:t>1/4/22</a:t>
            </a:fld>
            <a:endParaRPr lang="en-US"/>
          </a:p>
        </p:txBody>
      </p:sp>
      <p:sp>
        <p:nvSpPr>
          <p:cNvPr id="8" name="Footer Placeholder 7">
            <a:extLst>
              <a:ext uri="{FF2B5EF4-FFF2-40B4-BE49-F238E27FC236}">
                <a16:creationId xmlns:a16="http://schemas.microsoft.com/office/drawing/2014/main" id="{0818C15F-A5A1-1843-BA5D-62BD6B17D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3EC452-BC18-7448-B80B-ECFE249E8D04}"/>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363247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2D61-20CD-B447-9BBD-BCB31EB5BC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D46ABF-93FC-A347-BE3F-101ECEF52C7A}"/>
              </a:ext>
            </a:extLst>
          </p:cNvPr>
          <p:cNvSpPr>
            <a:spLocks noGrp="1"/>
          </p:cNvSpPr>
          <p:nvPr>
            <p:ph type="dt" sz="half" idx="10"/>
          </p:nvPr>
        </p:nvSpPr>
        <p:spPr/>
        <p:txBody>
          <a:bodyPr/>
          <a:lstStyle/>
          <a:p>
            <a:fld id="{86ED8F93-1253-CC46-BD23-6B16D47EB250}" type="datetimeFigureOut">
              <a:rPr lang="en-US" smtClean="0"/>
              <a:t>1/4/22</a:t>
            </a:fld>
            <a:endParaRPr lang="en-US"/>
          </a:p>
        </p:txBody>
      </p:sp>
      <p:sp>
        <p:nvSpPr>
          <p:cNvPr id="4" name="Footer Placeholder 3">
            <a:extLst>
              <a:ext uri="{FF2B5EF4-FFF2-40B4-BE49-F238E27FC236}">
                <a16:creationId xmlns:a16="http://schemas.microsoft.com/office/drawing/2014/main" id="{A3A23A2E-7981-E34A-82EB-2097A3EA8C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C3E1C2-EC29-424D-BB8F-1E6DB9113D39}"/>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927750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AAD689-DAAC-BF41-8364-DEF350E113D3}"/>
              </a:ext>
            </a:extLst>
          </p:cNvPr>
          <p:cNvSpPr>
            <a:spLocks noGrp="1"/>
          </p:cNvSpPr>
          <p:nvPr>
            <p:ph type="dt" sz="half" idx="10"/>
          </p:nvPr>
        </p:nvSpPr>
        <p:spPr/>
        <p:txBody>
          <a:bodyPr/>
          <a:lstStyle/>
          <a:p>
            <a:fld id="{86ED8F93-1253-CC46-BD23-6B16D47EB250}" type="datetimeFigureOut">
              <a:rPr lang="en-US" smtClean="0"/>
              <a:t>1/4/22</a:t>
            </a:fld>
            <a:endParaRPr lang="en-US"/>
          </a:p>
        </p:txBody>
      </p:sp>
      <p:sp>
        <p:nvSpPr>
          <p:cNvPr id="3" name="Footer Placeholder 2">
            <a:extLst>
              <a:ext uri="{FF2B5EF4-FFF2-40B4-BE49-F238E27FC236}">
                <a16:creationId xmlns:a16="http://schemas.microsoft.com/office/drawing/2014/main" id="{CD4C481A-BCC6-AD4B-AF1A-C5987C9C97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09ED64-7E04-474B-BB6D-FEE9E130B46B}"/>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363368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3944-524D-7247-ABD8-93C25079C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8C8617-558C-CF48-ACF9-979D79EB6E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C739B1-1255-0140-8E5D-646370888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3D8BB-0931-214C-9B61-A60AD1AF6B46}"/>
              </a:ext>
            </a:extLst>
          </p:cNvPr>
          <p:cNvSpPr>
            <a:spLocks noGrp="1"/>
          </p:cNvSpPr>
          <p:nvPr>
            <p:ph type="dt" sz="half" idx="10"/>
          </p:nvPr>
        </p:nvSpPr>
        <p:spPr/>
        <p:txBody>
          <a:bodyPr/>
          <a:lstStyle/>
          <a:p>
            <a:fld id="{86ED8F93-1253-CC46-BD23-6B16D47EB250}" type="datetimeFigureOut">
              <a:rPr lang="en-US" smtClean="0"/>
              <a:t>1/4/22</a:t>
            </a:fld>
            <a:endParaRPr lang="en-US"/>
          </a:p>
        </p:txBody>
      </p:sp>
      <p:sp>
        <p:nvSpPr>
          <p:cNvPr id="6" name="Footer Placeholder 5">
            <a:extLst>
              <a:ext uri="{FF2B5EF4-FFF2-40B4-BE49-F238E27FC236}">
                <a16:creationId xmlns:a16="http://schemas.microsoft.com/office/drawing/2014/main" id="{C1A28236-7557-FB48-B588-1708AF963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C459D8-0462-1C46-BE9E-86A205C15FB7}"/>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12119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A13F-5DAE-E941-AA39-C334803F02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473087-B24F-8C48-AF0A-7369445A1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FAACCD-AFFB-E44F-8F82-5036C5DB9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EB461-B683-F64D-8938-6CCE0B63A031}"/>
              </a:ext>
            </a:extLst>
          </p:cNvPr>
          <p:cNvSpPr>
            <a:spLocks noGrp="1"/>
          </p:cNvSpPr>
          <p:nvPr>
            <p:ph type="dt" sz="half" idx="10"/>
          </p:nvPr>
        </p:nvSpPr>
        <p:spPr/>
        <p:txBody>
          <a:bodyPr/>
          <a:lstStyle/>
          <a:p>
            <a:fld id="{86ED8F93-1253-CC46-BD23-6B16D47EB250}" type="datetimeFigureOut">
              <a:rPr lang="en-US" smtClean="0"/>
              <a:t>1/4/22</a:t>
            </a:fld>
            <a:endParaRPr lang="en-US"/>
          </a:p>
        </p:txBody>
      </p:sp>
      <p:sp>
        <p:nvSpPr>
          <p:cNvPr id="6" name="Footer Placeholder 5">
            <a:extLst>
              <a:ext uri="{FF2B5EF4-FFF2-40B4-BE49-F238E27FC236}">
                <a16:creationId xmlns:a16="http://schemas.microsoft.com/office/drawing/2014/main" id="{8214DAA9-6632-1649-9F99-C51FEE6642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423E4-7994-E54C-9974-35C2E8F00AED}"/>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1007563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215728-D439-1D47-8BA8-A8585CC2D0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DA065A-7B2A-FA48-BB42-666C484D82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A0E195-B3D6-5248-BCF2-ABD593E1D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D8F93-1253-CC46-BD23-6B16D47EB250}" type="datetimeFigureOut">
              <a:rPr lang="en-US" smtClean="0"/>
              <a:t>1/4/22</a:t>
            </a:fld>
            <a:endParaRPr lang="en-US"/>
          </a:p>
        </p:txBody>
      </p:sp>
      <p:sp>
        <p:nvSpPr>
          <p:cNvPr id="5" name="Footer Placeholder 4">
            <a:extLst>
              <a:ext uri="{FF2B5EF4-FFF2-40B4-BE49-F238E27FC236}">
                <a16:creationId xmlns:a16="http://schemas.microsoft.com/office/drawing/2014/main" id="{98B00B9B-4C81-0C4D-8084-704FA023A1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4421E5-DEF4-8849-B176-DF528D424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BEA30-ED71-BC4C-B362-BD61A54414F0}" type="slidenum">
              <a:rPr lang="en-US" smtClean="0"/>
              <a:t>‹#›</a:t>
            </a:fld>
            <a:endParaRPr lang="en-US"/>
          </a:p>
        </p:txBody>
      </p:sp>
    </p:spTree>
    <p:extLst>
      <p:ext uri="{BB962C8B-B14F-4D97-AF65-F5344CB8AC3E}">
        <p14:creationId xmlns:p14="http://schemas.microsoft.com/office/powerpoint/2010/main" val="3007757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Assessment Reporting</a:t>
            </a:r>
          </a:p>
        </p:txBody>
      </p:sp>
      <p:sp>
        <p:nvSpPr>
          <p:cNvPr id="3" name="Content Placeholder 2"/>
          <p:cNvSpPr>
            <a:spLocks noGrp="1"/>
          </p:cNvSpPr>
          <p:nvPr>
            <p:ph idx="1"/>
          </p:nvPr>
        </p:nvSpPr>
        <p:spPr/>
        <p:txBody>
          <a:bodyPr>
            <a:normAutofit/>
          </a:bodyPr>
          <a:lstStyle/>
          <a:p>
            <a:r>
              <a:rPr lang="en-US" sz="2400" dirty="0"/>
              <a:t>Background Information</a:t>
            </a:r>
          </a:p>
          <a:p>
            <a:r>
              <a:rPr lang="en-US" sz="2400" dirty="0"/>
              <a:t>Assessment Results</a:t>
            </a:r>
          </a:p>
          <a:p>
            <a:r>
              <a:rPr lang="en-US" sz="2400" dirty="0"/>
              <a:t>Summary/Impressions</a:t>
            </a:r>
          </a:p>
          <a:p>
            <a:r>
              <a:rPr lang="en-US" sz="2400" dirty="0"/>
              <a:t>Recommendations</a:t>
            </a:r>
          </a:p>
          <a:p>
            <a:pPr lvl="1"/>
            <a:r>
              <a:rPr lang="en-US" dirty="0"/>
              <a:t>Description of the Treatment Approach</a:t>
            </a:r>
          </a:p>
          <a:p>
            <a:pPr lvl="1"/>
            <a:r>
              <a:rPr lang="en-US" dirty="0"/>
              <a:t>Goals</a:t>
            </a:r>
          </a:p>
          <a:p>
            <a:pPr lvl="1"/>
            <a:endParaRPr lang="en-US" dirty="0"/>
          </a:p>
          <a:p>
            <a:pPr lvl="1"/>
            <a:endParaRPr lang="en-US" dirty="0"/>
          </a:p>
          <a:p>
            <a:pPr marL="342900" lvl="1" indent="0">
              <a:buNone/>
            </a:pPr>
            <a:r>
              <a:rPr lang="en-US" dirty="0"/>
              <a:t>(Education Impact for a school report)</a:t>
            </a:r>
          </a:p>
        </p:txBody>
      </p:sp>
    </p:spTree>
    <p:extLst>
      <p:ext uri="{BB962C8B-B14F-4D97-AF65-F5344CB8AC3E}">
        <p14:creationId xmlns:p14="http://schemas.microsoft.com/office/powerpoint/2010/main" val="1407462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97DF4-7BF5-DD47-9935-E35747C8F551}"/>
              </a:ext>
            </a:extLst>
          </p:cNvPr>
          <p:cNvSpPr txBox="1"/>
          <p:nvPr/>
        </p:nvSpPr>
        <p:spPr>
          <a:xfrm>
            <a:off x="2007327" y="457200"/>
            <a:ext cx="8028160" cy="1200329"/>
          </a:xfrm>
          <a:prstGeom prst="rect">
            <a:avLst/>
          </a:prstGeom>
          <a:noFill/>
        </p:spPr>
        <p:txBody>
          <a:bodyPr wrap="none" rtlCol="0">
            <a:spAutoFit/>
          </a:bodyPr>
          <a:lstStyle/>
          <a:p>
            <a:r>
              <a:rPr lang="en-US" sz="3600" b="1" spc="300" dirty="0">
                <a:latin typeface="Gabriola" pitchFamily="82" charset="0"/>
              </a:rPr>
              <a:t>Interpreting Results to Families and Clients</a:t>
            </a:r>
          </a:p>
          <a:p>
            <a:pPr algn="ctr"/>
            <a:r>
              <a:rPr lang="en-US" sz="3600" b="1" spc="300" dirty="0">
                <a:latin typeface="Gabriola" pitchFamily="82" charset="0"/>
              </a:rPr>
              <a:t>Speaking with Empathy</a:t>
            </a:r>
          </a:p>
        </p:txBody>
      </p:sp>
      <p:sp>
        <p:nvSpPr>
          <p:cNvPr id="4" name="TextBox 3">
            <a:extLst>
              <a:ext uri="{FF2B5EF4-FFF2-40B4-BE49-F238E27FC236}">
                <a16:creationId xmlns:a16="http://schemas.microsoft.com/office/drawing/2014/main" id="{FBE7F8A3-525F-AF49-A4F4-2309B85AE35E}"/>
              </a:ext>
            </a:extLst>
          </p:cNvPr>
          <p:cNvSpPr txBox="1"/>
          <p:nvPr/>
        </p:nvSpPr>
        <p:spPr>
          <a:xfrm>
            <a:off x="2007328" y="1657529"/>
            <a:ext cx="8223351"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Gabriola" pitchFamily="82" charset="0"/>
              </a:rPr>
              <a:t>Consider the family’s or client’s:</a:t>
            </a:r>
          </a:p>
          <a:p>
            <a:pPr marL="914400" lvl="1" indent="-457200">
              <a:buFont typeface="Arial" panose="020B0604020202020204" pitchFamily="34" charset="0"/>
              <a:buChar char="•"/>
            </a:pPr>
            <a:r>
              <a:rPr lang="en-US" sz="2800" dirty="0">
                <a:latin typeface="Gabriola" pitchFamily="82" charset="0"/>
              </a:rPr>
              <a:t>reason for seeking an assessment</a:t>
            </a:r>
          </a:p>
          <a:p>
            <a:pPr marL="914400" lvl="1" indent="-457200">
              <a:buFont typeface="Arial" panose="020B0604020202020204" pitchFamily="34" charset="0"/>
              <a:buChar char="•"/>
            </a:pPr>
            <a:r>
              <a:rPr lang="en-US" sz="2800" dirty="0">
                <a:latin typeface="Gabriola" pitchFamily="82" charset="0"/>
              </a:rPr>
              <a:t>current situation in life</a:t>
            </a:r>
          </a:p>
          <a:p>
            <a:pPr marL="914400" lvl="1" indent="-457200">
              <a:buFont typeface="Arial" panose="020B0604020202020204" pitchFamily="34" charset="0"/>
              <a:buChar char="•"/>
            </a:pPr>
            <a:r>
              <a:rPr lang="en-US" sz="2800" dirty="0">
                <a:latin typeface="Gabriola" pitchFamily="82" charset="0"/>
              </a:rPr>
              <a:t>parenting philosophy/skills and/or stage of  life &amp; personal goals</a:t>
            </a:r>
          </a:p>
          <a:p>
            <a:pPr marL="914400" lvl="1" indent="-457200">
              <a:buFont typeface="Arial" panose="020B0604020202020204" pitchFamily="34" charset="0"/>
              <a:buChar char="•"/>
            </a:pPr>
            <a:r>
              <a:rPr lang="en-US" sz="2800" dirty="0">
                <a:latin typeface="Gabriola" pitchFamily="82" charset="0"/>
              </a:rPr>
              <a:t>understanding of the possible </a:t>
            </a:r>
            <a:r>
              <a:rPr lang="en-US" sz="2800" b="1" dirty="0">
                <a:latin typeface="Gabriola" pitchFamily="82" charset="0"/>
              </a:rPr>
              <a:t>diagnosis.</a:t>
            </a:r>
          </a:p>
        </p:txBody>
      </p:sp>
      <p:sp>
        <p:nvSpPr>
          <p:cNvPr id="5" name="TextBox 4">
            <a:extLst>
              <a:ext uri="{FF2B5EF4-FFF2-40B4-BE49-F238E27FC236}">
                <a16:creationId xmlns:a16="http://schemas.microsoft.com/office/drawing/2014/main" id="{F76BF309-EFB0-3044-9438-9BF9BF55578B}"/>
              </a:ext>
            </a:extLst>
          </p:cNvPr>
          <p:cNvSpPr txBox="1"/>
          <p:nvPr/>
        </p:nvSpPr>
        <p:spPr>
          <a:xfrm>
            <a:off x="2007327" y="4088964"/>
            <a:ext cx="7825786" cy="2554545"/>
          </a:xfrm>
          <a:prstGeom prst="rect">
            <a:avLst/>
          </a:prstGeom>
          <a:noFill/>
        </p:spPr>
        <p:txBody>
          <a:bodyPr wrap="square" rtlCol="0">
            <a:spAutoFit/>
          </a:bodyPr>
          <a:lstStyle/>
          <a:p>
            <a:r>
              <a:rPr lang="en-US" sz="2000" dirty="0"/>
              <a:t>From </a:t>
            </a:r>
            <a:r>
              <a:rPr lang="en-US" sz="2000" i="1" dirty="0"/>
              <a:t>Autism in Heels </a:t>
            </a:r>
            <a:r>
              <a:rPr lang="en-US" sz="2000" dirty="0"/>
              <a:t>(2018)  a memoir by Jennifer Cook O’Toole</a:t>
            </a:r>
          </a:p>
          <a:p>
            <a:endParaRPr lang="en-US" sz="2000" dirty="0"/>
          </a:p>
          <a:p>
            <a:r>
              <a:rPr lang="en-US" sz="2000" dirty="0"/>
              <a:t>“After all, no matter what follows, the very word </a:t>
            </a:r>
            <a:r>
              <a:rPr lang="en-US" sz="2000" i="1" dirty="0"/>
              <a:t>diagnosis </a:t>
            </a:r>
            <a:r>
              <a:rPr lang="en-US" sz="2000" dirty="0"/>
              <a:t>is scary.  No one diagnoses happiness.  You don’t go to a doctor to joyously find out whether you will be diagnosed with pregnancy.  On the contrary, diagnosis goes hand in hand with life’s deepest hurts.  Diagnosis is what I heard before the words </a:t>
            </a:r>
            <a:r>
              <a:rPr lang="en-US" sz="2000" i="1" dirty="0"/>
              <a:t>terminal lung cancer </a:t>
            </a:r>
            <a:r>
              <a:rPr lang="en-US" sz="2000" dirty="0"/>
              <a:t> and my dad’s name were mentioned in the same sentence.</a:t>
            </a:r>
          </a:p>
        </p:txBody>
      </p:sp>
    </p:spTree>
    <p:extLst>
      <p:ext uri="{BB962C8B-B14F-4D97-AF65-F5344CB8AC3E}">
        <p14:creationId xmlns:p14="http://schemas.microsoft.com/office/powerpoint/2010/main" val="2301073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97DF4-7BF5-DD47-9935-E35747C8F551}"/>
              </a:ext>
            </a:extLst>
          </p:cNvPr>
          <p:cNvSpPr txBox="1"/>
          <p:nvPr/>
        </p:nvSpPr>
        <p:spPr>
          <a:xfrm>
            <a:off x="2007327" y="457200"/>
            <a:ext cx="8028160" cy="1200329"/>
          </a:xfrm>
          <a:prstGeom prst="rect">
            <a:avLst/>
          </a:prstGeom>
          <a:noFill/>
        </p:spPr>
        <p:txBody>
          <a:bodyPr wrap="none" rtlCol="0">
            <a:spAutoFit/>
          </a:bodyPr>
          <a:lstStyle/>
          <a:p>
            <a:r>
              <a:rPr lang="en-US" sz="3600" b="1" spc="300" dirty="0">
                <a:latin typeface="Gabriola" pitchFamily="82" charset="0"/>
              </a:rPr>
              <a:t>Interpreting Results to Families and Clients</a:t>
            </a:r>
          </a:p>
          <a:p>
            <a:pPr algn="ctr"/>
            <a:r>
              <a:rPr lang="en-US" sz="3600" b="1" spc="300" dirty="0">
                <a:latin typeface="Gabriola" pitchFamily="82" charset="0"/>
              </a:rPr>
              <a:t>Speaking with Empathy</a:t>
            </a:r>
          </a:p>
        </p:txBody>
      </p:sp>
      <p:sp>
        <p:nvSpPr>
          <p:cNvPr id="4" name="TextBox 3">
            <a:extLst>
              <a:ext uri="{FF2B5EF4-FFF2-40B4-BE49-F238E27FC236}">
                <a16:creationId xmlns:a16="http://schemas.microsoft.com/office/drawing/2014/main" id="{FBE7F8A3-525F-AF49-A4F4-2309B85AE35E}"/>
              </a:ext>
            </a:extLst>
          </p:cNvPr>
          <p:cNvSpPr txBox="1"/>
          <p:nvPr/>
        </p:nvSpPr>
        <p:spPr>
          <a:xfrm>
            <a:off x="2007328" y="1962329"/>
            <a:ext cx="8223351"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Gabriola" pitchFamily="82" charset="0"/>
              </a:rPr>
              <a:t>Begin the discussion of the assessment results with the positives.</a:t>
            </a:r>
          </a:p>
          <a:p>
            <a:pPr marL="457200" indent="-457200">
              <a:buFont typeface="Arial" panose="020B0604020202020204" pitchFamily="34" charset="0"/>
              <a:buChar char="•"/>
            </a:pPr>
            <a:endParaRPr lang="en-US" sz="2800" dirty="0">
              <a:latin typeface="Gabriola" pitchFamily="82" charset="0"/>
            </a:endParaRPr>
          </a:p>
          <a:p>
            <a:pPr marL="457200" indent="-457200">
              <a:buFont typeface="Arial" panose="020B0604020202020204" pitchFamily="34" charset="0"/>
              <a:buChar char="•"/>
            </a:pPr>
            <a:r>
              <a:rPr lang="en-US" sz="2800" dirty="0">
                <a:latin typeface="Gabriola" pitchFamily="82" charset="0"/>
              </a:rPr>
              <a:t>Frame assessment results in the context of :</a:t>
            </a:r>
          </a:p>
          <a:p>
            <a:pPr marL="914400" lvl="1" indent="-457200">
              <a:buFont typeface="Arial" panose="020B0604020202020204" pitchFamily="34" charset="0"/>
              <a:buChar char="•"/>
            </a:pPr>
            <a:r>
              <a:rPr lang="en-US" sz="2800" dirty="0">
                <a:latin typeface="Gabriola" pitchFamily="82" charset="0"/>
              </a:rPr>
              <a:t>the family’s or client’s initial questions</a:t>
            </a:r>
          </a:p>
          <a:p>
            <a:pPr marL="914400" lvl="1" indent="-457200">
              <a:buFont typeface="Arial" panose="020B0604020202020204" pitchFamily="34" charset="0"/>
              <a:buChar char="•"/>
            </a:pPr>
            <a:r>
              <a:rPr lang="en-US" sz="2800" dirty="0">
                <a:latin typeface="Gabriola" pitchFamily="82" charset="0"/>
              </a:rPr>
              <a:t>information provided by the family or client.</a:t>
            </a:r>
          </a:p>
          <a:p>
            <a:pPr marL="457200" indent="-457200">
              <a:buFont typeface="Arial" panose="020B0604020202020204" pitchFamily="34" charset="0"/>
              <a:buChar char="•"/>
            </a:pPr>
            <a:endParaRPr lang="en-US" sz="2800" dirty="0">
              <a:latin typeface="Gabriola" pitchFamily="82" charset="0"/>
            </a:endParaRPr>
          </a:p>
          <a:p>
            <a:endParaRPr lang="en-US" sz="2800" dirty="0">
              <a:latin typeface="Gabriola" pitchFamily="82" charset="0"/>
            </a:endParaRPr>
          </a:p>
        </p:txBody>
      </p:sp>
    </p:spTree>
    <p:extLst>
      <p:ext uri="{BB962C8B-B14F-4D97-AF65-F5344CB8AC3E}">
        <p14:creationId xmlns:p14="http://schemas.microsoft.com/office/powerpoint/2010/main" val="567842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97DF4-7BF5-DD47-9935-E35747C8F551}"/>
              </a:ext>
            </a:extLst>
          </p:cNvPr>
          <p:cNvSpPr txBox="1"/>
          <p:nvPr/>
        </p:nvSpPr>
        <p:spPr>
          <a:xfrm>
            <a:off x="2007327" y="457200"/>
            <a:ext cx="8028160" cy="1200329"/>
          </a:xfrm>
          <a:prstGeom prst="rect">
            <a:avLst/>
          </a:prstGeom>
          <a:noFill/>
        </p:spPr>
        <p:txBody>
          <a:bodyPr wrap="none" rtlCol="0">
            <a:spAutoFit/>
          </a:bodyPr>
          <a:lstStyle/>
          <a:p>
            <a:r>
              <a:rPr lang="en-US" sz="3600" b="1" spc="300" dirty="0">
                <a:latin typeface="Gabriola" pitchFamily="82" charset="0"/>
              </a:rPr>
              <a:t>Interpreting Results to Families and Clients</a:t>
            </a:r>
          </a:p>
          <a:p>
            <a:pPr algn="ctr"/>
            <a:r>
              <a:rPr lang="en-US" sz="3600" b="1" spc="300" dirty="0">
                <a:latin typeface="Gabriola" pitchFamily="82" charset="0"/>
              </a:rPr>
              <a:t>Speaking with Empathy</a:t>
            </a:r>
          </a:p>
        </p:txBody>
      </p:sp>
      <p:sp>
        <p:nvSpPr>
          <p:cNvPr id="4" name="TextBox 3">
            <a:extLst>
              <a:ext uri="{FF2B5EF4-FFF2-40B4-BE49-F238E27FC236}">
                <a16:creationId xmlns:a16="http://schemas.microsoft.com/office/drawing/2014/main" id="{FBE7F8A3-525F-AF49-A4F4-2309B85AE35E}"/>
              </a:ext>
            </a:extLst>
          </p:cNvPr>
          <p:cNvSpPr txBox="1"/>
          <p:nvPr/>
        </p:nvSpPr>
        <p:spPr>
          <a:xfrm>
            <a:off x="2007328" y="1657528"/>
            <a:ext cx="8223351"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Gabriola" pitchFamily="82" charset="0"/>
              </a:rPr>
              <a:t>Consider your words and terminology thoughtfully</a:t>
            </a:r>
          </a:p>
          <a:p>
            <a:pPr marL="914400" lvl="1" indent="-457200">
              <a:buFont typeface="Arial" panose="020B0604020202020204" pitchFamily="34" charset="0"/>
              <a:buChar char="•"/>
            </a:pPr>
            <a:r>
              <a:rPr lang="en-US" sz="2800" dirty="0">
                <a:latin typeface="Gabriola" pitchFamily="82" charset="0"/>
              </a:rPr>
              <a:t>Consider the family’s or client’s familiarity with assessment language</a:t>
            </a:r>
          </a:p>
          <a:p>
            <a:pPr marL="1371600" lvl="2" indent="-457200">
              <a:buFont typeface="Arial" panose="020B0604020202020204" pitchFamily="34" charset="0"/>
              <a:buChar char="•"/>
            </a:pPr>
            <a:r>
              <a:rPr lang="en-US" sz="2800" dirty="0">
                <a:latin typeface="Gabriola" pitchFamily="82" charset="0"/>
              </a:rPr>
              <a:t>Avoid speaking down or talking above</a:t>
            </a:r>
          </a:p>
          <a:p>
            <a:pPr marL="914400" lvl="1" indent="-457200">
              <a:buFont typeface="Arial" panose="020B0604020202020204" pitchFamily="34" charset="0"/>
              <a:buChar char="•"/>
            </a:pPr>
            <a:r>
              <a:rPr lang="en-US" sz="2800" dirty="0">
                <a:latin typeface="Gabriola" pitchFamily="82" charset="0"/>
              </a:rPr>
              <a:t>Refrain from professional jargon</a:t>
            </a:r>
          </a:p>
          <a:p>
            <a:pPr marL="914400" lvl="1" indent="-457200">
              <a:buFont typeface="Arial" panose="020B0604020202020204" pitchFamily="34" charset="0"/>
              <a:buChar char="•"/>
            </a:pPr>
            <a:r>
              <a:rPr lang="en-US" sz="2800" dirty="0">
                <a:latin typeface="Gabriola" pitchFamily="82" charset="0"/>
              </a:rPr>
              <a:t>Always define any acronyms (ASD, ADHD, SLD, ADD, CAP)</a:t>
            </a:r>
          </a:p>
        </p:txBody>
      </p:sp>
      <p:sp>
        <p:nvSpPr>
          <p:cNvPr id="3" name="TextBox 2">
            <a:extLst>
              <a:ext uri="{FF2B5EF4-FFF2-40B4-BE49-F238E27FC236}">
                <a16:creationId xmlns:a16="http://schemas.microsoft.com/office/drawing/2014/main" id="{5F7AE95E-9D5D-BF43-A542-8D1AEC0F7CEC}"/>
              </a:ext>
            </a:extLst>
          </p:cNvPr>
          <p:cNvSpPr txBox="1"/>
          <p:nvPr/>
        </p:nvSpPr>
        <p:spPr>
          <a:xfrm>
            <a:off x="2007328" y="4335185"/>
            <a:ext cx="8309113" cy="1877437"/>
          </a:xfrm>
          <a:prstGeom prst="rect">
            <a:avLst/>
          </a:prstGeom>
          <a:noFill/>
        </p:spPr>
        <p:txBody>
          <a:bodyPr wrap="square" rtlCol="0">
            <a:spAutoFit/>
          </a:bodyPr>
          <a:lstStyle/>
          <a:p>
            <a:r>
              <a:rPr lang="en-US" dirty="0"/>
              <a:t>From </a:t>
            </a:r>
            <a:r>
              <a:rPr lang="en-US" i="1" dirty="0"/>
              <a:t>Autism in Heels </a:t>
            </a:r>
            <a:r>
              <a:rPr lang="en-US" dirty="0"/>
              <a:t>(2018)  a memoir by Jennifer Cook O’Toole</a:t>
            </a:r>
          </a:p>
          <a:p>
            <a:endParaRPr lang="en-US" dirty="0"/>
          </a:p>
          <a:p>
            <a:r>
              <a:rPr lang="en-US" sz="2000" dirty="0"/>
              <a:t>“I reacted to my children’s diagnoses like a scholar.  If I was going to be able to empower and embolden them, I’d simply learn everything I could about Asperger’s, Autism, ADD and ADHD and a plethora of other acronyms that ran together like a perverse alphabet soup.”</a:t>
            </a:r>
          </a:p>
        </p:txBody>
      </p:sp>
    </p:spTree>
    <p:extLst>
      <p:ext uri="{BB962C8B-B14F-4D97-AF65-F5344CB8AC3E}">
        <p14:creationId xmlns:p14="http://schemas.microsoft.com/office/powerpoint/2010/main" val="402682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97DF4-7BF5-DD47-9935-E35747C8F551}"/>
              </a:ext>
            </a:extLst>
          </p:cNvPr>
          <p:cNvSpPr txBox="1"/>
          <p:nvPr/>
        </p:nvSpPr>
        <p:spPr>
          <a:xfrm>
            <a:off x="2007327" y="457200"/>
            <a:ext cx="8028160" cy="1200329"/>
          </a:xfrm>
          <a:prstGeom prst="rect">
            <a:avLst/>
          </a:prstGeom>
          <a:noFill/>
        </p:spPr>
        <p:txBody>
          <a:bodyPr wrap="none" rtlCol="0">
            <a:spAutoFit/>
          </a:bodyPr>
          <a:lstStyle/>
          <a:p>
            <a:r>
              <a:rPr lang="en-US" sz="3600" b="1" spc="300" dirty="0">
                <a:latin typeface="Gabriola" pitchFamily="82" charset="0"/>
              </a:rPr>
              <a:t>Interpreting Results to Families and Clients</a:t>
            </a:r>
          </a:p>
          <a:p>
            <a:pPr algn="ctr"/>
            <a:r>
              <a:rPr lang="en-US" sz="3600" b="1" spc="300" dirty="0">
                <a:latin typeface="Gabriola" pitchFamily="82" charset="0"/>
              </a:rPr>
              <a:t>Speaking with Empathy</a:t>
            </a:r>
          </a:p>
        </p:txBody>
      </p:sp>
      <p:sp>
        <p:nvSpPr>
          <p:cNvPr id="4" name="TextBox 3">
            <a:extLst>
              <a:ext uri="{FF2B5EF4-FFF2-40B4-BE49-F238E27FC236}">
                <a16:creationId xmlns:a16="http://schemas.microsoft.com/office/drawing/2014/main" id="{FBE7F8A3-525F-AF49-A4F4-2309B85AE35E}"/>
              </a:ext>
            </a:extLst>
          </p:cNvPr>
          <p:cNvSpPr txBox="1"/>
          <p:nvPr/>
        </p:nvSpPr>
        <p:spPr>
          <a:xfrm>
            <a:off x="2007328" y="1657529"/>
            <a:ext cx="8223351"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Gabriola" pitchFamily="82" charset="0"/>
              </a:rPr>
              <a:t>Consider your words and terminology thoughtfully</a:t>
            </a:r>
          </a:p>
          <a:p>
            <a:pPr marL="914400" lvl="1" indent="-457200">
              <a:buFont typeface="Arial" panose="020B0604020202020204" pitchFamily="34" charset="0"/>
              <a:buChar char="•"/>
            </a:pPr>
            <a:r>
              <a:rPr lang="en-US" sz="2800" dirty="0">
                <a:latin typeface="Gabriola" pitchFamily="82" charset="0"/>
              </a:rPr>
              <a:t>If reporting standardized scores, clearly explain</a:t>
            </a:r>
          </a:p>
          <a:p>
            <a:pPr marL="914400" lvl="1" indent="-457200">
              <a:buFont typeface="Arial" panose="020B0604020202020204" pitchFamily="34" charset="0"/>
              <a:buChar char="•"/>
            </a:pPr>
            <a:r>
              <a:rPr lang="en-US" sz="2800" dirty="0">
                <a:latin typeface="Gabriola" pitchFamily="82" charset="0"/>
              </a:rPr>
              <a:t>Avoid using judgmental terms:  great, bright, slow, uncooperative</a:t>
            </a:r>
          </a:p>
        </p:txBody>
      </p:sp>
      <p:sp>
        <p:nvSpPr>
          <p:cNvPr id="6" name="TextBox 5">
            <a:extLst>
              <a:ext uri="{FF2B5EF4-FFF2-40B4-BE49-F238E27FC236}">
                <a16:creationId xmlns:a16="http://schemas.microsoft.com/office/drawing/2014/main" id="{F7E9D97A-9398-6B47-BF2F-5BE317D43FCA}"/>
              </a:ext>
            </a:extLst>
          </p:cNvPr>
          <p:cNvSpPr txBox="1"/>
          <p:nvPr/>
        </p:nvSpPr>
        <p:spPr>
          <a:xfrm>
            <a:off x="1866851" y="3407532"/>
            <a:ext cx="8309113" cy="2123658"/>
          </a:xfrm>
          <a:prstGeom prst="rect">
            <a:avLst/>
          </a:prstGeom>
          <a:noFill/>
        </p:spPr>
        <p:txBody>
          <a:bodyPr wrap="square" rtlCol="0">
            <a:spAutoFit/>
          </a:bodyPr>
          <a:lstStyle/>
          <a:p>
            <a:r>
              <a:rPr lang="en-US" dirty="0"/>
              <a:t>From </a:t>
            </a:r>
            <a:r>
              <a:rPr lang="en-US" i="1" dirty="0"/>
              <a:t>Autism in Heels </a:t>
            </a:r>
            <a:r>
              <a:rPr lang="en-US" dirty="0"/>
              <a:t>(2018)  a memoir by Jennifer Cook O’Toole</a:t>
            </a:r>
          </a:p>
          <a:p>
            <a:endParaRPr lang="en-US" dirty="0"/>
          </a:p>
          <a:p>
            <a:r>
              <a:rPr lang="en-US" sz="2400" dirty="0"/>
              <a:t>“Typical and normal were not synonyms, and I knew it firsthand.  While I would never be typical compared with 99.9 percent of folks, for me and the rest of the 0.1 percent on the edges, I was and always will be normal.  </a:t>
            </a:r>
            <a:r>
              <a:rPr lang="en-US" sz="2400" i="1" dirty="0"/>
              <a:t>My </a:t>
            </a:r>
            <a:r>
              <a:rPr lang="en-US" sz="2400" dirty="0"/>
              <a:t>normal.  </a:t>
            </a:r>
            <a:r>
              <a:rPr lang="en-US" sz="2400" i="1" dirty="0"/>
              <a:t>Our </a:t>
            </a:r>
            <a:r>
              <a:rPr lang="en-US" sz="2400" dirty="0"/>
              <a:t>normal.”</a:t>
            </a:r>
          </a:p>
        </p:txBody>
      </p:sp>
    </p:spTree>
    <p:extLst>
      <p:ext uri="{BB962C8B-B14F-4D97-AF65-F5344CB8AC3E}">
        <p14:creationId xmlns:p14="http://schemas.microsoft.com/office/powerpoint/2010/main" val="2560219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97DF4-7BF5-DD47-9935-E35747C8F551}"/>
              </a:ext>
            </a:extLst>
          </p:cNvPr>
          <p:cNvSpPr txBox="1"/>
          <p:nvPr/>
        </p:nvSpPr>
        <p:spPr>
          <a:xfrm>
            <a:off x="2007327" y="457200"/>
            <a:ext cx="8028160" cy="1200329"/>
          </a:xfrm>
          <a:prstGeom prst="rect">
            <a:avLst/>
          </a:prstGeom>
          <a:noFill/>
        </p:spPr>
        <p:txBody>
          <a:bodyPr wrap="none" rtlCol="0">
            <a:spAutoFit/>
          </a:bodyPr>
          <a:lstStyle/>
          <a:p>
            <a:r>
              <a:rPr lang="en-US" sz="3600" b="1" spc="300" dirty="0">
                <a:latin typeface="Gabriola" pitchFamily="82" charset="0"/>
              </a:rPr>
              <a:t>Interpreting Results to Families and Clients</a:t>
            </a:r>
          </a:p>
          <a:p>
            <a:pPr algn="ctr"/>
            <a:r>
              <a:rPr lang="en-US" sz="3600" b="1" spc="300" dirty="0">
                <a:latin typeface="Gabriola" pitchFamily="82" charset="0"/>
              </a:rPr>
              <a:t>Speaking with Empathy</a:t>
            </a:r>
          </a:p>
        </p:txBody>
      </p:sp>
      <p:sp>
        <p:nvSpPr>
          <p:cNvPr id="4" name="TextBox 3">
            <a:extLst>
              <a:ext uri="{FF2B5EF4-FFF2-40B4-BE49-F238E27FC236}">
                <a16:creationId xmlns:a16="http://schemas.microsoft.com/office/drawing/2014/main" id="{FBE7F8A3-525F-AF49-A4F4-2309B85AE35E}"/>
              </a:ext>
            </a:extLst>
          </p:cNvPr>
          <p:cNvSpPr txBox="1"/>
          <p:nvPr/>
        </p:nvSpPr>
        <p:spPr>
          <a:xfrm>
            <a:off x="2007328" y="1657529"/>
            <a:ext cx="8223351"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Gabriola" pitchFamily="82" charset="0"/>
              </a:rPr>
              <a:t>Allow time for families to process what you are saying</a:t>
            </a:r>
          </a:p>
          <a:p>
            <a:pPr marL="914400" lvl="1" indent="-457200">
              <a:buFont typeface="Arial" panose="020B0604020202020204" pitchFamily="34" charset="0"/>
              <a:buChar char="•"/>
            </a:pPr>
            <a:r>
              <a:rPr lang="en-US" sz="2800" dirty="0">
                <a:latin typeface="Gabriola" pitchFamily="82" charset="0"/>
              </a:rPr>
              <a:t>Pause and check in:  “Do these results match your perceptions?” “How are you feeling?”</a:t>
            </a:r>
          </a:p>
          <a:p>
            <a:pPr marL="457200" indent="-457200">
              <a:buFont typeface="Arial" panose="020B0604020202020204" pitchFamily="34" charset="0"/>
              <a:buChar char="•"/>
            </a:pPr>
            <a:endParaRPr lang="en-US" sz="2800" dirty="0">
              <a:latin typeface="Gabriola" pitchFamily="82" charset="0"/>
            </a:endParaRPr>
          </a:p>
          <a:p>
            <a:pPr marL="457200" indent="-457200">
              <a:buFont typeface="Arial" panose="020B0604020202020204" pitchFamily="34" charset="0"/>
              <a:buChar char="•"/>
            </a:pPr>
            <a:r>
              <a:rPr lang="en-US" sz="2800" dirty="0">
                <a:latin typeface="Gabriola" pitchFamily="82" charset="0"/>
              </a:rPr>
              <a:t>Families will not remember all that you say</a:t>
            </a:r>
          </a:p>
          <a:p>
            <a:pPr marL="914400" lvl="1" indent="-457200">
              <a:buFont typeface="Arial" panose="020B0604020202020204" pitchFamily="34" charset="0"/>
              <a:buChar char="•"/>
            </a:pPr>
            <a:r>
              <a:rPr lang="en-US" sz="2800" dirty="0">
                <a:latin typeface="Gabriola" pitchFamily="82" charset="0"/>
              </a:rPr>
              <a:t>Make notes or a short summary if report won’t be immediately available</a:t>
            </a:r>
          </a:p>
          <a:p>
            <a:pPr marL="914400" lvl="1" indent="-457200">
              <a:buFont typeface="Arial" panose="020B0604020202020204" pitchFamily="34" charset="0"/>
              <a:buChar char="•"/>
            </a:pPr>
            <a:r>
              <a:rPr lang="en-US" sz="2800" dirty="0">
                <a:latin typeface="Gabriola" pitchFamily="82" charset="0"/>
              </a:rPr>
              <a:t>Share how you can be contacted after assessment</a:t>
            </a:r>
          </a:p>
          <a:p>
            <a:pPr marL="914400" lvl="1" indent="-457200">
              <a:buFont typeface="Arial" panose="020B0604020202020204" pitchFamily="34" charset="0"/>
              <a:buChar char="•"/>
            </a:pPr>
            <a:r>
              <a:rPr lang="en-US" sz="2800" dirty="0">
                <a:latin typeface="Gabriola" pitchFamily="82" charset="0"/>
              </a:rPr>
              <a:t>Provide information and resources on specific diagnosis</a:t>
            </a:r>
          </a:p>
          <a:p>
            <a:pPr marL="914400" lvl="1" indent="-457200">
              <a:buFont typeface="Arial" panose="020B0604020202020204" pitchFamily="34" charset="0"/>
              <a:buChar char="•"/>
            </a:pPr>
            <a:endParaRPr lang="en-US" sz="2800" dirty="0">
              <a:latin typeface="Gabriola" pitchFamily="82" charset="0"/>
            </a:endParaRPr>
          </a:p>
        </p:txBody>
      </p:sp>
    </p:spTree>
    <p:extLst>
      <p:ext uri="{BB962C8B-B14F-4D97-AF65-F5344CB8AC3E}">
        <p14:creationId xmlns:p14="http://schemas.microsoft.com/office/powerpoint/2010/main" val="3547951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97DF4-7BF5-DD47-9935-E35747C8F551}"/>
              </a:ext>
            </a:extLst>
          </p:cNvPr>
          <p:cNvSpPr txBox="1"/>
          <p:nvPr/>
        </p:nvSpPr>
        <p:spPr>
          <a:xfrm>
            <a:off x="2007327" y="457200"/>
            <a:ext cx="8028160" cy="1200329"/>
          </a:xfrm>
          <a:prstGeom prst="rect">
            <a:avLst/>
          </a:prstGeom>
          <a:noFill/>
        </p:spPr>
        <p:txBody>
          <a:bodyPr wrap="none" rtlCol="0">
            <a:spAutoFit/>
          </a:bodyPr>
          <a:lstStyle/>
          <a:p>
            <a:r>
              <a:rPr lang="en-US" sz="3600" b="1" spc="300" dirty="0">
                <a:latin typeface="Gabriola" pitchFamily="82" charset="0"/>
              </a:rPr>
              <a:t>Interpreting Results to Families and Clients</a:t>
            </a:r>
          </a:p>
          <a:p>
            <a:pPr algn="ctr"/>
            <a:r>
              <a:rPr lang="en-US" sz="3600" b="1" spc="300" dirty="0">
                <a:latin typeface="Gabriola" pitchFamily="82" charset="0"/>
              </a:rPr>
              <a:t>Speaking with Empathy</a:t>
            </a:r>
          </a:p>
        </p:txBody>
      </p:sp>
      <p:sp>
        <p:nvSpPr>
          <p:cNvPr id="4" name="TextBox 3">
            <a:extLst>
              <a:ext uri="{FF2B5EF4-FFF2-40B4-BE49-F238E27FC236}">
                <a16:creationId xmlns:a16="http://schemas.microsoft.com/office/drawing/2014/main" id="{FBE7F8A3-525F-AF49-A4F4-2309B85AE35E}"/>
              </a:ext>
            </a:extLst>
          </p:cNvPr>
          <p:cNvSpPr txBox="1"/>
          <p:nvPr/>
        </p:nvSpPr>
        <p:spPr>
          <a:xfrm>
            <a:off x="2007328" y="2333390"/>
            <a:ext cx="8223351" cy="1015663"/>
          </a:xfrm>
          <a:prstGeom prst="rect">
            <a:avLst/>
          </a:prstGeom>
          <a:noFill/>
        </p:spPr>
        <p:txBody>
          <a:bodyPr wrap="square" rtlCol="0">
            <a:spAutoFit/>
          </a:bodyPr>
          <a:lstStyle/>
          <a:p>
            <a:pPr marL="914400" lvl="1" indent="-457200">
              <a:buFont typeface="Arial" panose="020B0604020202020204" pitchFamily="34" charset="0"/>
              <a:buChar char="•"/>
            </a:pPr>
            <a:r>
              <a:rPr lang="en-US" sz="3200" dirty="0">
                <a:latin typeface="Gabriola" pitchFamily="82" charset="0"/>
              </a:rPr>
              <a:t>Emphasize what will happen next – the plan</a:t>
            </a:r>
          </a:p>
          <a:p>
            <a:pPr lvl="1"/>
            <a:endParaRPr lang="en-US" sz="2800" dirty="0">
              <a:latin typeface="Gabriola" pitchFamily="82" charset="0"/>
            </a:endParaRPr>
          </a:p>
        </p:txBody>
      </p:sp>
      <p:sp>
        <p:nvSpPr>
          <p:cNvPr id="5" name="TextBox 4">
            <a:extLst>
              <a:ext uri="{FF2B5EF4-FFF2-40B4-BE49-F238E27FC236}">
                <a16:creationId xmlns:a16="http://schemas.microsoft.com/office/drawing/2014/main" id="{0901FF7D-AD4C-BB4F-913A-E0777F115871}"/>
              </a:ext>
            </a:extLst>
          </p:cNvPr>
          <p:cNvSpPr txBox="1"/>
          <p:nvPr/>
        </p:nvSpPr>
        <p:spPr>
          <a:xfrm>
            <a:off x="2007328" y="3235254"/>
            <a:ext cx="8309113" cy="3570208"/>
          </a:xfrm>
          <a:prstGeom prst="rect">
            <a:avLst/>
          </a:prstGeom>
          <a:noFill/>
        </p:spPr>
        <p:txBody>
          <a:bodyPr wrap="square" rtlCol="0">
            <a:spAutoFit/>
          </a:bodyPr>
          <a:lstStyle/>
          <a:p>
            <a:r>
              <a:rPr lang="en-US" dirty="0"/>
              <a:t>From </a:t>
            </a:r>
            <a:r>
              <a:rPr lang="en-US" i="1" dirty="0"/>
              <a:t>Autism in Heels </a:t>
            </a:r>
            <a:r>
              <a:rPr lang="en-US" dirty="0"/>
              <a:t>(2018)  a memoir by Jennifer Cook O’Toole</a:t>
            </a:r>
          </a:p>
          <a:p>
            <a:r>
              <a:rPr lang="en-US" sz="2000" dirty="0"/>
              <a:t>Reacting to her diagnosis of Asperger’s Syndrome:</a:t>
            </a:r>
          </a:p>
          <a:p>
            <a:endParaRPr lang="en-US" sz="2000" dirty="0"/>
          </a:p>
          <a:p>
            <a:r>
              <a:rPr lang="en-US" sz="2400" dirty="0"/>
              <a:t>“Congratulations!  You’re not broken.  You’re a different kind of normal.  Now.  Let us tell you all about some things that might be challenging and how to navigate them.  Not to mention all the wonderful talents that you have that you probably never considered to be lovable, wonderful gifts.  And, oh, by the way – there are loads of people out there just like you.  So, welcome to the club!”</a:t>
            </a:r>
          </a:p>
        </p:txBody>
      </p:sp>
    </p:spTree>
    <p:extLst>
      <p:ext uri="{BB962C8B-B14F-4D97-AF65-F5344CB8AC3E}">
        <p14:creationId xmlns:p14="http://schemas.microsoft.com/office/powerpoint/2010/main" val="3387037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Case Study:  Assignment 1 </a:t>
            </a:r>
          </a:p>
        </p:txBody>
      </p:sp>
      <p:sp>
        <p:nvSpPr>
          <p:cNvPr id="3" name="Content Placeholder 2"/>
          <p:cNvSpPr>
            <a:spLocks noGrp="1"/>
          </p:cNvSpPr>
          <p:nvPr>
            <p:ph idx="1"/>
          </p:nvPr>
        </p:nvSpPr>
        <p:spPr>
          <a:xfrm>
            <a:off x="2152650" y="1569147"/>
            <a:ext cx="7886700" cy="4351338"/>
          </a:xfrm>
        </p:spPr>
        <p:txBody>
          <a:bodyPr>
            <a:normAutofit/>
          </a:bodyPr>
          <a:lstStyle/>
          <a:p>
            <a:pPr lvl="0"/>
            <a:r>
              <a:rPr lang="en-US" sz="2400" dirty="0"/>
              <a:t>Jimmy is a 2-year-old who was referred to your clinic for an evaluation by his mother who is concerned that he is not talking. She explained that he:</a:t>
            </a:r>
          </a:p>
          <a:p>
            <a:pPr lvl="1"/>
            <a:r>
              <a:rPr lang="en-US" dirty="0"/>
              <a:t>says only about 5 words</a:t>
            </a:r>
          </a:p>
          <a:p>
            <a:pPr lvl="1"/>
            <a:r>
              <a:rPr lang="en-US" dirty="0"/>
              <a:t>doesn’t “listen” at home</a:t>
            </a:r>
          </a:p>
          <a:p>
            <a:pPr lvl="1"/>
            <a:r>
              <a:rPr lang="en-US" dirty="0"/>
              <a:t>has had several ear infections</a:t>
            </a:r>
          </a:p>
          <a:p>
            <a:pPr lvl="1"/>
            <a:r>
              <a:rPr lang="en-US" dirty="0"/>
              <a:t>has never received speech-language services</a:t>
            </a:r>
          </a:p>
          <a:p>
            <a:pPr lvl="1"/>
            <a:r>
              <a:rPr lang="en-US" dirty="0"/>
              <a:t>lives at home with his mother, father, and big sister</a:t>
            </a:r>
          </a:p>
          <a:p>
            <a:pPr marL="342900" lvl="1" indent="0">
              <a:buNone/>
            </a:pPr>
            <a:endParaRPr lang="en-US" dirty="0"/>
          </a:p>
        </p:txBody>
      </p:sp>
      <p:sp>
        <p:nvSpPr>
          <p:cNvPr id="4" name="TextBox 3">
            <a:extLst>
              <a:ext uri="{FF2B5EF4-FFF2-40B4-BE49-F238E27FC236}">
                <a16:creationId xmlns:a16="http://schemas.microsoft.com/office/drawing/2014/main" id="{51B65C0C-C1E8-8446-B6DC-53DDC1620219}"/>
              </a:ext>
            </a:extLst>
          </p:cNvPr>
          <p:cNvSpPr txBox="1"/>
          <p:nvPr/>
        </p:nvSpPr>
        <p:spPr>
          <a:xfrm>
            <a:off x="2873299" y="5274527"/>
            <a:ext cx="4057201" cy="523220"/>
          </a:xfrm>
          <a:prstGeom prst="rect">
            <a:avLst/>
          </a:prstGeom>
          <a:noFill/>
        </p:spPr>
        <p:txBody>
          <a:bodyPr wrap="none" rtlCol="0">
            <a:spAutoFit/>
          </a:bodyPr>
          <a:lstStyle/>
          <a:p>
            <a:r>
              <a:rPr lang="en-US" sz="2800" b="1" dirty="0"/>
              <a:t>DUE April 23</a:t>
            </a:r>
            <a:r>
              <a:rPr lang="en-US" sz="2800" b="1" baseline="30000" dirty="0"/>
              <a:t>nd</a:t>
            </a:r>
            <a:r>
              <a:rPr lang="en-US" sz="2800" b="1" dirty="0"/>
              <a:t> by 5:00 pm</a:t>
            </a:r>
          </a:p>
        </p:txBody>
      </p:sp>
    </p:spTree>
    <p:extLst>
      <p:ext uri="{BB962C8B-B14F-4D97-AF65-F5344CB8AC3E}">
        <p14:creationId xmlns:p14="http://schemas.microsoft.com/office/powerpoint/2010/main" val="1784529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Activity #12: Read the Assessment Report</a:t>
            </a:r>
            <a:br>
              <a:rPr lang="en-US" b="1" dirty="0">
                <a:solidFill>
                  <a:srgbClr val="FF0000"/>
                </a:solidFill>
              </a:rPr>
            </a:br>
            <a:r>
              <a:rPr lang="en-US" sz="2700" b="1" dirty="0"/>
              <a:t>Small groups and then large group discussion</a:t>
            </a:r>
            <a:r>
              <a:rPr lang="en-US" sz="2700" b="1" dirty="0">
                <a:solidFill>
                  <a:srgbClr val="FF0000"/>
                </a:solidFill>
              </a:rPr>
              <a:t> </a:t>
            </a:r>
            <a:endParaRPr lang="en-US" sz="2700" dirty="0"/>
          </a:p>
        </p:txBody>
      </p:sp>
      <p:sp>
        <p:nvSpPr>
          <p:cNvPr id="3" name="Content Placeholder 2"/>
          <p:cNvSpPr>
            <a:spLocks noGrp="1"/>
          </p:cNvSpPr>
          <p:nvPr>
            <p:ph idx="1"/>
          </p:nvPr>
        </p:nvSpPr>
        <p:spPr/>
        <p:txBody>
          <a:bodyPr/>
          <a:lstStyle/>
          <a:p>
            <a:r>
              <a:rPr lang="en-US" sz="2400" dirty="0"/>
              <a:t>Did anything about Matthew’s assessment report surprise you?</a:t>
            </a:r>
          </a:p>
          <a:p>
            <a:pPr marL="0" indent="0">
              <a:buNone/>
            </a:pPr>
            <a:endParaRPr lang="en-US" sz="2400" dirty="0"/>
          </a:p>
          <a:p>
            <a:r>
              <a:rPr lang="en-US" sz="2400" dirty="0"/>
              <a:t>What questions do you have about the report?</a:t>
            </a:r>
          </a:p>
          <a:p>
            <a:endParaRPr lang="en-US" sz="2400" dirty="0"/>
          </a:p>
          <a:p>
            <a:r>
              <a:rPr lang="en-US" sz="2400" dirty="0"/>
              <a:t>Were there errors in the report writing?</a:t>
            </a:r>
          </a:p>
          <a:p>
            <a:endParaRPr lang="en-US" dirty="0"/>
          </a:p>
        </p:txBody>
      </p:sp>
    </p:spTree>
    <p:extLst>
      <p:ext uri="{BB962C8B-B14F-4D97-AF65-F5344CB8AC3E}">
        <p14:creationId xmlns:p14="http://schemas.microsoft.com/office/powerpoint/2010/main" val="172247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2D96-D598-C14B-8809-14B1AD49AD3E}"/>
              </a:ext>
            </a:extLst>
          </p:cNvPr>
          <p:cNvSpPr>
            <a:spLocks noGrp="1"/>
          </p:cNvSpPr>
          <p:nvPr>
            <p:ph type="title"/>
          </p:nvPr>
        </p:nvSpPr>
        <p:spPr>
          <a:xfrm>
            <a:off x="2152650" y="365127"/>
            <a:ext cx="7886700" cy="1084533"/>
          </a:xfrm>
        </p:spPr>
        <p:txBody>
          <a:bodyPr/>
          <a:lstStyle/>
          <a:p>
            <a:pPr algn="ctr"/>
            <a:r>
              <a:rPr lang="en-US" dirty="0"/>
              <a:t>Edit this description</a:t>
            </a:r>
          </a:p>
        </p:txBody>
      </p:sp>
      <p:sp>
        <p:nvSpPr>
          <p:cNvPr id="6" name="TextBox 5">
            <a:extLst>
              <a:ext uri="{FF2B5EF4-FFF2-40B4-BE49-F238E27FC236}">
                <a16:creationId xmlns:a16="http://schemas.microsoft.com/office/drawing/2014/main" id="{99F6B227-E8EE-5043-8AF9-8969ECCA8929}"/>
              </a:ext>
            </a:extLst>
          </p:cNvPr>
          <p:cNvSpPr txBox="1"/>
          <p:nvPr/>
        </p:nvSpPr>
        <p:spPr>
          <a:xfrm>
            <a:off x="1857082" y="1206538"/>
            <a:ext cx="7694342" cy="4893647"/>
          </a:xfrm>
          <a:prstGeom prst="rect">
            <a:avLst/>
          </a:prstGeom>
          <a:noFill/>
        </p:spPr>
        <p:txBody>
          <a:bodyPr wrap="square" rtlCol="0">
            <a:spAutoFit/>
          </a:bodyPr>
          <a:lstStyle/>
          <a:p>
            <a:r>
              <a:rPr lang="en-US" sz="2400" u="sng" dirty="0"/>
              <a:t>Fronting</a:t>
            </a:r>
            <a:endParaRPr lang="en-US" sz="2400" dirty="0"/>
          </a:p>
          <a:p>
            <a:r>
              <a:rPr lang="en-US" sz="2400" dirty="0"/>
              <a:t>Substituting a sound made in the back of the mouth (such as “g”) for a sound made in the front of the mouth (“d”), such as “</a:t>
            </a:r>
            <a:r>
              <a:rPr lang="en-US" sz="2400" dirty="0" err="1"/>
              <a:t>dum</a:t>
            </a:r>
            <a:r>
              <a:rPr lang="en-US" sz="2400" dirty="0"/>
              <a:t>” for “gum”. </a:t>
            </a:r>
          </a:p>
          <a:p>
            <a:endParaRPr lang="en-US" sz="2400" dirty="0"/>
          </a:p>
          <a:p>
            <a:r>
              <a:rPr lang="en-US" sz="2400" dirty="0"/>
              <a:t>Is this correct?			OR			Is this correct?</a:t>
            </a:r>
          </a:p>
          <a:p>
            <a:r>
              <a:rPr lang="en-US" sz="2400" dirty="0"/>
              <a:t>/g/          /d/ 						/d/          /g/ </a:t>
            </a:r>
          </a:p>
          <a:p>
            <a:r>
              <a:rPr lang="en-US" sz="2400" dirty="0"/>
              <a:t>g/d									d/g					</a:t>
            </a:r>
          </a:p>
          <a:p>
            <a:r>
              <a:rPr lang="en-US" sz="2400" dirty="0"/>
              <a:t>gum/</a:t>
            </a:r>
            <a:r>
              <a:rPr lang="en-US" sz="2400" dirty="0" err="1"/>
              <a:t>dum</a:t>
            </a:r>
            <a:r>
              <a:rPr lang="en-US" sz="2400" dirty="0"/>
              <a:t>							</a:t>
            </a:r>
            <a:r>
              <a:rPr lang="en-US" sz="2400" dirty="0" err="1"/>
              <a:t>dum</a:t>
            </a:r>
            <a:r>
              <a:rPr lang="en-US" sz="2400" dirty="0"/>
              <a:t>/gum	</a:t>
            </a:r>
          </a:p>
        </p:txBody>
      </p:sp>
      <p:sp>
        <p:nvSpPr>
          <p:cNvPr id="3" name="Right Arrow 2">
            <a:extLst>
              <a:ext uri="{FF2B5EF4-FFF2-40B4-BE49-F238E27FC236}">
                <a16:creationId xmlns:a16="http://schemas.microsoft.com/office/drawing/2014/main" id="{F6C6654A-D41C-0D41-9C3F-2B05180801E1}"/>
              </a:ext>
            </a:extLst>
          </p:cNvPr>
          <p:cNvSpPr/>
          <p:nvPr/>
        </p:nvSpPr>
        <p:spPr>
          <a:xfrm>
            <a:off x="2509948" y="3546373"/>
            <a:ext cx="473685" cy="2403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AA8A5EEE-DB2A-7440-AFD0-B4764A3B5995}"/>
              </a:ext>
            </a:extLst>
          </p:cNvPr>
          <p:cNvSpPr/>
          <p:nvPr/>
        </p:nvSpPr>
        <p:spPr>
          <a:xfrm>
            <a:off x="6661592" y="3546373"/>
            <a:ext cx="473685" cy="2403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099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B89E-6F4F-4E40-8183-5CB4DA7D4021}"/>
              </a:ext>
            </a:extLst>
          </p:cNvPr>
          <p:cNvSpPr>
            <a:spLocks noGrp="1"/>
          </p:cNvSpPr>
          <p:nvPr>
            <p:ph type="title"/>
          </p:nvPr>
        </p:nvSpPr>
        <p:spPr>
          <a:xfrm>
            <a:off x="2198948" y="203082"/>
            <a:ext cx="7886700" cy="893658"/>
          </a:xfrm>
        </p:spPr>
        <p:txBody>
          <a:bodyPr/>
          <a:lstStyle/>
          <a:p>
            <a:pPr algn="ctr"/>
            <a:r>
              <a:rPr lang="en-US" dirty="0"/>
              <a:t>Describing Test Scores in Reports</a:t>
            </a:r>
          </a:p>
        </p:txBody>
      </p:sp>
      <p:sp>
        <p:nvSpPr>
          <p:cNvPr id="3" name="Content Placeholder 2">
            <a:extLst>
              <a:ext uri="{FF2B5EF4-FFF2-40B4-BE49-F238E27FC236}">
                <a16:creationId xmlns:a16="http://schemas.microsoft.com/office/drawing/2014/main" id="{9D1FBA8D-09E9-F04B-8EC3-6B83590F1E66}"/>
              </a:ext>
            </a:extLst>
          </p:cNvPr>
          <p:cNvSpPr>
            <a:spLocks noGrp="1"/>
          </p:cNvSpPr>
          <p:nvPr>
            <p:ph idx="1"/>
          </p:nvPr>
        </p:nvSpPr>
        <p:spPr>
          <a:xfrm>
            <a:off x="1720770" y="992567"/>
            <a:ext cx="8843057" cy="5462649"/>
          </a:xfrm>
        </p:spPr>
        <p:txBody>
          <a:bodyPr>
            <a:normAutofit fontScale="92500"/>
          </a:bodyPr>
          <a:lstStyle/>
          <a:p>
            <a:pPr marL="0" indent="0">
              <a:lnSpc>
                <a:spcPct val="150000"/>
              </a:lnSpc>
              <a:buNone/>
            </a:pPr>
            <a:r>
              <a:rPr lang="en-US" dirty="0"/>
              <a:t> T</a:t>
            </a:r>
            <a:r>
              <a:rPr lang="en-US" sz="2400" dirty="0"/>
              <a:t>hree subtests of the Clinical Evaluation of Language Fundamentals Preschool–Second Edition (CELF Preschool–2) were administered from which the Core Language score was obtained. The Core Language score is considered to be the most representative measure of Celine’s language skills and provides a reliable way to quantify a child’s overall language performance. The Core Language score has a mean of 100 and a standard deviation of 15. A score of 100 on this scale represents the performance of a typically developing child of a given age.  Celine received a Core Language score of 75 (confidence interval = 69 to 81, percentile rank = 5). This score is in the low range of developmental functioning.</a:t>
            </a:r>
          </a:p>
          <a:p>
            <a:pPr marL="0" indent="0">
              <a:buNone/>
            </a:pPr>
            <a:endParaRPr lang="en-US" sz="2400" dirty="0"/>
          </a:p>
          <a:p>
            <a:endParaRPr lang="en-US" dirty="0"/>
          </a:p>
        </p:txBody>
      </p:sp>
    </p:spTree>
    <p:extLst>
      <p:ext uri="{BB962C8B-B14F-4D97-AF65-F5344CB8AC3E}">
        <p14:creationId xmlns:p14="http://schemas.microsoft.com/office/powerpoint/2010/main" val="1880759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26CDC8-2969-0B4B-8491-60366CC57D4A}"/>
              </a:ext>
            </a:extLst>
          </p:cNvPr>
          <p:cNvSpPr/>
          <p:nvPr/>
        </p:nvSpPr>
        <p:spPr>
          <a:xfrm>
            <a:off x="1657816" y="948690"/>
            <a:ext cx="9010184" cy="5909310"/>
          </a:xfrm>
          <a:prstGeom prst="rect">
            <a:avLst/>
          </a:prstGeom>
        </p:spPr>
        <p:txBody>
          <a:bodyPr wrap="square">
            <a:spAutoFit/>
          </a:bodyPr>
          <a:lstStyle/>
          <a:p>
            <a:r>
              <a:rPr lang="en-US" sz="2400" dirty="0">
                <a:latin typeface="Arial" panose="020B0604020202020204" pitchFamily="34" charset="0"/>
                <a:ea typeface="Times New Roman" panose="02020603050405020304" pitchFamily="18" charset="0"/>
                <a:cs typeface="Times New Roman" panose="02020603050405020304" pitchFamily="18" charset="0"/>
              </a:rPr>
              <a:t>Standardized assessments were administered in a prescribed manner so that X’s performance could be compared to a normative group.  Comparison to the normative group provides an indication of how X is developing and performing compared to a typical child of the same age.  This comparison results in standard scores and percentiles. A standard score indicates how far away the child’s scores are from a typical peer’s score.  For the tests used, the average standard score is 100.  The standard deviation of the measure is 15, meaning 68% percent of individuals perform between scores of 85 and 115.  The further away from the average, the more significant the difference. The percentile score represents where the child’s score falls when compared with typical peers.  For example, if the child received a percentile of 20, the child performed as well or better than 20 percent (20 out of 100) children from the normative group.</a:t>
            </a:r>
            <a:endParaRPr lang="en-US" sz="2400" dirty="0">
              <a:latin typeface="Times New Roman" panose="02020603050405020304" pitchFamily="18" charset="0"/>
              <a:ea typeface="Times New Roman" panose="02020603050405020304" pitchFamily="18" charset="0"/>
            </a:endParaRPr>
          </a:p>
          <a:p>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4924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5970A21-187E-9E46-B927-1B13C62478DF}"/>
              </a:ext>
            </a:extLst>
          </p:cNvPr>
          <p:cNvGraphicFramePr>
            <a:graphicFrameLocks noGrp="1"/>
          </p:cNvGraphicFramePr>
          <p:nvPr/>
        </p:nvGraphicFramePr>
        <p:xfrm>
          <a:off x="1794934" y="2067361"/>
          <a:ext cx="8726310" cy="4533971"/>
        </p:xfrm>
        <a:graphic>
          <a:graphicData uri="http://schemas.openxmlformats.org/drawingml/2006/table">
            <a:tbl>
              <a:tblPr firstRow="1" firstCol="1" bandRow="1">
                <a:tableStyleId>{5C22544A-7EE6-4342-B048-85BDC9FD1C3A}</a:tableStyleId>
              </a:tblPr>
              <a:tblGrid>
                <a:gridCol w="2908770">
                  <a:extLst>
                    <a:ext uri="{9D8B030D-6E8A-4147-A177-3AD203B41FA5}">
                      <a16:colId xmlns:a16="http://schemas.microsoft.com/office/drawing/2014/main" val="2009777150"/>
                    </a:ext>
                  </a:extLst>
                </a:gridCol>
                <a:gridCol w="2908770">
                  <a:extLst>
                    <a:ext uri="{9D8B030D-6E8A-4147-A177-3AD203B41FA5}">
                      <a16:colId xmlns:a16="http://schemas.microsoft.com/office/drawing/2014/main" val="1527031004"/>
                    </a:ext>
                  </a:extLst>
                </a:gridCol>
                <a:gridCol w="2908770">
                  <a:extLst>
                    <a:ext uri="{9D8B030D-6E8A-4147-A177-3AD203B41FA5}">
                      <a16:colId xmlns:a16="http://schemas.microsoft.com/office/drawing/2014/main" val="671680689"/>
                    </a:ext>
                  </a:extLst>
                </a:gridCol>
              </a:tblGrid>
              <a:tr h="348767">
                <a:tc>
                  <a:txBody>
                    <a:bodyPr/>
                    <a:lstStyle/>
                    <a:p>
                      <a:pPr marL="0" marR="0" algn="ctr">
                        <a:spcBef>
                          <a:spcPts val="0"/>
                        </a:spcBef>
                        <a:spcAft>
                          <a:spcPts val="0"/>
                        </a:spcAft>
                      </a:pPr>
                      <a:r>
                        <a:rPr lang="en-US" sz="1800" dirty="0">
                          <a:effectLst/>
                        </a:rPr>
                        <a:t>Subtests</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Scaled Scores (mean=10)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Percentiles (20 – 75 average)</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0364318"/>
                  </a:ext>
                </a:extLst>
              </a:tr>
              <a:tr h="348767">
                <a:tc>
                  <a:txBody>
                    <a:bodyPr/>
                    <a:lstStyle/>
                    <a:p>
                      <a:pPr marL="0" marR="0">
                        <a:spcBef>
                          <a:spcPts val="0"/>
                        </a:spcBef>
                        <a:spcAft>
                          <a:spcPts val="0"/>
                        </a:spcAft>
                      </a:pPr>
                      <a:r>
                        <a:rPr lang="en-US" sz="1800" dirty="0">
                          <a:effectLst/>
                        </a:rPr>
                        <a:t>Picture Vocabulary</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59290014"/>
                  </a:ext>
                </a:extLst>
              </a:tr>
              <a:tr h="348767">
                <a:tc>
                  <a:txBody>
                    <a:bodyPr/>
                    <a:lstStyle/>
                    <a:p>
                      <a:pPr marL="0" marR="0">
                        <a:spcBef>
                          <a:spcPts val="0"/>
                        </a:spcBef>
                        <a:spcAft>
                          <a:spcPts val="0"/>
                        </a:spcAft>
                      </a:pPr>
                      <a:r>
                        <a:rPr lang="en-US" sz="1800" dirty="0">
                          <a:effectLst/>
                        </a:rPr>
                        <a:t>Relational Vocabulary</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&lt;1</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2297684"/>
                  </a:ext>
                </a:extLst>
              </a:tr>
              <a:tr h="348767">
                <a:tc>
                  <a:txBody>
                    <a:bodyPr/>
                    <a:lstStyle/>
                    <a:p>
                      <a:pPr marL="0" marR="0">
                        <a:spcBef>
                          <a:spcPts val="0"/>
                        </a:spcBef>
                        <a:spcAft>
                          <a:spcPts val="0"/>
                        </a:spcAft>
                      </a:pPr>
                      <a:r>
                        <a:rPr lang="en-US" sz="1800" dirty="0">
                          <a:effectLst/>
                        </a:rPr>
                        <a:t>Oral Vocabulary</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96868656"/>
                  </a:ext>
                </a:extLst>
              </a:tr>
              <a:tr h="348767">
                <a:tc>
                  <a:txBody>
                    <a:bodyPr/>
                    <a:lstStyle/>
                    <a:p>
                      <a:pPr marL="0" marR="0">
                        <a:spcBef>
                          <a:spcPts val="0"/>
                        </a:spcBef>
                        <a:spcAft>
                          <a:spcPts val="0"/>
                        </a:spcAft>
                      </a:pPr>
                      <a:r>
                        <a:rPr lang="en-US" sz="1800">
                          <a:effectLst/>
                        </a:rPr>
                        <a:t>Syntactic Understanding</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&lt;1</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07618341"/>
                  </a:ext>
                </a:extLst>
              </a:tr>
              <a:tr h="348767">
                <a:tc>
                  <a:txBody>
                    <a:bodyPr/>
                    <a:lstStyle/>
                    <a:p>
                      <a:pPr marL="0" marR="0">
                        <a:spcBef>
                          <a:spcPts val="0"/>
                        </a:spcBef>
                        <a:spcAft>
                          <a:spcPts val="0"/>
                        </a:spcAft>
                      </a:pPr>
                      <a:r>
                        <a:rPr lang="en-US" sz="1800">
                          <a:effectLst/>
                        </a:rPr>
                        <a:t>Sentence Imitation</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5</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5</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62119481"/>
                  </a:ext>
                </a:extLst>
              </a:tr>
              <a:tr h="348767">
                <a:tc>
                  <a:txBody>
                    <a:bodyPr/>
                    <a:lstStyle/>
                    <a:p>
                      <a:pPr marL="0" marR="0">
                        <a:spcBef>
                          <a:spcPts val="0"/>
                        </a:spcBef>
                        <a:spcAft>
                          <a:spcPts val="0"/>
                        </a:spcAft>
                      </a:pPr>
                      <a:r>
                        <a:rPr lang="en-US" sz="1800">
                          <a:effectLst/>
                        </a:rPr>
                        <a:t>Morphological Completion</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12189183"/>
                  </a:ext>
                </a:extLst>
              </a:tr>
              <a:tr h="348767">
                <a:tc>
                  <a:txBody>
                    <a:bodyPr/>
                    <a:lstStyle/>
                    <a:p>
                      <a:pPr marL="0" marR="0" algn="ctr">
                        <a:spcBef>
                          <a:spcPts val="0"/>
                        </a:spcBef>
                        <a:spcAft>
                          <a:spcPts val="0"/>
                        </a:spcAft>
                      </a:pPr>
                      <a:r>
                        <a:rPr lang="en-US" sz="1800">
                          <a:effectLst/>
                        </a:rPr>
                        <a:t>Composite Scores</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Standard Scores (mean=100)</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Percentiles</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35837053"/>
                  </a:ext>
                </a:extLst>
              </a:tr>
              <a:tr h="348767">
                <a:tc>
                  <a:txBody>
                    <a:bodyPr/>
                    <a:lstStyle/>
                    <a:p>
                      <a:pPr marL="0" marR="0">
                        <a:spcBef>
                          <a:spcPts val="0"/>
                        </a:spcBef>
                        <a:spcAft>
                          <a:spcPts val="0"/>
                        </a:spcAft>
                      </a:pPr>
                      <a:r>
                        <a:rPr lang="en-US" sz="1800">
                          <a:effectLst/>
                        </a:rPr>
                        <a:t>Listening</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58</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&lt;1</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84400254"/>
                  </a:ext>
                </a:extLst>
              </a:tr>
              <a:tr h="348767">
                <a:tc>
                  <a:txBody>
                    <a:bodyPr/>
                    <a:lstStyle/>
                    <a:p>
                      <a:pPr marL="0" marR="0">
                        <a:spcBef>
                          <a:spcPts val="0"/>
                        </a:spcBef>
                        <a:spcAft>
                          <a:spcPts val="0"/>
                        </a:spcAft>
                      </a:pPr>
                      <a:r>
                        <a:rPr lang="en-US" sz="1800">
                          <a:effectLst/>
                        </a:rPr>
                        <a:t>Organizing</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&lt;1</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79556416"/>
                  </a:ext>
                </a:extLst>
              </a:tr>
              <a:tr h="348767">
                <a:tc>
                  <a:txBody>
                    <a:bodyPr/>
                    <a:lstStyle/>
                    <a:p>
                      <a:pPr marL="0" marR="0">
                        <a:spcBef>
                          <a:spcPts val="0"/>
                        </a:spcBef>
                        <a:spcAft>
                          <a:spcPts val="0"/>
                        </a:spcAft>
                      </a:pPr>
                      <a:r>
                        <a:rPr lang="en-US" sz="1800">
                          <a:effectLst/>
                        </a:rPr>
                        <a:t>Speaking</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&lt;1</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90136825"/>
                  </a:ext>
                </a:extLst>
              </a:tr>
              <a:tr h="348767">
                <a:tc>
                  <a:txBody>
                    <a:bodyPr/>
                    <a:lstStyle/>
                    <a:p>
                      <a:pPr marL="0" marR="0">
                        <a:spcBef>
                          <a:spcPts val="0"/>
                        </a:spcBef>
                        <a:spcAft>
                          <a:spcPts val="0"/>
                        </a:spcAft>
                      </a:pPr>
                      <a:r>
                        <a:rPr lang="en-US" sz="1800">
                          <a:effectLst/>
                        </a:rPr>
                        <a:t>Grammar</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&lt;1</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10788901"/>
                  </a:ext>
                </a:extLst>
              </a:tr>
              <a:tr h="348767">
                <a:tc>
                  <a:txBody>
                    <a:bodyPr/>
                    <a:lstStyle/>
                    <a:p>
                      <a:pPr marL="0" marR="0">
                        <a:spcBef>
                          <a:spcPts val="0"/>
                        </a:spcBef>
                        <a:spcAft>
                          <a:spcPts val="0"/>
                        </a:spcAft>
                      </a:pPr>
                      <a:r>
                        <a:rPr lang="en-US" sz="1800">
                          <a:effectLst/>
                        </a:rPr>
                        <a:t>Semantics</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55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&lt;1</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6925102"/>
                  </a:ext>
                </a:extLst>
              </a:tr>
            </a:tbl>
          </a:graphicData>
        </a:graphic>
      </p:graphicFrame>
      <p:sp>
        <p:nvSpPr>
          <p:cNvPr id="3" name="Rectangle 1">
            <a:extLst>
              <a:ext uri="{FF2B5EF4-FFF2-40B4-BE49-F238E27FC236}">
                <a16:creationId xmlns:a16="http://schemas.microsoft.com/office/drawing/2014/main" id="{6D3CA060-18CD-8844-A04C-A5F310A6DB9F}"/>
              </a:ext>
            </a:extLst>
          </p:cNvPr>
          <p:cNvSpPr>
            <a:spLocks noChangeArrowheads="1"/>
          </p:cNvSpPr>
          <p:nvPr/>
        </p:nvSpPr>
        <p:spPr bwMode="auto">
          <a:xfrm>
            <a:off x="1941689" y="244234"/>
            <a:ext cx="825217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dirty="0">
                <a:latin typeface="Arial" panose="020B0604020202020204" pitchFamily="34" charset="0"/>
                <a:ea typeface="Times New Roman" panose="02020603050405020304" pitchFamily="18" charset="0"/>
                <a:cs typeface="Times New Roman" panose="02020603050405020304" pitchFamily="18" charset="0"/>
              </a:rPr>
              <a:t>The </a:t>
            </a:r>
            <a:r>
              <a:rPr lang="en-US" altLang="en-US" sz="2000" i="1" dirty="0">
                <a:latin typeface="Arial" panose="020B0604020202020204" pitchFamily="34" charset="0"/>
                <a:ea typeface="Times New Roman" panose="02020603050405020304" pitchFamily="18" charset="0"/>
                <a:cs typeface="Times New Roman" panose="02020603050405020304" pitchFamily="18" charset="0"/>
              </a:rPr>
              <a:t>Test of Language Development</a:t>
            </a:r>
            <a:r>
              <a:rPr lang="en-US" altLang="en-US" sz="2000" dirty="0">
                <a:latin typeface="Arial" panose="020B0604020202020204" pitchFamily="34" charset="0"/>
                <a:ea typeface="Times New Roman" panose="02020603050405020304" pitchFamily="18" charset="0"/>
                <a:cs typeface="Times New Roman" panose="02020603050405020304" pitchFamily="18" charset="0"/>
              </a:rPr>
              <a:t> (TOLD-P:4) was administered to assess oral language comprehension and expression. X received an overall Spoken Language standard score of 53 (mean=100), which falls below the 1</a:t>
            </a:r>
            <a:r>
              <a:rPr lang="en-US" altLang="en-US" sz="2000" baseline="30000" dirty="0">
                <a:latin typeface="Arial" panose="020B0604020202020204" pitchFamily="34" charset="0"/>
                <a:ea typeface="Times New Roman" panose="02020603050405020304" pitchFamily="18" charset="0"/>
                <a:cs typeface="Times New Roman" panose="02020603050405020304" pitchFamily="18" charset="0"/>
              </a:rPr>
              <a:t>st</a:t>
            </a:r>
            <a:r>
              <a:rPr lang="en-US" altLang="en-US" sz="2000" dirty="0">
                <a:latin typeface="Arial" panose="020B0604020202020204" pitchFamily="34" charset="0"/>
                <a:ea typeface="Times New Roman" panose="02020603050405020304" pitchFamily="18" charset="0"/>
                <a:cs typeface="Times New Roman" panose="02020603050405020304" pitchFamily="18" charset="0"/>
              </a:rPr>
              <a:t> percentile and is considered a very poor score for his age. Individual subtest scores and composite scores were as follows:	</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3812567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915FCED-9001-E24F-BC23-CDFA2BBE4838}"/>
              </a:ext>
            </a:extLst>
          </p:cNvPr>
          <p:cNvGraphicFramePr>
            <a:graphicFrameLocks noGrp="1"/>
          </p:cNvGraphicFramePr>
          <p:nvPr/>
        </p:nvGraphicFramePr>
        <p:xfrm>
          <a:off x="1830379" y="2003367"/>
          <a:ext cx="8397427" cy="3840480"/>
        </p:xfrm>
        <a:graphic>
          <a:graphicData uri="http://schemas.openxmlformats.org/drawingml/2006/table">
            <a:tbl>
              <a:tblPr firstRow="1" firstCol="1" bandRow="1">
                <a:tableStyleId>{5C22544A-7EE6-4342-B048-85BDC9FD1C3A}</a:tableStyleId>
              </a:tblPr>
              <a:tblGrid>
                <a:gridCol w="2099357">
                  <a:extLst>
                    <a:ext uri="{9D8B030D-6E8A-4147-A177-3AD203B41FA5}">
                      <a16:colId xmlns:a16="http://schemas.microsoft.com/office/drawing/2014/main" val="1386611787"/>
                    </a:ext>
                  </a:extLst>
                </a:gridCol>
                <a:gridCol w="2680030">
                  <a:extLst>
                    <a:ext uri="{9D8B030D-6E8A-4147-A177-3AD203B41FA5}">
                      <a16:colId xmlns:a16="http://schemas.microsoft.com/office/drawing/2014/main" val="1924030488"/>
                    </a:ext>
                  </a:extLst>
                </a:gridCol>
                <a:gridCol w="1518683">
                  <a:extLst>
                    <a:ext uri="{9D8B030D-6E8A-4147-A177-3AD203B41FA5}">
                      <a16:colId xmlns:a16="http://schemas.microsoft.com/office/drawing/2014/main" val="2593417117"/>
                    </a:ext>
                  </a:extLst>
                </a:gridCol>
                <a:gridCol w="2099357">
                  <a:extLst>
                    <a:ext uri="{9D8B030D-6E8A-4147-A177-3AD203B41FA5}">
                      <a16:colId xmlns:a16="http://schemas.microsoft.com/office/drawing/2014/main" val="187756452"/>
                    </a:ext>
                  </a:extLst>
                </a:gridCol>
              </a:tblGrid>
              <a:tr h="369704">
                <a:tc>
                  <a:txBody>
                    <a:bodyPr/>
                    <a:lstStyle/>
                    <a:p>
                      <a:pPr marL="0" marR="0" algn="ctr">
                        <a:spcBef>
                          <a:spcPts val="0"/>
                        </a:spcBef>
                        <a:spcAft>
                          <a:spcPts val="0"/>
                        </a:spcAft>
                      </a:pPr>
                      <a:r>
                        <a:rPr lang="en-US" sz="1800" dirty="0">
                          <a:effectLst/>
                        </a:rPr>
                        <a:t>Subtests</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Description</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Scaled Scores (mean=10)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Percentiles</a:t>
                      </a:r>
                    </a:p>
                    <a:p>
                      <a:pPr marL="0" marR="0" algn="ctr">
                        <a:spcBef>
                          <a:spcPts val="0"/>
                        </a:spcBef>
                        <a:spcAft>
                          <a:spcPts val="0"/>
                        </a:spcAft>
                      </a:pPr>
                      <a:r>
                        <a:rPr lang="en-US" sz="1800">
                          <a:effectLst/>
                        </a:rPr>
                        <a:t>(9</a:t>
                      </a:r>
                      <a:r>
                        <a:rPr lang="en-US" sz="1800" baseline="30000">
                          <a:effectLst/>
                        </a:rPr>
                        <a:t>th</a:t>
                      </a:r>
                      <a:r>
                        <a:rPr lang="en-US" sz="1800">
                          <a:effectLst/>
                        </a:rPr>
                        <a:t> to 91</a:t>
                      </a:r>
                      <a:r>
                        <a:rPr lang="en-US" sz="1800" baseline="30000">
                          <a:effectLst/>
                        </a:rPr>
                        <a:t>st</a:t>
                      </a:r>
                      <a:r>
                        <a:rPr lang="en-US" sz="1800">
                          <a:effectLst/>
                        </a:rPr>
                        <a:t>: low to high average)</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66651110"/>
                  </a:ext>
                </a:extLst>
              </a:tr>
              <a:tr h="369704">
                <a:tc>
                  <a:txBody>
                    <a:bodyPr/>
                    <a:lstStyle/>
                    <a:p>
                      <a:pPr marL="0" marR="0">
                        <a:spcBef>
                          <a:spcPts val="0"/>
                        </a:spcBef>
                        <a:spcAft>
                          <a:spcPts val="0"/>
                        </a:spcAft>
                      </a:pPr>
                      <a:r>
                        <a:rPr lang="en-US" sz="1800">
                          <a:effectLst/>
                        </a:rPr>
                        <a:t>Making Inferences</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Infer what someone in a picture is thinking.</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p>
                    <a:p>
                      <a:pPr marL="0" marR="0" algn="ctr">
                        <a:spcBef>
                          <a:spcPts val="0"/>
                        </a:spcBef>
                        <a:spcAft>
                          <a:spcPts val="0"/>
                        </a:spcAft>
                      </a:pPr>
                      <a:r>
                        <a:rPr lang="en-US" sz="1800">
                          <a:effectLst/>
                        </a:rPr>
                        <a:t>12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p>
                    <a:p>
                      <a:pPr marL="0" marR="0" algn="ctr">
                        <a:spcBef>
                          <a:spcPts val="0"/>
                        </a:spcBef>
                        <a:spcAft>
                          <a:spcPts val="0"/>
                        </a:spcAft>
                      </a:pPr>
                      <a:r>
                        <a:rPr lang="en-US" sz="1800">
                          <a:effectLst/>
                        </a:rPr>
                        <a:t>75</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73660253"/>
                  </a:ext>
                </a:extLst>
              </a:tr>
              <a:tr h="369704">
                <a:tc>
                  <a:txBody>
                    <a:bodyPr/>
                    <a:lstStyle/>
                    <a:p>
                      <a:pPr marL="0" marR="0">
                        <a:spcBef>
                          <a:spcPts val="0"/>
                        </a:spcBef>
                        <a:spcAft>
                          <a:spcPts val="0"/>
                        </a:spcAft>
                      </a:pPr>
                      <a:r>
                        <a:rPr lang="en-US" sz="1800">
                          <a:effectLst/>
                        </a:rPr>
                        <a:t>Interpersonal Negotiation</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Ability to resolve conflicts when presented with scenarios</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p>
                    <a:p>
                      <a:pPr marL="0" marR="0" algn="ctr">
                        <a:spcBef>
                          <a:spcPts val="0"/>
                        </a:spcBef>
                        <a:spcAft>
                          <a:spcPts val="0"/>
                        </a:spcAft>
                      </a:pPr>
                      <a:r>
                        <a:rPr lang="en-US" sz="1800" dirty="0">
                          <a:effectLst/>
                        </a:rPr>
                        <a:t>11</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p>
                    <a:p>
                      <a:pPr marL="0" marR="0" algn="ctr">
                        <a:spcBef>
                          <a:spcPts val="0"/>
                        </a:spcBef>
                        <a:spcAft>
                          <a:spcPts val="0"/>
                        </a:spcAft>
                      </a:pPr>
                      <a:r>
                        <a:rPr lang="en-US" sz="1800">
                          <a:effectLst/>
                        </a:rPr>
                        <a:t>63</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51051795"/>
                  </a:ext>
                </a:extLst>
              </a:tr>
              <a:tr h="554557">
                <a:tc>
                  <a:txBody>
                    <a:bodyPr/>
                    <a:lstStyle/>
                    <a:p>
                      <a:pPr marL="0" marR="0">
                        <a:spcBef>
                          <a:spcPts val="0"/>
                        </a:spcBef>
                        <a:spcAft>
                          <a:spcPts val="0"/>
                        </a:spcAft>
                      </a:pPr>
                      <a:r>
                        <a:rPr lang="en-US" sz="1800">
                          <a:effectLst/>
                        </a:rPr>
                        <a:t>Multiple Interpretations</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Ability to see situations from different viewpoints or consider alternative explanations</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p>
                    <a:p>
                      <a:pPr marL="0" marR="0" algn="ctr">
                        <a:spcBef>
                          <a:spcPts val="0"/>
                        </a:spcBef>
                        <a:spcAft>
                          <a:spcPts val="0"/>
                        </a:spcAft>
                      </a:pPr>
                      <a:r>
                        <a:rPr lang="en-US" sz="1800" dirty="0">
                          <a:effectLst/>
                        </a:rPr>
                        <a:t>10</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p>
                    <a:p>
                      <a:pPr marL="0" marR="0" algn="ctr">
                        <a:spcBef>
                          <a:spcPts val="0"/>
                        </a:spcBef>
                        <a:spcAft>
                          <a:spcPts val="0"/>
                        </a:spcAft>
                      </a:pPr>
                      <a:r>
                        <a:rPr lang="en-US" sz="1800" dirty="0">
                          <a:effectLst/>
                        </a:rPr>
                        <a:t>50</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08852427"/>
                  </a:ext>
                </a:extLst>
              </a:tr>
              <a:tr h="369704">
                <a:tc>
                  <a:txBody>
                    <a:bodyPr/>
                    <a:lstStyle/>
                    <a:p>
                      <a:pPr marL="0" marR="0">
                        <a:spcBef>
                          <a:spcPts val="0"/>
                        </a:spcBef>
                        <a:spcAft>
                          <a:spcPts val="0"/>
                        </a:spcAft>
                      </a:pPr>
                      <a:r>
                        <a:rPr lang="en-US" sz="1800">
                          <a:effectLst/>
                        </a:rPr>
                        <a:t>Supporting Peers</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Ability to say things that support or please a peer</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p>
                    <a:p>
                      <a:pPr marL="0" marR="0" algn="ctr">
                        <a:spcBef>
                          <a:spcPts val="0"/>
                        </a:spcBef>
                        <a:spcAft>
                          <a:spcPts val="0"/>
                        </a:spcAft>
                      </a:pPr>
                      <a:r>
                        <a:rPr lang="en-US" sz="1800">
                          <a:effectLst/>
                        </a:rPr>
                        <a:t>9</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p>
                    <a:p>
                      <a:pPr marL="0" marR="0" algn="ctr">
                        <a:spcBef>
                          <a:spcPts val="0"/>
                        </a:spcBef>
                        <a:spcAft>
                          <a:spcPts val="0"/>
                        </a:spcAft>
                      </a:pPr>
                      <a:r>
                        <a:rPr lang="en-US" sz="1800" dirty="0">
                          <a:effectLst/>
                        </a:rPr>
                        <a:t>37</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76752887"/>
                  </a:ext>
                </a:extLst>
              </a:tr>
            </a:tbl>
          </a:graphicData>
        </a:graphic>
      </p:graphicFrame>
      <p:sp>
        <p:nvSpPr>
          <p:cNvPr id="4" name="Rectangle 3">
            <a:extLst>
              <a:ext uri="{FF2B5EF4-FFF2-40B4-BE49-F238E27FC236}">
                <a16:creationId xmlns:a16="http://schemas.microsoft.com/office/drawing/2014/main" id="{5C32447D-085D-9F43-83D2-6FBD5F479D23}"/>
              </a:ext>
            </a:extLst>
          </p:cNvPr>
          <p:cNvSpPr/>
          <p:nvPr/>
        </p:nvSpPr>
        <p:spPr>
          <a:xfrm>
            <a:off x="1903142" y="166007"/>
            <a:ext cx="8251903" cy="1754326"/>
          </a:xfrm>
          <a:prstGeom prst="rect">
            <a:avLst/>
          </a:prstGeom>
        </p:spPr>
        <p:txBody>
          <a:bodyPr wrap="square">
            <a:spAutoFit/>
          </a:bodyPr>
          <a:lstStyle/>
          <a:p>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r>
              <a:rPr lang="en-US" dirty="0">
                <a:latin typeface="Arial" panose="020B0604020202020204" pitchFamily="34" charset="0"/>
                <a:ea typeface="Times New Roman" panose="02020603050405020304" pitchFamily="18" charset="0"/>
                <a:cs typeface="Times New Roman" panose="02020603050405020304" pitchFamily="18" charset="0"/>
              </a:rPr>
              <a:t>The </a:t>
            </a:r>
            <a:r>
              <a:rPr lang="en-US" i="1" dirty="0">
                <a:latin typeface="Arial" panose="020B0604020202020204" pitchFamily="34" charset="0"/>
                <a:ea typeface="Times New Roman" panose="02020603050405020304" pitchFamily="18" charset="0"/>
                <a:cs typeface="Times New Roman" panose="02020603050405020304" pitchFamily="18" charset="0"/>
              </a:rPr>
              <a:t>Social Language Development Test – Elementary </a:t>
            </a:r>
            <a:r>
              <a:rPr lang="en-US" dirty="0">
                <a:latin typeface="Arial" panose="020B0604020202020204" pitchFamily="34" charset="0"/>
                <a:ea typeface="Times New Roman" panose="02020603050405020304" pitchFamily="18" charset="0"/>
                <a:cs typeface="Times New Roman" panose="02020603050405020304" pitchFamily="18" charset="0"/>
              </a:rPr>
              <a:t>(SLDT-E:NU) was administered to assess X’s ability to communicate for social interaction and to identify any patterns of strengths and weaknesses. He received a Social Language Development Index score of 102, which corresponds to the 55</a:t>
            </a:r>
            <a:r>
              <a:rPr lang="en-US" baseline="30000" dirty="0">
                <a:latin typeface="Arial" panose="020B0604020202020204" pitchFamily="34" charset="0"/>
                <a:ea typeface="Times New Roman" panose="02020603050405020304" pitchFamily="18" charset="0"/>
                <a:cs typeface="Times New Roman" panose="02020603050405020304" pitchFamily="18" charset="0"/>
              </a:rPr>
              <a:t>th</a:t>
            </a:r>
            <a:r>
              <a:rPr lang="en-US" dirty="0">
                <a:latin typeface="Arial" panose="020B0604020202020204" pitchFamily="34" charset="0"/>
                <a:ea typeface="Times New Roman" panose="02020603050405020304" pitchFamily="18" charset="0"/>
                <a:cs typeface="Times New Roman" panose="02020603050405020304" pitchFamily="18" charset="0"/>
              </a:rPr>
              <a:t> percentile and is considered an average score.</a:t>
            </a:r>
            <a:endParaRPr lang="en-US"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45377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717FA7-3848-3846-96B1-9946F74145FC}"/>
              </a:ext>
            </a:extLst>
          </p:cNvPr>
          <p:cNvSpPr txBox="1"/>
          <p:nvPr/>
        </p:nvSpPr>
        <p:spPr>
          <a:xfrm>
            <a:off x="1970050" y="758284"/>
            <a:ext cx="8040030" cy="6217087"/>
          </a:xfrm>
          <a:prstGeom prst="rect">
            <a:avLst/>
          </a:prstGeom>
          <a:noFill/>
        </p:spPr>
        <p:txBody>
          <a:bodyPr wrap="square" rtlCol="0">
            <a:spAutoFit/>
          </a:bodyPr>
          <a:lstStyle/>
          <a:p>
            <a:r>
              <a:rPr lang="en-US" sz="2000" dirty="0"/>
              <a:t>Making Inferences: X scored above average on this subtest when compared to same-age peers.  Children who do well on this subtest are probably good at using visual clues to facilitate making an inference.  They can infer another person’s perspective, emotions, and intentions accurately and express themselves by talking as the other person. </a:t>
            </a:r>
          </a:p>
          <a:p>
            <a:r>
              <a:rPr lang="en-US" sz="2000" dirty="0"/>
              <a:t> </a:t>
            </a:r>
          </a:p>
          <a:p>
            <a:r>
              <a:rPr lang="en-US" sz="2000" dirty="0"/>
              <a:t>Interpersonal Negotiation: X scored in the average range on this subtest. Children who do well on this subtest understand the perspective of each individual in the conflict and can propose appropriate solutions to the conflict.  </a:t>
            </a:r>
          </a:p>
          <a:p>
            <a:r>
              <a:rPr lang="en-US" sz="2000" dirty="0"/>
              <a:t> </a:t>
            </a:r>
          </a:p>
          <a:p>
            <a:r>
              <a:rPr lang="en-US" sz="2000" dirty="0"/>
              <a:t>Multiple Interpretations: X scored in the average range on this subtest. Children who do well on this subtest use flexible thinking to quickly get a read on a situation and are willing to change that interpretation based on additional information.  </a:t>
            </a:r>
          </a:p>
          <a:p>
            <a:r>
              <a:rPr lang="en-US" sz="2000" dirty="0"/>
              <a:t> </a:t>
            </a:r>
          </a:p>
          <a:p>
            <a:r>
              <a:rPr lang="en-US" sz="2000" dirty="0"/>
              <a:t>Supporting Peers:  This was X’s lowest subtest score; however, he still scored well within the average range. Those who do well on this subtest are considerate of peers’ wants, needs, and self-esteem.  </a:t>
            </a:r>
          </a:p>
          <a:p>
            <a:endParaRPr lang="en-US" dirty="0"/>
          </a:p>
        </p:txBody>
      </p:sp>
    </p:spTree>
    <p:extLst>
      <p:ext uri="{BB962C8B-B14F-4D97-AF65-F5344CB8AC3E}">
        <p14:creationId xmlns:p14="http://schemas.microsoft.com/office/powerpoint/2010/main" val="1511855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E60D96-5056-2D4C-98C2-13497C76CE0E}"/>
              </a:ext>
            </a:extLst>
          </p:cNvPr>
          <p:cNvSpPr/>
          <p:nvPr/>
        </p:nvSpPr>
        <p:spPr>
          <a:xfrm>
            <a:off x="1747026" y="361052"/>
            <a:ext cx="8642195" cy="2585323"/>
          </a:xfrm>
          <a:prstGeom prst="rect">
            <a:avLst/>
          </a:prstGeom>
        </p:spPr>
        <p:txBody>
          <a:bodyPr wrap="square">
            <a:spAutoFit/>
          </a:bodyPr>
          <a:lstStyle/>
          <a:p>
            <a:r>
              <a:rPr lang="en-US" dirty="0">
                <a:latin typeface="Arial" panose="020B0604020202020204" pitchFamily="34" charset="0"/>
                <a:ea typeface="Times New Roman" panose="02020603050405020304" pitchFamily="18" charset="0"/>
                <a:cs typeface="Times New Roman" panose="02020603050405020304" pitchFamily="18" charset="0"/>
              </a:rPr>
              <a:t>The </a:t>
            </a:r>
            <a:r>
              <a:rPr lang="en-US" i="1" dirty="0">
                <a:latin typeface="Arial" panose="020B0604020202020204" pitchFamily="34" charset="0"/>
                <a:ea typeface="Times New Roman" panose="02020603050405020304" pitchFamily="18" charset="0"/>
                <a:cs typeface="Times New Roman" panose="02020603050405020304" pitchFamily="18" charset="0"/>
              </a:rPr>
              <a:t>Social Responsiveness Scale, 2</a:t>
            </a:r>
            <a:r>
              <a:rPr lang="en-US" i="1" baseline="30000" dirty="0">
                <a:latin typeface="Arial" panose="020B0604020202020204" pitchFamily="34" charset="0"/>
                <a:ea typeface="Times New Roman" panose="02020603050405020304" pitchFamily="18" charset="0"/>
                <a:cs typeface="Times New Roman" panose="02020603050405020304" pitchFamily="18" charset="0"/>
              </a:rPr>
              <a:t>nd</a:t>
            </a:r>
            <a:r>
              <a:rPr lang="en-US" i="1" dirty="0">
                <a:latin typeface="Arial" panose="020B0604020202020204" pitchFamily="34" charset="0"/>
                <a:ea typeface="Times New Roman" panose="02020603050405020304" pitchFamily="18" charset="0"/>
                <a:cs typeface="Times New Roman" panose="02020603050405020304" pitchFamily="18" charset="0"/>
              </a:rPr>
              <a:t> Edition </a:t>
            </a:r>
            <a:r>
              <a:rPr lang="en-US" dirty="0">
                <a:latin typeface="Arial" panose="020B0604020202020204" pitchFamily="34" charset="0"/>
                <a:ea typeface="Times New Roman" panose="02020603050405020304" pitchFamily="18" charset="0"/>
                <a:cs typeface="Times New Roman" panose="02020603050405020304" pitchFamily="18" charset="0"/>
              </a:rPr>
              <a:t>(SRS-2) is a 65-item questionnaire used to measure reciprocal social behavior that is associated with autism.  X’s classroom teacher completed the questionnaire.  X received a total test T-score of 85. </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T scores indicate how far a score is from the mean. T scores have a mean of 50 and a standard deviation of 10.  On this test, a T-score of 76 or higher indicates “deficiencies in reciprocal social behavior that are clinically significant and lead to severe interference with everyday social interactions.  Such scores are strongly associated with the diagnosis of an autism spectrum disorder.”  Subscale scores were as follows:</a:t>
            </a:r>
            <a:endParaRPr lang="en-US" sz="2800" dirty="0">
              <a:latin typeface="Times New Roman" panose="02020603050405020304" pitchFamily="18" charset="0"/>
              <a:ea typeface="Times New Roman" panose="02020603050405020304" pitchFamily="18" charset="0"/>
            </a:endParaRPr>
          </a:p>
        </p:txBody>
      </p:sp>
      <p:graphicFrame>
        <p:nvGraphicFramePr>
          <p:cNvPr id="4" name="Table 3">
            <a:extLst>
              <a:ext uri="{FF2B5EF4-FFF2-40B4-BE49-F238E27FC236}">
                <a16:creationId xmlns:a16="http://schemas.microsoft.com/office/drawing/2014/main" id="{59CF370A-EA15-F940-8B82-2609C97074FF}"/>
              </a:ext>
            </a:extLst>
          </p:cNvPr>
          <p:cNvGraphicFramePr>
            <a:graphicFrameLocks noGrp="1"/>
          </p:cNvGraphicFramePr>
          <p:nvPr/>
        </p:nvGraphicFramePr>
        <p:xfrm>
          <a:off x="1840974" y="3435244"/>
          <a:ext cx="8682060" cy="2948137"/>
        </p:xfrm>
        <a:graphic>
          <a:graphicData uri="http://schemas.openxmlformats.org/drawingml/2006/table">
            <a:tbl>
              <a:tblPr firstRow="1" firstCol="1" bandRow="1">
                <a:tableStyleId>{5C22544A-7EE6-4342-B048-85BDC9FD1C3A}</a:tableStyleId>
              </a:tblPr>
              <a:tblGrid>
                <a:gridCol w="3151903">
                  <a:extLst>
                    <a:ext uri="{9D8B030D-6E8A-4147-A177-3AD203B41FA5}">
                      <a16:colId xmlns:a16="http://schemas.microsoft.com/office/drawing/2014/main" val="3547774204"/>
                    </a:ext>
                  </a:extLst>
                </a:gridCol>
                <a:gridCol w="3223537">
                  <a:extLst>
                    <a:ext uri="{9D8B030D-6E8A-4147-A177-3AD203B41FA5}">
                      <a16:colId xmlns:a16="http://schemas.microsoft.com/office/drawing/2014/main" val="194351158"/>
                    </a:ext>
                  </a:extLst>
                </a:gridCol>
                <a:gridCol w="979796">
                  <a:extLst>
                    <a:ext uri="{9D8B030D-6E8A-4147-A177-3AD203B41FA5}">
                      <a16:colId xmlns:a16="http://schemas.microsoft.com/office/drawing/2014/main" val="495128940"/>
                    </a:ext>
                  </a:extLst>
                </a:gridCol>
                <a:gridCol w="1326824">
                  <a:extLst>
                    <a:ext uri="{9D8B030D-6E8A-4147-A177-3AD203B41FA5}">
                      <a16:colId xmlns:a16="http://schemas.microsoft.com/office/drawing/2014/main" val="2901309036"/>
                    </a:ext>
                  </a:extLst>
                </a:gridCol>
              </a:tblGrid>
              <a:tr h="482793">
                <a:tc>
                  <a:txBody>
                    <a:bodyPr/>
                    <a:lstStyle/>
                    <a:p>
                      <a:pPr marL="0" marR="0" algn="ctr">
                        <a:spcBef>
                          <a:spcPts val="0"/>
                        </a:spcBef>
                        <a:spcAft>
                          <a:spcPts val="0"/>
                        </a:spcAft>
                      </a:pPr>
                      <a:r>
                        <a:rPr lang="en-US" sz="1600">
                          <a:effectLst/>
                        </a:rPr>
                        <a:t>Subscales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Description</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T-score</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Severity</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81211092"/>
                  </a:ext>
                </a:extLst>
              </a:tr>
              <a:tr h="482793">
                <a:tc>
                  <a:txBody>
                    <a:bodyPr/>
                    <a:lstStyle/>
                    <a:p>
                      <a:pPr marL="0" marR="0">
                        <a:spcBef>
                          <a:spcPts val="0"/>
                        </a:spcBef>
                        <a:spcAft>
                          <a:spcPts val="0"/>
                        </a:spcAft>
                      </a:pPr>
                      <a:r>
                        <a:rPr lang="en-US" sz="1600">
                          <a:effectLst/>
                        </a:rPr>
                        <a:t>Social Awareness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Ability to pick up on social cues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64563150"/>
                  </a:ext>
                </a:extLst>
              </a:tr>
              <a:tr h="482793">
                <a:tc>
                  <a:txBody>
                    <a:bodyPr/>
                    <a:lstStyle/>
                    <a:p>
                      <a:pPr marL="0" marR="0">
                        <a:spcBef>
                          <a:spcPts val="0"/>
                        </a:spcBef>
                        <a:spcAft>
                          <a:spcPts val="0"/>
                        </a:spcAft>
                      </a:pPr>
                      <a:r>
                        <a:rPr lang="en-US" sz="1600">
                          <a:effectLst/>
                        </a:rPr>
                        <a:t>Social Cognition</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Ability to interpret social cues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92232854"/>
                  </a:ext>
                </a:extLst>
              </a:tr>
              <a:tr h="482793">
                <a:tc>
                  <a:txBody>
                    <a:bodyPr/>
                    <a:lstStyle/>
                    <a:p>
                      <a:pPr marL="0" marR="0">
                        <a:spcBef>
                          <a:spcPts val="0"/>
                        </a:spcBef>
                        <a:spcAft>
                          <a:spcPts val="0"/>
                        </a:spcAft>
                      </a:pPr>
                      <a:r>
                        <a:rPr lang="en-US" sz="1600">
                          <a:effectLst/>
                        </a:rPr>
                        <a:t>Social Communication</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Engaging in social interactions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65279211"/>
                  </a:ext>
                </a:extLst>
              </a:tr>
              <a:tr h="482793">
                <a:tc>
                  <a:txBody>
                    <a:bodyPr/>
                    <a:lstStyle/>
                    <a:p>
                      <a:pPr marL="0" marR="0">
                        <a:spcBef>
                          <a:spcPts val="0"/>
                        </a:spcBef>
                        <a:spcAft>
                          <a:spcPts val="0"/>
                        </a:spcAft>
                      </a:pPr>
                      <a:r>
                        <a:rPr lang="en-US" sz="1600">
                          <a:effectLst/>
                        </a:rPr>
                        <a:t>Social Motivation</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Motivation to engage in social interactions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50270532"/>
                  </a:ext>
                </a:extLst>
              </a:tr>
              <a:tr h="529285">
                <a:tc>
                  <a:txBody>
                    <a:bodyPr/>
                    <a:lstStyle/>
                    <a:p>
                      <a:pPr marL="0" marR="0">
                        <a:spcBef>
                          <a:spcPts val="0"/>
                        </a:spcBef>
                        <a:spcAft>
                          <a:spcPts val="0"/>
                        </a:spcAft>
                      </a:pPr>
                      <a:r>
                        <a:rPr lang="en-US" sz="1600">
                          <a:effectLst/>
                        </a:rPr>
                        <a:t>Restricted Interests &amp; Repetitive Behavior</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Stereotypical behaviors or restricted interests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13150043"/>
                  </a:ext>
                </a:extLst>
              </a:tr>
            </a:tbl>
          </a:graphicData>
        </a:graphic>
      </p:graphicFrame>
    </p:spTree>
    <p:extLst>
      <p:ext uri="{BB962C8B-B14F-4D97-AF65-F5344CB8AC3E}">
        <p14:creationId xmlns:p14="http://schemas.microsoft.com/office/powerpoint/2010/main" val="1482659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1951</Words>
  <Application>Microsoft Macintosh PowerPoint</Application>
  <PresentationFormat>Widescreen</PresentationFormat>
  <Paragraphs>212</Paragraphs>
  <Slides>16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Gabriola</vt:lpstr>
      <vt:lpstr>Times New Roman</vt:lpstr>
      <vt:lpstr>Office Theme</vt:lpstr>
      <vt:lpstr>Assessment Reporting</vt:lpstr>
      <vt:lpstr>Activity #12: Read the Assessment Report Small groups and then large group discussion </vt:lpstr>
      <vt:lpstr>Edit this description</vt:lpstr>
      <vt:lpstr>Describing Test Scores in Reports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Study:  Assignment 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Reporting</dc:title>
  <dc:creator>Jim Wright</dc:creator>
  <cp:lastModifiedBy>Jim Wright</cp:lastModifiedBy>
  <cp:revision>1</cp:revision>
  <dcterms:created xsi:type="dcterms:W3CDTF">2022-01-04T18:10:53Z</dcterms:created>
  <dcterms:modified xsi:type="dcterms:W3CDTF">2022-01-04T18:13:21Z</dcterms:modified>
</cp:coreProperties>
</file>