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421" r:id="rId2"/>
    <p:sldId id="422" r:id="rId3"/>
    <p:sldId id="520" r:id="rId4"/>
    <p:sldId id="571" r:id="rId5"/>
    <p:sldId id="575" r:id="rId6"/>
    <p:sldId id="574" r:id="rId7"/>
    <p:sldId id="444" r:id="rId8"/>
    <p:sldId id="365" r:id="rId9"/>
    <p:sldId id="367" r:id="rId10"/>
    <p:sldId id="366" r:id="rId11"/>
    <p:sldId id="522" r:id="rId12"/>
    <p:sldId id="523" r:id="rId13"/>
    <p:sldId id="4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7"/>
    <p:restoredTop sz="96327"/>
  </p:normalViewPr>
  <p:slideViewPr>
    <p:cSldViewPr snapToGrid="0" snapToObjects="1">
      <p:cViewPr varScale="1">
        <p:scale>
          <a:sx n="112" d="100"/>
          <a:sy n="112" d="100"/>
        </p:scale>
        <p:origin x="3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BA9D6-57E6-1747-BE1A-BC30FF59EFC7}" type="doc">
      <dgm:prSet loTypeId="urn:microsoft.com/office/officeart/2005/8/layout/cycle1" loCatId="" qsTypeId="urn:microsoft.com/office/officeart/2005/8/quickstyle/simple4" qsCatId="simple" csTypeId="urn:microsoft.com/office/officeart/2005/8/colors/colorful2" csCatId="colorful" phldr="1"/>
      <dgm:spPr/>
      <dgm:t>
        <a:bodyPr/>
        <a:lstStyle/>
        <a:p>
          <a:endParaRPr lang="en-US"/>
        </a:p>
      </dgm:t>
    </dgm:pt>
    <dgm:pt modelId="{4992799E-678C-1644-BAB5-45376C4E9BCC}">
      <dgm:prSet phldrT="[Text]"/>
      <dgm:spPr/>
      <dgm:t>
        <a:bodyPr/>
        <a:lstStyle/>
        <a:p>
          <a:r>
            <a:rPr lang="en-US" b="1"/>
            <a:t>Assessment</a:t>
          </a:r>
        </a:p>
      </dgm:t>
    </dgm:pt>
    <dgm:pt modelId="{6CA93F6F-2C5B-3543-B35F-D1B2E291110D}" type="parTrans" cxnId="{CEC21C17-53E6-EF45-8EEB-15F94B7795BA}">
      <dgm:prSet/>
      <dgm:spPr/>
      <dgm:t>
        <a:bodyPr/>
        <a:lstStyle/>
        <a:p>
          <a:endParaRPr lang="en-US"/>
        </a:p>
      </dgm:t>
    </dgm:pt>
    <dgm:pt modelId="{0376A2C8-3862-614F-93E3-DF6A3BA3792C}" type="sibTrans" cxnId="{CEC21C17-53E6-EF45-8EEB-15F94B7795BA}">
      <dgm:prSet/>
      <dgm:spPr/>
      <dgm:t>
        <a:bodyPr/>
        <a:lstStyle/>
        <a:p>
          <a:endParaRPr lang="en-US"/>
        </a:p>
      </dgm:t>
    </dgm:pt>
    <dgm:pt modelId="{C8EA277B-42E9-3542-B18D-4E0E7CC9E2FD}">
      <dgm:prSet phldrT="[Text]"/>
      <dgm:spPr/>
      <dgm:t>
        <a:bodyPr/>
        <a:lstStyle/>
        <a:p>
          <a:r>
            <a:rPr lang="en-US" b="1"/>
            <a:t>Treatment Planning</a:t>
          </a:r>
        </a:p>
      </dgm:t>
    </dgm:pt>
    <dgm:pt modelId="{D4C7B1B2-5F09-C045-B921-A26E2215EDDC}" type="parTrans" cxnId="{4D67A284-FC58-7448-B458-68BDD6D789DE}">
      <dgm:prSet/>
      <dgm:spPr/>
      <dgm:t>
        <a:bodyPr/>
        <a:lstStyle/>
        <a:p>
          <a:endParaRPr lang="en-US"/>
        </a:p>
      </dgm:t>
    </dgm:pt>
    <dgm:pt modelId="{4DCC9BC1-AB77-9045-898A-465998B10AB1}" type="sibTrans" cxnId="{4D67A284-FC58-7448-B458-68BDD6D789DE}">
      <dgm:prSet/>
      <dgm:spPr/>
      <dgm:t>
        <a:bodyPr/>
        <a:lstStyle/>
        <a:p>
          <a:endParaRPr lang="en-US"/>
        </a:p>
      </dgm:t>
    </dgm:pt>
    <dgm:pt modelId="{D8F9A527-09AF-B140-838A-55DF4DB179C5}">
      <dgm:prSet phldrT="[Text]"/>
      <dgm:spPr/>
      <dgm:t>
        <a:bodyPr/>
        <a:lstStyle/>
        <a:p>
          <a:r>
            <a:rPr lang="en-US" b="1">
              <a:solidFill>
                <a:srgbClr val="FF0000"/>
              </a:solidFill>
            </a:rPr>
            <a:t>Treatment</a:t>
          </a:r>
        </a:p>
      </dgm:t>
    </dgm:pt>
    <dgm:pt modelId="{6BCDDBAD-8FBB-DC4B-9723-C87C5467A7A2}" type="parTrans" cxnId="{EA5CB148-CCE2-7A4D-AC13-FF571FE403E9}">
      <dgm:prSet/>
      <dgm:spPr/>
      <dgm:t>
        <a:bodyPr/>
        <a:lstStyle/>
        <a:p>
          <a:endParaRPr lang="en-US"/>
        </a:p>
      </dgm:t>
    </dgm:pt>
    <dgm:pt modelId="{99DD0ED8-A3B6-0E44-8A5F-533131297894}" type="sibTrans" cxnId="{EA5CB148-CCE2-7A4D-AC13-FF571FE403E9}">
      <dgm:prSet/>
      <dgm:spPr/>
      <dgm:t>
        <a:bodyPr/>
        <a:lstStyle/>
        <a:p>
          <a:endParaRPr lang="en-US"/>
        </a:p>
      </dgm:t>
    </dgm:pt>
    <dgm:pt modelId="{5FF27E8B-6DD9-EF4B-A803-C798AEF62AA3}" type="pres">
      <dgm:prSet presAssocID="{2AFBA9D6-57E6-1747-BE1A-BC30FF59EFC7}" presName="cycle" presStyleCnt="0">
        <dgm:presLayoutVars>
          <dgm:dir/>
          <dgm:resizeHandles val="exact"/>
        </dgm:presLayoutVars>
      </dgm:prSet>
      <dgm:spPr/>
    </dgm:pt>
    <dgm:pt modelId="{6D5D3D91-FFD4-EE4F-BA93-19E05EE104C6}" type="pres">
      <dgm:prSet presAssocID="{4992799E-678C-1644-BAB5-45376C4E9BCC}" presName="dummy" presStyleCnt="0"/>
      <dgm:spPr/>
    </dgm:pt>
    <dgm:pt modelId="{72A1BD8C-9BA7-DF40-AB13-54AF4A64C774}" type="pres">
      <dgm:prSet presAssocID="{4992799E-678C-1644-BAB5-45376C4E9BCC}" presName="node" presStyleLbl="revTx" presStyleIdx="0" presStyleCnt="3">
        <dgm:presLayoutVars>
          <dgm:bulletEnabled val="1"/>
        </dgm:presLayoutVars>
      </dgm:prSet>
      <dgm:spPr/>
    </dgm:pt>
    <dgm:pt modelId="{E5972367-1D0F-3F42-A4B0-A32CE17DB0E2}" type="pres">
      <dgm:prSet presAssocID="{0376A2C8-3862-614F-93E3-DF6A3BA3792C}" presName="sibTrans" presStyleLbl="node1" presStyleIdx="0" presStyleCnt="3"/>
      <dgm:spPr/>
    </dgm:pt>
    <dgm:pt modelId="{FDDCF62B-7D30-7747-857F-BEA10A4993DF}" type="pres">
      <dgm:prSet presAssocID="{C8EA277B-42E9-3542-B18D-4E0E7CC9E2FD}" presName="dummy" presStyleCnt="0"/>
      <dgm:spPr/>
    </dgm:pt>
    <dgm:pt modelId="{0F186D10-BF90-1943-9906-BE5931198E0E}" type="pres">
      <dgm:prSet presAssocID="{C8EA277B-42E9-3542-B18D-4E0E7CC9E2FD}" presName="node" presStyleLbl="revTx" presStyleIdx="1" presStyleCnt="3">
        <dgm:presLayoutVars>
          <dgm:bulletEnabled val="1"/>
        </dgm:presLayoutVars>
      </dgm:prSet>
      <dgm:spPr/>
    </dgm:pt>
    <dgm:pt modelId="{08A35E68-A8B0-2642-9EE0-584DCD565B71}" type="pres">
      <dgm:prSet presAssocID="{4DCC9BC1-AB77-9045-898A-465998B10AB1}" presName="sibTrans" presStyleLbl="node1" presStyleIdx="1" presStyleCnt="3"/>
      <dgm:spPr/>
    </dgm:pt>
    <dgm:pt modelId="{2840D037-78A6-044F-B003-833708335EE8}" type="pres">
      <dgm:prSet presAssocID="{D8F9A527-09AF-B140-838A-55DF4DB179C5}" presName="dummy" presStyleCnt="0"/>
      <dgm:spPr/>
    </dgm:pt>
    <dgm:pt modelId="{7E171857-7526-8A41-946B-E62B3476A379}" type="pres">
      <dgm:prSet presAssocID="{D8F9A527-09AF-B140-838A-55DF4DB179C5}" presName="node" presStyleLbl="revTx" presStyleIdx="2" presStyleCnt="3">
        <dgm:presLayoutVars>
          <dgm:bulletEnabled val="1"/>
        </dgm:presLayoutVars>
      </dgm:prSet>
      <dgm:spPr/>
    </dgm:pt>
    <dgm:pt modelId="{B10B807F-A421-DC40-9C24-68A34ED8B7E8}" type="pres">
      <dgm:prSet presAssocID="{99DD0ED8-A3B6-0E44-8A5F-533131297894}" presName="sibTrans" presStyleLbl="node1" presStyleIdx="2" presStyleCnt="3"/>
      <dgm:spPr/>
    </dgm:pt>
  </dgm:ptLst>
  <dgm:cxnLst>
    <dgm:cxn modelId="{CEC21C17-53E6-EF45-8EEB-15F94B7795BA}" srcId="{2AFBA9D6-57E6-1747-BE1A-BC30FF59EFC7}" destId="{4992799E-678C-1644-BAB5-45376C4E9BCC}" srcOrd="0" destOrd="0" parTransId="{6CA93F6F-2C5B-3543-B35F-D1B2E291110D}" sibTransId="{0376A2C8-3862-614F-93E3-DF6A3BA3792C}"/>
    <dgm:cxn modelId="{4D112E2A-79C7-464D-A187-9A7F60D2451A}" type="presOf" srcId="{4992799E-678C-1644-BAB5-45376C4E9BCC}" destId="{72A1BD8C-9BA7-DF40-AB13-54AF4A64C774}" srcOrd="0" destOrd="0" presId="urn:microsoft.com/office/officeart/2005/8/layout/cycle1"/>
    <dgm:cxn modelId="{6FC2633A-8BE4-E243-BD5E-36C768307E56}" type="presOf" srcId="{99DD0ED8-A3B6-0E44-8A5F-533131297894}" destId="{B10B807F-A421-DC40-9C24-68A34ED8B7E8}" srcOrd="0" destOrd="0" presId="urn:microsoft.com/office/officeart/2005/8/layout/cycle1"/>
    <dgm:cxn modelId="{EA5CB148-CCE2-7A4D-AC13-FF571FE403E9}" srcId="{2AFBA9D6-57E6-1747-BE1A-BC30FF59EFC7}" destId="{D8F9A527-09AF-B140-838A-55DF4DB179C5}" srcOrd="2" destOrd="0" parTransId="{6BCDDBAD-8FBB-DC4B-9723-C87C5467A7A2}" sibTransId="{99DD0ED8-A3B6-0E44-8A5F-533131297894}"/>
    <dgm:cxn modelId="{F3FDAE53-3CC8-F944-95B7-F093B101942A}" type="presOf" srcId="{D8F9A527-09AF-B140-838A-55DF4DB179C5}" destId="{7E171857-7526-8A41-946B-E62B3476A379}" srcOrd="0" destOrd="0" presId="urn:microsoft.com/office/officeart/2005/8/layout/cycle1"/>
    <dgm:cxn modelId="{21AD2954-8BC1-F043-86FA-FE28993F9E5C}" type="presOf" srcId="{4DCC9BC1-AB77-9045-898A-465998B10AB1}" destId="{08A35E68-A8B0-2642-9EE0-584DCD565B71}" srcOrd="0" destOrd="0" presId="urn:microsoft.com/office/officeart/2005/8/layout/cycle1"/>
    <dgm:cxn modelId="{BBF1EC6D-A046-BB49-9CC5-C4AAFAF4898C}" type="presOf" srcId="{2AFBA9D6-57E6-1747-BE1A-BC30FF59EFC7}" destId="{5FF27E8B-6DD9-EF4B-A803-C798AEF62AA3}" srcOrd="0" destOrd="0" presId="urn:microsoft.com/office/officeart/2005/8/layout/cycle1"/>
    <dgm:cxn modelId="{4D67A284-FC58-7448-B458-68BDD6D789DE}" srcId="{2AFBA9D6-57E6-1747-BE1A-BC30FF59EFC7}" destId="{C8EA277B-42E9-3542-B18D-4E0E7CC9E2FD}" srcOrd="1" destOrd="0" parTransId="{D4C7B1B2-5F09-C045-B921-A26E2215EDDC}" sibTransId="{4DCC9BC1-AB77-9045-898A-465998B10AB1}"/>
    <dgm:cxn modelId="{05473ABB-F94C-CD44-A2C7-213834D7B0BD}" type="presOf" srcId="{C8EA277B-42E9-3542-B18D-4E0E7CC9E2FD}" destId="{0F186D10-BF90-1943-9906-BE5931198E0E}" srcOrd="0" destOrd="0" presId="urn:microsoft.com/office/officeart/2005/8/layout/cycle1"/>
    <dgm:cxn modelId="{781DF4DA-3345-2945-AB72-1CA2AD0C36B2}" type="presOf" srcId="{0376A2C8-3862-614F-93E3-DF6A3BA3792C}" destId="{E5972367-1D0F-3F42-A4B0-A32CE17DB0E2}" srcOrd="0" destOrd="0" presId="urn:microsoft.com/office/officeart/2005/8/layout/cycle1"/>
    <dgm:cxn modelId="{2B07D67F-3B5C-D741-AF22-004C0B01AFD3}" type="presParOf" srcId="{5FF27E8B-6DD9-EF4B-A803-C798AEF62AA3}" destId="{6D5D3D91-FFD4-EE4F-BA93-19E05EE104C6}" srcOrd="0" destOrd="0" presId="urn:microsoft.com/office/officeart/2005/8/layout/cycle1"/>
    <dgm:cxn modelId="{35A68B98-E730-B843-A199-A89318E6E525}" type="presParOf" srcId="{5FF27E8B-6DD9-EF4B-A803-C798AEF62AA3}" destId="{72A1BD8C-9BA7-DF40-AB13-54AF4A64C774}" srcOrd="1" destOrd="0" presId="urn:microsoft.com/office/officeart/2005/8/layout/cycle1"/>
    <dgm:cxn modelId="{F8CC6070-EA59-A44E-84F7-FD2852A11ABF}" type="presParOf" srcId="{5FF27E8B-6DD9-EF4B-A803-C798AEF62AA3}" destId="{E5972367-1D0F-3F42-A4B0-A32CE17DB0E2}" srcOrd="2" destOrd="0" presId="urn:microsoft.com/office/officeart/2005/8/layout/cycle1"/>
    <dgm:cxn modelId="{4C135C73-A693-2B44-A1B0-366469847728}" type="presParOf" srcId="{5FF27E8B-6DD9-EF4B-A803-C798AEF62AA3}" destId="{FDDCF62B-7D30-7747-857F-BEA10A4993DF}" srcOrd="3" destOrd="0" presId="urn:microsoft.com/office/officeart/2005/8/layout/cycle1"/>
    <dgm:cxn modelId="{3FE48E4A-826C-F04D-BFD8-76415CABB79A}" type="presParOf" srcId="{5FF27E8B-6DD9-EF4B-A803-C798AEF62AA3}" destId="{0F186D10-BF90-1943-9906-BE5931198E0E}" srcOrd="4" destOrd="0" presId="urn:microsoft.com/office/officeart/2005/8/layout/cycle1"/>
    <dgm:cxn modelId="{7AAC20AA-56FA-F64A-B9B0-B668D40DBEFF}" type="presParOf" srcId="{5FF27E8B-6DD9-EF4B-A803-C798AEF62AA3}" destId="{08A35E68-A8B0-2642-9EE0-584DCD565B71}" srcOrd="5" destOrd="0" presId="urn:microsoft.com/office/officeart/2005/8/layout/cycle1"/>
    <dgm:cxn modelId="{BE627169-B22D-6E40-BACD-02A6DF45F865}" type="presParOf" srcId="{5FF27E8B-6DD9-EF4B-A803-C798AEF62AA3}" destId="{2840D037-78A6-044F-B003-833708335EE8}" srcOrd="6" destOrd="0" presId="urn:microsoft.com/office/officeart/2005/8/layout/cycle1"/>
    <dgm:cxn modelId="{86E57FB2-320C-C449-B175-61AC887D4C14}" type="presParOf" srcId="{5FF27E8B-6DD9-EF4B-A803-C798AEF62AA3}" destId="{7E171857-7526-8A41-946B-E62B3476A379}" srcOrd="7" destOrd="0" presId="urn:microsoft.com/office/officeart/2005/8/layout/cycle1"/>
    <dgm:cxn modelId="{40EC1E35-5CDB-7149-9385-86CC72AA55A2}" type="presParOf" srcId="{5FF27E8B-6DD9-EF4B-A803-C798AEF62AA3}" destId="{B10B807F-A421-DC40-9C24-68A34ED8B7E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BD8C-9BA7-DF40-AB13-54AF4A64C774}">
      <dsp:nvSpPr>
        <dsp:cNvPr id="0" name=""/>
        <dsp:cNvSpPr/>
      </dsp:nvSpPr>
      <dsp:spPr>
        <a:xfrm>
          <a:off x="450251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Assessment</a:t>
          </a:r>
        </a:p>
      </dsp:txBody>
      <dsp:txXfrm>
        <a:off x="4502517" y="321144"/>
        <a:ext cx="1640495" cy="1640495"/>
      </dsp:txXfrm>
    </dsp:sp>
    <dsp:sp modelId="{E5972367-1D0F-3F42-A4B0-A32CE17DB0E2}">
      <dsp:nvSpPr>
        <dsp:cNvPr id="0" name=""/>
        <dsp:cNvSpPr/>
      </dsp:nvSpPr>
      <dsp:spPr>
        <a:xfrm>
          <a:off x="2003984" y="-1568"/>
          <a:ext cx="3878730" cy="3878730"/>
        </a:xfrm>
        <a:prstGeom prst="circularArrow">
          <a:avLst>
            <a:gd name="adj1" fmla="val 8247"/>
            <a:gd name="adj2" fmla="val 576031"/>
            <a:gd name="adj3" fmla="val 2964247"/>
            <a:gd name="adj4" fmla="val 51460"/>
            <a:gd name="adj5" fmla="val 962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186D10-BF90-1943-9906-BE5931198E0E}">
      <dsp:nvSpPr>
        <dsp:cNvPr id="0" name=""/>
        <dsp:cNvSpPr/>
      </dsp:nvSpPr>
      <dsp:spPr>
        <a:xfrm>
          <a:off x="3123102" y="2710360"/>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t>Treatment Planning</a:t>
          </a:r>
        </a:p>
      </dsp:txBody>
      <dsp:txXfrm>
        <a:off x="3123102" y="2710360"/>
        <a:ext cx="1640495" cy="1640495"/>
      </dsp:txXfrm>
    </dsp:sp>
    <dsp:sp modelId="{08A35E68-A8B0-2642-9EE0-584DCD565B71}">
      <dsp:nvSpPr>
        <dsp:cNvPr id="0" name=""/>
        <dsp:cNvSpPr/>
      </dsp:nvSpPr>
      <dsp:spPr>
        <a:xfrm>
          <a:off x="2003984" y="-1568"/>
          <a:ext cx="3878730" cy="3878730"/>
        </a:xfrm>
        <a:prstGeom prst="circularArrow">
          <a:avLst>
            <a:gd name="adj1" fmla="val 8247"/>
            <a:gd name="adj2" fmla="val 576031"/>
            <a:gd name="adj3" fmla="val 10172508"/>
            <a:gd name="adj4" fmla="val 7259721"/>
            <a:gd name="adj5" fmla="val 9622"/>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E171857-7526-8A41-946B-E62B3476A379}">
      <dsp:nvSpPr>
        <dsp:cNvPr id="0" name=""/>
        <dsp:cNvSpPr/>
      </dsp:nvSpPr>
      <dsp:spPr>
        <a:xfrm>
          <a:off x="1743687" y="321144"/>
          <a:ext cx="1640495" cy="1640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b="1" kern="1200">
              <a:solidFill>
                <a:srgbClr val="FF0000"/>
              </a:solidFill>
            </a:rPr>
            <a:t>Treatment</a:t>
          </a:r>
        </a:p>
      </dsp:txBody>
      <dsp:txXfrm>
        <a:off x="1743687" y="321144"/>
        <a:ext cx="1640495" cy="1640495"/>
      </dsp:txXfrm>
    </dsp:sp>
    <dsp:sp modelId="{B10B807F-A421-DC40-9C24-68A34ED8B7E8}">
      <dsp:nvSpPr>
        <dsp:cNvPr id="0" name=""/>
        <dsp:cNvSpPr/>
      </dsp:nvSpPr>
      <dsp:spPr>
        <a:xfrm>
          <a:off x="2003984" y="-1568"/>
          <a:ext cx="3878730" cy="3878730"/>
        </a:xfrm>
        <a:prstGeom prst="circularArrow">
          <a:avLst>
            <a:gd name="adj1" fmla="val 8247"/>
            <a:gd name="adj2" fmla="val 576031"/>
            <a:gd name="adj3" fmla="val 16857086"/>
            <a:gd name="adj4" fmla="val 14966882"/>
            <a:gd name="adj5" fmla="val 9622"/>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D8986-E5B6-C84E-8B51-964FB52C2797}"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E1721-31DF-4F41-9033-4C3F2B83D8AA}" type="slidenum">
              <a:rPr lang="en-US" smtClean="0"/>
              <a:t>‹#›</a:t>
            </a:fld>
            <a:endParaRPr lang="en-US"/>
          </a:p>
        </p:txBody>
      </p:sp>
    </p:spTree>
    <p:extLst>
      <p:ext uri="{BB962C8B-B14F-4D97-AF65-F5344CB8AC3E}">
        <p14:creationId xmlns:p14="http://schemas.microsoft.com/office/powerpoint/2010/main" val="288827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a:t>
            </a:fld>
            <a:endParaRPr lang="en-US"/>
          </a:p>
        </p:txBody>
      </p:sp>
    </p:spTree>
    <p:extLst>
      <p:ext uri="{BB962C8B-B14F-4D97-AF65-F5344CB8AC3E}">
        <p14:creationId xmlns:p14="http://schemas.microsoft.com/office/powerpoint/2010/main" val="69324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at 10:28</a:t>
            </a:r>
          </a:p>
        </p:txBody>
      </p:sp>
      <p:sp>
        <p:nvSpPr>
          <p:cNvPr id="4" name="Slide Number Placeholder 3"/>
          <p:cNvSpPr>
            <a:spLocks noGrp="1"/>
          </p:cNvSpPr>
          <p:nvPr>
            <p:ph type="sldNum" sz="quarter" idx="10"/>
          </p:nvPr>
        </p:nvSpPr>
        <p:spPr/>
        <p:txBody>
          <a:bodyPr/>
          <a:lstStyle/>
          <a:p>
            <a:fld id="{AA0A589D-B577-494C-AEB5-A5D4F1908003}" type="slidenum">
              <a:rPr lang="en-US" smtClean="0"/>
              <a:t>2</a:t>
            </a:fld>
            <a:endParaRPr lang="en-US"/>
          </a:p>
        </p:txBody>
      </p:sp>
    </p:spTree>
    <p:extLst>
      <p:ext uri="{BB962C8B-B14F-4D97-AF65-F5344CB8AC3E}">
        <p14:creationId xmlns:p14="http://schemas.microsoft.com/office/powerpoint/2010/main" val="50134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3</a:t>
            </a:fld>
            <a:endParaRPr lang="en-US"/>
          </a:p>
        </p:txBody>
      </p:sp>
    </p:spTree>
    <p:extLst>
      <p:ext uri="{BB962C8B-B14F-4D97-AF65-F5344CB8AC3E}">
        <p14:creationId xmlns:p14="http://schemas.microsoft.com/office/powerpoint/2010/main" val="4214937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386235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8D38-1431-AE4D-B983-157F09F8B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D6308-1587-EC4A-8D52-BDCDBAF98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6C01A-676A-F342-B753-2EBCF7BCCDFF}"/>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5" name="Footer Placeholder 4">
            <a:extLst>
              <a:ext uri="{FF2B5EF4-FFF2-40B4-BE49-F238E27FC236}">
                <a16:creationId xmlns:a16="http://schemas.microsoft.com/office/drawing/2014/main" id="{9266AD82-DA20-B64D-AB08-0F2840F11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24AF1-D965-3C4B-AB93-E25C19B1329C}"/>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1971639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A186-E65A-B745-BA49-4019580EC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0478D5-7427-174F-9E01-40A340759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CC1C6-414A-B74B-B32D-AE93D3CA9CBA}"/>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5" name="Footer Placeholder 4">
            <a:extLst>
              <a:ext uri="{FF2B5EF4-FFF2-40B4-BE49-F238E27FC236}">
                <a16:creationId xmlns:a16="http://schemas.microsoft.com/office/drawing/2014/main" id="{092D9FDB-24F9-A049-A00F-31A24EB6A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1AD7F-6B99-9B4D-9C1E-2916305949FC}"/>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112108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629C44-9CC2-B14C-B28C-F62C531CE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409EF-E981-9B44-9F2F-AC4BF1C2F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AA6D3-4CEF-F649-8BCD-097B1CBCBDD3}"/>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5" name="Footer Placeholder 4">
            <a:extLst>
              <a:ext uri="{FF2B5EF4-FFF2-40B4-BE49-F238E27FC236}">
                <a16:creationId xmlns:a16="http://schemas.microsoft.com/office/drawing/2014/main" id="{3E666D68-B680-7041-9C78-5C8F7901C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6AA41-C100-DD4B-9752-3D3A21F6B1BE}"/>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413217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34EF-40D7-7341-BC32-35588C8A5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1AEF1-5203-F84F-8688-F73011F937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CB16-7F60-3E40-93D7-83686F92FAF2}"/>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5" name="Footer Placeholder 4">
            <a:extLst>
              <a:ext uri="{FF2B5EF4-FFF2-40B4-BE49-F238E27FC236}">
                <a16:creationId xmlns:a16="http://schemas.microsoft.com/office/drawing/2014/main" id="{54FAC6B4-BAA3-134A-B277-A0B0A9E28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5A227-3C6C-F646-9B4B-C003324E3AE6}"/>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168082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5EDA-6244-754C-90BE-D1F7AAD75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1BF9F-69A9-7440-998D-99553F7F3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134F8E-E098-AE44-8DE0-DBAE136E8208}"/>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5" name="Footer Placeholder 4">
            <a:extLst>
              <a:ext uri="{FF2B5EF4-FFF2-40B4-BE49-F238E27FC236}">
                <a16:creationId xmlns:a16="http://schemas.microsoft.com/office/drawing/2014/main" id="{66EB6260-9BE9-B141-86CB-EE4EF9388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CBB64-414C-2F41-AC6C-CF0261D7D1CA}"/>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220313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F5F7-DE8F-BE45-81EA-A59C58E3A4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7A766-9101-B546-A99B-4B7ECD4241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E55D8D-65AE-F049-897A-9BBA29FA8F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C94B2-6C64-1544-8BF8-9655AC33ADB6}"/>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6" name="Footer Placeholder 5">
            <a:extLst>
              <a:ext uri="{FF2B5EF4-FFF2-40B4-BE49-F238E27FC236}">
                <a16:creationId xmlns:a16="http://schemas.microsoft.com/office/drawing/2014/main" id="{2CCC992E-DE3B-D14F-828D-5FEEF6BA4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BBA94-312E-1140-A529-A61D537C44D9}"/>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383429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878-7B72-0947-B3FB-55024A832C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D15FCB-72E3-0D47-A414-EDC0685B3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70ED79-F402-3C4E-9F60-E2696370E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B6836-F17C-B644-87EF-0BB261AD0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377EB-060A-234F-A653-49598B7B2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DEA82-4D5B-9F40-B5A0-5A3A64E05F17}"/>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8" name="Footer Placeholder 7">
            <a:extLst>
              <a:ext uri="{FF2B5EF4-FFF2-40B4-BE49-F238E27FC236}">
                <a16:creationId xmlns:a16="http://schemas.microsoft.com/office/drawing/2014/main" id="{2305E293-23F7-BA44-B7C4-0E1A477EDF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742BCF-96D7-2340-AE33-92F382B331B7}"/>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335139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DF66-3DDD-3746-87D4-6278A7E9B6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B320BC-36FA-F040-8CF2-3306D2FC7E29}"/>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4" name="Footer Placeholder 3">
            <a:extLst>
              <a:ext uri="{FF2B5EF4-FFF2-40B4-BE49-F238E27FC236}">
                <a16:creationId xmlns:a16="http://schemas.microsoft.com/office/drawing/2014/main" id="{5D978CB6-F4D6-6E46-B9BE-0757D71606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64F264-3FED-854D-A54B-0F824A0A87E9}"/>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383841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59062-FF37-A546-B370-D30EEF7C9486}"/>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3" name="Footer Placeholder 2">
            <a:extLst>
              <a:ext uri="{FF2B5EF4-FFF2-40B4-BE49-F238E27FC236}">
                <a16:creationId xmlns:a16="http://schemas.microsoft.com/office/drawing/2014/main" id="{EDBDFDA3-949F-2347-AF0F-F1AACD7E7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653582-3FDF-DC4E-972F-68381313F35B}"/>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81763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9E83-D087-DA44-9E9F-7218706E5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9607B0-9D58-9B49-B252-E46D8217D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D1A01-ADB3-C14C-834A-C8A9153AB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2F32D-B9A3-7247-BFA4-B61F6E4453EA}"/>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6" name="Footer Placeholder 5">
            <a:extLst>
              <a:ext uri="{FF2B5EF4-FFF2-40B4-BE49-F238E27FC236}">
                <a16:creationId xmlns:a16="http://schemas.microsoft.com/office/drawing/2014/main" id="{F7885456-6BBC-4049-A4BC-0D8808BD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DAC8E-16D5-114C-A539-63A5EEBE1D10}"/>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341191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9E51-4368-AC48-9845-1D3096077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82936-1EF0-6B48-A997-715118D3CF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65F1D5-069F-8F4A-B83F-063188D8B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62ACC-F240-7746-A5FD-2C3DA23B8F0F}"/>
              </a:ext>
            </a:extLst>
          </p:cNvPr>
          <p:cNvSpPr>
            <a:spLocks noGrp="1"/>
          </p:cNvSpPr>
          <p:nvPr>
            <p:ph type="dt" sz="half" idx="10"/>
          </p:nvPr>
        </p:nvSpPr>
        <p:spPr/>
        <p:txBody>
          <a:bodyPr/>
          <a:lstStyle/>
          <a:p>
            <a:fld id="{7A5DB002-1B53-2540-A687-7550A77331AF}" type="datetimeFigureOut">
              <a:rPr lang="en-US" smtClean="0"/>
              <a:t>1/11/22</a:t>
            </a:fld>
            <a:endParaRPr lang="en-US"/>
          </a:p>
        </p:txBody>
      </p:sp>
      <p:sp>
        <p:nvSpPr>
          <p:cNvPr id="6" name="Footer Placeholder 5">
            <a:extLst>
              <a:ext uri="{FF2B5EF4-FFF2-40B4-BE49-F238E27FC236}">
                <a16:creationId xmlns:a16="http://schemas.microsoft.com/office/drawing/2014/main" id="{54ADF70F-8824-A545-813B-315484987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253FB-B09E-F64C-8E41-A46459A37ED3}"/>
              </a:ext>
            </a:extLst>
          </p:cNvPr>
          <p:cNvSpPr>
            <a:spLocks noGrp="1"/>
          </p:cNvSpPr>
          <p:nvPr>
            <p:ph type="sldNum" sz="quarter" idx="12"/>
          </p:nvPr>
        </p:nvSpPr>
        <p:spPr/>
        <p:txBody>
          <a:bodyPr/>
          <a:lstStyle/>
          <a:p>
            <a:fld id="{CE1EA5CA-4621-F348-9A3B-C1AC8FAC5069}" type="slidenum">
              <a:rPr lang="en-US" smtClean="0"/>
              <a:t>‹#›</a:t>
            </a:fld>
            <a:endParaRPr lang="en-US"/>
          </a:p>
        </p:txBody>
      </p:sp>
    </p:spTree>
    <p:extLst>
      <p:ext uri="{BB962C8B-B14F-4D97-AF65-F5344CB8AC3E}">
        <p14:creationId xmlns:p14="http://schemas.microsoft.com/office/powerpoint/2010/main" val="42494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AEAE4B-04FF-FC4E-835E-7ABD7B938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5B3DCF-A210-9F41-8A2A-9AD8552D9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07E14-21F8-9A42-BFF9-34EBA7542F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5DB002-1B53-2540-A687-7550A77331AF}" type="datetimeFigureOut">
              <a:rPr lang="en-US" smtClean="0"/>
              <a:t>1/11/22</a:t>
            </a:fld>
            <a:endParaRPr lang="en-US"/>
          </a:p>
        </p:txBody>
      </p:sp>
      <p:sp>
        <p:nvSpPr>
          <p:cNvPr id="5" name="Footer Placeholder 4">
            <a:extLst>
              <a:ext uri="{FF2B5EF4-FFF2-40B4-BE49-F238E27FC236}">
                <a16:creationId xmlns:a16="http://schemas.microsoft.com/office/drawing/2014/main" id="{5CFA44FC-76BA-1D42-AFB8-1AD36A83C2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D16FF1-D343-B540-B001-88C0D0299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EA5CA-4621-F348-9A3B-C1AC8FAC5069}" type="slidenum">
              <a:rPr lang="en-US" smtClean="0"/>
              <a:t>‹#›</a:t>
            </a:fld>
            <a:endParaRPr lang="en-US"/>
          </a:p>
        </p:txBody>
      </p:sp>
    </p:spTree>
    <p:extLst>
      <p:ext uri="{BB962C8B-B14F-4D97-AF65-F5344CB8AC3E}">
        <p14:creationId xmlns:p14="http://schemas.microsoft.com/office/powerpoint/2010/main" val="215986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ubs.asha.org/doi/10.1044/1058-0360(2003/061)#bib163" TargetMode="External"/><Relationship Id="rId2" Type="http://schemas.openxmlformats.org/officeDocument/2006/relationships/hyperlink" Target="https://pubs.asha.org/doi/10.1044/1058-0360(2003/061)#bib1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Activity 19:  Session 2 Lesson planning</a:t>
            </a:r>
            <a:br>
              <a:rPr lang="en-US">
                <a:solidFill>
                  <a:srgbClr val="FF0000"/>
                </a:solidFill>
              </a:rPr>
            </a:br>
            <a:r>
              <a:rPr lang="en-US" sz="2000"/>
              <a:t>Individual activity</a:t>
            </a:r>
            <a:endParaRPr lang="en-US" b="1">
              <a:solidFill>
                <a:srgbClr val="FF0000"/>
              </a:solidFill>
            </a:endParaRPr>
          </a:p>
        </p:txBody>
      </p:sp>
      <p:sp>
        <p:nvSpPr>
          <p:cNvPr id="3" name="Content Placeholder 2"/>
          <p:cNvSpPr>
            <a:spLocks noGrp="1"/>
          </p:cNvSpPr>
          <p:nvPr>
            <p:ph idx="1"/>
          </p:nvPr>
        </p:nvSpPr>
        <p:spPr/>
        <p:txBody>
          <a:bodyPr/>
          <a:lstStyle/>
          <a:p>
            <a:r>
              <a:rPr lang="en-US" sz="2400" dirty="0"/>
              <a:t>Read the lesson plan and answer questions.  Then read the parent plan and answer questions</a:t>
            </a:r>
          </a:p>
          <a:p>
            <a:pPr lvl="1"/>
            <a:r>
              <a:rPr lang="en-US" dirty="0"/>
              <a:t>What will the clinician be targeting in this next session?  </a:t>
            </a:r>
          </a:p>
          <a:p>
            <a:pPr lvl="1"/>
            <a:r>
              <a:rPr lang="en-US" dirty="0"/>
              <a:t>What is the plan for stepping up/ stepping down?</a:t>
            </a:r>
          </a:p>
          <a:p>
            <a:pPr lvl="1"/>
            <a:r>
              <a:rPr lang="en-US" dirty="0"/>
              <a:t>How does home program differ from last week’s plan?</a:t>
            </a:r>
          </a:p>
          <a:p>
            <a:endParaRPr lang="en-US" sz="2400" dirty="0"/>
          </a:p>
          <a:p>
            <a:endParaRPr lang="en-US" dirty="0"/>
          </a:p>
        </p:txBody>
      </p:sp>
    </p:spTree>
    <p:extLst>
      <p:ext uri="{BB962C8B-B14F-4D97-AF65-F5344CB8AC3E}">
        <p14:creationId xmlns:p14="http://schemas.microsoft.com/office/powerpoint/2010/main" val="1759498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666341"/>
            <a:ext cx="7886700" cy="1325563"/>
          </a:xfrm>
        </p:spPr>
        <p:txBody>
          <a:bodyPr/>
          <a:lstStyle/>
          <a:p>
            <a:r>
              <a:rPr lang="en-US" dirty="0">
                <a:solidFill>
                  <a:srgbClr val="7030A0"/>
                </a:solidFill>
              </a:rPr>
              <a:t>Qualitative Data</a:t>
            </a:r>
          </a:p>
        </p:txBody>
      </p:sp>
      <p:sp>
        <p:nvSpPr>
          <p:cNvPr id="3" name="Content Placeholder 2"/>
          <p:cNvSpPr>
            <a:spLocks noGrp="1"/>
          </p:cNvSpPr>
          <p:nvPr>
            <p:ph idx="1"/>
          </p:nvPr>
        </p:nvSpPr>
        <p:spPr>
          <a:xfrm>
            <a:off x="1892300" y="1991903"/>
            <a:ext cx="8407400" cy="4093434"/>
          </a:xfrm>
        </p:spPr>
        <p:txBody>
          <a:bodyPr>
            <a:normAutofit/>
          </a:bodyPr>
          <a:lstStyle/>
          <a:p>
            <a:pPr marL="0" indent="0">
              <a:buNone/>
            </a:pPr>
            <a:r>
              <a:rPr lang="en-US" sz="2400" i="1" dirty="0">
                <a:latin typeface="Arial" panose="020B0604020202020204" pitchFamily="34" charset="0"/>
                <a:cs typeface="Arial" panose="020B0604020202020204" pitchFamily="34" charset="0"/>
              </a:rPr>
              <a:t>By its very nature, human communication is an intricate human trait that is difficult to describe in any comprehensive manner, and this task is even more difficult if language or communication are stripped of their contexts (</a:t>
            </a:r>
            <a:r>
              <a:rPr lang="en-US" sz="2400" i="1"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Kovarsky &amp; Maxwell, 1997</a:t>
            </a:r>
            <a:r>
              <a:rPr lang="en-US" sz="2400" i="1" dirty="0">
                <a:latin typeface="Arial" panose="020B0604020202020204" pitchFamily="34" charset="0"/>
                <a:cs typeface="Arial" panose="020B0604020202020204" pitchFamily="34" charset="0"/>
              </a:rPr>
              <a:t>). As a product of the social sciences, however, qualitative research methods have provided descriptions of communication in contextualized settings and helped account for the complex relationships between situated context and communication (</a:t>
            </a:r>
            <a:r>
              <a:rPr lang="en-US" sz="2400" i="1"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Sherzer, 1979</a:t>
            </a:r>
            <a:r>
              <a:rPr lang="en-US" sz="2400"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757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AF8B-3DB0-DA45-904C-7099736B9685}"/>
              </a:ext>
            </a:extLst>
          </p:cNvPr>
          <p:cNvSpPr>
            <a:spLocks noGrp="1"/>
          </p:cNvSpPr>
          <p:nvPr>
            <p:ph type="title"/>
          </p:nvPr>
        </p:nvSpPr>
        <p:spPr>
          <a:xfrm>
            <a:off x="2101850" y="88901"/>
            <a:ext cx="7886700" cy="1115956"/>
          </a:xfrm>
        </p:spPr>
        <p:txBody>
          <a:bodyPr>
            <a:normAutofit/>
          </a:bodyPr>
          <a:lstStyle/>
          <a:p>
            <a:r>
              <a:rPr lang="en-US" dirty="0">
                <a:solidFill>
                  <a:srgbClr val="7030A0"/>
                </a:solidFill>
              </a:rPr>
              <a:t>Qualitative Data </a:t>
            </a:r>
            <a:br>
              <a:rPr lang="en-US" dirty="0"/>
            </a:br>
            <a:endParaRPr lang="en-US" sz="2000" i="1" dirty="0"/>
          </a:p>
        </p:txBody>
      </p:sp>
      <p:sp>
        <p:nvSpPr>
          <p:cNvPr id="3" name="Content Placeholder 2">
            <a:extLst>
              <a:ext uri="{FF2B5EF4-FFF2-40B4-BE49-F238E27FC236}">
                <a16:creationId xmlns:a16="http://schemas.microsoft.com/office/drawing/2014/main" id="{773CD34D-5DF3-8A4B-8773-2D9F0A0FD476}"/>
              </a:ext>
            </a:extLst>
          </p:cNvPr>
          <p:cNvSpPr>
            <a:spLocks noGrp="1"/>
          </p:cNvSpPr>
          <p:nvPr>
            <p:ph idx="1"/>
          </p:nvPr>
        </p:nvSpPr>
        <p:spPr>
          <a:xfrm>
            <a:off x="1879002" y="910179"/>
            <a:ext cx="8477026" cy="5522894"/>
          </a:xfrm>
        </p:spPr>
        <p:txBody>
          <a:bodyPr>
            <a:normAutofit fontScale="85000" lnSpcReduction="20000"/>
          </a:bodyPr>
          <a:lstStyle/>
          <a:p>
            <a:pPr marL="0" indent="0" algn="ctr">
              <a:buNone/>
            </a:pPr>
            <a:r>
              <a:rPr lang="en-US" b="1" dirty="0"/>
              <a:t>Characteristics</a:t>
            </a:r>
          </a:p>
          <a:p>
            <a:r>
              <a:rPr lang="en-US" dirty="0"/>
              <a:t>Non-statistical</a:t>
            </a:r>
          </a:p>
          <a:p>
            <a:r>
              <a:rPr lang="en-US" dirty="0"/>
              <a:t>Descriptive</a:t>
            </a:r>
          </a:p>
          <a:p>
            <a:r>
              <a:rPr lang="en-US" dirty="0"/>
              <a:t>Wholistic:  looks at the complexity of communication</a:t>
            </a:r>
          </a:p>
          <a:p>
            <a:pPr marL="0" indent="0">
              <a:buNone/>
            </a:pPr>
            <a:endParaRPr lang="en-US" dirty="0"/>
          </a:p>
          <a:p>
            <a:pPr marL="0" indent="0" algn="ctr">
              <a:buNone/>
            </a:pPr>
            <a:r>
              <a:rPr lang="en-US" b="1" dirty="0"/>
              <a:t>Types</a:t>
            </a:r>
          </a:p>
          <a:p>
            <a:r>
              <a:rPr lang="en-US" dirty="0"/>
              <a:t>Ethnographic Observation &amp; Interview</a:t>
            </a:r>
          </a:p>
          <a:p>
            <a:pPr lvl="1"/>
            <a:r>
              <a:rPr lang="en-US" sz="2800" dirty="0"/>
              <a:t>Observing behavior in its natural context</a:t>
            </a:r>
          </a:p>
          <a:p>
            <a:pPr lvl="1"/>
            <a:r>
              <a:rPr lang="en-US" sz="2800" dirty="0"/>
              <a:t>Interviews with client, family members, teachers, caregivers</a:t>
            </a:r>
          </a:p>
          <a:p>
            <a:r>
              <a:rPr lang="en-US" dirty="0"/>
              <a:t>Conversation Analysis</a:t>
            </a:r>
          </a:p>
          <a:p>
            <a:pPr lvl="1"/>
            <a:r>
              <a:rPr lang="en-US" sz="2800" dirty="0"/>
              <a:t>Observing patterns of conversation, sequential organization, partners</a:t>
            </a:r>
          </a:p>
          <a:p>
            <a:r>
              <a:rPr lang="en-US" dirty="0"/>
              <a:t>Lamination</a:t>
            </a:r>
          </a:p>
          <a:p>
            <a:pPr lvl="1"/>
            <a:r>
              <a:rPr lang="en-US" sz="2800" dirty="0"/>
              <a:t>Verifying quantitative data by looking in natural contexts, e.g., verifying assessment results by asking families for real-life examples </a:t>
            </a:r>
          </a:p>
          <a:p>
            <a:pPr marL="342900" lvl="1" indent="0">
              <a:buNone/>
            </a:pPr>
            <a:endParaRPr lang="en-US" dirty="0"/>
          </a:p>
        </p:txBody>
      </p:sp>
    </p:spTree>
    <p:extLst>
      <p:ext uri="{BB962C8B-B14F-4D97-AF65-F5344CB8AC3E}">
        <p14:creationId xmlns:p14="http://schemas.microsoft.com/office/powerpoint/2010/main" val="367010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Qualitative Data</a:t>
            </a:r>
          </a:p>
        </p:txBody>
      </p:sp>
      <p:sp>
        <p:nvSpPr>
          <p:cNvPr id="3" name="Content Placeholder 2"/>
          <p:cNvSpPr>
            <a:spLocks noGrp="1"/>
          </p:cNvSpPr>
          <p:nvPr>
            <p:ph idx="1"/>
          </p:nvPr>
        </p:nvSpPr>
        <p:spPr>
          <a:xfrm>
            <a:off x="1892300" y="1511300"/>
            <a:ext cx="8407400" cy="5118100"/>
          </a:xfrm>
        </p:spPr>
        <p:txBody>
          <a:bodyPr>
            <a:normAutofit/>
          </a:bodyPr>
          <a:lstStyle/>
          <a:p>
            <a:pPr marL="0" indent="0" algn="ctr">
              <a:buNone/>
            </a:pPr>
            <a:r>
              <a:rPr lang="en-US" sz="2400" b="1" dirty="0"/>
              <a:t>Forms</a:t>
            </a:r>
          </a:p>
          <a:p>
            <a:pPr lvl="1"/>
            <a:r>
              <a:rPr lang="en-US" dirty="0"/>
              <a:t>Observation Notes</a:t>
            </a:r>
          </a:p>
          <a:p>
            <a:pPr lvl="1"/>
            <a:r>
              <a:rPr lang="en-US" dirty="0"/>
              <a:t>Interview Notes</a:t>
            </a:r>
          </a:p>
          <a:p>
            <a:pPr lvl="1"/>
            <a:r>
              <a:rPr lang="en-US" dirty="0"/>
              <a:t>Client and Family Input</a:t>
            </a:r>
          </a:p>
          <a:p>
            <a:pPr lvl="1"/>
            <a:endParaRPr lang="en-US" dirty="0"/>
          </a:p>
          <a:p>
            <a:pPr marL="0" indent="0" algn="ctr">
              <a:buNone/>
            </a:pPr>
            <a:r>
              <a:rPr lang="en-US" sz="2400" b="1" dirty="0"/>
              <a:t>Examples:</a:t>
            </a:r>
          </a:p>
          <a:p>
            <a:pPr lvl="1"/>
            <a:r>
              <a:rPr lang="en-US" dirty="0"/>
              <a:t>The impact of dysphagia on clients, their family, and their environment</a:t>
            </a:r>
          </a:p>
          <a:p>
            <a:pPr lvl="1"/>
            <a:r>
              <a:rPr lang="en-US" dirty="0"/>
              <a:t>Client describes feelings related to stuttering.</a:t>
            </a:r>
          </a:p>
          <a:p>
            <a:pPr lvl="1"/>
            <a:r>
              <a:rPr lang="en-US" dirty="0"/>
              <a:t>Increased independence in activities of daily living.</a:t>
            </a:r>
          </a:p>
          <a:p>
            <a:pPr lvl="1"/>
            <a:r>
              <a:rPr lang="en-US" dirty="0"/>
              <a:t>Family reports child has fewer tantrums with improved intelligibility. </a:t>
            </a:r>
          </a:p>
        </p:txBody>
      </p:sp>
    </p:spTree>
    <p:extLst>
      <p:ext uri="{BB962C8B-B14F-4D97-AF65-F5344CB8AC3E}">
        <p14:creationId xmlns:p14="http://schemas.microsoft.com/office/powerpoint/2010/main" val="19467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C4F1-EC36-7640-B97C-21A055BC73C6}"/>
              </a:ext>
            </a:extLst>
          </p:cNvPr>
          <p:cNvSpPr>
            <a:spLocks noGrp="1"/>
          </p:cNvSpPr>
          <p:nvPr>
            <p:ph type="title"/>
          </p:nvPr>
        </p:nvSpPr>
        <p:spPr/>
        <p:txBody>
          <a:bodyPr/>
          <a:lstStyle/>
          <a:p>
            <a:r>
              <a:rPr lang="en-US" dirty="0"/>
              <a:t>What kind of data would we be taking for Matthew?</a:t>
            </a:r>
          </a:p>
        </p:txBody>
      </p:sp>
      <p:sp>
        <p:nvSpPr>
          <p:cNvPr id="3" name="Content Placeholder 2">
            <a:extLst>
              <a:ext uri="{FF2B5EF4-FFF2-40B4-BE49-F238E27FC236}">
                <a16:creationId xmlns:a16="http://schemas.microsoft.com/office/drawing/2014/main" id="{58BED369-1450-F34B-9B72-4FB37F86E01A}"/>
              </a:ext>
            </a:extLst>
          </p:cNvPr>
          <p:cNvSpPr>
            <a:spLocks noGrp="1"/>
          </p:cNvSpPr>
          <p:nvPr>
            <p:ph idx="1"/>
          </p:nvPr>
        </p:nvSpPr>
        <p:spPr/>
        <p:txBody>
          <a:bodyPr/>
          <a:lstStyle/>
          <a:p>
            <a:r>
              <a:rPr lang="en-US" dirty="0"/>
              <a:t>Look back at goals (Activity #16)</a:t>
            </a:r>
          </a:p>
        </p:txBody>
      </p:sp>
    </p:spTree>
    <p:extLst>
      <p:ext uri="{BB962C8B-B14F-4D97-AF65-F5344CB8AC3E}">
        <p14:creationId xmlns:p14="http://schemas.microsoft.com/office/powerpoint/2010/main" val="230433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812" y="365127"/>
            <a:ext cx="8633012" cy="1325563"/>
          </a:xfrm>
        </p:spPr>
        <p:txBody>
          <a:bodyPr>
            <a:normAutofit fontScale="90000"/>
          </a:bodyPr>
          <a:lstStyle/>
          <a:p>
            <a:r>
              <a:rPr lang="en-US" b="1">
                <a:solidFill>
                  <a:srgbClr val="FF0000"/>
                </a:solidFill>
              </a:rPr>
              <a:t>Activity #20:  Corrective Feedback (Session 2)</a:t>
            </a:r>
            <a:br>
              <a:rPr lang="en-US" b="1">
                <a:solidFill>
                  <a:srgbClr val="FF0000"/>
                </a:solidFill>
              </a:rPr>
            </a:br>
            <a:r>
              <a:rPr lang="en-US" sz="2000"/>
              <a:t>Individual Activity</a:t>
            </a:r>
            <a:endParaRPr lang="en-US" b="1">
              <a:solidFill>
                <a:srgbClr val="FF0000"/>
              </a:solidFill>
            </a:endParaRPr>
          </a:p>
        </p:txBody>
      </p:sp>
      <p:graphicFrame>
        <p:nvGraphicFramePr>
          <p:cNvPr id="5" name="Content Placeholder 4"/>
          <p:cNvGraphicFramePr>
            <a:graphicFrameLocks noGrp="1"/>
          </p:cNvGraphicFramePr>
          <p:nvPr>
            <p:ph idx="1"/>
          </p:nvPr>
        </p:nvGraphicFramePr>
        <p:xfrm>
          <a:off x="1995757" y="1690690"/>
          <a:ext cx="8336067" cy="3507869"/>
        </p:xfrm>
        <a:graphic>
          <a:graphicData uri="http://schemas.openxmlformats.org/drawingml/2006/table">
            <a:tbl>
              <a:tblPr firstRow="1" firstCol="1" bandRow="1"/>
              <a:tblGrid>
                <a:gridCol w="2903456">
                  <a:extLst>
                    <a:ext uri="{9D8B030D-6E8A-4147-A177-3AD203B41FA5}">
                      <a16:colId xmlns:a16="http://schemas.microsoft.com/office/drawing/2014/main" val="20000"/>
                    </a:ext>
                  </a:extLst>
                </a:gridCol>
                <a:gridCol w="1694329">
                  <a:extLst>
                    <a:ext uri="{9D8B030D-6E8A-4147-A177-3AD203B41FA5}">
                      <a16:colId xmlns:a16="http://schemas.microsoft.com/office/drawing/2014/main" val="20001"/>
                    </a:ext>
                  </a:extLst>
                </a:gridCol>
                <a:gridCol w="1597987">
                  <a:extLst>
                    <a:ext uri="{9D8B030D-6E8A-4147-A177-3AD203B41FA5}">
                      <a16:colId xmlns:a16="http://schemas.microsoft.com/office/drawing/2014/main" val="20002"/>
                    </a:ext>
                  </a:extLst>
                </a:gridCol>
                <a:gridCol w="2140295">
                  <a:extLst>
                    <a:ext uri="{9D8B030D-6E8A-4147-A177-3AD203B41FA5}">
                      <a16:colId xmlns:a16="http://schemas.microsoft.com/office/drawing/2014/main" val="20003"/>
                    </a:ext>
                  </a:extLst>
                </a:gridCol>
              </a:tblGrid>
              <a:tr h="152643">
                <a:tc>
                  <a:txBody>
                    <a:bodyPr/>
                    <a:lstStyle/>
                    <a:p>
                      <a:pPr marL="0" marR="0">
                        <a:spcBef>
                          <a:spcPts val="0"/>
                        </a:spcBef>
                        <a:spcAft>
                          <a:spcPts val="0"/>
                        </a:spcAft>
                      </a:pPr>
                      <a:r>
                        <a:rPr lang="en-US" sz="2000">
                          <a:effectLst/>
                          <a:latin typeface="Garamond" charset="0"/>
                          <a:ea typeface="Times New Roman" charset="0"/>
                          <a:cs typeface="Arial" charset="0"/>
                        </a:rPr>
                        <a:t>Target</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2000">
                          <a:effectLst/>
                          <a:latin typeface="Garamond" charset="0"/>
                          <a:ea typeface="Times New Roman" charset="0"/>
                          <a:cs typeface="Arial" charset="0"/>
                        </a:rPr>
                        <a:t>Notes about ways clinician set up the desired behavior</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2000">
                          <a:effectLst/>
                          <a:latin typeface="Garamond" charset="0"/>
                          <a:ea typeface="Times New Roman" charset="0"/>
                          <a:cs typeface="Arial" charset="0"/>
                        </a:rPr>
                        <a:t>Notes about Matthew’s behavior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2000">
                          <a:effectLst/>
                          <a:latin typeface="Garamond" charset="0"/>
                          <a:ea typeface="Times New Roman" charset="0"/>
                          <a:cs typeface="Arial" charset="0"/>
                        </a:rPr>
                        <a:t>Examples of corrective feedback provided</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992177">
                <a:tc>
                  <a:txBody>
                    <a:bodyPr/>
                    <a:lstStyle/>
                    <a:p>
                      <a:pPr marL="0" marR="0">
                        <a:spcBef>
                          <a:spcPts val="0"/>
                        </a:spcBef>
                        <a:spcAft>
                          <a:spcPts val="0"/>
                        </a:spcAft>
                      </a:pPr>
                      <a:r>
                        <a:rPr lang="en-US" sz="2000">
                          <a:effectLst/>
                          <a:latin typeface="Garamond" charset="0"/>
                          <a:ea typeface="Times New Roman" charset="0"/>
                          <a:cs typeface="Arial" charset="0"/>
                        </a:rPr>
                        <a:t>Tracing letters /s/ and /p/ and saying sounds in isolation</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6892">
                <a:tc>
                  <a:txBody>
                    <a:bodyPr/>
                    <a:lstStyle/>
                    <a:p>
                      <a:pPr marL="0" marR="0">
                        <a:spcBef>
                          <a:spcPts val="0"/>
                        </a:spcBef>
                        <a:spcAft>
                          <a:spcPts val="0"/>
                        </a:spcAft>
                      </a:pPr>
                      <a:r>
                        <a:rPr lang="en-US" sz="2000">
                          <a:effectLst/>
                          <a:latin typeface="Garamond" charset="0"/>
                          <a:ea typeface="Times New Roman" charset="0"/>
                          <a:cs typeface="Arial" charset="0"/>
                        </a:rPr>
                        <a:t>Production of /</a:t>
                      </a:r>
                      <a:r>
                        <a:rPr lang="en-US" sz="2000" err="1">
                          <a:effectLst/>
                          <a:latin typeface="Garamond" charset="0"/>
                          <a:ea typeface="Times New Roman" charset="0"/>
                          <a:cs typeface="Arial" charset="0"/>
                        </a:rPr>
                        <a:t>ps</a:t>
                      </a:r>
                      <a:r>
                        <a:rPr lang="en-US" sz="2000">
                          <a:effectLst/>
                          <a:latin typeface="Garamond" charset="0"/>
                          <a:ea typeface="Times New Roman" charset="0"/>
                          <a:cs typeface="Arial" charset="0"/>
                        </a:rPr>
                        <a:t>/</a:t>
                      </a:r>
                      <a:endParaRPr lang="en-US" sz="2000">
                        <a:effectLst/>
                        <a:latin typeface="Times New Roman" charset="0"/>
                        <a:ea typeface="Calibri" charset="0"/>
                      </a:endParaRPr>
                    </a:p>
                    <a:p>
                      <a:pPr marL="0" marR="0">
                        <a:spcBef>
                          <a:spcPts val="0"/>
                        </a:spcBef>
                        <a:spcAft>
                          <a:spcPts val="0"/>
                        </a:spcAft>
                      </a:pP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57928">
                <a:tc>
                  <a:txBody>
                    <a:bodyPr/>
                    <a:lstStyle/>
                    <a:p>
                      <a:pPr marL="0" marR="0">
                        <a:spcBef>
                          <a:spcPts val="0"/>
                        </a:spcBef>
                        <a:spcAft>
                          <a:spcPts val="0"/>
                        </a:spcAft>
                      </a:pPr>
                      <a:r>
                        <a:rPr lang="en-US" sz="2000">
                          <a:effectLst/>
                          <a:latin typeface="Garamond" charset="0"/>
                          <a:ea typeface="Times New Roman" charset="0"/>
                          <a:cs typeface="Arial" charset="0"/>
                        </a:rPr>
                        <a:t>Onset Rime</a:t>
                      </a:r>
                      <a:endParaRPr lang="en-US" sz="2000">
                        <a:effectLst/>
                        <a:latin typeface="Times New Roman" charset="0"/>
                        <a:ea typeface="Calibri" charset="0"/>
                      </a:endParaRPr>
                    </a:p>
                    <a:p>
                      <a:pPr marL="0" marR="0">
                        <a:spcBef>
                          <a:spcPts val="0"/>
                        </a:spcBef>
                        <a:spcAft>
                          <a:spcPts val="0"/>
                        </a:spcAft>
                      </a:pP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2000">
                          <a:effectLst/>
                          <a:latin typeface="Garamond" charset="0"/>
                          <a:ea typeface="Times New Roman" charset="0"/>
                          <a:cs typeface="Arial" charset="0"/>
                        </a:rPr>
                        <a:t> </a:t>
                      </a:r>
                      <a:endParaRPr lang="en-US" sz="2000">
                        <a:effectLst/>
                        <a:latin typeface="Times New Roman" charset="0"/>
                        <a:ea typeface="Calibri" charset="0"/>
                      </a:endParaRPr>
                    </a:p>
                  </a:txBody>
                  <a:tcPr marL="24670" marR="246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6" name="TextBox 5"/>
          <p:cNvSpPr txBox="1"/>
          <p:nvPr/>
        </p:nvSpPr>
        <p:spPr>
          <a:xfrm>
            <a:off x="1698812" y="5445418"/>
            <a:ext cx="8672244" cy="923330"/>
          </a:xfrm>
          <a:prstGeom prst="rect">
            <a:avLst/>
          </a:prstGeom>
          <a:noFill/>
        </p:spPr>
        <p:txBody>
          <a:bodyPr wrap="square" rtlCol="0">
            <a:spAutoFit/>
          </a:bodyPr>
          <a:lstStyle/>
          <a:p>
            <a:r>
              <a:rPr lang="en-US" i="1" dirty="0"/>
              <a:t>Discuss Matthew’s parents’ role in treatment so far.  How do you think their involvement is contributing to his therapy?  Do you think the home practice is contributing to Matthew’s progress?  Why or why not?</a:t>
            </a:r>
            <a:endParaRPr lang="en-US" dirty="0"/>
          </a:p>
        </p:txBody>
      </p:sp>
    </p:spTree>
    <p:extLst>
      <p:ext uri="{BB962C8B-B14F-4D97-AF65-F5344CB8AC3E}">
        <p14:creationId xmlns:p14="http://schemas.microsoft.com/office/powerpoint/2010/main" val="122861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C7C3E7-38FA-4B44-B063-62F8EEEE25E6}"/>
              </a:ext>
            </a:extLst>
          </p:cNvPr>
          <p:cNvSpPr txBox="1"/>
          <p:nvPr/>
        </p:nvSpPr>
        <p:spPr>
          <a:xfrm>
            <a:off x="5431025" y="248005"/>
            <a:ext cx="1619132" cy="400110"/>
          </a:xfrm>
          <a:prstGeom prst="rect">
            <a:avLst/>
          </a:prstGeom>
          <a:noFill/>
        </p:spPr>
        <p:txBody>
          <a:bodyPr wrap="square" rtlCol="0">
            <a:spAutoFit/>
          </a:bodyPr>
          <a:lstStyle/>
          <a:p>
            <a:r>
              <a:rPr lang="en-US" sz="2000"/>
              <a:t>Session 2</a:t>
            </a:r>
          </a:p>
        </p:txBody>
      </p:sp>
      <p:sp>
        <p:nvSpPr>
          <p:cNvPr id="4" name="TextBox 3">
            <a:extLst>
              <a:ext uri="{FF2B5EF4-FFF2-40B4-BE49-F238E27FC236}">
                <a16:creationId xmlns:a16="http://schemas.microsoft.com/office/drawing/2014/main" id="{A4065D28-D884-7343-97ED-F90EBB74F0B9}"/>
              </a:ext>
            </a:extLst>
          </p:cNvPr>
          <p:cNvSpPr txBox="1"/>
          <p:nvPr/>
        </p:nvSpPr>
        <p:spPr>
          <a:xfrm>
            <a:off x="925830" y="1131570"/>
            <a:ext cx="5826531" cy="369332"/>
          </a:xfrm>
          <a:prstGeom prst="rect">
            <a:avLst/>
          </a:prstGeom>
          <a:noFill/>
        </p:spPr>
        <p:txBody>
          <a:bodyPr wrap="none" rtlCol="0">
            <a:spAutoFit/>
          </a:bodyPr>
          <a:lstStyle/>
          <a:p>
            <a:r>
              <a:rPr lang="en-US" dirty="0"/>
              <a:t>Video Location: Treatment Folder SSD 2 Matthew Treatment</a:t>
            </a:r>
          </a:p>
        </p:txBody>
      </p:sp>
    </p:spTree>
    <p:extLst>
      <p:ext uri="{BB962C8B-B14F-4D97-AF65-F5344CB8AC3E}">
        <p14:creationId xmlns:p14="http://schemas.microsoft.com/office/powerpoint/2010/main" val="199998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73DD-5F95-7849-BCAC-D7A371A9972E}"/>
              </a:ext>
            </a:extLst>
          </p:cNvPr>
          <p:cNvSpPr>
            <a:spLocks noGrp="1"/>
          </p:cNvSpPr>
          <p:nvPr>
            <p:ph type="title"/>
          </p:nvPr>
        </p:nvSpPr>
        <p:spPr>
          <a:xfrm>
            <a:off x="2152650" y="63523"/>
            <a:ext cx="7886700" cy="1325563"/>
          </a:xfrm>
        </p:spPr>
        <p:txBody>
          <a:bodyPr/>
          <a:lstStyle/>
          <a:p>
            <a:pPr algn="ctr"/>
            <a:r>
              <a:rPr lang="en-US" dirty="0"/>
              <a:t>Teaching/Scaffolding Strategies</a:t>
            </a:r>
          </a:p>
        </p:txBody>
      </p:sp>
      <p:sp>
        <p:nvSpPr>
          <p:cNvPr id="3" name="Content Placeholder 2">
            <a:extLst>
              <a:ext uri="{FF2B5EF4-FFF2-40B4-BE49-F238E27FC236}">
                <a16:creationId xmlns:a16="http://schemas.microsoft.com/office/drawing/2014/main" id="{3661447A-88CF-134E-B48E-615EBCBEC8BF}"/>
              </a:ext>
            </a:extLst>
          </p:cNvPr>
          <p:cNvSpPr>
            <a:spLocks noGrp="1"/>
          </p:cNvSpPr>
          <p:nvPr>
            <p:ph idx="1"/>
          </p:nvPr>
        </p:nvSpPr>
        <p:spPr>
          <a:xfrm>
            <a:off x="1750643" y="1124167"/>
            <a:ext cx="8690714" cy="5130712"/>
          </a:xfrm>
        </p:spPr>
        <p:txBody>
          <a:bodyPr>
            <a:noAutofit/>
          </a:bodyPr>
          <a:lstStyle/>
          <a:p>
            <a:pPr>
              <a:buFont typeface="Arial" panose="020B0604020202020204" pitchFamily="34" charset="0"/>
              <a:buChar char="•"/>
            </a:pPr>
            <a:r>
              <a:rPr lang="en-US" sz="2400" b="1" dirty="0">
                <a:solidFill>
                  <a:srgbClr val="7030A0"/>
                </a:solidFill>
              </a:rPr>
              <a:t>Modeling</a:t>
            </a:r>
          </a:p>
          <a:p>
            <a:pPr lvl="1">
              <a:buFont typeface="Arial" panose="020B0604020202020204" pitchFamily="34" charset="0"/>
              <a:buChar char="•"/>
            </a:pPr>
            <a:r>
              <a:rPr lang="en-US" sz="2100" dirty="0"/>
              <a:t>Direct and Indirect</a:t>
            </a:r>
            <a:endParaRPr lang="en-US" sz="2100" b="1" dirty="0">
              <a:solidFill>
                <a:srgbClr val="7030A0"/>
              </a:solidFill>
            </a:endParaRPr>
          </a:p>
          <a:p>
            <a:pPr>
              <a:buFont typeface="Arial" panose="020B0604020202020204" pitchFamily="34" charset="0"/>
              <a:buChar char="•"/>
            </a:pPr>
            <a:r>
              <a:rPr lang="en-US" sz="2400" b="1" dirty="0">
                <a:solidFill>
                  <a:srgbClr val="7030A0"/>
                </a:solidFill>
              </a:rPr>
              <a:t>Cues</a:t>
            </a:r>
            <a:r>
              <a:rPr lang="en-US" sz="2400" dirty="0"/>
              <a:t>: a hint that naturally reminds the client about the target skill               </a:t>
            </a:r>
            <a:r>
              <a:rPr lang="en-US" sz="2400" b="1" dirty="0">
                <a:solidFill>
                  <a:srgbClr val="7030A0"/>
                </a:solidFill>
              </a:rPr>
              <a:t>Prompts</a:t>
            </a:r>
            <a:r>
              <a:rPr lang="en-US" sz="2400" dirty="0"/>
              <a:t>: extra support that is provided to help client achieve skill. A prompt doesn’t look like the actual skill.</a:t>
            </a:r>
          </a:p>
          <a:p>
            <a:pPr lvl="1">
              <a:buFont typeface="Arial" panose="020B0604020202020204" pitchFamily="34" charset="0"/>
              <a:buChar char="•"/>
            </a:pPr>
            <a:r>
              <a:rPr lang="en-US" sz="2100" dirty="0"/>
              <a:t>Attentional</a:t>
            </a:r>
          </a:p>
          <a:p>
            <a:pPr lvl="1">
              <a:buFont typeface="Arial" panose="020B0604020202020204" pitchFamily="34" charset="0"/>
              <a:buChar char="•"/>
            </a:pPr>
            <a:r>
              <a:rPr lang="en-US" sz="2100" dirty="0"/>
              <a:t>Auditory:  clinician vocal inflection, pauses</a:t>
            </a:r>
          </a:p>
          <a:p>
            <a:pPr lvl="1">
              <a:buFont typeface="Arial" panose="020B0604020202020204" pitchFamily="34" charset="0"/>
              <a:buChar char="•"/>
            </a:pPr>
            <a:r>
              <a:rPr lang="en-US" sz="2100" dirty="0"/>
              <a:t>Visual:  gesture, posture, facial expression, visual supports </a:t>
            </a:r>
          </a:p>
          <a:p>
            <a:pPr lvl="1">
              <a:buFont typeface="Arial" panose="020B0604020202020204" pitchFamily="34" charset="0"/>
              <a:buChar char="•"/>
            </a:pPr>
            <a:r>
              <a:rPr lang="en-US" sz="2100" dirty="0"/>
              <a:t>Tactile-kinesthetic</a:t>
            </a:r>
            <a:endParaRPr lang="en-US" sz="2100" b="1" dirty="0">
              <a:solidFill>
                <a:srgbClr val="7030A0"/>
              </a:solidFill>
            </a:endParaRPr>
          </a:p>
          <a:p>
            <a:pPr>
              <a:buFont typeface="Arial" panose="020B0604020202020204" pitchFamily="34" charset="0"/>
              <a:buChar char="•"/>
            </a:pPr>
            <a:r>
              <a:rPr lang="en-US" sz="2400" b="1" dirty="0">
                <a:solidFill>
                  <a:srgbClr val="7030A0"/>
                </a:solidFill>
              </a:rPr>
              <a:t>Fading</a:t>
            </a:r>
            <a:r>
              <a:rPr lang="en-US" sz="2400" dirty="0"/>
              <a:t>:  gradually removing support to increase client’s independence</a:t>
            </a:r>
            <a:endParaRPr lang="en-US" sz="2400" b="1" dirty="0">
              <a:solidFill>
                <a:srgbClr val="7030A0"/>
              </a:solidFill>
            </a:endParaRPr>
          </a:p>
          <a:p>
            <a:pPr>
              <a:buFont typeface="Arial" panose="020B0604020202020204" pitchFamily="34" charset="0"/>
              <a:buChar char="•"/>
            </a:pPr>
            <a:r>
              <a:rPr lang="en-US" sz="2400" b="1" dirty="0">
                <a:solidFill>
                  <a:srgbClr val="7030A0"/>
                </a:solidFill>
              </a:rPr>
              <a:t>Shaping by Successive Approximation</a:t>
            </a:r>
            <a:r>
              <a:rPr lang="en-US" sz="2400" dirty="0">
                <a:solidFill>
                  <a:srgbClr val="7030A0"/>
                </a:solidFill>
              </a:rPr>
              <a:t>: </a:t>
            </a:r>
            <a:r>
              <a:rPr lang="en-US" sz="2400" dirty="0"/>
              <a:t>simplification of a difficult target into a series of easier steps.</a:t>
            </a:r>
          </a:p>
          <a:p>
            <a:pPr>
              <a:buFont typeface="Arial" panose="020B0604020202020204" pitchFamily="34" charset="0"/>
              <a:buChar char="•"/>
            </a:pPr>
            <a:r>
              <a:rPr lang="en-US" sz="2400" b="1" dirty="0">
                <a:solidFill>
                  <a:srgbClr val="7030A0"/>
                </a:solidFill>
              </a:rPr>
              <a:t>Expansion</a:t>
            </a:r>
            <a:r>
              <a:rPr lang="en-US" sz="2400" dirty="0"/>
              <a:t>: clinician expands the client’s utterance into a more mature or complete version.</a:t>
            </a:r>
            <a:endParaRPr lang="en-US" sz="2400" b="1" dirty="0">
              <a:solidFill>
                <a:srgbClr val="7030A0"/>
              </a:solidFill>
            </a:endParaRPr>
          </a:p>
        </p:txBody>
      </p:sp>
    </p:spTree>
    <p:extLst>
      <p:ext uri="{BB962C8B-B14F-4D97-AF65-F5344CB8AC3E}">
        <p14:creationId xmlns:p14="http://schemas.microsoft.com/office/powerpoint/2010/main" val="338991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DED2-1D1D-C743-9FB7-3CAA181D30F6}"/>
              </a:ext>
            </a:extLst>
          </p:cNvPr>
          <p:cNvSpPr>
            <a:spLocks noGrp="1"/>
          </p:cNvSpPr>
          <p:nvPr>
            <p:ph type="ctrTitle"/>
          </p:nvPr>
        </p:nvSpPr>
        <p:spPr>
          <a:xfrm>
            <a:off x="2145323" y="383809"/>
            <a:ext cx="7309338" cy="1467852"/>
          </a:xfrm>
        </p:spPr>
        <p:txBody>
          <a:bodyPr anchor="t">
            <a:normAutofit/>
          </a:bodyPr>
          <a:lstStyle/>
          <a:p>
            <a:r>
              <a:rPr lang="en-US" sz="3200" dirty="0"/>
              <a:t>Scaffolding procedures should be planned prior to therapy and adapted as therapy progresses.  </a:t>
            </a:r>
          </a:p>
        </p:txBody>
      </p:sp>
      <p:sp>
        <p:nvSpPr>
          <p:cNvPr id="4" name="TextBox 3">
            <a:extLst>
              <a:ext uri="{FF2B5EF4-FFF2-40B4-BE49-F238E27FC236}">
                <a16:creationId xmlns:a16="http://schemas.microsoft.com/office/drawing/2014/main" id="{EE761B64-1A6B-2347-9E40-60AB480D9293}"/>
              </a:ext>
            </a:extLst>
          </p:cNvPr>
          <p:cNvSpPr txBox="1"/>
          <p:nvPr/>
        </p:nvSpPr>
        <p:spPr>
          <a:xfrm>
            <a:off x="1813560" y="1993216"/>
            <a:ext cx="8382000" cy="5078313"/>
          </a:xfrm>
          <a:prstGeom prst="rect">
            <a:avLst/>
          </a:prstGeom>
          <a:noFill/>
        </p:spPr>
        <p:txBody>
          <a:bodyPr wrap="square" rtlCol="0">
            <a:spAutoFit/>
          </a:bodyPr>
          <a:lstStyle/>
          <a:p>
            <a:pPr marL="285750" indent="-285750">
              <a:buFont typeface="Wingdings" pitchFamily="2" charset="2"/>
              <a:buChar char="Ø"/>
            </a:pPr>
            <a:r>
              <a:rPr lang="en-US" sz="2400" dirty="0"/>
              <a:t>Sequence instructional prompts/cues in a hierarchy from least-to-most support</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From baseline information, predict where to start in the hierarchy</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Intentionally plan how to fade support to increase client independence</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Make sure data reflects the level of support provided</a:t>
            </a:r>
          </a:p>
          <a:p>
            <a:endParaRPr lang="en-US" dirty="0"/>
          </a:p>
          <a:p>
            <a:pPr algn="ctr"/>
            <a:r>
              <a:rPr lang="en-US" sz="2400" dirty="0">
                <a:solidFill>
                  <a:srgbClr val="FF0000"/>
                </a:solidFill>
              </a:rPr>
              <a:t>Too much support can cause prompt dependency or learned helplessness.  Be very mindful of this!</a:t>
            </a:r>
          </a:p>
          <a:p>
            <a:endParaRPr lang="en-US" dirty="0"/>
          </a:p>
        </p:txBody>
      </p:sp>
    </p:spTree>
    <p:extLst>
      <p:ext uri="{BB962C8B-B14F-4D97-AF65-F5344CB8AC3E}">
        <p14:creationId xmlns:p14="http://schemas.microsoft.com/office/powerpoint/2010/main" val="136386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73DD-5F95-7849-BCAC-D7A371A9972E}"/>
              </a:ext>
            </a:extLst>
          </p:cNvPr>
          <p:cNvSpPr>
            <a:spLocks noGrp="1"/>
          </p:cNvSpPr>
          <p:nvPr>
            <p:ph type="title"/>
          </p:nvPr>
        </p:nvSpPr>
        <p:spPr>
          <a:xfrm>
            <a:off x="2152650" y="229778"/>
            <a:ext cx="7886700" cy="1325563"/>
          </a:xfrm>
        </p:spPr>
        <p:txBody>
          <a:bodyPr>
            <a:normAutofit/>
          </a:bodyPr>
          <a:lstStyle/>
          <a:p>
            <a:pPr algn="ctr"/>
            <a:r>
              <a:rPr lang="en-US" dirty="0"/>
              <a:t>Prompting Hierarchy Example</a:t>
            </a:r>
            <a:br>
              <a:rPr lang="en-US" dirty="0"/>
            </a:br>
            <a:r>
              <a:rPr lang="en-US" sz="3100" dirty="0"/>
              <a:t>Environmental Communication Teaching (ECT)</a:t>
            </a:r>
          </a:p>
        </p:txBody>
      </p:sp>
      <p:sp>
        <p:nvSpPr>
          <p:cNvPr id="5" name="Content Placeholder 4">
            <a:extLst>
              <a:ext uri="{FF2B5EF4-FFF2-40B4-BE49-F238E27FC236}">
                <a16:creationId xmlns:a16="http://schemas.microsoft.com/office/drawing/2014/main" id="{7A82D900-490F-4D4E-AFFA-97FA3F9FB0CF}"/>
              </a:ext>
            </a:extLst>
          </p:cNvPr>
          <p:cNvSpPr>
            <a:spLocks noGrp="1"/>
          </p:cNvSpPr>
          <p:nvPr>
            <p:ph idx="1"/>
          </p:nvPr>
        </p:nvSpPr>
        <p:spPr>
          <a:xfrm>
            <a:off x="1792782" y="1555340"/>
            <a:ext cx="8606437" cy="5072883"/>
          </a:xfrm>
        </p:spPr>
        <p:txBody>
          <a:bodyPr>
            <a:normAutofit fontScale="92500" lnSpcReduction="10000"/>
          </a:bodyPr>
          <a:lstStyle/>
          <a:p>
            <a:r>
              <a:rPr lang="en-US" sz="2400" dirty="0"/>
              <a:t>STEP 1:  EXPECTANT PAUSING</a:t>
            </a:r>
          </a:p>
          <a:p>
            <a:pPr lvl="1"/>
            <a:r>
              <a:rPr lang="en-US" sz="2100" dirty="0"/>
              <a:t>Environment has been set up.  Clinician focuses attention on client and waits expectantly.  </a:t>
            </a:r>
          </a:p>
          <a:p>
            <a:pPr lvl="2"/>
            <a:r>
              <a:rPr lang="en-US" sz="1800" dirty="0"/>
              <a:t>May add a gestural prompt</a:t>
            </a:r>
          </a:p>
          <a:p>
            <a:pPr marL="685800" lvl="2" indent="0">
              <a:buNone/>
            </a:pPr>
            <a:endParaRPr lang="en-US" sz="1800" dirty="0"/>
          </a:p>
          <a:p>
            <a:r>
              <a:rPr lang="en-US" sz="2400" dirty="0"/>
              <a:t>STEP 2:  OPEN QUESTION</a:t>
            </a:r>
          </a:p>
          <a:p>
            <a:pPr lvl="1"/>
            <a:r>
              <a:rPr lang="en-US" sz="2100" dirty="0"/>
              <a:t>Ask a simple question:  “What’s next?” “What do you want?”</a:t>
            </a:r>
          </a:p>
          <a:p>
            <a:pPr marL="342900" lvl="1" indent="0">
              <a:buNone/>
            </a:pPr>
            <a:endParaRPr lang="en-US" sz="2100" dirty="0"/>
          </a:p>
          <a:p>
            <a:r>
              <a:rPr lang="en-US" sz="2400" dirty="0"/>
              <a:t>STEP 3:  PROMPT</a:t>
            </a:r>
          </a:p>
          <a:p>
            <a:pPr lvl="1"/>
            <a:r>
              <a:rPr lang="en-US" sz="2100" dirty="0"/>
              <a:t>3a:  Provide part of the answer in a question, hint, or model</a:t>
            </a:r>
          </a:p>
          <a:p>
            <a:pPr lvl="2"/>
            <a:r>
              <a:rPr lang="en-US" sz="1800" dirty="0"/>
              <a:t>“Do you want blocks or car? I have blocks and a car. What do you want?”</a:t>
            </a:r>
          </a:p>
          <a:p>
            <a:pPr lvl="2"/>
            <a:r>
              <a:rPr lang="en-US" sz="1800" dirty="0"/>
              <a:t> “We can build with blocks or make the car go.”</a:t>
            </a:r>
          </a:p>
          <a:p>
            <a:pPr lvl="2"/>
            <a:r>
              <a:rPr lang="en-US" sz="1800" dirty="0"/>
              <a:t> “I want ……”  “Give me….”</a:t>
            </a:r>
          </a:p>
          <a:p>
            <a:pPr lvl="1"/>
            <a:r>
              <a:rPr lang="en-US" sz="2100" dirty="0"/>
              <a:t>3b:  Request verbalization:  “Tell me what you want.” “Ask me”  “Show me”</a:t>
            </a:r>
          </a:p>
          <a:p>
            <a:pPr marL="342900" lvl="1" indent="0">
              <a:buNone/>
            </a:pPr>
            <a:endParaRPr lang="en-US" sz="2100" dirty="0"/>
          </a:p>
          <a:p>
            <a:r>
              <a:rPr lang="en-US" sz="2400" dirty="0"/>
              <a:t>STEP 4:  FULL MODEL</a:t>
            </a:r>
          </a:p>
        </p:txBody>
      </p:sp>
    </p:spTree>
    <p:extLst>
      <p:ext uri="{BB962C8B-B14F-4D97-AF65-F5344CB8AC3E}">
        <p14:creationId xmlns:p14="http://schemas.microsoft.com/office/powerpoint/2010/main" val="71866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52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13025" y="356462"/>
            <a:ext cx="7481538" cy="984885"/>
          </a:xfrm>
          <a:prstGeom prst="rect">
            <a:avLst/>
          </a:prstGeom>
          <a:noFill/>
        </p:spPr>
        <p:txBody>
          <a:bodyPr wrap="square" rtlCol="0">
            <a:spAutoFit/>
          </a:bodyPr>
          <a:lstStyle/>
          <a:p>
            <a:pPr algn="ctr"/>
            <a:r>
              <a:rPr lang="en-US" sz="4000"/>
              <a:t>Big Picture</a:t>
            </a:r>
            <a:endParaRPr lang="en-US" sz="4000" b="1"/>
          </a:p>
          <a:p>
            <a:pPr algn="ctr"/>
            <a:r>
              <a:rPr lang="en-US" b="1"/>
              <a:t>Assessment/Treatment Planning/Treatment Cycle</a:t>
            </a:r>
            <a:endParaRPr lang="en-US"/>
          </a:p>
        </p:txBody>
      </p:sp>
      <p:sp>
        <p:nvSpPr>
          <p:cNvPr id="8" name="TextBox 7"/>
          <p:cNvSpPr txBox="1"/>
          <p:nvPr/>
        </p:nvSpPr>
        <p:spPr>
          <a:xfrm>
            <a:off x="7762067" y="1801814"/>
            <a:ext cx="2185262" cy="646331"/>
          </a:xfrm>
          <a:prstGeom prst="rect">
            <a:avLst/>
          </a:prstGeom>
          <a:noFill/>
        </p:spPr>
        <p:txBody>
          <a:bodyPr wrap="square" rtlCol="0">
            <a:spAutoFit/>
          </a:bodyPr>
          <a:lstStyle/>
          <a:p>
            <a:r>
              <a:rPr lang="en-US"/>
              <a:t>Referral, Intake, File Review</a:t>
            </a:r>
          </a:p>
        </p:txBody>
      </p:sp>
      <p:sp>
        <p:nvSpPr>
          <p:cNvPr id="12" name="TextBox 11"/>
          <p:cNvSpPr txBox="1"/>
          <p:nvPr/>
        </p:nvSpPr>
        <p:spPr>
          <a:xfrm>
            <a:off x="5454892" y="3216606"/>
            <a:ext cx="1751309" cy="1015663"/>
          </a:xfrm>
          <a:prstGeom prst="rect">
            <a:avLst/>
          </a:prstGeom>
          <a:noFill/>
        </p:spPr>
        <p:txBody>
          <a:bodyPr wrap="square" rtlCol="0">
            <a:spAutoFit/>
          </a:bodyPr>
          <a:lstStyle/>
          <a:p>
            <a:pPr algn="ctr"/>
            <a:r>
              <a:rPr lang="en-US" sz="2000" b="1"/>
              <a:t>Ongoing Progress Monitoring</a:t>
            </a:r>
          </a:p>
        </p:txBody>
      </p:sp>
      <p:sp>
        <p:nvSpPr>
          <p:cNvPr id="13" name="TextBox 12"/>
          <p:cNvSpPr txBox="1"/>
          <p:nvPr/>
        </p:nvSpPr>
        <p:spPr>
          <a:xfrm>
            <a:off x="8854698" y="2743201"/>
            <a:ext cx="1518834" cy="646331"/>
          </a:xfrm>
          <a:prstGeom prst="rect">
            <a:avLst/>
          </a:prstGeom>
          <a:noFill/>
        </p:spPr>
        <p:txBody>
          <a:bodyPr wrap="square" rtlCol="0">
            <a:spAutoFit/>
          </a:bodyPr>
          <a:lstStyle/>
          <a:p>
            <a:r>
              <a:rPr lang="en-US"/>
              <a:t>Differential Diagnosis</a:t>
            </a:r>
          </a:p>
        </p:txBody>
      </p:sp>
      <p:sp>
        <p:nvSpPr>
          <p:cNvPr id="14" name="TextBox 13"/>
          <p:cNvSpPr txBox="1"/>
          <p:nvPr/>
        </p:nvSpPr>
        <p:spPr>
          <a:xfrm>
            <a:off x="3073831" y="5787758"/>
            <a:ext cx="3279964" cy="369332"/>
          </a:xfrm>
          <a:prstGeom prst="rect">
            <a:avLst/>
          </a:prstGeom>
          <a:noFill/>
        </p:spPr>
        <p:txBody>
          <a:bodyPr wrap="square" rtlCol="0">
            <a:spAutoFit/>
          </a:bodyPr>
          <a:lstStyle/>
          <a:p>
            <a:r>
              <a:rPr lang="en-US"/>
              <a:t>Reviewing Empirical Evidence</a:t>
            </a:r>
          </a:p>
        </p:txBody>
      </p:sp>
      <p:sp>
        <p:nvSpPr>
          <p:cNvPr id="15" name="TextBox 14"/>
          <p:cNvSpPr txBox="1"/>
          <p:nvPr/>
        </p:nvSpPr>
        <p:spPr>
          <a:xfrm>
            <a:off x="8498237" y="3471621"/>
            <a:ext cx="1596326" cy="646331"/>
          </a:xfrm>
          <a:prstGeom prst="rect">
            <a:avLst/>
          </a:prstGeom>
          <a:noFill/>
        </p:spPr>
        <p:txBody>
          <a:bodyPr wrap="square" rtlCol="0">
            <a:spAutoFit/>
          </a:bodyPr>
          <a:lstStyle/>
          <a:p>
            <a:r>
              <a:rPr lang="en-US"/>
              <a:t>Programmatic Evidence</a:t>
            </a:r>
          </a:p>
        </p:txBody>
      </p:sp>
      <p:sp>
        <p:nvSpPr>
          <p:cNvPr id="16" name="TextBox 15"/>
          <p:cNvSpPr txBox="1"/>
          <p:nvPr/>
        </p:nvSpPr>
        <p:spPr>
          <a:xfrm>
            <a:off x="6576447" y="5787758"/>
            <a:ext cx="3518116" cy="369332"/>
          </a:xfrm>
          <a:prstGeom prst="rect">
            <a:avLst/>
          </a:prstGeom>
          <a:noFill/>
        </p:spPr>
        <p:txBody>
          <a:bodyPr wrap="square" rtlCol="0">
            <a:spAutoFit/>
          </a:bodyPr>
          <a:lstStyle/>
          <a:p>
            <a:r>
              <a:rPr lang="en-US"/>
              <a:t>Selecting a Treatment Approach</a:t>
            </a:r>
          </a:p>
        </p:txBody>
      </p:sp>
      <p:sp>
        <p:nvSpPr>
          <p:cNvPr id="17" name="TextBox 16"/>
          <p:cNvSpPr txBox="1"/>
          <p:nvPr/>
        </p:nvSpPr>
        <p:spPr>
          <a:xfrm>
            <a:off x="3585275" y="6110924"/>
            <a:ext cx="2991173" cy="646331"/>
          </a:xfrm>
          <a:prstGeom prst="rect">
            <a:avLst/>
          </a:prstGeom>
          <a:noFill/>
        </p:spPr>
        <p:txBody>
          <a:bodyPr wrap="square" rtlCol="0">
            <a:spAutoFit/>
          </a:bodyPr>
          <a:lstStyle/>
          <a:p>
            <a:r>
              <a:rPr lang="en-US"/>
              <a:t>Determining Frequency, Duration, Service delivery</a:t>
            </a:r>
          </a:p>
        </p:txBody>
      </p:sp>
      <p:sp>
        <p:nvSpPr>
          <p:cNvPr id="18" name="TextBox 17"/>
          <p:cNvSpPr txBox="1"/>
          <p:nvPr/>
        </p:nvSpPr>
        <p:spPr>
          <a:xfrm>
            <a:off x="3427455" y="1880674"/>
            <a:ext cx="1286359" cy="646331"/>
          </a:xfrm>
          <a:prstGeom prst="rect">
            <a:avLst/>
          </a:prstGeom>
          <a:noFill/>
        </p:spPr>
        <p:txBody>
          <a:bodyPr wrap="square" rtlCol="0">
            <a:spAutoFit/>
          </a:bodyPr>
          <a:lstStyle/>
          <a:p>
            <a:r>
              <a:rPr lang="en-US"/>
              <a:t>Session Planning</a:t>
            </a:r>
          </a:p>
        </p:txBody>
      </p:sp>
      <p:sp>
        <p:nvSpPr>
          <p:cNvPr id="19" name="TextBox 18"/>
          <p:cNvSpPr txBox="1"/>
          <p:nvPr/>
        </p:nvSpPr>
        <p:spPr>
          <a:xfrm>
            <a:off x="2613025" y="2862445"/>
            <a:ext cx="1282216" cy="646331"/>
          </a:xfrm>
          <a:prstGeom prst="rect">
            <a:avLst/>
          </a:prstGeom>
          <a:noFill/>
        </p:spPr>
        <p:txBody>
          <a:bodyPr wrap="square" rtlCol="0">
            <a:spAutoFit/>
          </a:bodyPr>
          <a:lstStyle/>
          <a:p>
            <a:r>
              <a:rPr lang="en-US">
                <a:solidFill>
                  <a:srgbClr val="FF0000"/>
                </a:solidFill>
              </a:rPr>
              <a:t>Data Collection</a:t>
            </a:r>
          </a:p>
        </p:txBody>
      </p:sp>
      <p:sp>
        <p:nvSpPr>
          <p:cNvPr id="21" name="TextBox 20"/>
          <p:cNvSpPr txBox="1"/>
          <p:nvPr/>
        </p:nvSpPr>
        <p:spPr>
          <a:xfrm>
            <a:off x="6576448" y="6276814"/>
            <a:ext cx="2882685" cy="369332"/>
          </a:xfrm>
          <a:prstGeom prst="rect">
            <a:avLst/>
          </a:prstGeom>
          <a:noFill/>
        </p:spPr>
        <p:txBody>
          <a:bodyPr wrap="square" rtlCol="0">
            <a:spAutoFit/>
          </a:bodyPr>
          <a:lstStyle/>
          <a:p>
            <a:r>
              <a:rPr lang="en-US"/>
              <a:t>Goal Selection</a:t>
            </a:r>
          </a:p>
        </p:txBody>
      </p:sp>
      <p:sp>
        <p:nvSpPr>
          <p:cNvPr id="20" name="TextBox 19"/>
          <p:cNvSpPr txBox="1"/>
          <p:nvPr/>
        </p:nvSpPr>
        <p:spPr>
          <a:xfrm>
            <a:off x="2543629" y="4001295"/>
            <a:ext cx="1355486" cy="830997"/>
          </a:xfrm>
          <a:prstGeom prst="rect">
            <a:avLst/>
          </a:prstGeom>
          <a:noFill/>
        </p:spPr>
        <p:txBody>
          <a:bodyPr wrap="square" rtlCol="0">
            <a:spAutoFit/>
          </a:bodyPr>
          <a:lstStyle/>
          <a:p>
            <a:r>
              <a:rPr lang="en-US" sz="1600"/>
              <a:t>Service Delivery, Referral</a:t>
            </a:r>
          </a:p>
        </p:txBody>
      </p:sp>
    </p:spTree>
    <p:extLst>
      <p:ext uri="{BB962C8B-B14F-4D97-AF65-F5344CB8AC3E}">
        <p14:creationId xmlns:p14="http://schemas.microsoft.com/office/powerpoint/2010/main" val="10673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Data</a:t>
            </a:r>
          </a:p>
        </p:txBody>
      </p:sp>
      <p:sp>
        <p:nvSpPr>
          <p:cNvPr id="3" name="Content Placeholder 2"/>
          <p:cNvSpPr>
            <a:spLocks noGrp="1"/>
          </p:cNvSpPr>
          <p:nvPr>
            <p:ph idx="1"/>
          </p:nvPr>
        </p:nvSpPr>
        <p:spPr/>
        <p:txBody>
          <a:bodyPr>
            <a:normAutofit/>
          </a:bodyPr>
          <a:lstStyle/>
          <a:p>
            <a:r>
              <a:rPr lang="en-US"/>
              <a:t>Used to record progress on LTGs and/or STOs</a:t>
            </a:r>
          </a:p>
          <a:p>
            <a:r>
              <a:rPr lang="en-US"/>
              <a:t>Varies based on how goals/objectives are written</a:t>
            </a:r>
          </a:p>
          <a:p>
            <a:pPr lvl="1"/>
            <a:r>
              <a:rPr lang="en-US" sz="2500"/>
              <a:t>Make sure the measurement for your goal can be completed efficiently during the session</a:t>
            </a:r>
          </a:p>
          <a:p>
            <a:r>
              <a:rPr lang="en-US"/>
              <a:t>Can be quantitative or qualitative</a:t>
            </a:r>
          </a:p>
        </p:txBody>
      </p:sp>
    </p:spTree>
    <p:extLst>
      <p:ext uri="{BB962C8B-B14F-4D97-AF65-F5344CB8AC3E}">
        <p14:creationId xmlns:p14="http://schemas.microsoft.com/office/powerpoint/2010/main" val="68010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7030A0"/>
                </a:solidFill>
              </a:rPr>
              <a:t>Quantitative Data</a:t>
            </a:r>
          </a:p>
        </p:txBody>
      </p:sp>
      <p:sp>
        <p:nvSpPr>
          <p:cNvPr id="3" name="Content Placeholder 2"/>
          <p:cNvSpPr>
            <a:spLocks noGrp="1"/>
          </p:cNvSpPr>
          <p:nvPr>
            <p:ph idx="1"/>
          </p:nvPr>
        </p:nvSpPr>
        <p:spPr>
          <a:xfrm>
            <a:off x="2152650" y="1373809"/>
            <a:ext cx="7886700" cy="5403514"/>
          </a:xfrm>
        </p:spPr>
        <p:txBody>
          <a:bodyPr>
            <a:noAutofit/>
          </a:bodyPr>
          <a:lstStyle/>
          <a:p>
            <a:r>
              <a:rPr lang="en-US" sz="2400" dirty="0"/>
              <a:t>Numerical Data, representing actual values or arbitrary categories (e.g., rating scale)</a:t>
            </a:r>
          </a:p>
          <a:p>
            <a:r>
              <a:rPr lang="en-US" sz="2400" dirty="0"/>
              <a:t>Types:</a:t>
            </a:r>
          </a:p>
          <a:p>
            <a:pPr lvl="1"/>
            <a:r>
              <a:rPr lang="en-US" dirty="0">
                <a:solidFill>
                  <a:srgbClr val="7030A0"/>
                </a:solidFill>
              </a:rPr>
              <a:t>Event/Frequency recording- </a:t>
            </a:r>
            <a:r>
              <a:rPr lang="en-US" dirty="0"/>
              <a:t>“How often did it happen?” (+/-; % occurrence)</a:t>
            </a:r>
          </a:p>
          <a:p>
            <a:pPr lvl="1"/>
            <a:r>
              <a:rPr lang="en-US" dirty="0">
                <a:solidFill>
                  <a:srgbClr val="7030A0"/>
                </a:solidFill>
              </a:rPr>
              <a:t>Duration Recording- </a:t>
            </a:r>
            <a:r>
              <a:rPr lang="en-US" dirty="0"/>
              <a:t>“For how long did it happen? (sec, min)</a:t>
            </a:r>
          </a:p>
          <a:p>
            <a:pPr lvl="1"/>
            <a:r>
              <a:rPr lang="en-US" dirty="0">
                <a:solidFill>
                  <a:srgbClr val="7030A0"/>
                </a:solidFill>
              </a:rPr>
              <a:t>Interval Recording- </a:t>
            </a:r>
            <a:r>
              <a:rPr lang="en-US" dirty="0"/>
              <a:t>“Did it happen during this time?” (+/-; % occurrence during time)</a:t>
            </a:r>
          </a:p>
          <a:p>
            <a:r>
              <a:rPr lang="en-US" sz="2400" dirty="0"/>
              <a:t>Examples:</a:t>
            </a:r>
          </a:p>
          <a:p>
            <a:pPr lvl="1"/>
            <a:r>
              <a:rPr lang="en-US" dirty="0"/>
              <a:t>70% accurate (14/20 times)</a:t>
            </a:r>
          </a:p>
          <a:p>
            <a:pPr lvl="1"/>
            <a:r>
              <a:rPr lang="en-US" dirty="0"/>
              <a:t>Remained on topic for at least 2 min </a:t>
            </a:r>
          </a:p>
          <a:p>
            <a:pPr lvl="1"/>
            <a:r>
              <a:rPr lang="en-US" dirty="0"/>
              <a:t>Appropriate social interactions during 2-minute intervals on the playground</a:t>
            </a:r>
          </a:p>
        </p:txBody>
      </p:sp>
    </p:spTree>
    <p:extLst>
      <p:ext uri="{BB962C8B-B14F-4D97-AF65-F5344CB8AC3E}">
        <p14:creationId xmlns:p14="http://schemas.microsoft.com/office/powerpoint/2010/main" val="405775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904</Words>
  <Application>Microsoft Macintosh PowerPoint</Application>
  <PresentationFormat>Widescreen</PresentationFormat>
  <Paragraphs>129</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Garamond</vt:lpstr>
      <vt:lpstr>Times New Roman</vt:lpstr>
      <vt:lpstr>Wingdings</vt:lpstr>
      <vt:lpstr>Office Theme</vt:lpstr>
      <vt:lpstr>Activity 19:  Session 2 Lesson planning Individual activity</vt:lpstr>
      <vt:lpstr>Activity #20:  Corrective Feedback (Session 2) Individual Activity</vt:lpstr>
      <vt:lpstr>PowerPoint Presentation</vt:lpstr>
      <vt:lpstr>Teaching/Scaffolding Strategies</vt:lpstr>
      <vt:lpstr>Scaffolding procedures should be planned prior to therapy and adapted as therapy progresses.  </vt:lpstr>
      <vt:lpstr>Prompting Hierarchy Example Environmental Communication Teaching (ECT)</vt:lpstr>
      <vt:lpstr>PowerPoint Presentation</vt:lpstr>
      <vt:lpstr>Session Data</vt:lpstr>
      <vt:lpstr>Quantitative Data</vt:lpstr>
      <vt:lpstr>Qualitative Data</vt:lpstr>
      <vt:lpstr>Qualitative Data  </vt:lpstr>
      <vt:lpstr>Qualitative Data</vt:lpstr>
      <vt:lpstr>What kind of data would we be taking for Matthew?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19:  Session 2 Lesson planning Individual activity</dc:title>
  <dc:creator>Jim Wright</dc:creator>
  <cp:lastModifiedBy>Jim Wright</cp:lastModifiedBy>
  <cp:revision>3</cp:revision>
  <dcterms:created xsi:type="dcterms:W3CDTF">2022-01-04T20:37:09Z</dcterms:created>
  <dcterms:modified xsi:type="dcterms:W3CDTF">2022-01-11T19:43:04Z</dcterms:modified>
</cp:coreProperties>
</file>