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47" r:id="rId2"/>
    <p:sldId id="436" r:id="rId3"/>
    <p:sldId id="537" r:id="rId4"/>
    <p:sldId id="541" r:id="rId5"/>
    <p:sldId id="585" r:id="rId6"/>
    <p:sldId id="532" r:id="rId7"/>
    <p:sldId id="533" r:id="rId8"/>
    <p:sldId id="535" r:id="rId9"/>
    <p:sldId id="534" r:id="rId10"/>
    <p:sldId id="539" r:id="rId11"/>
    <p:sldId id="536" r:id="rId12"/>
    <p:sldId id="538" r:id="rId13"/>
    <p:sldId id="540" r:id="rId14"/>
    <p:sldId id="551" r:id="rId15"/>
    <p:sldId id="435" r:id="rId16"/>
    <p:sldId id="44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FD7AF01A-F80E-A048-ABB7-B0B396F85A87}" type="presOf" srcId="{4DCC9BC1-AB77-9045-898A-465998B10AB1}" destId="{08A35E68-A8B0-2642-9EE0-584DCD565B71}" srcOrd="0" destOrd="0" presId="urn:microsoft.com/office/officeart/2005/8/layout/cycle1"/>
    <dgm:cxn modelId="{D93BF323-97FB-A048-BFEC-535A220F215E}" type="presOf" srcId="{0376A2C8-3862-614F-93E3-DF6A3BA3792C}" destId="{E5972367-1D0F-3F42-A4B0-A32CE17DB0E2}" srcOrd="0" destOrd="0" presId="urn:microsoft.com/office/officeart/2005/8/layout/cycle1"/>
    <dgm:cxn modelId="{7925BC33-3E73-4549-A384-04EEE7E3ED6D}" type="presOf" srcId="{4992799E-678C-1644-BAB5-45376C4E9BCC}" destId="{72A1BD8C-9BA7-DF40-AB13-54AF4A64C774}" srcOrd="0" destOrd="0" presId="urn:microsoft.com/office/officeart/2005/8/layout/cycle1"/>
    <dgm:cxn modelId="{AB8AD233-B95D-6448-975B-7284B1966829}" type="presOf" srcId="{99DD0ED8-A3B6-0E44-8A5F-533131297894}" destId="{B10B807F-A421-DC40-9C24-68A34ED8B7E8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87007268-E9E2-E04B-9302-986705CF4316}" type="presOf" srcId="{2AFBA9D6-57E6-1747-BE1A-BC30FF59EFC7}" destId="{5FF27E8B-6DD9-EF4B-A803-C798AEF62AA3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6B4986B4-D060-1541-81E2-4D57A8345B0B}" type="presOf" srcId="{D8F9A527-09AF-B140-838A-55DF4DB179C5}" destId="{7E171857-7526-8A41-946B-E62B3476A379}" srcOrd="0" destOrd="0" presId="urn:microsoft.com/office/officeart/2005/8/layout/cycle1"/>
    <dgm:cxn modelId="{634FEDDA-210A-D643-A4B4-B1F394AEF05A}" type="presOf" srcId="{C8EA277B-42E9-3542-B18D-4E0E7CC9E2FD}" destId="{0F186D10-BF90-1943-9906-BE5931198E0E}" srcOrd="0" destOrd="0" presId="urn:microsoft.com/office/officeart/2005/8/layout/cycle1"/>
    <dgm:cxn modelId="{F1502200-E17A-2240-9F78-C934F19BAAF9}" type="presParOf" srcId="{5FF27E8B-6DD9-EF4B-A803-C798AEF62AA3}" destId="{6D5D3D91-FFD4-EE4F-BA93-19E05EE104C6}" srcOrd="0" destOrd="0" presId="urn:microsoft.com/office/officeart/2005/8/layout/cycle1"/>
    <dgm:cxn modelId="{D09F444D-8900-984E-8D0B-5F67CE43E296}" type="presParOf" srcId="{5FF27E8B-6DD9-EF4B-A803-C798AEF62AA3}" destId="{72A1BD8C-9BA7-DF40-AB13-54AF4A64C774}" srcOrd="1" destOrd="0" presId="urn:microsoft.com/office/officeart/2005/8/layout/cycle1"/>
    <dgm:cxn modelId="{A71C6740-FA78-9F4F-8FA9-4358A50921C8}" type="presParOf" srcId="{5FF27E8B-6DD9-EF4B-A803-C798AEF62AA3}" destId="{E5972367-1D0F-3F42-A4B0-A32CE17DB0E2}" srcOrd="2" destOrd="0" presId="urn:microsoft.com/office/officeart/2005/8/layout/cycle1"/>
    <dgm:cxn modelId="{A0C4516B-7202-9248-A4EE-2D5C813B2CB0}" type="presParOf" srcId="{5FF27E8B-6DD9-EF4B-A803-C798AEF62AA3}" destId="{FDDCF62B-7D30-7747-857F-BEA10A4993DF}" srcOrd="3" destOrd="0" presId="urn:microsoft.com/office/officeart/2005/8/layout/cycle1"/>
    <dgm:cxn modelId="{C592B0C9-223E-4641-ACDA-AA0CE000D791}" type="presParOf" srcId="{5FF27E8B-6DD9-EF4B-A803-C798AEF62AA3}" destId="{0F186D10-BF90-1943-9906-BE5931198E0E}" srcOrd="4" destOrd="0" presId="urn:microsoft.com/office/officeart/2005/8/layout/cycle1"/>
    <dgm:cxn modelId="{821F09E0-3341-F140-9245-4E25C2090B36}" type="presParOf" srcId="{5FF27E8B-6DD9-EF4B-A803-C798AEF62AA3}" destId="{08A35E68-A8B0-2642-9EE0-584DCD565B71}" srcOrd="5" destOrd="0" presId="urn:microsoft.com/office/officeart/2005/8/layout/cycle1"/>
    <dgm:cxn modelId="{112B72AE-869A-9143-B55A-46B25E2E1672}" type="presParOf" srcId="{5FF27E8B-6DD9-EF4B-A803-C798AEF62AA3}" destId="{2840D037-78A6-044F-B003-833708335EE8}" srcOrd="6" destOrd="0" presId="urn:microsoft.com/office/officeart/2005/8/layout/cycle1"/>
    <dgm:cxn modelId="{8BF53B9C-926F-8144-ADEC-6F2AB6F9847D}" type="presParOf" srcId="{5FF27E8B-6DD9-EF4B-A803-C798AEF62AA3}" destId="{7E171857-7526-8A41-946B-E62B3476A379}" srcOrd="7" destOrd="0" presId="urn:microsoft.com/office/officeart/2005/8/layout/cycle1"/>
    <dgm:cxn modelId="{82969ABA-F7B7-5941-87B4-810632D4377A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9BFD0A01-9107-EB45-9E3B-7389D2AFE308}" type="presOf" srcId="{99DD0ED8-A3B6-0E44-8A5F-533131297894}" destId="{B10B807F-A421-DC40-9C24-68A34ED8B7E8}" srcOrd="0" destOrd="0" presId="urn:microsoft.com/office/officeart/2005/8/layout/cycle1"/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32D9DA2A-B7C8-624D-9DF7-2B564AA62E89}" type="presOf" srcId="{D8F9A527-09AF-B140-838A-55DF4DB179C5}" destId="{7E171857-7526-8A41-946B-E62B3476A379}" srcOrd="0" destOrd="0" presId="urn:microsoft.com/office/officeart/2005/8/layout/cycle1"/>
    <dgm:cxn modelId="{211BD333-9662-6A42-AF74-7B348AB3D156}" type="presOf" srcId="{4992799E-678C-1644-BAB5-45376C4E9BCC}" destId="{72A1BD8C-9BA7-DF40-AB13-54AF4A64C774}" srcOrd="0" destOrd="0" presId="urn:microsoft.com/office/officeart/2005/8/layout/cycle1"/>
    <dgm:cxn modelId="{600A863D-CC7C-804D-B3F6-50E3D6DEC0FD}" type="presOf" srcId="{0376A2C8-3862-614F-93E3-DF6A3BA3792C}" destId="{E5972367-1D0F-3F42-A4B0-A32CE17DB0E2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CA5A4D5C-EA97-0245-9170-3970C6C03CC8}" type="presOf" srcId="{2AFBA9D6-57E6-1747-BE1A-BC30FF59EFC7}" destId="{5FF27E8B-6DD9-EF4B-A803-C798AEF62AA3}" srcOrd="0" destOrd="0" presId="urn:microsoft.com/office/officeart/2005/8/layout/cycle1"/>
    <dgm:cxn modelId="{91EA0F60-0C5A-4F4C-826E-8F1028E657AC}" type="presOf" srcId="{4DCC9BC1-AB77-9045-898A-465998B10AB1}" destId="{08A35E68-A8B0-2642-9EE0-584DCD565B71}" srcOrd="0" destOrd="0" presId="urn:microsoft.com/office/officeart/2005/8/layout/cycle1"/>
    <dgm:cxn modelId="{97FD6E71-54D2-AD45-AE9B-C60269BE6343}" type="presOf" srcId="{C8EA277B-42E9-3542-B18D-4E0E7CC9E2FD}" destId="{0F186D10-BF90-1943-9906-BE5931198E0E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7E8F84B7-CB41-CE4E-8917-3A74F2C4EFE1}" type="presParOf" srcId="{5FF27E8B-6DD9-EF4B-A803-C798AEF62AA3}" destId="{6D5D3D91-FFD4-EE4F-BA93-19E05EE104C6}" srcOrd="0" destOrd="0" presId="urn:microsoft.com/office/officeart/2005/8/layout/cycle1"/>
    <dgm:cxn modelId="{F607B691-EA7C-8D4E-8A02-AEFB2386E6B9}" type="presParOf" srcId="{5FF27E8B-6DD9-EF4B-A803-C798AEF62AA3}" destId="{72A1BD8C-9BA7-DF40-AB13-54AF4A64C774}" srcOrd="1" destOrd="0" presId="urn:microsoft.com/office/officeart/2005/8/layout/cycle1"/>
    <dgm:cxn modelId="{3F4EC348-F695-B649-9DEC-876010453B94}" type="presParOf" srcId="{5FF27E8B-6DD9-EF4B-A803-C798AEF62AA3}" destId="{E5972367-1D0F-3F42-A4B0-A32CE17DB0E2}" srcOrd="2" destOrd="0" presId="urn:microsoft.com/office/officeart/2005/8/layout/cycle1"/>
    <dgm:cxn modelId="{490FF75B-9A64-B849-BFE7-8167A47CADD6}" type="presParOf" srcId="{5FF27E8B-6DD9-EF4B-A803-C798AEF62AA3}" destId="{FDDCF62B-7D30-7747-857F-BEA10A4993DF}" srcOrd="3" destOrd="0" presId="urn:microsoft.com/office/officeart/2005/8/layout/cycle1"/>
    <dgm:cxn modelId="{E094E53D-0CC8-FC47-BA6D-7E8F3C6B264C}" type="presParOf" srcId="{5FF27E8B-6DD9-EF4B-A803-C798AEF62AA3}" destId="{0F186D10-BF90-1943-9906-BE5931198E0E}" srcOrd="4" destOrd="0" presId="urn:microsoft.com/office/officeart/2005/8/layout/cycle1"/>
    <dgm:cxn modelId="{D1B06243-2F21-4D48-90F9-EEA14026B215}" type="presParOf" srcId="{5FF27E8B-6DD9-EF4B-A803-C798AEF62AA3}" destId="{08A35E68-A8B0-2642-9EE0-584DCD565B71}" srcOrd="5" destOrd="0" presId="urn:microsoft.com/office/officeart/2005/8/layout/cycle1"/>
    <dgm:cxn modelId="{E3152587-1E38-DA4F-8B73-C97F5938B9CA}" type="presParOf" srcId="{5FF27E8B-6DD9-EF4B-A803-C798AEF62AA3}" destId="{2840D037-78A6-044F-B003-833708335EE8}" srcOrd="6" destOrd="0" presId="urn:microsoft.com/office/officeart/2005/8/layout/cycle1"/>
    <dgm:cxn modelId="{22432896-81DB-5145-BB5C-3D45992693EA}" type="presParOf" srcId="{5FF27E8B-6DD9-EF4B-A803-C798AEF62AA3}" destId="{7E171857-7526-8A41-946B-E62B3476A379}" srcOrd="7" destOrd="0" presId="urn:microsoft.com/office/officeart/2005/8/layout/cycle1"/>
    <dgm:cxn modelId="{20082A69-CE8D-044E-AE47-F939464DBBEB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rgbClr val="FF0000"/>
              </a:solidFill>
            </a:rPr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2ACD8-5AB5-0845-A8B9-3DCE7A702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6BDA-D4ED-5A47-AFC7-FDD2CF4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1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AF63-AEC7-5944-89C9-C003EA58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E60DD-7845-B842-B4B8-501A91A9B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0085-BA07-F841-988A-C58A06ED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5985-B5F6-144C-ADF9-ADCCE1C7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9EE0-FCF1-0842-B158-1C6C4C69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98E4-19FF-7340-8272-DE6A4E0D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39531-DF5C-B74F-8701-8B14AF721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4CC06-BC7D-414E-A5C9-EDE999AD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0997-356D-214B-A0F2-C51857BA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649C-C0E3-8543-81EF-8ED41A8D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3D5CF-67DA-EA4C-B95C-22F47EA49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99C88-DFFB-B145-86C9-804A6F25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037D-EEB1-D245-A71E-1AEACCD9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628B-71A7-C240-AC4B-4EA18EF3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15A2-FB3C-BB40-8415-126EDE19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A38D-B5F0-ED4D-9D20-2115D27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9041-9296-F446-92F7-459A2328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CBBE-73D6-9446-9F08-D17CD409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9F00-06DF-FA44-8751-FFC2FE67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920F-9C4A-6845-A267-AE21E4BB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A54C-9E42-AA4E-8C51-BF23DA0E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F8A3-534B-FB46-B667-E0FBBC55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C663-CB55-4E41-85AC-8B4A4F4A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B1A5-251F-F94B-A3AD-873B2B70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9BC7-62E5-494D-92EA-D296977E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1A25-1723-D249-88BF-D0156851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2A0E-95BB-DF4D-95E9-531D0BD03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9C36-79CE-D849-9F3C-8248DCB0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CE853-70B0-B846-A789-6AC3D8A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AA7BA-78E7-4C43-B806-F593F6EF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A6064-A19C-8B40-967B-AE7341AF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3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3749-BC33-5348-970D-ACAEA2AD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B8C5-9B56-8B41-A85A-D435732E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1E11C-582C-0447-9E8D-A032AEE81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D5D8D-23FE-8F41-A0B5-29D9C40C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30B4C-615A-6D4E-BB45-9D9461B97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E5542-0EF3-EC44-B076-C39F5B8D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BFBE9-6CEB-3344-B414-9A8F84B7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8B5BC-40B0-F94C-9BDB-4B15ECBA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B333-C29A-DB40-8329-291FA3F8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E7D18-1EC3-7E4C-A744-D9B7E632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6F5DB-9681-3C4A-BB5D-62CF62DB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5368B-7922-E548-9528-0C2EA1F5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5AB34-EE93-244F-8486-71DAD8B7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3E224-3828-1F4B-B54D-7C200B8B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8686B-3BE4-064D-8764-3C480411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0384-A387-DA41-B0E9-3AC42236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B794-F400-3548-BA04-509584F6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DB41-1C6C-8849-9A9F-052934580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F8CA-82EF-9B47-979B-CAB6D9A2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6BB93-C240-1043-B74A-6F660CDE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81DB-F817-7A4F-AF95-A6F5E46E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789E-FB66-AF42-95EE-8C24786D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8F3B4-4D8E-CB41-94C5-307607C4D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E2919-5E5C-0746-9FF0-9400FE19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39D7-D602-6A44-A88D-90066332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574A-2BF0-9C46-809A-BE7F4ADE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832F-8E26-ED46-9047-951B856F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92E32-0A39-8D4D-9F04-CB0ACEEE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7C25F-3EF9-3F4A-BE11-EAAAB7884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8F62-1218-2C43-A8C8-B42B73C80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EF8C-64A6-E941-B20F-A91EEEA18FC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0F3F-58FC-7244-A1F9-97400DD8B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A502-9F44-FD4B-9ECB-971892047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44/leader.FTR3.11122006.8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Big Picture</a:t>
            </a:r>
            <a:endParaRPr lang="en-US" sz="4000" b="1"/>
          </a:p>
          <a:p>
            <a:pPr algn="ctr"/>
            <a:r>
              <a:rPr lang="en-US" b="1"/>
              <a:t>Assessment/Treatment Planning/Treatment Cycle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085" y="3389532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19076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785258" y="1332412"/>
            <a:ext cx="8621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5. Delete unnecessary or redundant words and phrases. Avoid judgmental adjectives and adverbs.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CD41D-EB62-E546-B9D3-979EE45A58F4}"/>
              </a:ext>
            </a:extLst>
          </p:cNvPr>
          <p:cNvSpPr txBox="1"/>
          <p:nvPr/>
        </p:nvSpPr>
        <p:spPr>
          <a:xfrm>
            <a:off x="2441665" y="2657975"/>
            <a:ext cx="81521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Ernesto will </a:t>
            </a:r>
            <a:r>
              <a:rPr lang="en-US" sz="2800" i="1" strike="sngStrike" dirty="0"/>
              <a:t>be able to </a:t>
            </a:r>
            <a:r>
              <a:rPr lang="en-US" sz="2800" i="1" dirty="0"/>
              <a:t>request help……</a:t>
            </a:r>
          </a:p>
          <a:p>
            <a:endParaRPr lang="en-US" sz="2800" i="1" dirty="0"/>
          </a:p>
          <a:p>
            <a:r>
              <a:rPr lang="en-US" sz="2800" i="1" dirty="0"/>
              <a:t>The parent had </a:t>
            </a:r>
            <a:r>
              <a:rPr lang="en-US" sz="2800" i="1" strike="sngStrike" dirty="0"/>
              <a:t>great </a:t>
            </a:r>
            <a:r>
              <a:rPr lang="en-US" sz="2800" i="1" dirty="0"/>
              <a:t>insights regarding……</a:t>
            </a:r>
          </a:p>
          <a:p>
            <a:endParaRPr lang="en-US" sz="2800" i="1" dirty="0"/>
          </a:p>
          <a:p>
            <a:r>
              <a:rPr lang="en-US" sz="2800" i="1" dirty="0"/>
              <a:t>Emily independently greeted peers </a:t>
            </a:r>
            <a:r>
              <a:rPr lang="en-US" sz="2800" i="1" strike="sngStrike" dirty="0"/>
              <a:t>without prompting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3414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6.  Avoid first person pronoun, “I”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148EC-3446-AC4B-ABD4-434A385B3195}"/>
              </a:ext>
            </a:extLst>
          </p:cNvPr>
          <p:cNvSpPr txBox="1"/>
          <p:nvPr/>
        </p:nvSpPr>
        <p:spPr>
          <a:xfrm>
            <a:off x="3143795" y="2468880"/>
            <a:ext cx="6466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 presented 10 pictures for </a:t>
            </a:r>
            <a:r>
              <a:rPr lang="en-US" sz="2800" i="1" dirty="0" err="1"/>
              <a:t>Alaynah</a:t>
            </a:r>
            <a:r>
              <a:rPr lang="en-US" sz="2800" i="1" dirty="0"/>
              <a:t> to name.</a:t>
            </a:r>
          </a:p>
          <a:p>
            <a:endParaRPr lang="en-US" sz="2800" i="1" dirty="0"/>
          </a:p>
          <a:p>
            <a:pPr algn="ctr"/>
            <a:r>
              <a:rPr lang="en-US" sz="2800" i="1" dirty="0"/>
              <a:t>vs.</a:t>
            </a:r>
          </a:p>
          <a:p>
            <a:pPr algn="ctr"/>
            <a:endParaRPr lang="en-US" sz="2800" i="1" dirty="0"/>
          </a:p>
          <a:p>
            <a:r>
              <a:rPr lang="en-US" sz="2800" i="1" dirty="0" err="1"/>
              <a:t>Alaynah</a:t>
            </a:r>
            <a:r>
              <a:rPr lang="en-US" sz="2800" i="1" dirty="0"/>
              <a:t> named 10 pictures.</a:t>
            </a:r>
          </a:p>
        </p:txBody>
      </p:sp>
    </p:spTree>
    <p:extLst>
      <p:ext uri="{BB962C8B-B14F-4D97-AF65-F5344CB8AC3E}">
        <p14:creationId xmlns:p14="http://schemas.microsoft.com/office/powerpoint/2010/main" val="354535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2"/>
            <a:ext cx="84255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b="1" dirty="0"/>
              <a:t>7.  Use consistent tense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past tense when describing client performance during a session or across the term.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past tense to describe your clinical work and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present tense when making recommendations.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present tense when describing a personal trait, e.g., </a:t>
            </a:r>
          </a:p>
          <a:p>
            <a:pPr lvl="2"/>
            <a:r>
              <a:rPr lang="en-US" sz="2400" dirty="0"/>
              <a:t>Martin is married.  Sam is a curious child.</a:t>
            </a:r>
          </a:p>
          <a:p>
            <a:pPr lvl="2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9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8.  Stick to the observable facts.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EC5EE-BF9C-8B4F-BDF8-FCBF553A56D9}"/>
              </a:ext>
            </a:extLst>
          </p:cNvPr>
          <p:cNvSpPr txBox="1"/>
          <p:nvPr/>
        </p:nvSpPr>
        <p:spPr>
          <a:xfrm>
            <a:off x="2152651" y="2024743"/>
            <a:ext cx="7614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especially important when describing challenging behavior.  Tell what happened without interpretation.  </a:t>
            </a:r>
          </a:p>
          <a:p>
            <a:endParaRPr lang="en-US" sz="2000" dirty="0"/>
          </a:p>
          <a:p>
            <a:r>
              <a:rPr lang="en-US" sz="2000" dirty="0"/>
              <a:t>If you have a difficult session, do not immediately write your SOAP.  Give yourself time to decompress and distance your emotions from the event.  This will help you look objectively at the situation.  </a:t>
            </a:r>
          </a:p>
          <a:p>
            <a:endParaRPr lang="en-US" sz="2000" dirty="0"/>
          </a:p>
          <a:p>
            <a:r>
              <a:rPr lang="en-US" sz="2000" dirty="0"/>
              <a:t>Interpretation and analysis is part of reporting.  Take the perspective of your reader as you re-read and edit your writing. </a:t>
            </a:r>
          </a:p>
        </p:txBody>
      </p:sp>
    </p:spTree>
    <p:extLst>
      <p:ext uri="{BB962C8B-B14F-4D97-AF65-F5344CB8AC3E}">
        <p14:creationId xmlns:p14="http://schemas.microsoft.com/office/powerpoint/2010/main" val="289233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9.  After writing, read over report before finalizing.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EC5EE-BF9C-8B4F-BDF8-FCBF553A56D9}"/>
              </a:ext>
            </a:extLst>
          </p:cNvPr>
          <p:cNvSpPr txBox="1"/>
          <p:nvPr/>
        </p:nvSpPr>
        <p:spPr>
          <a:xfrm>
            <a:off x="2152651" y="2024743"/>
            <a:ext cx="76140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time to run checks for spelling and grammar.</a:t>
            </a:r>
          </a:p>
          <a:p>
            <a:endParaRPr lang="en-US" sz="2400" dirty="0"/>
          </a:p>
          <a:p>
            <a:r>
              <a:rPr lang="en-US" sz="2400" dirty="0"/>
              <a:t>Re-read entire report and edit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Try reading report aloud to check for errors.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225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Activity #27:  Periodic Assessment Reporting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sz="2000" b="1"/>
              <a:t>Small Group Activity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690689"/>
            <a:ext cx="7886700" cy="50226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Read Matthew’s progress report (on Canvas) and answer the following questions:</a:t>
            </a:r>
            <a:endParaRPr lang="en-US" dirty="0"/>
          </a:p>
          <a:p>
            <a:r>
              <a:rPr lang="en-US" i="1" dirty="0"/>
              <a:t>What are Matthew’s parent’s concerns about his hearing?  Why have they decided to get a second opinion?</a:t>
            </a:r>
            <a:endParaRPr lang="en-US" dirty="0"/>
          </a:p>
          <a:p>
            <a:r>
              <a:rPr lang="en-US" i="1" dirty="0"/>
              <a:t>How do you think the demands on Matthew’s communication skills will change as he enters Kindergarten next year?</a:t>
            </a:r>
            <a:endParaRPr lang="en-US" dirty="0"/>
          </a:p>
          <a:p>
            <a:r>
              <a:rPr lang="en-US" i="1" dirty="0"/>
              <a:t>What was the percentage change from pre- to post- treatment (post-treatment % = pre-treatment %) for:</a:t>
            </a:r>
            <a:endParaRPr lang="en-US" dirty="0"/>
          </a:p>
          <a:p>
            <a:pPr lvl="1"/>
            <a:r>
              <a:rPr lang="en-US" dirty="0"/>
              <a:t>final consonant + /s/ or /z/?</a:t>
            </a:r>
          </a:p>
          <a:p>
            <a:pPr lvl="1"/>
            <a:r>
              <a:rPr lang="en-US" dirty="0"/>
              <a:t>prevocalic voicing?</a:t>
            </a:r>
          </a:p>
          <a:p>
            <a:pPr lvl="1"/>
            <a:r>
              <a:rPr lang="en-US" dirty="0"/>
              <a:t>Blending?</a:t>
            </a:r>
          </a:p>
          <a:p>
            <a:r>
              <a:rPr lang="en-US" i="1" dirty="0"/>
              <a:t>Was there any evidence in the literature you read to indicate that this was an adequate/inadequate amount of change in 8 sessions?</a:t>
            </a:r>
            <a:endParaRPr lang="en-US" dirty="0"/>
          </a:p>
          <a:p>
            <a:r>
              <a:rPr lang="en-US" i="1" dirty="0"/>
              <a:t>Why do you think Matthew met LTG 1 but not LTG 2?</a:t>
            </a:r>
            <a:endParaRPr lang="en-US" dirty="0"/>
          </a:p>
          <a:p>
            <a:r>
              <a:rPr lang="en-US" i="1" dirty="0"/>
              <a:t>Why do you believe the therapist is recommending a different home program than in-clinic intervention?</a:t>
            </a:r>
            <a:endParaRPr lang="en-US" dirty="0"/>
          </a:p>
          <a:p>
            <a:r>
              <a:rPr lang="en-US" i="1" dirty="0"/>
              <a:t>LTG 3 (blending) was not achieved this term.  Why do you think the therapist is recommending dropping that goal and starting to work on segmenting?</a:t>
            </a:r>
          </a:p>
          <a:p>
            <a:r>
              <a:rPr lang="en-US" i="1" dirty="0"/>
              <a:t>Was there anything that was confusing in the report or information that you felt was missing?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Big Picture</a:t>
            </a:r>
            <a:endParaRPr lang="en-US" sz="4000" b="1"/>
          </a:p>
          <a:p>
            <a:pPr algn="ctr"/>
            <a:r>
              <a:rPr lang="en-US" b="1"/>
              <a:t>Assessment/Treatment Planning/Treatment Cycle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205824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Periodic Assessment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dictated by school/ organization or funding source</a:t>
            </a:r>
          </a:p>
          <a:p>
            <a:r>
              <a:rPr lang="en-US" dirty="0"/>
              <a:t>Shows progress between two time points</a:t>
            </a:r>
          </a:p>
          <a:p>
            <a:r>
              <a:rPr lang="en-US" dirty="0"/>
              <a:t>Should be based on quantitative progress on goals, may also include standardized assessment</a:t>
            </a:r>
          </a:p>
          <a:p>
            <a:r>
              <a:rPr lang="en-US" dirty="0"/>
              <a:t>Should provide recommendations for continued programming</a:t>
            </a:r>
          </a:p>
          <a:p>
            <a:r>
              <a:rPr lang="en-US" dirty="0"/>
              <a:t>Sent to relevant parties (with permission from client/guardians)</a:t>
            </a:r>
          </a:p>
        </p:txBody>
      </p:sp>
    </p:spTree>
    <p:extLst>
      <p:ext uri="{BB962C8B-B14F-4D97-AF65-F5344CB8AC3E}">
        <p14:creationId xmlns:p14="http://schemas.microsoft.com/office/powerpoint/2010/main" val="14247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8912-B975-0344-87E9-DFC35E48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49720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Purposes for Written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E0308-B148-A94B-89C0-F6B547DE7DA7}"/>
              </a:ext>
            </a:extLst>
          </p:cNvPr>
          <p:cNvSpPr txBox="1"/>
          <p:nvPr/>
        </p:nvSpPr>
        <p:spPr>
          <a:xfrm>
            <a:off x="1850572" y="1018905"/>
            <a:ext cx="849085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Justify initiation and continuation of treatment (eligibility)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Support diagnosis and treatment (including medical necessity and need for skilled services)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Describe client progress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Describe client response to interventions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Justify discharge from care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Support reimbursement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Communicate with other practitioners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Facilitate quality improvement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Justify clinical decisions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Document communication among involved parties (practitioners, client, caregivers, or legally responsible parties)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Protect legal interests of client, service provider, and facility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Serve as evidence in a court of law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Provide data for research (i.e., efficacy)</a:t>
            </a:r>
          </a:p>
          <a:p>
            <a:endParaRPr lang="en-US" sz="2200" dirty="0"/>
          </a:p>
          <a:p>
            <a:r>
              <a:rPr lang="en-US" sz="2200" dirty="0">
                <a:hlinkClick r:id="rId2"/>
              </a:rPr>
              <a:t>https://doi.org/10.1044/leader.FTR3.11122006.8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355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7792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2075245" y="927298"/>
            <a:ext cx="8425543" cy="584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Avoid conversational or casual writing style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Consider your reader.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Choose your words carefully.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Use simple sentence structure and an active voice.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Delete unnecessary or redundant words and phrases.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Write in third person rather than first person.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Use consistent tense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Stick to the observable facts.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Read over report before finalizing to check for errors.</a:t>
            </a:r>
          </a:p>
        </p:txBody>
      </p:sp>
    </p:spTree>
    <p:extLst>
      <p:ext uri="{BB962C8B-B14F-4D97-AF65-F5344CB8AC3E}">
        <p14:creationId xmlns:p14="http://schemas.microsoft.com/office/powerpoint/2010/main" val="38998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722"/>
            <a:ext cx="7886700" cy="1325563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434285"/>
            <a:ext cx="8425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Avoid conversation or casual writing style</a:t>
            </a:r>
            <a:endParaRPr lang="en-US" sz="28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algn="ctr"/>
            <a:r>
              <a:rPr lang="en-US" sz="2800" i="1" dirty="0"/>
              <a:t>He just didn’t get the point.  </a:t>
            </a:r>
          </a:p>
          <a:p>
            <a:pPr algn="ctr"/>
            <a:r>
              <a:rPr lang="en-US" sz="2800" i="1" dirty="0"/>
              <a:t>vs.  </a:t>
            </a:r>
          </a:p>
          <a:p>
            <a:pPr algn="ctr"/>
            <a:r>
              <a:rPr lang="en-US" sz="2800" i="1" dirty="0"/>
              <a:t>He did not appear to understand the task.</a:t>
            </a:r>
          </a:p>
          <a:p>
            <a:pPr algn="ctr"/>
            <a:endParaRPr lang="en-US" sz="2800" i="1" dirty="0"/>
          </a:p>
          <a:p>
            <a:pPr algn="ctr"/>
            <a:endParaRPr lang="en-US" sz="2800" i="1" dirty="0"/>
          </a:p>
          <a:p>
            <a:pPr algn="ctr"/>
            <a:r>
              <a:rPr lang="en-US" sz="2800" i="1" dirty="0"/>
              <a:t>She showed up for therapy.</a:t>
            </a:r>
          </a:p>
          <a:p>
            <a:pPr algn="ctr"/>
            <a:r>
              <a:rPr lang="en-US" sz="2800" i="1" dirty="0"/>
              <a:t>vs.</a:t>
            </a:r>
          </a:p>
          <a:p>
            <a:pPr algn="ctr"/>
            <a:r>
              <a:rPr lang="en-US" sz="2800" i="1" dirty="0"/>
              <a:t>She arrived on time to therapy.</a:t>
            </a:r>
          </a:p>
        </p:txBody>
      </p:sp>
    </p:spTree>
    <p:extLst>
      <p:ext uri="{BB962C8B-B14F-4D97-AF65-F5344CB8AC3E}">
        <p14:creationId xmlns:p14="http://schemas.microsoft.com/office/powerpoint/2010/main" val="365297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722"/>
            <a:ext cx="7886700" cy="1325563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 Consider your reader</a:t>
            </a:r>
            <a:r>
              <a:rPr lang="en-U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Who will read the report?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400" dirty="0"/>
              <a:t>client, family/guardian, teacher, paraprofessional, physician, other health providers, lawyer, insurance, Medicare/Medicaid, SSI, Vocational Rehab., Child Protective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Avoid professional jargon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400" dirty="0"/>
              <a:t>Include short definitions or rephrase</a:t>
            </a:r>
          </a:p>
          <a:p>
            <a:pPr marL="1828800" lvl="3" indent="-457200">
              <a:buFont typeface="Wingdings" pitchFamily="2" charset="2"/>
              <a:buChar char="§"/>
            </a:pPr>
            <a:r>
              <a:rPr lang="en-US" sz="2400" dirty="0" err="1"/>
              <a:t>Diadochokinesis</a:t>
            </a:r>
            <a:r>
              <a:rPr lang="en-US" sz="2400" dirty="0"/>
              <a:t>, the ability to make rapid and changing oral movements for speech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Always define any acronyms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ADHD, ASD, SLD………….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400" dirty="0"/>
              <a:t>Autism spectrum disorder (ASD)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5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41160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759131" y="1136469"/>
            <a:ext cx="8804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dirty="0"/>
              <a:t>3. </a:t>
            </a:r>
            <a:r>
              <a:rPr lang="en-US" sz="2800" b="1" dirty="0"/>
              <a:t>Choose your words carefully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algn="ctr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Words state facts, convey ideas, and elicit emotions  </a:t>
            </a:r>
          </a:p>
          <a:p>
            <a:endParaRPr lang="en-US" sz="2400" dirty="0"/>
          </a:p>
          <a:p>
            <a:r>
              <a:rPr lang="en-US" sz="2800" dirty="0"/>
              <a:t>Clinical reports state facts and convey ideas:</a:t>
            </a:r>
          </a:p>
          <a:p>
            <a:r>
              <a:rPr lang="en-US" sz="2400" dirty="0"/>
              <a:t>	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produced, identified, followed, completed, repeated, 	responded, assessed, presented</a:t>
            </a:r>
          </a:p>
          <a:p>
            <a:endParaRPr lang="en-US" sz="2400" dirty="0"/>
          </a:p>
          <a:p>
            <a:r>
              <a:rPr lang="en-US" sz="2800" dirty="0"/>
              <a:t>Avoid words that exaggerate, arouse emotions or judge behavior rather than describe it:</a:t>
            </a:r>
          </a:p>
          <a:p>
            <a:r>
              <a:rPr lang="en-US" i="1" dirty="0"/>
              <a:t>	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extremely, completely, incredibly resistant, uncooperative, 	impolite, rude, brilliant</a:t>
            </a:r>
          </a:p>
        </p:txBody>
      </p:sp>
    </p:spTree>
    <p:extLst>
      <p:ext uri="{BB962C8B-B14F-4D97-AF65-F5344CB8AC3E}">
        <p14:creationId xmlns:p14="http://schemas.microsoft.com/office/powerpoint/2010/main" val="289199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41160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759131" y="1136468"/>
            <a:ext cx="88043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dirty="0"/>
              <a:t>3. </a:t>
            </a:r>
            <a:r>
              <a:rPr lang="en-US" sz="2800" b="1" dirty="0"/>
              <a:t>Choose your words carefully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general, choose: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words that express concepts clearly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concrete words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words that act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positive words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words required by regulations (3</a:t>
            </a:r>
            <a:r>
              <a:rPr lang="en-US" sz="2800" baseline="30000" dirty="0"/>
              <a:t>rd</a:t>
            </a:r>
            <a:r>
              <a:rPr lang="en-US" sz="2800" dirty="0"/>
              <a:t> party payer, agency, 	IEP)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18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2"/>
            <a:ext cx="84255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Use simple sentence structure and an active voice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 </a:t>
            </a:r>
            <a:r>
              <a:rPr lang="en-US" sz="2800" i="1" dirty="0"/>
              <a:t>A two-paragraph text containing sentences with the target speech sounds was read out loud by the client.</a:t>
            </a:r>
          </a:p>
          <a:p>
            <a:r>
              <a:rPr lang="en-US" sz="2800" i="1" dirty="0"/>
              <a:t>							vs.</a:t>
            </a:r>
          </a:p>
          <a:p>
            <a:r>
              <a:rPr lang="en-US" sz="2800" i="1" dirty="0"/>
              <a:t>The client read aloud two paragraphs containing the target speech sounds.    </a:t>
            </a:r>
          </a:p>
        </p:txBody>
      </p:sp>
    </p:spTree>
    <p:extLst>
      <p:ext uri="{BB962C8B-B14F-4D97-AF65-F5344CB8AC3E}">
        <p14:creationId xmlns:p14="http://schemas.microsoft.com/office/powerpoint/2010/main" val="213585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1073</Words>
  <Application>Microsoft Macintosh PowerPoint</Application>
  <PresentationFormat>Widescreen</PresentationFormat>
  <Paragraphs>169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Periodic Assessment Reporting</vt:lpstr>
      <vt:lpstr>Purposes for Written Documentation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Activity #27:  Periodic Assessment Reporting Small Group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1</cp:revision>
  <dcterms:created xsi:type="dcterms:W3CDTF">2022-01-06T00:14:39Z</dcterms:created>
  <dcterms:modified xsi:type="dcterms:W3CDTF">2022-01-06T00:24:23Z</dcterms:modified>
</cp:coreProperties>
</file>