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8" r:id="rId2"/>
    <p:sldId id="378" r:id="rId3"/>
    <p:sldId id="552" r:id="rId4"/>
    <p:sldId id="450" r:id="rId5"/>
    <p:sldId id="451" r:id="rId6"/>
    <p:sldId id="440" r:id="rId7"/>
    <p:sldId id="452" r:id="rId8"/>
    <p:sldId id="602" r:id="rId9"/>
    <p:sldId id="441" r:id="rId10"/>
    <p:sldId id="379" r:id="rId11"/>
    <p:sldId id="497" r:id="rId12"/>
    <p:sldId id="5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9BFD0A01-9107-EB45-9E3B-7389D2AFE308}" type="presOf" srcId="{99DD0ED8-A3B6-0E44-8A5F-533131297894}" destId="{B10B807F-A421-DC40-9C24-68A34ED8B7E8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32D9DA2A-B7C8-624D-9DF7-2B564AA62E89}" type="presOf" srcId="{D8F9A527-09AF-B140-838A-55DF4DB179C5}" destId="{7E171857-7526-8A41-946B-E62B3476A379}" srcOrd="0" destOrd="0" presId="urn:microsoft.com/office/officeart/2005/8/layout/cycle1"/>
    <dgm:cxn modelId="{211BD333-9662-6A42-AF74-7B348AB3D156}" type="presOf" srcId="{4992799E-678C-1644-BAB5-45376C4E9BCC}" destId="{72A1BD8C-9BA7-DF40-AB13-54AF4A64C774}" srcOrd="0" destOrd="0" presId="urn:microsoft.com/office/officeart/2005/8/layout/cycle1"/>
    <dgm:cxn modelId="{600A863D-CC7C-804D-B3F6-50E3D6DEC0FD}" type="presOf" srcId="{0376A2C8-3862-614F-93E3-DF6A3BA3792C}" destId="{E5972367-1D0F-3F42-A4B0-A32CE17DB0E2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CA5A4D5C-EA97-0245-9170-3970C6C03CC8}" type="presOf" srcId="{2AFBA9D6-57E6-1747-BE1A-BC30FF59EFC7}" destId="{5FF27E8B-6DD9-EF4B-A803-C798AEF62AA3}" srcOrd="0" destOrd="0" presId="urn:microsoft.com/office/officeart/2005/8/layout/cycle1"/>
    <dgm:cxn modelId="{91EA0F60-0C5A-4F4C-826E-8F1028E657AC}" type="presOf" srcId="{4DCC9BC1-AB77-9045-898A-465998B10AB1}" destId="{08A35E68-A8B0-2642-9EE0-584DCD565B71}" srcOrd="0" destOrd="0" presId="urn:microsoft.com/office/officeart/2005/8/layout/cycle1"/>
    <dgm:cxn modelId="{97FD6E71-54D2-AD45-AE9B-C60269BE6343}" type="presOf" srcId="{C8EA277B-42E9-3542-B18D-4E0E7CC9E2FD}" destId="{0F186D10-BF90-1943-9906-BE5931198E0E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7E8F84B7-CB41-CE4E-8917-3A74F2C4EFE1}" type="presParOf" srcId="{5FF27E8B-6DD9-EF4B-A803-C798AEF62AA3}" destId="{6D5D3D91-FFD4-EE4F-BA93-19E05EE104C6}" srcOrd="0" destOrd="0" presId="urn:microsoft.com/office/officeart/2005/8/layout/cycle1"/>
    <dgm:cxn modelId="{F607B691-EA7C-8D4E-8A02-AEFB2386E6B9}" type="presParOf" srcId="{5FF27E8B-6DD9-EF4B-A803-C798AEF62AA3}" destId="{72A1BD8C-9BA7-DF40-AB13-54AF4A64C774}" srcOrd="1" destOrd="0" presId="urn:microsoft.com/office/officeart/2005/8/layout/cycle1"/>
    <dgm:cxn modelId="{3F4EC348-F695-B649-9DEC-876010453B94}" type="presParOf" srcId="{5FF27E8B-6DD9-EF4B-A803-C798AEF62AA3}" destId="{E5972367-1D0F-3F42-A4B0-A32CE17DB0E2}" srcOrd="2" destOrd="0" presId="urn:microsoft.com/office/officeart/2005/8/layout/cycle1"/>
    <dgm:cxn modelId="{490FF75B-9A64-B849-BFE7-8167A47CADD6}" type="presParOf" srcId="{5FF27E8B-6DD9-EF4B-A803-C798AEF62AA3}" destId="{FDDCF62B-7D30-7747-857F-BEA10A4993DF}" srcOrd="3" destOrd="0" presId="urn:microsoft.com/office/officeart/2005/8/layout/cycle1"/>
    <dgm:cxn modelId="{E094E53D-0CC8-FC47-BA6D-7E8F3C6B264C}" type="presParOf" srcId="{5FF27E8B-6DD9-EF4B-A803-C798AEF62AA3}" destId="{0F186D10-BF90-1943-9906-BE5931198E0E}" srcOrd="4" destOrd="0" presId="urn:microsoft.com/office/officeart/2005/8/layout/cycle1"/>
    <dgm:cxn modelId="{D1B06243-2F21-4D48-90F9-EEA14026B215}" type="presParOf" srcId="{5FF27E8B-6DD9-EF4B-A803-C798AEF62AA3}" destId="{08A35E68-A8B0-2642-9EE0-584DCD565B71}" srcOrd="5" destOrd="0" presId="urn:microsoft.com/office/officeart/2005/8/layout/cycle1"/>
    <dgm:cxn modelId="{E3152587-1E38-DA4F-8B73-C97F5938B9CA}" type="presParOf" srcId="{5FF27E8B-6DD9-EF4B-A803-C798AEF62AA3}" destId="{2840D037-78A6-044F-B003-833708335EE8}" srcOrd="6" destOrd="0" presId="urn:microsoft.com/office/officeart/2005/8/layout/cycle1"/>
    <dgm:cxn modelId="{22432896-81DB-5145-BB5C-3D45992693EA}" type="presParOf" srcId="{5FF27E8B-6DD9-EF4B-A803-C798AEF62AA3}" destId="{7E171857-7526-8A41-946B-E62B3476A379}" srcOrd="7" destOrd="0" presId="urn:microsoft.com/office/officeart/2005/8/layout/cycle1"/>
    <dgm:cxn modelId="{20082A69-CE8D-044E-AE47-F939464DBBEB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solidFill>
                <a:srgbClr val="FF0000"/>
              </a:solidFill>
            </a:rPr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D758-2984-CE44-A795-281DB734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2F719-3E29-344E-9292-8DCFB4FD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9B26-DAD5-3440-AF8A-4F3C5F8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F72A-24E2-724B-91CA-D99821A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9B94-82DB-AD44-9B5A-8F58F88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91C1-F2B1-D448-A866-DA8E539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A306-AB8A-0641-814A-C00D4700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F524-BA28-DB4A-8478-1A7EA060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559E-FFC5-F94C-8717-35695E4F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3D26-4211-2042-BB9A-853CA647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23CD8-47F2-644B-A437-7709BAB59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FBCE-00C5-C94B-99DE-0CC44297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BAB7-F563-2E4C-B2BE-FE72631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4D14-96BC-4D44-B46B-90D3B72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9506-F1E6-9A4E-AD87-EF4CEBD2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83E-D809-7E45-9B29-3403B7CC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E9D3-71A1-B64E-9B6D-33AE6476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2DCA-75C0-4E49-8077-3AAB5A59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801D-39AC-F54E-9CA3-DF002FD9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0343-FF53-B14F-9D1F-D71071D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7F6F-C31D-4647-830F-7C76D5BF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2962C-0350-A64F-A9D9-786F26A2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AC9D-769D-7548-8B14-53793C5B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EDFD-4EE4-9643-AC27-08736D5E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C9DA-E1AD-9C47-8761-FA6876B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3B0-DCEA-264E-8D19-F73D394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2C0-B83F-C344-BC4F-918B2EFC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E06B-81DE-CE4C-ACCF-DDCD6DAB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5612-2BCB-0944-BD65-BAFF8D9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CE58-5BC2-BB4A-ABFE-440DDFCE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75A2-B902-F842-80DB-DA6F430B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2909-B898-0249-B9B6-4A714E71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D1B2-E694-9C4E-8F23-AADD8485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AC9E-A6D8-AE4A-B2A9-86D28B3C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B236C-C6A1-B34D-8A70-252D2D84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675C8-EBE1-014D-931F-FFE3582FB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03FE6-9CB6-9749-BA8A-144E3D0D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D554-7E96-0041-A920-22ACC97B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1DA5-5D9E-EF40-95B4-EEE420E3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75ED-D17E-A74F-BC4C-F373A6CA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1799-9A98-1841-AB01-449950A2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92057-1475-5741-874B-D10533DC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420C3-C761-DB4F-8BA6-AC0488E6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E29D2-7A6D-B942-B07D-DBB96BD3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DE88-A801-7B4C-9061-C6B4403E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FD19-2AD7-E149-BDD8-C988459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D455-DC78-4E48-98F7-55181E65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15D6-865D-6E45-B43D-9F39F881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9F054-5F65-2944-986C-8F85C7C4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57D1-A997-6243-ABBD-42E71351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BE96-5F1A-F047-9C58-CAE718E6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EF01-6F9A-C647-8C5C-512A6C9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9585-283E-1A4D-8468-0E3097B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DBC8F-19E6-4F46-8A54-415E82432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D120-0709-EE41-AF29-A672AC3F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5B783-CEA9-0048-86CD-22C037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CD453-884B-F04C-8EE7-5FC9C0A8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25220-950F-E449-BA84-DC301F5A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180D-E235-A34F-B959-951BB00A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E037-62F6-064A-B616-E05B58E8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50CD-2155-754A-8133-C887FE6B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C27E-DB9D-DC43-AD69-E6DD4F40A5E0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0EF1-6DCD-B640-964A-89B3E2F7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976B-4DA0-FE43-B71B-FF291197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EE1A-CE0E-2A47-B4CC-18ED2EE2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Big Picture</a:t>
            </a:r>
            <a:endParaRPr lang="en-US" sz="4000" b="1"/>
          </a:p>
          <a:p>
            <a:pPr algn="ctr"/>
            <a:r>
              <a:rPr lang="en-US" b="1"/>
              <a:t>Assessment/Treatment Planning/Treatment Cycle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20582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#28:  Service Delivery Models and Referral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2000" dirty="0"/>
              <a:t>Small Group Discussion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type of service delivery model was used with Matthew?  Who had what roles (e.g., consultant, collaborator, </a:t>
            </a:r>
            <a:r>
              <a:rPr lang="en-US" sz="2400" dirty="0" err="1"/>
              <a:t>coachee</a:t>
            </a:r>
            <a:r>
              <a:rPr lang="en-US" sz="2400" dirty="0"/>
              <a:t>)?  Draw out a model.</a:t>
            </a:r>
          </a:p>
          <a:p>
            <a:r>
              <a:rPr lang="en-US" sz="2400" dirty="0"/>
              <a:t>Who referred Matthew to the HEDCO clinic?</a:t>
            </a:r>
          </a:p>
          <a:p>
            <a:r>
              <a:rPr lang="en-US" sz="2400" dirty="0"/>
              <a:t>Is there anyone Matthew should be referred to?</a:t>
            </a:r>
          </a:p>
          <a:p>
            <a:r>
              <a:rPr lang="en-US" sz="2400" dirty="0"/>
              <a:t>Matthew was assessed by an audiologist right after starting at the HEDCO clinic.  Review the audiogram from this assessment (audiogram1) on Canvas.  What does this audiogram tell us?</a:t>
            </a:r>
          </a:p>
          <a:p>
            <a:r>
              <a:rPr lang="en-US" sz="2400" dirty="0"/>
              <a:t>Why are his parent’s seeking a second opinion?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9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BBAB-7D3E-274A-B645-E35DD830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42" y="163604"/>
            <a:ext cx="8724355" cy="102511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Activity #29:  Watch the audiology assessment and answer the following questions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9E46D-5B13-8D49-AD97-6471F78E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Audiology appointment video</a:t>
            </a:r>
          </a:p>
        </p:txBody>
      </p:sp>
    </p:spTree>
    <p:extLst>
      <p:ext uri="{BB962C8B-B14F-4D97-AF65-F5344CB8AC3E}">
        <p14:creationId xmlns:p14="http://schemas.microsoft.com/office/powerpoint/2010/main" val="387563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88DFC-AE32-A44D-9409-A7A063C8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69" y="333692"/>
            <a:ext cx="5380071" cy="309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0DD56-65B2-1E42-A24C-06C518E3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13" y="3641383"/>
            <a:ext cx="7472601" cy="3095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0A01F-4CE4-0144-A1C3-E507AFCAAABF}"/>
              </a:ext>
            </a:extLst>
          </p:cNvPr>
          <p:cNvSpPr txBox="1"/>
          <p:nvPr/>
        </p:nvSpPr>
        <p:spPr>
          <a:xfrm>
            <a:off x="7298076" y="585627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</a:rPr>
              <a:t>Review Activity 29</a:t>
            </a:r>
          </a:p>
        </p:txBody>
      </p:sp>
    </p:spTree>
    <p:extLst>
      <p:ext uri="{BB962C8B-B14F-4D97-AF65-F5344CB8AC3E}">
        <p14:creationId xmlns:p14="http://schemas.microsoft.com/office/powerpoint/2010/main" val="4319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7408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61956" y="22587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Family</a:t>
            </a:r>
          </a:p>
        </p:txBody>
      </p:sp>
      <p:sp>
        <p:nvSpPr>
          <p:cNvPr id="7" name="Oval 6"/>
          <p:cNvSpPr/>
          <p:nvPr/>
        </p:nvSpPr>
        <p:spPr>
          <a:xfrm>
            <a:off x="5452432" y="4540806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479185" y="3430380"/>
            <a:ext cx="1151399" cy="121196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7"/>
          </p:cNvCxnSpPr>
          <p:nvPr/>
        </p:nvCxnSpPr>
        <p:spPr>
          <a:xfrm flipH="1">
            <a:off x="6464793" y="3308630"/>
            <a:ext cx="841443" cy="1400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7407" y="2529840"/>
            <a:ext cx="122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Service Provider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2432" y="4977300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02107" y="1029137"/>
            <a:ext cx="7886700" cy="118651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SLP provides direct intervention to the client.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02107" y="98762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Direct Services</a:t>
            </a:r>
          </a:p>
        </p:txBody>
      </p:sp>
    </p:spTree>
    <p:extLst>
      <p:ext uri="{BB962C8B-B14F-4D97-AF65-F5344CB8AC3E}">
        <p14:creationId xmlns:p14="http://schemas.microsoft.com/office/powerpoint/2010/main" val="18224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7408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61956" y="22587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452432" y="4540806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859406" y="2806840"/>
            <a:ext cx="2102551" cy="1191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7"/>
          </p:cNvCxnSpPr>
          <p:nvPr/>
        </p:nvCxnSpPr>
        <p:spPr>
          <a:xfrm flipH="1">
            <a:off x="6464793" y="3308630"/>
            <a:ext cx="841443" cy="1400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7408" y="2668340"/>
            <a:ext cx="122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Consultant/</a:t>
            </a:r>
          </a:p>
          <a:p>
            <a:pPr algn="ctr"/>
            <a:r>
              <a:rPr lang="en-US" sz="1500" b="1" dirty="0"/>
              <a:t>Coach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1956" y="2668340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Consultee/</a:t>
            </a:r>
          </a:p>
          <a:p>
            <a:pPr algn="ctr"/>
            <a:r>
              <a:rPr lang="en-US" sz="1500" b="1" err="1"/>
              <a:t>Coachee</a:t>
            </a:r>
            <a:endParaRPr lang="en-US" sz="1500" b="1"/>
          </a:p>
        </p:txBody>
      </p:sp>
      <p:sp>
        <p:nvSpPr>
          <p:cNvPr id="16" name="TextBox 15"/>
          <p:cNvSpPr txBox="1"/>
          <p:nvPr/>
        </p:nvSpPr>
        <p:spPr>
          <a:xfrm>
            <a:off x="5452432" y="4977300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02107" y="1029137"/>
            <a:ext cx="7886700" cy="118651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An indirect, triadic service delivery model in which the consultant and the consultee work together to address an area of concern or common goal for change. The consultee/ </a:t>
            </a:r>
            <a:r>
              <a:rPr lang="en-US" err="1"/>
              <a:t>coachee</a:t>
            </a:r>
            <a:r>
              <a:rPr lang="en-US"/>
              <a:t> is the main provider of service.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02107" y="98762"/>
            <a:ext cx="7886700" cy="1325563"/>
          </a:xfrm>
        </p:spPr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Consultation/ Coaching</a:t>
            </a:r>
          </a:p>
        </p:txBody>
      </p:sp>
    </p:spTree>
    <p:extLst>
      <p:ext uri="{BB962C8B-B14F-4D97-AF65-F5344CB8AC3E}">
        <p14:creationId xmlns:p14="http://schemas.microsoft.com/office/powerpoint/2010/main" val="19700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7408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61956" y="22587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452432" y="4540806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859406" y="2806840"/>
            <a:ext cx="2102551" cy="1191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7"/>
          </p:cNvCxnSpPr>
          <p:nvPr/>
        </p:nvCxnSpPr>
        <p:spPr>
          <a:xfrm flipH="1">
            <a:off x="6464793" y="3308630"/>
            <a:ext cx="841443" cy="1400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7408" y="2668341"/>
            <a:ext cx="122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SLP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1956" y="2668341"/>
            <a:ext cx="1311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Caregivers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2432" y="4977300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02107" y="98762"/>
            <a:ext cx="7886700" cy="1325563"/>
          </a:xfrm>
        </p:spPr>
        <p:txBody>
          <a:bodyPr/>
          <a:lstStyle/>
          <a:p>
            <a:r>
              <a:rPr lang="en-US" b="1"/>
              <a:t>Coaching Example</a:t>
            </a:r>
          </a:p>
        </p:txBody>
      </p:sp>
    </p:spTree>
    <p:extLst>
      <p:ext uri="{BB962C8B-B14F-4D97-AF65-F5344CB8AC3E}">
        <p14:creationId xmlns:p14="http://schemas.microsoft.com/office/powerpoint/2010/main" val="1691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7408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61956" y="22587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452432" y="4540806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859406" y="2806840"/>
            <a:ext cx="2102551" cy="1191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7"/>
          </p:cNvCxnSpPr>
          <p:nvPr/>
        </p:nvCxnSpPr>
        <p:spPr>
          <a:xfrm flipH="1">
            <a:off x="6464793" y="3308630"/>
            <a:ext cx="841443" cy="1400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7408" y="2668341"/>
            <a:ext cx="122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SLP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1956" y="2668340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Preschool Teacher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2432" y="4977300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Child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02107" y="98762"/>
            <a:ext cx="7886700" cy="1325563"/>
          </a:xfrm>
        </p:spPr>
        <p:txBody>
          <a:bodyPr/>
          <a:lstStyle/>
          <a:p>
            <a:r>
              <a:rPr lang="en-US" b="1"/>
              <a:t>Consultant Example</a:t>
            </a:r>
          </a:p>
        </p:txBody>
      </p:sp>
    </p:spTree>
    <p:extLst>
      <p:ext uri="{BB962C8B-B14F-4D97-AF65-F5344CB8AC3E}">
        <p14:creationId xmlns:p14="http://schemas.microsoft.com/office/powerpoint/2010/main" val="13082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7408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61956" y="22587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452432" y="4540806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859406" y="2806840"/>
            <a:ext cx="2102551" cy="1191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6"/>
          </p:cNvCxnSpPr>
          <p:nvPr/>
        </p:nvCxnSpPr>
        <p:spPr>
          <a:xfrm rot="5400000">
            <a:off x="6247724" y="3745644"/>
            <a:ext cx="1760919" cy="979394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</p:cNvCxnSpPr>
          <p:nvPr/>
        </p:nvCxnSpPr>
        <p:spPr>
          <a:xfrm rot="16200000" flipH="1">
            <a:off x="3969960" y="3633329"/>
            <a:ext cx="1760920" cy="1204025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7408" y="2668341"/>
            <a:ext cx="122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Collaborator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1956" y="2668341"/>
            <a:ext cx="1311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Collaborator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2432" y="4977300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02107" y="1277054"/>
            <a:ext cx="7886700" cy="118651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 direct service delivery model in which two or more service providers work collaboratively to address an area of concern or common goal for change.  Each remains a provider of service.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1011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Collaboration:  Interdisciplinary</a:t>
            </a:r>
          </a:p>
        </p:txBody>
      </p:sp>
    </p:spTree>
    <p:extLst>
      <p:ext uri="{BB962C8B-B14F-4D97-AF65-F5344CB8AC3E}">
        <p14:creationId xmlns:p14="http://schemas.microsoft.com/office/powerpoint/2010/main" val="8299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70486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5650108" y="2231308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713005" y="4552347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 flipV="1">
            <a:off x="3592482" y="2779350"/>
            <a:ext cx="2057626" cy="27491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0"/>
          </p:cNvCxnSpPr>
          <p:nvPr/>
        </p:nvCxnSpPr>
        <p:spPr>
          <a:xfrm>
            <a:off x="6306032" y="3327391"/>
            <a:ext cx="0" cy="1224957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</p:cNvCxnSpPr>
          <p:nvPr/>
        </p:nvCxnSpPr>
        <p:spPr>
          <a:xfrm>
            <a:off x="2981484" y="3354881"/>
            <a:ext cx="2722652" cy="1772460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7141" y="2682242"/>
            <a:ext cx="122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SLP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3453" y="2555145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Physical Therapist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4138" y="5004791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10112"/>
          </a:xfrm>
        </p:spPr>
        <p:txBody>
          <a:bodyPr/>
          <a:lstStyle/>
          <a:p>
            <a:r>
              <a:rPr lang="en-US" b="1"/>
              <a:t>Collaboration Example</a:t>
            </a:r>
          </a:p>
        </p:txBody>
      </p:sp>
      <p:sp>
        <p:nvSpPr>
          <p:cNvPr id="20" name="Oval 19"/>
          <p:cNvSpPr/>
          <p:nvPr/>
        </p:nvSpPr>
        <p:spPr>
          <a:xfrm>
            <a:off x="8686012" y="21202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8622667" y="2451408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Special Educator</a:t>
            </a:r>
          </a:p>
        </p:txBody>
      </p:sp>
      <p:cxnSp>
        <p:nvCxnSpPr>
          <p:cNvPr id="24" name="Straight Connector 23"/>
          <p:cNvCxnSpPr>
            <a:endCxn id="21" idx="1"/>
          </p:cNvCxnSpPr>
          <p:nvPr/>
        </p:nvCxnSpPr>
        <p:spPr>
          <a:xfrm flipV="1">
            <a:off x="6899059" y="2728407"/>
            <a:ext cx="1723608" cy="2749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</p:cNvCxnSpPr>
          <p:nvPr/>
        </p:nvCxnSpPr>
        <p:spPr>
          <a:xfrm flipV="1">
            <a:off x="6899059" y="3216381"/>
            <a:ext cx="2235976" cy="1910960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8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70486" y="2258799"/>
            <a:ext cx="1221996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5650108" y="2231308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5713005" y="4552347"/>
            <a:ext cx="1186054" cy="1149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 flipV="1">
            <a:off x="3592482" y="2779350"/>
            <a:ext cx="2057626" cy="27491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0"/>
          </p:cNvCxnSpPr>
          <p:nvPr/>
        </p:nvCxnSpPr>
        <p:spPr>
          <a:xfrm>
            <a:off x="6306032" y="3327391"/>
            <a:ext cx="0" cy="1224957"/>
          </a:xfrm>
          <a:prstGeom prst="line">
            <a:avLst/>
          </a:prstGeom>
          <a:ln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5" idx="4"/>
          </p:cNvCxnSpPr>
          <p:nvPr/>
        </p:nvCxnSpPr>
        <p:spPr>
          <a:xfrm>
            <a:off x="2981484" y="3354881"/>
            <a:ext cx="2722652" cy="1772460"/>
          </a:xfrm>
          <a:prstGeom prst="line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7141" y="2682242"/>
            <a:ext cx="1221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SLP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3453" y="2555145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/>
              <a:t>Physical Therapist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4138" y="5004791"/>
            <a:ext cx="1186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6934" y="3624410"/>
            <a:ext cx="1491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Settings and Contexts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10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Collaboration Example: </a:t>
            </a:r>
            <a:r>
              <a:rPr lang="en-US" b="1" dirty="0">
                <a:solidFill>
                  <a:srgbClr val="7030A0"/>
                </a:solidFill>
              </a:rPr>
              <a:t>Transdisciplinary</a:t>
            </a:r>
          </a:p>
        </p:txBody>
      </p:sp>
      <p:sp>
        <p:nvSpPr>
          <p:cNvPr id="20" name="Oval 19"/>
          <p:cNvSpPr/>
          <p:nvPr/>
        </p:nvSpPr>
        <p:spPr>
          <a:xfrm>
            <a:off x="8686012" y="2120299"/>
            <a:ext cx="1311848" cy="1096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8622667" y="2451408"/>
            <a:ext cx="131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Home Health Care Nurse</a:t>
            </a:r>
          </a:p>
        </p:txBody>
      </p:sp>
      <p:cxnSp>
        <p:nvCxnSpPr>
          <p:cNvPr id="24" name="Straight Connector 23"/>
          <p:cNvCxnSpPr>
            <a:endCxn id="21" idx="1"/>
          </p:cNvCxnSpPr>
          <p:nvPr/>
        </p:nvCxnSpPr>
        <p:spPr>
          <a:xfrm flipV="1">
            <a:off x="6899059" y="2728407"/>
            <a:ext cx="1723608" cy="2749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</p:cNvCxnSpPr>
          <p:nvPr/>
        </p:nvCxnSpPr>
        <p:spPr>
          <a:xfrm flipV="1">
            <a:off x="6899059" y="3216381"/>
            <a:ext cx="2235976" cy="1910960"/>
          </a:xfrm>
          <a:prstGeom prst="line">
            <a:avLst/>
          </a:prstGeom>
          <a:ln>
            <a:prstDash val="lgDash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0ABEE-1812-8241-B49D-E0738FC675E3}"/>
              </a:ext>
            </a:extLst>
          </p:cNvPr>
          <p:cNvSpPr txBox="1"/>
          <p:nvPr/>
        </p:nvSpPr>
        <p:spPr>
          <a:xfrm>
            <a:off x="1881189" y="1275239"/>
            <a:ext cx="805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 and plan jointly.  Blend professional boundaries; may have role release where responsibilities are shared across disciplines..  </a:t>
            </a:r>
          </a:p>
        </p:txBody>
      </p:sp>
    </p:spTree>
    <p:extLst>
      <p:ext uri="{BB962C8B-B14F-4D97-AF65-F5344CB8AC3E}">
        <p14:creationId xmlns:p14="http://schemas.microsoft.com/office/powerpoint/2010/main" val="9772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Referring for outside services to benefit a client</a:t>
            </a:r>
          </a:p>
          <a:p>
            <a:r>
              <a:rPr lang="en-US" dirty="0"/>
              <a:t>Who do SLPs commonly refer to?</a:t>
            </a:r>
          </a:p>
          <a:p>
            <a:r>
              <a:rPr lang="en-US" dirty="0"/>
              <a:t>Who do we get referrals from?</a:t>
            </a:r>
          </a:p>
        </p:txBody>
      </p:sp>
    </p:spTree>
    <p:extLst>
      <p:ext uri="{BB962C8B-B14F-4D97-AF65-F5344CB8AC3E}">
        <p14:creationId xmlns:p14="http://schemas.microsoft.com/office/powerpoint/2010/main" val="133103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370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Direct Services</vt:lpstr>
      <vt:lpstr>Consultation/ Coaching</vt:lpstr>
      <vt:lpstr>Coaching Example</vt:lpstr>
      <vt:lpstr>Consultant Example</vt:lpstr>
      <vt:lpstr>Collaboration:  Interdisciplinary</vt:lpstr>
      <vt:lpstr>Collaboration Example</vt:lpstr>
      <vt:lpstr>Collaboration Example: Transdisciplinary</vt:lpstr>
      <vt:lpstr>Referral</vt:lpstr>
      <vt:lpstr>Activity #28:  Service Delivery Models and Referral Small Group Discussion</vt:lpstr>
      <vt:lpstr>Activity #29:  Watch the audiology assessment and answer the following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2</cp:revision>
  <dcterms:created xsi:type="dcterms:W3CDTF">2022-01-06T00:25:13Z</dcterms:created>
  <dcterms:modified xsi:type="dcterms:W3CDTF">2022-01-11T22:54:25Z</dcterms:modified>
</cp:coreProperties>
</file>