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543" r:id="rId2"/>
    <p:sldId id="467" r:id="rId3"/>
    <p:sldId id="46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varScale="1">
        <p:scale>
          <a:sx n="112" d="100"/>
          <a:sy n="112"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ACD6E-E7EF-7C4C-9854-58BEBE3B5DEE}"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E1CB2-0442-D342-A304-2118EA2AC57F}" type="slidenum">
              <a:rPr lang="en-US" smtClean="0"/>
              <a:t>‹#›</a:t>
            </a:fld>
            <a:endParaRPr lang="en-US"/>
          </a:p>
        </p:txBody>
      </p:sp>
    </p:spTree>
    <p:extLst>
      <p:ext uri="{BB962C8B-B14F-4D97-AF65-F5344CB8AC3E}">
        <p14:creationId xmlns:p14="http://schemas.microsoft.com/office/powerpoint/2010/main" val="1153867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2350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D64-CB5F-0F44-A8FF-179887BAB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1E1F2E-385D-DB44-863C-965C61322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06740-7C0B-5A4B-8B9A-F140CE2E50C1}"/>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5" name="Footer Placeholder 4">
            <a:extLst>
              <a:ext uri="{FF2B5EF4-FFF2-40B4-BE49-F238E27FC236}">
                <a16:creationId xmlns:a16="http://schemas.microsoft.com/office/drawing/2014/main" id="{533F3108-FDD0-9045-BDBE-4B3F035FA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37EE0-26B8-2B4C-9983-C7EC709AACC5}"/>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401893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07D2-8D0B-5743-9162-1DC2FCA39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CFC75-57C5-BD42-B7CE-F3D62A3F4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6AEC8-82D3-3F40-A237-D84C0E856F57}"/>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5" name="Footer Placeholder 4">
            <a:extLst>
              <a:ext uri="{FF2B5EF4-FFF2-40B4-BE49-F238E27FC236}">
                <a16:creationId xmlns:a16="http://schemas.microsoft.com/office/drawing/2014/main" id="{3A9C102D-CB90-2043-B429-3CB2C68A2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DC96-90FC-8740-B94E-AD8E13ACA157}"/>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849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EE829-8355-994E-B5EC-1C85FE2EE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FA5FA7-C31B-C14D-ADD9-FA7ECC693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DCDCF-CE40-0F49-943A-7579C062746F}"/>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5" name="Footer Placeholder 4">
            <a:extLst>
              <a:ext uri="{FF2B5EF4-FFF2-40B4-BE49-F238E27FC236}">
                <a16:creationId xmlns:a16="http://schemas.microsoft.com/office/drawing/2014/main" id="{E4329E94-8102-9A40-9BA1-F9B6F7832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1E2B3-6833-A445-9501-D58BB7797610}"/>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25934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F844-DCDD-1440-AD34-1AC98DB83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A00C1-5101-644A-9779-89ED48D72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8BE4C-CCF1-3E40-B75B-C0ECF1DDADD8}"/>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5" name="Footer Placeholder 4">
            <a:extLst>
              <a:ext uri="{FF2B5EF4-FFF2-40B4-BE49-F238E27FC236}">
                <a16:creationId xmlns:a16="http://schemas.microsoft.com/office/drawing/2014/main" id="{385D1191-3579-0F45-8B6F-10CF65AFF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401F6-C89F-CB42-8C18-84D513642C07}"/>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340389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108A-E3F7-FA4E-8677-A9958F564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91D3C-4A1F-8949-81B8-EDDCB6E82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F19B6-996B-204C-AAD3-3477C5F46BC0}"/>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5" name="Footer Placeholder 4">
            <a:extLst>
              <a:ext uri="{FF2B5EF4-FFF2-40B4-BE49-F238E27FC236}">
                <a16:creationId xmlns:a16="http://schemas.microsoft.com/office/drawing/2014/main" id="{D0D4978F-8539-874C-AAAF-213E88457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46D55-E546-0E4A-99F4-15EFE880AE5E}"/>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07126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28C4-A95F-F04A-A468-4CD6674F7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701FA-BBB4-704D-A310-C2C19862E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2AF70-1293-C245-9C2D-7895DCA2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A85C7-7470-DF46-A424-E8F0071DBEE1}"/>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6" name="Footer Placeholder 5">
            <a:extLst>
              <a:ext uri="{FF2B5EF4-FFF2-40B4-BE49-F238E27FC236}">
                <a16:creationId xmlns:a16="http://schemas.microsoft.com/office/drawing/2014/main" id="{F44A14AA-C9FF-8240-8F39-0ED289CCB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71884-2337-A946-9A2E-FA93379E6D7F}"/>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65463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2A81-2F19-2449-8A40-065A78C8A5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43F6F2-2EE8-5A48-AAFA-2503D3152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C1FFC-862A-C742-81DC-FDC73D1382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96EBE1-A017-744A-AD03-072115677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F596E-A9B4-4743-A063-F171AEEC8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6A06B8-F29F-E544-8286-BF2DE54B50EB}"/>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8" name="Footer Placeholder 7">
            <a:extLst>
              <a:ext uri="{FF2B5EF4-FFF2-40B4-BE49-F238E27FC236}">
                <a16:creationId xmlns:a16="http://schemas.microsoft.com/office/drawing/2014/main" id="{A5B1A50C-02E9-6841-8354-169842894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C78A4-6936-684A-B12B-067BCE22D348}"/>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02127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9D5A-410C-B043-B4B3-E8E11C43F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E12193-46A9-2144-8284-CECEE87391B8}"/>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4" name="Footer Placeholder 3">
            <a:extLst>
              <a:ext uri="{FF2B5EF4-FFF2-40B4-BE49-F238E27FC236}">
                <a16:creationId xmlns:a16="http://schemas.microsoft.com/office/drawing/2014/main" id="{D543EF71-8913-F549-98BD-18C73E051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1D803-C94D-1B4F-9712-E33A44452755}"/>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37708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CCE8E-BB33-0749-95B2-BB04C3CC613F}"/>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3" name="Footer Placeholder 2">
            <a:extLst>
              <a:ext uri="{FF2B5EF4-FFF2-40B4-BE49-F238E27FC236}">
                <a16:creationId xmlns:a16="http://schemas.microsoft.com/office/drawing/2014/main" id="{D0E81250-BE73-724B-BA34-498031F88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98F01-28D0-1F4A-8D7F-83C250992649}"/>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05435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1DDB-B4BE-5F40-A6BF-99BB7FE4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4FEF15-FBC4-904F-8E4F-00DEF0FF8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73717-5A7C-BB40-A493-41911EA05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EDDEF-A06E-DB4E-AF91-93D4C8750D61}"/>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6" name="Footer Placeholder 5">
            <a:extLst>
              <a:ext uri="{FF2B5EF4-FFF2-40B4-BE49-F238E27FC236}">
                <a16:creationId xmlns:a16="http://schemas.microsoft.com/office/drawing/2014/main" id="{7332CF69-BB01-0249-9B76-985984CB3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F2068-C638-F545-8A9D-969C3FFC0999}"/>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298406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F39A-EDE3-5B40-92E9-E000A7480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1B78A-7DE7-0A4A-AEC7-C4C80DC3D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36DD5-DC88-A54E-8E46-81BEFB4CC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D354D-CAD3-7040-A0EA-9DE0DD5F50C6}"/>
              </a:ext>
            </a:extLst>
          </p:cNvPr>
          <p:cNvSpPr>
            <a:spLocks noGrp="1"/>
          </p:cNvSpPr>
          <p:nvPr>
            <p:ph type="dt" sz="half" idx="10"/>
          </p:nvPr>
        </p:nvSpPr>
        <p:spPr/>
        <p:txBody>
          <a:bodyPr/>
          <a:lstStyle/>
          <a:p>
            <a:fld id="{103AB393-843B-0549-A1DB-D48CA4D2E3CA}" type="datetimeFigureOut">
              <a:rPr lang="en-US" smtClean="0"/>
              <a:t>1/11/22</a:t>
            </a:fld>
            <a:endParaRPr lang="en-US"/>
          </a:p>
        </p:txBody>
      </p:sp>
      <p:sp>
        <p:nvSpPr>
          <p:cNvPr id="6" name="Footer Placeholder 5">
            <a:extLst>
              <a:ext uri="{FF2B5EF4-FFF2-40B4-BE49-F238E27FC236}">
                <a16:creationId xmlns:a16="http://schemas.microsoft.com/office/drawing/2014/main" id="{9D798D2C-43C2-8642-833A-921964C84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30F5B-095D-DF45-AA2E-860182334921}"/>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214770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2AD68-0827-DE46-B9A9-AB0C4924D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8928F-55F4-0E48-85A0-8E4108998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52A44-DDD2-2D41-A45B-6CADE307A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AB393-843B-0549-A1DB-D48CA4D2E3CA}" type="datetimeFigureOut">
              <a:rPr lang="en-US" smtClean="0"/>
              <a:t>1/11/22</a:t>
            </a:fld>
            <a:endParaRPr lang="en-US"/>
          </a:p>
        </p:txBody>
      </p:sp>
      <p:sp>
        <p:nvSpPr>
          <p:cNvPr id="5" name="Footer Placeholder 4">
            <a:extLst>
              <a:ext uri="{FF2B5EF4-FFF2-40B4-BE49-F238E27FC236}">
                <a16:creationId xmlns:a16="http://schemas.microsoft.com/office/drawing/2014/main" id="{2E6D4DC2-5DFC-1C45-974A-D80F4F178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D70A4-8814-394F-9CB1-B90308816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F386A-BC44-7449-887B-B0464F5097FA}" type="slidenum">
              <a:rPr lang="en-US" smtClean="0"/>
              <a:t>‹#›</a:t>
            </a:fld>
            <a:endParaRPr lang="en-US"/>
          </a:p>
        </p:txBody>
      </p:sp>
    </p:spTree>
    <p:extLst>
      <p:ext uri="{BB962C8B-B14F-4D97-AF65-F5344CB8AC3E}">
        <p14:creationId xmlns:p14="http://schemas.microsoft.com/office/powerpoint/2010/main" val="122170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8751-BD4C-F647-B12A-AEC86B8F3AE8}"/>
              </a:ext>
            </a:extLst>
          </p:cNvPr>
          <p:cNvSpPr>
            <a:spLocks noGrp="1"/>
          </p:cNvSpPr>
          <p:nvPr>
            <p:ph type="title"/>
          </p:nvPr>
        </p:nvSpPr>
        <p:spPr>
          <a:xfrm>
            <a:off x="1878330" y="43948"/>
            <a:ext cx="7886700" cy="999518"/>
          </a:xfrm>
        </p:spPr>
        <p:txBody>
          <a:bodyPr/>
          <a:lstStyle/>
          <a:p>
            <a:r>
              <a:rPr lang="en-US" u="sng" dirty="0"/>
              <a:t>End-of-Term Requirements:</a:t>
            </a:r>
          </a:p>
        </p:txBody>
      </p:sp>
      <p:sp>
        <p:nvSpPr>
          <p:cNvPr id="3" name="TextBox 2">
            <a:extLst>
              <a:ext uri="{FF2B5EF4-FFF2-40B4-BE49-F238E27FC236}">
                <a16:creationId xmlns:a16="http://schemas.microsoft.com/office/drawing/2014/main" id="{A8051633-011E-C545-84D3-5454F9AF46AB}"/>
              </a:ext>
            </a:extLst>
          </p:cNvPr>
          <p:cNvSpPr txBox="1"/>
          <p:nvPr/>
        </p:nvSpPr>
        <p:spPr>
          <a:xfrm>
            <a:off x="2377949" y="1043466"/>
            <a:ext cx="7114395" cy="954107"/>
          </a:xfrm>
          <a:prstGeom prst="rect">
            <a:avLst/>
          </a:prstGeom>
          <a:noFill/>
        </p:spPr>
        <p:txBody>
          <a:bodyPr wrap="square" rtlCol="0">
            <a:spAutoFit/>
          </a:bodyPr>
          <a:lstStyle/>
          <a:p>
            <a:r>
              <a:rPr lang="en-US" sz="2800" dirty="0"/>
              <a:t>By </a:t>
            </a:r>
            <a:r>
              <a:rPr lang="en-US" sz="2800" dirty="0">
                <a:solidFill>
                  <a:srgbClr val="FF0000"/>
                </a:solidFill>
              </a:rPr>
              <a:t>Friday, </a:t>
            </a:r>
            <a:r>
              <a:rPr lang="en-US" sz="2800" b="1" dirty="0">
                <a:solidFill>
                  <a:srgbClr val="FF0000"/>
                </a:solidFill>
              </a:rPr>
              <a:t>June 4th at 5:00 pm </a:t>
            </a:r>
            <a:r>
              <a:rPr lang="en-US" sz="2800" dirty="0"/>
              <a:t>submit the following via Canvas:</a:t>
            </a:r>
          </a:p>
        </p:txBody>
      </p:sp>
      <p:sp>
        <p:nvSpPr>
          <p:cNvPr id="4" name="TextBox 3">
            <a:extLst>
              <a:ext uri="{FF2B5EF4-FFF2-40B4-BE49-F238E27FC236}">
                <a16:creationId xmlns:a16="http://schemas.microsoft.com/office/drawing/2014/main" id="{D21BFA93-2A8A-B24C-AD04-3558B9C63042}"/>
              </a:ext>
            </a:extLst>
          </p:cNvPr>
          <p:cNvSpPr txBox="1"/>
          <p:nvPr/>
        </p:nvSpPr>
        <p:spPr>
          <a:xfrm>
            <a:off x="2377949" y="1918699"/>
            <a:ext cx="8058131" cy="3046988"/>
          </a:xfrm>
          <a:prstGeom prst="rect">
            <a:avLst/>
          </a:prstGeom>
          <a:noFill/>
        </p:spPr>
        <p:txBody>
          <a:bodyPr wrap="square" rtlCol="0">
            <a:spAutoFit/>
          </a:bodyPr>
          <a:lstStyle/>
          <a:p>
            <a:endParaRPr lang="en-US" sz="2400" dirty="0"/>
          </a:p>
          <a:p>
            <a:pPr marL="457200" indent="-457200">
              <a:buFont typeface="+mj-lt"/>
              <a:buAutoNum type="arabicPeriod"/>
            </a:pPr>
            <a:r>
              <a:rPr lang="en-US" sz="2400" dirty="0"/>
              <a:t>Terms and Definitions </a:t>
            </a:r>
          </a:p>
          <a:p>
            <a:pPr marL="457200" indent="-457200">
              <a:buFont typeface="+mj-lt"/>
              <a:buAutoNum type="arabicPeriod"/>
            </a:pPr>
            <a:endParaRPr lang="en-US" sz="2400" dirty="0"/>
          </a:p>
          <a:p>
            <a:pPr marL="457200" indent="-457200">
              <a:buFont typeface="+mj-lt"/>
              <a:buAutoNum type="arabicPeriod"/>
            </a:pPr>
            <a:r>
              <a:rPr lang="en-US" sz="2400" dirty="0"/>
              <a:t>In-Class Activity Packet</a:t>
            </a:r>
          </a:p>
          <a:p>
            <a:pPr lvl="1"/>
            <a:r>
              <a:rPr lang="en-US" sz="2400" dirty="0"/>
              <a:t>	On cover sheet note the number of activities completed</a:t>
            </a:r>
          </a:p>
          <a:p>
            <a:pPr marL="457200" indent="-457200">
              <a:buFont typeface="+mj-lt"/>
              <a:buAutoNum type="arabicPeriod"/>
            </a:pPr>
            <a:endParaRPr lang="en-US" sz="2400" dirty="0"/>
          </a:p>
          <a:p>
            <a:pPr marL="457200" indent="-457200">
              <a:buFont typeface="+mj-lt"/>
              <a:buAutoNum type="arabicPeriod"/>
            </a:pPr>
            <a:r>
              <a:rPr lang="en-US" sz="2400" dirty="0"/>
              <a:t>Final Group Participation Feedback</a:t>
            </a:r>
          </a:p>
          <a:p>
            <a:r>
              <a:rPr lang="en-US" sz="2400" dirty="0"/>
              <a:t>		</a:t>
            </a:r>
          </a:p>
        </p:txBody>
      </p:sp>
    </p:spTree>
    <p:extLst>
      <p:ext uri="{BB962C8B-B14F-4D97-AF65-F5344CB8AC3E}">
        <p14:creationId xmlns:p14="http://schemas.microsoft.com/office/powerpoint/2010/main" val="198038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87EB-B868-2142-8A53-1F64365070D4}"/>
              </a:ext>
            </a:extLst>
          </p:cNvPr>
          <p:cNvSpPr>
            <a:spLocks noGrp="1"/>
          </p:cNvSpPr>
          <p:nvPr>
            <p:ph type="title"/>
          </p:nvPr>
        </p:nvSpPr>
        <p:spPr/>
        <p:txBody>
          <a:bodyPr>
            <a:normAutofit/>
          </a:bodyPr>
          <a:lstStyle/>
          <a:p>
            <a:r>
              <a:rPr lang="en-US" b="1" dirty="0">
                <a:solidFill>
                  <a:srgbClr val="FF0000"/>
                </a:solidFill>
              </a:rPr>
              <a:t>Activity #30:  Watch the post-treatment interview and answer the following questions</a:t>
            </a:r>
            <a:endParaRPr lang="en-US" dirty="0">
              <a:solidFill>
                <a:srgbClr val="FF0000"/>
              </a:solidFill>
            </a:endParaRPr>
          </a:p>
        </p:txBody>
      </p:sp>
      <p:sp>
        <p:nvSpPr>
          <p:cNvPr id="3" name="Content Placeholder 2">
            <a:extLst>
              <a:ext uri="{FF2B5EF4-FFF2-40B4-BE49-F238E27FC236}">
                <a16:creationId xmlns:a16="http://schemas.microsoft.com/office/drawing/2014/main" id="{4BAD9688-E692-924D-B3A5-2474AD40BD2A}"/>
              </a:ext>
            </a:extLst>
          </p:cNvPr>
          <p:cNvSpPr>
            <a:spLocks noGrp="1"/>
          </p:cNvSpPr>
          <p:nvPr>
            <p:ph idx="1"/>
          </p:nvPr>
        </p:nvSpPr>
        <p:spPr>
          <a:xfrm>
            <a:off x="1928950" y="1436915"/>
            <a:ext cx="8281851" cy="5277395"/>
          </a:xfrm>
        </p:spPr>
        <p:txBody>
          <a:bodyPr>
            <a:normAutofit lnSpcReduction="10000"/>
          </a:bodyPr>
          <a:lstStyle/>
          <a:p>
            <a:pPr marL="0" indent="0">
              <a:buNone/>
            </a:pPr>
            <a:endParaRPr lang="en-US" dirty="0"/>
          </a:p>
          <a:p>
            <a:r>
              <a:rPr lang="en-US" sz="2400" dirty="0"/>
              <a:t>What did the therapist do to make sure that Matthew’s parents understood what was written in the report?  Be detailed. </a:t>
            </a:r>
          </a:p>
          <a:p>
            <a:r>
              <a:rPr lang="en-US" sz="2400" dirty="0"/>
              <a:t>What do you think Matthew’s parents are most worried about?</a:t>
            </a:r>
          </a:p>
          <a:p>
            <a:r>
              <a:rPr lang="en-US" sz="2400" dirty="0"/>
              <a:t> What do you think has helped Matthew’s parents become so invested in his therapy process? </a:t>
            </a:r>
          </a:p>
          <a:p>
            <a:r>
              <a:rPr lang="en-US" sz="2400" dirty="0"/>
              <a:t>Do you believe the parents felt “heard” during this meeting?  What did the therapist do to help or hinder this? </a:t>
            </a:r>
          </a:p>
          <a:p>
            <a:r>
              <a:rPr lang="en-US" sz="2400" dirty="0"/>
              <a:t>Discuss how the therapist dealt with some of the difficult questions that were asked of her (e.g. about supplements, about when he will be “fixed”).  How would you handle these questions?</a:t>
            </a:r>
          </a:p>
          <a:p>
            <a:r>
              <a:rPr lang="en-US" sz="2400" dirty="0"/>
              <a:t> What did the therapist do to “empower” the family? </a:t>
            </a:r>
          </a:p>
          <a:p>
            <a:r>
              <a:rPr lang="en-US" sz="2400" dirty="0"/>
              <a:t>Why has the family felt frustrated about prior services?</a:t>
            </a:r>
          </a:p>
          <a:p>
            <a:pPr marL="0" indent="0">
              <a:buNone/>
            </a:pPr>
            <a:endParaRPr lang="en-US" dirty="0"/>
          </a:p>
        </p:txBody>
      </p:sp>
    </p:spTree>
    <p:extLst>
      <p:ext uri="{BB962C8B-B14F-4D97-AF65-F5344CB8AC3E}">
        <p14:creationId xmlns:p14="http://schemas.microsoft.com/office/powerpoint/2010/main" val="151315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8540-FBCD-0946-AE5A-490A53C516CA}"/>
              </a:ext>
            </a:extLst>
          </p:cNvPr>
          <p:cNvSpPr>
            <a:spLocks noGrp="1"/>
          </p:cNvSpPr>
          <p:nvPr>
            <p:ph type="title"/>
          </p:nvPr>
        </p:nvSpPr>
        <p:spPr>
          <a:xfrm>
            <a:off x="1811383" y="0"/>
            <a:ext cx="7992836" cy="915034"/>
          </a:xfrm>
        </p:spPr>
        <p:txBody>
          <a:bodyPr>
            <a:normAutofit/>
          </a:bodyPr>
          <a:lstStyle/>
          <a:p>
            <a:r>
              <a:rPr lang="en-US" sz="2800" b="1" dirty="0">
                <a:solidFill>
                  <a:srgbClr val="FF0000"/>
                </a:solidFill>
              </a:rPr>
              <a:t>Activity #30: </a:t>
            </a:r>
            <a:r>
              <a:rPr lang="en-US" sz="2800" dirty="0">
                <a:solidFill>
                  <a:srgbClr val="FF0000"/>
                </a:solidFill>
              </a:rPr>
              <a:t>Post-Treatment Video</a:t>
            </a:r>
          </a:p>
        </p:txBody>
      </p:sp>
      <p:sp>
        <p:nvSpPr>
          <p:cNvPr id="5" name="Content Placeholder 4">
            <a:extLst>
              <a:ext uri="{FF2B5EF4-FFF2-40B4-BE49-F238E27FC236}">
                <a16:creationId xmlns:a16="http://schemas.microsoft.com/office/drawing/2014/main" id="{9EDFF773-5DFD-5F43-B48D-EFD3B3719500}"/>
              </a:ext>
            </a:extLst>
          </p:cNvPr>
          <p:cNvSpPr>
            <a:spLocks noGrp="1"/>
          </p:cNvSpPr>
          <p:nvPr>
            <p:ph idx="1"/>
          </p:nvPr>
        </p:nvSpPr>
        <p:spPr/>
        <p:txBody>
          <a:bodyPr/>
          <a:lstStyle/>
          <a:p>
            <a:r>
              <a:rPr lang="en-US" dirty="0"/>
              <a:t>Final parent conference video</a:t>
            </a:r>
          </a:p>
        </p:txBody>
      </p:sp>
    </p:spTree>
    <p:extLst>
      <p:ext uri="{BB962C8B-B14F-4D97-AF65-F5344CB8AC3E}">
        <p14:creationId xmlns:p14="http://schemas.microsoft.com/office/powerpoint/2010/main" val="340608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199</Words>
  <Application>Microsoft Macintosh PowerPoint</Application>
  <PresentationFormat>Widescreen</PresentationFormat>
  <Paragraphs>22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End-of-Term Requirements:</vt:lpstr>
      <vt:lpstr>Activity #30:  Watch the post-treatment interview and answer the following questions</vt:lpstr>
      <vt:lpstr>Activity #30: Post-Treatment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End-of-Term Requirements:</dc:title>
  <dc:creator>Jim Wright</dc:creator>
  <cp:lastModifiedBy>Jim Wright</cp:lastModifiedBy>
  <cp:revision>2</cp:revision>
  <dcterms:created xsi:type="dcterms:W3CDTF">2022-01-10T22:45:53Z</dcterms:created>
  <dcterms:modified xsi:type="dcterms:W3CDTF">2022-01-11T22:57:06Z</dcterms:modified>
</cp:coreProperties>
</file>