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9" r:id="rId2"/>
    <p:sldId id="566" r:id="rId3"/>
    <p:sldId id="327" r:id="rId4"/>
    <p:sldId id="503" r:id="rId5"/>
    <p:sldId id="333" r:id="rId6"/>
    <p:sldId id="334" r:id="rId7"/>
    <p:sldId id="325" r:id="rId8"/>
    <p:sldId id="260" r:id="rId9"/>
    <p:sldId id="321" r:id="rId10"/>
    <p:sldId id="324" r:id="rId11"/>
    <p:sldId id="261" r:id="rId12"/>
    <p:sldId id="262" r:id="rId13"/>
    <p:sldId id="509" r:id="rId14"/>
    <p:sldId id="551" r:id="rId15"/>
    <p:sldId id="510" r:id="rId16"/>
    <p:sldId id="511" r:id="rId17"/>
    <p:sldId id="293" r:id="rId18"/>
    <p:sldId id="294" r:id="rId19"/>
    <p:sldId id="296" r:id="rId20"/>
    <p:sldId id="328" r:id="rId21"/>
    <p:sldId id="512" r:id="rId22"/>
    <p:sldId id="298" r:id="rId23"/>
    <p:sldId id="329" r:id="rId24"/>
    <p:sldId id="301" r:id="rId25"/>
    <p:sldId id="318" r:id="rId26"/>
    <p:sldId id="311" r:id="rId27"/>
    <p:sldId id="3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89077"/>
  </p:normalViewPr>
  <p:slideViewPr>
    <p:cSldViewPr snapToGrid="0" snapToObjects="1">
      <p:cViewPr varScale="1">
        <p:scale>
          <a:sx n="99" d="100"/>
          <a:sy n="99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46C5-CC5B-0344-B847-8880661805FC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36B2-9B25-5542-8A5F-8BA3B406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7C80F8-04F5-F54D-A091-2DC6BCF0619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Ask class for examples and provide some…</a:t>
            </a:r>
          </a:p>
          <a:p>
            <a:endParaRPr lang="en-US" sz="1600" dirty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Communication</a:t>
            </a:r>
          </a:p>
          <a:p>
            <a:pPr>
              <a:buFontTx/>
              <a:buChar char="•"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emails, written communication, conversations, signed conversations, gestures, nonverbal actions</a:t>
            </a:r>
          </a:p>
          <a:p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>
              <a:buFontTx/>
              <a:buChar char="•"/>
            </a:pPr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Different languages, manual sign language</a:t>
            </a:r>
          </a:p>
          <a:p>
            <a:r>
              <a:rPr lang="en-US" sz="1600" dirty="0">
                <a:ea typeface="ＭＳ Ｐゴシック" pitchFamily="-111" charset="-128"/>
                <a:cs typeface="ＭＳ Ｐゴシック" pitchFamily="-111" charset="-128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193975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FFE582-198B-5B4C-BED9-6236AB9F59E6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17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90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good ways to measure performance when collecting a spontaneous language sample </a:t>
            </a:r>
          </a:p>
          <a:p>
            <a:pPr marL="171450" indent="-171450">
              <a:buFontTx/>
              <a:buChar char="-"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easier to measure percent correct when using an elicited list of targets 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466F46-DC67-F241-9E4A-13F00A65936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09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9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Stopped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3A2DA-E95A-AA45-AAB9-6B7375ED86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1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1C05E1-6EE0-D647-A078-226ADEC08388}" type="slidenum">
              <a:rPr lang="en-US" smtClean="0">
                <a:latin typeface="Times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26</a:t>
            </a:fld>
            <a:endParaRPr lang="en-US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9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75F34-37EB-8C46-A580-6E2BE4F604C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8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52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and 6 year old sounds are considered the late 8!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136B2-9B25-5542-8A5F-8BA3B406D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D4CE99-E7C6-1B48-893B-9482BAC9E049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52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70403-9E4B-A24E-A55F-045B484D3784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4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9E38CB-EA31-5049-8E6D-60FBEFD2873E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12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36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Reading!! </a:t>
            </a:r>
          </a:p>
          <a:p>
            <a:endParaRPr lang="en-US" dirty="0"/>
          </a:p>
          <a:p>
            <a:r>
              <a:rPr lang="en-US" dirty="0"/>
              <a:t>Phonological awareness:</a:t>
            </a:r>
          </a:p>
          <a:p>
            <a:r>
              <a:rPr lang="en-US" dirty="0"/>
              <a:t>	Segmenting, blending, identify words that rhyme, recognize alliteration, break down sentences into single words, break down single words into syllables – huge building block skill for reading 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Discussion on site word reading vs reading phonetically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E15-1DA1-3742-AD3A-C4665EB6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F4D8-A102-994F-93A6-B9E20609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0715-FA09-B546-8240-7722F926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776-0138-8746-AEEE-0605FB4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659-6281-4B4A-9B9F-FBECD8A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0900-8A5B-2C4C-A395-CA952AC3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E5A1-C446-8743-A20A-D8B6AE1B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7444-3410-3246-ADB6-8DB943E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C913-2150-384F-BF93-7A7FC14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26FD-9887-F340-AE80-BEAA00A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97F0-D7E4-5544-80C8-3B58594C6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F48B8-A2D8-C14F-B52D-0A4AD5A5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685D-42F3-5548-8B93-CE7DA8E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33B3-D8BB-BC41-B56F-4C668D0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90CD-B43F-A244-8E1B-6F189A8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F80F-D4F2-4F48-B1B8-9B9CA8B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BE8E-D16E-BB4A-9C18-F875C6AF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3552-C998-A044-B281-245BE8D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D4B-FE12-024A-8690-F6D9494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F2C2-1E50-124A-825B-81AFFDA4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4E9-3212-2B45-80E5-346F4CD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47CC8-99B0-2947-A56C-1DB08316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A330-199B-BC46-AF85-47538B01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2427-BC05-5E41-BBE9-2785D41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ECA5-3EED-0D4C-96BD-7412F1C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B6B-87D7-8F4D-9707-CD5C5538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689A-B5C3-8340-A9E3-94BA5AF2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74FC-859A-634D-9C78-04AAD781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9F26-0DD1-EF42-9660-4367663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BAC8-EAC9-7847-B1AC-7DF34E6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F55C-7452-7444-8585-FCE4FB9E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333-E00E-5443-ACD7-B38A10C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FE85-4EC7-3742-9095-C3B44246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7016-BABA-9041-A805-BF4D9409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D32A-13CB-1D4E-AAF0-34C31E14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ABC8A-0E39-BF42-B234-CD106E4E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71109-B8DA-3B4C-800F-6AE1466C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027CE-C25C-D444-8E1F-36B08B33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685B2-18C1-DA41-98BF-92C2312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4A4B-F75A-3A40-969F-F85E4CF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00E50-6DCF-C344-AA38-B365D6A3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E545-89F4-2741-A823-00EE3CAF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541C-29A8-5E4F-9725-29AE836F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2510F-B70B-DD4B-97C4-ECB09F05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B9335-3F45-1144-8D88-2E213C1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43B3-5E35-8946-AA06-EF8A451A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490-F9C5-1545-8CDE-C4268C8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9CBB-BECB-1347-9A4E-A8CE17F1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25EE-00D9-ED4C-8C3E-073D6687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4108-7361-374F-8B4D-8157C2B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4788-4DCE-254D-8079-883590E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9676-9AD5-FE4E-92AC-0794E6F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548C-1D9E-0C44-A8BD-C0927EB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5C33-0CBD-D149-B38A-4A9051AC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21EB7-113C-3F46-B17E-59F3EA2C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328D-A4F3-A943-BC32-CD0FCB4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4E35-E518-0F44-A60C-7AAC10EC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60F-7C0A-D74E-A76E-F4E9B4FE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2663-FF64-F149-BED4-CA07C375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EAE9-79D6-A547-9A9B-F12B98FC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FCFB-9DF5-C445-B51E-A21EEDE3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FE3C-EBCA-A740-8729-6A883ECA46DC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3F18-995F-CA4A-B24A-F0569D56E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90D-45D4-1744-BC92-3664A95E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ha.org/Practice-Portal/Clinical-Topics/Articulation-and-Phonology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</a:rPr>
              <a:t>Components of Communication, Language and Speech</a:t>
            </a:r>
          </a:p>
        </p:txBody>
      </p:sp>
      <p:sp>
        <p:nvSpPr>
          <p:cNvPr id="25603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6B27C-366E-E14C-87B0-C71FE693C4EF}" type="datetime1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4/3/22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649093-1830-9E4C-90B4-5047F9A8BF75}" type="slidenum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894888" y="1600200"/>
            <a:ext cx="8468312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362200" y="2514600"/>
            <a:ext cx="53340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5562600" y="2514600"/>
            <a:ext cx="4419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276600" y="2819400"/>
            <a:ext cx="243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 standardized set of symbols and the knowledge of how to use these symbols (manual sign language, written communication)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848600" y="3352800"/>
            <a:ext cx="152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Speech</a:t>
            </a:r>
            <a:r>
              <a:rPr lang="en-US" sz="2400" dirty="0">
                <a:solidFill>
                  <a:schemeClr val="tx2"/>
                </a:solidFill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Respiration, phonation and articulation.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715000" y="3429000"/>
            <a:ext cx="198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Spoken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419600" y="1600201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Communication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an exchange of meaning between a sender and a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2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Factors associated (or not!) with Articulation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Dentition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Malocclusion can affect speech sound quality 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 complications 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 tie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 thrust </a:t>
            </a:r>
          </a:p>
          <a:p>
            <a:pPr lvl="1"/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Important to complete comprehensive oral motor exam!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Definitions:  Phonological Disorders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65066" y="1981200"/>
            <a:ext cx="7924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 pitchFamily="-111" charset="0"/>
              </a:rPr>
              <a:t>Phonological Disorders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Cognitive-linguistic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Speech sound representations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Perception and production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    Characterized by: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Widespread patterns of errors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speech sound repertoire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syllable structures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Interactions of sounds and syllable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Phonological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5029200"/>
          </a:xfrm>
        </p:spPr>
        <p:txBody>
          <a:bodyPr/>
          <a:lstStyle/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Articulation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Reading (a language based activity)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/>
              <a:t>Dependent on Phonological Awareness (metaphonological abilities)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Rhyming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Identification of the beginning and end of words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Breaking words into syllables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6EB552-DD1D-B443-8BD6-64BC1DA008E4}"/>
              </a:ext>
            </a:extLst>
          </p:cNvPr>
          <p:cNvSpPr/>
          <p:nvPr/>
        </p:nvSpPr>
        <p:spPr>
          <a:xfrm>
            <a:off x="866899" y="438200"/>
            <a:ext cx="102009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Contrast the difference between Phonological Disorders and Articulation Disorders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28BA-F93E-0248-ACCA-8A43CD4F5B21}"/>
              </a:ext>
            </a:extLst>
          </p:cNvPr>
          <p:cNvSpPr txBox="1"/>
          <p:nvPr/>
        </p:nvSpPr>
        <p:spPr>
          <a:xfrm>
            <a:off x="906483" y="2018805"/>
            <a:ext cx="103790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Articulation</a:t>
            </a:r>
            <a:r>
              <a:rPr lang="en-US" sz="3200" dirty="0"/>
              <a:t>:  errors (distortions, substitutions) of individual speech sounds</a:t>
            </a:r>
          </a:p>
          <a:p>
            <a:endParaRPr lang="en-US" sz="3200" dirty="0"/>
          </a:p>
          <a:p>
            <a:r>
              <a:rPr lang="en-US" sz="3200" b="1" dirty="0"/>
              <a:t>Phonological: </a:t>
            </a:r>
            <a:r>
              <a:rPr lang="en-US" sz="3200" dirty="0"/>
              <a:t>predictable, rule-based patterns that impact more than one sound.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Examples: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Stopping fricative sounds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Fronting velar stops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Gliding liquids</a:t>
            </a:r>
          </a:p>
        </p:txBody>
      </p:sp>
    </p:spTree>
    <p:extLst>
      <p:ext uri="{BB962C8B-B14F-4D97-AF65-F5344CB8AC3E}">
        <p14:creationId xmlns:p14="http://schemas.microsoft.com/office/powerpoint/2010/main" val="416546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1080655" y="427714"/>
            <a:ext cx="9500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Language Development?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1484416" y="1893656"/>
            <a:ext cx="93221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 testing/screening is included in a comprehensive speech sound assessment because of the high incidence of co-occurring language problems.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400" dirty="0"/>
              <a:t>35-50% of children with SSD have language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50-75% of children with SSD have long term academic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Children with SSD may also have difficulty with phonological awareness; phonological memory, phonological recoding in lexical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do phonological awareness/memory/recoding relate to?</a:t>
            </a:r>
          </a:p>
        </p:txBody>
      </p:sp>
    </p:spTree>
    <p:extLst>
      <p:ext uri="{BB962C8B-B14F-4D97-AF65-F5344CB8AC3E}">
        <p14:creationId xmlns:p14="http://schemas.microsoft.com/office/powerpoint/2010/main" val="51911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1648495" y="472800"/>
            <a:ext cx="9131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Reading Disorders?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1648495" y="1583886"/>
            <a:ext cx="88521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findings of the National Reading Panel (2000) which identified effective methods for reading instruction, the Big Five:</a:t>
            </a:r>
          </a:p>
          <a:p>
            <a:endParaRPr lang="en-US" sz="2400" dirty="0"/>
          </a:p>
          <a:p>
            <a:pPr algn="ctr"/>
            <a:r>
              <a:rPr lang="en-US" sz="2400" dirty="0"/>
              <a:t>Phonemic Awareness</a:t>
            </a:r>
          </a:p>
          <a:p>
            <a:pPr algn="ctr"/>
            <a:r>
              <a:rPr lang="en-US" sz="2400" dirty="0"/>
              <a:t>Phonics</a:t>
            </a:r>
          </a:p>
          <a:p>
            <a:pPr algn="ctr"/>
            <a:r>
              <a:rPr lang="en-US" sz="2400" dirty="0"/>
              <a:t>Fluency</a:t>
            </a:r>
          </a:p>
          <a:p>
            <a:pPr algn="ctr"/>
            <a:r>
              <a:rPr lang="en-US" sz="2400" dirty="0"/>
              <a:t>Vocabulary</a:t>
            </a:r>
          </a:p>
          <a:p>
            <a:pPr algn="ctr"/>
            <a:r>
              <a:rPr lang="en-US" sz="2400" dirty="0"/>
              <a:t>Reading Comprehension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SSDs will significantly impact reading fluency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Consider connection between SSDs/language impairment to place individual at risk for falling behind in reading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C24E13-2F75-CE44-BB9B-2D9169BE3419}"/>
              </a:ext>
            </a:extLst>
          </p:cNvPr>
          <p:cNvSpPr/>
          <p:nvPr/>
        </p:nvSpPr>
        <p:spPr>
          <a:xfrm>
            <a:off x="1549758" y="402000"/>
            <a:ext cx="88606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What’s the relationship between SSDs and Hearing?</a:t>
            </a:r>
            <a:endParaRPr lang="en-US" sz="4000" b="1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i="1" dirty="0">
                <a:latin typeface="Garamond" panose="02020404030301010803" pitchFamily="18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E7F92-74C4-8047-8FD7-AD12AE1BDF5D}"/>
              </a:ext>
            </a:extLst>
          </p:cNvPr>
          <p:cNvSpPr txBox="1"/>
          <p:nvPr/>
        </p:nvSpPr>
        <p:spPr>
          <a:xfrm>
            <a:off x="1549758" y="1645839"/>
            <a:ext cx="93586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Hearing loss can affect speech perception and production to varying degrees depending on age of onset and severity.</a:t>
            </a:r>
          </a:p>
          <a:p>
            <a:endParaRPr lang="en-US" sz="2400" dirty="0"/>
          </a:p>
          <a:p>
            <a:r>
              <a:rPr lang="en-US" sz="2400" dirty="0"/>
              <a:t>Characteristics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consonant deletions (especially final consonants)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consonant substitutions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voiced/voiceless cognates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stops for fricatives and liquids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vowels tend to be neutralized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reduced speech intelligibility particularly as linguistic complexity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distorted resonance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Client HVOL from SCHAGE as example </a:t>
            </a:r>
          </a:p>
        </p:txBody>
      </p:sp>
    </p:spTree>
    <p:extLst>
      <p:ext uri="{BB962C8B-B14F-4D97-AF65-F5344CB8AC3E}">
        <p14:creationId xmlns:p14="http://schemas.microsoft.com/office/powerpoint/2010/main" val="370110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Screening and Assessment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Screening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Case History and interview questions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Oral Mechanism Screening- Structure and Function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Lips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Teeth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Hard Palate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Soft Palate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Hearing Screening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Language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Assessment- Standardized Tests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Sound Inventory Tests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:  assess production in the initial, medial, and final positions of words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Goldman-</a:t>
            </a:r>
            <a:r>
              <a:rPr lang="en-US" dirty="0" err="1">
                <a:ea typeface="ＭＳ Ｐゴシック" pitchFamily="-111" charset="-128"/>
              </a:rPr>
              <a:t>Fristoe</a:t>
            </a:r>
            <a:r>
              <a:rPr lang="en-US" dirty="0">
                <a:ea typeface="ＭＳ Ｐゴシック" pitchFamily="-111" charset="-128"/>
              </a:rPr>
              <a:t> Test of Articulation-2</a:t>
            </a:r>
          </a:p>
          <a:p>
            <a:r>
              <a:rPr lang="en-US" b="1" dirty="0"/>
              <a:t>Phonological Pattern Tests</a:t>
            </a:r>
            <a:r>
              <a:rPr lang="en-US" dirty="0"/>
              <a:t>:  elicitation of phonological patterns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Khan-Lewis Phonological Analysis-2 (KLPA-2)</a:t>
            </a:r>
          </a:p>
          <a:p>
            <a:r>
              <a:rPr lang="en-US" b="1" dirty="0">
                <a:ea typeface="ＭＳ Ｐゴシック" pitchFamily="-111" charset="-128"/>
              </a:rPr>
              <a:t>Phonological Awareness Tests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Pre-Reading Inventory of Phonological Awareness (PIPA)</a:t>
            </a:r>
          </a:p>
          <a:p>
            <a:pPr marL="640080" lvl="2" indent="0">
              <a:buNone/>
            </a:pPr>
            <a:endParaRPr lang="en-US" dirty="0">
              <a:ea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 Analysis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Percent Consonants Correct </a:t>
            </a:r>
          </a:p>
          <a:p>
            <a:pPr marL="0" indent="0">
              <a:buNone/>
            </a:pPr>
            <a:r>
              <a:rPr lang="en-US" sz="2000" u="sng" dirty="0">
                <a:ea typeface="ＭＳ Ｐゴシック" pitchFamily="-111" charset="-128"/>
                <a:cs typeface="ＭＳ Ｐゴシック" pitchFamily="-111" charset="-128"/>
              </a:rPr>
              <a:t>Total Number of correct consonants produced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 X 100 = Percent of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Total number of consonants produced                               Consonant Correct</a:t>
            </a:r>
          </a:p>
          <a:p>
            <a:pPr marL="0" indent="0"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Intelligibility </a:t>
            </a:r>
          </a:p>
          <a:p>
            <a:pPr marL="342900" lvl="1" indent="0">
              <a:buNone/>
            </a:pPr>
            <a:r>
              <a:rPr lang="en-US" sz="2000" dirty="0"/>
              <a:t>Percent of   	        =  </a:t>
            </a:r>
            <a:r>
              <a:rPr lang="en-US" sz="2000" u="sng" dirty="0"/>
              <a:t>Number of Intelligible Words</a:t>
            </a:r>
            <a:r>
              <a:rPr lang="en-US" sz="2000" dirty="0"/>
              <a:t>  X  100</a:t>
            </a:r>
          </a:p>
          <a:p>
            <a:pPr marL="342900" lvl="1" indent="0">
              <a:buNone/>
            </a:pPr>
            <a:r>
              <a:rPr lang="en-US" sz="2000" dirty="0"/>
              <a:t>Intelligible words             Total Number of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C29E-197D-D448-8A2F-5828EBB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Speech Sound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5405-2755-B54B-A11C-DC2CA6B5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Definition: Umbrella term referring to any difficulty or combination of difficulties with perception, motor production, or phonological representation of speech sounds.</a:t>
            </a:r>
          </a:p>
          <a:p>
            <a:r>
              <a:rPr lang="en-US" sz="3600" dirty="0">
                <a:solidFill>
                  <a:prstClr val="black"/>
                </a:solidFill>
              </a:rPr>
              <a:t>32% of all communication disorders are speech sounds</a:t>
            </a:r>
          </a:p>
          <a:p>
            <a:r>
              <a:rPr lang="en-US" sz="3600" dirty="0">
                <a:solidFill>
                  <a:prstClr val="black"/>
                </a:solidFill>
              </a:rPr>
              <a:t>2-6% of school age children have SSD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3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 Assessment- </a:t>
            </a:r>
            <a:r>
              <a:rPr lang="en-US" dirty="0" err="1"/>
              <a:t>Stimulability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Assessment to determine whether a child can produce sounds in isolation, words, sentences with scaffolding</a:t>
            </a:r>
          </a:p>
          <a:p>
            <a:pPr lvl="1"/>
            <a:r>
              <a:rPr lang="en-US" dirty="0"/>
              <a:t>Auditory</a:t>
            </a:r>
          </a:p>
          <a:p>
            <a:pPr lvl="1"/>
            <a:r>
              <a:rPr lang="en-US" dirty="0"/>
              <a:t>Visual cues</a:t>
            </a:r>
          </a:p>
          <a:p>
            <a:pPr lvl="1"/>
            <a:r>
              <a:rPr lang="en-US" dirty="0"/>
              <a:t>Tactile cues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Snake sound cue on arm to represent all three types of cues </a:t>
            </a:r>
          </a:p>
        </p:txBody>
      </p:sp>
    </p:spTree>
    <p:extLst>
      <p:ext uri="{BB962C8B-B14F-4D97-AF65-F5344CB8AC3E}">
        <p14:creationId xmlns:p14="http://schemas.microsoft.com/office/powerpoint/2010/main" val="32077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D3A2F-BDF9-C243-B709-B15FE94EFEF3}"/>
              </a:ext>
            </a:extLst>
          </p:cNvPr>
          <p:cNvSpPr/>
          <p:nvPr/>
        </p:nvSpPr>
        <p:spPr>
          <a:xfrm>
            <a:off x="1538714" y="357724"/>
            <a:ext cx="93114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List informal/formal assessment methods commonly used with children with SSD?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E8F2-EB24-1945-971E-EAB728878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Informal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D37BF-1830-EE42-9DD2-14C466A3E7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Spontaneous vs elicited speech sample </a:t>
            </a:r>
          </a:p>
          <a:p>
            <a:r>
              <a:rPr lang="en-US" dirty="0"/>
              <a:t>Narrative sample </a:t>
            </a:r>
          </a:p>
          <a:p>
            <a:r>
              <a:rPr lang="en-US" dirty="0"/>
              <a:t>Deep probe </a:t>
            </a:r>
          </a:p>
          <a:p>
            <a:pPr lvl="1"/>
            <a:r>
              <a:rPr lang="en-US" dirty="0"/>
              <a:t>Word list to specifically target one sound or set of sounds (e.g., /r/, r-blends, vocalic-r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F349C-5645-F547-A5A0-3C93EA022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Formal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F18B3-9464-4B49-8ACA-A2909B1111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Goldman-Fristoe Test of Articulation 2 &amp; 3 (GFTA)</a:t>
            </a:r>
          </a:p>
          <a:p>
            <a:r>
              <a:rPr lang="en-US" dirty="0"/>
              <a:t>Hodson Assessment of Phonological Processes-3 (HAPP)</a:t>
            </a:r>
          </a:p>
          <a:p>
            <a:r>
              <a:rPr lang="en-US" dirty="0"/>
              <a:t>The Arizona-3</a:t>
            </a:r>
          </a:p>
          <a:p>
            <a:r>
              <a:rPr lang="en-US" dirty="0"/>
              <a:t>Diagnostic Evaluation of Articulation and Phonology (DEAP)</a:t>
            </a:r>
          </a:p>
        </p:txBody>
      </p:sp>
    </p:spTree>
    <p:extLst>
      <p:ext uri="{BB962C8B-B14F-4D97-AF65-F5344CB8AC3E}">
        <p14:creationId xmlns:p14="http://schemas.microsoft.com/office/powerpoint/2010/main" val="18575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111" charset="0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Traditional Articulation Therapy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Appropriate for: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small number of errors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No underlying deficits in phonology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Typically one sound is targeted at a time, in a specific position of a word (initial, medial, final).  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Therapy doesn’t progress until a criteria is met (80% accuracy) – data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Articulation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traditional approach but emphasis on shorter sessions with high frequency of targets </a:t>
            </a:r>
          </a:p>
          <a:p>
            <a:r>
              <a:rPr lang="en-US" dirty="0"/>
              <a:t>Drill and Kill </a:t>
            </a:r>
          </a:p>
        </p:txBody>
      </p:sp>
    </p:spTree>
    <p:extLst>
      <p:ext uri="{BB962C8B-B14F-4D97-AF65-F5344CB8AC3E}">
        <p14:creationId xmlns:p14="http://schemas.microsoft.com/office/powerpoint/2010/main" val="111929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Phonological Therapy (Cycles Approach)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Emphasis on changing the patterns of errors or underlying phonological knowledge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Appropriate for children who are highly unintelligible 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Goal is to identify all of the phonological error patterns present in the child’s speech and then “cycle” through each pattern, targeting one at a time for short periods of time 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Minimal Pair/ Contrast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Word pairs contrast the target and the child’s error (bow-boat, take-cake)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Includes perception and production tasks</a:t>
            </a:r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429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429001"/>
            <a:ext cx="358775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229600" cy="1139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Metaphonological Approach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1"/>
            <a:ext cx="83820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Simultaneously targets 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suppression of speech error patterns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development of phonological awareness at the phoneme level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letter-sound correspondences</a:t>
            </a:r>
          </a:p>
          <a:p>
            <a:pPr marL="457200" indent="-457200">
              <a:lnSpc>
                <a:spcPct val="80000"/>
              </a:lnSpc>
              <a:buFont typeface="Wingdings" charset="2"/>
              <a:buChar char="Ø"/>
              <a:defRPr/>
            </a:pPr>
            <a:r>
              <a:rPr lang="en-US" sz="2200" dirty="0">
                <a:solidFill>
                  <a:srgbClr val="333333"/>
                </a:solidFill>
                <a:ea typeface="ＭＳ Ｐゴシック" pitchFamily="-111" charset="-128"/>
                <a:cs typeface="ＭＳ Ｐゴシック" pitchFamily="-111" charset="-128"/>
              </a:rPr>
              <a:t>Targeted skills are embedded in developmentally appropriate activities </a:t>
            </a:r>
            <a:endParaRPr lang="en-US" sz="3400" dirty="0"/>
          </a:p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Has been shown to be effective with preschoolers with SSD 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Gillon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2000, 2005; 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Hesketh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Adams, Nightingale, &amp; Hall, 2000)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l"/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" pitchFamily="-111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2" y="365127"/>
            <a:ext cx="833717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#3:  Speech Sound Disorder Review</a:t>
            </a:r>
            <a:br>
              <a:rPr lang="en-US" dirty="0"/>
            </a:br>
            <a:r>
              <a:rPr lang="en-US" sz="2000" dirty="0"/>
              <a:t>Large 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457635"/>
            <a:ext cx="9260983" cy="5161826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If time available, consider showing Matthew assessment videos (e.g., SSD 8 and 9 initial sound ID and letter sound ID</a:t>
            </a:r>
          </a:p>
          <a:p>
            <a:pPr marL="914400" lvl="2" indent="0">
              <a:buNone/>
            </a:pPr>
            <a:endParaRPr lang="en-US" sz="37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1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 100 children </a:t>
            </a:r>
          </a:p>
          <a:p>
            <a:r>
              <a:rPr lang="en-US" dirty="0"/>
              <a:t>More boys (4%) than girls (3%)</a:t>
            </a:r>
          </a:p>
          <a:p>
            <a:r>
              <a:rPr lang="en-US" dirty="0"/>
              <a:t>60% specific, 40% secondary to motor speech disorders or DD</a:t>
            </a:r>
          </a:p>
        </p:txBody>
      </p:sp>
    </p:spTree>
    <p:extLst>
      <p:ext uri="{BB962C8B-B14F-4D97-AF65-F5344CB8AC3E}">
        <p14:creationId xmlns:p14="http://schemas.microsoft.com/office/powerpoint/2010/main" val="165598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A080B-B862-C145-9EC0-E1ED7D2E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50075"/>
            <a:ext cx="9052560" cy="6353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2575B-8699-9645-9D99-0427B49DE9B3}"/>
              </a:ext>
            </a:extLst>
          </p:cNvPr>
          <p:cNvSpPr txBox="1"/>
          <p:nvPr/>
        </p:nvSpPr>
        <p:spPr>
          <a:xfrm>
            <a:off x="2304585" y="6403587"/>
            <a:ext cx="787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https://www.asha.org/Practice-Portal/Clinical-Topics/Articulation-and-Phonology/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written word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216944"/>
            <a:ext cx="4483100" cy="3568700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629400" y="4114800"/>
            <a:ext cx="762000" cy="3810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05400" y="3962400"/>
            <a:ext cx="1219200" cy="5334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05400" y="3886200"/>
            <a:ext cx="304800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Heard 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216944"/>
            <a:ext cx="4483100" cy="356870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5715000" y="3962400"/>
            <a:ext cx="838200" cy="3048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29200" y="3886200"/>
            <a:ext cx="1295400" cy="4572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29200" y="3657600"/>
            <a:ext cx="381000" cy="6096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0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Developmental Apraxia of Speech (DAS) Or Childhood Apraxia of speech (CAS)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Characteristics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Difficulty sequencing motor movements to produce speech sounds/syllables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Inconsistent errors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Less common errors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syllable omissions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consonant substitutions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vowel errors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Developmental, not due to known neurological impairment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Make very slow progress in therapy, tends to run in families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Controversial and </a:t>
            </a:r>
            <a:r>
              <a:rPr lang="en-US" dirty="0" err="1">
                <a:ea typeface="ＭＳ Ｐゴシック" pitchFamily="-111" charset="-128"/>
              </a:rPr>
              <a:t>Overdiagnosed</a:t>
            </a:r>
            <a:r>
              <a:rPr lang="en-US" dirty="0">
                <a:ea typeface="ＭＳ Ｐゴシック" pitchFamily="-111" charset="-128"/>
              </a:rPr>
              <a:t>!!!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Definition:  Articulation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Articulation Disorders</a:t>
            </a:r>
          </a:p>
          <a:p>
            <a:pPr lvl="1"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/>
              <a:t>A deficiency at the phonetic level as a result of 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neurological impairments (dysarthria, apraxia),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physical abnormalities (cleft palate)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deficits of motor learning</a:t>
            </a:r>
          </a:p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>
                <a:ea typeface="ＭＳ Ｐゴシック" pitchFamily="-111" charset="-128"/>
                <a:cs typeface="ＭＳ Ｐゴシック" pitchFamily="-111" charset="-128"/>
              </a:rPr>
              <a:t>Characterized by: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Omissions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Substitutions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Additions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Distortions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40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Articulation Development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2 years	p, h, n, b, k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3 years	m, w, g, f, d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4 years	t, “sh”, j  (“y”)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5 years	s, v, “ng”, r, l, “ch”, z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6 years	“th”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7 years	consonant blends and clusters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1301</Words>
  <Application>Microsoft Macintosh PowerPoint</Application>
  <PresentationFormat>Widescreen</PresentationFormat>
  <Paragraphs>221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Copperplate Gothic Bold</vt:lpstr>
      <vt:lpstr>Garamond</vt:lpstr>
      <vt:lpstr>Times</vt:lpstr>
      <vt:lpstr>Times New Roman</vt:lpstr>
      <vt:lpstr>Wingdings</vt:lpstr>
      <vt:lpstr>Office Theme</vt:lpstr>
      <vt:lpstr>Components of Communication, Language and Speech</vt:lpstr>
      <vt:lpstr>Speech Sound Disorder</vt:lpstr>
      <vt:lpstr>Prevalence</vt:lpstr>
      <vt:lpstr>PowerPoint Presentation</vt:lpstr>
      <vt:lpstr>Speaking the written word</vt:lpstr>
      <vt:lpstr>Speaking the Heard Word</vt:lpstr>
      <vt:lpstr>Developmental Apraxia of Speech (DAS) Or Childhood Apraxia of speech (CAS)</vt:lpstr>
      <vt:lpstr>Definition:  Articulation Disorders</vt:lpstr>
      <vt:lpstr>Articulation Development</vt:lpstr>
      <vt:lpstr>Factors associated (or not!) with Articulation</vt:lpstr>
      <vt:lpstr>Definitions:  Phonological Disorders</vt:lpstr>
      <vt:lpstr>Factors Associated Phonological Disorders</vt:lpstr>
      <vt:lpstr>PowerPoint Presentation</vt:lpstr>
      <vt:lpstr>PowerPoint Presentation</vt:lpstr>
      <vt:lpstr>PowerPoint Presentation</vt:lpstr>
      <vt:lpstr>PowerPoint Presentation</vt:lpstr>
      <vt:lpstr>Speech Sound Screening and Assessment</vt:lpstr>
      <vt:lpstr>Speech Sound Assessment- Standardized Tests</vt:lpstr>
      <vt:lpstr>Speech Sound Assessment:  Sampling Analysis</vt:lpstr>
      <vt:lpstr>Speech Sound Assessment- Stimulability</vt:lpstr>
      <vt:lpstr>PowerPoint Presentation</vt:lpstr>
      <vt:lpstr>Intervention</vt:lpstr>
      <vt:lpstr>5-minute Articulation Therapy</vt:lpstr>
      <vt:lpstr>Phonological Therapy (Cycles Approach)</vt:lpstr>
      <vt:lpstr>Minimal Pair/ Contrast Approach</vt:lpstr>
      <vt:lpstr>Metaphonological Approach</vt:lpstr>
      <vt:lpstr>Activity #3:  Speech Sound Disorder Review Large Group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Assessment Process</dc:title>
  <dc:creator>Jim Wright</dc:creator>
  <cp:lastModifiedBy>Jim Wright</cp:lastModifiedBy>
  <cp:revision>10</cp:revision>
  <dcterms:created xsi:type="dcterms:W3CDTF">2022-01-04T17:41:52Z</dcterms:created>
  <dcterms:modified xsi:type="dcterms:W3CDTF">2022-04-03T23:35:52Z</dcterms:modified>
</cp:coreProperties>
</file>