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  <p:sldMasterId id="2147483691" r:id="rId2"/>
    <p:sldMasterId id="2147483694" r:id="rId3"/>
    <p:sldMasterId id="2147483704" r:id="rId4"/>
  </p:sldMasterIdLst>
  <p:notesMasterIdLst>
    <p:notesMasterId r:id="rId33"/>
  </p:notesMasterIdLst>
  <p:handoutMasterIdLst>
    <p:handoutMasterId r:id="rId34"/>
  </p:handoutMasterIdLst>
  <p:sldIdLst>
    <p:sldId id="258" r:id="rId5"/>
    <p:sldId id="270" r:id="rId6"/>
    <p:sldId id="265" r:id="rId7"/>
    <p:sldId id="266" r:id="rId8"/>
    <p:sldId id="272" r:id="rId9"/>
    <p:sldId id="273" r:id="rId10"/>
    <p:sldId id="274" r:id="rId11"/>
    <p:sldId id="275" r:id="rId12"/>
    <p:sldId id="276" r:id="rId13"/>
    <p:sldId id="271" r:id="rId14"/>
    <p:sldId id="267" r:id="rId15"/>
    <p:sldId id="268" r:id="rId16"/>
    <p:sldId id="269" r:id="rId17"/>
    <p:sldId id="277" r:id="rId18"/>
    <p:sldId id="290" r:id="rId19"/>
    <p:sldId id="291" r:id="rId20"/>
    <p:sldId id="284" r:id="rId21"/>
    <p:sldId id="278" r:id="rId22"/>
    <p:sldId id="279" r:id="rId23"/>
    <p:sldId id="285" r:id="rId24"/>
    <p:sldId id="280" r:id="rId25"/>
    <p:sldId id="286" r:id="rId26"/>
    <p:sldId id="281" r:id="rId27"/>
    <p:sldId id="287" r:id="rId28"/>
    <p:sldId id="282" r:id="rId29"/>
    <p:sldId id="288" r:id="rId30"/>
    <p:sldId id="283" r:id="rId31"/>
    <p:sldId id="289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00"/>
    <a:srgbClr val="0E472D"/>
    <a:srgbClr val="FBE31A"/>
    <a:srgbClr val="0B4A2D"/>
    <a:srgbClr val="FFFFFF"/>
    <a:srgbClr val="004A20"/>
    <a:srgbClr val="024613"/>
    <a:srgbClr val="00460B"/>
    <a:srgbClr val="007619"/>
    <a:srgbClr val="FFE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49B48-FC61-CE90-6297-9A56C74D119E}" v="463" dt="2021-10-05T17:17:12.472"/>
    <p1510:client id="{49D7B865-EE62-2B31-B6FF-8A4655CC1CEC}" v="1" dt="2021-09-30T01:11:06.183"/>
    <p1510:client id="{6966F50B-3E81-C5B4-78DA-2EB80C1B5B00}" v="1512" dt="2021-10-05T20:43:21.900"/>
    <p1510:client id="{6DE5BD1C-1AD4-1CD7-9062-6E1359920F8D}" v="108" dt="2021-10-08T05:50:04.827"/>
    <p1510:client id="{AAD7054E-681E-5B1E-3C1A-50BD8493568B}" v="60" dt="2021-10-06T22:22:51.327"/>
    <p1510:client id="{DC37121C-45C8-4F49-93AB-A22B5D6AC09F}" v="75" dt="2021-10-08T05:44:01.563"/>
    <p1510:client id="{EF08AA5E-315E-82E9-389A-C9603F2DBF8D}" v="156" dt="2021-10-06T02:34:15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9CDE1-CA5B-0247-A43D-7376A20431E9}" type="datetimeFigureOut">
              <a:rPr lang="en-US" smtClean="0"/>
              <a:t>10/9/21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0146C-0EFC-6F41-9322-64E1AA29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3C35A-8BF7-5B47-8AD3-2CCCD1288B72}" type="datetimeFigureOut">
              <a:rPr lang="en-US" smtClean="0"/>
              <a:t>10/9/21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E5A1-DF78-C547-86AD-9F624F59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663" y="825105"/>
            <a:ext cx="730267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663" y="3184519"/>
            <a:ext cx="730267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844"/>
            <a:ext cx="7602538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60872"/>
            <a:ext cx="3714750" cy="617934"/>
          </a:xfrm>
        </p:spPr>
        <p:txBody>
          <a:bodyPr anchor="b"/>
          <a:lstStyle>
            <a:lvl1pPr marL="0" indent="0">
              <a:buNone/>
              <a:defRPr sz="1800" b="1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78806"/>
            <a:ext cx="3714750" cy="253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2416" y="1260872"/>
            <a:ext cx="3744522" cy="617934"/>
          </a:xfrm>
        </p:spPr>
        <p:txBody>
          <a:bodyPr anchor="b"/>
          <a:lstStyle>
            <a:lvl1pPr marL="0" indent="0">
              <a:buNone/>
              <a:defRPr sz="1800" b="1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2416" y="1878806"/>
            <a:ext cx="3744522" cy="253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7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6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22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214" y="342900"/>
            <a:ext cx="2949575" cy="1200150"/>
          </a:xfrm>
        </p:spPr>
        <p:txBody>
          <a:bodyPr anchor="t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485" y="342901"/>
            <a:ext cx="4433453" cy="40528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214" y="1543050"/>
            <a:ext cx="2949575" cy="2858691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214" y="342900"/>
            <a:ext cx="2949575" cy="1200150"/>
          </a:xfrm>
        </p:spPr>
        <p:txBody>
          <a:bodyPr anchor="t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64696" y="342901"/>
            <a:ext cx="4452242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214" y="1543050"/>
            <a:ext cx="2949575" cy="2858691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825105"/>
            <a:ext cx="7321463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3184519"/>
            <a:ext cx="7321463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DA0B-05D0-A247-B3F1-354956A0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9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573000"/>
            <a:ext cx="7772399" cy="122150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951" y="1965960"/>
            <a:ext cx="7772400" cy="21717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ADA0B-05D0-A247-B3F1-354956A0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9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250" y="760908"/>
            <a:ext cx="75971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250" y="2920702"/>
            <a:ext cx="7597100" cy="1125140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1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012" y="1369219"/>
            <a:ext cx="3735188" cy="3074390"/>
          </a:xfrm>
        </p:spPr>
        <p:txBody>
          <a:bodyPr>
            <a:normAutofit/>
          </a:bodyPr>
          <a:lstStyle>
            <a:lvl1pPr>
              <a:defRPr sz="22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6258" y="1369219"/>
            <a:ext cx="3699092" cy="3074390"/>
          </a:xfrm>
        </p:spPr>
        <p:txBody>
          <a:bodyPr>
            <a:normAutofit/>
          </a:bodyPr>
          <a:lstStyle>
            <a:lvl1pPr>
              <a:defRPr sz="22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47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975" y="818171"/>
            <a:ext cx="760137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974" y="1877093"/>
            <a:ext cx="7601376" cy="2569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9197" y="4712400"/>
            <a:ext cx="4480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6" y="-1"/>
            <a:ext cx="708152" cy="595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43750" y="4572518"/>
            <a:ext cx="1371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5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FFFFFF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013" y="818171"/>
            <a:ext cx="731797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013" y="1877094"/>
            <a:ext cx="7317975" cy="2448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9130" y="4712400"/>
            <a:ext cx="4480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4" y="0"/>
            <a:ext cx="704088" cy="592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89" y="4567499"/>
            <a:ext cx="1369215" cy="5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75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2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FFFFFF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676912" y="4570273"/>
            <a:ext cx="8467090" cy="583691"/>
          </a:xfrm>
          <a:prstGeom prst="rect">
            <a:avLst/>
          </a:prstGeom>
          <a:solidFill>
            <a:srgbClr val="0E4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6911" y="273339"/>
            <a:ext cx="7602338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911" y="1428339"/>
            <a:ext cx="7602337" cy="2892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1738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ADA0B-05D0-A247-B3F1-354956A0D889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70721"/>
            <a:ext cx="676909" cy="5832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76911" y="4575343"/>
            <a:ext cx="1371600" cy="58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9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7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6911" y="273844"/>
            <a:ext cx="783843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911" y="1369219"/>
            <a:ext cx="7838439" cy="2985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73838"/>
            <a:ext cx="676910" cy="56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1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der.pubs.asha.org/do/10.1044/tricks-to-take-the-pain-out-of-writing-treatment-goals/full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Goal Writing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Clinical Practicum I </a:t>
            </a:r>
          </a:p>
          <a:p>
            <a:r>
              <a:rPr lang="en-US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198477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7823-F55E-3243-8522-59EA9854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Structure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054BE-EB17-3F49-A0BE-46831EB6C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Long-term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A07B-7785-2741-8CD5-483C726379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Result of therapy over time</a:t>
            </a:r>
          </a:p>
          <a:p>
            <a:r>
              <a:rPr lang="en-US"/>
              <a:t>Represents overall desired outcome</a:t>
            </a:r>
          </a:p>
          <a:p>
            <a:r>
              <a:rPr lang="en-US"/>
              <a:t>Composed of short-term goals/objectives</a:t>
            </a:r>
          </a:p>
          <a:p>
            <a:pPr lvl="1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2B603-FAC4-5F4C-B3AC-A12602CEA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Short-term 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C949E-C3D0-A944-88C9-D4F91FAD14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Specific benchmarks to achieve over time </a:t>
            </a:r>
          </a:p>
          <a:p>
            <a:r>
              <a:rPr lang="en-US"/>
              <a:t>Steps to achieving LTG</a:t>
            </a:r>
          </a:p>
          <a:p>
            <a:r>
              <a:rPr lang="en-US">
                <a:latin typeface="Open Sans"/>
                <a:ea typeface="Open Sans"/>
                <a:cs typeface="Open Sans"/>
              </a:rPr>
              <a:t>Can be sequential or additive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70996877"/>
              </p:ext>
            </p:extLst>
          </p:nvPr>
        </p:nvGraphicFramePr>
        <p:xfrm>
          <a:off x="1269511" y="108453"/>
          <a:ext cx="6604978" cy="4926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1344">
                <a:tc>
                  <a:txBody>
                    <a:bodyPr/>
                    <a:lstStyle/>
                    <a:p>
                      <a:r>
                        <a:rPr lang="en-US" sz="1000"/>
                        <a:t>Skill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/>
                        <a:t>Is</a:t>
                      </a:r>
                      <a:r>
                        <a:rPr lang="en-US" sz="1000" b="0" baseline="0"/>
                        <a:t> it </a:t>
                      </a:r>
                      <a:r>
                        <a:rPr lang="en-US" sz="1000" b="0" baseline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1000" b="0" baseline="0"/>
                        <a:t>pecific?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000" b="0"/>
                        <a:t>ttainable?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1000" b="0"/>
                        <a:t>outine-based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 baseline="0"/>
                        <a:t>Is it </a:t>
                      </a:r>
                      <a:r>
                        <a:rPr lang="en-US" sz="1000" b="0" baseline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1000" b="0" baseline="0"/>
                        <a:t>elevant? </a:t>
                      </a:r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Context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/>
                        <a:t>Task used for measurement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/>
                        <a:t>Linguistic complexity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/>
                        <a:t>Level of support?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/>
                        <a:t>Who will score/rate?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1000"/>
                        <a:t>easurement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/>
                        <a:t>Criteria –  Are they </a:t>
                      </a:r>
                      <a:r>
                        <a:rPr lang="en-US" sz="1000" b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000" b="0"/>
                        <a:t>ttainable?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/>
                        <a:t>Type</a:t>
                      </a:r>
                      <a:r>
                        <a:rPr lang="en-US" sz="1000" b="0" baseline="0"/>
                        <a:t> of measure (e.g., f</a:t>
                      </a:r>
                      <a:r>
                        <a:rPr lang="en-US" sz="1000" b="0"/>
                        <a:t>requency,</a:t>
                      </a:r>
                      <a:r>
                        <a:rPr lang="en-US" sz="1000" b="0" baseline="0"/>
                        <a:t> percentage, ratings) </a:t>
                      </a:r>
                      <a:endParaRPr lang="en-US" sz="10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1000"/>
                        <a:t>ime Frame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/>
                        <a:t>When will you expect goal to be met?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684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LTG: M will say the sounds “</a:t>
                      </a:r>
                      <a:r>
                        <a:rPr lang="en-US" sz="1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US" sz="1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 “j” without distortion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 reading aloud and retelling a story </a:t>
                      </a:r>
                      <a:endParaRPr lang="en-US" sz="100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80% accuracy </a:t>
                      </a:r>
                    </a:p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 two</a:t>
                      </a:r>
                    </a:p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sessions in three months time.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9067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 1.1: M will say “</a:t>
                      </a:r>
                      <a:r>
                        <a:rPr lang="en-US" sz="1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US" sz="1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 “j” in all</a:t>
                      </a:r>
                    </a:p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 positions at the word level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given cues and prompts, </a:t>
                      </a:r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80% accuracy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1210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 1.2: M will say “</a:t>
                      </a:r>
                      <a:r>
                        <a:rPr lang="en-US" sz="1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US" sz="1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 “j” in</a:t>
                      </a:r>
                      <a:r>
                        <a:rPr lang="en-US" sz="14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word positions at the word level</a:t>
                      </a:r>
                    </a:p>
                    <a:p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given no cues and prompts</a:t>
                      </a:r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80% accuracy</a:t>
                      </a:r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76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48799579"/>
              </p:ext>
            </p:extLst>
          </p:nvPr>
        </p:nvGraphicFramePr>
        <p:xfrm>
          <a:off x="976046" y="308225"/>
          <a:ext cx="7253554" cy="448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14364">
                <a:tc>
                  <a:txBody>
                    <a:bodyPr/>
                    <a:lstStyle/>
                    <a:p>
                      <a:r>
                        <a:rPr lang="en-US" sz="1000"/>
                        <a:t>Skill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/>
                        <a:t>Is</a:t>
                      </a:r>
                      <a:r>
                        <a:rPr lang="en-US" sz="1000" b="0" baseline="0"/>
                        <a:t> it </a:t>
                      </a:r>
                      <a:r>
                        <a:rPr lang="en-US" sz="1000" b="0" baseline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1000" b="0" baseline="0"/>
                        <a:t>pecific?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000" b="0"/>
                        <a:t>ttainable?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1000" b="0"/>
                        <a:t>outine-based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 baseline="0"/>
                        <a:t>Is it </a:t>
                      </a:r>
                      <a:r>
                        <a:rPr lang="en-US" sz="1000" b="0" baseline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1000" b="0" baseline="0"/>
                        <a:t>elevant? </a:t>
                      </a:r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Context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/>
                        <a:t>Task used for measurement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/>
                        <a:t>Linguistic complexity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/>
                        <a:t>Level of support?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/>
                        <a:t>Who will score/rate?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1000"/>
                        <a:t>easurement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/>
                        <a:t>Criteria –  Are they </a:t>
                      </a:r>
                      <a:r>
                        <a:rPr lang="en-US" sz="1000" b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000" b="0"/>
                        <a:t>ttainable?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/>
                        <a:t>Type</a:t>
                      </a:r>
                      <a:r>
                        <a:rPr lang="en-US" sz="1000" b="0" baseline="0"/>
                        <a:t> of measure (e.g., f</a:t>
                      </a:r>
                      <a:r>
                        <a:rPr lang="en-US" sz="1000" b="0"/>
                        <a:t>requency,</a:t>
                      </a:r>
                      <a:r>
                        <a:rPr lang="en-US" sz="1000" b="0" baseline="0"/>
                        <a:t> percentage, ratings) </a:t>
                      </a:r>
                      <a:endParaRPr lang="en-US" sz="10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1000"/>
                        <a:t>ime Frame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/>
                        <a:t>When will you expect goal to be met?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972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LTG:  FW will use rate modification techniques (e.g.</a:t>
                      </a:r>
                      <a:r>
                        <a:rPr lang="en-US" sz="14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pacing board) in order to produce fluent responses</a:t>
                      </a:r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1 sentence</a:t>
                      </a:r>
                      <a:r>
                        <a:rPr lang="en-US" sz="14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length</a:t>
                      </a:r>
                      <a:r>
                        <a:rPr lang="en-US" sz="14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during structured activities that control for linguistic</a:t>
                      </a:r>
                      <a:r>
                        <a:rPr lang="en-US" sz="14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735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 1.1: FW will touch one segment of his</a:t>
                      </a:r>
                      <a:r>
                        <a:rPr lang="en-US" sz="14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pacing</a:t>
                      </a:r>
                      <a:r>
                        <a:rPr lang="en-US" sz="14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 for each syllable in a word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 speaking at the sentence level</a:t>
                      </a:r>
                      <a:r>
                        <a:rPr lang="en-US" sz="14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a verbal reminder in a clinic setting.</a:t>
                      </a:r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80% accuracy </a:t>
                      </a:r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across three consecutive</a:t>
                      </a:r>
                    </a:p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sessions</a:t>
                      </a:r>
                    </a:p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1735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 1.2: FW will touch one segment of his pacing board for each</a:t>
                      </a:r>
                    </a:p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syllable in a word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 speaking at the sentence level with a verbal</a:t>
                      </a:r>
                      <a:r>
                        <a:rPr lang="en-US" sz="14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reminder in a home</a:t>
                      </a:r>
                      <a:r>
                        <a:rPr lang="en-US" sz="14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80% accuracy</a:t>
                      </a:r>
                    </a:p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across three consecutive sessions </a:t>
                      </a:r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06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99170544"/>
              </p:ext>
            </p:extLst>
          </p:nvPr>
        </p:nvGraphicFramePr>
        <p:xfrm>
          <a:off x="1058961" y="159522"/>
          <a:ext cx="7024389" cy="4813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2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1814">
                <a:tc>
                  <a:txBody>
                    <a:bodyPr/>
                    <a:lstStyle/>
                    <a:p>
                      <a:r>
                        <a:rPr lang="en-US" sz="1000"/>
                        <a:t>Skill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/>
                        <a:t>Is</a:t>
                      </a:r>
                      <a:r>
                        <a:rPr lang="en-US" sz="1000" b="0" baseline="0"/>
                        <a:t> it </a:t>
                      </a:r>
                      <a:r>
                        <a:rPr lang="en-US" sz="1000" b="0" baseline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1000" b="0" baseline="0"/>
                        <a:t>pecific?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000" b="0"/>
                        <a:t>ttainable?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1000" b="0"/>
                        <a:t>outine-based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 baseline="0"/>
                        <a:t>Is it </a:t>
                      </a:r>
                      <a:r>
                        <a:rPr lang="en-US" sz="1000" b="0" baseline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1000" b="0" baseline="0"/>
                        <a:t>elevant? </a:t>
                      </a:r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Context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/>
                        <a:t>Task used for measurement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/>
                        <a:t>Linguistic complexity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/>
                        <a:t>Level of support?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/>
                        <a:t>Who will score/rate?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1000"/>
                        <a:t>easurement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/>
                        <a:t>Criteria –  Are they </a:t>
                      </a:r>
                      <a:r>
                        <a:rPr lang="en-US" sz="1000" b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000" b="0"/>
                        <a:t>ttainable?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/>
                        <a:t>Type</a:t>
                      </a:r>
                      <a:r>
                        <a:rPr lang="en-US" sz="1000" b="0" baseline="0"/>
                        <a:t> of measure (e.g., f</a:t>
                      </a:r>
                      <a:r>
                        <a:rPr lang="en-US" sz="1000" b="0"/>
                        <a:t>requency,</a:t>
                      </a:r>
                      <a:r>
                        <a:rPr lang="en-US" sz="1000" b="0" baseline="0"/>
                        <a:t> percentage, ratings) </a:t>
                      </a:r>
                      <a:endParaRPr lang="en-US" sz="10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1000"/>
                        <a:t>ime Frame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0"/>
                        <a:t>When will you expect goal to be met?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LTG: will ask and answer questions when</a:t>
                      </a:r>
                      <a:r>
                        <a:rPr lang="en-US" sz="14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appropriate in order to gain</a:t>
                      </a:r>
                      <a:r>
                        <a:rPr lang="en-US" sz="14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information, repair a communication breakdown, or seek help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0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sz="10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000" b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 1: will be able to consistently answer questions and repair</a:t>
                      </a:r>
                    </a:p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break-downs when necessary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measured by clinician and</a:t>
                      </a:r>
                      <a:r>
                        <a:rPr lang="en-US" sz="14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supervisor reports </a:t>
                      </a:r>
                      <a:endParaRPr lang="en-US" sz="10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sz="10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000" b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567"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 2: will ask questions consistently to gain information or seek</a:t>
                      </a:r>
                    </a:p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when appropriate</a:t>
                      </a:r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measured by clinician and supervisor reports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sz="10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sz="1000" b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25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42D6-BB29-4A9F-AE6A-EE3838FB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pen Sans"/>
                <a:ea typeface="Open Sans"/>
                <a:cs typeface="Open Sans"/>
              </a:rPr>
              <a:t>Goal Detective Activity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743C-7F22-48CB-91A9-CD03ACB6D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Open Sans"/>
                <a:ea typeface="Open Sans"/>
                <a:cs typeface="Open Sans"/>
              </a:rPr>
              <a:t>Goals from various populations </a:t>
            </a:r>
            <a:endParaRPr lang="en-US"/>
          </a:p>
          <a:p>
            <a:r>
              <a:rPr lang="en-US">
                <a:latin typeface="Open Sans"/>
                <a:ea typeface="Open Sans"/>
                <a:cs typeface="Open Sans"/>
              </a:rPr>
              <a:t>With your table, consider: </a:t>
            </a:r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Does the goal align with SMART criteria?</a:t>
            </a:r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Is it specific?</a:t>
            </a:r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Is it measurable?</a:t>
            </a:r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Is it attainable?</a:t>
            </a:r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Is it relevant?</a:t>
            </a:r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Can the goal be attained within the defined time frame?</a:t>
            </a:r>
          </a:p>
          <a:p>
            <a:pPr lvl="1"/>
            <a:endParaRPr lang="en-US">
              <a:latin typeface="Open Sans"/>
              <a:ea typeface="Open Sans"/>
              <a:cs typeface="Open Sans"/>
            </a:endParaRPr>
          </a:p>
          <a:p>
            <a:pPr lvl="1"/>
            <a:endParaRPr lang="en-US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3099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AD59-635C-415A-BA82-D4DEC2BE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pen Sans"/>
                <a:ea typeface="Open Sans"/>
                <a:cs typeface="Open Sans"/>
              </a:rPr>
              <a:t>YCC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C1F27-0E72-4E98-A060-EA71C528D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98" y="1333500"/>
            <a:ext cx="7838439" cy="29856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Open Sans"/>
                <a:ea typeface="Open Sans"/>
                <a:cs typeface="Open Sans"/>
              </a:rPr>
              <a:t>LTG: CASA's expressive vocabulary will increase in signs, speech or alternative communication by the end of the term. </a:t>
            </a:r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STO2: CASA will use "mama" to request attention or indicate turn-taking.</a:t>
            </a:r>
          </a:p>
          <a:p>
            <a:pPr lvl="1"/>
            <a:endParaRPr lang="en-US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266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7C62-8978-4A13-BBED-64A46999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pen Sans"/>
                <a:ea typeface="Open Sans"/>
                <a:cs typeface="Open Sans"/>
              </a:rPr>
              <a:t>YCC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E6DC8-4684-4E04-B091-EEE99008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Open Sans"/>
                <a:ea typeface="Open Sans"/>
                <a:cs typeface="Open Sans"/>
              </a:rPr>
              <a:t>LTG: CASA's expressive vocabulary will increase with 10 new words (approximations) in sign, speech or alternative communication by the end of the term based on clinician observation and parent report.</a:t>
            </a:r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STO2: CASA will independently use "mama" to request attention or indicate turn-taking based on clinician observation and parent report.</a:t>
            </a:r>
          </a:p>
          <a:p>
            <a:pPr lvl="1"/>
            <a:endParaRPr lang="en-US">
              <a:latin typeface="Open Sans"/>
              <a:ea typeface="Open Sans"/>
              <a:cs typeface="Open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C85A09-99A9-49EC-9B54-D80C920ABD1E}"/>
              </a:ext>
            </a:extLst>
          </p:cNvPr>
          <p:cNvSpPr/>
          <p:nvPr/>
        </p:nvSpPr>
        <p:spPr>
          <a:xfrm>
            <a:off x="679846" y="1370408"/>
            <a:ext cx="8060530" cy="294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5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CA76-C480-4500-985C-E36C028F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pen Sans"/>
                <a:ea typeface="Open Sans"/>
                <a:cs typeface="Open Sans"/>
              </a:rPr>
              <a:t>SCHAGE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3B8B-0F38-45F1-A7AE-37DB49D81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Open Sans"/>
                <a:ea typeface="Open Sans"/>
                <a:cs typeface="Open Sans"/>
              </a:rPr>
              <a:t>LTG: DATO will produce vocalic R </a:t>
            </a:r>
            <a:endParaRPr lang="en-US"/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STO 1: DATO will independently produce "</a:t>
            </a:r>
            <a:r>
              <a:rPr lang="en-US" err="1">
                <a:latin typeface="Open Sans"/>
                <a:ea typeface="Open Sans"/>
                <a:cs typeface="Open Sans"/>
              </a:rPr>
              <a:t>ar</a:t>
            </a:r>
            <a:r>
              <a:rPr lang="en-US">
                <a:latin typeface="Open Sans"/>
                <a:ea typeface="Open Sans"/>
                <a:cs typeface="Open Sans"/>
              </a:rPr>
              <a:t>" (as in "car") </a:t>
            </a:r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Six additional STOs to address remaining five vocalic R sounds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06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CA76-C480-4500-985C-E36C028F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pen Sans"/>
                <a:ea typeface="Open Sans"/>
                <a:cs typeface="Open Sans"/>
              </a:rPr>
              <a:t>SCHAGE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3B8B-0F38-45F1-A7AE-37DB49D81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Open Sans"/>
                <a:ea typeface="Open Sans"/>
                <a:cs typeface="Open Sans"/>
              </a:rPr>
              <a:t>LTG: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By the end of the summer 2021 term</a:t>
            </a:r>
            <a:r>
              <a:rPr lang="en-US">
                <a:latin typeface="Open Sans"/>
                <a:ea typeface="Open Sans"/>
                <a:cs typeface="Open Sans"/>
              </a:rPr>
              <a:t>, DATO will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independently</a:t>
            </a:r>
            <a:r>
              <a:rPr lang="en-US">
                <a:latin typeface="Open Sans"/>
                <a:ea typeface="Open Sans"/>
                <a:cs typeface="Open Sans"/>
              </a:rPr>
              <a:t> produce vocalic R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(including "</a:t>
            </a:r>
            <a:r>
              <a:rPr lang="en-US" err="1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ar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, ear, air, or, ire, er") at the single word level with minimal cueing from the clinician with an average score of 1.2 or less (1=correct /r/; 2=partially </a:t>
            </a:r>
            <a:r>
              <a:rPr lang="en-US" err="1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derhotacized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; 3=fully vowelized)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STO 1: DATO will independently produce "</a:t>
            </a:r>
            <a:r>
              <a:rPr lang="en-US" err="1">
                <a:latin typeface="Open Sans"/>
                <a:ea typeface="Open Sans"/>
                <a:cs typeface="Open Sans"/>
              </a:rPr>
              <a:t>ar</a:t>
            </a:r>
            <a:r>
              <a:rPr lang="en-US">
                <a:latin typeface="Open Sans"/>
                <a:ea typeface="Open Sans"/>
                <a:cs typeface="Open Sans"/>
              </a:rPr>
              <a:t>" (as in "car")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at the single word level with minimal cueing from the clinician with an average score of 1.2 across two consecutive sessions. </a:t>
            </a:r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Six additional STOs to address remaining five vocalic R sounds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064E25-2DCD-48DC-B3EA-E761C1447297}"/>
              </a:ext>
            </a:extLst>
          </p:cNvPr>
          <p:cNvSpPr/>
          <p:nvPr/>
        </p:nvSpPr>
        <p:spPr>
          <a:xfrm>
            <a:off x="679846" y="1370408"/>
            <a:ext cx="8060530" cy="294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CA76-C480-4500-985C-E36C028F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pen Sans"/>
                <a:ea typeface="Open Sans"/>
                <a:cs typeface="Open Sans"/>
              </a:rPr>
              <a:t>SCHAGE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3B8B-0F38-45F1-A7AE-37DB49D81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Open Sans"/>
                <a:ea typeface="Open Sans"/>
                <a:cs typeface="Open Sans"/>
              </a:rPr>
              <a:t>LTG: DERI will demonstrate improved perspective taking skills by independently providing at least 2 pieces of background information </a:t>
            </a:r>
            <a:endParaRPr lang="en-US"/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STO: DERI will identify the missing background information (who, where, when, why) in a social scenario (video, role-play, </a:t>
            </a:r>
            <a:r>
              <a:rPr lang="en-US" err="1">
                <a:latin typeface="Open Sans"/>
                <a:ea typeface="Open Sans"/>
                <a:cs typeface="Open Sans"/>
              </a:rPr>
              <a:t>etc</a:t>
            </a:r>
            <a:r>
              <a:rPr lang="en-US">
                <a:latin typeface="Open Sans"/>
                <a:ea typeface="Open Sans"/>
                <a:cs typeface="Open Sans"/>
              </a:rPr>
              <a:t>)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0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E7D8-0163-EE4D-BA67-3BE80C6A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write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9500-18CA-F644-B6CB-40E2830A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Drives treatment </a:t>
            </a:r>
          </a:p>
          <a:p>
            <a:pPr lvl="1"/>
            <a:r>
              <a:rPr lang="en-US"/>
              <a:t>Establishes baseline </a:t>
            </a:r>
          </a:p>
          <a:p>
            <a:pPr lvl="1"/>
            <a:r>
              <a:rPr lang="en-US"/>
              <a:t>Creates desired outcome</a:t>
            </a:r>
          </a:p>
          <a:p>
            <a:pPr lvl="1"/>
            <a:r>
              <a:rPr lang="en-US"/>
              <a:t>Puts what we want to do in therapy into writing </a:t>
            </a:r>
          </a:p>
          <a:p>
            <a:r>
              <a:rPr lang="en-US"/>
              <a:t>Makes intervention more linear and hierarchical </a:t>
            </a:r>
          </a:p>
          <a:p>
            <a:r>
              <a:rPr lang="en-US"/>
              <a:t>Creates format to address patient/client needs </a:t>
            </a:r>
          </a:p>
          <a:p>
            <a:r>
              <a:rPr lang="en-US">
                <a:hlinkClick r:id="rId2"/>
              </a:rPr>
              <a:t>ASHA Wire resource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1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CA76-C480-4500-985C-E36C028F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pen Sans"/>
                <a:ea typeface="Open Sans"/>
                <a:cs typeface="Open Sans"/>
              </a:rPr>
              <a:t>SCHAGE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3B8B-0F38-45F1-A7AE-37DB49D81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Open Sans"/>
                <a:ea typeface="Open Sans"/>
                <a:cs typeface="Open Sans"/>
              </a:rPr>
              <a:t>LTG: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By the end of the term,</a:t>
            </a:r>
            <a:r>
              <a:rPr lang="en-US">
                <a:latin typeface="Open Sans"/>
                <a:ea typeface="Open Sans"/>
                <a:cs typeface="Open Sans"/>
              </a:rPr>
              <a:t> DERI will demonstrate improved perspective taking skills by independently providing at least 2 pieces of background information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(who, where, when, why) necessary for the listener to understand a personal narrative, in 4/5 short personal narratives.</a:t>
            </a:r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STO: When given verbal or visual cueing, DERI will identify the missing background information (who, where, when, why) in a social scenario (video, role-play, </a:t>
            </a:r>
            <a:r>
              <a:rPr lang="en-US" err="1">
                <a:latin typeface="Open Sans"/>
                <a:ea typeface="Open Sans"/>
                <a:cs typeface="Open Sans"/>
              </a:rPr>
              <a:t>etc</a:t>
            </a:r>
            <a:r>
              <a:rPr lang="en-US">
                <a:latin typeface="Open Sans"/>
                <a:ea typeface="Open Sans"/>
                <a:cs typeface="Open Sans"/>
              </a:rPr>
              <a:t>)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in 90% of opportunities.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16258-DE45-4705-83D9-DE2758478D93}"/>
              </a:ext>
            </a:extLst>
          </p:cNvPr>
          <p:cNvSpPr/>
          <p:nvPr/>
        </p:nvSpPr>
        <p:spPr>
          <a:xfrm>
            <a:off x="679846" y="1370408"/>
            <a:ext cx="8060530" cy="294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4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0F48-1893-4605-B74B-C4A98648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Open Sans"/>
                <a:ea typeface="Open Sans"/>
                <a:cs typeface="Open Sans"/>
              </a:rPr>
              <a:t>BrICC</a:t>
            </a:r>
            <a:r>
              <a:rPr lang="en-US">
                <a:latin typeface="Open Sans"/>
                <a:ea typeface="Open Sans"/>
                <a:cs typeface="Open Sans"/>
              </a:rPr>
              <a:t>/CAALMS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048C-FF2C-4ACC-9669-179360E9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Open Sans"/>
                <a:ea typeface="Open Sans"/>
                <a:cs typeface="Open Sans"/>
              </a:rPr>
              <a:t>LTG: RURO will schedule at least 3 re-occurring events</a:t>
            </a:r>
            <a:endParaRPr lang="en-US"/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STO: RURO will schedule at least 1 re-occurring appointment/medications </a:t>
            </a:r>
            <a:endParaRPr lang="en-US"/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STO: RURO will schedule at least 2 re-occurring appointments/medications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4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0F48-1893-4605-B74B-C4A98648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Open Sans"/>
                <a:ea typeface="Open Sans"/>
                <a:cs typeface="Open Sans"/>
              </a:rPr>
              <a:t>BrICC</a:t>
            </a:r>
            <a:r>
              <a:rPr lang="en-US">
                <a:latin typeface="Open Sans"/>
                <a:ea typeface="Open Sans"/>
                <a:cs typeface="Open Sans"/>
              </a:rPr>
              <a:t>/CAALMS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048C-FF2C-4ACC-9669-179360E9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Open Sans"/>
                <a:ea typeface="Open Sans"/>
                <a:cs typeface="Open Sans"/>
              </a:rPr>
              <a:t>LTG: RURO will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demonstrate the ability to independently </a:t>
            </a:r>
            <a:r>
              <a:rPr lang="en-US">
                <a:latin typeface="Open Sans"/>
                <a:ea typeface="Open Sans"/>
                <a:cs typeface="Open Sans"/>
              </a:rPr>
              <a:t>schedule at least 3 re-occurring events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utilizing external aid training by the end of Summer term 2021</a:t>
            </a:r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STO: RURO will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demonstrate the ability to independently </a:t>
            </a:r>
            <a:r>
              <a:rPr lang="en-US">
                <a:latin typeface="Open Sans"/>
                <a:ea typeface="Open Sans"/>
                <a:cs typeface="Open Sans"/>
              </a:rPr>
              <a:t>schedule at least 1 re-occurring appointment/medications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on the Google calendar and the Amazon Alexa app by the end of Summer term 2021</a:t>
            </a:r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STO: RURO will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demonstrate the ability to independently</a:t>
            </a:r>
            <a:r>
              <a:rPr lang="en-US">
                <a:latin typeface="Open Sans"/>
                <a:ea typeface="Open Sans"/>
                <a:cs typeface="Open Sans"/>
              </a:rPr>
              <a:t> schedule at least 2 re-occurring appointments/medications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on the Google calendar and the Amazon Alexa app by the end of the Summer term 2021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713278-774C-433D-A5E2-8050451E6498}"/>
              </a:ext>
            </a:extLst>
          </p:cNvPr>
          <p:cNvSpPr/>
          <p:nvPr/>
        </p:nvSpPr>
        <p:spPr>
          <a:xfrm>
            <a:off x="679846" y="1370408"/>
            <a:ext cx="8060530" cy="294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0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0F48-1893-4605-B74B-C4A98648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Open Sans"/>
                <a:ea typeface="Open Sans"/>
                <a:cs typeface="Open Sans"/>
              </a:rPr>
              <a:t>BrICC</a:t>
            </a:r>
            <a:r>
              <a:rPr lang="en-US">
                <a:latin typeface="Open Sans"/>
                <a:ea typeface="Open Sans"/>
                <a:cs typeface="Open Sans"/>
              </a:rPr>
              <a:t>/CAALMS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048C-FF2C-4ACC-9669-179360E9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Open Sans"/>
                <a:ea typeface="Open Sans"/>
                <a:cs typeface="Open Sans"/>
              </a:rPr>
              <a:t>LTG: RURO will increase his intelligibility </a:t>
            </a:r>
            <a:endParaRPr lang="en-US"/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STO: RURO will maintain at least 80% intelligibility given moderate verbal cues</a:t>
            </a:r>
            <a:endParaRPr lang="en-US"/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STO: RURO will maintain at least 80% intelligibility given minimal verbal cues </a:t>
            </a:r>
          </a:p>
        </p:txBody>
      </p:sp>
    </p:spTree>
    <p:extLst>
      <p:ext uri="{BB962C8B-B14F-4D97-AF65-F5344CB8AC3E}">
        <p14:creationId xmlns:p14="http://schemas.microsoft.com/office/powerpoint/2010/main" val="940487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0F48-1893-4605-B74B-C4A98648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Open Sans"/>
                <a:ea typeface="Open Sans"/>
                <a:cs typeface="Open Sans"/>
              </a:rPr>
              <a:t>BrICC</a:t>
            </a:r>
            <a:r>
              <a:rPr lang="en-US">
                <a:latin typeface="Open Sans"/>
                <a:ea typeface="Open Sans"/>
                <a:cs typeface="Open Sans"/>
              </a:rPr>
              <a:t>/CAALMS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048C-FF2C-4ACC-9669-179360E9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Open Sans"/>
                <a:ea typeface="Open Sans"/>
                <a:cs typeface="Open Sans"/>
              </a:rPr>
              <a:t>LTG: RURO will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independently</a:t>
            </a:r>
            <a:r>
              <a:rPr lang="en-US">
                <a:latin typeface="Open Sans"/>
                <a:ea typeface="Open Sans"/>
                <a:cs typeface="Open Sans"/>
              </a:rPr>
              <a:t> increase his intelligibility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of speech in conversation as measured by the percent intelligible (words intelligible/total words)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STO: RURO will maintain at least 80% intelligibility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when speaking during a 2-minute conversation by using the intent</a:t>
            </a:r>
            <a:r>
              <a:rPr lang="en-US">
                <a:latin typeface="Open Sans"/>
                <a:ea typeface="Open Sans"/>
                <a:cs typeface="Open Sans"/>
              </a:rPr>
              <a:t> given moderate verbal cues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in the clinic setting as measured by percent intelligible (words intelligible/total words)</a:t>
            </a:r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STO: RURO will maintain at least 80% intelligibility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when speaking during a 2-minute conversation by using intent</a:t>
            </a:r>
            <a:r>
              <a:rPr lang="en-US">
                <a:latin typeface="Open Sans"/>
                <a:ea typeface="Open Sans"/>
                <a:cs typeface="Open Sans"/>
              </a:rPr>
              <a:t> given minimal verbal cues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in the clinic setting as measured by percent intelligible (words/intelligible/total words)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F609E5-C0CB-4DD3-9A7D-9DD061669F19}"/>
              </a:ext>
            </a:extLst>
          </p:cNvPr>
          <p:cNvSpPr/>
          <p:nvPr/>
        </p:nvSpPr>
        <p:spPr>
          <a:xfrm>
            <a:off x="679846" y="1370408"/>
            <a:ext cx="8060530" cy="294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0F48-1893-4605-B74B-C4A98648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Open Sans"/>
                <a:ea typeface="Open Sans"/>
                <a:cs typeface="Open Sans"/>
              </a:rPr>
              <a:t>BrICC</a:t>
            </a:r>
            <a:r>
              <a:rPr lang="en-US">
                <a:latin typeface="Open Sans"/>
                <a:ea typeface="Open Sans"/>
                <a:cs typeface="Open Sans"/>
              </a:rPr>
              <a:t> Example 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048C-FF2C-4ACC-9669-179360E9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Open Sans"/>
                <a:ea typeface="Open Sans"/>
                <a:cs typeface="Open Sans"/>
              </a:rPr>
              <a:t>LTG: TODO will apply trained social communication methods and self-monitoring skills </a:t>
            </a:r>
            <a:endParaRPr lang="en-US"/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STO: TODO will target social communication skills by accurately and appropriately answering randomized interview questions </a:t>
            </a:r>
            <a:endParaRPr lang="en-US"/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STO: TODO will target improved self-awareness with social communication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8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0F48-1893-4605-B74B-C4A98648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Open Sans"/>
                <a:ea typeface="Open Sans"/>
                <a:cs typeface="Open Sans"/>
              </a:rPr>
              <a:t>BrICC</a:t>
            </a:r>
            <a:r>
              <a:rPr lang="en-US">
                <a:latin typeface="Open Sans"/>
                <a:ea typeface="Open Sans"/>
                <a:cs typeface="Open Sans"/>
              </a:rPr>
              <a:t> Example 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048C-FF2C-4ACC-9669-179360E9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latin typeface="Open Sans"/>
                <a:ea typeface="Open Sans"/>
                <a:cs typeface="Open Sans"/>
              </a:rPr>
              <a:t>LTG: TODO will apply trained social communication methods and self-monitoring skills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within simulated professional contexts, specifically when responding to various interview questions to facilitate appropriate responses </a:t>
            </a:r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STO: TODO will target social communication skills by accurately and appropriately answering randomized interview questions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(e.g., greatest strengths, weakness, achievement) with minimal cueing as demonstrated by a score of 5/5 on self-rating scale, in response to mock professional interview questions by the end of the term</a:t>
            </a:r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STO: TODO will target improved self-awareness with social communication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 by analyzing his performance during professional interactions via video recording during sessions as demonstrated by an accurate score of 5/5 on self-rating scale by the end of the term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439B5-EA90-4AF3-AD9F-0889EFD1FF9F}"/>
              </a:ext>
            </a:extLst>
          </p:cNvPr>
          <p:cNvSpPr/>
          <p:nvPr/>
        </p:nvSpPr>
        <p:spPr>
          <a:xfrm>
            <a:off x="679846" y="1370408"/>
            <a:ext cx="8060530" cy="294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6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0F48-1893-4605-B74B-C4A98648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Open Sans"/>
                <a:ea typeface="Open Sans"/>
                <a:cs typeface="Open Sans"/>
              </a:rPr>
              <a:t>BrICC</a:t>
            </a:r>
            <a:r>
              <a:rPr lang="en-US">
                <a:latin typeface="Open Sans"/>
                <a:ea typeface="Open Sans"/>
                <a:cs typeface="Open Sans"/>
              </a:rPr>
              <a:t> Example  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048C-FF2C-4ACC-9669-179360E9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Open Sans"/>
                <a:ea typeface="Open Sans"/>
                <a:cs typeface="Open Sans"/>
              </a:rPr>
              <a:t>LTG: HOCA will be able to independently use the "Stop and Think" metacognitive strategy </a:t>
            </a:r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STO: With prior prompting, HOCA will generate appropriate follow-up questions or comments </a:t>
            </a:r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STO: With prior prompting, HOCA will participate in an unstructured conversation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24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0F48-1893-4605-B74B-C4A98648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Open Sans"/>
                <a:ea typeface="Open Sans"/>
                <a:cs typeface="Open Sans"/>
              </a:rPr>
              <a:t>BrICC</a:t>
            </a:r>
            <a:r>
              <a:rPr lang="en-US">
                <a:latin typeface="Open Sans"/>
                <a:ea typeface="Open Sans"/>
                <a:cs typeface="Open Sans"/>
              </a:rPr>
              <a:t> Example  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048C-FF2C-4ACC-9669-179360E9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latin typeface="Open Sans"/>
                <a:ea typeface="Open Sans"/>
                <a:cs typeface="Open Sans"/>
              </a:rPr>
              <a:t>LTG: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Without prompting,</a:t>
            </a:r>
            <a:r>
              <a:rPr lang="en-US">
                <a:latin typeface="Open Sans"/>
                <a:ea typeface="Open Sans"/>
                <a:cs typeface="Open Sans"/>
              </a:rPr>
              <a:t> HOCA will be able to independently use the "Stop and Think" metacognitive strategy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to generate relevant follow up questions or comments within an unstructured conversation while saying "I don't know" or "I don't care" during fewer than 10% of his utterances</a:t>
            </a:r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STO: With prior prompting, HOCA will generate appropriate follow-up questions or comments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within an unstructured conversation with his current clinicians while saying "I don't know" or "I don't care" during fewer than 20% of his utterances</a:t>
            </a:r>
            <a:r>
              <a:rPr lang="en-US">
                <a:latin typeface="Open Sans"/>
                <a:ea typeface="Open Sans"/>
                <a:cs typeface="Open Sans"/>
              </a:rPr>
              <a:t> </a:t>
            </a:r>
          </a:p>
          <a:p>
            <a:pPr lvl="1"/>
            <a:r>
              <a:rPr lang="en-US">
                <a:latin typeface="Open Sans"/>
                <a:ea typeface="Open Sans"/>
                <a:cs typeface="Open Sans"/>
              </a:rPr>
              <a:t>STO: With prior prompting, HOCA will participate in an unstructured conversation 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with an unfamiliar conversation partner while saying "I don't know" or "I don't care" fewer than 20% of his utterances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B48EB-4975-49D2-AF2E-B741EA799327}"/>
              </a:ext>
            </a:extLst>
          </p:cNvPr>
          <p:cNvSpPr/>
          <p:nvPr/>
        </p:nvSpPr>
        <p:spPr>
          <a:xfrm>
            <a:off x="679846" y="1370408"/>
            <a:ext cx="8060530" cy="294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79E9-C0AD-B842-96FE-43BA5417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3844"/>
            <a:ext cx="7602538" cy="994172"/>
          </a:xfrm>
        </p:spPr>
        <p:txBody>
          <a:bodyPr anchor="ctr">
            <a:normAutofit/>
          </a:bodyPr>
          <a:lstStyle/>
          <a:p>
            <a:r>
              <a:rPr lang="en-US"/>
              <a:t>First Steps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1664E1-FD71-4FD1-AA4B-7E70571D3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260872"/>
            <a:ext cx="3714750" cy="617934"/>
          </a:xfrm>
        </p:spPr>
        <p:txBody>
          <a:bodyPr/>
          <a:lstStyle/>
          <a:p>
            <a:r>
              <a:rPr lang="en-US"/>
              <a:t>What informs our goals?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AD9B-A788-8A48-B7F7-C1BD05960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878806"/>
            <a:ext cx="3714750" cy="2536619"/>
          </a:xfrm>
        </p:spPr>
        <p:txBody>
          <a:bodyPr>
            <a:normAutofit/>
          </a:bodyPr>
          <a:lstStyle/>
          <a:p>
            <a:r>
              <a:rPr lang="en-US"/>
              <a:t>Formal assessment </a:t>
            </a:r>
          </a:p>
          <a:p>
            <a:r>
              <a:rPr lang="en-US"/>
              <a:t>Informal assessment </a:t>
            </a:r>
          </a:p>
          <a:p>
            <a:r>
              <a:rPr lang="en-US"/>
              <a:t>Patient/student observation</a:t>
            </a:r>
          </a:p>
          <a:p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DD67576-363C-4A69-B8AA-7C654FF4D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72416" y="1260872"/>
            <a:ext cx="3744522" cy="617934"/>
          </a:xfrm>
        </p:spPr>
        <p:txBody>
          <a:bodyPr/>
          <a:lstStyle/>
          <a:p>
            <a:r>
              <a:rPr lang="en-US"/>
              <a:t>who informs our goals?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F82DF35-0214-4913-BAC3-64E5BE5B6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72416" y="1878806"/>
            <a:ext cx="3744522" cy="2536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Open Sans"/>
                <a:ea typeface="Open Sans"/>
                <a:cs typeface="Open Sans"/>
              </a:rPr>
              <a:t>Clients</a:t>
            </a:r>
          </a:p>
          <a:p>
            <a:r>
              <a:rPr lang="en-US">
                <a:latin typeface="Open Sans"/>
                <a:ea typeface="Open Sans"/>
                <a:cs typeface="Open Sans"/>
              </a:rPr>
              <a:t>Family members </a:t>
            </a:r>
            <a:endParaRPr lang="en-US"/>
          </a:p>
          <a:p>
            <a:r>
              <a:rPr lang="en-US"/>
              <a:t>Teachers</a:t>
            </a:r>
          </a:p>
          <a:p>
            <a:r>
              <a:rPr lang="en-US"/>
              <a:t>Classroom assistants </a:t>
            </a:r>
          </a:p>
          <a:p>
            <a:r>
              <a:rPr lang="en-US"/>
              <a:t>Nurses/CNAs </a:t>
            </a:r>
          </a:p>
          <a:p>
            <a:r>
              <a:rPr lang="en-US"/>
              <a:t>Our clinical expertise 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4756-FFC8-3640-B923-D984D6B0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Essential: SMART Criteria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56C3-115E-0D4A-8B38-916DCE310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Specific </a:t>
            </a:r>
          </a:p>
          <a:p>
            <a:r>
              <a:rPr lang="en-US"/>
              <a:t>Measurable </a:t>
            </a:r>
          </a:p>
          <a:p>
            <a:r>
              <a:rPr lang="en-US"/>
              <a:t>Achievable/Attainable </a:t>
            </a:r>
          </a:p>
          <a:p>
            <a:r>
              <a:rPr lang="en-US"/>
              <a:t>Relevant </a:t>
            </a:r>
          </a:p>
          <a:p>
            <a:r>
              <a:rPr lang="en-US"/>
              <a:t>Time Frame </a:t>
            </a:r>
          </a:p>
        </p:txBody>
      </p:sp>
    </p:spTree>
    <p:extLst>
      <p:ext uri="{BB962C8B-B14F-4D97-AF65-F5344CB8AC3E}">
        <p14:creationId xmlns:p14="http://schemas.microsoft.com/office/powerpoint/2010/main" val="306684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EF24-CDE9-C444-BC1A-F2071A6E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DB99-5328-FA4B-9DAE-1DE1E937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are the client’s strengths?</a:t>
            </a:r>
          </a:p>
          <a:p>
            <a:r>
              <a:rPr lang="en-US">
                <a:latin typeface="Open Sans"/>
                <a:ea typeface="Open Sans"/>
                <a:cs typeface="Open Sans"/>
              </a:rPr>
              <a:t>What are the client's weaknesses? </a:t>
            </a:r>
            <a:endParaRPr lang="en-US"/>
          </a:p>
          <a:p>
            <a:r>
              <a:rPr lang="en-US"/>
              <a:t>What skills does the client need to develop/regain?</a:t>
            </a:r>
          </a:p>
          <a:p>
            <a:r>
              <a:rPr lang="en-US"/>
              <a:t>What do I want to work on first and why?</a:t>
            </a:r>
          </a:p>
          <a:p>
            <a:r>
              <a:rPr lang="en-US"/>
              <a:t>What are tasks I will present to the client?</a:t>
            </a:r>
          </a:p>
          <a:p>
            <a:r>
              <a:rPr lang="en-US"/>
              <a:t>What supports does the client need?</a:t>
            </a:r>
          </a:p>
        </p:txBody>
      </p:sp>
    </p:spTree>
    <p:extLst>
      <p:ext uri="{BB962C8B-B14F-4D97-AF65-F5344CB8AC3E}">
        <p14:creationId xmlns:p14="http://schemas.microsoft.com/office/powerpoint/2010/main" val="378314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EF24-CDE9-C444-BC1A-F2071A6E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Measurable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DB99-5328-FA4B-9DAE-1DE1E937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to define the skill we want the client to do?</a:t>
            </a:r>
          </a:p>
          <a:p>
            <a:r>
              <a:rPr lang="en-US"/>
              <a:t>How to measure progress on that skill?</a:t>
            </a:r>
          </a:p>
          <a:p>
            <a:r>
              <a:rPr lang="en-US"/>
              <a:t>When is the goal considered accomplished?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EF24-CDE9-C444-BC1A-F2071A6E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Attainable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DB99-5328-FA4B-9DAE-1DE1E937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Can the client achieve the goal in the time provided?</a:t>
            </a:r>
          </a:p>
          <a:p>
            <a:r>
              <a:rPr lang="en-US">
                <a:latin typeface="Open Sans"/>
                <a:ea typeface="Open Sans"/>
                <a:cs typeface="Open Sans"/>
              </a:rPr>
              <a:t>Is "within normal limits" a realistic goal for the client?</a:t>
            </a:r>
          </a:p>
          <a:p>
            <a:r>
              <a:rPr lang="en-US"/>
              <a:t>Consider clinical context</a:t>
            </a:r>
          </a:p>
          <a:p>
            <a:pPr lvl="2"/>
            <a:r>
              <a:rPr lang="en-US"/>
              <a:t>School </a:t>
            </a:r>
          </a:p>
          <a:p>
            <a:pPr lvl="2"/>
            <a:r>
              <a:rPr lang="en-US"/>
              <a:t>Medical</a:t>
            </a:r>
          </a:p>
          <a:p>
            <a:pPr lvl="2"/>
            <a:r>
              <a:rPr lang="en-US"/>
              <a:t>Outpatient </a:t>
            </a:r>
          </a:p>
          <a:p>
            <a:pPr lvl="2"/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EF24-CDE9-C444-BC1A-F2071A6E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Relevant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DB99-5328-FA4B-9DAE-1DE1E937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Does the attainment of the goal serve a purpose?</a:t>
            </a:r>
          </a:p>
          <a:p>
            <a:pPr lvl="1"/>
            <a:r>
              <a:rPr lang="en-US"/>
              <a:t>Consider cultural and social needs</a:t>
            </a:r>
          </a:p>
          <a:p>
            <a:pPr lvl="1"/>
            <a:r>
              <a:rPr lang="en-US"/>
              <a:t>Consider clinical context (e.g., IEP Common Core standards)</a:t>
            </a:r>
          </a:p>
          <a:p>
            <a:pPr lvl="2"/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5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EF24-CDE9-C444-BC1A-F2071A6E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DB99-5328-FA4B-9DAE-1DE1E937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Important to define the goal’s time frame </a:t>
            </a:r>
          </a:p>
          <a:p>
            <a:pPr lvl="1"/>
            <a:r>
              <a:rPr lang="en-US"/>
              <a:t>IEP – full year</a:t>
            </a:r>
          </a:p>
          <a:p>
            <a:pPr lvl="1"/>
            <a:r>
              <a:rPr lang="en-US"/>
              <a:t>“after four sessions”</a:t>
            </a:r>
          </a:p>
          <a:p>
            <a:pPr lvl="1"/>
            <a:r>
              <a:rPr lang="en-US"/>
              <a:t>“by the completion of the treatment term”</a:t>
            </a:r>
          </a:p>
          <a:p>
            <a:r>
              <a:rPr lang="en-US"/>
              <a:t>Can the goal be attained within the defined time frame?</a:t>
            </a:r>
          </a:p>
          <a:p>
            <a:endParaRPr lang="en-US"/>
          </a:p>
          <a:p>
            <a:pPr lvl="2"/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39890"/>
      </p:ext>
    </p:extLst>
  </p:cSld>
  <p:clrMapOvr>
    <a:masterClrMapping/>
  </p:clrMapOvr>
</p:sld>
</file>

<file path=ppt/theme/theme1.xml><?xml version="1.0" encoding="utf-8"?>
<a:theme xmlns:a="http://schemas.openxmlformats.org/drawingml/2006/main" name="Green Title">
  <a:themeElements>
    <a:clrScheme name="Generic Colors">
      <a:dk1>
        <a:srgbClr val="424242"/>
      </a:dk1>
      <a:lt1>
        <a:srgbClr val="FFFFFF"/>
      </a:lt1>
      <a:dk2>
        <a:srgbClr val="44546A"/>
      </a:dk2>
      <a:lt2>
        <a:srgbClr val="E7E6E6"/>
      </a:lt2>
      <a:accent1>
        <a:srgbClr val="007642"/>
      </a:accent1>
      <a:accent2>
        <a:srgbClr val="A9A600"/>
      </a:accent2>
      <a:accent3>
        <a:srgbClr val="A5A5A5"/>
      </a:accent3>
      <a:accent4>
        <a:srgbClr val="FEFB00"/>
      </a:accent4>
      <a:accent5>
        <a:srgbClr val="004000"/>
      </a:accent5>
      <a:accent6>
        <a:srgbClr val="3CA500"/>
      </a:accent6>
      <a:hlink>
        <a:srgbClr val="00A9D5"/>
      </a:hlink>
      <a:folHlink>
        <a:srgbClr val="3CA5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80008B8-68D9-9B41-AE14-F7A21B25F86E}" vid="{2BB5DD1C-C9C8-7045-84B9-DB3299D4405A}"/>
    </a:ext>
  </a:extLst>
</a:theme>
</file>

<file path=ppt/theme/theme2.xml><?xml version="1.0" encoding="utf-8"?>
<a:theme xmlns:a="http://schemas.openxmlformats.org/drawingml/2006/main" name="Black Title">
  <a:themeElements>
    <a:clrScheme name="Generic Colors">
      <a:dk1>
        <a:srgbClr val="424242"/>
      </a:dk1>
      <a:lt1>
        <a:srgbClr val="FFFFFF"/>
      </a:lt1>
      <a:dk2>
        <a:srgbClr val="44546A"/>
      </a:dk2>
      <a:lt2>
        <a:srgbClr val="E7E6E6"/>
      </a:lt2>
      <a:accent1>
        <a:srgbClr val="007642"/>
      </a:accent1>
      <a:accent2>
        <a:srgbClr val="A9A600"/>
      </a:accent2>
      <a:accent3>
        <a:srgbClr val="A5A5A5"/>
      </a:accent3>
      <a:accent4>
        <a:srgbClr val="FEFB00"/>
      </a:accent4>
      <a:accent5>
        <a:srgbClr val="004000"/>
      </a:accent5>
      <a:accent6>
        <a:srgbClr val="3CA500"/>
      </a:accent6>
      <a:hlink>
        <a:srgbClr val="00A9D5"/>
      </a:hlink>
      <a:folHlink>
        <a:srgbClr val="3CA5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80008B8-68D9-9B41-AE14-F7A21B25F86E}" vid="{4F58BF9C-A045-0F46-8847-C2641F915B42}"/>
    </a:ext>
  </a:extLst>
</a:theme>
</file>

<file path=ppt/theme/theme3.xml><?xml version="1.0" encoding="utf-8"?>
<a:theme xmlns:a="http://schemas.openxmlformats.org/drawingml/2006/main" name="Section Header/School Bra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80008B8-68D9-9B41-AE14-F7A21B25F86E}" vid="{3D29B49B-1CF2-E847-AE60-E6189EE981BA}"/>
    </a:ext>
  </a:extLst>
</a:theme>
</file>

<file path=ppt/theme/theme4.xml><?xml version="1.0" encoding="utf-8"?>
<a:theme xmlns:a="http://schemas.openxmlformats.org/drawingml/2006/main" name="Body of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80008B8-68D9-9B41-AE14-F7A21B25F86E}" vid="{E09485F3-38AF-6E4A-A6B3-CC531D6895C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Yellow Title</Template>
  <TotalTime>0</TotalTime>
  <Words>1852</Words>
  <Application>Microsoft Macintosh PowerPoint</Application>
  <PresentationFormat>On-screen Show (16:9)</PresentationFormat>
  <Paragraphs>207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Open Sans</vt:lpstr>
      <vt:lpstr>Green Title</vt:lpstr>
      <vt:lpstr>Black Title</vt:lpstr>
      <vt:lpstr>Section Header/School Brand</vt:lpstr>
      <vt:lpstr>Body of Presentation</vt:lpstr>
      <vt:lpstr>Goal Writing</vt:lpstr>
      <vt:lpstr>Why do we write goals?</vt:lpstr>
      <vt:lpstr>First Steps</vt:lpstr>
      <vt:lpstr>Goal Essential: SMART Criteria </vt:lpstr>
      <vt:lpstr>Specific </vt:lpstr>
      <vt:lpstr>Measurable  </vt:lpstr>
      <vt:lpstr>Attainable  </vt:lpstr>
      <vt:lpstr>Relevant </vt:lpstr>
      <vt:lpstr>Time Frame</vt:lpstr>
      <vt:lpstr>Goal Structure </vt:lpstr>
      <vt:lpstr>PowerPoint Presentation</vt:lpstr>
      <vt:lpstr>PowerPoint Presentation</vt:lpstr>
      <vt:lpstr>PowerPoint Presentation</vt:lpstr>
      <vt:lpstr>Goal Detective Activity </vt:lpstr>
      <vt:lpstr>YCC Example</vt:lpstr>
      <vt:lpstr>YCC Example</vt:lpstr>
      <vt:lpstr>SCHAGE Example</vt:lpstr>
      <vt:lpstr>SCHAGE Example</vt:lpstr>
      <vt:lpstr>SCHAGE Example</vt:lpstr>
      <vt:lpstr>SCHAGE Example</vt:lpstr>
      <vt:lpstr>BrICC/CAALMS Example</vt:lpstr>
      <vt:lpstr>BrICC/CAALMS Example</vt:lpstr>
      <vt:lpstr>BrICC/CAALMS Example</vt:lpstr>
      <vt:lpstr>BrICC/CAALMS Example</vt:lpstr>
      <vt:lpstr>BrICC Example </vt:lpstr>
      <vt:lpstr>BrICC Example </vt:lpstr>
      <vt:lpstr>BrICC Example  </vt:lpstr>
      <vt:lpstr>BrICC Example 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Jim Wright</dc:creator>
  <cp:lastModifiedBy>Jim Wright</cp:lastModifiedBy>
  <cp:revision>2</cp:revision>
  <dcterms:created xsi:type="dcterms:W3CDTF">2021-09-23T21:15:37Z</dcterms:created>
  <dcterms:modified xsi:type="dcterms:W3CDTF">2021-10-09T20:32:14Z</dcterms:modified>
</cp:coreProperties>
</file>