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406" r:id="rId2"/>
    <p:sldId id="325" r:id="rId3"/>
    <p:sldId id="569" r:id="rId4"/>
    <p:sldId id="327" r:id="rId5"/>
    <p:sldId id="328" r:id="rId6"/>
    <p:sldId id="568" r:id="rId7"/>
    <p:sldId id="329" r:id="rId8"/>
    <p:sldId id="330" r:id="rId9"/>
    <p:sldId id="331" r:id="rId10"/>
    <p:sldId id="332" r:id="rId11"/>
    <p:sldId id="333" r:id="rId12"/>
    <p:sldId id="334" r:id="rId13"/>
    <p:sldId id="335" r:id="rId14"/>
    <p:sldId id="336" r:id="rId15"/>
    <p:sldId id="337" r:id="rId16"/>
    <p:sldId id="338" r:id="rId17"/>
    <p:sldId id="340" r:id="rId18"/>
    <p:sldId id="341" r:id="rId19"/>
    <p:sldId id="407" r:id="rId20"/>
    <p:sldId id="442" r:id="rId21"/>
    <p:sldId id="345" r:id="rId22"/>
    <p:sldId id="510" r:id="rId23"/>
    <p:sldId id="349" r:id="rId24"/>
    <p:sldId id="598" r:id="rId25"/>
    <p:sldId id="512" r:id="rId26"/>
    <p:sldId id="513" r:id="rId27"/>
    <p:sldId id="514" r:id="rId28"/>
    <p:sldId id="515" r:id="rId29"/>
    <p:sldId id="51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46"/>
  </p:normalViewPr>
  <p:slideViewPr>
    <p:cSldViewPr snapToGrid="0" snapToObjects="1">
      <p:cViewPr varScale="1">
        <p:scale>
          <a:sx n="113" d="100"/>
          <a:sy n="113" d="100"/>
        </p:scale>
        <p:origin x="5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FBA9D6-57E6-1747-BE1A-BC30FF59EFC7}" type="doc">
      <dgm:prSet loTypeId="urn:microsoft.com/office/officeart/2005/8/layout/cycle1" loCatId="" qsTypeId="urn:microsoft.com/office/officeart/2005/8/quickstyle/simple4" qsCatId="simple" csTypeId="urn:microsoft.com/office/officeart/2005/8/colors/colorful2" csCatId="colorful" phldr="1"/>
      <dgm:spPr/>
      <dgm:t>
        <a:bodyPr/>
        <a:lstStyle/>
        <a:p>
          <a:endParaRPr lang="en-US"/>
        </a:p>
      </dgm:t>
    </dgm:pt>
    <dgm:pt modelId="{4992799E-678C-1644-BAB5-45376C4E9BCC}">
      <dgm:prSet phldrT="[Text]"/>
      <dgm:spPr/>
      <dgm:t>
        <a:bodyPr/>
        <a:lstStyle/>
        <a:p>
          <a:r>
            <a:rPr lang="en-US" b="1"/>
            <a:t>Assessment</a:t>
          </a:r>
        </a:p>
      </dgm:t>
    </dgm:pt>
    <dgm:pt modelId="{6CA93F6F-2C5B-3543-B35F-D1B2E291110D}" type="parTrans" cxnId="{CEC21C17-53E6-EF45-8EEB-15F94B7795BA}">
      <dgm:prSet/>
      <dgm:spPr/>
      <dgm:t>
        <a:bodyPr/>
        <a:lstStyle/>
        <a:p>
          <a:endParaRPr lang="en-US"/>
        </a:p>
      </dgm:t>
    </dgm:pt>
    <dgm:pt modelId="{0376A2C8-3862-614F-93E3-DF6A3BA3792C}" type="sibTrans" cxnId="{CEC21C17-53E6-EF45-8EEB-15F94B7795BA}">
      <dgm:prSet/>
      <dgm:spPr/>
      <dgm:t>
        <a:bodyPr/>
        <a:lstStyle/>
        <a:p>
          <a:endParaRPr lang="en-US"/>
        </a:p>
      </dgm:t>
    </dgm:pt>
    <dgm:pt modelId="{C8EA277B-42E9-3542-B18D-4E0E7CC9E2FD}">
      <dgm:prSet phldrT="[Text]"/>
      <dgm:spPr/>
      <dgm:t>
        <a:bodyPr/>
        <a:lstStyle/>
        <a:p>
          <a:r>
            <a:rPr lang="en-US" b="1">
              <a:solidFill>
                <a:srgbClr val="FF0000"/>
              </a:solidFill>
            </a:rPr>
            <a:t>Treatment Planning</a:t>
          </a:r>
        </a:p>
      </dgm:t>
    </dgm:pt>
    <dgm:pt modelId="{D4C7B1B2-5F09-C045-B921-A26E2215EDDC}" type="parTrans" cxnId="{4D67A284-FC58-7448-B458-68BDD6D789DE}">
      <dgm:prSet/>
      <dgm:spPr/>
      <dgm:t>
        <a:bodyPr/>
        <a:lstStyle/>
        <a:p>
          <a:endParaRPr lang="en-US"/>
        </a:p>
      </dgm:t>
    </dgm:pt>
    <dgm:pt modelId="{4DCC9BC1-AB77-9045-898A-465998B10AB1}" type="sibTrans" cxnId="{4D67A284-FC58-7448-B458-68BDD6D789DE}">
      <dgm:prSet/>
      <dgm:spPr/>
      <dgm:t>
        <a:bodyPr/>
        <a:lstStyle/>
        <a:p>
          <a:endParaRPr lang="en-US"/>
        </a:p>
      </dgm:t>
    </dgm:pt>
    <dgm:pt modelId="{D8F9A527-09AF-B140-838A-55DF4DB179C5}">
      <dgm:prSet phldrT="[Text]"/>
      <dgm:spPr/>
      <dgm:t>
        <a:bodyPr/>
        <a:lstStyle/>
        <a:p>
          <a:r>
            <a:rPr lang="en-US" b="1"/>
            <a:t>Treatment</a:t>
          </a:r>
        </a:p>
      </dgm:t>
    </dgm:pt>
    <dgm:pt modelId="{6BCDDBAD-8FBB-DC4B-9723-C87C5467A7A2}" type="parTrans" cxnId="{EA5CB148-CCE2-7A4D-AC13-FF571FE403E9}">
      <dgm:prSet/>
      <dgm:spPr/>
      <dgm:t>
        <a:bodyPr/>
        <a:lstStyle/>
        <a:p>
          <a:endParaRPr lang="en-US"/>
        </a:p>
      </dgm:t>
    </dgm:pt>
    <dgm:pt modelId="{99DD0ED8-A3B6-0E44-8A5F-533131297894}" type="sibTrans" cxnId="{EA5CB148-CCE2-7A4D-AC13-FF571FE403E9}">
      <dgm:prSet/>
      <dgm:spPr/>
      <dgm:t>
        <a:bodyPr/>
        <a:lstStyle/>
        <a:p>
          <a:endParaRPr lang="en-US"/>
        </a:p>
      </dgm:t>
    </dgm:pt>
    <dgm:pt modelId="{5FF27E8B-6DD9-EF4B-A803-C798AEF62AA3}" type="pres">
      <dgm:prSet presAssocID="{2AFBA9D6-57E6-1747-BE1A-BC30FF59EFC7}" presName="cycle" presStyleCnt="0">
        <dgm:presLayoutVars>
          <dgm:dir/>
          <dgm:resizeHandles val="exact"/>
        </dgm:presLayoutVars>
      </dgm:prSet>
      <dgm:spPr/>
    </dgm:pt>
    <dgm:pt modelId="{6D5D3D91-FFD4-EE4F-BA93-19E05EE104C6}" type="pres">
      <dgm:prSet presAssocID="{4992799E-678C-1644-BAB5-45376C4E9BCC}" presName="dummy" presStyleCnt="0"/>
      <dgm:spPr/>
    </dgm:pt>
    <dgm:pt modelId="{72A1BD8C-9BA7-DF40-AB13-54AF4A64C774}" type="pres">
      <dgm:prSet presAssocID="{4992799E-678C-1644-BAB5-45376C4E9BCC}" presName="node" presStyleLbl="revTx" presStyleIdx="0" presStyleCnt="3">
        <dgm:presLayoutVars>
          <dgm:bulletEnabled val="1"/>
        </dgm:presLayoutVars>
      </dgm:prSet>
      <dgm:spPr/>
    </dgm:pt>
    <dgm:pt modelId="{E5972367-1D0F-3F42-A4B0-A32CE17DB0E2}" type="pres">
      <dgm:prSet presAssocID="{0376A2C8-3862-614F-93E3-DF6A3BA3792C}" presName="sibTrans" presStyleLbl="node1" presStyleIdx="0" presStyleCnt="3"/>
      <dgm:spPr/>
    </dgm:pt>
    <dgm:pt modelId="{FDDCF62B-7D30-7747-857F-BEA10A4993DF}" type="pres">
      <dgm:prSet presAssocID="{C8EA277B-42E9-3542-B18D-4E0E7CC9E2FD}" presName="dummy" presStyleCnt="0"/>
      <dgm:spPr/>
    </dgm:pt>
    <dgm:pt modelId="{0F186D10-BF90-1943-9906-BE5931198E0E}" type="pres">
      <dgm:prSet presAssocID="{C8EA277B-42E9-3542-B18D-4E0E7CC9E2FD}" presName="node" presStyleLbl="revTx" presStyleIdx="1" presStyleCnt="3">
        <dgm:presLayoutVars>
          <dgm:bulletEnabled val="1"/>
        </dgm:presLayoutVars>
      </dgm:prSet>
      <dgm:spPr/>
    </dgm:pt>
    <dgm:pt modelId="{08A35E68-A8B0-2642-9EE0-584DCD565B71}" type="pres">
      <dgm:prSet presAssocID="{4DCC9BC1-AB77-9045-898A-465998B10AB1}" presName="sibTrans" presStyleLbl="node1" presStyleIdx="1" presStyleCnt="3"/>
      <dgm:spPr/>
    </dgm:pt>
    <dgm:pt modelId="{2840D037-78A6-044F-B003-833708335EE8}" type="pres">
      <dgm:prSet presAssocID="{D8F9A527-09AF-B140-838A-55DF4DB179C5}" presName="dummy" presStyleCnt="0"/>
      <dgm:spPr/>
    </dgm:pt>
    <dgm:pt modelId="{7E171857-7526-8A41-946B-E62B3476A379}" type="pres">
      <dgm:prSet presAssocID="{D8F9A527-09AF-B140-838A-55DF4DB179C5}" presName="node" presStyleLbl="revTx" presStyleIdx="2" presStyleCnt="3">
        <dgm:presLayoutVars>
          <dgm:bulletEnabled val="1"/>
        </dgm:presLayoutVars>
      </dgm:prSet>
      <dgm:spPr/>
    </dgm:pt>
    <dgm:pt modelId="{B10B807F-A421-DC40-9C24-68A34ED8B7E8}" type="pres">
      <dgm:prSet presAssocID="{99DD0ED8-A3B6-0E44-8A5F-533131297894}" presName="sibTrans" presStyleLbl="node1" presStyleIdx="2" presStyleCnt="3"/>
      <dgm:spPr/>
    </dgm:pt>
  </dgm:ptLst>
  <dgm:cxnLst>
    <dgm:cxn modelId="{CEC21C17-53E6-EF45-8EEB-15F94B7795BA}" srcId="{2AFBA9D6-57E6-1747-BE1A-BC30FF59EFC7}" destId="{4992799E-678C-1644-BAB5-45376C4E9BCC}" srcOrd="0" destOrd="0" parTransId="{6CA93F6F-2C5B-3543-B35F-D1B2E291110D}" sibTransId="{0376A2C8-3862-614F-93E3-DF6A3BA3792C}"/>
    <dgm:cxn modelId="{914D3220-F710-9C4C-BE4A-7A5242DB86F3}" type="presOf" srcId="{0376A2C8-3862-614F-93E3-DF6A3BA3792C}" destId="{E5972367-1D0F-3F42-A4B0-A32CE17DB0E2}" srcOrd="0" destOrd="0" presId="urn:microsoft.com/office/officeart/2005/8/layout/cycle1"/>
    <dgm:cxn modelId="{47EC6534-119C-A64C-8B13-25D98D5CA88F}" type="presOf" srcId="{4DCC9BC1-AB77-9045-898A-465998B10AB1}" destId="{08A35E68-A8B0-2642-9EE0-584DCD565B71}" srcOrd="0" destOrd="0" presId="urn:microsoft.com/office/officeart/2005/8/layout/cycle1"/>
    <dgm:cxn modelId="{EA5CB148-CCE2-7A4D-AC13-FF571FE403E9}" srcId="{2AFBA9D6-57E6-1747-BE1A-BC30FF59EFC7}" destId="{D8F9A527-09AF-B140-838A-55DF4DB179C5}" srcOrd="2" destOrd="0" parTransId="{6BCDDBAD-8FBB-DC4B-9723-C87C5467A7A2}" sibTransId="{99DD0ED8-A3B6-0E44-8A5F-533131297894}"/>
    <dgm:cxn modelId="{48B5E254-C1BE-724D-90C3-7D4192205E68}" type="presOf" srcId="{99DD0ED8-A3B6-0E44-8A5F-533131297894}" destId="{B10B807F-A421-DC40-9C24-68A34ED8B7E8}" srcOrd="0" destOrd="0" presId="urn:microsoft.com/office/officeart/2005/8/layout/cycle1"/>
    <dgm:cxn modelId="{2CDD0082-40F7-4C48-B662-234DFA0AE278}" type="presOf" srcId="{C8EA277B-42E9-3542-B18D-4E0E7CC9E2FD}" destId="{0F186D10-BF90-1943-9906-BE5931198E0E}" srcOrd="0" destOrd="0" presId="urn:microsoft.com/office/officeart/2005/8/layout/cycle1"/>
    <dgm:cxn modelId="{4D67A284-FC58-7448-B458-68BDD6D789DE}" srcId="{2AFBA9D6-57E6-1747-BE1A-BC30FF59EFC7}" destId="{C8EA277B-42E9-3542-B18D-4E0E7CC9E2FD}" srcOrd="1" destOrd="0" parTransId="{D4C7B1B2-5F09-C045-B921-A26E2215EDDC}" sibTransId="{4DCC9BC1-AB77-9045-898A-465998B10AB1}"/>
    <dgm:cxn modelId="{99AE9894-9D73-1A45-A3A4-CFB25B1E44AB}" type="presOf" srcId="{2AFBA9D6-57E6-1747-BE1A-BC30FF59EFC7}" destId="{5FF27E8B-6DD9-EF4B-A803-C798AEF62AA3}" srcOrd="0" destOrd="0" presId="urn:microsoft.com/office/officeart/2005/8/layout/cycle1"/>
    <dgm:cxn modelId="{7EE197D6-686F-E74F-B1D1-EDEA5222BA57}" type="presOf" srcId="{D8F9A527-09AF-B140-838A-55DF4DB179C5}" destId="{7E171857-7526-8A41-946B-E62B3476A379}" srcOrd="0" destOrd="0" presId="urn:microsoft.com/office/officeart/2005/8/layout/cycle1"/>
    <dgm:cxn modelId="{5EC687E4-6A34-B74C-A8D1-444CB22CAE60}" type="presOf" srcId="{4992799E-678C-1644-BAB5-45376C4E9BCC}" destId="{72A1BD8C-9BA7-DF40-AB13-54AF4A64C774}" srcOrd="0" destOrd="0" presId="urn:microsoft.com/office/officeart/2005/8/layout/cycle1"/>
    <dgm:cxn modelId="{385E74B2-7EC0-B14A-BCE9-B4686B5B5269}" type="presParOf" srcId="{5FF27E8B-6DD9-EF4B-A803-C798AEF62AA3}" destId="{6D5D3D91-FFD4-EE4F-BA93-19E05EE104C6}" srcOrd="0" destOrd="0" presId="urn:microsoft.com/office/officeart/2005/8/layout/cycle1"/>
    <dgm:cxn modelId="{82560647-C06D-6745-B4C1-0145B92FDB05}" type="presParOf" srcId="{5FF27E8B-6DD9-EF4B-A803-C798AEF62AA3}" destId="{72A1BD8C-9BA7-DF40-AB13-54AF4A64C774}" srcOrd="1" destOrd="0" presId="urn:microsoft.com/office/officeart/2005/8/layout/cycle1"/>
    <dgm:cxn modelId="{145580F4-042A-B944-ABE9-D66C47DEE01D}" type="presParOf" srcId="{5FF27E8B-6DD9-EF4B-A803-C798AEF62AA3}" destId="{E5972367-1D0F-3F42-A4B0-A32CE17DB0E2}" srcOrd="2" destOrd="0" presId="urn:microsoft.com/office/officeart/2005/8/layout/cycle1"/>
    <dgm:cxn modelId="{707E11FB-AB8E-7A4F-9FAE-968E71F0EA8E}" type="presParOf" srcId="{5FF27E8B-6DD9-EF4B-A803-C798AEF62AA3}" destId="{FDDCF62B-7D30-7747-857F-BEA10A4993DF}" srcOrd="3" destOrd="0" presId="urn:microsoft.com/office/officeart/2005/8/layout/cycle1"/>
    <dgm:cxn modelId="{91A8B046-F040-E841-8C9D-969D2DB13D69}" type="presParOf" srcId="{5FF27E8B-6DD9-EF4B-A803-C798AEF62AA3}" destId="{0F186D10-BF90-1943-9906-BE5931198E0E}" srcOrd="4" destOrd="0" presId="urn:microsoft.com/office/officeart/2005/8/layout/cycle1"/>
    <dgm:cxn modelId="{4AB093E4-E77D-0045-A322-BF73B41351D2}" type="presParOf" srcId="{5FF27E8B-6DD9-EF4B-A803-C798AEF62AA3}" destId="{08A35E68-A8B0-2642-9EE0-584DCD565B71}" srcOrd="5" destOrd="0" presId="urn:microsoft.com/office/officeart/2005/8/layout/cycle1"/>
    <dgm:cxn modelId="{F281B084-D0B4-4D49-B23D-49D99837AFDC}" type="presParOf" srcId="{5FF27E8B-6DD9-EF4B-A803-C798AEF62AA3}" destId="{2840D037-78A6-044F-B003-833708335EE8}" srcOrd="6" destOrd="0" presId="urn:microsoft.com/office/officeart/2005/8/layout/cycle1"/>
    <dgm:cxn modelId="{5E598897-1A8F-964E-A4AF-1CC87610BDA3}" type="presParOf" srcId="{5FF27E8B-6DD9-EF4B-A803-C798AEF62AA3}" destId="{7E171857-7526-8A41-946B-E62B3476A379}" srcOrd="7" destOrd="0" presId="urn:microsoft.com/office/officeart/2005/8/layout/cycle1"/>
    <dgm:cxn modelId="{50BB555E-8B69-4C40-95A1-671EB6F83CDE}" type="presParOf" srcId="{5FF27E8B-6DD9-EF4B-A803-C798AEF62AA3}" destId="{B10B807F-A421-DC40-9C24-68A34ED8B7E8}" srcOrd="8"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AFBA9D6-57E6-1747-BE1A-BC30FF59EFC7}" type="doc">
      <dgm:prSet loTypeId="urn:microsoft.com/office/officeart/2005/8/layout/cycle1" loCatId="" qsTypeId="urn:microsoft.com/office/officeart/2005/8/quickstyle/simple4" qsCatId="simple" csTypeId="urn:microsoft.com/office/officeart/2005/8/colors/colorful2" csCatId="colorful" phldr="1"/>
      <dgm:spPr/>
      <dgm:t>
        <a:bodyPr/>
        <a:lstStyle/>
        <a:p>
          <a:endParaRPr lang="en-US"/>
        </a:p>
      </dgm:t>
    </dgm:pt>
    <dgm:pt modelId="{4992799E-678C-1644-BAB5-45376C4E9BCC}">
      <dgm:prSet phldrT="[Text]"/>
      <dgm:spPr/>
      <dgm:t>
        <a:bodyPr/>
        <a:lstStyle/>
        <a:p>
          <a:r>
            <a:rPr lang="en-US" b="1"/>
            <a:t>Assessment</a:t>
          </a:r>
        </a:p>
      </dgm:t>
    </dgm:pt>
    <dgm:pt modelId="{6CA93F6F-2C5B-3543-B35F-D1B2E291110D}" type="parTrans" cxnId="{CEC21C17-53E6-EF45-8EEB-15F94B7795BA}">
      <dgm:prSet/>
      <dgm:spPr/>
      <dgm:t>
        <a:bodyPr/>
        <a:lstStyle/>
        <a:p>
          <a:endParaRPr lang="en-US"/>
        </a:p>
      </dgm:t>
    </dgm:pt>
    <dgm:pt modelId="{0376A2C8-3862-614F-93E3-DF6A3BA3792C}" type="sibTrans" cxnId="{CEC21C17-53E6-EF45-8EEB-15F94B7795BA}">
      <dgm:prSet/>
      <dgm:spPr/>
      <dgm:t>
        <a:bodyPr/>
        <a:lstStyle/>
        <a:p>
          <a:endParaRPr lang="en-US"/>
        </a:p>
      </dgm:t>
    </dgm:pt>
    <dgm:pt modelId="{C8EA277B-42E9-3542-B18D-4E0E7CC9E2FD}">
      <dgm:prSet phldrT="[Text]"/>
      <dgm:spPr/>
      <dgm:t>
        <a:bodyPr/>
        <a:lstStyle/>
        <a:p>
          <a:r>
            <a:rPr lang="en-US" b="1">
              <a:solidFill>
                <a:srgbClr val="FF0000"/>
              </a:solidFill>
            </a:rPr>
            <a:t>Treatment Planning</a:t>
          </a:r>
        </a:p>
      </dgm:t>
    </dgm:pt>
    <dgm:pt modelId="{D4C7B1B2-5F09-C045-B921-A26E2215EDDC}" type="parTrans" cxnId="{4D67A284-FC58-7448-B458-68BDD6D789DE}">
      <dgm:prSet/>
      <dgm:spPr/>
      <dgm:t>
        <a:bodyPr/>
        <a:lstStyle/>
        <a:p>
          <a:endParaRPr lang="en-US"/>
        </a:p>
      </dgm:t>
    </dgm:pt>
    <dgm:pt modelId="{4DCC9BC1-AB77-9045-898A-465998B10AB1}" type="sibTrans" cxnId="{4D67A284-FC58-7448-B458-68BDD6D789DE}">
      <dgm:prSet/>
      <dgm:spPr/>
      <dgm:t>
        <a:bodyPr/>
        <a:lstStyle/>
        <a:p>
          <a:endParaRPr lang="en-US"/>
        </a:p>
      </dgm:t>
    </dgm:pt>
    <dgm:pt modelId="{D8F9A527-09AF-B140-838A-55DF4DB179C5}">
      <dgm:prSet phldrT="[Text]"/>
      <dgm:spPr/>
      <dgm:t>
        <a:bodyPr/>
        <a:lstStyle/>
        <a:p>
          <a:r>
            <a:rPr lang="en-US" b="1"/>
            <a:t>Treatment</a:t>
          </a:r>
        </a:p>
      </dgm:t>
    </dgm:pt>
    <dgm:pt modelId="{6BCDDBAD-8FBB-DC4B-9723-C87C5467A7A2}" type="parTrans" cxnId="{EA5CB148-CCE2-7A4D-AC13-FF571FE403E9}">
      <dgm:prSet/>
      <dgm:spPr/>
      <dgm:t>
        <a:bodyPr/>
        <a:lstStyle/>
        <a:p>
          <a:endParaRPr lang="en-US"/>
        </a:p>
      </dgm:t>
    </dgm:pt>
    <dgm:pt modelId="{99DD0ED8-A3B6-0E44-8A5F-533131297894}" type="sibTrans" cxnId="{EA5CB148-CCE2-7A4D-AC13-FF571FE403E9}">
      <dgm:prSet/>
      <dgm:spPr/>
      <dgm:t>
        <a:bodyPr/>
        <a:lstStyle/>
        <a:p>
          <a:endParaRPr lang="en-US"/>
        </a:p>
      </dgm:t>
    </dgm:pt>
    <dgm:pt modelId="{5FF27E8B-6DD9-EF4B-A803-C798AEF62AA3}" type="pres">
      <dgm:prSet presAssocID="{2AFBA9D6-57E6-1747-BE1A-BC30FF59EFC7}" presName="cycle" presStyleCnt="0">
        <dgm:presLayoutVars>
          <dgm:dir/>
          <dgm:resizeHandles val="exact"/>
        </dgm:presLayoutVars>
      </dgm:prSet>
      <dgm:spPr/>
    </dgm:pt>
    <dgm:pt modelId="{6D5D3D91-FFD4-EE4F-BA93-19E05EE104C6}" type="pres">
      <dgm:prSet presAssocID="{4992799E-678C-1644-BAB5-45376C4E9BCC}" presName="dummy" presStyleCnt="0"/>
      <dgm:spPr/>
    </dgm:pt>
    <dgm:pt modelId="{72A1BD8C-9BA7-DF40-AB13-54AF4A64C774}" type="pres">
      <dgm:prSet presAssocID="{4992799E-678C-1644-BAB5-45376C4E9BCC}" presName="node" presStyleLbl="revTx" presStyleIdx="0" presStyleCnt="3">
        <dgm:presLayoutVars>
          <dgm:bulletEnabled val="1"/>
        </dgm:presLayoutVars>
      </dgm:prSet>
      <dgm:spPr/>
    </dgm:pt>
    <dgm:pt modelId="{E5972367-1D0F-3F42-A4B0-A32CE17DB0E2}" type="pres">
      <dgm:prSet presAssocID="{0376A2C8-3862-614F-93E3-DF6A3BA3792C}" presName="sibTrans" presStyleLbl="node1" presStyleIdx="0" presStyleCnt="3"/>
      <dgm:spPr/>
    </dgm:pt>
    <dgm:pt modelId="{FDDCF62B-7D30-7747-857F-BEA10A4993DF}" type="pres">
      <dgm:prSet presAssocID="{C8EA277B-42E9-3542-B18D-4E0E7CC9E2FD}" presName="dummy" presStyleCnt="0"/>
      <dgm:spPr/>
    </dgm:pt>
    <dgm:pt modelId="{0F186D10-BF90-1943-9906-BE5931198E0E}" type="pres">
      <dgm:prSet presAssocID="{C8EA277B-42E9-3542-B18D-4E0E7CC9E2FD}" presName="node" presStyleLbl="revTx" presStyleIdx="1" presStyleCnt="3">
        <dgm:presLayoutVars>
          <dgm:bulletEnabled val="1"/>
        </dgm:presLayoutVars>
      </dgm:prSet>
      <dgm:spPr/>
    </dgm:pt>
    <dgm:pt modelId="{08A35E68-A8B0-2642-9EE0-584DCD565B71}" type="pres">
      <dgm:prSet presAssocID="{4DCC9BC1-AB77-9045-898A-465998B10AB1}" presName="sibTrans" presStyleLbl="node1" presStyleIdx="1" presStyleCnt="3"/>
      <dgm:spPr/>
    </dgm:pt>
    <dgm:pt modelId="{2840D037-78A6-044F-B003-833708335EE8}" type="pres">
      <dgm:prSet presAssocID="{D8F9A527-09AF-B140-838A-55DF4DB179C5}" presName="dummy" presStyleCnt="0"/>
      <dgm:spPr/>
    </dgm:pt>
    <dgm:pt modelId="{7E171857-7526-8A41-946B-E62B3476A379}" type="pres">
      <dgm:prSet presAssocID="{D8F9A527-09AF-B140-838A-55DF4DB179C5}" presName="node" presStyleLbl="revTx" presStyleIdx="2" presStyleCnt="3">
        <dgm:presLayoutVars>
          <dgm:bulletEnabled val="1"/>
        </dgm:presLayoutVars>
      </dgm:prSet>
      <dgm:spPr/>
    </dgm:pt>
    <dgm:pt modelId="{B10B807F-A421-DC40-9C24-68A34ED8B7E8}" type="pres">
      <dgm:prSet presAssocID="{99DD0ED8-A3B6-0E44-8A5F-533131297894}" presName="sibTrans" presStyleLbl="node1" presStyleIdx="2" presStyleCnt="3"/>
      <dgm:spPr/>
    </dgm:pt>
  </dgm:ptLst>
  <dgm:cxnLst>
    <dgm:cxn modelId="{CEC21C17-53E6-EF45-8EEB-15F94B7795BA}" srcId="{2AFBA9D6-57E6-1747-BE1A-BC30FF59EFC7}" destId="{4992799E-678C-1644-BAB5-45376C4E9BCC}" srcOrd="0" destOrd="0" parTransId="{6CA93F6F-2C5B-3543-B35F-D1B2E291110D}" sibTransId="{0376A2C8-3862-614F-93E3-DF6A3BA3792C}"/>
    <dgm:cxn modelId="{FAECA71C-EC5A-D94D-994C-2191D408355E}" type="presOf" srcId="{2AFBA9D6-57E6-1747-BE1A-BC30FF59EFC7}" destId="{5FF27E8B-6DD9-EF4B-A803-C798AEF62AA3}" srcOrd="0" destOrd="0" presId="urn:microsoft.com/office/officeart/2005/8/layout/cycle1"/>
    <dgm:cxn modelId="{188FF728-0DFD-724C-B85A-9B72B72F3B2E}" type="presOf" srcId="{C8EA277B-42E9-3542-B18D-4E0E7CC9E2FD}" destId="{0F186D10-BF90-1943-9906-BE5931198E0E}" srcOrd="0" destOrd="0" presId="urn:microsoft.com/office/officeart/2005/8/layout/cycle1"/>
    <dgm:cxn modelId="{EA5CB148-CCE2-7A4D-AC13-FF571FE403E9}" srcId="{2AFBA9D6-57E6-1747-BE1A-BC30FF59EFC7}" destId="{D8F9A527-09AF-B140-838A-55DF4DB179C5}" srcOrd="2" destOrd="0" parTransId="{6BCDDBAD-8FBB-DC4B-9723-C87C5467A7A2}" sibTransId="{99DD0ED8-A3B6-0E44-8A5F-533131297894}"/>
    <dgm:cxn modelId="{4D67A284-FC58-7448-B458-68BDD6D789DE}" srcId="{2AFBA9D6-57E6-1747-BE1A-BC30FF59EFC7}" destId="{C8EA277B-42E9-3542-B18D-4E0E7CC9E2FD}" srcOrd="1" destOrd="0" parTransId="{D4C7B1B2-5F09-C045-B921-A26E2215EDDC}" sibTransId="{4DCC9BC1-AB77-9045-898A-465998B10AB1}"/>
    <dgm:cxn modelId="{4401A1B3-35E0-4249-83A6-283D107628E0}" type="presOf" srcId="{4DCC9BC1-AB77-9045-898A-465998B10AB1}" destId="{08A35E68-A8B0-2642-9EE0-584DCD565B71}" srcOrd="0" destOrd="0" presId="urn:microsoft.com/office/officeart/2005/8/layout/cycle1"/>
    <dgm:cxn modelId="{C91E46BF-4737-FB4D-B2E1-172CF6FA1D74}" type="presOf" srcId="{D8F9A527-09AF-B140-838A-55DF4DB179C5}" destId="{7E171857-7526-8A41-946B-E62B3476A379}" srcOrd="0" destOrd="0" presId="urn:microsoft.com/office/officeart/2005/8/layout/cycle1"/>
    <dgm:cxn modelId="{5FA008D8-F87F-FA49-B211-DDEEF30EB75F}" type="presOf" srcId="{0376A2C8-3862-614F-93E3-DF6A3BA3792C}" destId="{E5972367-1D0F-3F42-A4B0-A32CE17DB0E2}" srcOrd="0" destOrd="0" presId="urn:microsoft.com/office/officeart/2005/8/layout/cycle1"/>
    <dgm:cxn modelId="{BD2C9AEB-3AF0-3645-8E06-DC90DF5941EF}" type="presOf" srcId="{99DD0ED8-A3B6-0E44-8A5F-533131297894}" destId="{B10B807F-A421-DC40-9C24-68A34ED8B7E8}" srcOrd="0" destOrd="0" presId="urn:microsoft.com/office/officeart/2005/8/layout/cycle1"/>
    <dgm:cxn modelId="{51F31EFB-BEA5-8E40-BB4D-8DF957F78FE4}" type="presOf" srcId="{4992799E-678C-1644-BAB5-45376C4E9BCC}" destId="{72A1BD8C-9BA7-DF40-AB13-54AF4A64C774}" srcOrd="0" destOrd="0" presId="urn:microsoft.com/office/officeart/2005/8/layout/cycle1"/>
    <dgm:cxn modelId="{12B14D48-E7CC-3E43-A519-644585FD0B29}" type="presParOf" srcId="{5FF27E8B-6DD9-EF4B-A803-C798AEF62AA3}" destId="{6D5D3D91-FFD4-EE4F-BA93-19E05EE104C6}" srcOrd="0" destOrd="0" presId="urn:microsoft.com/office/officeart/2005/8/layout/cycle1"/>
    <dgm:cxn modelId="{B431487C-009E-ED49-9AFA-90E205EADC26}" type="presParOf" srcId="{5FF27E8B-6DD9-EF4B-A803-C798AEF62AA3}" destId="{72A1BD8C-9BA7-DF40-AB13-54AF4A64C774}" srcOrd="1" destOrd="0" presId="urn:microsoft.com/office/officeart/2005/8/layout/cycle1"/>
    <dgm:cxn modelId="{A3838733-0AC6-BE41-9542-2DEBFD6BCB03}" type="presParOf" srcId="{5FF27E8B-6DD9-EF4B-A803-C798AEF62AA3}" destId="{E5972367-1D0F-3F42-A4B0-A32CE17DB0E2}" srcOrd="2" destOrd="0" presId="urn:microsoft.com/office/officeart/2005/8/layout/cycle1"/>
    <dgm:cxn modelId="{40064EB2-573D-BD48-93E6-CB37D059E72C}" type="presParOf" srcId="{5FF27E8B-6DD9-EF4B-A803-C798AEF62AA3}" destId="{FDDCF62B-7D30-7747-857F-BEA10A4993DF}" srcOrd="3" destOrd="0" presId="urn:microsoft.com/office/officeart/2005/8/layout/cycle1"/>
    <dgm:cxn modelId="{C196C73D-F8A6-9E4A-8B1B-CB61B611CE73}" type="presParOf" srcId="{5FF27E8B-6DD9-EF4B-A803-C798AEF62AA3}" destId="{0F186D10-BF90-1943-9906-BE5931198E0E}" srcOrd="4" destOrd="0" presId="urn:microsoft.com/office/officeart/2005/8/layout/cycle1"/>
    <dgm:cxn modelId="{87F8AF8B-E2C2-1C42-8AF6-BFECCAAA53BC}" type="presParOf" srcId="{5FF27E8B-6DD9-EF4B-A803-C798AEF62AA3}" destId="{08A35E68-A8B0-2642-9EE0-584DCD565B71}" srcOrd="5" destOrd="0" presId="urn:microsoft.com/office/officeart/2005/8/layout/cycle1"/>
    <dgm:cxn modelId="{0E9B19AC-64E4-5640-97FF-0EA7917FBDB7}" type="presParOf" srcId="{5FF27E8B-6DD9-EF4B-A803-C798AEF62AA3}" destId="{2840D037-78A6-044F-B003-833708335EE8}" srcOrd="6" destOrd="0" presId="urn:microsoft.com/office/officeart/2005/8/layout/cycle1"/>
    <dgm:cxn modelId="{BF65F510-8CF9-1D46-8464-86DB0E6CDC79}" type="presParOf" srcId="{5FF27E8B-6DD9-EF4B-A803-C798AEF62AA3}" destId="{7E171857-7526-8A41-946B-E62B3476A379}" srcOrd="7" destOrd="0" presId="urn:microsoft.com/office/officeart/2005/8/layout/cycle1"/>
    <dgm:cxn modelId="{4ECB7C7D-89B1-1442-BF69-4DB513D252BA}" type="presParOf" srcId="{5FF27E8B-6DD9-EF4B-A803-C798AEF62AA3}" destId="{B10B807F-A421-DC40-9C24-68A34ED8B7E8}"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A31B2E63-3CDD-114D-9BBC-7A97E2ED4B55}" type="doc">
      <dgm:prSet loTypeId="urn:microsoft.com/office/officeart/2005/8/layout/vList2" loCatId="" qsTypeId="urn:microsoft.com/office/officeart/2005/8/quickstyle/simple3" qsCatId="simple" csTypeId="urn:microsoft.com/office/officeart/2005/8/colors/accent2_5" csCatId="accent2" phldr="1"/>
      <dgm:spPr/>
      <dgm:t>
        <a:bodyPr/>
        <a:lstStyle/>
        <a:p>
          <a:endParaRPr lang="en-US"/>
        </a:p>
      </dgm:t>
    </dgm:pt>
    <dgm:pt modelId="{F4F32999-77A3-514E-AD7F-8CFA95154137}">
      <dgm:prSet/>
      <dgm:spPr/>
      <dgm:t>
        <a:bodyPr/>
        <a:lstStyle/>
        <a:p>
          <a:pPr rtl="0"/>
          <a:r>
            <a:rPr lang="en-US">
              <a:solidFill>
                <a:srgbClr val="7030A0"/>
              </a:solidFill>
            </a:rPr>
            <a:t>Long-Term Goal (LTG)</a:t>
          </a:r>
        </a:p>
      </dgm:t>
    </dgm:pt>
    <dgm:pt modelId="{0F7CFC9C-D2C2-B942-8707-338F3B9D0D04}" type="parTrans" cxnId="{75948DB1-0547-7743-BE3E-353F6CA3B493}">
      <dgm:prSet/>
      <dgm:spPr/>
      <dgm:t>
        <a:bodyPr/>
        <a:lstStyle/>
        <a:p>
          <a:endParaRPr lang="en-US"/>
        </a:p>
      </dgm:t>
    </dgm:pt>
    <dgm:pt modelId="{1F83AAA1-7D79-9A44-B0E4-333DD62C1DDD}" type="sibTrans" cxnId="{75948DB1-0547-7743-BE3E-353F6CA3B493}">
      <dgm:prSet/>
      <dgm:spPr/>
      <dgm:t>
        <a:bodyPr/>
        <a:lstStyle/>
        <a:p>
          <a:endParaRPr lang="en-US"/>
        </a:p>
      </dgm:t>
    </dgm:pt>
    <dgm:pt modelId="{EE110348-0F22-4E43-9391-19A07FA4AC62}">
      <dgm:prSet/>
      <dgm:spPr/>
      <dgm:t>
        <a:bodyPr/>
        <a:lstStyle/>
        <a:p>
          <a:pPr rtl="0"/>
          <a:r>
            <a:rPr lang="en-US">
              <a:solidFill>
                <a:srgbClr val="7030A0"/>
              </a:solidFill>
            </a:rPr>
            <a:t>Short-Term Objectives (STOs) </a:t>
          </a:r>
        </a:p>
      </dgm:t>
    </dgm:pt>
    <dgm:pt modelId="{5E506134-FBE3-FF40-935F-31B84425DB15}" type="parTrans" cxnId="{34E0FC90-B463-6C45-9931-E70811C2CD6E}">
      <dgm:prSet/>
      <dgm:spPr/>
      <dgm:t>
        <a:bodyPr/>
        <a:lstStyle/>
        <a:p>
          <a:endParaRPr lang="en-US"/>
        </a:p>
      </dgm:t>
    </dgm:pt>
    <dgm:pt modelId="{5148075F-EEC8-E146-9F03-09E180F6D2C1}" type="sibTrans" cxnId="{34E0FC90-B463-6C45-9931-E70811C2CD6E}">
      <dgm:prSet/>
      <dgm:spPr/>
      <dgm:t>
        <a:bodyPr/>
        <a:lstStyle/>
        <a:p>
          <a:endParaRPr lang="en-US"/>
        </a:p>
      </dgm:t>
    </dgm:pt>
    <dgm:pt modelId="{6620B04C-B399-B147-8B73-71DEE6230188}">
      <dgm:prSet/>
      <dgm:spPr/>
      <dgm:t>
        <a:bodyPr/>
        <a:lstStyle/>
        <a:p>
          <a:pPr rtl="0"/>
          <a:r>
            <a:rPr lang="en-US"/>
            <a:t>Break the goal into parts in order to monitor progress</a:t>
          </a:r>
        </a:p>
      </dgm:t>
    </dgm:pt>
    <dgm:pt modelId="{0F12F929-CCE7-8D4D-A482-176E31629B6E}" type="parTrans" cxnId="{EE35F954-685D-914C-8FDE-DA5ACCDDF6F4}">
      <dgm:prSet/>
      <dgm:spPr/>
      <dgm:t>
        <a:bodyPr/>
        <a:lstStyle/>
        <a:p>
          <a:endParaRPr lang="en-US"/>
        </a:p>
      </dgm:t>
    </dgm:pt>
    <dgm:pt modelId="{722BA025-CB00-EF4E-AD5F-41207DA22C82}" type="sibTrans" cxnId="{EE35F954-685D-914C-8FDE-DA5ACCDDF6F4}">
      <dgm:prSet/>
      <dgm:spPr/>
      <dgm:t>
        <a:bodyPr/>
        <a:lstStyle/>
        <a:p>
          <a:endParaRPr lang="en-US"/>
        </a:p>
      </dgm:t>
    </dgm:pt>
    <dgm:pt modelId="{5D41FD17-F3A3-8042-A10E-A9D9FE4FA648}">
      <dgm:prSet/>
      <dgm:spPr/>
      <dgm:t>
        <a:bodyPr/>
        <a:lstStyle/>
        <a:p>
          <a:pPr rtl="0"/>
          <a:r>
            <a:rPr lang="en-US"/>
            <a:t>Steps that will lead to achieving LTG</a:t>
          </a:r>
        </a:p>
      </dgm:t>
    </dgm:pt>
    <dgm:pt modelId="{CD835A90-673F-054A-BED2-C78E0F4856D9}" type="parTrans" cxnId="{B8B82F64-D4C1-FB40-9FEC-1FDBFE4C6D61}">
      <dgm:prSet/>
      <dgm:spPr/>
      <dgm:t>
        <a:bodyPr/>
        <a:lstStyle/>
        <a:p>
          <a:endParaRPr lang="en-US"/>
        </a:p>
      </dgm:t>
    </dgm:pt>
    <dgm:pt modelId="{270F4B3A-0FB3-9146-81D1-EAE98F1A77B6}" type="sibTrans" cxnId="{B8B82F64-D4C1-FB40-9FEC-1FDBFE4C6D61}">
      <dgm:prSet/>
      <dgm:spPr/>
      <dgm:t>
        <a:bodyPr/>
        <a:lstStyle/>
        <a:p>
          <a:endParaRPr lang="en-US"/>
        </a:p>
      </dgm:t>
    </dgm:pt>
    <dgm:pt modelId="{A549B247-02B2-EC4A-AD5D-33D1F6CB8A7C}">
      <dgm:prSet/>
      <dgm:spPr/>
      <dgm:t>
        <a:bodyPr/>
        <a:lstStyle/>
        <a:p>
          <a:pPr rtl="0"/>
          <a:r>
            <a:rPr lang="en-US"/>
            <a:t>Achieved during course of therapy</a:t>
          </a:r>
        </a:p>
      </dgm:t>
    </dgm:pt>
    <dgm:pt modelId="{A359E6F6-FA0F-1C47-A635-8C25C096C35E}" type="parTrans" cxnId="{642B1B27-58A2-F940-B6CF-BCB0C24F2B6D}">
      <dgm:prSet/>
      <dgm:spPr/>
      <dgm:t>
        <a:bodyPr/>
        <a:lstStyle/>
        <a:p>
          <a:endParaRPr lang="en-US"/>
        </a:p>
      </dgm:t>
    </dgm:pt>
    <dgm:pt modelId="{EEE4F924-4296-4A40-BEE1-D4AC2E612BF0}" type="sibTrans" cxnId="{642B1B27-58A2-F940-B6CF-BCB0C24F2B6D}">
      <dgm:prSet/>
      <dgm:spPr/>
      <dgm:t>
        <a:bodyPr/>
        <a:lstStyle/>
        <a:p>
          <a:endParaRPr lang="en-US"/>
        </a:p>
      </dgm:t>
    </dgm:pt>
    <dgm:pt modelId="{744FD3A3-1F09-2F4E-8EEB-DEB4660A163E}">
      <dgm:prSet/>
      <dgm:spPr/>
      <dgm:t>
        <a:bodyPr/>
        <a:lstStyle/>
        <a:p>
          <a:pPr rtl="0"/>
          <a:r>
            <a:rPr lang="en-US"/>
            <a:t>A statement of what you expect the child or adult to DO</a:t>
          </a:r>
        </a:p>
      </dgm:t>
    </dgm:pt>
    <dgm:pt modelId="{3F287342-3639-7B46-9B0D-46805108D36D}" type="parTrans" cxnId="{D95888C0-3861-5948-85BF-74A2BF3B2AB1}">
      <dgm:prSet/>
      <dgm:spPr/>
      <dgm:t>
        <a:bodyPr/>
        <a:lstStyle/>
        <a:p>
          <a:endParaRPr lang="en-US"/>
        </a:p>
      </dgm:t>
    </dgm:pt>
    <dgm:pt modelId="{E8AB49E3-DE6E-1741-9218-B269479807C6}" type="sibTrans" cxnId="{D95888C0-3861-5948-85BF-74A2BF3B2AB1}">
      <dgm:prSet/>
      <dgm:spPr/>
      <dgm:t>
        <a:bodyPr/>
        <a:lstStyle/>
        <a:p>
          <a:endParaRPr lang="en-US"/>
        </a:p>
      </dgm:t>
    </dgm:pt>
    <dgm:pt modelId="{97B9BFED-D2A3-494E-8638-BE67B53F94BD}" type="pres">
      <dgm:prSet presAssocID="{A31B2E63-3CDD-114D-9BBC-7A97E2ED4B55}" presName="linear" presStyleCnt="0">
        <dgm:presLayoutVars>
          <dgm:animLvl val="lvl"/>
          <dgm:resizeHandles val="exact"/>
        </dgm:presLayoutVars>
      </dgm:prSet>
      <dgm:spPr/>
    </dgm:pt>
    <dgm:pt modelId="{D4CC0F32-0CEF-3B47-8DC0-91AA8828EEE3}" type="pres">
      <dgm:prSet presAssocID="{F4F32999-77A3-514E-AD7F-8CFA95154137}" presName="parentText" presStyleLbl="node1" presStyleIdx="0" presStyleCnt="2">
        <dgm:presLayoutVars>
          <dgm:chMax val="0"/>
          <dgm:bulletEnabled val="1"/>
        </dgm:presLayoutVars>
      </dgm:prSet>
      <dgm:spPr/>
    </dgm:pt>
    <dgm:pt modelId="{99416BF2-D200-A147-89C5-271799062AB8}" type="pres">
      <dgm:prSet presAssocID="{F4F32999-77A3-514E-AD7F-8CFA95154137}" presName="childText" presStyleLbl="revTx" presStyleIdx="0" presStyleCnt="2">
        <dgm:presLayoutVars>
          <dgm:bulletEnabled val="1"/>
        </dgm:presLayoutVars>
      </dgm:prSet>
      <dgm:spPr/>
    </dgm:pt>
    <dgm:pt modelId="{7E0F3FCE-709D-174C-B1B6-B5B4129AC774}" type="pres">
      <dgm:prSet presAssocID="{EE110348-0F22-4E43-9391-19A07FA4AC62}" presName="parentText" presStyleLbl="node1" presStyleIdx="1" presStyleCnt="2">
        <dgm:presLayoutVars>
          <dgm:chMax val="0"/>
          <dgm:bulletEnabled val="1"/>
        </dgm:presLayoutVars>
      </dgm:prSet>
      <dgm:spPr/>
    </dgm:pt>
    <dgm:pt modelId="{38204414-D5E7-1D4E-9F10-DE64239B891D}" type="pres">
      <dgm:prSet presAssocID="{EE110348-0F22-4E43-9391-19A07FA4AC62}" presName="childText" presStyleLbl="revTx" presStyleIdx="1" presStyleCnt="2">
        <dgm:presLayoutVars>
          <dgm:bulletEnabled val="1"/>
        </dgm:presLayoutVars>
      </dgm:prSet>
      <dgm:spPr/>
    </dgm:pt>
  </dgm:ptLst>
  <dgm:cxnLst>
    <dgm:cxn modelId="{4D5BB61F-6ADC-374D-AFE6-B14FB5DEE88A}" type="presOf" srcId="{F4F32999-77A3-514E-AD7F-8CFA95154137}" destId="{D4CC0F32-0CEF-3B47-8DC0-91AA8828EEE3}" srcOrd="0" destOrd="0" presId="urn:microsoft.com/office/officeart/2005/8/layout/vList2"/>
    <dgm:cxn modelId="{642B1B27-58A2-F940-B6CF-BCB0C24F2B6D}" srcId="{F4F32999-77A3-514E-AD7F-8CFA95154137}" destId="{A549B247-02B2-EC4A-AD5D-33D1F6CB8A7C}" srcOrd="0" destOrd="0" parTransId="{A359E6F6-FA0F-1C47-A635-8C25C096C35E}" sibTransId="{EEE4F924-4296-4A40-BEE1-D4AC2E612BF0}"/>
    <dgm:cxn modelId="{AD32FA27-1B6E-CF40-B912-9A2DA5B57BE9}" type="presOf" srcId="{5D41FD17-F3A3-8042-A10E-A9D9FE4FA648}" destId="{38204414-D5E7-1D4E-9F10-DE64239B891D}" srcOrd="0" destOrd="0" presId="urn:microsoft.com/office/officeart/2005/8/layout/vList2"/>
    <dgm:cxn modelId="{294F2D47-3EF9-A244-A20F-EFC5A7A8CF0D}" type="presOf" srcId="{744FD3A3-1F09-2F4E-8EEB-DEB4660A163E}" destId="{99416BF2-D200-A147-89C5-271799062AB8}" srcOrd="0" destOrd="1" presId="urn:microsoft.com/office/officeart/2005/8/layout/vList2"/>
    <dgm:cxn modelId="{EE35F954-685D-914C-8FDE-DA5ACCDDF6F4}" srcId="{EE110348-0F22-4E43-9391-19A07FA4AC62}" destId="{6620B04C-B399-B147-8B73-71DEE6230188}" srcOrd="1" destOrd="0" parTransId="{0F12F929-CCE7-8D4D-A482-176E31629B6E}" sibTransId="{722BA025-CB00-EF4E-AD5F-41207DA22C82}"/>
    <dgm:cxn modelId="{B8B82F64-D4C1-FB40-9FEC-1FDBFE4C6D61}" srcId="{EE110348-0F22-4E43-9391-19A07FA4AC62}" destId="{5D41FD17-F3A3-8042-A10E-A9D9FE4FA648}" srcOrd="0" destOrd="0" parTransId="{CD835A90-673F-054A-BED2-C78E0F4856D9}" sibTransId="{270F4B3A-0FB3-9146-81D1-EAE98F1A77B6}"/>
    <dgm:cxn modelId="{A1519073-1E4E-1544-BD08-46D5B250975F}" type="presOf" srcId="{EE110348-0F22-4E43-9391-19A07FA4AC62}" destId="{7E0F3FCE-709D-174C-B1B6-B5B4129AC774}" srcOrd="0" destOrd="0" presId="urn:microsoft.com/office/officeart/2005/8/layout/vList2"/>
    <dgm:cxn modelId="{34E0FC90-B463-6C45-9931-E70811C2CD6E}" srcId="{A31B2E63-3CDD-114D-9BBC-7A97E2ED4B55}" destId="{EE110348-0F22-4E43-9391-19A07FA4AC62}" srcOrd="1" destOrd="0" parTransId="{5E506134-FBE3-FF40-935F-31B84425DB15}" sibTransId="{5148075F-EEC8-E146-9F03-09E180F6D2C1}"/>
    <dgm:cxn modelId="{75948DB1-0547-7743-BE3E-353F6CA3B493}" srcId="{A31B2E63-3CDD-114D-9BBC-7A97E2ED4B55}" destId="{F4F32999-77A3-514E-AD7F-8CFA95154137}" srcOrd="0" destOrd="0" parTransId="{0F7CFC9C-D2C2-B942-8707-338F3B9D0D04}" sibTransId="{1F83AAA1-7D79-9A44-B0E4-333DD62C1DDD}"/>
    <dgm:cxn modelId="{ED1904B9-7F2E-D546-9726-FEF2C2C5CC22}" type="presOf" srcId="{A549B247-02B2-EC4A-AD5D-33D1F6CB8A7C}" destId="{99416BF2-D200-A147-89C5-271799062AB8}" srcOrd="0" destOrd="0" presId="urn:microsoft.com/office/officeart/2005/8/layout/vList2"/>
    <dgm:cxn modelId="{D95888C0-3861-5948-85BF-74A2BF3B2AB1}" srcId="{F4F32999-77A3-514E-AD7F-8CFA95154137}" destId="{744FD3A3-1F09-2F4E-8EEB-DEB4660A163E}" srcOrd="1" destOrd="0" parTransId="{3F287342-3639-7B46-9B0D-46805108D36D}" sibTransId="{E8AB49E3-DE6E-1741-9218-B269479807C6}"/>
    <dgm:cxn modelId="{6E76D4EF-772F-8047-96EF-1B41A959CA73}" type="presOf" srcId="{6620B04C-B399-B147-8B73-71DEE6230188}" destId="{38204414-D5E7-1D4E-9F10-DE64239B891D}" srcOrd="0" destOrd="1" presId="urn:microsoft.com/office/officeart/2005/8/layout/vList2"/>
    <dgm:cxn modelId="{CEA348FC-6B77-6949-8328-CD8EFAED9CD7}" type="presOf" srcId="{A31B2E63-3CDD-114D-9BBC-7A97E2ED4B55}" destId="{97B9BFED-D2A3-494E-8638-BE67B53F94BD}" srcOrd="0" destOrd="0" presId="urn:microsoft.com/office/officeart/2005/8/layout/vList2"/>
    <dgm:cxn modelId="{46D5520B-C105-9743-9CDF-20D2095A82E8}" type="presParOf" srcId="{97B9BFED-D2A3-494E-8638-BE67B53F94BD}" destId="{D4CC0F32-0CEF-3B47-8DC0-91AA8828EEE3}" srcOrd="0" destOrd="0" presId="urn:microsoft.com/office/officeart/2005/8/layout/vList2"/>
    <dgm:cxn modelId="{1C071B81-5281-5E40-8FA2-99118221621B}" type="presParOf" srcId="{97B9BFED-D2A3-494E-8638-BE67B53F94BD}" destId="{99416BF2-D200-A147-89C5-271799062AB8}" srcOrd="1" destOrd="0" presId="urn:microsoft.com/office/officeart/2005/8/layout/vList2"/>
    <dgm:cxn modelId="{4285C5BE-C560-1A47-B159-A0AE124CBF23}" type="presParOf" srcId="{97B9BFED-D2A3-494E-8638-BE67B53F94BD}" destId="{7E0F3FCE-709D-174C-B1B6-B5B4129AC774}" srcOrd="2" destOrd="0" presId="urn:microsoft.com/office/officeart/2005/8/layout/vList2"/>
    <dgm:cxn modelId="{E2542743-6779-6B47-9E13-A46CC0AB89E3}" type="presParOf" srcId="{97B9BFED-D2A3-494E-8638-BE67B53F94BD}" destId="{38204414-D5E7-1D4E-9F10-DE64239B891D}"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1BD8C-9BA7-DF40-AB13-54AF4A64C774}">
      <dsp:nvSpPr>
        <dsp:cNvPr id="0" name=""/>
        <dsp:cNvSpPr/>
      </dsp:nvSpPr>
      <dsp:spPr>
        <a:xfrm>
          <a:off x="4502517" y="321144"/>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a:t>Assessment</a:t>
          </a:r>
        </a:p>
      </dsp:txBody>
      <dsp:txXfrm>
        <a:off x="4502517" y="321144"/>
        <a:ext cx="1640495" cy="1640495"/>
      </dsp:txXfrm>
    </dsp:sp>
    <dsp:sp modelId="{E5972367-1D0F-3F42-A4B0-A32CE17DB0E2}">
      <dsp:nvSpPr>
        <dsp:cNvPr id="0" name=""/>
        <dsp:cNvSpPr/>
      </dsp:nvSpPr>
      <dsp:spPr>
        <a:xfrm>
          <a:off x="2003984" y="-1568"/>
          <a:ext cx="3878730" cy="3878730"/>
        </a:xfrm>
        <a:prstGeom prst="circularArrow">
          <a:avLst>
            <a:gd name="adj1" fmla="val 8247"/>
            <a:gd name="adj2" fmla="val 576031"/>
            <a:gd name="adj3" fmla="val 2964247"/>
            <a:gd name="adj4" fmla="val 51460"/>
            <a:gd name="adj5" fmla="val 9622"/>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F186D10-BF90-1943-9906-BE5931198E0E}">
      <dsp:nvSpPr>
        <dsp:cNvPr id="0" name=""/>
        <dsp:cNvSpPr/>
      </dsp:nvSpPr>
      <dsp:spPr>
        <a:xfrm>
          <a:off x="3123102" y="2710360"/>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a:solidFill>
                <a:srgbClr val="FF0000"/>
              </a:solidFill>
            </a:rPr>
            <a:t>Treatment Planning</a:t>
          </a:r>
        </a:p>
      </dsp:txBody>
      <dsp:txXfrm>
        <a:off x="3123102" y="2710360"/>
        <a:ext cx="1640495" cy="1640495"/>
      </dsp:txXfrm>
    </dsp:sp>
    <dsp:sp modelId="{08A35E68-A8B0-2642-9EE0-584DCD565B71}">
      <dsp:nvSpPr>
        <dsp:cNvPr id="0" name=""/>
        <dsp:cNvSpPr/>
      </dsp:nvSpPr>
      <dsp:spPr>
        <a:xfrm>
          <a:off x="2003984" y="-1568"/>
          <a:ext cx="3878730" cy="3878730"/>
        </a:xfrm>
        <a:prstGeom prst="circularArrow">
          <a:avLst>
            <a:gd name="adj1" fmla="val 8247"/>
            <a:gd name="adj2" fmla="val 576031"/>
            <a:gd name="adj3" fmla="val 10172508"/>
            <a:gd name="adj4" fmla="val 7259721"/>
            <a:gd name="adj5" fmla="val 9622"/>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E171857-7526-8A41-946B-E62B3476A379}">
      <dsp:nvSpPr>
        <dsp:cNvPr id="0" name=""/>
        <dsp:cNvSpPr/>
      </dsp:nvSpPr>
      <dsp:spPr>
        <a:xfrm>
          <a:off x="1743687" y="321144"/>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a:t>Treatment</a:t>
          </a:r>
        </a:p>
      </dsp:txBody>
      <dsp:txXfrm>
        <a:off x="1743687" y="321144"/>
        <a:ext cx="1640495" cy="1640495"/>
      </dsp:txXfrm>
    </dsp:sp>
    <dsp:sp modelId="{B10B807F-A421-DC40-9C24-68A34ED8B7E8}">
      <dsp:nvSpPr>
        <dsp:cNvPr id="0" name=""/>
        <dsp:cNvSpPr/>
      </dsp:nvSpPr>
      <dsp:spPr>
        <a:xfrm>
          <a:off x="2003984" y="-1568"/>
          <a:ext cx="3878730" cy="3878730"/>
        </a:xfrm>
        <a:prstGeom prst="circularArrow">
          <a:avLst>
            <a:gd name="adj1" fmla="val 8247"/>
            <a:gd name="adj2" fmla="val 576031"/>
            <a:gd name="adj3" fmla="val 16857086"/>
            <a:gd name="adj4" fmla="val 14966882"/>
            <a:gd name="adj5" fmla="val 9622"/>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1BD8C-9BA7-DF40-AB13-54AF4A64C774}">
      <dsp:nvSpPr>
        <dsp:cNvPr id="0" name=""/>
        <dsp:cNvSpPr/>
      </dsp:nvSpPr>
      <dsp:spPr>
        <a:xfrm>
          <a:off x="4502517" y="321144"/>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a:t>Assessment</a:t>
          </a:r>
        </a:p>
      </dsp:txBody>
      <dsp:txXfrm>
        <a:off x="4502517" y="321144"/>
        <a:ext cx="1640495" cy="1640495"/>
      </dsp:txXfrm>
    </dsp:sp>
    <dsp:sp modelId="{E5972367-1D0F-3F42-A4B0-A32CE17DB0E2}">
      <dsp:nvSpPr>
        <dsp:cNvPr id="0" name=""/>
        <dsp:cNvSpPr/>
      </dsp:nvSpPr>
      <dsp:spPr>
        <a:xfrm>
          <a:off x="2003984" y="-1568"/>
          <a:ext cx="3878730" cy="3878730"/>
        </a:xfrm>
        <a:prstGeom prst="circularArrow">
          <a:avLst>
            <a:gd name="adj1" fmla="val 8247"/>
            <a:gd name="adj2" fmla="val 576031"/>
            <a:gd name="adj3" fmla="val 2964247"/>
            <a:gd name="adj4" fmla="val 51460"/>
            <a:gd name="adj5" fmla="val 9622"/>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F186D10-BF90-1943-9906-BE5931198E0E}">
      <dsp:nvSpPr>
        <dsp:cNvPr id="0" name=""/>
        <dsp:cNvSpPr/>
      </dsp:nvSpPr>
      <dsp:spPr>
        <a:xfrm>
          <a:off x="3123102" y="2710360"/>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a:solidFill>
                <a:srgbClr val="FF0000"/>
              </a:solidFill>
            </a:rPr>
            <a:t>Treatment Planning</a:t>
          </a:r>
        </a:p>
      </dsp:txBody>
      <dsp:txXfrm>
        <a:off x="3123102" y="2710360"/>
        <a:ext cx="1640495" cy="1640495"/>
      </dsp:txXfrm>
    </dsp:sp>
    <dsp:sp modelId="{08A35E68-A8B0-2642-9EE0-584DCD565B71}">
      <dsp:nvSpPr>
        <dsp:cNvPr id="0" name=""/>
        <dsp:cNvSpPr/>
      </dsp:nvSpPr>
      <dsp:spPr>
        <a:xfrm>
          <a:off x="2003984" y="-1568"/>
          <a:ext cx="3878730" cy="3878730"/>
        </a:xfrm>
        <a:prstGeom prst="circularArrow">
          <a:avLst>
            <a:gd name="adj1" fmla="val 8247"/>
            <a:gd name="adj2" fmla="val 576031"/>
            <a:gd name="adj3" fmla="val 10172508"/>
            <a:gd name="adj4" fmla="val 7259721"/>
            <a:gd name="adj5" fmla="val 9622"/>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E171857-7526-8A41-946B-E62B3476A379}">
      <dsp:nvSpPr>
        <dsp:cNvPr id="0" name=""/>
        <dsp:cNvSpPr/>
      </dsp:nvSpPr>
      <dsp:spPr>
        <a:xfrm>
          <a:off x="1743687" y="321144"/>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a:t>Treatment</a:t>
          </a:r>
        </a:p>
      </dsp:txBody>
      <dsp:txXfrm>
        <a:off x="1743687" y="321144"/>
        <a:ext cx="1640495" cy="1640495"/>
      </dsp:txXfrm>
    </dsp:sp>
    <dsp:sp modelId="{B10B807F-A421-DC40-9C24-68A34ED8B7E8}">
      <dsp:nvSpPr>
        <dsp:cNvPr id="0" name=""/>
        <dsp:cNvSpPr/>
      </dsp:nvSpPr>
      <dsp:spPr>
        <a:xfrm>
          <a:off x="2003984" y="-1568"/>
          <a:ext cx="3878730" cy="3878730"/>
        </a:xfrm>
        <a:prstGeom prst="circularArrow">
          <a:avLst>
            <a:gd name="adj1" fmla="val 8247"/>
            <a:gd name="adj2" fmla="val 576031"/>
            <a:gd name="adj3" fmla="val 16857086"/>
            <a:gd name="adj4" fmla="val 14966882"/>
            <a:gd name="adj5" fmla="val 9622"/>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CC0F32-0CEF-3B47-8DC0-91AA8828EEE3}">
      <dsp:nvSpPr>
        <dsp:cNvPr id="0" name=""/>
        <dsp:cNvSpPr/>
      </dsp:nvSpPr>
      <dsp:spPr>
        <a:xfrm>
          <a:off x="0" y="15676"/>
          <a:ext cx="6172199" cy="647595"/>
        </a:xfrm>
        <a:prstGeom prst="roundRect">
          <a:avLst/>
        </a:prstGeom>
        <a:gradFill rotWithShape="0">
          <a:gsLst>
            <a:gs pos="0">
              <a:schemeClr val="accent2">
                <a:alpha val="90000"/>
                <a:hueOff val="0"/>
                <a:satOff val="0"/>
                <a:lumOff val="0"/>
                <a:alphaOff val="0"/>
                <a:lumMod val="110000"/>
                <a:satMod val="105000"/>
                <a:tint val="67000"/>
              </a:schemeClr>
            </a:gs>
            <a:gs pos="50000">
              <a:schemeClr val="accent2">
                <a:alpha val="90000"/>
                <a:hueOff val="0"/>
                <a:satOff val="0"/>
                <a:lumOff val="0"/>
                <a:alphaOff val="0"/>
                <a:lumMod val="105000"/>
                <a:satMod val="103000"/>
                <a:tint val="73000"/>
              </a:schemeClr>
            </a:gs>
            <a:gs pos="100000">
              <a:schemeClr val="accent2">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a:solidFill>
                <a:srgbClr val="7030A0"/>
              </a:solidFill>
            </a:rPr>
            <a:t>Long-Term Goal (LTG)</a:t>
          </a:r>
        </a:p>
      </dsp:txBody>
      <dsp:txXfrm>
        <a:off x="31613" y="47289"/>
        <a:ext cx="6108973" cy="584369"/>
      </dsp:txXfrm>
    </dsp:sp>
    <dsp:sp modelId="{99416BF2-D200-A147-89C5-271799062AB8}">
      <dsp:nvSpPr>
        <dsp:cNvPr id="0" name=""/>
        <dsp:cNvSpPr/>
      </dsp:nvSpPr>
      <dsp:spPr>
        <a:xfrm>
          <a:off x="0" y="663271"/>
          <a:ext cx="6172199" cy="1033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967"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kern="1200"/>
            <a:t>Achieved during course of therapy</a:t>
          </a:r>
        </a:p>
        <a:p>
          <a:pPr marL="228600" lvl="1" indent="-228600" algn="l" defTabSz="933450" rtl="0">
            <a:lnSpc>
              <a:spcPct val="90000"/>
            </a:lnSpc>
            <a:spcBef>
              <a:spcPct val="0"/>
            </a:spcBef>
            <a:spcAft>
              <a:spcPct val="20000"/>
            </a:spcAft>
            <a:buChar char="•"/>
          </a:pPr>
          <a:r>
            <a:rPr lang="en-US" sz="2100" kern="1200"/>
            <a:t>A statement of what you expect the child or adult to DO</a:t>
          </a:r>
        </a:p>
      </dsp:txBody>
      <dsp:txXfrm>
        <a:off x="0" y="663271"/>
        <a:ext cx="6172199" cy="1033964"/>
      </dsp:txXfrm>
    </dsp:sp>
    <dsp:sp modelId="{7E0F3FCE-709D-174C-B1B6-B5B4129AC774}">
      <dsp:nvSpPr>
        <dsp:cNvPr id="0" name=""/>
        <dsp:cNvSpPr/>
      </dsp:nvSpPr>
      <dsp:spPr>
        <a:xfrm>
          <a:off x="0" y="1697236"/>
          <a:ext cx="6172199" cy="647595"/>
        </a:xfrm>
        <a:prstGeom prst="roundRect">
          <a:avLst/>
        </a:prstGeom>
        <a:gradFill rotWithShape="0">
          <a:gsLst>
            <a:gs pos="0">
              <a:schemeClr val="accent2">
                <a:alpha val="90000"/>
                <a:hueOff val="0"/>
                <a:satOff val="0"/>
                <a:lumOff val="0"/>
                <a:alphaOff val="-40000"/>
                <a:lumMod val="110000"/>
                <a:satMod val="105000"/>
                <a:tint val="67000"/>
              </a:schemeClr>
            </a:gs>
            <a:gs pos="50000">
              <a:schemeClr val="accent2">
                <a:alpha val="90000"/>
                <a:hueOff val="0"/>
                <a:satOff val="0"/>
                <a:lumOff val="0"/>
                <a:alphaOff val="-40000"/>
                <a:lumMod val="105000"/>
                <a:satMod val="103000"/>
                <a:tint val="73000"/>
              </a:schemeClr>
            </a:gs>
            <a:gs pos="100000">
              <a:schemeClr val="accent2">
                <a:alpha val="90000"/>
                <a:hueOff val="0"/>
                <a:satOff val="0"/>
                <a:lumOff val="0"/>
                <a:alphaOff val="-4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a:solidFill>
                <a:srgbClr val="7030A0"/>
              </a:solidFill>
            </a:rPr>
            <a:t>Short-Term Objectives (STOs) </a:t>
          </a:r>
        </a:p>
      </dsp:txBody>
      <dsp:txXfrm>
        <a:off x="31613" y="1728849"/>
        <a:ext cx="6108973" cy="584369"/>
      </dsp:txXfrm>
    </dsp:sp>
    <dsp:sp modelId="{38204414-D5E7-1D4E-9F10-DE64239B891D}">
      <dsp:nvSpPr>
        <dsp:cNvPr id="0" name=""/>
        <dsp:cNvSpPr/>
      </dsp:nvSpPr>
      <dsp:spPr>
        <a:xfrm>
          <a:off x="0" y="2344830"/>
          <a:ext cx="6172199" cy="1033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967"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kern="1200"/>
            <a:t>Steps that will lead to achieving LTG</a:t>
          </a:r>
        </a:p>
        <a:p>
          <a:pPr marL="228600" lvl="1" indent="-228600" algn="l" defTabSz="933450" rtl="0">
            <a:lnSpc>
              <a:spcPct val="90000"/>
            </a:lnSpc>
            <a:spcBef>
              <a:spcPct val="0"/>
            </a:spcBef>
            <a:spcAft>
              <a:spcPct val="20000"/>
            </a:spcAft>
            <a:buChar char="•"/>
          </a:pPr>
          <a:r>
            <a:rPr lang="en-US" sz="2100" kern="1200"/>
            <a:t>Break the goal into parts in order to monitor progress</a:t>
          </a:r>
        </a:p>
      </dsp:txBody>
      <dsp:txXfrm>
        <a:off x="0" y="2344830"/>
        <a:ext cx="6172199" cy="1033964"/>
      </dsp:txXfrm>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7E4E1-7DC0-9249-9DFC-988CC734D4A7}" type="datetimeFigureOut">
              <a:rPr lang="en-US" smtClean="0"/>
              <a:t>4/24/22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6686C-42F9-A941-AC8B-6B160F8E3999}" type="slidenum">
              <a:rPr lang="en-US" smtClean="0"/>
              <a:t>‹#›</a:t>
            </a:fld>
            <a:endParaRPr lang="en-US"/>
          </a:p>
        </p:txBody>
      </p:sp>
    </p:spTree>
    <p:extLst>
      <p:ext uri="{BB962C8B-B14F-4D97-AF65-F5344CB8AC3E}">
        <p14:creationId xmlns:p14="http://schemas.microsoft.com/office/powerpoint/2010/main" val="738844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a:t>
            </a:fld>
            <a:endParaRPr lang="en-US"/>
          </a:p>
        </p:txBody>
      </p:sp>
    </p:spTree>
    <p:extLst>
      <p:ext uri="{BB962C8B-B14F-4D97-AF65-F5344CB8AC3E}">
        <p14:creationId xmlns:p14="http://schemas.microsoft.com/office/powerpoint/2010/main" val="3350403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12</a:t>
            </a:fld>
            <a:endParaRPr lang="en-US"/>
          </a:p>
        </p:txBody>
      </p:sp>
    </p:spTree>
    <p:extLst>
      <p:ext uri="{BB962C8B-B14F-4D97-AF65-F5344CB8AC3E}">
        <p14:creationId xmlns:p14="http://schemas.microsoft.com/office/powerpoint/2010/main" val="40895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13</a:t>
            </a:fld>
            <a:endParaRPr lang="en-US"/>
          </a:p>
        </p:txBody>
      </p:sp>
    </p:spTree>
    <p:extLst>
      <p:ext uri="{BB962C8B-B14F-4D97-AF65-F5344CB8AC3E}">
        <p14:creationId xmlns:p14="http://schemas.microsoft.com/office/powerpoint/2010/main" val="2007543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a:t>Task 1 (Sound reminder) – preface activity by reminding child that focus will be on words with a certain sound; ask child to imitate each sound given verbal and picture cues</a:t>
            </a:r>
          </a:p>
          <a:p>
            <a:pPr lvl="2"/>
            <a:r>
              <a:rPr lang="en-US" dirty="0"/>
              <a:t>Task 2 (Sort words according to initial consonant) – have child sort picture cards into piles (according to the sound they contain); provide appropriate feedback</a:t>
            </a:r>
          </a:p>
          <a:p>
            <a:pPr lvl="2"/>
            <a:r>
              <a:rPr lang="en-US" dirty="0"/>
              <a:t>Task 3 (Production practice) – have child produce the words in each pile</a:t>
            </a:r>
          </a:p>
          <a:p>
            <a:pPr lvl="2"/>
            <a:r>
              <a:rPr lang="en-US" dirty="0"/>
              <a:t>Task 4 (Mispronunciation detection) – clinician produces words and child gets to judge clinician’s accuracy; if child identifies clinician’s production as incorrect, clinician should ask child what sound he/she should have used</a:t>
            </a:r>
          </a:p>
          <a:p>
            <a:pPr lvl="2"/>
            <a:r>
              <a:rPr lang="en-US" dirty="0"/>
              <a:t>Task 5 (Categorization by initial sound and production practice) – sort target sound pictures separately from error sound pictures (i.e., if child replaces word-initial stops and fricatives with /g/, then have child sort /g/ words from the rest of the target words)</a:t>
            </a:r>
          </a:p>
          <a:p>
            <a:pPr lvl="2"/>
            <a:r>
              <a:rPr lang="en-US" dirty="0"/>
              <a:t>Task 6 (Categorization from internal representation) – child sorts words independently, without him/her or the clinician saying the word aloud</a:t>
            </a:r>
          </a:p>
        </p:txBody>
      </p:sp>
      <p:sp>
        <p:nvSpPr>
          <p:cNvPr id="4" name="Slide Number Placeholder 3"/>
          <p:cNvSpPr>
            <a:spLocks noGrp="1"/>
          </p:cNvSpPr>
          <p:nvPr>
            <p:ph type="sldNum" sz="quarter" idx="10"/>
          </p:nvPr>
        </p:nvSpPr>
        <p:spPr/>
        <p:txBody>
          <a:bodyPr/>
          <a:lstStyle/>
          <a:p>
            <a:fld id="{185120A1-8534-064F-9C13-6FF0F6C185EA}" type="slidenum">
              <a:rPr lang="en-US" smtClean="0"/>
              <a:t>16</a:t>
            </a:fld>
            <a:endParaRPr lang="en-US"/>
          </a:p>
        </p:txBody>
      </p:sp>
    </p:spTree>
    <p:extLst>
      <p:ext uri="{BB962C8B-B14F-4D97-AF65-F5344CB8AC3E}">
        <p14:creationId xmlns:p14="http://schemas.microsoft.com/office/powerpoint/2010/main" val="957769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21</a:t>
            </a:fld>
            <a:endParaRPr lang="en-US"/>
          </a:p>
        </p:txBody>
      </p:sp>
    </p:spTree>
    <p:extLst>
      <p:ext uri="{BB962C8B-B14F-4D97-AF65-F5344CB8AC3E}">
        <p14:creationId xmlns:p14="http://schemas.microsoft.com/office/powerpoint/2010/main" val="1824336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28</a:t>
            </a:fld>
            <a:endParaRPr lang="en-US"/>
          </a:p>
        </p:txBody>
      </p:sp>
    </p:spTree>
    <p:extLst>
      <p:ext uri="{BB962C8B-B14F-4D97-AF65-F5344CB8AC3E}">
        <p14:creationId xmlns:p14="http://schemas.microsoft.com/office/powerpoint/2010/main" val="709885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A0A589D-B577-494C-AEB5-A5D4F1908003}" type="slidenum">
              <a:rPr lang="en-US" smtClean="0"/>
              <a:t>29</a:t>
            </a:fld>
            <a:endParaRPr lang="en-US"/>
          </a:p>
        </p:txBody>
      </p:sp>
    </p:spTree>
    <p:extLst>
      <p:ext uri="{BB962C8B-B14F-4D97-AF65-F5344CB8AC3E}">
        <p14:creationId xmlns:p14="http://schemas.microsoft.com/office/powerpoint/2010/main" val="2829239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Describes</a:t>
            </a:r>
            <a:r>
              <a:rPr lang="en-US" baseline="0" dirty="0"/>
              <a:t> the intervention</a:t>
            </a:r>
          </a:p>
          <a:p>
            <a:r>
              <a:rPr lang="en-US" baseline="0" dirty="0"/>
              <a:t>Why- the purpose of the intervention</a:t>
            </a:r>
          </a:p>
          <a:p>
            <a:r>
              <a:rPr lang="en-US" baseline="0" dirty="0"/>
              <a:t>“Who”- who the intervention is for</a:t>
            </a:r>
          </a:p>
          <a:p>
            <a:r>
              <a:rPr lang="en-US" baseline="0" dirty="0"/>
              <a:t>“How”- The Steps of the intervention</a:t>
            </a:r>
          </a:p>
          <a:p>
            <a:r>
              <a:rPr lang="en-US" baseline="0" dirty="0"/>
              <a:t>“Why”- the purpose of the intervention</a:t>
            </a:r>
          </a:p>
          <a:p>
            <a:r>
              <a:rPr lang="en-US" baseline="0" dirty="0"/>
              <a:t>When/who-  duration/dosage</a:t>
            </a:r>
          </a:p>
          <a:p>
            <a:endParaRPr lang="en-US" dirty="0"/>
          </a:p>
        </p:txBody>
      </p:sp>
      <p:sp>
        <p:nvSpPr>
          <p:cNvPr id="4" name="Slide Number Placeholder 3"/>
          <p:cNvSpPr>
            <a:spLocks noGrp="1"/>
          </p:cNvSpPr>
          <p:nvPr>
            <p:ph type="sldNum" sz="quarter" idx="10"/>
          </p:nvPr>
        </p:nvSpPr>
        <p:spPr/>
        <p:txBody>
          <a:bodyPr/>
          <a:lstStyle/>
          <a:p>
            <a:fld id="{41CFF24F-0B97-6A41-B5C6-8622B627830B}" type="slidenum">
              <a:rPr lang="en-US" smtClean="0"/>
              <a:t>2</a:t>
            </a:fld>
            <a:endParaRPr lang="en-US"/>
          </a:p>
        </p:txBody>
      </p:sp>
    </p:spTree>
    <p:extLst>
      <p:ext uri="{BB962C8B-B14F-4D97-AF65-F5344CB8AC3E}">
        <p14:creationId xmlns:p14="http://schemas.microsoft.com/office/powerpoint/2010/main" val="308927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4</a:t>
            </a:fld>
            <a:endParaRPr lang="en-US"/>
          </a:p>
        </p:txBody>
      </p:sp>
    </p:spTree>
    <p:extLst>
      <p:ext uri="{BB962C8B-B14F-4D97-AF65-F5344CB8AC3E}">
        <p14:creationId xmlns:p14="http://schemas.microsoft.com/office/powerpoint/2010/main" val="182709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5</a:t>
            </a:fld>
            <a:endParaRPr lang="en-US"/>
          </a:p>
        </p:txBody>
      </p:sp>
    </p:spTree>
    <p:extLst>
      <p:ext uri="{BB962C8B-B14F-4D97-AF65-F5344CB8AC3E}">
        <p14:creationId xmlns:p14="http://schemas.microsoft.com/office/powerpoint/2010/main" val="262949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6</a:t>
            </a:fld>
            <a:endParaRPr lang="en-US"/>
          </a:p>
        </p:txBody>
      </p:sp>
    </p:spTree>
    <p:extLst>
      <p:ext uri="{BB962C8B-B14F-4D97-AF65-F5344CB8AC3E}">
        <p14:creationId xmlns:p14="http://schemas.microsoft.com/office/powerpoint/2010/main" val="1984731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8</a:t>
            </a:fld>
            <a:endParaRPr lang="en-US"/>
          </a:p>
        </p:txBody>
      </p:sp>
    </p:spTree>
    <p:extLst>
      <p:ext uri="{BB962C8B-B14F-4D97-AF65-F5344CB8AC3E}">
        <p14:creationId xmlns:p14="http://schemas.microsoft.com/office/powerpoint/2010/main" val="1330876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Ended here</a:t>
            </a:r>
          </a:p>
        </p:txBody>
      </p:sp>
      <p:sp>
        <p:nvSpPr>
          <p:cNvPr id="4" name="Slide Number Placeholder 3"/>
          <p:cNvSpPr>
            <a:spLocks noGrp="1"/>
          </p:cNvSpPr>
          <p:nvPr>
            <p:ph type="sldNum" sz="quarter" idx="5"/>
          </p:nvPr>
        </p:nvSpPr>
        <p:spPr/>
        <p:txBody>
          <a:bodyPr/>
          <a:lstStyle/>
          <a:p>
            <a:fld id="{AA0A589D-B577-494C-AEB5-A5D4F1908003}" type="slidenum">
              <a:rPr lang="en-US" smtClean="0"/>
              <a:t>9</a:t>
            </a:fld>
            <a:endParaRPr lang="en-US"/>
          </a:p>
        </p:txBody>
      </p:sp>
    </p:spTree>
    <p:extLst>
      <p:ext uri="{BB962C8B-B14F-4D97-AF65-F5344CB8AC3E}">
        <p14:creationId xmlns:p14="http://schemas.microsoft.com/office/powerpoint/2010/main" val="1387420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10</a:t>
            </a:fld>
            <a:endParaRPr lang="en-US"/>
          </a:p>
        </p:txBody>
      </p:sp>
    </p:spTree>
    <p:extLst>
      <p:ext uri="{BB962C8B-B14F-4D97-AF65-F5344CB8AC3E}">
        <p14:creationId xmlns:p14="http://schemas.microsoft.com/office/powerpoint/2010/main" val="2702927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a:t>Step 1 (Familiarization) – SLP presents child with picture for each word; says word and defines it (i.e., “This is a </a:t>
            </a:r>
            <a:r>
              <a:rPr lang="en-US" i="1" dirty="0"/>
              <a:t>key</a:t>
            </a:r>
            <a:r>
              <a:rPr lang="en-US" dirty="0"/>
              <a:t>, we use it to unlock doors.  This is a cup of </a:t>
            </a:r>
            <a:r>
              <a:rPr lang="en-US" i="1" dirty="0"/>
              <a:t>tea</a:t>
            </a:r>
            <a:r>
              <a:rPr lang="en-US" dirty="0"/>
              <a:t>, a warm drink.”)</a:t>
            </a:r>
          </a:p>
          <a:p>
            <a:pPr lvl="2"/>
            <a:r>
              <a:rPr lang="en-US" dirty="0"/>
              <a:t>Step 2 (Listen and pick-up) – SLP presents pictures to child and verbally prompts child to pick up one picture at a time (i.e., “Pick up the picture of the </a:t>
            </a:r>
            <a:r>
              <a:rPr lang="en-US" i="1" dirty="0"/>
              <a:t>key</a:t>
            </a:r>
            <a:r>
              <a:rPr lang="en-US" dirty="0"/>
              <a:t>.”).  Continue until child picks up all pictures.  Provide specific praise for correct response (i.e., “Great listening.  That’s a picture of a </a:t>
            </a:r>
            <a:r>
              <a:rPr lang="en-US" i="1" dirty="0"/>
              <a:t>key</a:t>
            </a:r>
            <a:r>
              <a:rPr lang="en-US" dirty="0"/>
              <a:t>.”) and instructional feedback for incorrect response (i.e., “I see you picked up </a:t>
            </a:r>
            <a:r>
              <a:rPr lang="en-US" i="1" dirty="0"/>
              <a:t>tea</a:t>
            </a:r>
            <a:r>
              <a:rPr lang="en-US" dirty="0"/>
              <a:t>, but I asked you to pick up </a:t>
            </a:r>
            <a:r>
              <a:rPr lang="en-US" i="1" dirty="0"/>
              <a:t>key</a:t>
            </a:r>
            <a:r>
              <a:rPr lang="en-US" dirty="0"/>
              <a:t>.  Let’s try again.  Pick up the picture of the </a:t>
            </a:r>
            <a:r>
              <a:rPr lang="en-US" i="1" dirty="0"/>
              <a:t>key</a:t>
            </a:r>
            <a:r>
              <a:rPr lang="en-US" dirty="0"/>
              <a:t>.”).</a:t>
            </a:r>
          </a:p>
          <a:p>
            <a:pPr lvl="2"/>
            <a:r>
              <a:rPr lang="en-US" dirty="0"/>
              <a:t>Step 3 (Production of minimal pair words) – Child tells SLP which picture to pick up and has to produce contrast between word pairs.  SLP provides praise for correct response (i.e., “I heard what you said.  I will pick up the </a:t>
            </a:r>
            <a:r>
              <a:rPr lang="en-US" i="1" dirty="0"/>
              <a:t>key</a:t>
            </a:r>
            <a:r>
              <a:rPr lang="en-US" dirty="0"/>
              <a:t>.”) and instruction feedback for incorrect response (i.e., “Do you want me to pick up </a:t>
            </a:r>
            <a:r>
              <a:rPr lang="en-US" i="1" dirty="0"/>
              <a:t>key </a:t>
            </a:r>
            <a:r>
              <a:rPr lang="en-US" dirty="0"/>
              <a:t>or </a:t>
            </a:r>
            <a:r>
              <a:rPr lang="en-US" i="1" dirty="0"/>
              <a:t>tea</a:t>
            </a:r>
            <a:r>
              <a:rPr lang="en-US" dirty="0"/>
              <a:t>?  Tell me again.”).</a:t>
            </a:r>
          </a:p>
        </p:txBody>
      </p:sp>
      <p:sp>
        <p:nvSpPr>
          <p:cNvPr id="4" name="Slide Number Placeholder 3"/>
          <p:cNvSpPr>
            <a:spLocks noGrp="1"/>
          </p:cNvSpPr>
          <p:nvPr>
            <p:ph type="sldNum" sz="quarter" idx="10"/>
          </p:nvPr>
        </p:nvSpPr>
        <p:spPr/>
        <p:txBody>
          <a:bodyPr/>
          <a:lstStyle/>
          <a:p>
            <a:fld id="{185120A1-8534-064F-9C13-6FF0F6C185EA}" type="slidenum">
              <a:rPr lang="en-US" smtClean="0"/>
              <a:t>11</a:t>
            </a:fld>
            <a:endParaRPr lang="en-US"/>
          </a:p>
        </p:txBody>
      </p:sp>
    </p:spTree>
    <p:extLst>
      <p:ext uri="{BB962C8B-B14F-4D97-AF65-F5344CB8AC3E}">
        <p14:creationId xmlns:p14="http://schemas.microsoft.com/office/powerpoint/2010/main" val="656789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5CF19-9471-004C-B4D4-8A39060B5D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CD2E61-4082-1E42-99DE-DFDC78FF7C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42F039-0328-4949-A081-02EE6625D540}"/>
              </a:ext>
            </a:extLst>
          </p:cNvPr>
          <p:cNvSpPr>
            <a:spLocks noGrp="1"/>
          </p:cNvSpPr>
          <p:nvPr>
            <p:ph type="dt" sz="half" idx="10"/>
          </p:nvPr>
        </p:nvSpPr>
        <p:spPr/>
        <p:txBody>
          <a:bodyPr/>
          <a:lstStyle/>
          <a:p>
            <a:fld id="{004A2402-5906-C948-B9C5-E1A0F27D39E1}" type="datetimeFigureOut">
              <a:rPr lang="en-US" smtClean="0"/>
              <a:t>4/24/22</a:t>
            </a:fld>
            <a:endParaRPr lang="en-US"/>
          </a:p>
        </p:txBody>
      </p:sp>
      <p:sp>
        <p:nvSpPr>
          <p:cNvPr id="5" name="Footer Placeholder 4">
            <a:extLst>
              <a:ext uri="{FF2B5EF4-FFF2-40B4-BE49-F238E27FC236}">
                <a16:creationId xmlns:a16="http://schemas.microsoft.com/office/drawing/2014/main" id="{1AEA6C78-E44A-D743-A174-CBF2229917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FF405D-3523-2B44-AD58-A881CB6E4031}"/>
              </a:ext>
            </a:extLst>
          </p:cNvPr>
          <p:cNvSpPr>
            <a:spLocks noGrp="1"/>
          </p:cNvSpPr>
          <p:nvPr>
            <p:ph type="sldNum" sz="quarter" idx="12"/>
          </p:nvPr>
        </p:nvSpPr>
        <p:spPr/>
        <p:txBody>
          <a:bodyPr/>
          <a:lstStyle/>
          <a:p>
            <a:fld id="{4D571990-20E2-CF47-AA39-980071065FBC}" type="slidenum">
              <a:rPr lang="en-US" smtClean="0"/>
              <a:t>‹#›</a:t>
            </a:fld>
            <a:endParaRPr lang="en-US"/>
          </a:p>
        </p:txBody>
      </p:sp>
    </p:spTree>
    <p:extLst>
      <p:ext uri="{BB962C8B-B14F-4D97-AF65-F5344CB8AC3E}">
        <p14:creationId xmlns:p14="http://schemas.microsoft.com/office/powerpoint/2010/main" val="4055740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9EE81-AB45-8B4E-B9D3-38E2960B0F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80F004-650A-384D-8978-CB7BF83A33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812CF8-AC14-8347-B4F2-8589CD80FCFA}"/>
              </a:ext>
            </a:extLst>
          </p:cNvPr>
          <p:cNvSpPr>
            <a:spLocks noGrp="1"/>
          </p:cNvSpPr>
          <p:nvPr>
            <p:ph type="dt" sz="half" idx="10"/>
          </p:nvPr>
        </p:nvSpPr>
        <p:spPr/>
        <p:txBody>
          <a:bodyPr/>
          <a:lstStyle/>
          <a:p>
            <a:fld id="{004A2402-5906-C948-B9C5-E1A0F27D39E1}" type="datetimeFigureOut">
              <a:rPr lang="en-US" smtClean="0"/>
              <a:t>4/24/22</a:t>
            </a:fld>
            <a:endParaRPr lang="en-US"/>
          </a:p>
        </p:txBody>
      </p:sp>
      <p:sp>
        <p:nvSpPr>
          <p:cNvPr id="5" name="Footer Placeholder 4">
            <a:extLst>
              <a:ext uri="{FF2B5EF4-FFF2-40B4-BE49-F238E27FC236}">
                <a16:creationId xmlns:a16="http://schemas.microsoft.com/office/drawing/2014/main" id="{DBD13ED9-DD48-A14E-A7F0-A6B0B8267B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F0E06-AA90-5B48-B11C-4A2360AB4B32}"/>
              </a:ext>
            </a:extLst>
          </p:cNvPr>
          <p:cNvSpPr>
            <a:spLocks noGrp="1"/>
          </p:cNvSpPr>
          <p:nvPr>
            <p:ph type="sldNum" sz="quarter" idx="12"/>
          </p:nvPr>
        </p:nvSpPr>
        <p:spPr/>
        <p:txBody>
          <a:bodyPr/>
          <a:lstStyle/>
          <a:p>
            <a:fld id="{4D571990-20E2-CF47-AA39-980071065FBC}" type="slidenum">
              <a:rPr lang="en-US" smtClean="0"/>
              <a:t>‹#›</a:t>
            </a:fld>
            <a:endParaRPr lang="en-US"/>
          </a:p>
        </p:txBody>
      </p:sp>
    </p:spTree>
    <p:extLst>
      <p:ext uri="{BB962C8B-B14F-4D97-AF65-F5344CB8AC3E}">
        <p14:creationId xmlns:p14="http://schemas.microsoft.com/office/powerpoint/2010/main" val="775357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009761-5DF6-3F45-92AE-5F74D6694A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3C0268-A779-0F4E-958A-F95B1411BA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5504B-664D-9D4E-AC98-D72BC76A9109}"/>
              </a:ext>
            </a:extLst>
          </p:cNvPr>
          <p:cNvSpPr>
            <a:spLocks noGrp="1"/>
          </p:cNvSpPr>
          <p:nvPr>
            <p:ph type="dt" sz="half" idx="10"/>
          </p:nvPr>
        </p:nvSpPr>
        <p:spPr/>
        <p:txBody>
          <a:bodyPr/>
          <a:lstStyle/>
          <a:p>
            <a:fld id="{004A2402-5906-C948-B9C5-E1A0F27D39E1}" type="datetimeFigureOut">
              <a:rPr lang="en-US" smtClean="0"/>
              <a:t>4/24/22</a:t>
            </a:fld>
            <a:endParaRPr lang="en-US"/>
          </a:p>
        </p:txBody>
      </p:sp>
      <p:sp>
        <p:nvSpPr>
          <p:cNvPr id="5" name="Footer Placeholder 4">
            <a:extLst>
              <a:ext uri="{FF2B5EF4-FFF2-40B4-BE49-F238E27FC236}">
                <a16:creationId xmlns:a16="http://schemas.microsoft.com/office/drawing/2014/main" id="{0287E093-6D6A-154B-B440-3B42F85324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31530-0068-F64D-8F74-40EE93F01F36}"/>
              </a:ext>
            </a:extLst>
          </p:cNvPr>
          <p:cNvSpPr>
            <a:spLocks noGrp="1"/>
          </p:cNvSpPr>
          <p:nvPr>
            <p:ph type="sldNum" sz="quarter" idx="12"/>
          </p:nvPr>
        </p:nvSpPr>
        <p:spPr/>
        <p:txBody>
          <a:bodyPr/>
          <a:lstStyle/>
          <a:p>
            <a:fld id="{4D571990-20E2-CF47-AA39-980071065FBC}" type="slidenum">
              <a:rPr lang="en-US" smtClean="0"/>
              <a:t>‹#›</a:t>
            </a:fld>
            <a:endParaRPr lang="en-US"/>
          </a:p>
        </p:txBody>
      </p:sp>
    </p:spTree>
    <p:extLst>
      <p:ext uri="{BB962C8B-B14F-4D97-AF65-F5344CB8AC3E}">
        <p14:creationId xmlns:p14="http://schemas.microsoft.com/office/powerpoint/2010/main" val="234387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14AD3-0A23-1A49-A042-60867F45C5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EE9CAF-3177-7A48-A821-97E3874D69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38E123-2331-7041-BB18-C510BA933E95}"/>
              </a:ext>
            </a:extLst>
          </p:cNvPr>
          <p:cNvSpPr>
            <a:spLocks noGrp="1"/>
          </p:cNvSpPr>
          <p:nvPr>
            <p:ph type="dt" sz="half" idx="10"/>
          </p:nvPr>
        </p:nvSpPr>
        <p:spPr/>
        <p:txBody>
          <a:bodyPr/>
          <a:lstStyle/>
          <a:p>
            <a:fld id="{004A2402-5906-C948-B9C5-E1A0F27D39E1}" type="datetimeFigureOut">
              <a:rPr lang="en-US" smtClean="0"/>
              <a:t>4/24/22</a:t>
            </a:fld>
            <a:endParaRPr lang="en-US"/>
          </a:p>
        </p:txBody>
      </p:sp>
      <p:sp>
        <p:nvSpPr>
          <p:cNvPr id="5" name="Footer Placeholder 4">
            <a:extLst>
              <a:ext uri="{FF2B5EF4-FFF2-40B4-BE49-F238E27FC236}">
                <a16:creationId xmlns:a16="http://schemas.microsoft.com/office/drawing/2014/main" id="{144C2BF8-E322-134E-8F64-D3815E23D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49C873-795F-C44A-A47B-B0C8B54F9A7A}"/>
              </a:ext>
            </a:extLst>
          </p:cNvPr>
          <p:cNvSpPr>
            <a:spLocks noGrp="1"/>
          </p:cNvSpPr>
          <p:nvPr>
            <p:ph type="sldNum" sz="quarter" idx="12"/>
          </p:nvPr>
        </p:nvSpPr>
        <p:spPr/>
        <p:txBody>
          <a:bodyPr/>
          <a:lstStyle/>
          <a:p>
            <a:fld id="{4D571990-20E2-CF47-AA39-980071065FBC}" type="slidenum">
              <a:rPr lang="en-US" smtClean="0"/>
              <a:t>‹#›</a:t>
            </a:fld>
            <a:endParaRPr lang="en-US"/>
          </a:p>
        </p:txBody>
      </p:sp>
    </p:spTree>
    <p:extLst>
      <p:ext uri="{BB962C8B-B14F-4D97-AF65-F5344CB8AC3E}">
        <p14:creationId xmlns:p14="http://schemas.microsoft.com/office/powerpoint/2010/main" val="1519167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E0BB9-8E1B-EB44-83B1-7DC343B506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3FF33B-D812-424C-96FB-22CEB9D07B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EC39F5-F66B-C346-8F65-6F9F35D6E2CA}"/>
              </a:ext>
            </a:extLst>
          </p:cNvPr>
          <p:cNvSpPr>
            <a:spLocks noGrp="1"/>
          </p:cNvSpPr>
          <p:nvPr>
            <p:ph type="dt" sz="half" idx="10"/>
          </p:nvPr>
        </p:nvSpPr>
        <p:spPr/>
        <p:txBody>
          <a:bodyPr/>
          <a:lstStyle/>
          <a:p>
            <a:fld id="{004A2402-5906-C948-B9C5-E1A0F27D39E1}" type="datetimeFigureOut">
              <a:rPr lang="en-US" smtClean="0"/>
              <a:t>4/24/22</a:t>
            </a:fld>
            <a:endParaRPr lang="en-US"/>
          </a:p>
        </p:txBody>
      </p:sp>
      <p:sp>
        <p:nvSpPr>
          <p:cNvPr id="5" name="Footer Placeholder 4">
            <a:extLst>
              <a:ext uri="{FF2B5EF4-FFF2-40B4-BE49-F238E27FC236}">
                <a16:creationId xmlns:a16="http://schemas.microsoft.com/office/drawing/2014/main" id="{B038965C-B67E-8749-81E2-6EC817ADD5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E8208C-9986-9A40-9398-9644FD237B5B}"/>
              </a:ext>
            </a:extLst>
          </p:cNvPr>
          <p:cNvSpPr>
            <a:spLocks noGrp="1"/>
          </p:cNvSpPr>
          <p:nvPr>
            <p:ph type="sldNum" sz="quarter" idx="12"/>
          </p:nvPr>
        </p:nvSpPr>
        <p:spPr/>
        <p:txBody>
          <a:bodyPr/>
          <a:lstStyle/>
          <a:p>
            <a:fld id="{4D571990-20E2-CF47-AA39-980071065FBC}" type="slidenum">
              <a:rPr lang="en-US" smtClean="0"/>
              <a:t>‹#›</a:t>
            </a:fld>
            <a:endParaRPr lang="en-US"/>
          </a:p>
        </p:txBody>
      </p:sp>
    </p:spTree>
    <p:extLst>
      <p:ext uri="{BB962C8B-B14F-4D97-AF65-F5344CB8AC3E}">
        <p14:creationId xmlns:p14="http://schemas.microsoft.com/office/powerpoint/2010/main" val="3475998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96B71-A6D9-3947-A990-3CA7C79992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EFEF1B-A6D0-2D46-88CC-2AF7FDCD86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A60A83-2FE7-914B-849D-9C060E41C2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63A9A1-512B-3141-BFEF-E157A4B2D9C8}"/>
              </a:ext>
            </a:extLst>
          </p:cNvPr>
          <p:cNvSpPr>
            <a:spLocks noGrp="1"/>
          </p:cNvSpPr>
          <p:nvPr>
            <p:ph type="dt" sz="half" idx="10"/>
          </p:nvPr>
        </p:nvSpPr>
        <p:spPr/>
        <p:txBody>
          <a:bodyPr/>
          <a:lstStyle/>
          <a:p>
            <a:fld id="{004A2402-5906-C948-B9C5-E1A0F27D39E1}" type="datetimeFigureOut">
              <a:rPr lang="en-US" smtClean="0"/>
              <a:t>4/24/22</a:t>
            </a:fld>
            <a:endParaRPr lang="en-US"/>
          </a:p>
        </p:txBody>
      </p:sp>
      <p:sp>
        <p:nvSpPr>
          <p:cNvPr id="6" name="Footer Placeholder 5">
            <a:extLst>
              <a:ext uri="{FF2B5EF4-FFF2-40B4-BE49-F238E27FC236}">
                <a16:creationId xmlns:a16="http://schemas.microsoft.com/office/drawing/2014/main" id="{335CB1D1-27EB-FC4C-B8CD-168A7565BF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CFCA9A-D243-AE40-A028-FD6FC04D9B48}"/>
              </a:ext>
            </a:extLst>
          </p:cNvPr>
          <p:cNvSpPr>
            <a:spLocks noGrp="1"/>
          </p:cNvSpPr>
          <p:nvPr>
            <p:ph type="sldNum" sz="quarter" idx="12"/>
          </p:nvPr>
        </p:nvSpPr>
        <p:spPr/>
        <p:txBody>
          <a:bodyPr/>
          <a:lstStyle/>
          <a:p>
            <a:fld id="{4D571990-20E2-CF47-AA39-980071065FBC}" type="slidenum">
              <a:rPr lang="en-US" smtClean="0"/>
              <a:t>‹#›</a:t>
            </a:fld>
            <a:endParaRPr lang="en-US"/>
          </a:p>
        </p:txBody>
      </p:sp>
    </p:spTree>
    <p:extLst>
      <p:ext uri="{BB962C8B-B14F-4D97-AF65-F5344CB8AC3E}">
        <p14:creationId xmlns:p14="http://schemas.microsoft.com/office/powerpoint/2010/main" val="1260572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6A61E-F6D3-CA47-80AB-E70EF4DE57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E0DA46-A27A-CC4C-B3F5-78E27BE2BD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088372-0CC9-CD48-979C-8F2464113F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D121D5-3420-3549-8182-AAE8C2A8F8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F9E713-D9B7-4244-9471-F59DDE032C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9F497A-4ADD-9742-A293-ABDC0C099783}"/>
              </a:ext>
            </a:extLst>
          </p:cNvPr>
          <p:cNvSpPr>
            <a:spLocks noGrp="1"/>
          </p:cNvSpPr>
          <p:nvPr>
            <p:ph type="dt" sz="half" idx="10"/>
          </p:nvPr>
        </p:nvSpPr>
        <p:spPr/>
        <p:txBody>
          <a:bodyPr/>
          <a:lstStyle/>
          <a:p>
            <a:fld id="{004A2402-5906-C948-B9C5-E1A0F27D39E1}" type="datetimeFigureOut">
              <a:rPr lang="en-US" smtClean="0"/>
              <a:t>4/24/22</a:t>
            </a:fld>
            <a:endParaRPr lang="en-US"/>
          </a:p>
        </p:txBody>
      </p:sp>
      <p:sp>
        <p:nvSpPr>
          <p:cNvPr id="8" name="Footer Placeholder 7">
            <a:extLst>
              <a:ext uri="{FF2B5EF4-FFF2-40B4-BE49-F238E27FC236}">
                <a16:creationId xmlns:a16="http://schemas.microsoft.com/office/drawing/2014/main" id="{8332EB20-665E-274E-AB38-A62559787E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62156F-8C3C-CF45-B5C7-93378BB4F51F}"/>
              </a:ext>
            </a:extLst>
          </p:cNvPr>
          <p:cNvSpPr>
            <a:spLocks noGrp="1"/>
          </p:cNvSpPr>
          <p:nvPr>
            <p:ph type="sldNum" sz="quarter" idx="12"/>
          </p:nvPr>
        </p:nvSpPr>
        <p:spPr/>
        <p:txBody>
          <a:bodyPr/>
          <a:lstStyle/>
          <a:p>
            <a:fld id="{4D571990-20E2-CF47-AA39-980071065FBC}" type="slidenum">
              <a:rPr lang="en-US" smtClean="0"/>
              <a:t>‹#›</a:t>
            </a:fld>
            <a:endParaRPr lang="en-US"/>
          </a:p>
        </p:txBody>
      </p:sp>
    </p:spTree>
    <p:extLst>
      <p:ext uri="{BB962C8B-B14F-4D97-AF65-F5344CB8AC3E}">
        <p14:creationId xmlns:p14="http://schemas.microsoft.com/office/powerpoint/2010/main" val="2386018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B8CBF-9F53-2445-811F-C3CC6DED76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525C10-33B8-A348-AB2C-7B3B48840199}"/>
              </a:ext>
            </a:extLst>
          </p:cNvPr>
          <p:cNvSpPr>
            <a:spLocks noGrp="1"/>
          </p:cNvSpPr>
          <p:nvPr>
            <p:ph type="dt" sz="half" idx="10"/>
          </p:nvPr>
        </p:nvSpPr>
        <p:spPr/>
        <p:txBody>
          <a:bodyPr/>
          <a:lstStyle/>
          <a:p>
            <a:fld id="{004A2402-5906-C948-B9C5-E1A0F27D39E1}" type="datetimeFigureOut">
              <a:rPr lang="en-US" smtClean="0"/>
              <a:t>4/24/22</a:t>
            </a:fld>
            <a:endParaRPr lang="en-US"/>
          </a:p>
        </p:txBody>
      </p:sp>
      <p:sp>
        <p:nvSpPr>
          <p:cNvPr id="4" name="Footer Placeholder 3">
            <a:extLst>
              <a:ext uri="{FF2B5EF4-FFF2-40B4-BE49-F238E27FC236}">
                <a16:creationId xmlns:a16="http://schemas.microsoft.com/office/drawing/2014/main" id="{8CC775E6-685E-4548-9ECE-FC6BAF2C7B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2D09F2-5BCC-014E-839B-99B2F43B8A35}"/>
              </a:ext>
            </a:extLst>
          </p:cNvPr>
          <p:cNvSpPr>
            <a:spLocks noGrp="1"/>
          </p:cNvSpPr>
          <p:nvPr>
            <p:ph type="sldNum" sz="quarter" idx="12"/>
          </p:nvPr>
        </p:nvSpPr>
        <p:spPr/>
        <p:txBody>
          <a:bodyPr/>
          <a:lstStyle/>
          <a:p>
            <a:fld id="{4D571990-20E2-CF47-AA39-980071065FBC}" type="slidenum">
              <a:rPr lang="en-US" smtClean="0"/>
              <a:t>‹#›</a:t>
            </a:fld>
            <a:endParaRPr lang="en-US"/>
          </a:p>
        </p:txBody>
      </p:sp>
    </p:spTree>
    <p:extLst>
      <p:ext uri="{BB962C8B-B14F-4D97-AF65-F5344CB8AC3E}">
        <p14:creationId xmlns:p14="http://schemas.microsoft.com/office/powerpoint/2010/main" val="2574549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A976C5-D3FC-8D48-BA71-730718805552}"/>
              </a:ext>
            </a:extLst>
          </p:cNvPr>
          <p:cNvSpPr>
            <a:spLocks noGrp="1"/>
          </p:cNvSpPr>
          <p:nvPr>
            <p:ph type="dt" sz="half" idx="10"/>
          </p:nvPr>
        </p:nvSpPr>
        <p:spPr/>
        <p:txBody>
          <a:bodyPr/>
          <a:lstStyle/>
          <a:p>
            <a:fld id="{004A2402-5906-C948-B9C5-E1A0F27D39E1}" type="datetimeFigureOut">
              <a:rPr lang="en-US" smtClean="0"/>
              <a:t>4/24/22</a:t>
            </a:fld>
            <a:endParaRPr lang="en-US"/>
          </a:p>
        </p:txBody>
      </p:sp>
      <p:sp>
        <p:nvSpPr>
          <p:cNvPr id="3" name="Footer Placeholder 2">
            <a:extLst>
              <a:ext uri="{FF2B5EF4-FFF2-40B4-BE49-F238E27FC236}">
                <a16:creationId xmlns:a16="http://schemas.microsoft.com/office/drawing/2014/main" id="{3CE200D2-D055-5547-8EA2-E4770D88EF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20724D-94EF-7441-AC0F-123B71344650}"/>
              </a:ext>
            </a:extLst>
          </p:cNvPr>
          <p:cNvSpPr>
            <a:spLocks noGrp="1"/>
          </p:cNvSpPr>
          <p:nvPr>
            <p:ph type="sldNum" sz="quarter" idx="12"/>
          </p:nvPr>
        </p:nvSpPr>
        <p:spPr/>
        <p:txBody>
          <a:bodyPr/>
          <a:lstStyle/>
          <a:p>
            <a:fld id="{4D571990-20E2-CF47-AA39-980071065FBC}" type="slidenum">
              <a:rPr lang="en-US" smtClean="0"/>
              <a:t>‹#›</a:t>
            </a:fld>
            <a:endParaRPr lang="en-US"/>
          </a:p>
        </p:txBody>
      </p:sp>
    </p:spTree>
    <p:extLst>
      <p:ext uri="{BB962C8B-B14F-4D97-AF65-F5344CB8AC3E}">
        <p14:creationId xmlns:p14="http://schemas.microsoft.com/office/powerpoint/2010/main" val="852520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2A68B-BA18-0849-AFDE-60D7AB9BEA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F904A3-3A66-2F49-A9FC-B9F855FB48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9D8A8E-3E1D-7E48-B14C-594FB780C7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A9843D-13CE-CC44-87EE-B520A67A315D}"/>
              </a:ext>
            </a:extLst>
          </p:cNvPr>
          <p:cNvSpPr>
            <a:spLocks noGrp="1"/>
          </p:cNvSpPr>
          <p:nvPr>
            <p:ph type="dt" sz="half" idx="10"/>
          </p:nvPr>
        </p:nvSpPr>
        <p:spPr/>
        <p:txBody>
          <a:bodyPr/>
          <a:lstStyle/>
          <a:p>
            <a:fld id="{004A2402-5906-C948-B9C5-E1A0F27D39E1}" type="datetimeFigureOut">
              <a:rPr lang="en-US" smtClean="0"/>
              <a:t>4/24/22</a:t>
            </a:fld>
            <a:endParaRPr lang="en-US"/>
          </a:p>
        </p:txBody>
      </p:sp>
      <p:sp>
        <p:nvSpPr>
          <p:cNvPr id="6" name="Footer Placeholder 5">
            <a:extLst>
              <a:ext uri="{FF2B5EF4-FFF2-40B4-BE49-F238E27FC236}">
                <a16:creationId xmlns:a16="http://schemas.microsoft.com/office/drawing/2014/main" id="{83DDDB24-FB8B-FA48-A41D-78E232A52E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4D203-E1B8-D04D-A71C-A9AF51A4B176}"/>
              </a:ext>
            </a:extLst>
          </p:cNvPr>
          <p:cNvSpPr>
            <a:spLocks noGrp="1"/>
          </p:cNvSpPr>
          <p:nvPr>
            <p:ph type="sldNum" sz="quarter" idx="12"/>
          </p:nvPr>
        </p:nvSpPr>
        <p:spPr/>
        <p:txBody>
          <a:bodyPr/>
          <a:lstStyle/>
          <a:p>
            <a:fld id="{4D571990-20E2-CF47-AA39-980071065FBC}" type="slidenum">
              <a:rPr lang="en-US" smtClean="0"/>
              <a:t>‹#›</a:t>
            </a:fld>
            <a:endParaRPr lang="en-US"/>
          </a:p>
        </p:txBody>
      </p:sp>
    </p:spTree>
    <p:extLst>
      <p:ext uri="{BB962C8B-B14F-4D97-AF65-F5344CB8AC3E}">
        <p14:creationId xmlns:p14="http://schemas.microsoft.com/office/powerpoint/2010/main" val="2398814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74EC-9208-EB45-B105-0395B79187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70A87B-576A-1E4C-BF27-7DCF73C75B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904AEF-4C7F-1B4C-9994-F1C495A944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7C6274-8E9F-1641-A155-7BE22B95F878}"/>
              </a:ext>
            </a:extLst>
          </p:cNvPr>
          <p:cNvSpPr>
            <a:spLocks noGrp="1"/>
          </p:cNvSpPr>
          <p:nvPr>
            <p:ph type="dt" sz="half" idx="10"/>
          </p:nvPr>
        </p:nvSpPr>
        <p:spPr/>
        <p:txBody>
          <a:bodyPr/>
          <a:lstStyle/>
          <a:p>
            <a:fld id="{004A2402-5906-C948-B9C5-E1A0F27D39E1}" type="datetimeFigureOut">
              <a:rPr lang="en-US" smtClean="0"/>
              <a:t>4/24/22</a:t>
            </a:fld>
            <a:endParaRPr lang="en-US"/>
          </a:p>
        </p:txBody>
      </p:sp>
      <p:sp>
        <p:nvSpPr>
          <p:cNvPr id="6" name="Footer Placeholder 5">
            <a:extLst>
              <a:ext uri="{FF2B5EF4-FFF2-40B4-BE49-F238E27FC236}">
                <a16:creationId xmlns:a16="http://schemas.microsoft.com/office/drawing/2014/main" id="{33F297F0-18DA-AD47-8441-C63FFA33B4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FBC744-2B06-6741-97C3-85718DDB0FB2}"/>
              </a:ext>
            </a:extLst>
          </p:cNvPr>
          <p:cNvSpPr>
            <a:spLocks noGrp="1"/>
          </p:cNvSpPr>
          <p:nvPr>
            <p:ph type="sldNum" sz="quarter" idx="12"/>
          </p:nvPr>
        </p:nvSpPr>
        <p:spPr/>
        <p:txBody>
          <a:bodyPr/>
          <a:lstStyle/>
          <a:p>
            <a:fld id="{4D571990-20E2-CF47-AA39-980071065FBC}" type="slidenum">
              <a:rPr lang="en-US" smtClean="0"/>
              <a:t>‹#›</a:t>
            </a:fld>
            <a:endParaRPr lang="en-US"/>
          </a:p>
        </p:txBody>
      </p:sp>
    </p:spTree>
    <p:extLst>
      <p:ext uri="{BB962C8B-B14F-4D97-AF65-F5344CB8AC3E}">
        <p14:creationId xmlns:p14="http://schemas.microsoft.com/office/powerpoint/2010/main" val="2781573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D1F990-5D62-FA46-B7F2-9E9083CF76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886A70-53BB-AB4D-B0A7-5F9AA8D85A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06948-B7E9-BD4B-9D70-189AA697A0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A2402-5906-C948-B9C5-E1A0F27D39E1}" type="datetimeFigureOut">
              <a:rPr lang="en-US" smtClean="0"/>
              <a:t>4/24/22</a:t>
            </a:fld>
            <a:endParaRPr lang="en-US"/>
          </a:p>
        </p:txBody>
      </p:sp>
      <p:sp>
        <p:nvSpPr>
          <p:cNvPr id="5" name="Footer Placeholder 4">
            <a:extLst>
              <a:ext uri="{FF2B5EF4-FFF2-40B4-BE49-F238E27FC236}">
                <a16:creationId xmlns:a16="http://schemas.microsoft.com/office/drawing/2014/main" id="{F77C5861-0B06-2A45-A508-5DF8AD13B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DAFCE5-9AE9-CF46-9FC2-7EB436C629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71990-20E2-CF47-AA39-980071065FBC}" type="slidenum">
              <a:rPr lang="en-US" smtClean="0"/>
              <a:t>‹#›</a:t>
            </a:fld>
            <a:endParaRPr lang="en-US"/>
          </a:p>
        </p:txBody>
      </p:sp>
    </p:spTree>
    <p:extLst>
      <p:ext uri="{BB962C8B-B14F-4D97-AF65-F5344CB8AC3E}">
        <p14:creationId xmlns:p14="http://schemas.microsoft.com/office/powerpoint/2010/main" val="267853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152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2613025" y="356462"/>
            <a:ext cx="7481538" cy="984885"/>
          </a:xfrm>
          <a:prstGeom prst="rect">
            <a:avLst/>
          </a:prstGeom>
          <a:noFill/>
        </p:spPr>
        <p:txBody>
          <a:bodyPr wrap="square" rtlCol="0">
            <a:spAutoFit/>
          </a:bodyPr>
          <a:lstStyle/>
          <a:p>
            <a:pPr algn="ctr"/>
            <a:r>
              <a:rPr lang="en-US" sz="4000"/>
              <a:t>Big Picture</a:t>
            </a:r>
            <a:endParaRPr lang="en-US" sz="4000" b="1"/>
          </a:p>
          <a:p>
            <a:pPr algn="ctr"/>
            <a:r>
              <a:rPr lang="en-US" b="1"/>
              <a:t>Assessment/Treatment Planning/Treatment Cycle</a:t>
            </a:r>
            <a:endParaRPr lang="en-US"/>
          </a:p>
        </p:txBody>
      </p:sp>
      <p:sp>
        <p:nvSpPr>
          <p:cNvPr id="8" name="TextBox 7"/>
          <p:cNvSpPr txBox="1"/>
          <p:nvPr/>
        </p:nvSpPr>
        <p:spPr>
          <a:xfrm>
            <a:off x="7762067" y="1801814"/>
            <a:ext cx="2185262" cy="646331"/>
          </a:xfrm>
          <a:prstGeom prst="rect">
            <a:avLst/>
          </a:prstGeom>
          <a:noFill/>
        </p:spPr>
        <p:txBody>
          <a:bodyPr wrap="square" rtlCol="0">
            <a:spAutoFit/>
          </a:bodyPr>
          <a:lstStyle/>
          <a:p>
            <a:r>
              <a:rPr lang="en-US"/>
              <a:t>Referral, Intake, File Review</a:t>
            </a:r>
          </a:p>
        </p:txBody>
      </p:sp>
      <p:sp>
        <p:nvSpPr>
          <p:cNvPr id="12" name="TextBox 11"/>
          <p:cNvSpPr txBox="1"/>
          <p:nvPr/>
        </p:nvSpPr>
        <p:spPr>
          <a:xfrm>
            <a:off x="5454892" y="3216606"/>
            <a:ext cx="1751309" cy="1015663"/>
          </a:xfrm>
          <a:prstGeom prst="rect">
            <a:avLst/>
          </a:prstGeom>
          <a:noFill/>
        </p:spPr>
        <p:txBody>
          <a:bodyPr wrap="square" rtlCol="0">
            <a:spAutoFit/>
          </a:bodyPr>
          <a:lstStyle/>
          <a:p>
            <a:pPr algn="ctr"/>
            <a:r>
              <a:rPr lang="en-US" sz="2000" b="1"/>
              <a:t>Ongoing Progress Monitoring</a:t>
            </a:r>
          </a:p>
        </p:txBody>
      </p:sp>
      <p:sp>
        <p:nvSpPr>
          <p:cNvPr id="13" name="TextBox 12"/>
          <p:cNvSpPr txBox="1"/>
          <p:nvPr/>
        </p:nvSpPr>
        <p:spPr>
          <a:xfrm>
            <a:off x="8854698" y="2743201"/>
            <a:ext cx="1518834" cy="646331"/>
          </a:xfrm>
          <a:prstGeom prst="rect">
            <a:avLst/>
          </a:prstGeom>
          <a:noFill/>
        </p:spPr>
        <p:txBody>
          <a:bodyPr wrap="square" rtlCol="0">
            <a:spAutoFit/>
          </a:bodyPr>
          <a:lstStyle/>
          <a:p>
            <a:r>
              <a:rPr lang="en-US"/>
              <a:t>Differential Diagnosis</a:t>
            </a:r>
          </a:p>
        </p:txBody>
      </p:sp>
      <p:sp>
        <p:nvSpPr>
          <p:cNvPr id="14" name="TextBox 13"/>
          <p:cNvSpPr txBox="1"/>
          <p:nvPr/>
        </p:nvSpPr>
        <p:spPr>
          <a:xfrm>
            <a:off x="3073831" y="5787758"/>
            <a:ext cx="3279964" cy="369332"/>
          </a:xfrm>
          <a:prstGeom prst="rect">
            <a:avLst/>
          </a:prstGeom>
          <a:noFill/>
        </p:spPr>
        <p:txBody>
          <a:bodyPr wrap="square" rtlCol="0">
            <a:spAutoFit/>
          </a:bodyPr>
          <a:lstStyle/>
          <a:p>
            <a:r>
              <a:rPr lang="en-US"/>
              <a:t>Reviewing Empirical Evidence</a:t>
            </a:r>
          </a:p>
        </p:txBody>
      </p:sp>
      <p:sp>
        <p:nvSpPr>
          <p:cNvPr id="15" name="TextBox 14"/>
          <p:cNvSpPr txBox="1"/>
          <p:nvPr/>
        </p:nvSpPr>
        <p:spPr>
          <a:xfrm>
            <a:off x="8498237" y="3471621"/>
            <a:ext cx="1596326" cy="646331"/>
          </a:xfrm>
          <a:prstGeom prst="rect">
            <a:avLst/>
          </a:prstGeom>
          <a:noFill/>
        </p:spPr>
        <p:txBody>
          <a:bodyPr wrap="square" rtlCol="0">
            <a:spAutoFit/>
          </a:bodyPr>
          <a:lstStyle/>
          <a:p>
            <a:r>
              <a:rPr lang="en-US"/>
              <a:t>Programmatic Evidence</a:t>
            </a:r>
          </a:p>
        </p:txBody>
      </p:sp>
      <p:sp>
        <p:nvSpPr>
          <p:cNvPr id="16" name="TextBox 15"/>
          <p:cNvSpPr txBox="1"/>
          <p:nvPr/>
        </p:nvSpPr>
        <p:spPr>
          <a:xfrm>
            <a:off x="6576447" y="5787758"/>
            <a:ext cx="3518116" cy="369332"/>
          </a:xfrm>
          <a:prstGeom prst="rect">
            <a:avLst/>
          </a:prstGeom>
          <a:noFill/>
        </p:spPr>
        <p:txBody>
          <a:bodyPr wrap="square" rtlCol="0">
            <a:spAutoFit/>
          </a:bodyPr>
          <a:lstStyle/>
          <a:p>
            <a:r>
              <a:rPr lang="en-US">
                <a:solidFill>
                  <a:srgbClr val="FF0000"/>
                </a:solidFill>
              </a:rPr>
              <a:t>Selecting a Treatment Approach</a:t>
            </a:r>
          </a:p>
        </p:txBody>
      </p:sp>
      <p:sp>
        <p:nvSpPr>
          <p:cNvPr id="17" name="TextBox 16"/>
          <p:cNvSpPr txBox="1"/>
          <p:nvPr/>
        </p:nvSpPr>
        <p:spPr>
          <a:xfrm>
            <a:off x="3585275" y="6110924"/>
            <a:ext cx="2991173" cy="646331"/>
          </a:xfrm>
          <a:prstGeom prst="rect">
            <a:avLst/>
          </a:prstGeom>
          <a:noFill/>
        </p:spPr>
        <p:txBody>
          <a:bodyPr wrap="square" rtlCol="0">
            <a:spAutoFit/>
          </a:bodyPr>
          <a:lstStyle/>
          <a:p>
            <a:r>
              <a:rPr lang="en-US">
                <a:solidFill>
                  <a:srgbClr val="FF0000"/>
                </a:solidFill>
              </a:rPr>
              <a:t>Determining Frequency, Duration, Service delivery</a:t>
            </a:r>
          </a:p>
        </p:txBody>
      </p:sp>
      <p:sp>
        <p:nvSpPr>
          <p:cNvPr id="18" name="TextBox 17"/>
          <p:cNvSpPr txBox="1"/>
          <p:nvPr/>
        </p:nvSpPr>
        <p:spPr>
          <a:xfrm>
            <a:off x="3427455" y="1880674"/>
            <a:ext cx="1286359" cy="646331"/>
          </a:xfrm>
          <a:prstGeom prst="rect">
            <a:avLst/>
          </a:prstGeom>
          <a:noFill/>
        </p:spPr>
        <p:txBody>
          <a:bodyPr wrap="square" rtlCol="0">
            <a:spAutoFit/>
          </a:bodyPr>
          <a:lstStyle/>
          <a:p>
            <a:r>
              <a:rPr lang="en-US"/>
              <a:t>Session Planning</a:t>
            </a:r>
          </a:p>
        </p:txBody>
      </p:sp>
      <p:sp>
        <p:nvSpPr>
          <p:cNvPr id="19" name="TextBox 18"/>
          <p:cNvSpPr txBox="1"/>
          <p:nvPr/>
        </p:nvSpPr>
        <p:spPr>
          <a:xfrm>
            <a:off x="2613025" y="2862445"/>
            <a:ext cx="1282216" cy="646331"/>
          </a:xfrm>
          <a:prstGeom prst="rect">
            <a:avLst/>
          </a:prstGeom>
          <a:noFill/>
        </p:spPr>
        <p:txBody>
          <a:bodyPr wrap="square" rtlCol="0">
            <a:spAutoFit/>
          </a:bodyPr>
          <a:lstStyle/>
          <a:p>
            <a:r>
              <a:rPr lang="en-US"/>
              <a:t>Data Collection</a:t>
            </a:r>
          </a:p>
        </p:txBody>
      </p:sp>
      <p:sp>
        <p:nvSpPr>
          <p:cNvPr id="21" name="TextBox 20"/>
          <p:cNvSpPr txBox="1"/>
          <p:nvPr/>
        </p:nvSpPr>
        <p:spPr>
          <a:xfrm>
            <a:off x="6576448" y="6276814"/>
            <a:ext cx="2882685" cy="369332"/>
          </a:xfrm>
          <a:prstGeom prst="rect">
            <a:avLst/>
          </a:prstGeom>
          <a:noFill/>
        </p:spPr>
        <p:txBody>
          <a:bodyPr wrap="square" rtlCol="0">
            <a:spAutoFit/>
          </a:bodyPr>
          <a:lstStyle/>
          <a:p>
            <a:r>
              <a:rPr lang="en-US"/>
              <a:t>Goal Selection</a:t>
            </a:r>
          </a:p>
        </p:txBody>
      </p:sp>
      <p:sp>
        <p:nvSpPr>
          <p:cNvPr id="23" name="TextBox 22"/>
          <p:cNvSpPr txBox="1"/>
          <p:nvPr/>
        </p:nvSpPr>
        <p:spPr>
          <a:xfrm>
            <a:off x="2807368" y="3724437"/>
            <a:ext cx="1355486" cy="830997"/>
          </a:xfrm>
          <a:prstGeom prst="rect">
            <a:avLst/>
          </a:prstGeom>
          <a:noFill/>
        </p:spPr>
        <p:txBody>
          <a:bodyPr wrap="square" rtlCol="0">
            <a:spAutoFit/>
          </a:bodyPr>
          <a:lstStyle/>
          <a:p>
            <a:r>
              <a:rPr lang="en-US" sz="1600"/>
              <a:t>Service Delivery, Referral</a:t>
            </a:r>
          </a:p>
        </p:txBody>
      </p:sp>
    </p:spTree>
    <p:extLst>
      <p:ext uri="{BB962C8B-B14F-4D97-AF65-F5344CB8AC3E}">
        <p14:creationId xmlns:p14="http://schemas.microsoft.com/office/powerpoint/2010/main" val="684426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180" y="207404"/>
            <a:ext cx="7886700" cy="1005523"/>
          </a:xfrm>
        </p:spPr>
        <p:txBody>
          <a:bodyPr/>
          <a:lstStyle/>
          <a:p>
            <a:pPr algn="ctr"/>
            <a:r>
              <a:rPr lang="en-US" b="1" u="sng"/>
              <a:t>Minimal Pairs Approach</a:t>
            </a:r>
          </a:p>
        </p:txBody>
      </p:sp>
      <p:sp>
        <p:nvSpPr>
          <p:cNvPr id="3" name="Content Placeholder 2"/>
          <p:cNvSpPr>
            <a:spLocks noGrp="1"/>
          </p:cNvSpPr>
          <p:nvPr>
            <p:ph idx="1"/>
          </p:nvPr>
        </p:nvSpPr>
        <p:spPr>
          <a:xfrm>
            <a:off x="1631577" y="1114955"/>
            <a:ext cx="8659906" cy="5645074"/>
          </a:xfrm>
        </p:spPr>
        <p:txBody>
          <a:bodyPr>
            <a:normAutofit fontScale="85000" lnSpcReduction="20000"/>
          </a:bodyPr>
          <a:lstStyle/>
          <a:p>
            <a:r>
              <a:rPr lang="en-US" sz="2400" b="1" dirty="0"/>
              <a:t>What is the approach?</a:t>
            </a:r>
          </a:p>
          <a:p>
            <a:pPr lvl="1"/>
            <a:r>
              <a:rPr lang="en-US" dirty="0"/>
              <a:t>One of the oldest and most widely used contrastive intervention approaches.</a:t>
            </a:r>
          </a:p>
          <a:p>
            <a:pPr lvl="1"/>
            <a:r>
              <a:rPr lang="en-US" dirty="0"/>
              <a:t>Pair of words that differ by one phoneme so that the meaning is changed. Contrasts represent the error pattern:</a:t>
            </a:r>
          </a:p>
          <a:p>
            <a:pPr lvl="2"/>
            <a:r>
              <a:rPr lang="en-US" sz="2100" dirty="0"/>
              <a:t>FCD sew/soap	Stopping tack/sack		Fronting tap/cap</a:t>
            </a:r>
          </a:p>
          <a:p>
            <a:pPr lvl="2"/>
            <a:r>
              <a:rPr lang="en-US" sz="2100" dirty="0"/>
              <a:t>Near minimal pairs:  top/stop; tip/trip</a:t>
            </a:r>
          </a:p>
          <a:p>
            <a:pPr marL="685800" lvl="2" indent="0">
              <a:buNone/>
            </a:pPr>
            <a:endParaRPr lang="en-US" sz="2400" dirty="0"/>
          </a:p>
          <a:p>
            <a:r>
              <a:rPr lang="en-US" sz="2400" b="1" dirty="0"/>
              <a:t>Why should it be used?</a:t>
            </a:r>
          </a:p>
          <a:p>
            <a:pPr lvl="1"/>
            <a:r>
              <a:rPr lang="en-US" dirty="0"/>
              <a:t>To remediate speech sound production, speech perception, and literacy skills</a:t>
            </a:r>
          </a:p>
          <a:p>
            <a:pPr marL="342900" lvl="1" indent="0">
              <a:buNone/>
            </a:pPr>
            <a:endParaRPr lang="en-US" dirty="0"/>
          </a:p>
          <a:p>
            <a:r>
              <a:rPr lang="en-US" sz="2400" b="1" dirty="0"/>
              <a:t>Who does it benefit?</a:t>
            </a:r>
          </a:p>
          <a:p>
            <a:pPr lvl="1"/>
            <a:r>
              <a:rPr lang="en-US" dirty="0"/>
              <a:t>Children with mild to moderate phonological impairment</a:t>
            </a:r>
          </a:p>
          <a:p>
            <a:pPr lvl="1"/>
            <a:r>
              <a:rPr lang="en-US" dirty="0"/>
              <a:t>Children between 3:0 and 6:0 with no hearing, oral-motor, or language problems</a:t>
            </a:r>
          </a:p>
          <a:p>
            <a:pPr lvl="1"/>
            <a:r>
              <a:rPr lang="en-US" dirty="0"/>
              <a:t>Also, shown to be effective with children with moderate to severe sensorineural hearing loss, conductive hearing loss, severe phonological impairment with comorbid gross/fine motor delay and language impairment, cleft palate, expressive language difficulties, and bilingual phonological difficulties</a:t>
            </a:r>
          </a:p>
          <a:p>
            <a:endParaRPr lang="en-US" dirty="0"/>
          </a:p>
        </p:txBody>
      </p:sp>
    </p:spTree>
    <p:extLst>
      <p:ext uri="{BB962C8B-B14F-4D97-AF65-F5344CB8AC3E}">
        <p14:creationId xmlns:p14="http://schemas.microsoft.com/office/powerpoint/2010/main" val="513094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1100603"/>
          </a:xfrm>
        </p:spPr>
        <p:txBody>
          <a:bodyPr/>
          <a:lstStyle/>
          <a:p>
            <a:pPr algn="ctr"/>
            <a:r>
              <a:rPr lang="en-US" b="1" u="sng"/>
              <a:t>Minimal Pairs Approach</a:t>
            </a:r>
            <a:endParaRPr lang="en-US" u="sng"/>
          </a:p>
        </p:txBody>
      </p:sp>
      <p:sp>
        <p:nvSpPr>
          <p:cNvPr id="3" name="Content Placeholder 2"/>
          <p:cNvSpPr>
            <a:spLocks noGrp="1"/>
          </p:cNvSpPr>
          <p:nvPr>
            <p:ph idx="1"/>
          </p:nvPr>
        </p:nvSpPr>
        <p:spPr>
          <a:xfrm>
            <a:off x="1712596" y="1465730"/>
            <a:ext cx="8822055" cy="5284695"/>
          </a:xfrm>
        </p:spPr>
        <p:txBody>
          <a:bodyPr>
            <a:normAutofit/>
          </a:bodyPr>
          <a:lstStyle/>
          <a:p>
            <a:r>
              <a:rPr lang="en-US" sz="2400" b="1" dirty="0"/>
              <a:t>How is it implemented?</a:t>
            </a:r>
          </a:p>
          <a:p>
            <a:pPr lvl="1"/>
            <a:r>
              <a:rPr lang="en-US" dirty="0"/>
              <a:t>Meaningful minimal pair intervention </a:t>
            </a:r>
          </a:p>
          <a:p>
            <a:pPr lvl="2"/>
            <a:r>
              <a:rPr lang="en-US" sz="2400" dirty="0"/>
              <a:t>Choose 5 minimal pairs that target phonological pattern, substitution, syllable structure</a:t>
            </a:r>
          </a:p>
          <a:p>
            <a:pPr lvl="2"/>
            <a:r>
              <a:rPr lang="en-US" sz="2400" dirty="0"/>
              <a:t>Steps 1 and 2 are completed during first session; Step 3 begins during first session and continues until phonological generalization criteria met</a:t>
            </a:r>
          </a:p>
          <a:p>
            <a:pPr lvl="3"/>
            <a:r>
              <a:rPr lang="en-US" sz="2400" dirty="0"/>
              <a:t>Step 1: Familiarization </a:t>
            </a:r>
          </a:p>
          <a:p>
            <a:pPr lvl="3"/>
            <a:r>
              <a:rPr lang="en-US" sz="2400" dirty="0"/>
              <a:t>Step 2: Auditory Discrimination: Listen and pick-up </a:t>
            </a:r>
          </a:p>
          <a:p>
            <a:pPr lvl="3"/>
            <a:r>
              <a:rPr lang="en-US" sz="2400" dirty="0"/>
              <a:t>Step 3 (Production of minimal pair words) </a:t>
            </a:r>
          </a:p>
          <a:p>
            <a:pPr lvl="2"/>
            <a:r>
              <a:rPr lang="en-US" sz="2400" dirty="0"/>
              <a:t>after first session, subsequent sessions include 20 trials of each target word (100 trials total)</a:t>
            </a:r>
          </a:p>
          <a:p>
            <a:pPr lvl="2"/>
            <a:r>
              <a:rPr lang="en-US" sz="2400" dirty="0"/>
              <a:t>3-5 games, 10 min. each; child has to request target word in activities (i.e., Go Fish!)</a:t>
            </a:r>
          </a:p>
          <a:p>
            <a:pPr marL="0" indent="0">
              <a:buNone/>
            </a:pPr>
            <a:endParaRPr lang="en-US" dirty="0"/>
          </a:p>
        </p:txBody>
      </p:sp>
    </p:spTree>
    <p:extLst>
      <p:ext uri="{BB962C8B-B14F-4D97-AF65-F5344CB8AC3E}">
        <p14:creationId xmlns:p14="http://schemas.microsoft.com/office/powerpoint/2010/main" val="1439276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9582" y="75236"/>
            <a:ext cx="7886700" cy="1325563"/>
          </a:xfrm>
        </p:spPr>
        <p:txBody>
          <a:bodyPr/>
          <a:lstStyle/>
          <a:p>
            <a:r>
              <a:rPr lang="en-US" b="1" dirty="0"/>
              <a:t>Minimal Pairs Approach Video</a:t>
            </a:r>
            <a:endParaRPr lang="en-US" dirty="0"/>
          </a:p>
        </p:txBody>
      </p:sp>
      <p:sp>
        <p:nvSpPr>
          <p:cNvPr id="4" name="Content Placeholder 3">
            <a:extLst>
              <a:ext uri="{FF2B5EF4-FFF2-40B4-BE49-F238E27FC236}">
                <a16:creationId xmlns:a16="http://schemas.microsoft.com/office/drawing/2014/main" id="{FD75FB7B-546A-EC40-A505-9FD3C04A20CF}"/>
              </a:ext>
            </a:extLst>
          </p:cNvPr>
          <p:cNvSpPr>
            <a:spLocks noGrp="1"/>
          </p:cNvSpPr>
          <p:nvPr>
            <p:ph idx="1"/>
          </p:nvPr>
        </p:nvSpPr>
        <p:spPr/>
        <p:txBody>
          <a:bodyPr/>
          <a:lstStyle/>
          <a:p>
            <a:r>
              <a:rPr lang="en-US" dirty="0"/>
              <a:t>Video on Jim’s computer</a:t>
            </a:r>
          </a:p>
        </p:txBody>
      </p:sp>
    </p:spTree>
    <p:extLst>
      <p:ext uri="{BB962C8B-B14F-4D97-AF65-F5344CB8AC3E}">
        <p14:creationId xmlns:p14="http://schemas.microsoft.com/office/powerpoint/2010/main" val="592643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780" y="91916"/>
            <a:ext cx="7886700" cy="1210629"/>
          </a:xfrm>
        </p:spPr>
        <p:txBody>
          <a:bodyPr/>
          <a:lstStyle/>
          <a:p>
            <a:pPr algn="ctr"/>
            <a:r>
              <a:rPr lang="en-US" b="1" u="sng"/>
              <a:t>Minimal Pairs Approach</a:t>
            </a:r>
            <a:endParaRPr lang="en-US" u="sng"/>
          </a:p>
        </p:txBody>
      </p:sp>
      <p:sp>
        <p:nvSpPr>
          <p:cNvPr id="3" name="Content Placeholder 2"/>
          <p:cNvSpPr>
            <a:spLocks noGrp="1"/>
          </p:cNvSpPr>
          <p:nvPr>
            <p:ph idx="1"/>
          </p:nvPr>
        </p:nvSpPr>
        <p:spPr>
          <a:xfrm>
            <a:off x="2049781" y="982980"/>
            <a:ext cx="8174466" cy="5875020"/>
          </a:xfrm>
        </p:spPr>
        <p:txBody>
          <a:bodyPr>
            <a:normAutofit lnSpcReduction="10000"/>
          </a:bodyPr>
          <a:lstStyle/>
          <a:p>
            <a:r>
              <a:rPr lang="en-US" sz="2000" b="1"/>
              <a:t>When should it be implemented, how long will it take?</a:t>
            </a:r>
          </a:p>
          <a:p>
            <a:pPr lvl="1"/>
            <a:r>
              <a:rPr lang="en-US" sz="2000"/>
              <a:t>18 hours delivered over 9.5 weeks (averages across studies)</a:t>
            </a:r>
          </a:p>
          <a:p>
            <a:pPr lvl="1"/>
            <a:r>
              <a:rPr lang="en-US" sz="2000"/>
              <a:t>Difficult to determine, studies done over specific time periods and variety of child severity levels</a:t>
            </a:r>
          </a:p>
          <a:p>
            <a:r>
              <a:rPr lang="en-US" sz="2000" b="1"/>
              <a:t>Because?</a:t>
            </a:r>
          </a:p>
          <a:p>
            <a:pPr lvl="1"/>
            <a:r>
              <a:rPr lang="en-US" sz="2000"/>
              <a:t>Theoretical evidence</a:t>
            </a:r>
          </a:p>
          <a:p>
            <a:pPr lvl="2"/>
            <a:r>
              <a:rPr lang="en-US" err="1"/>
              <a:t>Stampe’s</a:t>
            </a:r>
            <a:r>
              <a:rPr lang="en-US"/>
              <a:t> theory of natural phonology- guides </a:t>
            </a:r>
            <a:r>
              <a:rPr lang="en-US" u="sng"/>
              <a:t>what</a:t>
            </a:r>
            <a:r>
              <a:rPr lang="en-US"/>
              <a:t> to target during intervention</a:t>
            </a:r>
          </a:p>
          <a:p>
            <a:pPr lvl="2"/>
            <a:r>
              <a:rPr lang="en-US"/>
              <a:t>Alternative theoretical frameworks - minimal pair intervention exposes children to segment, feature, or word shape they need to learn through lexical contrasts</a:t>
            </a:r>
          </a:p>
          <a:p>
            <a:pPr lvl="2"/>
            <a:r>
              <a:rPr lang="en-US"/>
              <a:t>Greenfield and Smith’s pragmatic principle of </a:t>
            </a:r>
            <a:r>
              <a:rPr lang="en-US" err="1"/>
              <a:t>informativeness</a:t>
            </a:r>
            <a:r>
              <a:rPr lang="en-US"/>
              <a:t>- guides </a:t>
            </a:r>
            <a:r>
              <a:rPr lang="en-US" u="sng"/>
              <a:t>how</a:t>
            </a:r>
            <a:r>
              <a:rPr lang="en-US"/>
              <a:t> targets are worked on</a:t>
            </a:r>
          </a:p>
          <a:p>
            <a:pPr lvl="3"/>
            <a:r>
              <a:rPr lang="en-US" sz="2000"/>
              <a:t>children try to correct mispronunciation in order to respond to requests for clarification and repair communication breakdown</a:t>
            </a:r>
          </a:p>
          <a:p>
            <a:pPr lvl="3"/>
            <a:r>
              <a:rPr lang="en-US" sz="2000"/>
              <a:t>child’s desire to be understood </a:t>
            </a:r>
            <a:r>
              <a:rPr lang="en-US" sz="2000">
                <a:sym typeface="Wingdings" charset="2"/>
              </a:rPr>
              <a:t></a:t>
            </a:r>
            <a:r>
              <a:rPr lang="en-US" sz="2000"/>
              <a:t> change in child’s speech (child produces contrast between phonological oppositions) </a:t>
            </a:r>
            <a:r>
              <a:rPr lang="en-US" sz="2000">
                <a:sym typeface="Wingdings" charset="2"/>
              </a:rPr>
              <a:t></a:t>
            </a:r>
            <a:r>
              <a:rPr lang="en-US" sz="2000"/>
              <a:t> suppress phonological process</a:t>
            </a:r>
          </a:p>
          <a:p>
            <a:endParaRPr lang="en-US"/>
          </a:p>
        </p:txBody>
      </p:sp>
    </p:spTree>
    <p:extLst>
      <p:ext uri="{BB962C8B-B14F-4D97-AF65-F5344CB8AC3E}">
        <p14:creationId xmlns:p14="http://schemas.microsoft.com/office/powerpoint/2010/main" val="522805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a:t>Minimal Pairs Approach</a:t>
            </a:r>
            <a:endParaRPr lang="en-US" u="sng"/>
          </a:p>
        </p:txBody>
      </p:sp>
      <p:sp>
        <p:nvSpPr>
          <p:cNvPr id="3" name="Content Placeholder 2"/>
          <p:cNvSpPr>
            <a:spLocks noGrp="1"/>
          </p:cNvSpPr>
          <p:nvPr>
            <p:ph idx="1"/>
          </p:nvPr>
        </p:nvSpPr>
        <p:spPr/>
        <p:txBody>
          <a:bodyPr>
            <a:normAutofit/>
          </a:bodyPr>
          <a:lstStyle/>
          <a:p>
            <a:r>
              <a:rPr lang="en-US" sz="2400" b="1"/>
              <a:t>Because? </a:t>
            </a:r>
            <a:endParaRPr lang="en-US" sz="2400"/>
          </a:p>
          <a:p>
            <a:pPr lvl="1"/>
            <a:r>
              <a:rPr lang="en-US"/>
              <a:t>42 intervention studies</a:t>
            </a:r>
          </a:p>
          <a:p>
            <a:pPr lvl="2"/>
            <a:r>
              <a:rPr lang="en-US" sz="2400"/>
              <a:t>majority were efficacy studies (25 quasi-experimental investigations, 1 small scale randomized control trial)</a:t>
            </a:r>
          </a:p>
          <a:p>
            <a:pPr lvl="2"/>
            <a:r>
              <a:rPr lang="en-US" sz="2400"/>
              <a:t>15 exploratory case studies</a:t>
            </a:r>
          </a:p>
          <a:p>
            <a:pPr lvl="2"/>
            <a:r>
              <a:rPr lang="en-US" sz="2400"/>
              <a:t>only 1 study measured clinical effectiveness</a:t>
            </a:r>
          </a:p>
          <a:p>
            <a:endParaRPr lang="en-US" b="1"/>
          </a:p>
        </p:txBody>
      </p:sp>
    </p:spTree>
    <p:extLst>
      <p:ext uri="{BB962C8B-B14F-4D97-AF65-F5344CB8AC3E}">
        <p14:creationId xmlns:p14="http://schemas.microsoft.com/office/powerpoint/2010/main" val="1428959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05" y="174813"/>
            <a:ext cx="7886700" cy="1073708"/>
          </a:xfrm>
        </p:spPr>
        <p:txBody>
          <a:bodyPr/>
          <a:lstStyle/>
          <a:p>
            <a:pPr algn="ctr"/>
            <a:r>
              <a:rPr lang="en-US" b="1" u="sng" dirty="0" err="1"/>
              <a:t>Metaphonological</a:t>
            </a:r>
            <a:r>
              <a:rPr lang="en-US" b="1" u="sng" dirty="0"/>
              <a:t> Intervention</a:t>
            </a:r>
          </a:p>
        </p:txBody>
      </p:sp>
      <p:sp>
        <p:nvSpPr>
          <p:cNvPr id="3" name="Content Placeholder 2"/>
          <p:cNvSpPr>
            <a:spLocks noGrp="1"/>
          </p:cNvSpPr>
          <p:nvPr>
            <p:ph idx="1"/>
          </p:nvPr>
        </p:nvSpPr>
        <p:spPr>
          <a:xfrm>
            <a:off x="1718310" y="1062447"/>
            <a:ext cx="8721090" cy="5403027"/>
          </a:xfrm>
        </p:spPr>
        <p:txBody>
          <a:bodyPr>
            <a:noAutofit/>
          </a:bodyPr>
          <a:lstStyle/>
          <a:p>
            <a:r>
              <a:rPr lang="en-US" sz="2400" b="1" dirty="0"/>
              <a:t>What is the approach?</a:t>
            </a:r>
          </a:p>
          <a:p>
            <a:pPr lvl="1"/>
            <a:r>
              <a:rPr lang="en-US" dirty="0"/>
              <a:t>Develops and uses a child’s phonological awareness to support and drive speech change.  Used within therapy not as a stand alone.</a:t>
            </a:r>
          </a:p>
          <a:p>
            <a:pPr lvl="1"/>
            <a:r>
              <a:rPr lang="en-US" dirty="0"/>
              <a:t>Activities that require the child to think about speech and about the structure of words are tailored specifically to the current speech target and are integrated into therapy sessions alongside production practice.</a:t>
            </a:r>
          </a:p>
          <a:p>
            <a:r>
              <a:rPr lang="en-US" sz="2400" b="1" dirty="0"/>
              <a:t>Why should it be used?</a:t>
            </a:r>
          </a:p>
          <a:p>
            <a:pPr lvl="1"/>
            <a:r>
              <a:rPr lang="en-US" dirty="0"/>
              <a:t>To remediate speech sound production, improve phonological awareness, letter knowledge, and early literacy development</a:t>
            </a:r>
          </a:p>
          <a:p>
            <a:r>
              <a:rPr lang="en-US" sz="2400" b="1" dirty="0"/>
              <a:t>Who does it benefit?</a:t>
            </a:r>
          </a:p>
          <a:p>
            <a:pPr lvl="1"/>
            <a:r>
              <a:rPr lang="en-US" dirty="0"/>
              <a:t>Appropriate for all children with SSD with the physical and cognitive abilities to improve speech and learn from metalinguistic tasks</a:t>
            </a:r>
          </a:p>
          <a:p>
            <a:pPr lvl="1"/>
            <a:r>
              <a:rPr lang="en-US" dirty="0"/>
              <a:t>Children usually around 5:0 and older, can be used for 3:0-4:0</a:t>
            </a:r>
          </a:p>
        </p:txBody>
      </p:sp>
    </p:spTree>
    <p:extLst>
      <p:ext uri="{BB962C8B-B14F-4D97-AF65-F5344CB8AC3E}">
        <p14:creationId xmlns:p14="http://schemas.microsoft.com/office/powerpoint/2010/main" val="1212826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1029334"/>
          </a:xfrm>
        </p:spPr>
        <p:txBody>
          <a:bodyPr/>
          <a:lstStyle/>
          <a:p>
            <a:pPr algn="ctr"/>
            <a:r>
              <a:rPr lang="en-US" b="1" u="sng" err="1"/>
              <a:t>Metaphonological</a:t>
            </a:r>
            <a:r>
              <a:rPr lang="en-US" b="1" u="sng"/>
              <a:t> Intervention</a:t>
            </a:r>
            <a:endParaRPr lang="en-US" u="sng"/>
          </a:p>
        </p:txBody>
      </p:sp>
      <p:sp>
        <p:nvSpPr>
          <p:cNvPr id="3" name="Content Placeholder 2"/>
          <p:cNvSpPr>
            <a:spLocks noGrp="1"/>
          </p:cNvSpPr>
          <p:nvPr>
            <p:ph idx="1"/>
          </p:nvPr>
        </p:nvSpPr>
        <p:spPr>
          <a:xfrm>
            <a:off x="1684973" y="1394462"/>
            <a:ext cx="8822055" cy="3568541"/>
          </a:xfrm>
        </p:spPr>
        <p:txBody>
          <a:bodyPr>
            <a:normAutofit/>
          </a:bodyPr>
          <a:lstStyle/>
          <a:p>
            <a:r>
              <a:rPr lang="en-US" sz="2400" b="1"/>
              <a:t>How is it implemented?</a:t>
            </a:r>
          </a:p>
          <a:p>
            <a:pPr lvl="1"/>
            <a:r>
              <a:rPr lang="en-US"/>
              <a:t>Sample session</a:t>
            </a:r>
          </a:p>
          <a:p>
            <a:pPr lvl="2"/>
            <a:r>
              <a:rPr lang="en-US" sz="2400"/>
              <a:t>Sound reminder</a:t>
            </a:r>
          </a:p>
          <a:p>
            <a:pPr lvl="2"/>
            <a:r>
              <a:rPr lang="en-US" sz="2400"/>
              <a:t>Sort words according to initial consonant</a:t>
            </a:r>
          </a:p>
          <a:p>
            <a:pPr lvl="2"/>
            <a:r>
              <a:rPr lang="en-US" sz="2400"/>
              <a:t>Production practice </a:t>
            </a:r>
          </a:p>
          <a:p>
            <a:pPr lvl="2"/>
            <a:r>
              <a:rPr lang="en-US" sz="2400"/>
              <a:t>Mispronunciation detection</a:t>
            </a:r>
          </a:p>
          <a:p>
            <a:pPr lvl="2"/>
            <a:r>
              <a:rPr lang="en-US" sz="2400"/>
              <a:t>Categorization by initial sound and production practice</a:t>
            </a:r>
          </a:p>
          <a:p>
            <a:pPr lvl="2"/>
            <a:r>
              <a:rPr lang="en-US" sz="2400"/>
              <a:t>Categorization from internal representation</a:t>
            </a:r>
          </a:p>
        </p:txBody>
      </p:sp>
    </p:spTree>
    <p:extLst>
      <p:ext uri="{BB962C8B-B14F-4D97-AF65-F5344CB8AC3E}">
        <p14:creationId xmlns:p14="http://schemas.microsoft.com/office/powerpoint/2010/main" val="61132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094" y="134472"/>
            <a:ext cx="7886700" cy="1325563"/>
          </a:xfrm>
        </p:spPr>
        <p:txBody>
          <a:bodyPr/>
          <a:lstStyle/>
          <a:p>
            <a:r>
              <a:rPr lang="en-US" b="1" dirty="0" err="1"/>
              <a:t>Metaphonological</a:t>
            </a:r>
            <a:r>
              <a:rPr lang="en-US" b="1" dirty="0"/>
              <a:t> Intervention</a:t>
            </a:r>
            <a:endParaRPr lang="en-US" dirty="0"/>
          </a:p>
        </p:txBody>
      </p:sp>
      <p:sp>
        <p:nvSpPr>
          <p:cNvPr id="3" name="Content Placeholder 2"/>
          <p:cNvSpPr>
            <a:spLocks noGrp="1"/>
          </p:cNvSpPr>
          <p:nvPr>
            <p:ph idx="1"/>
          </p:nvPr>
        </p:nvSpPr>
        <p:spPr>
          <a:xfrm>
            <a:off x="2008094" y="1140438"/>
            <a:ext cx="8031256" cy="5365376"/>
          </a:xfrm>
        </p:spPr>
        <p:txBody>
          <a:bodyPr>
            <a:normAutofit fontScale="92500" lnSpcReduction="20000"/>
          </a:bodyPr>
          <a:lstStyle/>
          <a:p>
            <a:r>
              <a:rPr lang="en-US" sz="2000" b="1" dirty="0"/>
              <a:t>When should it be implemented, how long will it take?</a:t>
            </a:r>
          </a:p>
          <a:p>
            <a:pPr lvl="1"/>
            <a:r>
              <a:rPr lang="en-US" sz="2000" dirty="0"/>
              <a:t>Weekly or several times weekly</a:t>
            </a:r>
          </a:p>
          <a:p>
            <a:pPr lvl="1"/>
            <a:r>
              <a:rPr lang="en-US" sz="2000" dirty="0"/>
              <a:t>Improvement shown after 18 sessions (30—45 min duration), 2-3 times per week</a:t>
            </a:r>
          </a:p>
          <a:p>
            <a:pPr lvl="1"/>
            <a:r>
              <a:rPr lang="en-US" sz="2000" dirty="0"/>
              <a:t>Studies show significant effects of PA therapy offered between 10-27 hours of intervention</a:t>
            </a:r>
          </a:p>
          <a:p>
            <a:r>
              <a:rPr lang="en-US" sz="2000" b="1" dirty="0"/>
              <a:t>Because?</a:t>
            </a:r>
          </a:p>
          <a:p>
            <a:pPr lvl="1"/>
            <a:r>
              <a:rPr lang="en-US" sz="2000" dirty="0"/>
              <a:t>Theoretical evidence</a:t>
            </a:r>
          </a:p>
          <a:p>
            <a:pPr lvl="2"/>
            <a:r>
              <a:rPr lang="en-US" dirty="0"/>
              <a:t>Typical development of phonological awareness and phonological representations</a:t>
            </a:r>
          </a:p>
          <a:p>
            <a:pPr lvl="2"/>
            <a:r>
              <a:rPr lang="en-US" dirty="0"/>
              <a:t>Phonological awareness and phonological representations in children with SSD</a:t>
            </a:r>
          </a:p>
          <a:p>
            <a:pPr lvl="2"/>
            <a:r>
              <a:rPr lang="en-US" dirty="0"/>
              <a:t>Literacy and phonological awareness</a:t>
            </a:r>
          </a:p>
          <a:p>
            <a:pPr lvl="2"/>
            <a:r>
              <a:rPr lang="en-US" dirty="0"/>
              <a:t>Literacy and phonological awareness with SSD</a:t>
            </a:r>
          </a:p>
          <a:p>
            <a:pPr lvl="3"/>
            <a:r>
              <a:rPr lang="en-US" sz="2000" dirty="0"/>
              <a:t>Children with SSD at risk for literacy problems because of limited phonological processing and phonological representations</a:t>
            </a:r>
          </a:p>
          <a:p>
            <a:pPr lvl="3"/>
            <a:r>
              <a:rPr lang="en-US" sz="2000" dirty="0"/>
              <a:t>If speech problems resolve early (before learning to read) and fundamental phoneme awareness skills are established, then child with SSD is likely to make progress in area of literacy</a:t>
            </a:r>
          </a:p>
          <a:p>
            <a:endParaRPr lang="en-US" dirty="0"/>
          </a:p>
        </p:txBody>
      </p:sp>
    </p:spTree>
    <p:extLst>
      <p:ext uri="{BB962C8B-B14F-4D97-AF65-F5344CB8AC3E}">
        <p14:creationId xmlns:p14="http://schemas.microsoft.com/office/powerpoint/2010/main" val="968542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err="1"/>
              <a:t>Metaphonological</a:t>
            </a:r>
            <a:r>
              <a:rPr lang="en-US" b="1"/>
              <a:t> Intervention</a:t>
            </a:r>
            <a:endParaRPr lang="en-US"/>
          </a:p>
        </p:txBody>
      </p:sp>
      <p:sp>
        <p:nvSpPr>
          <p:cNvPr id="3" name="Content Placeholder 2"/>
          <p:cNvSpPr>
            <a:spLocks noGrp="1"/>
          </p:cNvSpPr>
          <p:nvPr>
            <p:ph idx="1"/>
          </p:nvPr>
        </p:nvSpPr>
        <p:spPr/>
        <p:txBody>
          <a:bodyPr>
            <a:normAutofit/>
          </a:bodyPr>
          <a:lstStyle/>
          <a:p>
            <a:r>
              <a:rPr lang="en-US" sz="2000" b="1" dirty="0"/>
              <a:t>Because? </a:t>
            </a:r>
            <a:endParaRPr lang="en-US" sz="2000" dirty="0"/>
          </a:p>
          <a:p>
            <a:pPr lvl="1"/>
            <a:r>
              <a:rPr lang="en-US" sz="2000" dirty="0"/>
              <a:t>Systematic Review of 52 studies (</a:t>
            </a:r>
            <a:r>
              <a:rPr lang="en-US" sz="2000" dirty="0" err="1"/>
              <a:t>Ehri</a:t>
            </a:r>
            <a:r>
              <a:rPr lang="en-US" sz="2000" dirty="0"/>
              <a:t> et al., 2001)</a:t>
            </a:r>
          </a:p>
          <a:p>
            <a:pPr lvl="2"/>
            <a:r>
              <a:rPr lang="en-US" dirty="0"/>
              <a:t>significant effect of phonemic awareness instruction on phonemic awareness skills</a:t>
            </a:r>
          </a:p>
          <a:p>
            <a:pPr lvl="2"/>
            <a:r>
              <a:rPr lang="en-US" dirty="0"/>
              <a:t>phonological awareness instruction had moderate impact on reading/spelling</a:t>
            </a:r>
          </a:p>
          <a:p>
            <a:pPr lvl="2"/>
            <a:r>
              <a:rPr lang="en-US" dirty="0"/>
              <a:t>phonological awareness most effective when accompanied by letter instruction, taught in small groups, when 1-2 skills taught at a time</a:t>
            </a:r>
          </a:p>
          <a:p>
            <a:pPr lvl="2"/>
            <a:r>
              <a:rPr lang="en-US" dirty="0"/>
              <a:t>optimal intervention length = 5-18 hours</a:t>
            </a:r>
          </a:p>
          <a:p>
            <a:pPr lvl="1"/>
            <a:r>
              <a:rPr lang="en-US" sz="2000" dirty="0">
                <a:highlight>
                  <a:srgbClr val="00FFFF"/>
                </a:highlight>
              </a:rPr>
              <a:t>Less research investigating phonological awareness’ effect on speech</a:t>
            </a:r>
          </a:p>
          <a:p>
            <a:pPr lvl="2"/>
            <a:r>
              <a:rPr lang="en-US" dirty="0"/>
              <a:t>some studies show that integrating phonological awareness into speech activities can help improve speech</a:t>
            </a:r>
          </a:p>
          <a:p>
            <a:endParaRPr lang="en-US" b="1" dirty="0"/>
          </a:p>
        </p:txBody>
      </p:sp>
    </p:spTree>
    <p:extLst>
      <p:ext uri="{BB962C8B-B14F-4D97-AF65-F5344CB8AC3E}">
        <p14:creationId xmlns:p14="http://schemas.microsoft.com/office/powerpoint/2010/main" val="359635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solidFill>
                  <a:srgbClr val="FF0000"/>
                </a:solidFill>
              </a:rPr>
              <a:t>Activity #15: Choosing a Treatment Approach for Matthew</a:t>
            </a:r>
            <a:br>
              <a:rPr lang="en-US"/>
            </a:br>
            <a:r>
              <a:rPr lang="en-US" sz="2200"/>
              <a:t>In small groups, discuss the pros/cons of each treatment approach for Matthew.</a:t>
            </a:r>
          </a:p>
        </p:txBody>
      </p:sp>
      <p:graphicFrame>
        <p:nvGraphicFramePr>
          <p:cNvPr id="5" name="Table 4"/>
          <p:cNvGraphicFramePr>
            <a:graphicFrameLocks noGrp="1"/>
          </p:cNvGraphicFramePr>
          <p:nvPr/>
        </p:nvGraphicFramePr>
        <p:xfrm>
          <a:off x="2152650" y="1690689"/>
          <a:ext cx="7748868" cy="2926080"/>
        </p:xfrm>
        <a:graphic>
          <a:graphicData uri="http://schemas.openxmlformats.org/drawingml/2006/table">
            <a:tbl>
              <a:tblPr firstRow="1" firstCol="1" bandRow="1">
                <a:tableStyleId>{5C22544A-7EE6-4342-B048-85BDC9FD1C3A}</a:tableStyleId>
              </a:tblPr>
              <a:tblGrid>
                <a:gridCol w="2582956">
                  <a:extLst>
                    <a:ext uri="{9D8B030D-6E8A-4147-A177-3AD203B41FA5}">
                      <a16:colId xmlns:a16="http://schemas.microsoft.com/office/drawing/2014/main" val="20000"/>
                    </a:ext>
                  </a:extLst>
                </a:gridCol>
                <a:gridCol w="2582956">
                  <a:extLst>
                    <a:ext uri="{9D8B030D-6E8A-4147-A177-3AD203B41FA5}">
                      <a16:colId xmlns:a16="http://schemas.microsoft.com/office/drawing/2014/main" val="20001"/>
                    </a:ext>
                  </a:extLst>
                </a:gridCol>
                <a:gridCol w="2582956">
                  <a:extLst>
                    <a:ext uri="{9D8B030D-6E8A-4147-A177-3AD203B41FA5}">
                      <a16:colId xmlns:a16="http://schemas.microsoft.com/office/drawing/2014/main" val="20002"/>
                    </a:ext>
                  </a:extLst>
                </a:gridCol>
              </a:tblGrid>
              <a:tr h="164114">
                <a:tc>
                  <a:txBody>
                    <a:bodyPr/>
                    <a:lstStyle/>
                    <a:p>
                      <a:pPr marL="0" marR="0">
                        <a:spcBef>
                          <a:spcPts val="0"/>
                        </a:spcBef>
                        <a:spcAft>
                          <a:spcPts val="0"/>
                        </a:spcAft>
                      </a:pPr>
                      <a:r>
                        <a:rPr lang="en-US" sz="1200">
                          <a:effectLst/>
                        </a:rPr>
                        <a:t>Treatment approach</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Pros</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Cons</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0"/>
                  </a:ext>
                </a:extLst>
              </a:tr>
              <a:tr h="820568">
                <a:tc>
                  <a:txBody>
                    <a:bodyPr/>
                    <a:lstStyle/>
                    <a:p>
                      <a:pPr marL="0" marR="0">
                        <a:spcBef>
                          <a:spcPts val="0"/>
                        </a:spcBef>
                        <a:spcAft>
                          <a:spcPts val="0"/>
                        </a:spcAft>
                      </a:pPr>
                      <a:r>
                        <a:rPr lang="en-US" sz="1200">
                          <a:effectLst/>
                        </a:rPr>
                        <a:t>Cycles</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p>
                    <a:p>
                      <a:pPr marL="0" marR="0">
                        <a:spcBef>
                          <a:spcPts val="0"/>
                        </a:spcBef>
                        <a:spcAft>
                          <a:spcPts val="0"/>
                        </a:spcAft>
                      </a:pPr>
                      <a:r>
                        <a:rPr lang="en-US" sz="1200">
                          <a:effectLst/>
                        </a:rPr>
                        <a:t> </a:t>
                      </a:r>
                    </a:p>
                    <a:p>
                      <a:pPr marL="0" marR="0">
                        <a:spcBef>
                          <a:spcPts val="0"/>
                        </a:spcBef>
                        <a:spcAft>
                          <a:spcPts val="0"/>
                        </a:spcAft>
                      </a:pPr>
                      <a:r>
                        <a:rPr lang="en-US" sz="1200">
                          <a:effectLst/>
                        </a:rPr>
                        <a:t> </a:t>
                      </a:r>
                    </a:p>
                    <a:p>
                      <a:pPr marL="0" marR="0">
                        <a:spcBef>
                          <a:spcPts val="0"/>
                        </a:spcBef>
                        <a:spcAft>
                          <a:spcPts val="0"/>
                        </a:spcAft>
                      </a:pPr>
                      <a:r>
                        <a:rPr lang="en-US" sz="1200">
                          <a:effectLst/>
                        </a:rPr>
                        <a:t> </a:t>
                      </a:r>
                    </a:p>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1"/>
                  </a:ext>
                </a:extLst>
              </a:tr>
              <a:tr h="820568">
                <a:tc>
                  <a:txBody>
                    <a:bodyPr/>
                    <a:lstStyle/>
                    <a:p>
                      <a:pPr marL="0" marR="0">
                        <a:spcBef>
                          <a:spcPts val="0"/>
                        </a:spcBef>
                        <a:spcAft>
                          <a:spcPts val="0"/>
                        </a:spcAft>
                      </a:pPr>
                      <a:r>
                        <a:rPr lang="en-US" sz="1200">
                          <a:effectLst/>
                        </a:rPr>
                        <a:t>Minimal Pairs</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p>
                    <a:p>
                      <a:pPr marL="0" marR="0">
                        <a:spcBef>
                          <a:spcPts val="0"/>
                        </a:spcBef>
                        <a:spcAft>
                          <a:spcPts val="0"/>
                        </a:spcAft>
                      </a:pPr>
                      <a:r>
                        <a:rPr lang="en-US" sz="1200">
                          <a:effectLst/>
                        </a:rPr>
                        <a:t> </a:t>
                      </a:r>
                    </a:p>
                    <a:p>
                      <a:pPr marL="0" marR="0">
                        <a:spcBef>
                          <a:spcPts val="0"/>
                        </a:spcBef>
                        <a:spcAft>
                          <a:spcPts val="0"/>
                        </a:spcAft>
                      </a:pPr>
                      <a:r>
                        <a:rPr lang="en-US" sz="1200">
                          <a:effectLst/>
                        </a:rPr>
                        <a:t> </a:t>
                      </a:r>
                    </a:p>
                    <a:p>
                      <a:pPr marL="0" marR="0">
                        <a:spcBef>
                          <a:spcPts val="0"/>
                        </a:spcBef>
                        <a:spcAft>
                          <a:spcPts val="0"/>
                        </a:spcAft>
                      </a:pPr>
                      <a:r>
                        <a:rPr lang="en-US" sz="1200">
                          <a:effectLst/>
                        </a:rPr>
                        <a:t> </a:t>
                      </a:r>
                    </a:p>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2"/>
                  </a:ext>
                </a:extLst>
              </a:tr>
              <a:tr h="820568">
                <a:tc>
                  <a:txBody>
                    <a:bodyPr/>
                    <a:lstStyle/>
                    <a:p>
                      <a:pPr marL="0" marR="0">
                        <a:spcBef>
                          <a:spcPts val="0"/>
                        </a:spcBef>
                        <a:spcAft>
                          <a:spcPts val="0"/>
                        </a:spcAft>
                      </a:pPr>
                      <a:r>
                        <a:rPr lang="en-US" sz="1200">
                          <a:effectLst/>
                        </a:rPr>
                        <a:t>Metaphonological</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p>
                    <a:p>
                      <a:pPr marL="0" marR="0">
                        <a:spcBef>
                          <a:spcPts val="0"/>
                        </a:spcBef>
                        <a:spcAft>
                          <a:spcPts val="0"/>
                        </a:spcAft>
                      </a:pPr>
                      <a:r>
                        <a:rPr lang="en-US" sz="1200">
                          <a:effectLst/>
                        </a:rPr>
                        <a:t> </a:t>
                      </a:r>
                    </a:p>
                    <a:p>
                      <a:pPr marL="0" marR="0">
                        <a:spcBef>
                          <a:spcPts val="0"/>
                        </a:spcBef>
                        <a:spcAft>
                          <a:spcPts val="0"/>
                        </a:spcAft>
                      </a:pPr>
                      <a:r>
                        <a:rPr lang="en-US" sz="1200">
                          <a:effectLst/>
                        </a:rPr>
                        <a:t> </a:t>
                      </a:r>
                    </a:p>
                    <a:p>
                      <a:pPr marL="0" marR="0">
                        <a:spcBef>
                          <a:spcPts val="0"/>
                        </a:spcBef>
                        <a:spcAft>
                          <a:spcPts val="0"/>
                        </a:spcAft>
                      </a:pPr>
                      <a:r>
                        <a:rPr lang="en-US" sz="1200">
                          <a:effectLst/>
                        </a:rPr>
                        <a:t> </a:t>
                      </a:r>
                    </a:p>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3"/>
                  </a:ext>
                </a:extLst>
              </a:tr>
            </a:tbl>
          </a:graphicData>
        </a:graphic>
      </p:graphicFrame>
      <p:sp>
        <p:nvSpPr>
          <p:cNvPr id="6" name="Content Placeholder 2"/>
          <p:cNvSpPr txBox="1">
            <a:spLocks/>
          </p:cNvSpPr>
          <p:nvPr/>
        </p:nvSpPr>
        <p:spPr>
          <a:xfrm>
            <a:off x="2152650" y="4935071"/>
            <a:ext cx="7886700" cy="16453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n-US" i="1"/>
              <a:t>Is there one of these treatment approaches that meets all of Matthew’s therapy needs? Explain.</a:t>
            </a:r>
            <a:endParaRPr lang="en-US"/>
          </a:p>
          <a:p>
            <a:r>
              <a:rPr lang="en-US" i="1"/>
              <a:t>If you wanted to make a “hybrid treatment approach”--- what components of the three treatment approaches would you want to use in the hybrid approach? </a:t>
            </a:r>
            <a:endParaRPr lang="en-US"/>
          </a:p>
        </p:txBody>
      </p:sp>
    </p:spTree>
    <p:extLst>
      <p:ext uri="{BB962C8B-B14F-4D97-AF65-F5344CB8AC3E}">
        <p14:creationId xmlns:p14="http://schemas.microsoft.com/office/powerpoint/2010/main" val="68581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760" y="1"/>
            <a:ext cx="7886700" cy="1325563"/>
          </a:xfrm>
        </p:spPr>
        <p:txBody>
          <a:bodyPr/>
          <a:lstStyle/>
          <a:p>
            <a:r>
              <a:rPr lang="en-US" u="sng"/>
              <a:t>Choosing a </a:t>
            </a:r>
            <a:r>
              <a:rPr lang="en-US" u="sng">
                <a:solidFill>
                  <a:srgbClr val="7030A0"/>
                </a:solidFill>
              </a:rPr>
              <a:t>Treatment Approach</a:t>
            </a:r>
          </a:p>
        </p:txBody>
      </p:sp>
      <p:sp>
        <p:nvSpPr>
          <p:cNvPr id="3" name="Content Placeholder 2"/>
          <p:cNvSpPr>
            <a:spLocks noGrp="1"/>
          </p:cNvSpPr>
          <p:nvPr>
            <p:ph idx="1"/>
          </p:nvPr>
        </p:nvSpPr>
        <p:spPr>
          <a:xfrm>
            <a:off x="1889760" y="1102063"/>
            <a:ext cx="8404753" cy="5594951"/>
          </a:xfrm>
        </p:spPr>
        <p:txBody>
          <a:bodyPr>
            <a:normAutofit/>
          </a:bodyPr>
          <a:lstStyle/>
          <a:p>
            <a:pPr marL="0" indent="0">
              <a:buNone/>
            </a:pPr>
            <a:r>
              <a:rPr lang="en-US" sz="3200"/>
              <a:t>When evaluating treatment approaches, you should strive to answer the following:</a:t>
            </a:r>
          </a:p>
          <a:p>
            <a:pPr lvl="1"/>
            <a:r>
              <a:rPr lang="en-US" sz="3200" b="1"/>
              <a:t>What</a:t>
            </a:r>
            <a:r>
              <a:rPr lang="en-US" sz="3200"/>
              <a:t> is the intervention approach?</a:t>
            </a:r>
          </a:p>
          <a:p>
            <a:pPr lvl="1"/>
            <a:r>
              <a:rPr lang="en-US" sz="3200" b="1"/>
              <a:t>Why</a:t>
            </a:r>
            <a:r>
              <a:rPr lang="en-US" sz="3200"/>
              <a:t> should it be used?</a:t>
            </a:r>
          </a:p>
          <a:p>
            <a:pPr lvl="1"/>
            <a:r>
              <a:rPr lang="en-US" sz="3200" b="1"/>
              <a:t>Who</a:t>
            </a:r>
            <a:r>
              <a:rPr lang="en-US" sz="3200"/>
              <a:t> does it benefit?</a:t>
            </a:r>
          </a:p>
          <a:p>
            <a:pPr lvl="1"/>
            <a:r>
              <a:rPr lang="en-US" sz="3200" b="1"/>
              <a:t>How</a:t>
            </a:r>
            <a:r>
              <a:rPr lang="en-US" sz="3200"/>
              <a:t> is it implemented?</a:t>
            </a:r>
          </a:p>
          <a:p>
            <a:pPr lvl="1"/>
            <a:r>
              <a:rPr lang="en-US" sz="3200" b="1"/>
              <a:t>When</a:t>
            </a:r>
            <a:r>
              <a:rPr lang="en-US" sz="3200"/>
              <a:t> should it be used, how long will it take?</a:t>
            </a:r>
          </a:p>
          <a:p>
            <a:pPr lvl="1"/>
            <a:r>
              <a:rPr lang="en-US" sz="3200" b="1"/>
              <a:t>Because</a:t>
            </a:r>
            <a:r>
              <a:rPr lang="en-US" sz="3200"/>
              <a:t>? What is the evidence behind it?</a:t>
            </a:r>
          </a:p>
          <a:p>
            <a:pPr lvl="2"/>
            <a:r>
              <a:rPr lang="en-US" sz="3200"/>
              <a:t>derived from theory</a:t>
            </a:r>
          </a:p>
          <a:p>
            <a:pPr lvl="2"/>
            <a:r>
              <a:rPr lang="en-US" sz="3200"/>
              <a:t>supported by research</a:t>
            </a:r>
          </a:p>
          <a:p>
            <a:pPr lvl="1"/>
            <a:endParaRPr lang="en-US" sz="3200"/>
          </a:p>
          <a:p>
            <a:endParaRPr lang="en-US" sz="3200"/>
          </a:p>
        </p:txBody>
      </p:sp>
    </p:spTree>
    <p:extLst>
      <p:ext uri="{BB962C8B-B14F-4D97-AF65-F5344CB8AC3E}">
        <p14:creationId xmlns:p14="http://schemas.microsoft.com/office/powerpoint/2010/main" val="458979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152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2613025" y="356462"/>
            <a:ext cx="7481538" cy="984885"/>
          </a:xfrm>
          <a:prstGeom prst="rect">
            <a:avLst/>
          </a:prstGeom>
          <a:noFill/>
        </p:spPr>
        <p:txBody>
          <a:bodyPr wrap="square" rtlCol="0">
            <a:spAutoFit/>
          </a:bodyPr>
          <a:lstStyle/>
          <a:p>
            <a:pPr algn="ctr"/>
            <a:r>
              <a:rPr lang="en-US" sz="4000"/>
              <a:t>Big Picture</a:t>
            </a:r>
            <a:endParaRPr lang="en-US" sz="4000" b="1"/>
          </a:p>
          <a:p>
            <a:pPr algn="ctr"/>
            <a:r>
              <a:rPr lang="en-US" b="1"/>
              <a:t>Assessment/Treatment Planning/Treatment Cycle</a:t>
            </a:r>
            <a:endParaRPr lang="en-US"/>
          </a:p>
        </p:txBody>
      </p:sp>
      <p:sp>
        <p:nvSpPr>
          <p:cNvPr id="8" name="TextBox 7"/>
          <p:cNvSpPr txBox="1"/>
          <p:nvPr/>
        </p:nvSpPr>
        <p:spPr>
          <a:xfrm>
            <a:off x="7762067" y="1801814"/>
            <a:ext cx="2185262" cy="646331"/>
          </a:xfrm>
          <a:prstGeom prst="rect">
            <a:avLst/>
          </a:prstGeom>
          <a:noFill/>
        </p:spPr>
        <p:txBody>
          <a:bodyPr wrap="square" rtlCol="0">
            <a:spAutoFit/>
          </a:bodyPr>
          <a:lstStyle/>
          <a:p>
            <a:r>
              <a:rPr lang="en-US"/>
              <a:t>Referral, Intake, File Review</a:t>
            </a:r>
          </a:p>
        </p:txBody>
      </p:sp>
      <p:sp>
        <p:nvSpPr>
          <p:cNvPr id="12" name="TextBox 11"/>
          <p:cNvSpPr txBox="1"/>
          <p:nvPr/>
        </p:nvSpPr>
        <p:spPr>
          <a:xfrm>
            <a:off x="5454892" y="3216606"/>
            <a:ext cx="1751309" cy="1015663"/>
          </a:xfrm>
          <a:prstGeom prst="rect">
            <a:avLst/>
          </a:prstGeom>
          <a:noFill/>
        </p:spPr>
        <p:txBody>
          <a:bodyPr wrap="square" rtlCol="0">
            <a:spAutoFit/>
          </a:bodyPr>
          <a:lstStyle/>
          <a:p>
            <a:pPr algn="ctr"/>
            <a:r>
              <a:rPr lang="en-US" sz="2000" b="1"/>
              <a:t>Ongoing Progress Monitoring</a:t>
            </a:r>
          </a:p>
        </p:txBody>
      </p:sp>
      <p:sp>
        <p:nvSpPr>
          <p:cNvPr id="13" name="TextBox 12"/>
          <p:cNvSpPr txBox="1"/>
          <p:nvPr/>
        </p:nvSpPr>
        <p:spPr>
          <a:xfrm>
            <a:off x="8854698" y="2743201"/>
            <a:ext cx="1518834" cy="646331"/>
          </a:xfrm>
          <a:prstGeom prst="rect">
            <a:avLst/>
          </a:prstGeom>
          <a:noFill/>
        </p:spPr>
        <p:txBody>
          <a:bodyPr wrap="square" rtlCol="0">
            <a:spAutoFit/>
          </a:bodyPr>
          <a:lstStyle/>
          <a:p>
            <a:r>
              <a:rPr lang="en-US"/>
              <a:t>Differential Diagnosis</a:t>
            </a:r>
          </a:p>
        </p:txBody>
      </p:sp>
      <p:sp>
        <p:nvSpPr>
          <p:cNvPr id="14" name="TextBox 13"/>
          <p:cNvSpPr txBox="1"/>
          <p:nvPr/>
        </p:nvSpPr>
        <p:spPr>
          <a:xfrm>
            <a:off x="3073831" y="5787758"/>
            <a:ext cx="3279964" cy="369332"/>
          </a:xfrm>
          <a:prstGeom prst="rect">
            <a:avLst/>
          </a:prstGeom>
          <a:noFill/>
        </p:spPr>
        <p:txBody>
          <a:bodyPr wrap="square" rtlCol="0">
            <a:spAutoFit/>
          </a:bodyPr>
          <a:lstStyle/>
          <a:p>
            <a:r>
              <a:rPr lang="en-US"/>
              <a:t>Reviewing Empirical Evidence</a:t>
            </a:r>
          </a:p>
        </p:txBody>
      </p:sp>
      <p:sp>
        <p:nvSpPr>
          <p:cNvPr id="15" name="TextBox 14"/>
          <p:cNvSpPr txBox="1"/>
          <p:nvPr/>
        </p:nvSpPr>
        <p:spPr>
          <a:xfrm>
            <a:off x="8498237" y="3471621"/>
            <a:ext cx="1596326" cy="646331"/>
          </a:xfrm>
          <a:prstGeom prst="rect">
            <a:avLst/>
          </a:prstGeom>
          <a:noFill/>
        </p:spPr>
        <p:txBody>
          <a:bodyPr wrap="square" rtlCol="0">
            <a:spAutoFit/>
          </a:bodyPr>
          <a:lstStyle/>
          <a:p>
            <a:r>
              <a:rPr lang="en-US"/>
              <a:t>Programmatic Evidence</a:t>
            </a:r>
          </a:p>
        </p:txBody>
      </p:sp>
      <p:sp>
        <p:nvSpPr>
          <p:cNvPr id="16" name="TextBox 15"/>
          <p:cNvSpPr txBox="1"/>
          <p:nvPr/>
        </p:nvSpPr>
        <p:spPr>
          <a:xfrm>
            <a:off x="6576447" y="5787758"/>
            <a:ext cx="3518116" cy="369332"/>
          </a:xfrm>
          <a:prstGeom prst="rect">
            <a:avLst/>
          </a:prstGeom>
          <a:noFill/>
        </p:spPr>
        <p:txBody>
          <a:bodyPr wrap="square" rtlCol="0">
            <a:spAutoFit/>
          </a:bodyPr>
          <a:lstStyle/>
          <a:p>
            <a:r>
              <a:rPr lang="en-US"/>
              <a:t>Selecting a Treatment Approach</a:t>
            </a:r>
          </a:p>
        </p:txBody>
      </p:sp>
      <p:sp>
        <p:nvSpPr>
          <p:cNvPr id="17" name="TextBox 16"/>
          <p:cNvSpPr txBox="1"/>
          <p:nvPr/>
        </p:nvSpPr>
        <p:spPr>
          <a:xfrm>
            <a:off x="3585275" y="6110924"/>
            <a:ext cx="2991173" cy="646331"/>
          </a:xfrm>
          <a:prstGeom prst="rect">
            <a:avLst/>
          </a:prstGeom>
          <a:noFill/>
        </p:spPr>
        <p:txBody>
          <a:bodyPr wrap="square" rtlCol="0">
            <a:spAutoFit/>
          </a:bodyPr>
          <a:lstStyle/>
          <a:p>
            <a:r>
              <a:rPr lang="en-US"/>
              <a:t>Determining Frequency, Duration, Service delivery</a:t>
            </a:r>
          </a:p>
        </p:txBody>
      </p:sp>
      <p:sp>
        <p:nvSpPr>
          <p:cNvPr id="18" name="TextBox 17"/>
          <p:cNvSpPr txBox="1"/>
          <p:nvPr/>
        </p:nvSpPr>
        <p:spPr>
          <a:xfrm>
            <a:off x="3427455" y="1880674"/>
            <a:ext cx="1286359" cy="646331"/>
          </a:xfrm>
          <a:prstGeom prst="rect">
            <a:avLst/>
          </a:prstGeom>
          <a:noFill/>
        </p:spPr>
        <p:txBody>
          <a:bodyPr wrap="square" rtlCol="0">
            <a:spAutoFit/>
          </a:bodyPr>
          <a:lstStyle/>
          <a:p>
            <a:r>
              <a:rPr lang="en-US"/>
              <a:t>Session Planning</a:t>
            </a:r>
          </a:p>
        </p:txBody>
      </p:sp>
      <p:sp>
        <p:nvSpPr>
          <p:cNvPr id="19" name="TextBox 18"/>
          <p:cNvSpPr txBox="1"/>
          <p:nvPr/>
        </p:nvSpPr>
        <p:spPr>
          <a:xfrm>
            <a:off x="2613025" y="2862445"/>
            <a:ext cx="1282216" cy="646331"/>
          </a:xfrm>
          <a:prstGeom prst="rect">
            <a:avLst/>
          </a:prstGeom>
          <a:noFill/>
        </p:spPr>
        <p:txBody>
          <a:bodyPr wrap="square" rtlCol="0">
            <a:spAutoFit/>
          </a:bodyPr>
          <a:lstStyle/>
          <a:p>
            <a:r>
              <a:rPr lang="en-US"/>
              <a:t>Data Collection</a:t>
            </a:r>
          </a:p>
        </p:txBody>
      </p:sp>
      <p:sp>
        <p:nvSpPr>
          <p:cNvPr id="21" name="TextBox 20"/>
          <p:cNvSpPr txBox="1"/>
          <p:nvPr/>
        </p:nvSpPr>
        <p:spPr>
          <a:xfrm>
            <a:off x="6576448" y="6276814"/>
            <a:ext cx="2882685" cy="369332"/>
          </a:xfrm>
          <a:prstGeom prst="rect">
            <a:avLst/>
          </a:prstGeom>
          <a:noFill/>
        </p:spPr>
        <p:txBody>
          <a:bodyPr wrap="square" rtlCol="0">
            <a:spAutoFit/>
          </a:bodyPr>
          <a:lstStyle/>
          <a:p>
            <a:r>
              <a:rPr lang="en-US">
                <a:solidFill>
                  <a:srgbClr val="FF0000"/>
                </a:solidFill>
              </a:rPr>
              <a:t>Goal Selection</a:t>
            </a:r>
          </a:p>
        </p:txBody>
      </p:sp>
      <p:sp>
        <p:nvSpPr>
          <p:cNvPr id="20" name="TextBox 19"/>
          <p:cNvSpPr txBox="1"/>
          <p:nvPr/>
        </p:nvSpPr>
        <p:spPr>
          <a:xfrm>
            <a:off x="2543629" y="4001295"/>
            <a:ext cx="1355486" cy="830997"/>
          </a:xfrm>
          <a:prstGeom prst="rect">
            <a:avLst/>
          </a:prstGeom>
          <a:noFill/>
        </p:spPr>
        <p:txBody>
          <a:bodyPr wrap="square" rtlCol="0">
            <a:spAutoFit/>
          </a:bodyPr>
          <a:lstStyle/>
          <a:p>
            <a:r>
              <a:rPr lang="en-US" sz="1600"/>
              <a:t>Service Delivery, Referral</a:t>
            </a:r>
          </a:p>
        </p:txBody>
      </p:sp>
    </p:spTree>
    <p:extLst>
      <p:ext uri="{BB962C8B-B14F-4D97-AF65-F5344CB8AC3E}">
        <p14:creationId xmlns:p14="http://schemas.microsoft.com/office/powerpoint/2010/main" val="350187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ea typeface="ＭＳ Ｐゴシック" charset="0"/>
                <a:cs typeface="ＭＳ Ｐゴシック" charset="0"/>
              </a:rPr>
              <a:t>Goals and Objectives</a:t>
            </a:r>
          </a:p>
        </p:txBody>
      </p:sp>
      <p:graphicFrame>
        <p:nvGraphicFramePr>
          <p:cNvPr id="2" name="Content Placeholder 1"/>
          <p:cNvGraphicFramePr>
            <a:graphicFrameLocks noGrp="1"/>
          </p:cNvGraphicFramePr>
          <p:nvPr>
            <p:ph idx="1"/>
          </p:nvPr>
        </p:nvGraphicFramePr>
        <p:xfrm>
          <a:off x="3009900" y="2057401"/>
          <a:ext cx="6172200" cy="3394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538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64AECC-A304-6949-A7BC-C625D2A1F3FD}"/>
              </a:ext>
            </a:extLst>
          </p:cNvPr>
          <p:cNvPicPr>
            <a:picLocks noChangeAspect="1"/>
          </p:cNvPicPr>
          <p:nvPr/>
        </p:nvPicPr>
        <p:blipFill>
          <a:blip r:embed="rId2"/>
          <a:stretch>
            <a:fillRect/>
          </a:stretch>
        </p:blipFill>
        <p:spPr>
          <a:xfrm>
            <a:off x="2134870" y="748030"/>
            <a:ext cx="1023620" cy="1023620"/>
          </a:xfrm>
          <a:prstGeom prst="rect">
            <a:avLst/>
          </a:prstGeom>
        </p:spPr>
      </p:pic>
      <p:pic>
        <p:nvPicPr>
          <p:cNvPr id="5" name="Picture 4">
            <a:extLst>
              <a:ext uri="{FF2B5EF4-FFF2-40B4-BE49-F238E27FC236}">
                <a16:creationId xmlns:a16="http://schemas.microsoft.com/office/drawing/2014/main" id="{C004BE44-6979-0D43-BF66-483062FDF191}"/>
              </a:ext>
            </a:extLst>
          </p:cNvPr>
          <p:cNvPicPr>
            <a:picLocks noChangeAspect="1"/>
          </p:cNvPicPr>
          <p:nvPr/>
        </p:nvPicPr>
        <p:blipFill>
          <a:blip r:embed="rId3"/>
          <a:stretch>
            <a:fillRect/>
          </a:stretch>
        </p:blipFill>
        <p:spPr>
          <a:xfrm>
            <a:off x="2134870" y="1917065"/>
            <a:ext cx="1023620" cy="1023620"/>
          </a:xfrm>
          <a:prstGeom prst="rect">
            <a:avLst/>
          </a:prstGeom>
        </p:spPr>
      </p:pic>
      <p:pic>
        <p:nvPicPr>
          <p:cNvPr id="7" name="Picture 6">
            <a:extLst>
              <a:ext uri="{FF2B5EF4-FFF2-40B4-BE49-F238E27FC236}">
                <a16:creationId xmlns:a16="http://schemas.microsoft.com/office/drawing/2014/main" id="{3CA32ACD-32AB-0549-9D72-A2FD4B73FBC6}"/>
              </a:ext>
            </a:extLst>
          </p:cNvPr>
          <p:cNvPicPr>
            <a:picLocks noChangeAspect="1"/>
          </p:cNvPicPr>
          <p:nvPr/>
        </p:nvPicPr>
        <p:blipFill>
          <a:blip r:embed="rId4"/>
          <a:stretch>
            <a:fillRect/>
          </a:stretch>
        </p:blipFill>
        <p:spPr>
          <a:xfrm>
            <a:off x="2106295" y="3086100"/>
            <a:ext cx="1080770" cy="1080770"/>
          </a:xfrm>
          <a:prstGeom prst="rect">
            <a:avLst/>
          </a:prstGeom>
        </p:spPr>
      </p:pic>
      <p:pic>
        <p:nvPicPr>
          <p:cNvPr id="9" name="Picture 8">
            <a:extLst>
              <a:ext uri="{FF2B5EF4-FFF2-40B4-BE49-F238E27FC236}">
                <a16:creationId xmlns:a16="http://schemas.microsoft.com/office/drawing/2014/main" id="{94788435-0104-1B4E-9033-5666D403DAD8}"/>
              </a:ext>
            </a:extLst>
          </p:cNvPr>
          <p:cNvPicPr>
            <a:picLocks noChangeAspect="1"/>
          </p:cNvPicPr>
          <p:nvPr/>
        </p:nvPicPr>
        <p:blipFill>
          <a:blip r:embed="rId5"/>
          <a:stretch>
            <a:fillRect/>
          </a:stretch>
        </p:blipFill>
        <p:spPr>
          <a:xfrm>
            <a:off x="2134870" y="4375785"/>
            <a:ext cx="1080770" cy="1080770"/>
          </a:xfrm>
          <a:prstGeom prst="rect">
            <a:avLst/>
          </a:prstGeom>
        </p:spPr>
      </p:pic>
      <p:pic>
        <p:nvPicPr>
          <p:cNvPr id="11" name="Picture 10">
            <a:extLst>
              <a:ext uri="{FF2B5EF4-FFF2-40B4-BE49-F238E27FC236}">
                <a16:creationId xmlns:a16="http://schemas.microsoft.com/office/drawing/2014/main" id="{D7A45887-AE6A-664C-8B7A-2D2702EA0203}"/>
              </a:ext>
            </a:extLst>
          </p:cNvPr>
          <p:cNvPicPr>
            <a:picLocks noChangeAspect="1"/>
          </p:cNvPicPr>
          <p:nvPr/>
        </p:nvPicPr>
        <p:blipFill>
          <a:blip r:embed="rId6"/>
          <a:stretch>
            <a:fillRect/>
          </a:stretch>
        </p:blipFill>
        <p:spPr>
          <a:xfrm>
            <a:off x="2134870" y="5665470"/>
            <a:ext cx="1043940" cy="1043940"/>
          </a:xfrm>
          <a:prstGeom prst="rect">
            <a:avLst/>
          </a:prstGeom>
        </p:spPr>
      </p:pic>
      <p:sp>
        <p:nvSpPr>
          <p:cNvPr id="12" name="TextBox 11">
            <a:extLst>
              <a:ext uri="{FF2B5EF4-FFF2-40B4-BE49-F238E27FC236}">
                <a16:creationId xmlns:a16="http://schemas.microsoft.com/office/drawing/2014/main" id="{AF6C22B4-B2FA-054C-92BA-FEB6DB6911D8}"/>
              </a:ext>
            </a:extLst>
          </p:cNvPr>
          <p:cNvSpPr txBox="1"/>
          <p:nvPr/>
        </p:nvSpPr>
        <p:spPr>
          <a:xfrm>
            <a:off x="3341371" y="960120"/>
            <a:ext cx="5399235" cy="523220"/>
          </a:xfrm>
          <a:prstGeom prst="rect">
            <a:avLst/>
          </a:prstGeom>
          <a:noFill/>
        </p:spPr>
        <p:txBody>
          <a:bodyPr wrap="none" rtlCol="0">
            <a:spAutoFit/>
          </a:bodyPr>
          <a:lstStyle/>
          <a:p>
            <a:r>
              <a:rPr lang="en-US" sz="2800">
                <a:latin typeface="Arial" panose="020B0604020202020204" pitchFamily="34" charset="0"/>
                <a:cs typeface="Arial" panose="020B0604020202020204" pitchFamily="34" charset="0"/>
              </a:rPr>
              <a:t>Specific:  who, what, where, how</a:t>
            </a:r>
          </a:p>
        </p:txBody>
      </p:sp>
      <p:sp>
        <p:nvSpPr>
          <p:cNvPr id="13" name="TextBox 12">
            <a:extLst>
              <a:ext uri="{FF2B5EF4-FFF2-40B4-BE49-F238E27FC236}">
                <a16:creationId xmlns:a16="http://schemas.microsoft.com/office/drawing/2014/main" id="{41B04C68-EC73-F04C-9D54-8D7A57E2B2AF}"/>
              </a:ext>
            </a:extLst>
          </p:cNvPr>
          <p:cNvSpPr txBox="1"/>
          <p:nvPr/>
        </p:nvSpPr>
        <p:spPr>
          <a:xfrm>
            <a:off x="3341369" y="1799908"/>
            <a:ext cx="6206490" cy="1384995"/>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Measurable:  How will you know when goal is met.  Think numbers &amp; method of measurement</a:t>
            </a:r>
          </a:p>
        </p:txBody>
      </p:sp>
      <p:sp>
        <p:nvSpPr>
          <p:cNvPr id="15" name="TextBox 14">
            <a:extLst>
              <a:ext uri="{FF2B5EF4-FFF2-40B4-BE49-F238E27FC236}">
                <a16:creationId xmlns:a16="http://schemas.microsoft.com/office/drawing/2014/main" id="{47077506-714C-1040-A341-A9791C6933A5}"/>
              </a:ext>
            </a:extLst>
          </p:cNvPr>
          <p:cNvSpPr txBox="1"/>
          <p:nvPr/>
        </p:nvSpPr>
        <p:spPr>
          <a:xfrm>
            <a:off x="3341370" y="3227716"/>
            <a:ext cx="7003840" cy="954107"/>
          </a:xfrm>
          <a:prstGeom prst="rect">
            <a:avLst/>
          </a:prstGeom>
          <a:noFill/>
        </p:spPr>
        <p:txBody>
          <a:bodyPr wrap="none" rtlCol="0">
            <a:spAutoFit/>
          </a:bodyPr>
          <a:lstStyle/>
          <a:p>
            <a:r>
              <a:rPr lang="en-US" sz="2800">
                <a:latin typeface="Arial" panose="020B0604020202020204" pitchFamily="34" charset="0"/>
                <a:cs typeface="Arial" panose="020B0604020202020204" pitchFamily="34" charset="0"/>
              </a:rPr>
              <a:t>Attainable:  ambitious, but not unreachable</a:t>
            </a:r>
          </a:p>
          <a:p>
            <a:r>
              <a:rPr lang="en-US" sz="2800">
                <a:latin typeface="Arial" panose="020B0604020202020204" pitchFamily="34" charset="0"/>
                <a:cs typeface="Arial" panose="020B0604020202020204" pitchFamily="34" charset="0"/>
              </a:rPr>
              <a:t>(Action Words)</a:t>
            </a:r>
          </a:p>
        </p:txBody>
      </p:sp>
      <p:sp>
        <p:nvSpPr>
          <p:cNvPr id="16" name="TextBox 15">
            <a:extLst>
              <a:ext uri="{FF2B5EF4-FFF2-40B4-BE49-F238E27FC236}">
                <a16:creationId xmlns:a16="http://schemas.microsoft.com/office/drawing/2014/main" id="{69E7A55C-8354-8849-B0D8-EEE9177FAC04}"/>
              </a:ext>
            </a:extLst>
          </p:cNvPr>
          <p:cNvSpPr txBox="1"/>
          <p:nvPr/>
        </p:nvSpPr>
        <p:spPr>
          <a:xfrm>
            <a:off x="3341370" y="4557405"/>
            <a:ext cx="7003840" cy="954107"/>
          </a:xfrm>
          <a:prstGeom prst="rect">
            <a:avLst/>
          </a:prstGeom>
          <a:noFill/>
        </p:spPr>
        <p:txBody>
          <a:bodyPr wrap="square" rtlCol="0">
            <a:spAutoFit/>
          </a:bodyPr>
          <a:lstStyle/>
          <a:p>
            <a:r>
              <a:rPr lang="en-US" sz="2800">
                <a:latin typeface="Arial" panose="020B0604020202020204" pitchFamily="34" charset="0"/>
                <a:cs typeface="Arial" panose="020B0604020202020204" pitchFamily="34" charset="0"/>
              </a:rPr>
              <a:t>Relevant/Results Oriented: why, functional, important to client</a:t>
            </a:r>
          </a:p>
        </p:txBody>
      </p:sp>
      <p:sp>
        <p:nvSpPr>
          <p:cNvPr id="17" name="TextBox 16">
            <a:extLst>
              <a:ext uri="{FF2B5EF4-FFF2-40B4-BE49-F238E27FC236}">
                <a16:creationId xmlns:a16="http://schemas.microsoft.com/office/drawing/2014/main" id="{552EF3AC-C512-614D-BD04-C0D556177F93}"/>
              </a:ext>
            </a:extLst>
          </p:cNvPr>
          <p:cNvSpPr txBox="1"/>
          <p:nvPr/>
        </p:nvSpPr>
        <p:spPr>
          <a:xfrm>
            <a:off x="3341370" y="5841375"/>
            <a:ext cx="5331396" cy="523220"/>
          </a:xfrm>
          <a:prstGeom prst="rect">
            <a:avLst/>
          </a:prstGeom>
          <a:noFill/>
        </p:spPr>
        <p:txBody>
          <a:bodyPr wrap="none" rtlCol="0">
            <a:spAutoFit/>
          </a:bodyPr>
          <a:lstStyle/>
          <a:p>
            <a:r>
              <a:rPr lang="en-US" sz="2800">
                <a:latin typeface="Arial" panose="020B0604020202020204" pitchFamily="34" charset="0"/>
                <a:cs typeface="Arial" panose="020B0604020202020204" pitchFamily="34" charset="0"/>
              </a:rPr>
              <a:t>Time Frame: when, the deadline</a:t>
            </a:r>
          </a:p>
        </p:txBody>
      </p:sp>
      <p:sp>
        <p:nvSpPr>
          <p:cNvPr id="18" name="TextBox 17">
            <a:extLst>
              <a:ext uri="{FF2B5EF4-FFF2-40B4-BE49-F238E27FC236}">
                <a16:creationId xmlns:a16="http://schemas.microsoft.com/office/drawing/2014/main" id="{6D397AE0-E9B3-8446-A7C8-3BA80F9D8D4C}"/>
              </a:ext>
            </a:extLst>
          </p:cNvPr>
          <p:cNvSpPr txBox="1"/>
          <p:nvPr/>
        </p:nvSpPr>
        <p:spPr>
          <a:xfrm>
            <a:off x="4358083" y="163256"/>
            <a:ext cx="4173065" cy="584775"/>
          </a:xfrm>
          <a:prstGeom prst="rect">
            <a:avLst/>
          </a:prstGeom>
          <a:noFill/>
        </p:spPr>
        <p:txBody>
          <a:bodyPr wrap="none" rtlCol="0">
            <a:spAutoFit/>
          </a:bodyPr>
          <a:lstStyle/>
          <a:p>
            <a:r>
              <a:rPr lang="en-US" sz="3200">
                <a:latin typeface="Arial" panose="020B0604020202020204" pitchFamily="34" charset="0"/>
                <a:cs typeface="Arial" panose="020B0604020202020204" pitchFamily="34" charset="0"/>
              </a:rPr>
              <a:t>Writing</a:t>
            </a:r>
            <a:r>
              <a:rPr lang="en-US" sz="3200">
                <a:solidFill>
                  <a:srgbClr val="7030A0"/>
                </a:solidFill>
                <a:latin typeface="Arial" panose="020B0604020202020204" pitchFamily="34" charset="0"/>
                <a:cs typeface="Arial" panose="020B0604020202020204" pitchFamily="34" charset="0"/>
              </a:rPr>
              <a:t> SMART Goals</a:t>
            </a:r>
          </a:p>
        </p:txBody>
      </p:sp>
    </p:spTree>
    <p:extLst>
      <p:ext uri="{BB962C8B-B14F-4D97-AF65-F5344CB8AC3E}">
        <p14:creationId xmlns:p14="http://schemas.microsoft.com/office/powerpoint/2010/main" val="3140668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1442" y="263752"/>
            <a:ext cx="7756073" cy="1107849"/>
          </a:xfrm>
        </p:spPr>
        <p:txBody>
          <a:bodyPr>
            <a:normAutofit fontScale="90000"/>
          </a:bodyPr>
          <a:lstStyle/>
          <a:p>
            <a:r>
              <a:rPr lang="en-US" b="1" dirty="0">
                <a:solidFill>
                  <a:srgbClr val="FF0000"/>
                </a:solidFill>
              </a:rPr>
              <a:t>Activity #16: Evaluating Matthew’s LTGs</a:t>
            </a:r>
            <a:br>
              <a:rPr lang="en-US" dirty="0"/>
            </a:br>
            <a:endParaRPr lang="en-US" sz="2200" dirty="0"/>
          </a:p>
        </p:txBody>
      </p:sp>
      <p:graphicFrame>
        <p:nvGraphicFramePr>
          <p:cNvPr id="4" name="Table 3"/>
          <p:cNvGraphicFramePr>
            <a:graphicFrameLocks noGrp="1"/>
          </p:cNvGraphicFramePr>
          <p:nvPr/>
        </p:nvGraphicFramePr>
        <p:xfrm>
          <a:off x="1964871" y="1288374"/>
          <a:ext cx="8483208" cy="4325349"/>
        </p:xfrm>
        <a:graphic>
          <a:graphicData uri="http://schemas.openxmlformats.org/drawingml/2006/table">
            <a:tbl>
              <a:tblPr firstRow="1" firstCol="1" bandRow="1">
                <a:tableStyleId>{5C22544A-7EE6-4342-B048-85BDC9FD1C3A}</a:tableStyleId>
              </a:tblPr>
              <a:tblGrid>
                <a:gridCol w="2120802">
                  <a:extLst>
                    <a:ext uri="{9D8B030D-6E8A-4147-A177-3AD203B41FA5}">
                      <a16:colId xmlns:a16="http://schemas.microsoft.com/office/drawing/2014/main" val="20000"/>
                    </a:ext>
                  </a:extLst>
                </a:gridCol>
                <a:gridCol w="2120802">
                  <a:extLst>
                    <a:ext uri="{9D8B030D-6E8A-4147-A177-3AD203B41FA5}">
                      <a16:colId xmlns:a16="http://schemas.microsoft.com/office/drawing/2014/main" val="20001"/>
                    </a:ext>
                  </a:extLst>
                </a:gridCol>
                <a:gridCol w="2120802">
                  <a:extLst>
                    <a:ext uri="{9D8B030D-6E8A-4147-A177-3AD203B41FA5}">
                      <a16:colId xmlns:a16="http://schemas.microsoft.com/office/drawing/2014/main" val="20002"/>
                    </a:ext>
                  </a:extLst>
                </a:gridCol>
                <a:gridCol w="2120802">
                  <a:extLst>
                    <a:ext uri="{9D8B030D-6E8A-4147-A177-3AD203B41FA5}">
                      <a16:colId xmlns:a16="http://schemas.microsoft.com/office/drawing/2014/main" val="20003"/>
                    </a:ext>
                  </a:extLst>
                </a:gridCol>
              </a:tblGrid>
              <a:tr h="242939">
                <a:tc>
                  <a:txBody>
                    <a:bodyPr/>
                    <a:lstStyle/>
                    <a:p>
                      <a:pPr marL="0" marR="0">
                        <a:spcBef>
                          <a:spcPts val="0"/>
                        </a:spcBef>
                        <a:spcAft>
                          <a:spcPts val="0"/>
                        </a:spcAft>
                      </a:pPr>
                      <a:r>
                        <a:rPr lang="en-US" sz="1200">
                          <a:effectLst/>
                        </a:rPr>
                        <a:t>SMART Criteria</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Goal 1</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Goal 2</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Goal 3</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0"/>
                  </a:ext>
                </a:extLst>
              </a:tr>
              <a:tr h="816482">
                <a:tc>
                  <a:txBody>
                    <a:bodyPr/>
                    <a:lstStyle/>
                    <a:p>
                      <a:pPr marL="0" marR="0">
                        <a:spcBef>
                          <a:spcPts val="0"/>
                        </a:spcBef>
                        <a:spcAft>
                          <a:spcPts val="0"/>
                        </a:spcAft>
                      </a:pPr>
                      <a:r>
                        <a:rPr lang="en-US" sz="2800">
                          <a:effectLst/>
                        </a:rPr>
                        <a:t>Specific</a:t>
                      </a:r>
                    </a:p>
                    <a:p>
                      <a:pPr marL="0" marR="0">
                        <a:spcBef>
                          <a:spcPts val="0"/>
                        </a:spcBef>
                        <a:spcAft>
                          <a:spcPts val="0"/>
                        </a:spcAft>
                      </a:pPr>
                      <a:r>
                        <a:rPr lang="en-US" sz="1200">
                          <a:effectLst/>
                        </a:rPr>
                        <a:t> </a:t>
                      </a:r>
                    </a:p>
                    <a:p>
                      <a:pPr marL="0" marR="0">
                        <a:spcBef>
                          <a:spcPts val="0"/>
                        </a:spcBef>
                        <a:spcAft>
                          <a:spcPts val="0"/>
                        </a:spcAft>
                      </a:pPr>
                      <a:r>
                        <a:rPr lang="en-US" sz="1200">
                          <a:effectLst/>
                        </a:rPr>
                        <a:t> </a:t>
                      </a:r>
                    </a:p>
                  </a:txBody>
                  <a:tcPr marL="68580" marR="68580" marT="0" marB="0"/>
                </a:tc>
                <a:tc>
                  <a:txBody>
                    <a:bodyPr/>
                    <a:lstStyle/>
                    <a:p>
                      <a:pPr marL="0" marR="0">
                        <a:spcBef>
                          <a:spcPts val="0"/>
                        </a:spcBef>
                        <a:spcAft>
                          <a:spcPts val="0"/>
                        </a:spcAft>
                      </a:pPr>
                      <a:r>
                        <a:rPr lang="en-US" sz="1200" dirty="0">
                          <a:effectLst/>
                        </a:rPr>
                        <a:t> </a:t>
                      </a:r>
                    </a:p>
                    <a:p>
                      <a:pPr marL="0" marR="0">
                        <a:spcBef>
                          <a:spcPts val="0"/>
                        </a:spcBef>
                        <a:spcAft>
                          <a:spcPts val="0"/>
                        </a:spcAft>
                      </a:pPr>
                      <a:endParaRPr lang="en-US" sz="1200" dirty="0">
                        <a:effectLst/>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1"/>
                  </a:ext>
                </a:extLst>
              </a:tr>
              <a:tr h="816482">
                <a:tc>
                  <a:txBody>
                    <a:bodyPr/>
                    <a:lstStyle/>
                    <a:p>
                      <a:pPr marL="0" marR="0">
                        <a:spcBef>
                          <a:spcPts val="0"/>
                        </a:spcBef>
                        <a:spcAft>
                          <a:spcPts val="0"/>
                        </a:spcAft>
                      </a:pPr>
                      <a:r>
                        <a:rPr lang="en-US" sz="2800">
                          <a:effectLst/>
                        </a:rPr>
                        <a:t>Measurable</a:t>
                      </a:r>
                      <a:endParaRPr lang="en-US" sz="28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p>
                    <a:p>
                      <a:pPr marL="0" marR="0">
                        <a:spcBef>
                          <a:spcPts val="0"/>
                        </a:spcBef>
                        <a:spcAft>
                          <a:spcPts val="0"/>
                        </a:spcAft>
                      </a:pPr>
                      <a:r>
                        <a:rPr lang="en-US" sz="1200">
                          <a:effectLst/>
                        </a:rPr>
                        <a:t> </a:t>
                      </a:r>
                    </a:p>
                    <a:p>
                      <a:pPr marL="0" marR="0">
                        <a:spcBef>
                          <a:spcPts val="0"/>
                        </a:spcBef>
                        <a:spcAft>
                          <a:spcPts val="0"/>
                        </a:spcAft>
                      </a:pPr>
                      <a:endParaRPr lang="en-US" sz="1200">
                        <a:effectLst/>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2"/>
                  </a:ext>
                </a:extLst>
              </a:tr>
              <a:tr h="816482">
                <a:tc>
                  <a:txBody>
                    <a:bodyPr/>
                    <a:lstStyle/>
                    <a:p>
                      <a:pPr marL="0" marR="0">
                        <a:spcBef>
                          <a:spcPts val="0"/>
                        </a:spcBef>
                        <a:spcAft>
                          <a:spcPts val="0"/>
                        </a:spcAft>
                      </a:pPr>
                      <a:r>
                        <a:rPr lang="en-US" sz="2800">
                          <a:effectLst/>
                        </a:rPr>
                        <a:t>Attainable</a:t>
                      </a:r>
                    </a:p>
                    <a:p>
                      <a:pPr marL="0" marR="0">
                        <a:spcBef>
                          <a:spcPts val="0"/>
                        </a:spcBef>
                        <a:spcAft>
                          <a:spcPts val="0"/>
                        </a:spcAft>
                      </a:pPr>
                      <a:r>
                        <a:rPr lang="en-US" sz="2000">
                          <a:effectLst/>
                          <a:latin typeface="Times New Roman" charset="0"/>
                          <a:ea typeface="Calibri" charset="0"/>
                        </a:rPr>
                        <a:t>(Action Word)</a:t>
                      </a:r>
                    </a:p>
                  </a:txBody>
                  <a:tcPr marL="68580" marR="68580" marT="0" marB="0"/>
                </a:tc>
                <a:tc>
                  <a:txBody>
                    <a:bodyPr/>
                    <a:lstStyle/>
                    <a:p>
                      <a:pPr marL="0" marR="0">
                        <a:spcBef>
                          <a:spcPts val="0"/>
                        </a:spcBef>
                        <a:spcAft>
                          <a:spcPts val="0"/>
                        </a:spcAft>
                      </a:pPr>
                      <a:r>
                        <a:rPr lang="en-US" sz="1200">
                          <a:effectLst/>
                        </a:rPr>
                        <a:t> </a:t>
                      </a:r>
                    </a:p>
                    <a:p>
                      <a:pPr marL="0" marR="0">
                        <a:spcBef>
                          <a:spcPts val="0"/>
                        </a:spcBef>
                        <a:spcAft>
                          <a:spcPts val="0"/>
                        </a:spcAft>
                      </a:pPr>
                      <a:r>
                        <a:rPr lang="en-US" sz="1200">
                          <a:effectLst/>
                        </a:rPr>
                        <a:t> </a:t>
                      </a:r>
                    </a:p>
                    <a:p>
                      <a:pPr marL="0" marR="0">
                        <a:spcBef>
                          <a:spcPts val="0"/>
                        </a:spcBef>
                        <a:spcAft>
                          <a:spcPts val="0"/>
                        </a:spcAft>
                      </a:pPr>
                      <a:r>
                        <a:rPr lang="en-US" sz="1200">
                          <a:effectLst/>
                        </a:rPr>
                        <a:t> </a:t>
                      </a: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3"/>
                  </a:ext>
                </a:extLst>
              </a:tr>
              <a:tr h="816482">
                <a:tc>
                  <a:txBody>
                    <a:bodyPr/>
                    <a:lstStyle/>
                    <a:p>
                      <a:pPr marL="0" marR="0">
                        <a:spcBef>
                          <a:spcPts val="0"/>
                        </a:spcBef>
                        <a:spcAft>
                          <a:spcPts val="0"/>
                        </a:spcAft>
                      </a:pPr>
                      <a:r>
                        <a:rPr lang="en-US" sz="2800">
                          <a:effectLst/>
                        </a:rPr>
                        <a:t>Relevant</a:t>
                      </a:r>
                      <a:endParaRPr lang="en-US" sz="28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p>
                    <a:p>
                      <a:pPr marL="0" marR="0">
                        <a:spcBef>
                          <a:spcPts val="0"/>
                        </a:spcBef>
                        <a:spcAft>
                          <a:spcPts val="0"/>
                        </a:spcAft>
                      </a:pPr>
                      <a:r>
                        <a:rPr lang="en-US" sz="1200">
                          <a:effectLst/>
                        </a:rPr>
                        <a:t> </a:t>
                      </a: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4"/>
                  </a:ext>
                </a:extLst>
              </a:tr>
              <a:tr h="816482">
                <a:tc>
                  <a:txBody>
                    <a:bodyPr/>
                    <a:lstStyle/>
                    <a:p>
                      <a:pPr marL="0" marR="0">
                        <a:spcBef>
                          <a:spcPts val="0"/>
                        </a:spcBef>
                        <a:spcAft>
                          <a:spcPts val="0"/>
                        </a:spcAft>
                      </a:pPr>
                      <a:r>
                        <a:rPr lang="en-US" sz="2800" dirty="0">
                          <a:effectLst/>
                        </a:rPr>
                        <a:t>Time-Related</a:t>
                      </a:r>
                      <a:endParaRPr lang="en-US" sz="28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p>
                    <a:p>
                      <a:pPr marL="0" marR="0">
                        <a:spcBef>
                          <a:spcPts val="0"/>
                        </a:spcBef>
                        <a:spcAft>
                          <a:spcPts val="0"/>
                        </a:spcAft>
                      </a:pPr>
                      <a:r>
                        <a:rPr lang="en-US" sz="1200">
                          <a:effectLst/>
                        </a:rPr>
                        <a:t> </a:t>
                      </a: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dirty="0">
                          <a:effectLst/>
                        </a:rPr>
                        <a:t> </a:t>
                      </a:r>
                      <a:endParaRPr lang="en-US" sz="1200" dirty="0">
                        <a:effectLst/>
                        <a:latin typeface="Times New Roman" charset="0"/>
                        <a:ea typeface="Calibri" charset="0"/>
                      </a:endParaRPr>
                    </a:p>
                  </a:txBody>
                  <a:tcPr marL="68580" marR="68580" marT="0" marB="0"/>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0EC70068-526D-A145-9592-1A8C07FC667A}"/>
              </a:ext>
            </a:extLst>
          </p:cNvPr>
          <p:cNvSpPr txBox="1"/>
          <p:nvPr/>
        </p:nvSpPr>
        <p:spPr>
          <a:xfrm>
            <a:off x="1790217" y="5763253"/>
            <a:ext cx="6923818" cy="830997"/>
          </a:xfrm>
          <a:prstGeom prst="rect">
            <a:avLst/>
          </a:prstGeom>
          <a:noFill/>
        </p:spPr>
        <p:txBody>
          <a:bodyPr wrap="none" rtlCol="0">
            <a:spAutoFit/>
          </a:bodyPr>
          <a:lstStyle/>
          <a:p>
            <a:r>
              <a:rPr lang="en-US" sz="2400" b="1" dirty="0">
                <a:solidFill>
                  <a:srgbClr val="FF0000"/>
                </a:solidFill>
              </a:rPr>
              <a:t>What phonological process is targeted in each goal?</a:t>
            </a:r>
          </a:p>
          <a:p>
            <a:r>
              <a:rPr lang="en-US" sz="2400" b="1" dirty="0">
                <a:solidFill>
                  <a:srgbClr val="FF0000"/>
                </a:solidFill>
              </a:rPr>
              <a:t>How are the STOs organized?</a:t>
            </a:r>
          </a:p>
        </p:txBody>
      </p:sp>
    </p:spTree>
    <p:extLst>
      <p:ext uri="{BB962C8B-B14F-4D97-AF65-F5344CB8AC3E}">
        <p14:creationId xmlns:p14="http://schemas.microsoft.com/office/powerpoint/2010/main" val="320289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6DD81C-2FFF-DB40-B4DC-8DFB6720456B}"/>
              </a:ext>
            </a:extLst>
          </p:cNvPr>
          <p:cNvSpPr txBox="1"/>
          <p:nvPr/>
        </p:nvSpPr>
        <p:spPr>
          <a:xfrm>
            <a:off x="2188029" y="413657"/>
            <a:ext cx="1345240" cy="369332"/>
          </a:xfrm>
          <a:prstGeom prst="rect">
            <a:avLst/>
          </a:prstGeom>
          <a:noFill/>
        </p:spPr>
        <p:txBody>
          <a:bodyPr wrap="none" rtlCol="0">
            <a:spAutoFit/>
          </a:bodyPr>
          <a:lstStyle/>
          <a:p>
            <a:r>
              <a:rPr lang="en-US"/>
              <a:t>Goal Editing</a:t>
            </a:r>
          </a:p>
        </p:txBody>
      </p:sp>
      <p:sp>
        <p:nvSpPr>
          <p:cNvPr id="3" name="TextBox 2">
            <a:extLst>
              <a:ext uri="{FF2B5EF4-FFF2-40B4-BE49-F238E27FC236}">
                <a16:creationId xmlns:a16="http://schemas.microsoft.com/office/drawing/2014/main" id="{8787DE16-C429-594A-BD24-DE018C504D3C}"/>
              </a:ext>
            </a:extLst>
          </p:cNvPr>
          <p:cNvSpPr txBox="1"/>
          <p:nvPr/>
        </p:nvSpPr>
        <p:spPr>
          <a:xfrm>
            <a:off x="4563401" y="1861458"/>
            <a:ext cx="3065198" cy="461665"/>
          </a:xfrm>
          <a:prstGeom prst="rect">
            <a:avLst/>
          </a:prstGeom>
          <a:noFill/>
        </p:spPr>
        <p:txBody>
          <a:bodyPr wrap="none" rtlCol="0">
            <a:spAutoFit/>
          </a:bodyPr>
          <a:lstStyle/>
          <a:p>
            <a:pPr algn="ctr"/>
            <a:r>
              <a:rPr lang="en-US" sz="2400" dirty="0"/>
              <a:t>High School AAC User:</a:t>
            </a:r>
          </a:p>
        </p:txBody>
      </p:sp>
      <p:sp>
        <p:nvSpPr>
          <p:cNvPr id="4" name="TextBox 3">
            <a:extLst>
              <a:ext uri="{FF2B5EF4-FFF2-40B4-BE49-F238E27FC236}">
                <a16:creationId xmlns:a16="http://schemas.microsoft.com/office/drawing/2014/main" id="{764C6E02-2DFE-6B45-9618-6AC5556A4493}"/>
              </a:ext>
            </a:extLst>
          </p:cNvPr>
          <p:cNvSpPr txBox="1"/>
          <p:nvPr/>
        </p:nvSpPr>
        <p:spPr>
          <a:xfrm>
            <a:off x="2286001" y="2623456"/>
            <a:ext cx="7979228" cy="2308324"/>
          </a:xfrm>
          <a:prstGeom prst="rect">
            <a:avLst/>
          </a:prstGeom>
          <a:noFill/>
        </p:spPr>
        <p:txBody>
          <a:bodyPr wrap="square" rtlCol="0">
            <a:spAutoFit/>
          </a:bodyPr>
          <a:lstStyle/>
          <a:p>
            <a:r>
              <a:rPr lang="en-US" sz="3600" dirty="0"/>
              <a:t>Regan will ask an on-topic and appropriate question of a communication partner or peer given an indirect verbal prompt.</a:t>
            </a:r>
          </a:p>
        </p:txBody>
      </p:sp>
    </p:spTree>
    <p:extLst>
      <p:ext uri="{BB962C8B-B14F-4D97-AF65-F5344CB8AC3E}">
        <p14:creationId xmlns:p14="http://schemas.microsoft.com/office/powerpoint/2010/main" val="1628236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6DD81C-2FFF-DB40-B4DC-8DFB6720456B}"/>
              </a:ext>
            </a:extLst>
          </p:cNvPr>
          <p:cNvSpPr txBox="1"/>
          <p:nvPr/>
        </p:nvSpPr>
        <p:spPr>
          <a:xfrm>
            <a:off x="2188029" y="413657"/>
            <a:ext cx="1345240" cy="369332"/>
          </a:xfrm>
          <a:prstGeom prst="rect">
            <a:avLst/>
          </a:prstGeom>
          <a:noFill/>
        </p:spPr>
        <p:txBody>
          <a:bodyPr wrap="none" rtlCol="0">
            <a:spAutoFit/>
          </a:bodyPr>
          <a:lstStyle/>
          <a:p>
            <a:r>
              <a:rPr lang="en-US"/>
              <a:t>Goal Editing</a:t>
            </a:r>
          </a:p>
        </p:txBody>
      </p:sp>
      <p:sp>
        <p:nvSpPr>
          <p:cNvPr id="3" name="TextBox 2">
            <a:extLst>
              <a:ext uri="{FF2B5EF4-FFF2-40B4-BE49-F238E27FC236}">
                <a16:creationId xmlns:a16="http://schemas.microsoft.com/office/drawing/2014/main" id="{8787DE16-C429-594A-BD24-DE018C504D3C}"/>
              </a:ext>
            </a:extLst>
          </p:cNvPr>
          <p:cNvSpPr txBox="1"/>
          <p:nvPr/>
        </p:nvSpPr>
        <p:spPr>
          <a:xfrm>
            <a:off x="4449760" y="1774373"/>
            <a:ext cx="2913746" cy="461665"/>
          </a:xfrm>
          <a:prstGeom prst="rect">
            <a:avLst/>
          </a:prstGeom>
          <a:noFill/>
        </p:spPr>
        <p:txBody>
          <a:bodyPr wrap="none" rtlCol="0">
            <a:spAutoFit/>
          </a:bodyPr>
          <a:lstStyle/>
          <a:p>
            <a:pPr algn="ctr"/>
            <a:r>
              <a:rPr lang="en-US" sz="2400" dirty="0"/>
              <a:t>Preschooler with SSD:</a:t>
            </a:r>
          </a:p>
        </p:txBody>
      </p:sp>
      <p:sp>
        <p:nvSpPr>
          <p:cNvPr id="4" name="TextBox 3">
            <a:extLst>
              <a:ext uri="{FF2B5EF4-FFF2-40B4-BE49-F238E27FC236}">
                <a16:creationId xmlns:a16="http://schemas.microsoft.com/office/drawing/2014/main" id="{764C6E02-2DFE-6B45-9618-6AC5556A4493}"/>
              </a:ext>
            </a:extLst>
          </p:cNvPr>
          <p:cNvSpPr txBox="1"/>
          <p:nvPr/>
        </p:nvSpPr>
        <p:spPr>
          <a:xfrm>
            <a:off x="2286001" y="2623456"/>
            <a:ext cx="7979228" cy="2308324"/>
          </a:xfrm>
          <a:prstGeom prst="rect">
            <a:avLst/>
          </a:prstGeom>
          <a:noFill/>
        </p:spPr>
        <p:txBody>
          <a:bodyPr wrap="square" rtlCol="0">
            <a:spAutoFit/>
          </a:bodyPr>
          <a:lstStyle/>
          <a:p>
            <a:r>
              <a:rPr lang="en-US" sz="3600" dirty="0"/>
              <a:t>By May 2021, Sara will produce final consonants in CVC (consonant-vowel-consonant) words with 100% accuracy from a baseline of 30%.</a:t>
            </a:r>
          </a:p>
        </p:txBody>
      </p:sp>
    </p:spTree>
    <p:extLst>
      <p:ext uri="{BB962C8B-B14F-4D97-AF65-F5344CB8AC3E}">
        <p14:creationId xmlns:p14="http://schemas.microsoft.com/office/powerpoint/2010/main" val="2078275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6DD81C-2FFF-DB40-B4DC-8DFB6720456B}"/>
              </a:ext>
            </a:extLst>
          </p:cNvPr>
          <p:cNvSpPr txBox="1"/>
          <p:nvPr/>
        </p:nvSpPr>
        <p:spPr>
          <a:xfrm>
            <a:off x="2188029" y="413657"/>
            <a:ext cx="1345240" cy="369332"/>
          </a:xfrm>
          <a:prstGeom prst="rect">
            <a:avLst/>
          </a:prstGeom>
          <a:noFill/>
        </p:spPr>
        <p:txBody>
          <a:bodyPr wrap="none" rtlCol="0">
            <a:spAutoFit/>
          </a:bodyPr>
          <a:lstStyle/>
          <a:p>
            <a:r>
              <a:rPr lang="en-US"/>
              <a:t>Goal Editing</a:t>
            </a:r>
          </a:p>
        </p:txBody>
      </p:sp>
      <p:sp>
        <p:nvSpPr>
          <p:cNvPr id="3" name="TextBox 2">
            <a:extLst>
              <a:ext uri="{FF2B5EF4-FFF2-40B4-BE49-F238E27FC236}">
                <a16:creationId xmlns:a16="http://schemas.microsoft.com/office/drawing/2014/main" id="{8787DE16-C429-594A-BD24-DE018C504D3C}"/>
              </a:ext>
            </a:extLst>
          </p:cNvPr>
          <p:cNvSpPr txBox="1"/>
          <p:nvPr/>
        </p:nvSpPr>
        <p:spPr>
          <a:xfrm>
            <a:off x="4495769" y="1774373"/>
            <a:ext cx="2821735" cy="461665"/>
          </a:xfrm>
          <a:prstGeom prst="rect">
            <a:avLst/>
          </a:prstGeom>
          <a:noFill/>
        </p:spPr>
        <p:txBody>
          <a:bodyPr wrap="none" rtlCol="0">
            <a:spAutoFit/>
          </a:bodyPr>
          <a:lstStyle/>
          <a:p>
            <a:pPr algn="ctr"/>
            <a:r>
              <a:rPr lang="en-US" sz="2400" dirty="0"/>
              <a:t>School-age Stutterer:</a:t>
            </a:r>
          </a:p>
        </p:txBody>
      </p:sp>
      <p:sp>
        <p:nvSpPr>
          <p:cNvPr id="4" name="TextBox 3">
            <a:extLst>
              <a:ext uri="{FF2B5EF4-FFF2-40B4-BE49-F238E27FC236}">
                <a16:creationId xmlns:a16="http://schemas.microsoft.com/office/drawing/2014/main" id="{764C6E02-2DFE-6B45-9618-6AC5556A4493}"/>
              </a:ext>
            </a:extLst>
          </p:cNvPr>
          <p:cNvSpPr txBox="1"/>
          <p:nvPr/>
        </p:nvSpPr>
        <p:spPr>
          <a:xfrm>
            <a:off x="2286001" y="2715123"/>
            <a:ext cx="7979228" cy="1754326"/>
          </a:xfrm>
          <a:prstGeom prst="rect">
            <a:avLst/>
          </a:prstGeom>
          <a:noFill/>
        </p:spPr>
        <p:txBody>
          <a:bodyPr wrap="square" rtlCol="0">
            <a:spAutoFit/>
          </a:bodyPr>
          <a:lstStyle/>
          <a:p>
            <a:r>
              <a:rPr lang="en-US" sz="3600" dirty="0"/>
              <a:t>By December 2021, Juan will reduce avoidance of speaking by independently volunteering to answer questions in class.</a:t>
            </a:r>
          </a:p>
        </p:txBody>
      </p:sp>
    </p:spTree>
    <p:extLst>
      <p:ext uri="{BB962C8B-B14F-4D97-AF65-F5344CB8AC3E}">
        <p14:creationId xmlns:p14="http://schemas.microsoft.com/office/powerpoint/2010/main" val="3287542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6DD81C-2FFF-DB40-B4DC-8DFB6720456B}"/>
              </a:ext>
            </a:extLst>
          </p:cNvPr>
          <p:cNvSpPr txBox="1"/>
          <p:nvPr/>
        </p:nvSpPr>
        <p:spPr>
          <a:xfrm>
            <a:off x="2188029" y="413657"/>
            <a:ext cx="1345240" cy="369332"/>
          </a:xfrm>
          <a:prstGeom prst="rect">
            <a:avLst/>
          </a:prstGeom>
          <a:noFill/>
        </p:spPr>
        <p:txBody>
          <a:bodyPr wrap="none" rtlCol="0">
            <a:spAutoFit/>
          </a:bodyPr>
          <a:lstStyle/>
          <a:p>
            <a:r>
              <a:rPr lang="en-US"/>
              <a:t>Goal Editing</a:t>
            </a:r>
          </a:p>
        </p:txBody>
      </p:sp>
      <p:sp>
        <p:nvSpPr>
          <p:cNvPr id="3" name="TextBox 2">
            <a:extLst>
              <a:ext uri="{FF2B5EF4-FFF2-40B4-BE49-F238E27FC236}">
                <a16:creationId xmlns:a16="http://schemas.microsoft.com/office/drawing/2014/main" id="{8787DE16-C429-594A-BD24-DE018C504D3C}"/>
              </a:ext>
            </a:extLst>
          </p:cNvPr>
          <p:cNvSpPr txBox="1"/>
          <p:nvPr/>
        </p:nvSpPr>
        <p:spPr>
          <a:xfrm>
            <a:off x="2581434" y="1774373"/>
            <a:ext cx="6650410" cy="461665"/>
          </a:xfrm>
          <a:prstGeom prst="rect">
            <a:avLst/>
          </a:prstGeom>
          <a:noFill/>
        </p:spPr>
        <p:txBody>
          <a:bodyPr wrap="none" rtlCol="0">
            <a:spAutoFit/>
          </a:bodyPr>
          <a:lstStyle/>
          <a:p>
            <a:pPr algn="ctr"/>
            <a:r>
              <a:rPr lang="en-US" sz="2400" dirty="0"/>
              <a:t>12-year-old with Language and Learning disabilities:</a:t>
            </a:r>
          </a:p>
        </p:txBody>
      </p:sp>
      <p:sp>
        <p:nvSpPr>
          <p:cNvPr id="4" name="TextBox 3">
            <a:extLst>
              <a:ext uri="{FF2B5EF4-FFF2-40B4-BE49-F238E27FC236}">
                <a16:creationId xmlns:a16="http://schemas.microsoft.com/office/drawing/2014/main" id="{764C6E02-2DFE-6B45-9618-6AC5556A4493}"/>
              </a:ext>
            </a:extLst>
          </p:cNvPr>
          <p:cNvSpPr txBox="1"/>
          <p:nvPr/>
        </p:nvSpPr>
        <p:spPr>
          <a:xfrm>
            <a:off x="2286001" y="2623456"/>
            <a:ext cx="7979228" cy="1754326"/>
          </a:xfrm>
          <a:prstGeom prst="rect">
            <a:avLst/>
          </a:prstGeom>
          <a:noFill/>
        </p:spPr>
        <p:txBody>
          <a:bodyPr wrap="square" rtlCol="0">
            <a:spAutoFit/>
          </a:bodyPr>
          <a:lstStyle/>
          <a:p>
            <a:r>
              <a:rPr lang="en-US" sz="3600" dirty="0"/>
              <a:t>After listening to a paragraph of informational text, Leilani will successfully verbally summarize.</a:t>
            </a:r>
          </a:p>
        </p:txBody>
      </p:sp>
    </p:spTree>
    <p:extLst>
      <p:ext uri="{BB962C8B-B14F-4D97-AF65-F5344CB8AC3E}">
        <p14:creationId xmlns:p14="http://schemas.microsoft.com/office/powerpoint/2010/main" val="3147023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6DD81C-2FFF-DB40-B4DC-8DFB6720456B}"/>
              </a:ext>
            </a:extLst>
          </p:cNvPr>
          <p:cNvSpPr txBox="1"/>
          <p:nvPr/>
        </p:nvSpPr>
        <p:spPr>
          <a:xfrm>
            <a:off x="2188029" y="413657"/>
            <a:ext cx="1345240" cy="369332"/>
          </a:xfrm>
          <a:prstGeom prst="rect">
            <a:avLst/>
          </a:prstGeom>
          <a:noFill/>
        </p:spPr>
        <p:txBody>
          <a:bodyPr wrap="none" rtlCol="0">
            <a:spAutoFit/>
          </a:bodyPr>
          <a:lstStyle/>
          <a:p>
            <a:r>
              <a:rPr lang="en-US"/>
              <a:t>Goal Editing</a:t>
            </a:r>
          </a:p>
        </p:txBody>
      </p:sp>
      <p:sp>
        <p:nvSpPr>
          <p:cNvPr id="3" name="TextBox 2">
            <a:extLst>
              <a:ext uri="{FF2B5EF4-FFF2-40B4-BE49-F238E27FC236}">
                <a16:creationId xmlns:a16="http://schemas.microsoft.com/office/drawing/2014/main" id="{8787DE16-C429-594A-BD24-DE018C504D3C}"/>
              </a:ext>
            </a:extLst>
          </p:cNvPr>
          <p:cNvSpPr txBox="1"/>
          <p:nvPr/>
        </p:nvSpPr>
        <p:spPr>
          <a:xfrm>
            <a:off x="4596030" y="1774373"/>
            <a:ext cx="2621230" cy="461665"/>
          </a:xfrm>
          <a:prstGeom prst="rect">
            <a:avLst/>
          </a:prstGeom>
          <a:noFill/>
        </p:spPr>
        <p:txBody>
          <a:bodyPr wrap="none" rtlCol="0">
            <a:spAutoFit/>
          </a:bodyPr>
          <a:lstStyle/>
          <a:p>
            <a:pPr algn="ctr"/>
            <a:r>
              <a:rPr lang="en-US" sz="2400" dirty="0"/>
              <a:t>Adult with Aphasia:</a:t>
            </a:r>
          </a:p>
        </p:txBody>
      </p:sp>
      <p:sp>
        <p:nvSpPr>
          <p:cNvPr id="4" name="TextBox 3">
            <a:extLst>
              <a:ext uri="{FF2B5EF4-FFF2-40B4-BE49-F238E27FC236}">
                <a16:creationId xmlns:a16="http://schemas.microsoft.com/office/drawing/2014/main" id="{764C6E02-2DFE-6B45-9618-6AC5556A4493}"/>
              </a:ext>
            </a:extLst>
          </p:cNvPr>
          <p:cNvSpPr txBox="1"/>
          <p:nvPr/>
        </p:nvSpPr>
        <p:spPr>
          <a:xfrm>
            <a:off x="2286001" y="2623456"/>
            <a:ext cx="7979228" cy="2308324"/>
          </a:xfrm>
          <a:prstGeom prst="rect">
            <a:avLst/>
          </a:prstGeom>
          <a:noFill/>
        </p:spPr>
        <p:txBody>
          <a:bodyPr wrap="square" rtlCol="0">
            <a:spAutoFit/>
          </a:bodyPr>
          <a:lstStyle/>
          <a:p>
            <a:r>
              <a:rPr lang="en-US" sz="3600" dirty="0"/>
              <a:t>By August 2021, Bailey will independently use his smartphone to take a photo and later access the photo to initiate a conversation.</a:t>
            </a:r>
          </a:p>
        </p:txBody>
      </p:sp>
    </p:spTree>
    <p:extLst>
      <p:ext uri="{BB962C8B-B14F-4D97-AF65-F5344CB8AC3E}">
        <p14:creationId xmlns:p14="http://schemas.microsoft.com/office/powerpoint/2010/main" val="3905711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6DD81C-2FFF-DB40-B4DC-8DFB6720456B}"/>
              </a:ext>
            </a:extLst>
          </p:cNvPr>
          <p:cNvSpPr txBox="1"/>
          <p:nvPr/>
        </p:nvSpPr>
        <p:spPr>
          <a:xfrm>
            <a:off x="2188029" y="413657"/>
            <a:ext cx="1345240" cy="369332"/>
          </a:xfrm>
          <a:prstGeom prst="rect">
            <a:avLst/>
          </a:prstGeom>
          <a:noFill/>
        </p:spPr>
        <p:txBody>
          <a:bodyPr wrap="none" rtlCol="0">
            <a:spAutoFit/>
          </a:bodyPr>
          <a:lstStyle/>
          <a:p>
            <a:r>
              <a:rPr lang="en-US"/>
              <a:t>Goal Editing</a:t>
            </a:r>
          </a:p>
        </p:txBody>
      </p:sp>
      <p:sp>
        <p:nvSpPr>
          <p:cNvPr id="3" name="TextBox 2">
            <a:extLst>
              <a:ext uri="{FF2B5EF4-FFF2-40B4-BE49-F238E27FC236}">
                <a16:creationId xmlns:a16="http://schemas.microsoft.com/office/drawing/2014/main" id="{8787DE16-C429-594A-BD24-DE018C504D3C}"/>
              </a:ext>
            </a:extLst>
          </p:cNvPr>
          <p:cNvSpPr txBox="1"/>
          <p:nvPr/>
        </p:nvSpPr>
        <p:spPr>
          <a:xfrm>
            <a:off x="4439355" y="1774373"/>
            <a:ext cx="2934586" cy="461665"/>
          </a:xfrm>
          <a:prstGeom prst="rect">
            <a:avLst/>
          </a:prstGeom>
          <a:noFill/>
        </p:spPr>
        <p:txBody>
          <a:bodyPr wrap="none" rtlCol="0">
            <a:spAutoFit/>
          </a:bodyPr>
          <a:lstStyle/>
          <a:p>
            <a:pPr algn="ctr"/>
            <a:r>
              <a:rPr lang="en-US" sz="2400" dirty="0"/>
              <a:t>Preschooler with ASD:</a:t>
            </a:r>
          </a:p>
        </p:txBody>
      </p:sp>
      <p:sp>
        <p:nvSpPr>
          <p:cNvPr id="4" name="TextBox 3">
            <a:extLst>
              <a:ext uri="{FF2B5EF4-FFF2-40B4-BE49-F238E27FC236}">
                <a16:creationId xmlns:a16="http://schemas.microsoft.com/office/drawing/2014/main" id="{764C6E02-2DFE-6B45-9618-6AC5556A4493}"/>
              </a:ext>
            </a:extLst>
          </p:cNvPr>
          <p:cNvSpPr txBox="1"/>
          <p:nvPr/>
        </p:nvSpPr>
        <p:spPr>
          <a:xfrm>
            <a:off x="2286001" y="2623457"/>
            <a:ext cx="7979228" cy="1200329"/>
          </a:xfrm>
          <a:prstGeom prst="rect">
            <a:avLst/>
          </a:prstGeom>
          <a:noFill/>
        </p:spPr>
        <p:txBody>
          <a:bodyPr wrap="square" rtlCol="0">
            <a:spAutoFit/>
          </a:bodyPr>
          <a:lstStyle/>
          <a:p>
            <a:r>
              <a:rPr lang="en-US" sz="3600" dirty="0"/>
              <a:t>Darius will request help in 4 of 5 obligatory contexts by September 2021.</a:t>
            </a:r>
          </a:p>
        </p:txBody>
      </p:sp>
    </p:spTree>
    <p:extLst>
      <p:ext uri="{BB962C8B-B14F-4D97-AF65-F5344CB8AC3E}">
        <p14:creationId xmlns:p14="http://schemas.microsoft.com/office/powerpoint/2010/main" val="2449228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Discussion Questions for today’s activities</a:t>
            </a:r>
          </a:p>
        </p:txBody>
      </p:sp>
      <p:sp>
        <p:nvSpPr>
          <p:cNvPr id="3" name="Content Placeholder 2"/>
          <p:cNvSpPr>
            <a:spLocks noGrp="1"/>
          </p:cNvSpPr>
          <p:nvPr>
            <p:ph idx="1"/>
          </p:nvPr>
        </p:nvSpPr>
        <p:spPr>
          <a:xfrm>
            <a:off x="2152650" y="1825625"/>
            <a:ext cx="8322167" cy="4351338"/>
          </a:xfrm>
        </p:spPr>
        <p:txBody>
          <a:bodyPr>
            <a:normAutofit lnSpcReduction="10000"/>
          </a:bodyPr>
          <a:lstStyle/>
          <a:p>
            <a:pPr marL="0" indent="0">
              <a:buNone/>
            </a:pPr>
            <a:r>
              <a:rPr lang="en-US" dirty="0"/>
              <a:t>Which Treatment Approach is Best for Matthew?</a:t>
            </a:r>
          </a:p>
          <a:p>
            <a:pPr marL="0" indent="0">
              <a:buNone/>
            </a:pPr>
            <a:endParaRPr lang="en-US" dirty="0"/>
          </a:p>
          <a:p>
            <a:r>
              <a:rPr lang="en-US" dirty="0"/>
              <a:t>Possible treatment approaches:</a:t>
            </a:r>
          </a:p>
          <a:p>
            <a:pPr lvl="1"/>
            <a:r>
              <a:rPr lang="en-US" sz="2500" dirty="0"/>
              <a:t>Barbara Hodson’s Phonological Pattern Remediation: Cycles</a:t>
            </a:r>
          </a:p>
          <a:p>
            <a:pPr lvl="1"/>
            <a:r>
              <a:rPr lang="en-US" sz="2500" dirty="0"/>
              <a:t>Minimal Pairs</a:t>
            </a:r>
          </a:p>
          <a:p>
            <a:pPr lvl="1"/>
            <a:r>
              <a:rPr lang="en-US" sz="2500" dirty="0" err="1"/>
              <a:t>Metaphonological</a:t>
            </a:r>
            <a:endParaRPr lang="en-US" sz="2500" dirty="0"/>
          </a:p>
          <a:p>
            <a:pPr marL="342900" lvl="1" indent="0">
              <a:buNone/>
            </a:pPr>
            <a:endParaRPr lang="en-US" sz="2500" dirty="0"/>
          </a:p>
          <a:p>
            <a:r>
              <a:rPr lang="en-US" dirty="0"/>
              <a:t>Is there one treatment approach that will fit all of his needs? OR Should we make a </a:t>
            </a:r>
            <a:r>
              <a:rPr lang="en-US" dirty="0">
                <a:solidFill>
                  <a:srgbClr val="7030A0"/>
                </a:solidFill>
              </a:rPr>
              <a:t>hybrid treatment approach</a:t>
            </a:r>
            <a:r>
              <a:rPr lang="en-US" dirty="0"/>
              <a:t>?</a:t>
            </a:r>
          </a:p>
          <a:p>
            <a:endParaRPr lang="en-US" dirty="0"/>
          </a:p>
          <a:p>
            <a:pPr marL="0" indent="0">
              <a:buNone/>
            </a:pPr>
            <a:endParaRPr lang="en-US" dirty="0"/>
          </a:p>
        </p:txBody>
      </p:sp>
    </p:spTree>
    <p:extLst>
      <p:ext uri="{BB962C8B-B14F-4D97-AF65-F5344CB8AC3E}">
        <p14:creationId xmlns:p14="http://schemas.microsoft.com/office/powerpoint/2010/main" val="3574618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667" y="107549"/>
            <a:ext cx="10442222" cy="1325563"/>
          </a:xfrm>
        </p:spPr>
        <p:txBody>
          <a:bodyPr/>
          <a:lstStyle/>
          <a:p>
            <a:r>
              <a:rPr lang="en-US" b="1" u="sng" dirty="0"/>
              <a:t>Nonlinear Phonological Intervention: Cycles</a:t>
            </a:r>
          </a:p>
        </p:txBody>
      </p:sp>
      <p:sp>
        <p:nvSpPr>
          <p:cNvPr id="3" name="Content Placeholder 2"/>
          <p:cNvSpPr>
            <a:spLocks noGrp="1"/>
          </p:cNvSpPr>
          <p:nvPr>
            <p:ph idx="1"/>
          </p:nvPr>
        </p:nvSpPr>
        <p:spPr>
          <a:xfrm>
            <a:off x="733778" y="1315820"/>
            <a:ext cx="9650888" cy="5434631"/>
          </a:xfrm>
        </p:spPr>
        <p:txBody>
          <a:bodyPr>
            <a:normAutofit/>
          </a:bodyPr>
          <a:lstStyle/>
          <a:p>
            <a:r>
              <a:rPr lang="en-US" sz="2400" b="1" dirty="0"/>
              <a:t>What is the approach?</a:t>
            </a:r>
          </a:p>
          <a:p>
            <a:pPr lvl="1"/>
            <a:r>
              <a:rPr lang="en-US" dirty="0"/>
              <a:t>A cyclical approach to treating poor speech intelligibility.</a:t>
            </a:r>
          </a:p>
          <a:p>
            <a:pPr lvl="1"/>
            <a:r>
              <a:rPr lang="en-US" dirty="0"/>
              <a:t>Focused on the whole phonological system</a:t>
            </a:r>
          </a:p>
          <a:p>
            <a:r>
              <a:rPr lang="en-US" sz="2400" b="1" dirty="0"/>
              <a:t>Why should it be used?</a:t>
            </a:r>
          </a:p>
          <a:p>
            <a:pPr lvl="1"/>
            <a:r>
              <a:rPr lang="en-US" dirty="0"/>
              <a:t>Shown to increase intelligibility, speech perception, percent consonants correct, and decrease use of phonological patterns.</a:t>
            </a:r>
          </a:p>
          <a:p>
            <a:r>
              <a:rPr lang="en-US" sz="2400" b="1" dirty="0"/>
              <a:t>Who does it benefit?</a:t>
            </a:r>
          </a:p>
          <a:p>
            <a:pPr lvl="1"/>
            <a:r>
              <a:rPr lang="en-US" dirty="0"/>
              <a:t>Children with severe to profound expressive phonological impairments and highly unintelligible speech (intelligibility = &lt; 20%)</a:t>
            </a:r>
          </a:p>
          <a:p>
            <a:pPr lvl="1"/>
            <a:r>
              <a:rPr lang="en-US" dirty="0"/>
              <a:t>Children with childhood apraxia of speech (CAS)</a:t>
            </a:r>
          </a:p>
          <a:p>
            <a:pPr lvl="1"/>
            <a:r>
              <a:rPr lang="en-US" dirty="0"/>
              <a:t>Preschool and school-age children</a:t>
            </a:r>
          </a:p>
          <a:p>
            <a:pPr lvl="1"/>
            <a:r>
              <a:rPr lang="en-US" dirty="0"/>
              <a:t>Has been adapted for children with recurrent otitis media, cochlear implants, cleft palate, mild to moderate/severe hearing loss, and cognitive delays</a:t>
            </a:r>
          </a:p>
          <a:p>
            <a:endParaRPr lang="en-US" dirty="0"/>
          </a:p>
        </p:txBody>
      </p:sp>
    </p:spTree>
    <p:extLst>
      <p:ext uri="{BB962C8B-B14F-4D97-AF65-F5344CB8AC3E}">
        <p14:creationId xmlns:p14="http://schemas.microsoft.com/office/powerpoint/2010/main" val="1730363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3449" y="258866"/>
            <a:ext cx="8974551" cy="6599134"/>
          </a:xfrm>
        </p:spPr>
        <p:txBody>
          <a:bodyPr>
            <a:noAutofit/>
          </a:bodyPr>
          <a:lstStyle/>
          <a:p>
            <a:r>
              <a:rPr lang="en-US" sz="2400" b="1" dirty="0"/>
              <a:t>How is Cycles implemented?</a:t>
            </a:r>
          </a:p>
          <a:p>
            <a:pPr lvl="1"/>
            <a:r>
              <a:rPr lang="en-US" b="1" dirty="0"/>
              <a:t>Choose patterns to target</a:t>
            </a:r>
            <a:r>
              <a:rPr lang="en-US" dirty="0"/>
              <a:t>.  </a:t>
            </a:r>
            <a:r>
              <a:rPr lang="en-US" sz="2100" dirty="0"/>
              <a:t>Most common initial target patterns</a:t>
            </a:r>
          </a:p>
          <a:p>
            <a:pPr lvl="2"/>
            <a:r>
              <a:rPr lang="en-US" dirty="0" err="1"/>
              <a:t>Syllableness</a:t>
            </a:r>
            <a:endParaRPr lang="en-US" dirty="0"/>
          </a:p>
          <a:p>
            <a:pPr lvl="2"/>
            <a:r>
              <a:rPr lang="en-US" dirty="0"/>
              <a:t>Singleton Consonants (if deleted in CV  or VC utterances)</a:t>
            </a:r>
          </a:p>
          <a:p>
            <a:pPr lvl="2"/>
            <a:r>
              <a:rPr lang="en-US" dirty="0"/>
              <a:t>Consonant Clusters (especial /s/ with consonant child already produces</a:t>
            </a:r>
          </a:p>
          <a:p>
            <a:pPr lvl="2"/>
            <a:r>
              <a:rPr lang="en-US" dirty="0"/>
              <a:t>Anterior/Posterior Contrasts</a:t>
            </a:r>
          </a:p>
          <a:p>
            <a:pPr lvl="2"/>
            <a:r>
              <a:rPr lang="en-US" dirty="0"/>
              <a:t>Facilitation of Liquids even if not stimulable</a:t>
            </a:r>
          </a:p>
          <a:p>
            <a:pPr lvl="1"/>
            <a:r>
              <a:rPr lang="en-US" b="1" dirty="0"/>
              <a:t>Choose 2 phonemes </a:t>
            </a:r>
            <a:r>
              <a:rPr lang="en-US" dirty="0"/>
              <a:t>for each pattern.  Must be stimulable.</a:t>
            </a:r>
          </a:p>
          <a:p>
            <a:pPr lvl="1"/>
            <a:r>
              <a:rPr lang="en-US" b="1" dirty="0"/>
              <a:t>Each cycle includes</a:t>
            </a:r>
            <a:r>
              <a:rPr lang="en-US" dirty="0"/>
              <a:t>:  </a:t>
            </a:r>
            <a:r>
              <a:rPr lang="en-US" sz="1600" dirty="0"/>
              <a:t>(cycles could be 5 or more weeks in duration)</a:t>
            </a:r>
            <a:endParaRPr lang="en-US" dirty="0"/>
          </a:p>
          <a:p>
            <a:pPr lvl="2"/>
            <a:r>
              <a:rPr lang="en-US" sz="2100" dirty="0"/>
              <a:t>60 minutes of instruction per phoneme</a:t>
            </a:r>
          </a:p>
          <a:p>
            <a:pPr lvl="2"/>
            <a:r>
              <a:rPr lang="en-US" sz="2100" dirty="0"/>
              <a:t>2 phonemes per pattern</a:t>
            </a:r>
          </a:p>
          <a:p>
            <a:pPr lvl="2"/>
            <a:r>
              <a:rPr lang="en-US" sz="2100" dirty="0"/>
              <a:t>Cycle is complete when targeted patterns are completed.  Mastery is not needed.</a:t>
            </a:r>
          </a:p>
          <a:p>
            <a:pPr lvl="2"/>
            <a:r>
              <a:rPr lang="en-US" sz="2100" dirty="0"/>
              <a:t>Plan for next cycle</a:t>
            </a:r>
          </a:p>
          <a:p>
            <a:pPr lvl="3"/>
            <a:r>
              <a:rPr lang="en-US" sz="1950" dirty="0"/>
              <a:t>Patterns that need continued work - with the same or different phonemes</a:t>
            </a:r>
          </a:p>
          <a:p>
            <a:pPr lvl="3"/>
            <a:r>
              <a:rPr lang="en-US" sz="1950" dirty="0"/>
              <a:t>Addition of secondary patterns</a:t>
            </a:r>
          </a:p>
          <a:p>
            <a:pPr marL="342900" lvl="1" indent="0">
              <a:buNone/>
            </a:pPr>
            <a:endParaRPr lang="en-US" dirty="0"/>
          </a:p>
          <a:p>
            <a:pPr lvl="1"/>
            <a:endParaRPr lang="en-US" dirty="0"/>
          </a:p>
          <a:p>
            <a:pPr lvl="3"/>
            <a:endParaRPr lang="en-US" sz="1950" dirty="0"/>
          </a:p>
          <a:p>
            <a:pPr lvl="3"/>
            <a:endParaRPr lang="en-US" sz="1950" dirty="0"/>
          </a:p>
          <a:p>
            <a:pPr lvl="1"/>
            <a:r>
              <a:rPr lang="en-US" dirty="0"/>
              <a:t>Target one phoneme (i.e., final /k/) within a pattern (i.e., final consonant deletion) for 60 min. a week</a:t>
            </a:r>
          </a:p>
          <a:p>
            <a:pPr lvl="1"/>
            <a:r>
              <a:rPr lang="en-US" dirty="0"/>
              <a:t>Target 1 phoneme for 60 min. </a:t>
            </a:r>
            <a:r>
              <a:rPr lang="en-US" dirty="0">
                <a:sym typeface="Wingdings" charset="2"/>
              </a:rPr>
              <a:t></a:t>
            </a:r>
            <a:r>
              <a:rPr lang="en-US" dirty="0"/>
              <a:t> target 2 phonemes for each pattern </a:t>
            </a:r>
            <a:r>
              <a:rPr lang="en-US" dirty="0">
                <a:sym typeface="Wingdings" charset="2"/>
              </a:rPr>
              <a:t></a:t>
            </a:r>
            <a:r>
              <a:rPr lang="en-US" dirty="0"/>
              <a:t> recycle primary patterns until present in conversation</a:t>
            </a:r>
          </a:p>
          <a:p>
            <a:endParaRPr lang="en-US" sz="2400" dirty="0"/>
          </a:p>
        </p:txBody>
      </p:sp>
    </p:spTree>
    <p:extLst>
      <p:ext uri="{BB962C8B-B14F-4D97-AF65-F5344CB8AC3E}">
        <p14:creationId xmlns:p14="http://schemas.microsoft.com/office/powerpoint/2010/main" val="1000990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3449" y="258866"/>
            <a:ext cx="8974551" cy="6599134"/>
          </a:xfrm>
        </p:spPr>
        <p:txBody>
          <a:bodyPr>
            <a:noAutofit/>
          </a:bodyPr>
          <a:lstStyle/>
          <a:p>
            <a:r>
              <a:rPr lang="en-US" sz="2400" b="1" dirty="0"/>
              <a:t>How is Cycles implemented?</a:t>
            </a:r>
          </a:p>
          <a:p>
            <a:pPr lvl="1"/>
            <a:r>
              <a:rPr lang="en-US" b="1" dirty="0"/>
              <a:t>Session-structure </a:t>
            </a:r>
          </a:p>
          <a:p>
            <a:pPr lvl="2"/>
            <a:r>
              <a:rPr lang="en-US" sz="2400" dirty="0"/>
              <a:t>Review practice words from previous session</a:t>
            </a:r>
          </a:p>
          <a:p>
            <a:pPr marL="685800" lvl="2" indent="0">
              <a:buNone/>
            </a:pPr>
            <a:endParaRPr lang="en-US" sz="1200" dirty="0"/>
          </a:p>
          <a:p>
            <a:pPr lvl="2"/>
            <a:r>
              <a:rPr lang="en-US" sz="2400" dirty="0"/>
              <a:t>Provide auditory stimulation </a:t>
            </a:r>
          </a:p>
          <a:p>
            <a:pPr lvl="2"/>
            <a:endParaRPr lang="en-US" sz="1200" dirty="0"/>
          </a:p>
          <a:p>
            <a:pPr lvl="2"/>
            <a:r>
              <a:rPr lang="en-US" sz="2400" dirty="0"/>
              <a:t>Elicit productions:  word practice</a:t>
            </a:r>
          </a:p>
          <a:p>
            <a:pPr lvl="3"/>
            <a:r>
              <a:rPr lang="en-US" sz="2000" dirty="0"/>
              <a:t>Incorporate play into production-practice activities</a:t>
            </a:r>
          </a:p>
          <a:p>
            <a:pPr lvl="3"/>
            <a:endParaRPr lang="en-US" sz="1200" dirty="0"/>
          </a:p>
          <a:p>
            <a:pPr lvl="2"/>
            <a:r>
              <a:rPr lang="en-US" sz="2400" dirty="0" err="1"/>
              <a:t>Metaphonological</a:t>
            </a:r>
            <a:r>
              <a:rPr lang="en-US" sz="2400" dirty="0"/>
              <a:t> activities (rhyming, segmentation, blending)</a:t>
            </a:r>
          </a:p>
          <a:p>
            <a:pPr lvl="2"/>
            <a:endParaRPr lang="en-US" sz="1200" dirty="0"/>
          </a:p>
          <a:p>
            <a:pPr lvl="2"/>
            <a:r>
              <a:rPr lang="en-US" sz="2400" dirty="0"/>
              <a:t>Probe for next session’s target </a:t>
            </a:r>
          </a:p>
          <a:p>
            <a:pPr lvl="2"/>
            <a:endParaRPr lang="en-US" sz="1200" dirty="0"/>
          </a:p>
          <a:p>
            <a:pPr lvl="2"/>
            <a:r>
              <a:rPr lang="en-US" sz="2400" dirty="0"/>
              <a:t>Repeat listening activity (by parent if available)</a:t>
            </a:r>
          </a:p>
          <a:p>
            <a:pPr lvl="2"/>
            <a:endParaRPr lang="en-US" sz="1200" dirty="0"/>
          </a:p>
          <a:p>
            <a:pPr lvl="2"/>
            <a:r>
              <a:rPr lang="en-US" sz="2400" dirty="0"/>
              <a:t>Home program – parents participate in 2 min./day activities (i.e., read listening list to child and ask child to name picture cards that contain production-practice words)</a:t>
            </a:r>
          </a:p>
          <a:p>
            <a:endParaRPr lang="en-US" sz="2400" dirty="0"/>
          </a:p>
        </p:txBody>
      </p:sp>
    </p:spTree>
    <p:extLst>
      <p:ext uri="{BB962C8B-B14F-4D97-AF65-F5344CB8AC3E}">
        <p14:creationId xmlns:p14="http://schemas.microsoft.com/office/powerpoint/2010/main" val="1396327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Treatment Cycles- research case study</a:t>
            </a:r>
            <a:endParaRPr lang="en-US" u="sng" dirty="0"/>
          </a:p>
        </p:txBody>
      </p:sp>
      <p:sp>
        <p:nvSpPr>
          <p:cNvPr id="3" name="Content Placeholder 2"/>
          <p:cNvSpPr>
            <a:spLocks noGrp="1"/>
          </p:cNvSpPr>
          <p:nvPr>
            <p:ph idx="1"/>
          </p:nvPr>
        </p:nvSpPr>
        <p:spPr>
          <a:xfrm>
            <a:off x="2013398" y="1313645"/>
            <a:ext cx="8025953" cy="4863318"/>
          </a:xfrm>
        </p:spPr>
        <p:txBody>
          <a:bodyPr>
            <a:normAutofit fontScale="85000" lnSpcReduction="20000"/>
          </a:bodyPr>
          <a:lstStyle/>
          <a:p>
            <a:pPr marL="0" indent="0">
              <a:buNone/>
            </a:pPr>
            <a:r>
              <a:rPr lang="en-US" b="1" dirty="0"/>
              <a:t>First Cycle</a:t>
            </a:r>
          </a:p>
          <a:p>
            <a:pPr marL="457200" indent="-457200">
              <a:buFont typeface="+mj-lt"/>
              <a:buAutoNum type="arabicPeriod"/>
            </a:pPr>
            <a:r>
              <a:rPr lang="en-US" dirty="0"/>
              <a:t>FCD- Word final consonant /p/</a:t>
            </a:r>
          </a:p>
          <a:p>
            <a:pPr marL="457200" indent="-457200">
              <a:buFont typeface="+mj-lt"/>
              <a:buAutoNum type="arabicPeriod"/>
            </a:pPr>
            <a:r>
              <a:rPr lang="en-US" dirty="0"/>
              <a:t>FCD- Word final consonant /t/</a:t>
            </a:r>
          </a:p>
          <a:p>
            <a:pPr marL="457200" indent="-457200">
              <a:buFont typeface="+mj-lt"/>
              <a:buAutoNum type="arabicPeriod"/>
            </a:pPr>
            <a:r>
              <a:rPr lang="en-US" dirty="0"/>
              <a:t>Stopping/ cluster reduction- Word initial s-cluster</a:t>
            </a:r>
          </a:p>
          <a:p>
            <a:pPr marL="457200" indent="-457200">
              <a:buFont typeface="+mj-lt"/>
              <a:buAutoNum type="arabicPeriod"/>
            </a:pPr>
            <a:r>
              <a:rPr lang="en-US" dirty="0"/>
              <a:t>Stopping/cluster reduction- Word final s-cluster</a:t>
            </a:r>
          </a:p>
          <a:p>
            <a:pPr marL="457200" indent="-457200">
              <a:buFont typeface="+mj-lt"/>
              <a:buAutoNum type="arabicPeriod"/>
            </a:pPr>
            <a:r>
              <a:rPr lang="en-US" dirty="0"/>
              <a:t>Fronting- word final /k/</a:t>
            </a:r>
          </a:p>
          <a:p>
            <a:pPr marL="457200" indent="-457200">
              <a:buFont typeface="+mj-lt"/>
              <a:buAutoNum type="arabicPeriod"/>
            </a:pPr>
            <a:r>
              <a:rPr lang="en-US" dirty="0"/>
              <a:t>Fronting- word initial /k/</a:t>
            </a:r>
          </a:p>
          <a:p>
            <a:pPr marL="457200" indent="-457200">
              <a:buFont typeface="+mj-lt"/>
              <a:buAutoNum type="arabicPeriod"/>
            </a:pPr>
            <a:r>
              <a:rPr lang="en-US" dirty="0"/>
              <a:t>Prevocalic liquids</a:t>
            </a:r>
          </a:p>
          <a:p>
            <a:pPr marL="457200" indent="-457200">
              <a:buFont typeface="+mj-lt"/>
              <a:buAutoNum type="arabicPeriod"/>
            </a:pPr>
            <a:endParaRPr lang="en-US" dirty="0"/>
          </a:p>
          <a:p>
            <a:pPr marL="0" indent="0">
              <a:buNone/>
            </a:pPr>
            <a:r>
              <a:rPr lang="en-US" dirty="0"/>
              <a:t>After first cycle:</a:t>
            </a:r>
          </a:p>
          <a:p>
            <a:r>
              <a:rPr lang="en-US" dirty="0"/>
              <a:t>Child was producing velars and word endings in spontaneous speech, some substitutions of word-final consonants.  Readily produced s-clusters in practice words, but no carryover yet.</a:t>
            </a:r>
          </a:p>
        </p:txBody>
      </p:sp>
    </p:spTree>
    <p:extLst>
      <p:ext uri="{BB962C8B-B14F-4D97-AF65-F5344CB8AC3E}">
        <p14:creationId xmlns:p14="http://schemas.microsoft.com/office/powerpoint/2010/main" val="255215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0" y="1"/>
            <a:ext cx="9389035" cy="1325563"/>
          </a:xfrm>
        </p:spPr>
        <p:txBody>
          <a:bodyPr>
            <a:normAutofit/>
          </a:bodyPr>
          <a:lstStyle/>
          <a:p>
            <a:r>
              <a:rPr lang="en-US" sz="3200" b="1" dirty="0"/>
              <a:t>Phonological</a:t>
            </a:r>
            <a:r>
              <a:rPr lang="en-US" sz="3600" b="1" dirty="0"/>
              <a:t> Pattern Remediation: Cycles</a:t>
            </a:r>
            <a:endParaRPr lang="en-US" sz="3600" dirty="0"/>
          </a:p>
        </p:txBody>
      </p:sp>
      <p:sp>
        <p:nvSpPr>
          <p:cNvPr id="3" name="Content Placeholder 2"/>
          <p:cNvSpPr>
            <a:spLocks noGrp="1"/>
          </p:cNvSpPr>
          <p:nvPr>
            <p:ph idx="1"/>
          </p:nvPr>
        </p:nvSpPr>
        <p:spPr>
          <a:xfrm>
            <a:off x="1779164" y="964505"/>
            <a:ext cx="8727471" cy="5893495"/>
          </a:xfrm>
        </p:spPr>
        <p:txBody>
          <a:bodyPr>
            <a:normAutofit/>
          </a:bodyPr>
          <a:lstStyle/>
          <a:p>
            <a:r>
              <a:rPr lang="en-US" sz="2000" b="1" dirty="0"/>
              <a:t>When should it be implemented, how long will it take?</a:t>
            </a:r>
          </a:p>
          <a:p>
            <a:pPr lvl="1"/>
            <a:r>
              <a:rPr lang="en-US" sz="2000" dirty="0"/>
              <a:t>60 minutes a week</a:t>
            </a:r>
          </a:p>
          <a:p>
            <a:pPr lvl="1"/>
            <a:r>
              <a:rPr lang="en-US" sz="2000" dirty="0"/>
              <a:t>Preschoolers have become intelligible within a year</a:t>
            </a:r>
          </a:p>
          <a:p>
            <a:r>
              <a:rPr lang="en-US" sz="2000" b="1" dirty="0"/>
              <a:t>Because?</a:t>
            </a:r>
          </a:p>
          <a:p>
            <a:pPr lvl="1"/>
            <a:r>
              <a:rPr lang="en-US" sz="2000" dirty="0"/>
              <a:t>Theoretical evidence</a:t>
            </a:r>
          </a:p>
          <a:p>
            <a:pPr lvl="2"/>
            <a:r>
              <a:rPr lang="en-US" dirty="0"/>
              <a:t>Gestural phonology theory- phonological representation influences speech perception and production constraints</a:t>
            </a:r>
          </a:p>
          <a:p>
            <a:pPr lvl="2"/>
            <a:r>
              <a:rPr lang="en-US" dirty="0"/>
              <a:t>Phonological acquisition is gradual process (Ingram, 1976)-typically developing children explore speech sounds and acquire correct productions over time</a:t>
            </a:r>
          </a:p>
          <a:p>
            <a:pPr lvl="2"/>
            <a:r>
              <a:rPr lang="en-US" dirty="0"/>
              <a:t>Children with normal hearing usually acquire adult sound system through listening (Van Riper, 1939)</a:t>
            </a:r>
          </a:p>
          <a:p>
            <a:pPr lvl="2"/>
            <a:r>
              <a:rPr lang="en-US" dirty="0"/>
              <a:t>Children associate kinesthetic and auditory sensations as they acquire new patterns, allowing for later self-monitoring (Fairbanks, 1954)</a:t>
            </a:r>
          </a:p>
          <a:p>
            <a:pPr lvl="2"/>
            <a:r>
              <a:rPr lang="en-US" dirty="0"/>
              <a:t>Children are actively involved in treatment</a:t>
            </a:r>
          </a:p>
          <a:p>
            <a:pPr lvl="2"/>
            <a:r>
              <a:rPr lang="en-US" dirty="0"/>
              <a:t>Children tend to generalize new speech production skills to other targets (McReynolds &amp; Bennett, 1972)</a:t>
            </a:r>
          </a:p>
          <a:p>
            <a:pPr lvl="2"/>
            <a:r>
              <a:rPr lang="en-US" dirty="0"/>
              <a:t>Identify optimal match and ZPD (Hunt, 1961; Vygotsky, 1962)</a:t>
            </a:r>
          </a:p>
          <a:p>
            <a:endParaRPr lang="en-US" dirty="0"/>
          </a:p>
        </p:txBody>
      </p:sp>
    </p:spTree>
    <p:extLst>
      <p:ext uri="{BB962C8B-B14F-4D97-AF65-F5344CB8AC3E}">
        <p14:creationId xmlns:p14="http://schemas.microsoft.com/office/powerpoint/2010/main" val="889208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4760" y="1"/>
            <a:ext cx="7886700" cy="1325563"/>
          </a:xfrm>
        </p:spPr>
        <p:txBody>
          <a:bodyPr>
            <a:normAutofit/>
          </a:bodyPr>
          <a:lstStyle/>
          <a:p>
            <a:r>
              <a:rPr lang="en-US" sz="3600" b="1" dirty="0"/>
              <a:t>Phonological Pattern Remediation: Cycles</a:t>
            </a:r>
            <a:endParaRPr lang="en-US" sz="3600" dirty="0"/>
          </a:p>
        </p:txBody>
      </p:sp>
      <p:sp>
        <p:nvSpPr>
          <p:cNvPr id="3" name="Content Placeholder 2"/>
          <p:cNvSpPr>
            <a:spLocks noGrp="1"/>
          </p:cNvSpPr>
          <p:nvPr>
            <p:ph idx="1"/>
          </p:nvPr>
        </p:nvSpPr>
        <p:spPr>
          <a:xfrm>
            <a:off x="1659668" y="1140179"/>
            <a:ext cx="8872664" cy="5809129"/>
          </a:xfrm>
        </p:spPr>
        <p:txBody>
          <a:bodyPr>
            <a:normAutofit lnSpcReduction="10000"/>
          </a:bodyPr>
          <a:lstStyle/>
          <a:p>
            <a:r>
              <a:rPr lang="en-US" b="1" dirty="0"/>
              <a:t>Because? </a:t>
            </a:r>
            <a:endParaRPr lang="en-US" dirty="0"/>
          </a:p>
          <a:p>
            <a:pPr lvl="1"/>
            <a:r>
              <a:rPr lang="en-US" sz="2000" b="1" dirty="0">
                <a:solidFill>
                  <a:srgbClr val="7030A0"/>
                </a:solidFill>
              </a:rPr>
              <a:t>Efficacy</a:t>
            </a:r>
            <a:r>
              <a:rPr lang="en-US" sz="2000" dirty="0"/>
              <a:t> (performance under ideal, controlled conditions) studies</a:t>
            </a:r>
          </a:p>
          <a:p>
            <a:pPr lvl="2"/>
            <a:r>
              <a:rPr lang="en-US" dirty="0"/>
              <a:t>Almost and Rosenbaum (1998) divided 26 children with severe phonological impairment into 2 groups:  immediate intervention, controlled/delayed intervention</a:t>
            </a:r>
          </a:p>
          <a:p>
            <a:pPr lvl="3"/>
            <a:r>
              <a:rPr lang="en-US" sz="2000" dirty="0"/>
              <a:t>immediate intervention group scored higher on </a:t>
            </a:r>
            <a:r>
              <a:rPr lang="en-US" sz="2000" i="1" dirty="0"/>
              <a:t>Assessment of Phonological Processes-Revised</a:t>
            </a:r>
            <a:r>
              <a:rPr lang="en-US" sz="2000" dirty="0"/>
              <a:t>, GFTA, PCC</a:t>
            </a:r>
          </a:p>
          <a:p>
            <a:pPr lvl="2"/>
            <a:r>
              <a:rPr lang="en-US" dirty="0" err="1"/>
              <a:t>Rvachew</a:t>
            </a:r>
            <a:r>
              <a:rPr lang="en-US" dirty="0"/>
              <a:t>, </a:t>
            </a:r>
            <a:r>
              <a:rPr lang="en-US" dirty="0" err="1"/>
              <a:t>Rafaat</a:t>
            </a:r>
            <a:r>
              <a:rPr lang="en-US" dirty="0"/>
              <a:t>, and Martin (1999) studied stimulability and speech perception skills in treatment of phonological disorders in children</a:t>
            </a:r>
          </a:p>
          <a:p>
            <a:pPr lvl="3"/>
            <a:r>
              <a:rPr lang="en-US" sz="2000" dirty="0"/>
              <a:t>increased speech perception needed for </a:t>
            </a:r>
            <a:r>
              <a:rPr lang="en-US" sz="2000" dirty="0" err="1"/>
              <a:t>nonstimulable</a:t>
            </a:r>
            <a:r>
              <a:rPr lang="en-US" sz="2000" dirty="0"/>
              <a:t> sounds</a:t>
            </a:r>
          </a:p>
          <a:p>
            <a:pPr lvl="3"/>
            <a:r>
              <a:rPr lang="en-US" sz="2000" dirty="0"/>
              <a:t>treat stimulable sounds first </a:t>
            </a:r>
            <a:r>
              <a:rPr lang="en-US" sz="2000" dirty="0">
                <a:sym typeface="Wingdings" charset="2"/>
              </a:rPr>
              <a:t></a:t>
            </a:r>
            <a:r>
              <a:rPr lang="en-US" sz="2000" dirty="0"/>
              <a:t> children generalize to </a:t>
            </a:r>
            <a:r>
              <a:rPr lang="en-US" sz="2000" dirty="0" err="1"/>
              <a:t>nonstimulable</a:t>
            </a:r>
            <a:r>
              <a:rPr lang="en-US" sz="2000" dirty="0"/>
              <a:t> sounds</a:t>
            </a:r>
          </a:p>
          <a:p>
            <a:pPr lvl="1"/>
            <a:r>
              <a:rPr lang="en-US" sz="2000" b="1" dirty="0">
                <a:solidFill>
                  <a:srgbClr val="7030A0"/>
                </a:solidFill>
              </a:rPr>
              <a:t>Effectiveness </a:t>
            </a:r>
            <a:r>
              <a:rPr lang="en-US" sz="2000" dirty="0"/>
              <a:t>(performance under real word conditions)  studies</a:t>
            </a:r>
          </a:p>
          <a:p>
            <a:pPr lvl="2"/>
            <a:r>
              <a:rPr lang="en-US" dirty="0"/>
              <a:t>Hodson et al. (1983) discussed treatment and outcomes for child with repaired cleft palate</a:t>
            </a:r>
          </a:p>
          <a:p>
            <a:pPr lvl="2"/>
            <a:r>
              <a:rPr lang="en-US" dirty="0"/>
              <a:t>Gordon-Brannan et al. (1992) studied treatment and outcomes for child with unusual hearing loss</a:t>
            </a:r>
          </a:p>
          <a:p>
            <a:pPr lvl="2"/>
            <a:r>
              <a:rPr lang="en-US" dirty="0"/>
              <a:t>Hodson (1994a) reported a case study of a 3 year old with severe intelligibility issues and possible CAS</a:t>
            </a:r>
          </a:p>
          <a:p>
            <a:endParaRPr lang="en-US" b="1" dirty="0"/>
          </a:p>
        </p:txBody>
      </p:sp>
    </p:spTree>
    <p:extLst>
      <p:ext uri="{BB962C8B-B14F-4D97-AF65-F5344CB8AC3E}">
        <p14:creationId xmlns:p14="http://schemas.microsoft.com/office/powerpoint/2010/main" val="587148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2683</Words>
  <Application>Microsoft Macintosh PowerPoint</Application>
  <PresentationFormat>Widescreen</PresentationFormat>
  <Paragraphs>344</Paragraphs>
  <Slides>29</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PowerPoint Presentation</vt:lpstr>
      <vt:lpstr>Choosing a Treatment Approach</vt:lpstr>
      <vt:lpstr>Discussion Questions for today’s activities</vt:lpstr>
      <vt:lpstr>Nonlinear Phonological Intervention: Cycles</vt:lpstr>
      <vt:lpstr>PowerPoint Presentation</vt:lpstr>
      <vt:lpstr>PowerPoint Presentation</vt:lpstr>
      <vt:lpstr>Treatment Cycles- research case study</vt:lpstr>
      <vt:lpstr>Phonological Pattern Remediation: Cycles</vt:lpstr>
      <vt:lpstr>Phonological Pattern Remediation: Cycles</vt:lpstr>
      <vt:lpstr>Minimal Pairs Approach</vt:lpstr>
      <vt:lpstr>Minimal Pairs Approach</vt:lpstr>
      <vt:lpstr>Minimal Pairs Approach Video</vt:lpstr>
      <vt:lpstr>Minimal Pairs Approach</vt:lpstr>
      <vt:lpstr>Minimal Pairs Approach</vt:lpstr>
      <vt:lpstr>Metaphonological Intervention</vt:lpstr>
      <vt:lpstr>Metaphonological Intervention</vt:lpstr>
      <vt:lpstr>Metaphonological Intervention</vt:lpstr>
      <vt:lpstr>Metaphonological Intervention</vt:lpstr>
      <vt:lpstr>Activity #15: Choosing a Treatment Approach for Matthew In small groups, discuss the pros/cons of each treatment approach for Matthew.</vt:lpstr>
      <vt:lpstr>PowerPoint Presentation</vt:lpstr>
      <vt:lpstr>Goals and Objectives</vt:lpstr>
      <vt:lpstr>PowerPoint Presentation</vt:lpstr>
      <vt:lpstr>Activity #16: Evaluating Matthew’s LTGs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Wright</dc:creator>
  <cp:lastModifiedBy>Jim Wright</cp:lastModifiedBy>
  <cp:revision>5</cp:revision>
  <dcterms:created xsi:type="dcterms:W3CDTF">2022-01-04T20:31:21Z</dcterms:created>
  <dcterms:modified xsi:type="dcterms:W3CDTF">2022-04-24T20:43:50Z</dcterms:modified>
</cp:coreProperties>
</file>