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382" r:id="rId2"/>
    <p:sldId id="503" r:id="rId3"/>
    <p:sldId id="509" r:id="rId4"/>
    <p:sldId id="551" r:id="rId5"/>
    <p:sldId id="510" r:id="rId6"/>
    <p:sldId id="511" r:id="rId7"/>
    <p:sldId id="512" r:id="rId8"/>
    <p:sldId id="565" r:id="rId9"/>
    <p:sldId id="256" r:id="rId10"/>
    <p:sldId id="309" r:id="rId11"/>
    <p:sldId id="257" r:id="rId12"/>
    <p:sldId id="322" r:id="rId13"/>
    <p:sldId id="333" r:id="rId14"/>
    <p:sldId id="334" r:id="rId15"/>
    <p:sldId id="260" r:id="rId16"/>
    <p:sldId id="321" r:id="rId17"/>
    <p:sldId id="324" r:id="rId18"/>
    <p:sldId id="261" r:id="rId19"/>
    <p:sldId id="262" r:id="rId20"/>
    <p:sldId id="326" r:id="rId21"/>
    <p:sldId id="265" r:id="rId22"/>
    <p:sldId id="325" r:id="rId23"/>
    <p:sldId id="327" r:id="rId24"/>
    <p:sldId id="293" r:id="rId25"/>
    <p:sldId id="294" r:id="rId26"/>
    <p:sldId id="295" r:id="rId27"/>
    <p:sldId id="296" r:id="rId28"/>
    <p:sldId id="328" r:id="rId29"/>
    <p:sldId id="298" r:id="rId30"/>
    <p:sldId id="300" r:id="rId31"/>
    <p:sldId id="329" r:id="rId32"/>
    <p:sldId id="301" r:id="rId33"/>
    <p:sldId id="318" r:id="rId34"/>
    <p:sldId id="31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8"/>
    <p:restoredTop sz="96327"/>
  </p:normalViewPr>
  <p:slideViewPr>
    <p:cSldViewPr snapToGrid="0" snapToObjects="1">
      <p:cViewPr varScale="1">
        <p:scale>
          <a:sx n="112" d="100"/>
          <a:sy n="112" d="100"/>
        </p:scale>
        <p:origin x="2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146C5-CC5B-0344-B847-8880661805F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136B2-9B25-5542-8A5F-8BA3B406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2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39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E575F34-37EB-8C46-A580-6E2BE4F604C1}" type="slidenum">
              <a:rPr lang="en-US" smtClean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15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9528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D4CE99-E7C6-1B48-893B-9482BAC9E049}" type="slidenum">
              <a:rPr lang="en-US" smtClean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17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5528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C570403-9E4B-A24E-A55F-045B484D3784}" type="slidenum">
              <a:rPr lang="en-US" smtClean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18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540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79E38CB-EA31-5049-8E6D-60FBEFD2873E}" type="slidenum">
              <a:rPr lang="en-US" smtClean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19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3362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lvl="2" eaLnBrk="1" hangingPunct="1">
              <a:lnSpc>
                <a:spcPct val="80000"/>
              </a:lnSpc>
              <a:buFontTx/>
              <a:buChar char="•"/>
            </a:pPr>
            <a:endParaRPr lang="en-US" sz="1600" dirty="0">
              <a:ea typeface="ＭＳ Ｐゴシック" pitchFamily="-111" charset="-128"/>
            </a:endParaRPr>
          </a:p>
          <a:p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F5F6E1-B986-4A42-888E-EC404E6C0EF2}" type="slidenum">
              <a:rPr lang="en-US" smtClean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21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857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FFE582-198B-5B4C-BED9-6236AB9F59E6}" type="slidenum">
              <a:rPr lang="en-US" smtClean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24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390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8466F46-DC67-F241-9E4A-13F00A659361}" type="slidenum">
              <a:rPr lang="en-US" smtClean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27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4099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Stopped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3A2DA-E95A-AA45-AAB9-6B7375ED86E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41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Times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1C05E1-6EE0-D647-A078-226ADEC08388}" type="slidenum">
              <a:rPr lang="en-US" smtClean="0">
                <a:latin typeface="Times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34</a:t>
            </a:fld>
            <a:endParaRPr lang="en-US">
              <a:latin typeface="Times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292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21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66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99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29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E46FCAA-0BE1-BE41-9AB6-0A7F39EECBF8}" type="slidenum">
              <a:rPr lang="en-US" smtClean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9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133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C7C80F8-04F5-F54D-A091-2DC6BCF0619E}" type="slidenum">
              <a:rPr lang="en-US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10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z="1600">
                <a:ea typeface="ＭＳ Ｐゴシック" pitchFamily="-111" charset="-128"/>
                <a:cs typeface="ＭＳ Ｐゴシック" pitchFamily="-111" charset="-128"/>
              </a:rPr>
              <a:t>Ask class for examples and provide some…</a:t>
            </a:r>
          </a:p>
          <a:p>
            <a:endParaRPr lang="en-US" sz="1600">
              <a:ea typeface="ＭＳ Ｐゴシック" pitchFamily="-111" charset="-128"/>
              <a:cs typeface="ＭＳ Ｐゴシック" pitchFamily="-111" charset="-128"/>
            </a:endParaRPr>
          </a:p>
          <a:p>
            <a:r>
              <a:rPr lang="en-US" sz="1600">
                <a:ea typeface="ＭＳ Ｐゴシック" pitchFamily="-111" charset="-128"/>
                <a:cs typeface="ＭＳ Ｐゴシック" pitchFamily="-111" charset="-128"/>
              </a:rPr>
              <a:t>Communication</a:t>
            </a:r>
          </a:p>
          <a:p>
            <a:pPr>
              <a:buFontTx/>
              <a:buChar char="•"/>
            </a:pPr>
            <a:r>
              <a:rPr lang="en-US" sz="1600">
                <a:ea typeface="ＭＳ Ｐゴシック" pitchFamily="-111" charset="-128"/>
                <a:cs typeface="ＭＳ Ｐゴシック" pitchFamily="-111" charset="-128"/>
              </a:rPr>
              <a:t>emails, written communication, conversations, signed conversations, gestures, nonverbal actions</a:t>
            </a:r>
          </a:p>
          <a:p>
            <a:r>
              <a:rPr lang="en-US" sz="1600">
                <a:ea typeface="ＭＳ Ｐゴシック" pitchFamily="-111" charset="-128"/>
                <a:cs typeface="ＭＳ Ｐゴシック" pitchFamily="-111" charset="-128"/>
              </a:rPr>
              <a:t>Language</a:t>
            </a:r>
          </a:p>
          <a:p>
            <a:pPr>
              <a:buFontTx/>
              <a:buChar char="•"/>
            </a:pPr>
            <a:r>
              <a:rPr lang="en-US" sz="1600">
                <a:ea typeface="ＭＳ Ｐゴシック" pitchFamily="-111" charset="-128"/>
                <a:cs typeface="ＭＳ Ｐゴシック" pitchFamily="-111" charset="-128"/>
              </a:rPr>
              <a:t>Different languages, manual sign language</a:t>
            </a:r>
          </a:p>
          <a:p>
            <a:r>
              <a:rPr lang="en-US" sz="1600">
                <a:ea typeface="ＭＳ Ｐゴシック" pitchFamily="-111" charset="-128"/>
                <a:cs typeface="ＭＳ Ｐゴシック" pitchFamily="-111" charset="-128"/>
              </a:rPr>
              <a:t>Speech</a:t>
            </a:r>
          </a:p>
        </p:txBody>
      </p:sp>
    </p:spTree>
    <p:extLst>
      <p:ext uri="{BB962C8B-B14F-4D97-AF65-F5344CB8AC3E}">
        <p14:creationId xmlns:p14="http://schemas.microsoft.com/office/powerpoint/2010/main" val="1193975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What is phonology?</a:t>
            </a:r>
          </a:p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  <a:p>
            <a:pPr lvl="1" eaLnBrk="1" hangingPunct="1">
              <a:buFontTx/>
              <a:buChar char="•"/>
            </a:pPr>
            <a:r>
              <a:rPr lang="en-US" sz="1600"/>
              <a:t>Organic- attributable to physical conditions</a:t>
            </a:r>
          </a:p>
          <a:p>
            <a:pPr lvl="1" eaLnBrk="1" hangingPunct="1">
              <a:buFontTx/>
              <a:buChar char="•"/>
            </a:pPr>
            <a:r>
              <a:rPr lang="en-US" sz="1600"/>
              <a:t>Functional- no attributable physical cause </a:t>
            </a:r>
          </a:p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86EE2FD-B38E-9545-BDA0-90EC07C07D41}" type="slidenum">
              <a:rPr lang="en-US" smtClean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11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005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3E15-1DA1-3742-AD3A-C4665EB6D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7F4D8-A102-994F-93A6-B9E206097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D0715-FA09-B546-8240-7722F926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E5776-0138-8746-AEEE-0605FB49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29659-6281-4B4A-9B9F-FBECD8A2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60900-8A5B-2C4C-A395-CA952AC3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9E5A1-C446-8743-A20A-D8B6AE1BF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F7444-3410-3246-ADB6-8DB943E1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8C913-2150-384F-BF93-7A7FC14F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626FD-9887-F340-AE80-BEAA00AF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6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897F0-D7E4-5544-80C8-3B58594C6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F48B8-A2D8-C14F-B52D-0A4AD5A57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0685D-42F3-5548-8B93-CE7DA8ED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633B3-D8BB-BC41-B56F-4C668D08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D90CD-B43F-A244-8E1B-6F189A8A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5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F80F-D4F2-4F48-B1B8-9B9CA8BB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4BE8E-D16E-BB4A-9C18-F875C6AFE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C3552-C998-A044-B281-245BE8D1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56D4B-FE12-024A-8690-F6D9494E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4F2C2-1E50-124A-825B-81AFFDA4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2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A4E9-3212-2B45-80E5-346F4CD44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47CC8-99B0-2947-A56C-1DB083168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6A330-199B-BC46-AF85-47538B01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22427-BC05-5E41-BBE9-2785D41A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1ECA5-3EED-0D4C-96BD-7412F1C5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3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2B6B-87D7-8F4D-9707-CD5C5538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F689A-B5C3-8340-A9E3-94BA5AF24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A74FC-859A-634D-9C78-04AAD7818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99F26-0DD1-EF42-9660-4367663F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6BAC8-EAC9-7847-B1AC-7DF34E6F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AF55C-7452-7444-8585-FCE4FB9E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3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9333-E00E-5443-ACD7-B38A10C9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EFE85-4EC7-3742-9095-C3B442462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67016-BABA-9041-A805-BF4D9409B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1D32A-13CB-1D4E-AAF0-34C31E14F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ABC8A-0E39-BF42-B234-CD106E4EB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71109-B8DA-3B4C-800F-6AE1466C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A027CE-C25C-D444-8E1F-36B08B33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685B2-18C1-DA41-98BF-92C23125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2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4A4B-F75A-3A40-969F-F85E4CFD7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00E50-6DCF-C344-AA38-B365D6A3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AE545-89F4-2741-A823-00EE3CAF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F541C-29A8-5E4F-9725-29AE836F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5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2510F-B70B-DD4B-97C4-ECB09F05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AB9335-3F45-1144-8D88-2E213C14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B43B3-5E35-8946-AA06-EF8A451A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4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19490-F9C5-1545-8CDE-C4268C8D7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29CBB-BECB-1347-9A4E-A8CE17F19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525EE-00D9-ED4C-8C3E-073D66875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44108-7361-374F-8B4D-8157C2BE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54788-4DCE-254D-8079-883590E8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F9676-9AD5-FE4E-92AC-0794E6F1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6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548C-1D9E-0C44-A8BD-C0927EBA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1B5C33-0CBD-D149-B38A-4A9051AC1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21EB7-113C-3F46-B17E-59F3EA2C4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3328D-A4F3-A943-BC32-CD0FCB451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24E35-E518-0F44-A60C-7AAC10EC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C560F-7C0A-D74E-A76E-F4E9B4FE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6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E2663-FF64-F149-BED4-CA07C375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FEAE9-79D6-A547-9A9B-F12B98FC9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0FCFB-9DF5-C445-B51E-A21EEDE3E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4FE3C-EBCA-A740-8729-6A883ECA46D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33F18-995F-CA4A-B24A-F0569D56E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B290D-45D4-1744-BC92-3664A95EE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sha.org/Practice-Portal/Clinical-Topics/Articulation-and-Phonology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7412" y="365127"/>
            <a:ext cx="8337176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Activity #3:  Speech Sound Disorder Review</a:t>
            </a:r>
            <a:br>
              <a:rPr lang="en-US" dirty="0"/>
            </a:br>
            <a:r>
              <a:rPr lang="en-US" sz="2000" dirty="0"/>
              <a:t>Large Group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457635"/>
            <a:ext cx="7829550" cy="5161826"/>
          </a:xfrm>
        </p:spPr>
        <p:txBody>
          <a:bodyPr>
            <a:normAutofit fontScale="85000" lnSpcReduction="20000"/>
          </a:bodyPr>
          <a:lstStyle/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sz="4000" b="1" dirty="0">
                <a:latin typeface="+mj-lt"/>
              </a:rPr>
              <a:t>Define Speech Sound Disorder (SSD)</a:t>
            </a:r>
          </a:p>
          <a:p>
            <a:pPr marL="342900" lvl="1" indent="0">
              <a:buNone/>
            </a:pPr>
            <a:endParaRPr lang="en-US" sz="4000" b="1" dirty="0">
              <a:latin typeface="+mj-lt"/>
            </a:endParaRPr>
          </a:p>
          <a:p>
            <a:pPr lvl="2"/>
            <a:r>
              <a:rPr lang="en-US" sz="3700" dirty="0">
                <a:latin typeface="+mj-lt"/>
              </a:rPr>
              <a:t>Umbrella term referring to any difficulty or combination of difficulties with perception, motor production, or phonological representation of speech sounds.</a:t>
            </a:r>
          </a:p>
          <a:p>
            <a:pPr lvl="2"/>
            <a:endParaRPr lang="en-US" sz="3700" dirty="0">
              <a:latin typeface="+mj-lt"/>
            </a:endParaRPr>
          </a:p>
          <a:p>
            <a:pPr lvl="2"/>
            <a:r>
              <a:rPr lang="en-US" sz="3700" dirty="0">
                <a:latin typeface="+mj-lt"/>
              </a:rPr>
              <a:t>32% of all communication disorders are speech sounds</a:t>
            </a:r>
          </a:p>
          <a:p>
            <a:pPr lvl="2"/>
            <a:endParaRPr lang="en-US" sz="3700" dirty="0">
              <a:latin typeface="+mj-lt"/>
            </a:endParaRPr>
          </a:p>
          <a:p>
            <a:pPr lvl="2"/>
            <a:r>
              <a:rPr lang="en-US" sz="3700" dirty="0">
                <a:latin typeface="+mj-lt"/>
              </a:rPr>
              <a:t>2-6% of school age children have SSD</a:t>
            </a:r>
          </a:p>
          <a:p>
            <a:pPr lvl="2"/>
            <a:endParaRPr lang="en-US" sz="3700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518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Copperplate Gothic Bold" pitchFamily="-110" charset="0"/>
              </a:rPr>
              <a:t>Components of Communication, Language and Speech</a:t>
            </a:r>
          </a:p>
        </p:txBody>
      </p:sp>
      <p:sp>
        <p:nvSpPr>
          <p:cNvPr id="25603" name="Date Placeholder 2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36B27C-366E-E14C-87B0-C71FE693C4EF}" type="datetime1">
              <a:rPr lang="en-US">
                <a:solidFill>
                  <a:schemeClr val="tx2"/>
                </a:solidFill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3/29/22</a:t>
            </a:fld>
            <a:endParaRPr lang="en-US">
              <a:solidFill>
                <a:schemeClr val="tx2"/>
              </a:solidFill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6649093-1830-9E4C-90B4-5047F9A8BF75}" type="slidenum">
              <a:rPr lang="en-US">
                <a:solidFill>
                  <a:schemeClr val="tx2"/>
                </a:solidFill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10</a:t>
            </a:fld>
            <a:endParaRPr lang="en-US">
              <a:solidFill>
                <a:schemeClr val="tx2"/>
              </a:solidFill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1894888" y="1600200"/>
            <a:ext cx="8468312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2362200" y="2514600"/>
            <a:ext cx="5334000" cy="3200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5607" name="Oval 6"/>
          <p:cNvSpPr>
            <a:spLocks noChangeArrowheads="1"/>
          </p:cNvSpPr>
          <p:nvPr/>
        </p:nvSpPr>
        <p:spPr bwMode="auto">
          <a:xfrm>
            <a:off x="5562600" y="2514600"/>
            <a:ext cx="4419600" cy="3276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3276600" y="2819400"/>
            <a:ext cx="2438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pperplate Gothic Bold" pitchFamily="-110" charset="0"/>
                <a:ea typeface="ＭＳ Ｐゴシック" pitchFamily="-110" charset="-128"/>
                <a:cs typeface="ＭＳ Ｐゴシック" pitchFamily="-110" charset="-128"/>
              </a:rPr>
              <a:t>Language</a:t>
            </a:r>
            <a:r>
              <a:rPr lang="en-US" sz="2400" dirty="0">
                <a:solidFill>
                  <a:schemeClr val="tx2"/>
                </a:solidFill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:  </a:t>
            </a:r>
            <a:r>
              <a:rPr lang="en-US" sz="2000" dirty="0">
                <a:solidFill>
                  <a:schemeClr val="tx2"/>
                </a:solidFill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a standardized set of symbols and the knowledge of how to use these symbols (manual sign language, written communication)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7848600" y="3352800"/>
            <a:ext cx="152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pperplate Gothic Bold" pitchFamily="-110" charset="0"/>
                <a:ea typeface="ＭＳ Ｐゴシック" pitchFamily="-110" charset="-128"/>
                <a:cs typeface="ＭＳ Ｐゴシック" pitchFamily="-110" charset="-128"/>
              </a:rPr>
              <a:t>Speech</a:t>
            </a:r>
            <a:r>
              <a:rPr lang="en-US" sz="2400" dirty="0">
                <a:solidFill>
                  <a:schemeClr val="tx2"/>
                </a:solidFill>
                <a:latin typeface="Copperplate Gothic Bold" pitchFamily="-110" charset="0"/>
                <a:ea typeface="ＭＳ Ｐゴシック" pitchFamily="-110" charset="-128"/>
                <a:cs typeface="ＭＳ Ｐゴシック" pitchFamily="-110" charset="-128"/>
              </a:rPr>
              <a:t>:</a:t>
            </a:r>
            <a:r>
              <a:rPr lang="en-US" sz="2400" dirty="0">
                <a:solidFill>
                  <a:schemeClr val="tx2"/>
                </a:solidFill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  </a:t>
            </a:r>
            <a:r>
              <a:rPr lang="en-US" sz="2000" dirty="0">
                <a:solidFill>
                  <a:schemeClr val="tx2"/>
                </a:solidFill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Respiration, phonation and articulation.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715000" y="3429000"/>
            <a:ext cx="1981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pperplate Gothic Bold" pitchFamily="-110" charset="0"/>
                <a:ea typeface="ＭＳ Ｐゴシック" pitchFamily="-110" charset="-128"/>
                <a:cs typeface="ＭＳ Ｐゴシック" pitchFamily="-110" charset="-128"/>
              </a:rPr>
              <a:t>Spoken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pperplate Gothic Bold" pitchFamily="-110" charset="0"/>
                <a:ea typeface="ＭＳ Ｐゴシック" pitchFamily="-110" charset="-128"/>
                <a:cs typeface="ＭＳ Ｐゴシック" pitchFamily="-110" charset="-128"/>
              </a:rPr>
              <a:t>Language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4419600" y="1600201"/>
            <a:ext cx="3810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pperplate Gothic Bold" pitchFamily="-110" charset="0"/>
                <a:ea typeface="ＭＳ Ｐゴシック" pitchFamily="-110" charset="-128"/>
                <a:cs typeface="ＭＳ Ｐゴシック" pitchFamily="-110" charset="-128"/>
              </a:rPr>
              <a:t>Communication</a:t>
            </a:r>
            <a:r>
              <a:rPr lang="en-US" sz="2400" dirty="0">
                <a:solidFill>
                  <a:schemeClr val="tx2"/>
                </a:solidFill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:  </a:t>
            </a:r>
            <a:r>
              <a:rPr lang="en-US" dirty="0">
                <a:solidFill>
                  <a:schemeClr val="tx2"/>
                </a:solidFill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an exchange of meaning between a sender and a receiver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  <p:bldP spid="12296" grpId="0"/>
      <p:bldP spid="12297" grpId="0"/>
      <p:bldP spid="122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268568" y="533400"/>
            <a:ext cx="75438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Definitions: Speech Sound Disorders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981200" y="2209800"/>
            <a:ext cx="8382000" cy="44196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pitchFamily="-111" charset="0"/>
              <a:buChar char="•"/>
            </a:pPr>
            <a:r>
              <a:rPr lang="en-US" sz="1600">
                <a:ea typeface="ＭＳ Ｐゴシック" pitchFamily="-111" charset="-128"/>
                <a:cs typeface="ＭＳ Ｐゴシック" pitchFamily="-111" charset="-128"/>
              </a:rPr>
              <a:t>A significant deficit in:</a:t>
            </a:r>
          </a:p>
          <a:p>
            <a:pPr lvl="1" eaLnBrk="1" hangingPunct="1">
              <a:buFont typeface="Arial" pitchFamily="-111" charset="0"/>
              <a:buChar char="•"/>
            </a:pPr>
            <a:r>
              <a:rPr lang="en-US" sz="1600"/>
              <a:t>Speech Production</a:t>
            </a:r>
          </a:p>
          <a:p>
            <a:pPr lvl="1" eaLnBrk="1" hangingPunct="1">
              <a:buFont typeface="Arial" pitchFamily="-111" charset="0"/>
              <a:buChar char="•"/>
            </a:pPr>
            <a:r>
              <a:rPr lang="en-US" sz="1600"/>
              <a:t>Speech Perception</a:t>
            </a:r>
          </a:p>
          <a:p>
            <a:pPr eaLnBrk="1" hangingPunct="1">
              <a:buFont typeface="Arial" pitchFamily="-111" charset="0"/>
              <a:buChar char="•"/>
            </a:pPr>
            <a:r>
              <a:rPr lang="en-US" sz="1600">
                <a:ea typeface="ＭＳ Ｐゴシック" pitchFamily="-111" charset="-128"/>
                <a:cs typeface="ＭＳ Ｐゴシック" pitchFamily="-111" charset="-128"/>
              </a:rPr>
              <a:t>Severity (Intelligibility)</a:t>
            </a:r>
          </a:p>
          <a:p>
            <a:pPr lvl="1" eaLnBrk="1" hangingPunct="1">
              <a:buFont typeface="Arial" pitchFamily="-111" charset="0"/>
              <a:buChar char="•"/>
            </a:pPr>
            <a:r>
              <a:rPr lang="en-US" sz="1600"/>
              <a:t>Small number of errors</a:t>
            </a:r>
          </a:p>
          <a:p>
            <a:pPr lvl="1" eaLnBrk="1" hangingPunct="1">
              <a:buFont typeface="Arial" pitchFamily="-111" charset="0"/>
              <a:buChar char="•"/>
            </a:pPr>
            <a:r>
              <a:rPr lang="en-US" sz="1600"/>
              <a:t>Significant errors</a:t>
            </a:r>
          </a:p>
          <a:p>
            <a:pPr eaLnBrk="1" hangingPunct="1">
              <a:buFont typeface="Arial" pitchFamily="-111" charset="0"/>
              <a:buChar char="•"/>
            </a:pPr>
            <a:r>
              <a:rPr lang="en-US" sz="1600">
                <a:ea typeface="ＭＳ Ｐゴシック" pitchFamily="-111" charset="-128"/>
                <a:cs typeface="ＭＳ Ｐゴシック" pitchFamily="-111" charset="-128"/>
              </a:rPr>
              <a:t>Etiology</a:t>
            </a:r>
          </a:p>
          <a:p>
            <a:pPr lvl="1" eaLnBrk="1" hangingPunct="1">
              <a:buFont typeface="Arial" pitchFamily="-111" charset="0"/>
              <a:buChar char="•"/>
            </a:pPr>
            <a:r>
              <a:rPr lang="en-US" sz="1600"/>
              <a:t>Organic</a:t>
            </a:r>
          </a:p>
          <a:p>
            <a:pPr lvl="1" eaLnBrk="1" hangingPunct="1">
              <a:buFont typeface="Arial" pitchFamily="-111" charset="0"/>
              <a:buChar char="•"/>
            </a:pPr>
            <a:r>
              <a:rPr lang="en-US" sz="1600"/>
              <a:t>Functional</a:t>
            </a:r>
          </a:p>
          <a:p>
            <a:pPr eaLnBrk="1" hangingPunct="1">
              <a:buFont typeface="Arial" pitchFamily="-111" charset="0"/>
              <a:buChar char="•"/>
            </a:pPr>
            <a:r>
              <a:rPr lang="en-US" sz="1600">
                <a:ea typeface="ＭＳ Ｐゴシック" pitchFamily="-111" charset="-128"/>
                <a:cs typeface="ＭＳ Ｐゴシック" pitchFamily="-111" charset="-128"/>
              </a:rPr>
              <a:t>Causes</a:t>
            </a:r>
          </a:p>
          <a:p>
            <a:pPr lvl="1" eaLnBrk="1" hangingPunct="1">
              <a:buFont typeface="Arial" pitchFamily="-111" charset="0"/>
              <a:buChar char="•"/>
            </a:pPr>
            <a:r>
              <a:rPr lang="en-US" sz="1600"/>
              <a:t>Articulation</a:t>
            </a:r>
          </a:p>
          <a:p>
            <a:pPr lvl="1" eaLnBrk="1" hangingPunct="1">
              <a:buFont typeface="Arial" pitchFamily="-111" charset="0"/>
              <a:buChar char="•"/>
            </a:pPr>
            <a:r>
              <a:rPr lang="en-US" sz="1600"/>
              <a:t>Phonological</a:t>
            </a:r>
          </a:p>
          <a:p>
            <a:pPr eaLnBrk="1" hangingPunct="1">
              <a:buFont typeface="Wingdings 2" pitchFamily="-111" charset="2"/>
              <a:buNone/>
            </a:pPr>
            <a:endParaRPr lang="en-US" sz="180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buFont typeface="Arial" pitchFamily="-111" charset="0"/>
              <a:buNone/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965201"/>
            <a:ext cx="6237288" cy="467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TextBox 4"/>
          <p:cNvSpPr txBox="1">
            <a:spLocks noChangeArrowheads="1"/>
          </p:cNvSpPr>
          <p:nvPr/>
        </p:nvSpPr>
        <p:spPr bwMode="auto">
          <a:xfrm>
            <a:off x="3771900" y="4114801"/>
            <a:ext cx="2057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Articulation Disorders</a:t>
            </a:r>
          </a:p>
        </p:txBody>
      </p:sp>
      <p:sp>
        <p:nvSpPr>
          <p:cNvPr id="29700" name="TextBox 5"/>
          <p:cNvSpPr txBox="1">
            <a:spLocks noChangeArrowheads="1"/>
          </p:cNvSpPr>
          <p:nvPr/>
        </p:nvSpPr>
        <p:spPr bwMode="auto">
          <a:xfrm>
            <a:off x="6400800" y="4114801"/>
            <a:ext cx="1905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Phonological Disorders</a:t>
            </a:r>
          </a:p>
        </p:txBody>
      </p:sp>
      <p:sp>
        <p:nvSpPr>
          <p:cNvPr id="29701" name="TextBox 6"/>
          <p:cNvSpPr txBox="1">
            <a:spLocks noChangeArrowheads="1"/>
          </p:cNvSpPr>
          <p:nvPr/>
        </p:nvSpPr>
        <p:spPr bwMode="auto">
          <a:xfrm>
            <a:off x="5410200" y="2438401"/>
            <a:ext cx="1371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Speech Sound Disorders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the written word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4450" y="2216944"/>
            <a:ext cx="4483100" cy="3568700"/>
          </a:xfr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6629400" y="4114800"/>
            <a:ext cx="762000" cy="38100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105400" y="3962400"/>
            <a:ext cx="1219200" cy="53340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105400" y="3886200"/>
            <a:ext cx="304800" cy="38100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4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the Heard Word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4450" y="2216944"/>
            <a:ext cx="4483100" cy="3568700"/>
          </a:xfrm>
        </p:spPr>
      </p:pic>
      <p:cxnSp>
        <p:nvCxnSpPr>
          <p:cNvPr id="8" name="Straight Arrow Connector 7"/>
          <p:cNvCxnSpPr/>
          <p:nvPr/>
        </p:nvCxnSpPr>
        <p:spPr>
          <a:xfrm flipV="1">
            <a:off x="5715000" y="3962400"/>
            <a:ext cx="838200" cy="30480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029200" y="3886200"/>
            <a:ext cx="1295400" cy="45720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029200" y="3657600"/>
            <a:ext cx="381000" cy="60960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709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981200" y="342900"/>
            <a:ext cx="6508750" cy="1143000"/>
          </a:xfrm>
        </p:spPr>
        <p:txBody>
          <a:bodyPr/>
          <a:lstStyle/>
          <a:p>
            <a:pPr eaLnBrk="1" hangingPunct="1"/>
            <a:r>
              <a:rPr lang="en-US" sz="3200">
                <a:ea typeface="ＭＳ Ｐゴシック" pitchFamily="-111" charset="-128"/>
                <a:cs typeface="ＭＳ Ｐゴシック" pitchFamily="-111" charset="-128"/>
              </a:rPr>
              <a:t>Definition:  Articulation Disorders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28801"/>
            <a:ext cx="8229600" cy="4708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-111" charset="0"/>
              <a:buNone/>
            </a:pPr>
            <a:r>
              <a:rPr lang="en-US" sz="2200" b="1">
                <a:ea typeface="ＭＳ Ｐゴシック" pitchFamily="-111" charset="-128"/>
                <a:cs typeface="ＭＳ Ｐゴシック" pitchFamily="-111" charset="-128"/>
              </a:rPr>
              <a:t>Articulation Disorders</a:t>
            </a:r>
          </a:p>
          <a:p>
            <a:pPr lvl="1" eaLnBrk="1" hangingPunct="1">
              <a:lnSpc>
                <a:spcPct val="80000"/>
              </a:lnSpc>
              <a:buFont typeface="Arial" pitchFamily="-111" charset="0"/>
              <a:buNone/>
            </a:pPr>
            <a:r>
              <a:rPr lang="en-US" sz="2200"/>
              <a:t>A deficiency at the phonetic level as a result of </a:t>
            </a:r>
          </a:p>
          <a:p>
            <a:pPr lvl="2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sz="2200">
                <a:ea typeface="ＭＳ Ｐゴシック" pitchFamily="-111" charset="-128"/>
              </a:rPr>
              <a:t>neurological impairments (dysarthria, apraxia),</a:t>
            </a:r>
          </a:p>
          <a:p>
            <a:pPr lvl="2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sz="2200">
                <a:ea typeface="ＭＳ Ｐゴシック" pitchFamily="-111" charset="-128"/>
              </a:rPr>
              <a:t>physical abnormalities (cleft palate)</a:t>
            </a:r>
          </a:p>
          <a:p>
            <a:pPr lvl="2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sz="2200">
                <a:ea typeface="ＭＳ Ｐゴシック" pitchFamily="-111" charset="-128"/>
              </a:rPr>
              <a:t>deficits of motor learning</a:t>
            </a:r>
          </a:p>
          <a:p>
            <a:pPr eaLnBrk="1" hangingPunct="1">
              <a:lnSpc>
                <a:spcPct val="80000"/>
              </a:lnSpc>
              <a:buFont typeface="Arial" pitchFamily="-111" charset="0"/>
              <a:buNone/>
            </a:pPr>
            <a:r>
              <a:rPr lang="en-US" sz="2200">
                <a:ea typeface="ＭＳ Ｐゴシック" pitchFamily="-111" charset="-128"/>
                <a:cs typeface="ＭＳ Ｐゴシック" pitchFamily="-111" charset="-128"/>
              </a:rPr>
              <a:t>Characterized by:</a:t>
            </a:r>
          </a:p>
          <a:p>
            <a:pPr lvl="1" eaLnBrk="1" hangingPunct="1">
              <a:lnSpc>
                <a:spcPct val="80000"/>
              </a:lnSpc>
              <a:buFont typeface="Wingdings" pitchFamily="-111" charset="2"/>
              <a:buChar char="ü"/>
            </a:pPr>
            <a:r>
              <a:rPr lang="en-US" sz="2200"/>
              <a:t>  Omissions</a:t>
            </a:r>
          </a:p>
          <a:p>
            <a:pPr lvl="1" eaLnBrk="1" hangingPunct="1">
              <a:lnSpc>
                <a:spcPct val="80000"/>
              </a:lnSpc>
              <a:buFont typeface="Wingdings" pitchFamily="-111" charset="2"/>
              <a:buChar char="ü"/>
            </a:pPr>
            <a:r>
              <a:rPr lang="en-US" sz="2200"/>
              <a:t>  Substitutions</a:t>
            </a:r>
          </a:p>
          <a:p>
            <a:pPr lvl="1" eaLnBrk="1" hangingPunct="1">
              <a:lnSpc>
                <a:spcPct val="80000"/>
              </a:lnSpc>
              <a:buFont typeface="Wingdings" pitchFamily="-111" charset="2"/>
              <a:buChar char="ü"/>
            </a:pPr>
            <a:r>
              <a:rPr lang="en-US" sz="2200"/>
              <a:t>  Additions</a:t>
            </a:r>
          </a:p>
          <a:p>
            <a:pPr lvl="1" eaLnBrk="1" hangingPunct="1">
              <a:lnSpc>
                <a:spcPct val="80000"/>
              </a:lnSpc>
              <a:buFont typeface="Wingdings" pitchFamily="-111" charset="2"/>
              <a:buChar char="ü"/>
            </a:pPr>
            <a:r>
              <a:rPr lang="en-US" sz="2200"/>
              <a:t>  Distortions</a:t>
            </a:r>
          </a:p>
          <a:p>
            <a:pPr lvl="2" eaLnBrk="1" hangingPunct="1">
              <a:lnSpc>
                <a:spcPct val="80000"/>
              </a:lnSpc>
              <a:buFont typeface="Arial" pitchFamily="-111" charset="0"/>
              <a:buChar char="•"/>
            </a:pPr>
            <a:endParaRPr lang="en-US" sz="1400">
              <a:ea typeface="ＭＳ Ｐゴシック" pitchFamily="-11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Articulation Development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2 years	p, h, n, b, k</a:t>
            </a:r>
          </a:p>
          <a:p>
            <a:pPr eaLnBrk="1" hangingPunct="1">
              <a:buFontTx/>
              <a:buNone/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3 years	m, w, g, f, d</a:t>
            </a:r>
          </a:p>
          <a:p>
            <a:pPr eaLnBrk="1" hangingPunct="1">
              <a:buFontTx/>
              <a:buNone/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4 years	t, “sh”, j  (“y”)</a:t>
            </a:r>
          </a:p>
          <a:p>
            <a:pPr eaLnBrk="1" hangingPunct="1">
              <a:buFontTx/>
              <a:buNone/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5 years	s, v, “ng”, r, l, “ch”, z</a:t>
            </a:r>
          </a:p>
          <a:p>
            <a:pPr eaLnBrk="1" hangingPunct="1">
              <a:buFontTx/>
              <a:buNone/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6 years	“th”</a:t>
            </a:r>
          </a:p>
          <a:p>
            <a:pPr eaLnBrk="1" hangingPunct="1">
              <a:buFontTx/>
              <a:buNone/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7 years	consonant blends and clusters</a:t>
            </a:r>
          </a:p>
          <a:p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Factors associated (or not!) with Articulation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pitchFamily="-111" charset="-128"/>
                <a:cs typeface="ＭＳ Ｐゴシック" pitchFamily="-111" charset="-128"/>
              </a:rPr>
              <a:t>Dentition</a:t>
            </a:r>
          </a:p>
          <a:p>
            <a:pPr eaLnBrk="1" hangingPunct="1"/>
            <a:r>
              <a:rPr lang="en-US" b="1">
                <a:ea typeface="ＭＳ Ｐゴシック" pitchFamily="-111" charset="-128"/>
                <a:cs typeface="ＭＳ Ｐゴシック" pitchFamily="-111" charset="-128"/>
              </a:rPr>
              <a:t>Oral Mechanism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b="1">
                <a:ea typeface="ＭＳ Ｐゴシック" pitchFamily="-111" charset="-128"/>
                <a:cs typeface="ＭＳ Ｐゴシック" pitchFamily="-111" charset="-128"/>
              </a:rPr>
              <a:t>Nonspeech tasks</a:t>
            </a:r>
          </a:p>
          <a:p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508750" cy="1143000"/>
          </a:xfrm>
        </p:spPr>
        <p:txBody>
          <a:bodyPr/>
          <a:lstStyle/>
          <a:p>
            <a:pPr eaLnBrk="1" hangingPunct="1"/>
            <a:r>
              <a:rPr lang="en-US" sz="3200">
                <a:ea typeface="ＭＳ Ｐゴシック" pitchFamily="-111" charset="-128"/>
                <a:cs typeface="ＭＳ Ｐゴシック" pitchFamily="-111" charset="-128"/>
              </a:rPr>
              <a:t>Definitions:  Phonological Disorders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65066" y="1981200"/>
            <a:ext cx="79248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entury Gothic" pitchFamily="-111" charset="0"/>
              </a:rPr>
              <a:t>Phonological Disorders</a:t>
            </a:r>
          </a:p>
          <a:p>
            <a:pPr>
              <a:buFont typeface="Arial" pitchFamily="-111" charset="0"/>
              <a:buChar char="•"/>
            </a:pPr>
            <a:r>
              <a:rPr lang="en-US" sz="2400" dirty="0">
                <a:latin typeface="Century Gothic" pitchFamily="-111" charset="0"/>
              </a:rPr>
              <a:t>Cognitive-linguistic</a:t>
            </a:r>
          </a:p>
          <a:p>
            <a:pPr marL="914400" lvl="1" indent="-457200">
              <a:buFont typeface="Arial" pitchFamily="-111" charset="0"/>
              <a:buChar char="•"/>
            </a:pPr>
            <a:r>
              <a:rPr lang="en-US" sz="2400" dirty="0">
                <a:latin typeface="Century Gothic" pitchFamily="-111" charset="0"/>
              </a:rPr>
              <a:t>Speech sound representations</a:t>
            </a:r>
          </a:p>
          <a:p>
            <a:pPr marL="914400" lvl="1" indent="-457200">
              <a:buFont typeface="Arial" pitchFamily="-111" charset="0"/>
              <a:buChar char="•"/>
            </a:pPr>
            <a:r>
              <a:rPr lang="en-US" sz="2400" dirty="0">
                <a:latin typeface="Century Gothic" pitchFamily="-111" charset="0"/>
              </a:rPr>
              <a:t>Perception and production</a:t>
            </a:r>
          </a:p>
          <a:p>
            <a:pPr>
              <a:buFont typeface="Arial" pitchFamily="-111" charset="0"/>
              <a:buChar char="•"/>
            </a:pPr>
            <a:r>
              <a:rPr lang="en-US" sz="2400" dirty="0">
                <a:latin typeface="Century Gothic" pitchFamily="-111" charset="0"/>
              </a:rPr>
              <a:t>    Characterized by:</a:t>
            </a:r>
          </a:p>
          <a:p>
            <a:pPr marL="914400" lvl="1" indent="-457200">
              <a:buFont typeface="Wingdings" pitchFamily="-111" charset="2"/>
              <a:buChar char="ü"/>
            </a:pPr>
            <a:r>
              <a:rPr lang="en-US" sz="2400" dirty="0">
                <a:latin typeface="Century Gothic" pitchFamily="-111" charset="0"/>
              </a:rPr>
              <a:t>Widespread patterns of errors</a:t>
            </a:r>
          </a:p>
          <a:p>
            <a:pPr marL="914400" lvl="1" indent="-457200">
              <a:buFont typeface="Wingdings" pitchFamily="-111" charset="2"/>
              <a:buChar char="ü"/>
            </a:pPr>
            <a:r>
              <a:rPr lang="en-US" sz="2400" dirty="0">
                <a:latin typeface="Century Gothic" pitchFamily="-111" charset="0"/>
              </a:rPr>
              <a:t>Limited speech sound repertoire</a:t>
            </a:r>
          </a:p>
          <a:p>
            <a:pPr marL="914400" lvl="1" indent="-457200">
              <a:buFont typeface="Wingdings" pitchFamily="-111" charset="2"/>
              <a:buChar char="ü"/>
            </a:pPr>
            <a:r>
              <a:rPr lang="en-US" sz="2400" dirty="0">
                <a:latin typeface="Century Gothic" pitchFamily="-111" charset="0"/>
              </a:rPr>
              <a:t>Limited syllable structures</a:t>
            </a:r>
          </a:p>
          <a:p>
            <a:pPr marL="914400" lvl="1" indent="-457200">
              <a:buFont typeface="Wingdings" pitchFamily="-111" charset="2"/>
              <a:buChar char="ü"/>
            </a:pPr>
            <a:r>
              <a:rPr lang="en-US" sz="2400" dirty="0">
                <a:latin typeface="Century Gothic" pitchFamily="-111" charset="0"/>
              </a:rPr>
              <a:t>Interactions of sounds and syllable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6508750" cy="1143000"/>
          </a:xfrm>
        </p:spPr>
        <p:txBody>
          <a:bodyPr/>
          <a:lstStyle/>
          <a:p>
            <a:pPr eaLnBrk="1" hangingPunct="1"/>
            <a:r>
              <a:rPr lang="en-US" sz="3200">
                <a:ea typeface="ＭＳ Ｐゴシック" pitchFamily="-111" charset="-128"/>
                <a:cs typeface="ＭＳ Ｐゴシック" pitchFamily="-111" charset="-128"/>
              </a:rPr>
              <a:t>Factors Associated Phonological Disorders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133600"/>
            <a:ext cx="8229600" cy="5029200"/>
          </a:xfrm>
        </p:spPr>
        <p:txBody>
          <a:bodyPr/>
          <a:lstStyle/>
          <a:p>
            <a:pPr eaLnBrk="1" hangingPunct="1">
              <a:buFont typeface="Arial" pitchFamily="-111" charset="0"/>
              <a:buChar char="•"/>
            </a:pPr>
            <a:r>
              <a:rPr lang="en-US" b="1">
                <a:ea typeface="ＭＳ Ｐゴシック" pitchFamily="-111" charset="-128"/>
                <a:cs typeface="ＭＳ Ｐゴシック" pitchFamily="-111" charset="-128"/>
              </a:rPr>
              <a:t>Articulation</a:t>
            </a:r>
          </a:p>
          <a:p>
            <a:pPr eaLnBrk="1" hangingPunct="1">
              <a:buFont typeface="Arial" pitchFamily="-111" charset="0"/>
              <a:buChar char="•"/>
            </a:pPr>
            <a:r>
              <a:rPr lang="en-US" b="1">
                <a:ea typeface="ＭＳ Ｐゴシック" pitchFamily="-111" charset="-128"/>
                <a:cs typeface="ＭＳ Ｐゴシック" pitchFamily="-111" charset="-128"/>
              </a:rPr>
              <a:t>Language</a:t>
            </a:r>
          </a:p>
          <a:p>
            <a:pPr eaLnBrk="1" hangingPunct="1">
              <a:buFont typeface="Arial" pitchFamily="-111" charset="0"/>
              <a:buChar char="•"/>
            </a:pPr>
            <a:r>
              <a:rPr lang="en-US" b="1">
                <a:ea typeface="ＭＳ Ｐゴシック" pitchFamily="-111" charset="-128"/>
                <a:cs typeface="ＭＳ Ｐゴシック" pitchFamily="-111" charset="-128"/>
              </a:rPr>
              <a:t>Reading (a language based activity)</a:t>
            </a:r>
          </a:p>
          <a:p>
            <a:pPr lvl="1" eaLnBrk="1" hangingPunct="1">
              <a:buFont typeface="Arial" pitchFamily="-111" charset="0"/>
              <a:buChar char="•"/>
            </a:pPr>
            <a:r>
              <a:rPr lang="en-US"/>
              <a:t>Dependent on Phonological Awareness (metaphonological abilities)</a:t>
            </a:r>
          </a:p>
          <a:p>
            <a:pPr lvl="3" eaLnBrk="1" hangingPunct="1">
              <a:buFont typeface="Arial" pitchFamily="-111" charset="0"/>
              <a:buChar char="•"/>
            </a:pPr>
            <a:r>
              <a:rPr lang="en-US">
                <a:ea typeface="ＭＳ Ｐゴシック" pitchFamily="-111" charset="-128"/>
              </a:rPr>
              <a:t>Rhyming</a:t>
            </a:r>
          </a:p>
          <a:p>
            <a:pPr lvl="3" eaLnBrk="1" hangingPunct="1">
              <a:buFont typeface="Arial" pitchFamily="-111" charset="0"/>
              <a:buChar char="•"/>
            </a:pPr>
            <a:r>
              <a:rPr lang="en-US">
                <a:ea typeface="ＭＳ Ｐゴシック" pitchFamily="-111" charset="-128"/>
              </a:rPr>
              <a:t>Identification of the beginning and end of words</a:t>
            </a:r>
          </a:p>
          <a:p>
            <a:pPr lvl="3" eaLnBrk="1" hangingPunct="1">
              <a:buFont typeface="Arial" pitchFamily="-111" charset="0"/>
              <a:buChar char="•"/>
            </a:pPr>
            <a:r>
              <a:rPr lang="en-US">
                <a:ea typeface="ＭＳ Ｐゴシック" pitchFamily="-111" charset="-128"/>
              </a:rPr>
              <a:t>Breaking words into syllables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2A080B-B862-C145-9EC0-E1ED7D2E5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440" y="50075"/>
            <a:ext cx="9052560" cy="63535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32575B-8699-9645-9D99-0427B49DE9B3}"/>
              </a:ext>
            </a:extLst>
          </p:cNvPr>
          <p:cNvSpPr txBox="1"/>
          <p:nvPr/>
        </p:nvSpPr>
        <p:spPr>
          <a:xfrm>
            <a:off x="2304585" y="6403587"/>
            <a:ext cx="7871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https://www.asha.org/Practice-Portal/Clinical-Topics/Articulation-and-Phonology/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80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965201"/>
            <a:ext cx="6237288" cy="467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TextBox 4"/>
          <p:cNvSpPr txBox="1">
            <a:spLocks noChangeArrowheads="1"/>
          </p:cNvSpPr>
          <p:nvPr/>
        </p:nvSpPr>
        <p:spPr bwMode="auto">
          <a:xfrm>
            <a:off x="3771900" y="4114801"/>
            <a:ext cx="2057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Articulation Disorders</a:t>
            </a:r>
          </a:p>
        </p:txBody>
      </p:sp>
      <p:sp>
        <p:nvSpPr>
          <p:cNvPr id="43012" name="TextBox 5"/>
          <p:cNvSpPr txBox="1">
            <a:spLocks noChangeArrowheads="1"/>
          </p:cNvSpPr>
          <p:nvPr/>
        </p:nvSpPr>
        <p:spPr bwMode="auto">
          <a:xfrm>
            <a:off x="6400800" y="4114801"/>
            <a:ext cx="1905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Phonological Disorders</a:t>
            </a:r>
          </a:p>
        </p:txBody>
      </p:sp>
      <p:sp>
        <p:nvSpPr>
          <p:cNvPr id="43013" name="TextBox 6"/>
          <p:cNvSpPr txBox="1">
            <a:spLocks noChangeArrowheads="1"/>
          </p:cNvSpPr>
          <p:nvPr/>
        </p:nvSpPr>
        <p:spPr bwMode="auto">
          <a:xfrm>
            <a:off x="5410200" y="2438401"/>
            <a:ext cx="1371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Speech Sound Disorders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981200" y="342900"/>
            <a:ext cx="6508750" cy="1143000"/>
          </a:xfrm>
        </p:spPr>
        <p:txBody>
          <a:bodyPr/>
          <a:lstStyle/>
          <a:p>
            <a:pPr eaLnBrk="1" hangingPunct="1"/>
            <a:r>
              <a:rPr lang="en-US" sz="3200">
                <a:ea typeface="ＭＳ Ｐゴシック" pitchFamily="-111" charset="-128"/>
                <a:cs typeface="ＭＳ Ｐゴシック" pitchFamily="-111" charset="-128"/>
              </a:rPr>
              <a:t>Factors Associated with Speech Sound Disorders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0"/>
            <a:ext cx="8229600" cy="49149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-111" charset="0"/>
              <a:buNone/>
            </a:pPr>
            <a:r>
              <a:rPr lang="en-US" sz="2700" dirty="0">
                <a:ea typeface="ＭＳ Ｐゴシック" pitchFamily="-111" charset="-128"/>
                <a:cs typeface="ＭＳ Ｐゴシック" pitchFamily="-111" charset="-128"/>
              </a:rPr>
              <a:t>Speech Perception and Audition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Intelligence</a:t>
            </a:r>
          </a:p>
          <a:p>
            <a:pPr lvl="2" eaLnBrk="1" hangingPunct="1">
              <a:lnSpc>
                <a:spcPct val="80000"/>
              </a:lnSpc>
              <a:buFont typeface="Arial" pitchFamily="-111" charset="0"/>
              <a:buChar char="•"/>
            </a:pPr>
            <a:endParaRPr lang="en-US" sz="1600" dirty="0">
              <a:ea typeface="ＭＳ Ｐゴシック" pitchFamily="-111" charset="-128"/>
            </a:endParaRPr>
          </a:p>
          <a:p>
            <a:pPr eaLnBrk="1" hangingPunct="1">
              <a:lnSpc>
                <a:spcPct val="80000"/>
              </a:lnSpc>
              <a:buFont typeface="Arial" pitchFamily="-111" charset="0"/>
              <a:buChar char="•"/>
            </a:pPr>
            <a:endParaRPr lang="en-US" sz="1600" dirty="0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Developmental Apraxia of Speech (DAS) Or Childhood Apraxia of speech (CAS)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dirty="0">
                <a:ea typeface="ＭＳ Ｐゴシック" pitchFamily="-111" charset="-128"/>
              </a:rPr>
              <a:t>Characteristics</a:t>
            </a:r>
          </a:p>
          <a:p>
            <a:pPr lvl="3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sz="2000" dirty="0">
                <a:ea typeface="ＭＳ Ｐゴシック" pitchFamily="-111" charset="-128"/>
              </a:rPr>
              <a:t>Difficulty sequencing motor movements to produce speech sounds/syllables</a:t>
            </a:r>
          </a:p>
          <a:p>
            <a:pPr lvl="3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sz="2000" dirty="0">
                <a:ea typeface="ＭＳ Ｐゴシック" pitchFamily="-111" charset="-128"/>
              </a:rPr>
              <a:t>Inconsistent errors</a:t>
            </a:r>
          </a:p>
          <a:p>
            <a:pPr lvl="3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sz="2000" dirty="0">
                <a:ea typeface="ＭＳ Ｐゴシック" pitchFamily="-111" charset="-128"/>
              </a:rPr>
              <a:t>Less common errors</a:t>
            </a:r>
          </a:p>
          <a:p>
            <a:pPr lvl="4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sz="2000" dirty="0">
                <a:ea typeface="ＭＳ Ｐゴシック" pitchFamily="-111" charset="-128"/>
              </a:rPr>
              <a:t>syllable omissions</a:t>
            </a:r>
          </a:p>
          <a:p>
            <a:pPr lvl="4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sz="2000" dirty="0">
                <a:ea typeface="ＭＳ Ｐゴシック" pitchFamily="-111" charset="-128"/>
              </a:rPr>
              <a:t>consonant substitutions</a:t>
            </a:r>
          </a:p>
          <a:p>
            <a:pPr lvl="4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sz="2000" dirty="0">
                <a:ea typeface="ＭＳ Ｐゴシック" pitchFamily="-111" charset="-128"/>
              </a:rPr>
              <a:t>vowel errors</a:t>
            </a:r>
          </a:p>
          <a:p>
            <a:pPr lvl="2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dirty="0">
                <a:ea typeface="ＭＳ Ｐゴシック" pitchFamily="-111" charset="-128"/>
              </a:rPr>
              <a:t>Developmental, not due to known neurological impairment</a:t>
            </a:r>
          </a:p>
          <a:p>
            <a:pPr lvl="2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dirty="0">
                <a:ea typeface="ＭＳ Ｐゴシック" pitchFamily="-111" charset="-128"/>
              </a:rPr>
              <a:t>Make very slow progress in therapy, tends to run in families</a:t>
            </a:r>
          </a:p>
          <a:p>
            <a:pPr lvl="2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dirty="0">
                <a:ea typeface="ＭＳ Ｐゴシック" pitchFamily="-111" charset="-128"/>
              </a:rPr>
              <a:t>Controversial and </a:t>
            </a:r>
            <a:r>
              <a:rPr lang="en-US" dirty="0" err="1">
                <a:ea typeface="ＭＳ Ｐゴシック" pitchFamily="-111" charset="-128"/>
              </a:rPr>
              <a:t>Overdiagnosed</a:t>
            </a:r>
            <a:r>
              <a:rPr lang="en-US" dirty="0">
                <a:ea typeface="ＭＳ Ｐゴシック" pitchFamily="-111" charset="-128"/>
              </a:rPr>
              <a:t>!!!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in 100 children </a:t>
            </a:r>
          </a:p>
          <a:p>
            <a:r>
              <a:rPr lang="en-US" dirty="0"/>
              <a:t>More boys (4%) than girls (3%)</a:t>
            </a:r>
          </a:p>
          <a:p>
            <a:r>
              <a:rPr lang="en-US" dirty="0"/>
              <a:t>60% specific, 40% secondary to motor speech disorders or DD</a:t>
            </a:r>
          </a:p>
        </p:txBody>
      </p:sp>
    </p:spTree>
    <p:extLst>
      <p:ext uri="{BB962C8B-B14F-4D97-AF65-F5344CB8AC3E}">
        <p14:creationId xmlns:p14="http://schemas.microsoft.com/office/powerpoint/2010/main" val="1655988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Speech Sound Screening and Assessment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Screening</a:t>
            </a:r>
          </a:p>
          <a:p>
            <a:pPr eaLnBrk="1" hangingPunct="1">
              <a:buFont typeface="Arial" pitchFamily="-111" charset="0"/>
              <a:buNone/>
            </a:pPr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Case History and interview questions</a:t>
            </a:r>
          </a:p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Oral Mechanism Screening- Structure and Function</a:t>
            </a:r>
          </a:p>
          <a:p>
            <a:pPr lvl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Lips</a:t>
            </a:r>
          </a:p>
          <a:p>
            <a:pPr lvl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Teeth</a:t>
            </a:r>
          </a:p>
          <a:p>
            <a:pPr lvl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Tongue</a:t>
            </a:r>
          </a:p>
          <a:p>
            <a:pPr lvl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Hard Palate</a:t>
            </a:r>
          </a:p>
          <a:p>
            <a:pPr lvl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Soft Palate</a:t>
            </a:r>
          </a:p>
          <a:p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Hearing Screening</a:t>
            </a:r>
          </a:p>
          <a:p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Language Screening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bldLvl="3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Speech Sound Assessment- Standardized Tests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pitchFamily="-111" charset="-128"/>
                <a:cs typeface="ＭＳ Ｐゴシック" pitchFamily="-111" charset="-128"/>
              </a:rPr>
              <a:t>Sound Inventory Tests</a:t>
            </a: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:  assess production in the initial, medial, and final positions of words</a:t>
            </a:r>
          </a:p>
          <a:p>
            <a:pPr lvl="1"/>
            <a:r>
              <a:rPr lang="en-US" dirty="0">
                <a:ea typeface="ＭＳ Ｐゴシック" pitchFamily="-111" charset="-128"/>
              </a:rPr>
              <a:t>Goldman-</a:t>
            </a:r>
            <a:r>
              <a:rPr lang="en-US" dirty="0" err="1">
                <a:ea typeface="ＭＳ Ｐゴシック" pitchFamily="-111" charset="-128"/>
              </a:rPr>
              <a:t>Fristoe</a:t>
            </a:r>
            <a:r>
              <a:rPr lang="en-US" dirty="0">
                <a:ea typeface="ＭＳ Ｐゴシック" pitchFamily="-111" charset="-128"/>
              </a:rPr>
              <a:t> Test of Articulation-2</a:t>
            </a:r>
          </a:p>
          <a:p>
            <a:r>
              <a:rPr lang="en-US" b="1" dirty="0"/>
              <a:t>Phonological Pattern Tests</a:t>
            </a:r>
            <a:r>
              <a:rPr lang="en-US" dirty="0"/>
              <a:t>:  elicitation of phonological patterns</a:t>
            </a:r>
          </a:p>
          <a:p>
            <a:pPr lvl="1"/>
            <a:r>
              <a:rPr lang="en-US" dirty="0">
                <a:ea typeface="ＭＳ Ｐゴシック" pitchFamily="-111" charset="-128"/>
              </a:rPr>
              <a:t>Khan-Lewis Phonological Analysis-2 (KLPA-2)</a:t>
            </a:r>
          </a:p>
          <a:p>
            <a:r>
              <a:rPr lang="en-US" b="1" dirty="0">
                <a:ea typeface="ＭＳ Ｐゴシック" pitchFamily="-111" charset="-128"/>
              </a:rPr>
              <a:t>Phonological Awareness Tests</a:t>
            </a:r>
          </a:p>
          <a:p>
            <a:pPr lvl="1"/>
            <a:r>
              <a:rPr lang="en-US" dirty="0">
                <a:ea typeface="ＭＳ Ｐゴシック" pitchFamily="-111" charset="-128"/>
              </a:rPr>
              <a:t>Pre-Reading Inventory of Phonological Awareness (PIPA)</a:t>
            </a:r>
          </a:p>
          <a:p>
            <a:pPr marL="640080" lvl="2" indent="0">
              <a:buNone/>
            </a:pPr>
            <a:endParaRPr lang="en-US" dirty="0">
              <a:ea typeface="ＭＳ Ｐゴシック" pitchFamily="-111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Speech Sound Assessment:  Sampling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Spontaneous Sample</a:t>
            </a:r>
          </a:p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Elicited Sample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Speech Sound Assessment:  Sampling Analysis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Percent Consonants Correct </a:t>
            </a:r>
          </a:p>
          <a:p>
            <a:pPr marL="0" indent="0">
              <a:buNone/>
            </a:pPr>
            <a:r>
              <a:rPr lang="en-US" sz="2000" u="sng" dirty="0">
                <a:ea typeface="ＭＳ Ｐゴシック" pitchFamily="-111" charset="-128"/>
                <a:cs typeface="ＭＳ Ｐゴシック" pitchFamily="-111" charset="-128"/>
              </a:rPr>
              <a:t>Total Number of correct consonants produced</a:t>
            </a:r>
            <a:r>
              <a:rPr lang="en-US" sz="2000" dirty="0">
                <a:ea typeface="ＭＳ Ｐゴシック" pitchFamily="-111" charset="-128"/>
                <a:cs typeface="ＭＳ Ｐゴシック" pitchFamily="-111" charset="-128"/>
              </a:rPr>
              <a:t>  X 100 = Percent of</a:t>
            </a:r>
          </a:p>
          <a:p>
            <a:pPr marL="0" indent="0">
              <a:buNone/>
            </a:pPr>
            <a:r>
              <a:rPr lang="en-US" sz="2000" dirty="0">
                <a:ea typeface="ＭＳ Ｐゴシック" pitchFamily="-111" charset="-128"/>
                <a:cs typeface="ＭＳ Ｐゴシック" pitchFamily="-111" charset="-128"/>
              </a:rPr>
              <a:t>Total number of consonants produced                               Consonants</a:t>
            </a:r>
          </a:p>
          <a:p>
            <a:pPr marL="0" indent="0">
              <a:buNone/>
            </a:pPr>
            <a:r>
              <a:rPr lang="en-US" sz="2000" dirty="0">
                <a:ea typeface="ＭＳ Ｐゴシック" pitchFamily="-111" charset="-128"/>
                <a:cs typeface="ＭＳ Ｐゴシック" pitchFamily="-111" charset="-128"/>
              </a:rPr>
              <a:t>								    Correct</a:t>
            </a:r>
          </a:p>
          <a:p>
            <a:pPr marL="0" indent="0">
              <a:buNone/>
            </a:pPr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/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Intelligibility </a:t>
            </a:r>
          </a:p>
          <a:p>
            <a:pPr marL="342900" lvl="1" indent="0">
              <a:buNone/>
            </a:pPr>
            <a:r>
              <a:rPr lang="en-US" sz="2000" dirty="0"/>
              <a:t>Percent of   	        =  </a:t>
            </a:r>
            <a:r>
              <a:rPr lang="en-US" sz="2000" u="sng" dirty="0"/>
              <a:t>Number of Intelligible Words</a:t>
            </a:r>
            <a:r>
              <a:rPr lang="en-US" sz="2000" dirty="0"/>
              <a:t>  X  100</a:t>
            </a:r>
          </a:p>
          <a:p>
            <a:pPr lvl="1" eaLnBrk="1" hangingPunct="1">
              <a:buFont typeface="Verdana" pitchFamily="-111" charset="0"/>
              <a:buNone/>
            </a:pPr>
            <a:r>
              <a:rPr lang="en-US" sz="2000" dirty="0"/>
              <a:t>	Intelligible words             Total Number of 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Sound Assessment- </a:t>
            </a:r>
            <a:r>
              <a:rPr lang="en-US" dirty="0" err="1"/>
              <a:t>Stimulability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Assessment to determine whether a child can produce sounds in isolation, words, sentences with scaffolding</a:t>
            </a:r>
          </a:p>
          <a:p>
            <a:pPr lvl="1"/>
            <a:r>
              <a:rPr lang="en-US" dirty="0"/>
              <a:t>Auditory</a:t>
            </a:r>
          </a:p>
          <a:p>
            <a:pPr lvl="1"/>
            <a:r>
              <a:rPr lang="en-US" dirty="0"/>
              <a:t>Visual cues</a:t>
            </a:r>
          </a:p>
          <a:p>
            <a:pPr lvl="1"/>
            <a:r>
              <a:rPr lang="en-US" dirty="0"/>
              <a:t>Tactile cues</a:t>
            </a:r>
          </a:p>
        </p:txBody>
      </p:sp>
    </p:spTree>
    <p:extLst>
      <p:ext uri="{BB962C8B-B14F-4D97-AF65-F5344CB8AC3E}">
        <p14:creationId xmlns:p14="http://schemas.microsoft.com/office/powerpoint/2010/main" val="320773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Intervention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-111" charset="0"/>
              <a:buNone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Traditional Articulation Therapy</a:t>
            </a:r>
          </a:p>
          <a:p>
            <a:pPr eaLnBrk="1" hangingPunct="1">
              <a:buFont typeface="Arial" pitchFamily="-111" charset="0"/>
              <a:buChar char="•"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Appropriate for: </a:t>
            </a:r>
          </a:p>
          <a:p>
            <a:pPr lvl="1" eaLnBrk="1" hangingPunct="1">
              <a:buFont typeface="Arial" pitchFamily="-111" charset="0"/>
              <a:buChar char="•"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a small number of errors </a:t>
            </a:r>
          </a:p>
          <a:p>
            <a:pPr lvl="1" eaLnBrk="1" hangingPunct="1">
              <a:buFont typeface="Arial" pitchFamily="-111" charset="0"/>
              <a:buChar char="•"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No underlying deficits in phonology</a:t>
            </a:r>
          </a:p>
          <a:p>
            <a:pPr eaLnBrk="1" hangingPunct="1">
              <a:buFont typeface="Arial" pitchFamily="-111" charset="0"/>
              <a:buChar char="•"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Typically one sound is targeted at a time, in a specific position of a word (initial, medial, final).  </a:t>
            </a:r>
          </a:p>
          <a:p>
            <a:pPr eaLnBrk="1" hangingPunct="1">
              <a:buFont typeface="Arial" pitchFamily="-111" charset="0"/>
              <a:buChar char="•"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Therapy doesn’t progress until a criteria is met (80% accuracy) – data driven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6EB552-DD1D-B443-8BD6-64BC1DA008E4}"/>
              </a:ext>
            </a:extLst>
          </p:cNvPr>
          <p:cNvSpPr/>
          <p:nvPr/>
        </p:nvSpPr>
        <p:spPr>
          <a:xfrm>
            <a:off x="2137954" y="901337"/>
            <a:ext cx="78377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Symbol" pitchFamily="2" charset="2"/>
              <a:buChar char=""/>
            </a:pPr>
            <a:r>
              <a:rPr lang="en-US" sz="4000" b="1" i="1" dirty="0">
                <a:latin typeface="Garamond" panose="02020404030301010803" pitchFamily="18" charset="0"/>
                <a:ea typeface="Calibri" panose="020F0502020204030204" pitchFamily="34" charset="0"/>
              </a:rPr>
              <a:t>Contrast the difference between Phonological Disorders and Articulation Disorders</a:t>
            </a:r>
            <a:endParaRPr lang="en-US" sz="4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128BA-F93E-0248-ACCA-8A43CD4F5B21}"/>
              </a:ext>
            </a:extLst>
          </p:cNvPr>
          <p:cNvSpPr txBox="1"/>
          <p:nvPr/>
        </p:nvSpPr>
        <p:spPr>
          <a:xfrm>
            <a:off x="2274628" y="2975213"/>
            <a:ext cx="78377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Articulation</a:t>
            </a:r>
            <a:r>
              <a:rPr lang="en-US" sz="3200" dirty="0"/>
              <a:t>:  errors (distortions, substitutions) of individual speech sounds</a:t>
            </a:r>
          </a:p>
          <a:p>
            <a:endParaRPr lang="en-US" sz="3200" dirty="0"/>
          </a:p>
          <a:p>
            <a:r>
              <a:rPr lang="en-US" sz="3200" b="1" dirty="0"/>
              <a:t>Phonological: </a:t>
            </a:r>
            <a:r>
              <a:rPr lang="en-US" sz="3200" dirty="0"/>
              <a:t>predictable, rule-based patterns that impact more than one sound.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65466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Traditional Articulation Therapy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Articulation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94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Phonological Therapy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Emphasis on changing the patterns of errors or underlying phonological knowledge</a:t>
            </a:r>
          </a:p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Appropriate for children who are highly unintelligible </a:t>
            </a:r>
          </a:p>
          <a:p>
            <a:pPr lvl="1" eaLnBrk="1" hangingPunct="1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Minimal Pair/ Contrast Approach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Word pairs contrast the target and the child’s error (bow-boat, take-cake)</a:t>
            </a:r>
          </a:p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Includes perception and production tasks</a:t>
            </a:r>
          </a:p>
        </p:txBody>
      </p:sp>
      <p:pic>
        <p:nvPicPr>
          <p:cNvPr id="58372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3429000"/>
            <a:ext cx="2743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3429001"/>
            <a:ext cx="3587750" cy="269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1"/>
            <a:ext cx="8229600" cy="1139825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Metaphonological Approach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28801"/>
            <a:ext cx="83820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-111" charset="2"/>
              <a:buChar char="Ø"/>
              <a:defRPr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  Simultaneously targets </a:t>
            </a:r>
          </a:p>
          <a:p>
            <a:pPr lvl="1" eaLnBrk="1" hangingPunct="1">
              <a:lnSpc>
                <a:spcPct val="80000"/>
              </a:lnSpc>
              <a:buFont typeface="Arial"/>
              <a:buChar char="•"/>
              <a:defRPr/>
            </a:pPr>
            <a:r>
              <a:rPr lang="en-US" dirty="0"/>
              <a:t>suppression of speech error patterns</a:t>
            </a:r>
          </a:p>
          <a:p>
            <a:pPr lvl="1" eaLnBrk="1" hangingPunct="1">
              <a:lnSpc>
                <a:spcPct val="80000"/>
              </a:lnSpc>
              <a:buFont typeface="Arial"/>
              <a:buChar char="•"/>
              <a:defRPr/>
            </a:pPr>
            <a:r>
              <a:rPr lang="en-US" dirty="0"/>
              <a:t>development of phonological awareness at the phoneme level</a:t>
            </a:r>
          </a:p>
          <a:p>
            <a:pPr lvl="1" eaLnBrk="1" hangingPunct="1">
              <a:lnSpc>
                <a:spcPct val="80000"/>
              </a:lnSpc>
              <a:buFont typeface="Arial"/>
              <a:buChar char="•"/>
              <a:defRPr/>
            </a:pPr>
            <a:r>
              <a:rPr lang="en-US" dirty="0"/>
              <a:t>letter-sound correspondences</a:t>
            </a:r>
          </a:p>
          <a:p>
            <a:pPr marL="457200" indent="-457200">
              <a:lnSpc>
                <a:spcPct val="80000"/>
              </a:lnSpc>
              <a:buFont typeface="Wingdings" charset="2"/>
              <a:buChar char="Ø"/>
              <a:defRPr/>
            </a:pPr>
            <a:r>
              <a:rPr lang="en-US" sz="2200" dirty="0">
                <a:solidFill>
                  <a:srgbClr val="333333"/>
                </a:solidFill>
                <a:ea typeface="ＭＳ Ｐゴシック" pitchFamily="-111" charset="-128"/>
                <a:cs typeface="ＭＳ Ｐゴシック" pitchFamily="-111" charset="-128"/>
              </a:rPr>
              <a:t>Targeted skills are embedded in developmentally appropriate activities </a:t>
            </a:r>
            <a:endParaRPr lang="en-US" sz="3400" dirty="0"/>
          </a:p>
          <a:p>
            <a:pPr eaLnBrk="1" hangingPunct="1">
              <a:lnSpc>
                <a:spcPct val="80000"/>
              </a:lnSpc>
              <a:buFont typeface="Wingdings" pitchFamily="-111" charset="2"/>
              <a:buChar char="Ø"/>
              <a:defRPr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  Has been shown to be effective with preschoolers with SSD </a:t>
            </a:r>
            <a:r>
              <a:rPr lang="en-US" sz="1200" dirty="0">
                <a:ea typeface="ＭＳ Ｐゴシック" pitchFamily="-111" charset="-128"/>
                <a:cs typeface="ＭＳ Ｐゴシック" pitchFamily="-111" charset="-128"/>
              </a:rPr>
              <a:t>(</a:t>
            </a:r>
            <a:r>
              <a:rPr lang="en-US" sz="1200" dirty="0" err="1">
                <a:ea typeface="ＭＳ Ｐゴシック" pitchFamily="-111" charset="-128"/>
                <a:cs typeface="ＭＳ Ｐゴシック" pitchFamily="-111" charset="-128"/>
              </a:rPr>
              <a:t>Gillon</a:t>
            </a:r>
            <a:r>
              <a:rPr lang="en-US" sz="1200" dirty="0">
                <a:ea typeface="ＭＳ Ｐゴシック" pitchFamily="-111" charset="-128"/>
                <a:cs typeface="ＭＳ Ｐゴシック" pitchFamily="-111" charset="-128"/>
              </a:rPr>
              <a:t>, 2000, 2005; </a:t>
            </a:r>
            <a:r>
              <a:rPr lang="en-US" sz="1200" dirty="0" err="1">
                <a:ea typeface="ＭＳ Ｐゴシック" pitchFamily="-111" charset="-128"/>
                <a:cs typeface="ＭＳ Ｐゴシック" pitchFamily="-111" charset="-128"/>
              </a:rPr>
              <a:t>Hesketh</a:t>
            </a:r>
            <a:r>
              <a:rPr lang="en-US" sz="1200" dirty="0">
                <a:ea typeface="ＭＳ Ｐゴシック" pitchFamily="-111" charset="-128"/>
                <a:cs typeface="ＭＳ Ｐゴシック" pitchFamily="-111" charset="-128"/>
              </a:rPr>
              <a:t>, Adams, Nightingale, &amp; Hall, 2000)</a:t>
            </a:r>
          </a:p>
          <a:p>
            <a:pPr lvl="1" eaLnBrk="1" hangingPunct="1">
              <a:lnSpc>
                <a:spcPct val="80000"/>
              </a:lnSpc>
              <a:buFont typeface="Wingdings" pitchFamily="-111" charset="2"/>
              <a:buChar char="l"/>
              <a:defRPr/>
            </a:pPr>
            <a:endParaRPr lang="en-US" dirty="0"/>
          </a:p>
          <a:p>
            <a:pPr lvl="1" eaLnBrk="1" hangingPunct="1">
              <a:lnSpc>
                <a:spcPct val="80000"/>
              </a:lnSpc>
              <a:buFont typeface="Wingdings" pitchFamily="-111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510142-F93B-0F46-B98F-DE6D2B3538EF}"/>
              </a:ext>
            </a:extLst>
          </p:cNvPr>
          <p:cNvSpPr/>
          <p:nvPr/>
        </p:nvSpPr>
        <p:spPr>
          <a:xfrm>
            <a:off x="2224850" y="914602"/>
            <a:ext cx="82426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Symbol" pitchFamily="2" charset="2"/>
              <a:buChar char=""/>
            </a:pPr>
            <a:r>
              <a:rPr lang="en-US" sz="4000" b="1" i="1" dirty="0">
                <a:latin typeface="Garamond" panose="02020404030301010803" pitchFamily="18" charset="0"/>
                <a:ea typeface="Calibri" panose="020F0502020204030204" pitchFamily="34" charset="0"/>
              </a:rPr>
              <a:t>How do SSDs relate to Language Development?</a:t>
            </a:r>
            <a:endParaRPr lang="en-US" sz="4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07768-D6CC-DD4E-8242-7779F67E833B}"/>
              </a:ext>
            </a:extLst>
          </p:cNvPr>
          <p:cNvSpPr txBox="1"/>
          <p:nvPr/>
        </p:nvSpPr>
        <p:spPr>
          <a:xfrm>
            <a:off x="1974669" y="2238040"/>
            <a:ext cx="824266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Language testing/screening is included in a comprehensive speech sound assessment because of the high incidence of co-occurring language problems.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sz="2400" dirty="0"/>
              <a:t>35-50% of children with SSD have language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	50-75% of children with SSD have long term academic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	Children with SSD may also have difficulty with phonological awareness; phonological memory, phonological recoding in lexical access</a:t>
            </a:r>
          </a:p>
        </p:txBody>
      </p:sp>
    </p:spTree>
    <p:extLst>
      <p:ext uri="{BB962C8B-B14F-4D97-AF65-F5344CB8AC3E}">
        <p14:creationId xmlns:p14="http://schemas.microsoft.com/office/powerpoint/2010/main" val="51911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510142-F93B-0F46-B98F-DE6D2B3538EF}"/>
              </a:ext>
            </a:extLst>
          </p:cNvPr>
          <p:cNvSpPr/>
          <p:nvPr/>
        </p:nvSpPr>
        <p:spPr>
          <a:xfrm>
            <a:off x="3261360" y="1232654"/>
            <a:ext cx="64269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Symbol" pitchFamily="2" charset="2"/>
              <a:buChar char=""/>
            </a:pPr>
            <a:r>
              <a:rPr lang="en-US" sz="4000" b="1" i="1" dirty="0">
                <a:latin typeface="Garamond" panose="02020404030301010803" pitchFamily="18" charset="0"/>
                <a:ea typeface="Calibri" panose="020F0502020204030204" pitchFamily="34" charset="0"/>
              </a:rPr>
              <a:t>How do SSDs relate to Reading Disorders?</a:t>
            </a:r>
            <a:endParaRPr lang="en-US" sz="4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07768-D6CC-DD4E-8242-7779F67E833B}"/>
              </a:ext>
            </a:extLst>
          </p:cNvPr>
          <p:cNvSpPr txBox="1"/>
          <p:nvPr/>
        </p:nvSpPr>
        <p:spPr>
          <a:xfrm>
            <a:off x="2085703" y="2651761"/>
            <a:ext cx="824266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Consider the findings of the National Reading Panel (2000) which identified effective methods for reading instruction, the Big Five:</a:t>
            </a:r>
          </a:p>
          <a:p>
            <a:endParaRPr lang="en-US" sz="2400" dirty="0"/>
          </a:p>
          <a:p>
            <a:pPr algn="ctr"/>
            <a:r>
              <a:rPr lang="en-US" sz="2400" dirty="0"/>
              <a:t>Phonemic Awareness</a:t>
            </a:r>
          </a:p>
          <a:p>
            <a:pPr algn="ctr"/>
            <a:r>
              <a:rPr lang="en-US" sz="2400" dirty="0"/>
              <a:t>Phonics</a:t>
            </a:r>
          </a:p>
          <a:p>
            <a:pPr algn="ctr"/>
            <a:r>
              <a:rPr lang="en-US" sz="2400" dirty="0"/>
              <a:t>Fluency</a:t>
            </a:r>
          </a:p>
          <a:p>
            <a:pPr algn="ctr"/>
            <a:r>
              <a:rPr lang="en-US" sz="2400" dirty="0"/>
              <a:t>Vocabulary</a:t>
            </a:r>
          </a:p>
          <a:p>
            <a:pPr algn="ctr"/>
            <a:r>
              <a:rPr lang="en-US" sz="2400" dirty="0"/>
              <a:t>Reading Comprehension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6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C24E13-2F75-CE44-BB9B-2D9169BE3419}"/>
              </a:ext>
            </a:extLst>
          </p:cNvPr>
          <p:cNvSpPr/>
          <p:nvPr/>
        </p:nvSpPr>
        <p:spPr>
          <a:xfrm>
            <a:off x="2165500" y="891397"/>
            <a:ext cx="7861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Symbol" pitchFamily="2" charset="2"/>
              <a:buChar char=""/>
            </a:pPr>
            <a:r>
              <a:rPr lang="en-US" sz="4000" b="1" i="1" dirty="0">
                <a:latin typeface="Garamond" panose="02020404030301010803" pitchFamily="18" charset="0"/>
                <a:ea typeface="Calibri" panose="020F0502020204030204" pitchFamily="34" charset="0"/>
              </a:rPr>
              <a:t>What’s the relationship between SSDs and Hearing?</a:t>
            </a:r>
            <a:endParaRPr lang="en-US" sz="4000" b="1" i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en-US" i="1" dirty="0">
                <a:latin typeface="Garamond" panose="02020404030301010803" pitchFamily="18" charset="0"/>
                <a:ea typeface="Calibri" panose="020F0502020204030204" pitchFamily="34" charset="0"/>
              </a:rPr>
              <a:t> 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E7F92-74C4-8047-8FD7-AD12AE1BDF5D}"/>
              </a:ext>
            </a:extLst>
          </p:cNvPr>
          <p:cNvSpPr txBox="1"/>
          <p:nvPr/>
        </p:nvSpPr>
        <p:spPr>
          <a:xfrm>
            <a:off x="2011018" y="2166731"/>
            <a:ext cx="75537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Hearing loss can affect speech perception and production to varying degrees depending on age of onset and severity.</a:t>
            </a:r>
          </a:p>
          <a:p>
            <a:endParaRPr lang="en-US" sz="2400" dirty="0"/>
          </a:p>
          <a:p>
            <a:r>
              <a:rPr lang="en-US" sz="2400" dirty="0"/>
              <a:t>Characteristics 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	consonant deletions (especially final consonants)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	consonant substitutions</a:t>
            </a:r>
          </a:p>
          <a:p>
            <a:r>
              <a:rPr lang="en-US" sz="2400" dirty="0"/>
              <a:t>		voiced/voiceless cognates</a:t>
            </a:r>
          </a:p>
          <a:p>
            <a:r>
              <a:rPr lang="en-US" sz="2400" dirty="0"/>
              <a:t>		stops for fricatives and liquids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	vowels tend to be neutralized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	reduced speech intelligibility particularly as linguistic complexity increases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	distorted resonance</a:t>
            </a:r>
          </a:p>
        </p:txBody>
      </p:sp>
    </p:spTree>
    <p:extLst>
      <p:ext uri="{BB962C8B-B14F-4D97-AF65-F5344CB8AC3E}">
        <p14:creationId xmlns:p14="http://schemas.microsoft.com/office/powerpoint/2010/main" val="370110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DD3A2F-BDF9-C243-B709-B15FE94EFEF3}"/>
              </a:ext>
            </a:extLst>
          </p:cNvPr>
          <p:cNvSpPr/>
          <p:nvPr/>
        </p:nvSpPr>
        <p:spPr>
          <a:xfrm>
            <a:off x="2542903" y="819836"/>
            <a:ext cx="74458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Symbol" pitchFamily="2" charset="2"/>
              <a:buChar char=""/>
            </a:pPr>
            <a:r>
              <a:rPr lang="en-US" sz="4000" b="1" i="1" dirty="0">
                <a:latin typeface="Garamond" panose="02020404030301010803" pitchFamily="18" charset="0"/>
                <a:ea typeface="Calibri" panose="020F0502020204030204" pitchFamily="34" charset="0"/>
              </a:rPr>
              <a:t>List informal/formal assessment methods commonly used with children with SSD?</a:t>
            </a:r>
            <a:endParaRPr lang="en-US" sz="4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2D2B41-4CCE-AB4E-9E65-8AA1296F4B9A}"/>
              </a:ext>
            </a:extLst>
          </p:cNvPr>
          <p:cNvSpPr txBox="1"/>
          <p:nvPr/>
        </p:nvSpPr>
        <p:spPr>
          <a:xfrm>
            <a:off x="1968138" y="600891"/>
            <a:ext cx="83204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/>
              <a:t>Review 3 Intervention Methodologies</a:t>
            </a:r>
          </a:p>
          <a:p>
            <a:pPr algn="ctr"/>
            <a:r>
              <a:rPr lang="en-US" sz="4000" b="1" i="1" dirty="0"/>
              <a:t> for SSD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3B25D-4DC5-0A4F-BC1B-66666DEADD0E}"/>
              </a:ext>
            </a:extLst>
          </p:cNvPr>
          <p:cNvSpPr txBox="1"/>
          <p:nvPr/>
        </p:nvSpPr>
        <p:spPr>
          <a:xfrm>
            <a:off x="4306389" y="2769326"/>
            <a:ext cx="30986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Minimal Pairs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AF7BA-50BD-5243-86FB-40012708BEE6}"/>
              </a:ext>
            </a:extLst>
          </p:cNvPr>
          <p:cNvSpPr txBox="1"/>
          <p:nvPr/>
        </p:nvSpPr>
        <p:spPr>
          <a:xfrm>
            <a:off x="5055892" y="3968266"/>
            <a:ext cx="2144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Cycles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03F60-F7A9-2143-A5CE-94248648ABD9}"/>
              </a:ext>
            </a:extLst>
          </p:cNvPr>
          <p:cNvSpPr txBox="1"/>
          <p:nvPr/>
        </p:nvSpPr>
        <p:spPr>
          <a:xfrm>
            <a:off x="4068744" y="5096206"/>
            <a:ext cx="4119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Metaphonological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3370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ctrTitle"/>
          </p:nvPr>
        </p:nvSpPr>
        <p:spPr>
          <a:xfrm>
            <a:off x="2209800" y="4219575"/>
            <a:ext cx="7772400" cy="2076450"/>
          </a:xfrm>
        </p:spPr>
        <p:txBody>
          <a:bodyPr/>
          <a:lstStyle/>
          <a:p>
            <a:r>
              <a:rPr lang="en-US" sz="4100">
                <a:ea typeface="ＭＳ Ｐゴシック" pitchFamily="-111" charset="-128"/>
                <a:cs typeface="ＭＳ Ｐゴシック" pitchFamily="-111" charset="-128"/>
              </a:rPr>
              <a:t>Speech Sound Disorders</a:t>
            </a:r>
            <a:br>
              <a:rPr lang="en-US" sz="4100">
                <a:ea typeface="ＭＳ Ｐゴシック" pitchFamily="-111" charset="-128"/>
                <a:cs typeface="ＭＳ Ｐゴシック" pitchFamily="-111" charset="-128"/>
              </a:rPr>
            </a:br>
            <a:endParaRPr lang="en-US" sz="410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2531" name="Subtitle 2"/>
          <p:cNvSpPr>
            <a:spLocks noGrp="1"/>
          </p:cNvSpPr>
          <p:nvPr>
            <p:ph type="subTitle" idx="1"/>
          </p:nvPr>
        </p:nvSpPr>
        <p:spPr>
          <a:xfrm>
            <a:off x="4724401" y="5673725"/>
            <a:ext cx="5459413" cy="622300"/>
          </a:xfrm>
        </p:spPr>
        <p:txBody>
          <a:bodyPr/>
          <a:lstStyle/>
          <a:p>
            <a:pPr>
              <a:spcBef>
                <a:spcPct val="0"/>
              </a:spcBef>
              <a:buFont typeface="Arial" pitchFamily="-111" charset="0"/>
              <a:buNone/>
            </a:pPr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1118</Words>
  <Application>Microsoft Macintosh PowerPoint</Application>
  <PresentationFormat>Widescreen</PresentationFormat>
  <Paragraphs>226</Paragraphs>
  <Slides>34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Arial</vt:lpstr>
      <vt:lpstr>Calibri</vt:lpstr>
      <vt:lpstr>Calibri Light</vt:lpstr>
      <vt:lpstr>Century Gothic</vt:lpstr>
      <vt:lpstr>Copperplate Gothic Bold</vt:lpstr>
      <vt:lpstr>Garamond</vt:lpstr>
      <vt:lpstr>Symbol</vt:lpstr>
      <vt:lpstr>Times</vt:lpstr>
      <vt:lpstr>Times New Roman</vt:lpstr>
      <vt:lpstr>Verdana</vt:lpstr>
      <vt:lpstr>Wingdings</vt:lpstr>
      <vt:lpstr>Wingdings 2</vt:lpstr>
      <vt:lpstr>Office Theme</vt:lpstr>
      <vt:lpstr>Activity #3:  Speech Sound Disorder Review Large Group Activity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Speech Sound Disorders </vt:lpstr>
      <vt:lpstr>Components of Communication, Language and Speech</vt:lpstr>
      <vt:lpstr>Definitions: Speech Sound Disorders</vt:lpstr>
      <vt:lpstr>PowerPoint Presentation</vt:lpstr>
      <vt:lpstr>Speaking the written word</vt:lpstr>
      <vt:lpstr>Speaking the Heard Word</vt:lpstr>
      <vt:lpstr>Definition:  Articulation Disorders</vt:lpstr>
      <vt:lpstr>Articulation Development</vt:lpstr>
      <vt:lpstr>Factors associated (or not!) with Articulation</vt:lpstr>
      <vt:lpstr>Definitions:  Phonological Disorders</vt:lpstr>
      <vt:lpstr>Factors Associated Phonological Disorders</vt:lpstr>
      <vt:lpstr>PowerPoint Presentation</vt:lpstr>
      <vt:lpstr>Factors Associated with Speech Sound Disorders</vt:lpstr>
      <vt:lpstr>Developmental Apraxia of Speech (DAS) Or Childhood Apraxia of speech (CAS)</vt:lpstr>
      <vt:lpstr>Prevalence</vt:lpstr>
      <vt:lpstr>Speech Sound Screening and Assessment</vt:lpstr>
      <vt:lpstr>Speech Sound Assessment- Standardized Tests</vt:lpstr>
      <vt:lpstr>Speech Sound Assessment:  Sampling</vt:lpstr>
      <vt:lpstr>Speech Sound Assessment:  Sampling Analysis</vt:lpstr>
      <vt:lpstr>Speech Sound Assessment- Stimulability</vt:lpstr>
      <vt:lpstr>Intervention</vt:lpstr>
      <vt:lpstr>Traditional Articulation Therapy</vt:lpstr>
      <vt:lpstr>5-minute Articulation Therapy</vt:lpstr>
      <vt:lpstr>Phonological Therapy</vt:lpstr>
      <vt:lpstr>Minimal Pair/ Contrast Approach</vt:lpstr>
      <vt:lpstr>Metaphonological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Assessment Process</dc:title>
  <dc:creator>Jim Wright</dc:creator>
  <cp:lastModifiedBy>Jim Wright</cp:lastModifiedBy>
  <cp:revision>6</cp:revision>
  <dcterms:created xsi:type="dcterms:W3CDTF">2022-01-04T17:41:52Z</dcterms:created>
  <dcterms:modified xsi:type="dcterms:W3CDTF">2022-03-29T22:46:19Z</dcterms:modified>
</cp:coreProperties>
</file>