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2"/>
  </p:notesMasterIdLst>
  <p:sldIdLst>
    <p:sldId id="256" r:id="rId2"/>
    <p:sldId id="258" r:id="rId3"/>
    <p:sldId id="259" r:id="rId4"/>
    <p:sldId id="290" r:id="rId5"/>
    <p:sldId id="267" r:id="rId6"/>
    <p:sldId id="275" r:id="rId7"/>
    <p:sldId id="265" r:id="rId8"/>
    <p:sldId id="266" r:id="rId9"/>
    <p:sldId id="268" r:id="rId10"/>
    <p:sldId id="270" r:id="rId11"/>
    <p:sldId id="269" r:id="rId12"/>
    <p:sldId id="287" r:id="rId13"/>
    <p:sldId id="271" r:id="rId14"/>
    <p:sldId id="279" r:id="rId15"/>
    <p:sldId id="285" r:id="rId16"/>
    <p:sldId id="286" r:id="rId17"/>
    <p:sldId id="276" r:id="rId18"/>
    <p:sldId id="272" r:id="rId19"/>
    <p:sldId id="273" r:id="rId20"/>
    <p:sldId id="277" r:id="rId21"/>
    <p:sldId id="278" r:id="rId22"/>
    <p:sldId id="284" r:id="rId23"/>
    <p:sldId id="282" r:id="rId24"/>
    <p:sldId id="283" r:id="rId25"/>
    <p:sldId id="291" r:id="rId26"/>
    <p:sldId id="292" r:id="rId27"/>
    <p:sldId id="293" r:id="rId28"/>
    <p:sldId id="294" r:id="rId29"/>
    <p:sldId id="280"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2" autoAdjust="0"/>
    <p:restoredTop sz="76977" autoAdjust="0"/>
  </p:normalViewPr>
  <p:slideViewPr>
    <p:cSldViewPr snapToGrid="0">
      <p:cViewPr varScale="1">
        <p:scale>
          <a:sx n="84" d="100"/>
          <a:sy n="84" d="100"/>
        </p:scale>
        <p:origin x="2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10CF0-D907-4184-BA75-525495EE4E9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BF27D37-CC0A-4CE8-8FF5-A9310BEA07DF}">
      <dgm:prSet phldrT="[Text]"/>
      <dgm:spPr/>
      <dgm:t>
        <a:bodyPr/>
        <a:lstStyle/>
        <a:p>
          <a:r>
            <a:rPr lang="en-US" dirty="0">
              <a:solidFill>
                <a:schemeClr val="tx1"/>
              </a:solidFill>
            </a:rPr>
            <a:t>Acute Care (e.g., ED; ICU; Med/Surg)</a:t>
          </a:r>
        </a:p>
      </dgm:t>
    </dgm:pt>
    <dgm:pt modelId="{05E7A306-DDB7-478A-97C4-47D03AAAFE87}" type="parTrans" cxnId="{163B39D9-DBE8-4E50-8960-B7CB80206084}">
      <dgm:prSet/>
      <dgm:spPr/>
      <dgm:t>
        <a:bodyPr/>
        <a:lstStyle/>
        <a:p>
          <a:endParaRPr lang="en-US"/>
        </a:p>
      </dgm:t>
    </dgm:pt>
    <dgm:pt modelId="{C61D672F-3CB1-4C26-B766-13DB24211AAD}" type="sibTrans" cxnId="{163B39D9-DBE8-4E50-8960-B7CB80206084}">
      <dgm:prSet/>
      <dgm:spPr/>
      <dgm:t>
        <a:bodyPr/>
        <a:lstStyle/>
        <a:p>
          <a:endParaRPr lang="en-US"/>
        </a:p>
      </dgm:t>
    </dgm:pt>
    <dgm:pt modelId="{512AB96B-38E6-4115-BE8D-E33F602C406C}" type="asst">
      <dgm:prSet phldrT="[Text]"/>
      <dgm:spPr/>
      <dgm:t>
        <a:bodyPr/>
        <a:lstStyle/>
        <a:p>
          <a:r>
            <a:rPr lang="en-US" dirty="0">
              <a:solidFill>
                <a:schemeClr val="tx1"/>
              </a:solidFill>
            </a:rPr>
            <a:t>Inpatient Rehabilitation</a:t>
          </a:r>
        </a:p>
      </dgm:t>
    </dgm:pt>
    <dgm:pt modelId="{AE3FDF20-8AA8-4413-B7DF-E00A075D5F41}" type="parTrans" cxnId="{9291A8EB-7A77-4E75-B0B8-DDD438ED866C}">
      <dgm:prSet/>
      <dgm:spPr/>
      <dgm:t>
        <a:bodyPr/>
        <a:lstStyle/>
        <a:p>
          <a:endParaRPr lang="en-US"/>
        </a:p>
      </dgm:t>
    </dgm:pt>
    <dgm:pt modelId="{6D9725E1-C635-4B7E-8D19-3330345E790D}" type="sibTrans" cxnId="{9291A8EB-7A77-4E75-B0B8-DDD438ED866C}">
      <dgm:prSet/>
      <dgm:spPr/>
      <dgm:t>
        <a:bodyPr/>
        <a:lstStyle/>
        <a:p>
          <a:endParaRPr lang="en-US"/>
        </a:p>
      </dgm:t>
    </dgm:pt>
    <dgm:pt modelId="{7DF1FB50-E98E-4313-8756-1FFBAF5C1245}">
      <dgm:prSet phldrT="[Text]"/>
      <dgm:spPr/>
      <dgm:t>
        <a:bodyPr/>
        <a:lstStyle/>
        <a:p>
          <a:r>
            <a:rPr lang="en-US" dirty="0">
              <a:solidFill>
                <a:schemeClr val="tx1"/>
              </a:solidFill>
            </a:rPr>
            <a:t>SNF</a:t>
          </a:r>
        </a:p>
      </dgm:t>
    </dgm:pt>
    <dgm:pt modelId="{64EB9330-0708-4D31-832E-5794856CA42C}" type="parTrans" cxnId="{3950D3AF-907C-4FC7-937F-76A51DAC0FF4}">
      <dgm:prSet/>
      <dgm:spPr/>
      <dgm:t>
        <a:bodyPr/>
        <a:lstStyle/>
        <a:p>
          <a:endParaRPr lang="en-US"/>
        </a:p>
      </dgm:t>
    </dgm:pt>
    <dgm:pt modelId="{BC25F87D-0BF6-4D2B-993B-EB13F7ED5DD8}" type="sibTrans" cxnId="{3950D3AF-907C-4FC7-937F-76A51DAC0FF4}">
      <dgm:prSet/>
      <dgm:spPr/>
      <dgm:t>
        <a:bodyPr/>
        <a:lstStyle/>
        <a:p>
          <a:endParaRPr lang="en-US"/>
        </a:p>
      </dgm:t>
    </dgm:pt>
    <dgm:pt modelId="{180B8172-EF03-47AB-8E57-01BAE5F0A676}">
      <dgm:prSet phldrT="[Text]"/>
      <dgm:spPr/>
      <dgm:t>
        <a:bodyPr/>
        <a:lstStyle/>
        <a:p>
          <a:r>
            <a:rPr lang="en-US" dirty="0">
              <a:solidFill>
                <a:schemeClr val="tx1"/>
              </a:solidFill>
            </a:rPr>
            <a:t>Outpatient/private practice</a:t>
          </a:r>
        </a:p>
      </dgm:t>
    </dgm:pt>
    <dgm:pt modelId="{AC5F6646-0606-4810-814E-188E55CD8DFD}" type="parTrans" cxnId="{12769844-CEE5-4E0E-A8D1-F79D163D7F38}">
      <dgm:prSet/>
      <dgm:spPr/>
      <dgm:t>
        <a:bodyPr/>
        <a:lstStyle/>
        <a:p>
          <a:endParaRPr lang="en-US"/>
        </a:p>
      </dgm:t>
    </dgm:pt>
    <dgm:pt modelId="{186A72E4-531F-41CA-B8C7-BB9AE1093B6F}" type="sibTrans" cxnId="{12769844-CEE5-4E0E-A8D1-F79D163D7F38}">
      <dgm:prSet/>
      <dgm:spPr/>
      <dgm:t>
        <a:bodyPr/>
        <a:lstStyle/>
        <a:p>
          <a:endParaRPr lang="en-US"/>
        </a:p>
      </dgm:t>
    </dgm:pt>
    <dgm:pt modelId="{217B3067-FC5C-4F8A-BFF6-27102CF5FDE4}">
      <dgm:prSet phldrT="[Text]"/>
      <dgm:spPr/>
      <dgm:t>
        <a:bodyPr/>
        <a:lstStyle/>
        <a:p>
          <a:r>
            <a:rPr lang="en-US" dirty="0">
              <a:solidFill>
                <a:schemeClr val="tx1"/>
              </a:solidFill>
            </a:rPr>
            <a:t>Home Health</a:t>
          </a:r>
        </a:p>
      </dgm:t>
    </dgm:pt>
    <dgm:pt modelId="{118A4961-014D-4CA9-83E1-5D390EC5E83C}" type="parTrans" cxnId="{08F4080E-EE35-4924-B9E8-5256141DAE45}">
      <dgm:prSet/>
      <dgm:spPr/>
      <dgm:t>
        <a:bodyPr/>
        <a:lstStyle/>
        <a:p>
          <a:endParaRPr lang="en-US"/>
        </a:p>
      </dgm:t>
    </dgm:pt>
    <dgm:pt modelId="{549D2D6C-D076-430F-95CB-36CCE1CB80BD}" type="sibTrans" cxnId="{08F4080E-EE35-4924-B9E8-5256141DAE45}">
      <dgm:prSet/>
      <dgm:spPr/>
      <dgm:t>
        <a:bodyPr/>
        <a:lstStyle/>
        <a:p>
          <a:endParaRPr lang="en-US"/>
        </a:p>
      </dgm:t>
    </dgm:pt>
    <dgm:pt modelId="{93F8B3C6-1200-4C29-BA5B-A285E69926E9}">
      <dgm:prSet phldrT="[Text]"/>
      <dgm:spPr/>
      <dgm:t>
        <a:bodyPr/>
        <a:lstStyle/>
        <a:p>
          <a:r>
            <a:rPr lang="en-US" dirty="0">
              <a:solidFill>
                <a:schemeClr val="tx1"/>
              </a:solidFill>
            </a:rPr>
            <a:t>Subacute</a:t>
          </a:r>
        </a:p>
      </dgm:t>
    </dgm:pt>
    <dgm:pt modelId="{F54AEA5D-3A53-492F-8A85-7954F7F12C3D}" type="parTrans" cxnId="{4AAC2727-B216-4F93-83B5-B1F28A40D123}">
      <dgm:prSet/>
      <dgm:spPr/>
    </dgm:pt>
    <dgm:pt modelId="{16297618-2F8F-44C7-AF58-FD2203A8E717}" type="sibTrans" cxnId="{4AAC2727-B216-4F93-83B5-B1F28A40D123}">
      <dgm:prSet/>
      <dgm:spPr/>
    </dgm:pt>
    <dgm:pt modelId="{A836BACB-D510-4962-92B4-7D5E9D947544}" type="pres">
      <dgm:prSet presAssocID="{43010CF0-D907-4184-BA75-525495EE4E92}" presName="hierChild1" presStyleCnt="0">
        <dgm:presLayoutVars>
          <dgm:orgChart val="1"/>
          <dgm:chPref val="1"/>
          <dgm:dir/>
          <dgm:animOne val="branch"/>
          <dgm:animLvl val="lvl"/>
          <dgm:resizeHandles/>
        </dgm:presLayoutVars>
      </dgm:prSet>
      <dgm:spPr/>
    </dgm:pt>
    <dgm:pt modelId="{D05910EA-3A5D-42D1-BBFD-E47209A28D6C}" type="pres">
      <dgm:prSet presAssocID="{4BF27D37-CC0A-4CE8-8FF5-A9310BEA07DF}" presName="hierRoot1" presStyleCnt="0">
        <dgm:presLayoutVars>
          <dgm:hierBranch val="init"/>
        </dgm:presLayoutVars>
      </dgm:prSet>
      <dgm:spPr/>
    </dgm:pt>
    <dgm:pt modelId="{50120190-80A9-40E5-B8C4-51611229E2E8}" type="pres">
      <dgm:prSet presAssocID="{4BF27D37-CC0A-4CE8-8FF5-A9310BEA07DF}" presName="rootComposite1" presStyleCnt="0"/>
      <dgm:spPr/>
    </dgm:pt>
    <dgm:pt modelId="{B980ED00-6D92-4F3E-8850-33F1705BA04A}" type="pres">
      <dgm:prSet presAssocID="{4BF27D37-CC0A-4CE8-8FF5-A9310BEA07DF}" presName="rootText1" presStyleLbl="node0" presStyleIdx="0" presStyleCnt="1">
        <dgm:presLayoutVars>
          <dgm:chPref val="3"/>
        </dgm:presLayoutVars>
      </dgm:prSet>
      <dgm:spPr/>
    </dgm:pt>
    <dgm:pt modelId="{75D04919-B6E0-4E3B-A727-EE6664550AAC}" type="pres">
      <dgm:prSet presAssocID="{4BF27D37-CC0A-4CE8-8FF5-A9310BEA07DF}" presName="rootConnector1" presStyleLbl="node1" presStyleIdx="0" presStyleCnt="0"/>
      <dgm:spPr/>
    </dgm:pt>
    <dgm:pt modelId="{1470AF6E-ADB3-46A4-AD62-BA755A798F30}" type="pres">
      <dgm:prSet presAssocID="{4BF27D37-CC0A-4CE8-8FF5-A9310BEA07DF}" presName="hierChild2" presStyleCnt="0"/>
      <dgm:spPr/>
    </dgm:pt>
    <dgm:pt modelId="{2D9EDF75-DDC5-4687-8D8F-3D3ED0AE8835}" type="pres">
      <dgm:prSet presAssocID="{64EB9330-0708-4D31-832E-5794856CA42C}" presName="Name37" presStyleLbl="parChTrans1D2" presStyleIdx="0" presStyleCnt="5"/>
      <dgm:spPr/>
    </dgm:pt>
    <dgm:pt modelId="{B8673E84-E95E-4B4D-81C9-AEF0B269C01D}" type="pres">
      <dgm:prSet presAssocID="{7DF1FB50-E98E-4313-8756-1FFBAF5C1245}" presName="hierRoot2" presStyleCnt="0">
        <dgm:presLayoutVars>
          <dgm:hierBranch val="init"/>
        </dgm:presLayoutVars>
      </dgm:prSet>
      <dgm:spPr/>
    </dgm:pt>
    <dgm:pt modelId="{2F5253D9-A927-45C7-B27B-783F93047890}" type="pres">
      <dgm:prSet presAssocID="{7DF1FB50-E98E-4313-8756-1FFBAF5C1245}" presName="rootComposite" presStyleCnt="0"/>
      <dgm:spPr/>
    </dgm:pt>
    <dgm:pt modelId="{820DA06A-F5FD-4327-A1BA-EA05DCA1D72C}" type="pres">
      <dgm:prSet presAssocID="{7DF1FB50-E98E-4313-8756-1FFBAF5C1245}" presName="rootText" presStyleLbl="node2" presStyleIdx="0" presStyleCnt="4">
        <dgm:presLayoutVars>
          <dgm:chPref val="3"/>
        </dgm:presLayoutVars>
      </dgm:prSet>
      <dgm:spPr/>
    </dgm:pt>
    <dgm:pt modelId="{510E3063-0221-4160-B3EA-58EFD594E9B3}" type="pres">
      <dgm:prSet presAssocID="{7DF1FB50-E98E-4313-8756-1FFBAF5C1245}" presName="rootConnector" presStyleLbl="node2" presStyleIdx="0" presStyleCnt="4"/>
      <dgm:spPr/>
    </dgm:pt>
    <dgm:pt modelId="{8D7B0DE4-9AB4-4AB6-9DC4-FF70CFEA6426}" type="pres">
      <dgm:prSet presAssocID="{7DF1FB50-E98E-4313-8756-1FFBAF5C1245}" presName="hierChild4" presStyleCnt="0"/>
      <dgm:spPr/>
    </dgm:pt>
    <dgm:pt modelId="{DE01111B-1D6F-42A6-B646-5A7EA0A07F8E}" type="pres">
      <dgm:prSet presAssocID="{7DF1FB50-E98E-4313-8756-1FFBAF5C1245}" presName="hierChild5" presStyleCnt="0"/>
      <dgm:spPr/>
    </dgm:pt>
    <dgm:pt modelId="{1B662C33-B7C3-4FCB-BEB2-1C9B10755FFB}" type="pres">
      <dgm:prSet presAssocID="{F54AEA5D-3A53-492F-8A85-7954F7F12C3D}" presName="Name37" presStyleLbl="parChTrans1D2" presStyleIdx="1" presStyleCnt="5"/>
      <dgm:spPr/>
    </dgm:pt>
    <dgm:pt modelId="{2301D057-7E5D-49C2-A5F6-DBA3EF5321BE}" type="pres">
      <dgm:prSet presAssocID="{93F8B3C6-1200-4C29-BA5B-A285E69926E9}" presName="hierRoot2" presStyleCnt="0">
        <dgm:presLayoutVars>
          <dgm:hierBranch val="init"/>
        </dgm:presLayoutVars>
      </dgm:prSet>
      <dgm:spPr/>
    </dgm:pt>
    <dgm:pt modelId="{C941C8B0-ED75-4C40-8B18-7DCCB731F42D}" type="pres">
      <dgm:prSet presAssocID="{93F8B3C6-1200-4C29-BA5B-A285E69926E9}" presName="rootComposite" presStyleCnt="0"/>
      <dgm:spPr/>
    </dgm:pt>
    <dgm:pt modelId="{DBD96EF2-E2B4-424E-8C36-42469FE89D6A}" type="pres">
      <dgm:prSet presAssocID="{93F8B3C6-1200-4C29-BA5B-A285E69926E9}" presName="rootText" presStyleLbl="node2" presStyleIdx="1" presStyleCnt="4">
        <dgm:presLayoutVars>
          <dgm:chPref val="3"/>
        </dgm:presLayoutVars>
      </dgm:prSet>
      <dgm:spPr/>
    </dgm:pt>
    <dgm:pt modelId="{6530F591-A413-4CD3-BF88-9D5182C95EFD}" type="pres">
      <dgm:prSet presAssocID="{93F8B3C6-1200-4C29-BA5B-A285E69926E9}" presName="rootConnector" presStyleLbl="node2" presStyleIdx="1" presStyleCnt="4"/>
      <dgm:spPr/>
    </dgm:pt>
    <dgm:pt modelId="{EE5746A6-89B8-4D1F-86AC-09FD609EE8D9}" type="pres">
      <dgm:prSet presAssocID="{93F8B3C6-1200-4C29-BA5B-A285E69926E9}" presName="hierChild4" presStyleCnt="0"/>
      <dgm:spPr/>
    </dgm:pt>
    <dgm:pt modelId="{F9171410-4F85-4856-8859-FE53C9245442}" type="pres">
      <dgm:prSet presAssocID="{93F8B3C6-1200-4C29-BA5B-A285E69926E9}" presName="hierChild5" presStyleCnt="0"/>
      <dgm:spPr/>
    </dgm:pt>
    <dgm:pt modelId="{E7881117-3C30-4AA9-9B75-7B71F00498C4}" type="pres">
      <dgm:prSet presAssocID="{AC5F6646-0606-4810-814E-188E55CD8DFD}" presName="Name37" presStyleLbl="parChTrans1D2" presStyleIdx="2" presStyleCnt="5"/>
      <dgm:spPr/>
    </dgm:pt>
    <dgm:pt modelId="{110A629C-091F-43E4-9B9C-E228AF572F14}" type="pres">
      <dgm:prSet presAssocID="{180B8172-EF03-47AB-8E57-01BAE5F0A676}" presName="hierRoot2" presStyleCnt="0">
        <dgm:presLayoutVars>
          <dgm:hierBranch val="init"/>
        </dgm:presLayoutVars>
      </dgm:prSet>
      <dgm:spPr/>
    </dgm:pt>
    <dgm:pt modelId="{2BEA11A3-1816-444E-9CE9-2D17EDDB35D9}" type="pres">
      <dgm:prSet presAssocID="{180B8172-EF03-47AB-8E57-01BAE5F0A676}" presName="rootComposite" presStyleCnt="0"/>
      <dgm:spPr/>
    </dgm:pt>
    <dgm:pt modelId="{79989252-A930-4EEE-AFB0-E1A2C797B95E}" type="pres">
      <dgm:prSet presAssocID="{180B8172-EF03-47AB-8E57-01BAE5F0A676}" presName="rootText" presStyleLbl="node2" presStyleIdx="2" presStyleCnt="4">
        <dgm:presLayoutVars>
          <dgm:chPref val="3"/>
        </dgm:presLayoutVars>
      </dgm:prSet>
      <dgm:spPr/>
    </dgm:pt>
    <dgm:pt modelId="{ED744401-5547-4B9D-8FBB-04FEC7D97F94}" type="pres">
      <dgm:prSet presAssocID="{180B8172-EF03-47AB-8E57-01BAE5F0A676}" presName="rootConnector" presStyleLbl="node2" presStyleIdx="2" presStyleCnt="4"/>
      <dgm:spPr/>
    </dgm:pt>
    <dgm:pt modelId="{E794BA04-10F7-48A2-A62B-E706685AB981}" type="pres">
      <dgm:prSet presAssocID="{180B8172-EF03-47AB-8E57-01BAE5F0A676}" presName="hierChild4" presStyleCnt="0"/>
      <dgm:spPr/>
    </dgm:pt>
    <dgm:pt modelId="{BC728561-FB4D-4C82-AD2F-E739F1C35338}" type="pres">
      <dgm:prSet presAssocID="{180B8172-EF03-47AB-8E57-01BAE5F0A676}" presName="hierChild5" presStyleCnt="0"/>
      <dgm:spPr/>
    </dgm:pt>
    <dgm:pt modelId="{3763DF89-0237-4BEF-9131-2C6E49D06109}" type="pres">
      <dgm:prSet presAssocID="{118A4961-014D-4CA9-83E1-5D390EC5E83C}" presName="Name37" presStyleLbl="parChTrans1D2" presStyleIdx="3" presStyleCnt="5"/>
      <dgm:spPr/>
    </dgm:pt>
    <dgm:pt modelId="{7B177219-4F21-4379-90ED-77F3E09B1B21}" type="pres">
      <dgm:prSet presAssocID="{217B3067-FC5C-4F8A-BFF6-27102CF5FDE4}" presName="hierRoot2" presStyleCnt="0">
        <dgm:presLayoutVars>
          <dgm:hierBranch val="init"/>
        </dgm:presLayoutVars>
      </dgm:prSet>
      <dgm:spPr/>
    </dgm:pt>
    <dgm:pt modelId="{E9697A3B-4DF4-472E-AC3F-7A4C2A42F020}" type="pres">
      <dgm:prSet presAssocID="{217B3067-FC5C-4F8A-BFF6-27102CF5FDE4}" presName="rootComposite" presStyleCnt="0"/>
      <dgm:spPr/>
    </dgm:pt>
    <dgm:pt modelId="{DBC1F234-B2DA-4AAE-8CA9-F2F0C81EBF8B}" type="pres">
      <dgm:prSet presAssocID="{217B3067-FC5C-4F8A-BFF6-27102CF5FDE4}" presName="rootText" presStyleLbl="node2" presStyleIdx="3" presStyleCnt="4">
        <dgm:presLayoutVars>
          <dgm:chPref val="3"/>
        </dgm:presLayoutVars>
      </dgm:prSet>
      <dgm:spPr/>
    </dgm:pt>
    <dgm:pt modelId="{1BB42BF6-485F-4949-B206-5221871CA51C}" type="pres">
      <dgm:prSet presAssocID="{217B3067-FC5C-4F8A-BFF6-27102CF5FDE4}" presName="rootConnector" presStyleLbl="node2" presStyleIdx="3" presStyleCnt="4"/>
      <dgm:spPr/>
    </dgm:pt>
    <dgm:pt modelId="{BE8FEC17-8F5F-4FD3-8301-21F69B64F3D4}" type="pres">
      <dgm:prSet presAssocID="{217B3067-FC5C-4F8A-BFF6-27102CF5FDE4}" presName="hierChild4" presStyleCnt="0"/>
      <dgm:spPr/>
    </dgm:pt>
    <dgm:pt modelId="{D8E1D797-8816-49C2-A184-6A2239788822}" type="pres">
      <dgm:prSet presAssocID="{217B3067-FC5C-4F8A-BFF6-27102CF5FDE4}" presName="hierChild5" presStyleCnt="0"/>
      <dgm:spPr/>
    </dgm:pt>
    <dgm:pt modelId="{0BE035CD-340A-496F-9D6C-FACD4820777C}" type="pres">
      <dgm:prSet presAssocID="{4BF27D37-CC0A-4CE8-8FF5-A9310BEA07DF}" presName="hierChild3" presStyleCnt="0"/>
      <dgm:spPr/>
    </dgm:pt>
    <dgm:pt modelId="{03407832-4003-49BC-87CF-DAF74B3B933E}" type="pres">
      <dgm:prSet presAssocID="{AE3FDF20-8AA8-4413-B7DF-E00A075D5F41}" presName="Name111" presStyleLbl="parChTrans1D2" presStyleIdx="4" presStyleCnt="5"/>
      <dgm:spPr/>
    </dgm:pt>
    <dgm:pt modelId="{B1FA86ED-2F8F-46BF-9010-8C29F1334AD6}" type="pres">
      <dgm:prSet presAssocID="{512AB96B-38E6-4115-BE8D-E33F602C406C}" presName="hierRoot3" presStyleCnt="0">
        <dgm:presLayoutVars>
          <dgm:hierBranch val="init"/>
        </dgm:presLayoutVars>
      </dgm:prSet>
      <dgm:spPr/>
    </dgm:pt>
    <dgm:pt modelId="{84618C48-577B-4810-B9C1-11ACA06926B1}" type="pres">
      <dgm:prSet presAssocID="{512AB96B-38E6-4115-BE8D-E33F602C406C}" presName="rootComposite3" presStyleCnt="0"/>
      <dgm:spPr/>
    </dgm:pt>
    <dgm:pt modelId="{82D407D5-956B-4D56-9710-976FC91F3B66}" type="pres">
      <dgm:prSet presAssocID="{512AB96B-38E6-4115-BE8D-E33F602C406C}" presName="rootText3" presStyleLbl="asst1" presStyleIdx="0" presStyleCnt="1">
        <dgm:presLayoutVars>
          <dgm:chPref val="3"/>
        </dgm:presLayoutVars>
      </dgm:prSet>
      <dgm:spPr/>
    </dgm:pt>
    <dgm:pt modelId="{814D9E70-6CCA-4612-A594-F1DBA9B7661F}" type="pres">
      <dgm:prSet presAssocID="{512AB96B-38E6-4115-BE8D-E33F602C406C}" presName="rootConnector3" presStyleLbl="asst1" presStyleIdx="0" presStyleCnt="1"/>
      <dgm:spPr/>
    </dgm:pt>
    <dgm:pt modelId="{EB4612AD-E265-4D2C-9DC9-C9CA2CFBE1C3}" type="pres">
      <dgm:prSet presAssocID="{512AB96B-38E6-4115-BE8D-E33F602C406C}" presName="hierChild6" presStyleCnt="0"/>
      <dgm:spPr/>
    </dgm:pt>
    <dgm:pt modelId="{218A6377-2F1E-482A-A640-DAF95AFCDC26}" type="pres">
      <dgm:prSet presAssocID="{512AB96B-38E6-4115-BE8D-E33F602C406C}" presName="hierChild7" presStyleCnt="0"/>
      <dgm:spPr/>
    </dgm:pt>
  </dgm:ptLst>
  <dgm:cxnLst>
    <dgm:cxn modelId="{08F4080E-EE35-4924-B9E8-5256141DAE45}" srcId="{4BF27D37-CC0A-4CE8-8FF5-A9310BEA07DF}" destId="{217B3067-FC5C-4F8A-BFF6-27102CF5FDE4}" srcOrd="4" destOrd="0" parTransId="{118A4961-014D-4CA9-83E1-5D390EC5E83C}" sibTransId="{549D2D6C-D076-430F-95CB-36CCE1CB80BD}"/>
    <dgm:cxn modelId="{98C08817-C4D8-45E2-AFC4-95A229DF0299}" type="presOf" srcId="{F54AEA5D-3A53-492F-8A85-7954F7F12C3D}" destId="{1B662C33-B7C3-4FCB-BEB2-1C9B10755FFB}" srcOrd="0" destOrd="0" presId="urn:microsoft.com/office/officeart/2005/8/layout/orgChart1"/>
    <dgm:cxn modelId="{58076B1D-F923-44B9-9D05-29C242E99F32}" type="presOf" srcId="{4BF27D37-CC0A-4CE8-8FF5-A9310BEA07DF}" destId="{B980ED00-6D92-4F3E-8850-33F1705BA04A}" srcOrd="0" destOrd="0" presId="urn:microsoft.com/office/officeart/2005/8/layout/orgChart1"/>
    <dgm:cxn modelId="{4AAC2727-B216-4F93-83B5-B1F28A40D123}" srcId="{4BF27D37-CC0A-4CE8-8FF5-A9310BEA07DF}" destId="{93F8B3C6-1200-4C29-BA5B-A285E69926E9}" srcOrd="2" destOrd="0" parTransId="{F54AEA5D-3A53-492F-8A85-7954F7F12C3D}" sibTransId="{16297618-2F8F-44C7-AF58-FD2203A8E717}"/>
    <dgm:cxn modelId="{F73F0528-EAD9-41C6-ADC4-896F0DCF5AEE}" type="presOf" srcId="{512AB96B-38E6-4115-BE8D-E33F602C406C}" destId="{82D407D5-956B-4D56-9710-976FC91F3B66}" srcOrd="0" destOrd="0" presId="urn:microsoft.com/office/officeart/2005/8/layout/orgChart1"/>
    <dgm:cxn modelId="{84D8E836-7A23-47D9-93D3-1622F8E98924}" type="presOf" srcId="{180B8172-EF03-47AB-8E57-01BAE5F0A676}" destId="{79989252-A930-4EEE-AFB0-E1A2C797B95E}" srcOrd="0" destOrd="0" presId="urn:microsoft.com/office/officeart/2005/8/layout/orgChart1"/>
    <dgm:cxn modelId="{A1CB6A38-CD54-40ED-9E3B-C427824E0E08}" type="presOf" srcId="{7DF1FB50-E98E-4313-8756-1FFBAF5C1245}" destId="{820DA06A-F5FD-4327-A1BA-EA05DCA1D72C}" srcOrd="0" destOrd="0" presId="urn:microsoft.com/office/officeart/2005/8/layout/orgChart1"/>
    <dgm:cxn modelId="{12769844-CEE5-4E0E-A8D1-F79D163D7F38}" srcId="{4BF27D37-CC0A-4CE8-8FF5-A9310BEA07DF}" destId="{180B8172-EF03-47AB-8E57-01BAE5F0A676}" srcOrd="3" destOrd="0" parTransId="{AC5F6646-0606-4810-814E-188E55CD8DFD}" sibTransId="{186A72E4-531F-41CA-B8C7-BB9AE1093B6F}"/>
    <dgm:cxn modelId="{C6A48D4E-5FE5-4AC9-BDDA-D9A6602D1399}" type="presOf" srcId="{AE3FDF20-8AA8-4413-B7DF-E00A075D5F41}" destId="{03407832-4003-49BC-87CF-DAF74B3B933E}" srcOrd="0" destOrd="0" presId="urn:microsoft.com/office/officeart/2005/8/layout/orgChart1"/>
    <dgm:cxn modelId="{BA108370-7477-446F-88CD-7420C26E2CC9}" type="presOf" srcId="{217B3067-FC5C-4F8A-BFF6-27102CF5FDE4}" destId="{DBC1F234-B2DA-4AAE-8CA9-F2F0C81EBF8B}" srcOrd="0" destOrd="0" presId="urn:microsoft.com/office/officeart/2005/8/layout/orgChart1"/>
    <dgm:cxn modelId="{E8F11973-3DF0-4387-8AC0-7EB2614DBF67}" type="presOf" srcId="{7DF1FB50-E98E-4313-8756-1FFBAF5C1245}" destId="{510E3063-0221-4160-B3EA-58EFD594E9B3}" srcOrd="1" destOrd="0" presId="urn:microsoft.com/office/officeart/2005/8/layout/orgChart1"/>
    <dgm:cxn modelId="{9C31DC8E-4626-4B2C-966E-EFE4CADC5140}" type="presOf" srcId="{118A4961-014D-4CA9-83E1-5D390EC5E83C}" destId="{3763DF89-0237-4BEF-9131-2C6E49D06109}" srcOrd="0" destOrd="0" presId="urn:microsoft.com/office/officeart/2005/8/layout/orgChart1"/>
    <dgm:cxn modelId="{54B52497-BF63-4FF4-9CB8-887C1470127B}" type="presOf" srcId="{180B8172-EF03-47AB-8E57-01BAE5F0A676}" destId="{ED744401-5547-4B9D-8FBB-04FEC7D97F94}" srcOrd="1" destOrd="0" presId="urn:microsoft.com/office/officeart/2005/8/layout/orgChart1"/>
    <dgm:cxn modelId="{32FB0E9A-9DFB-4B21-AD4F-09C5F2A3EAE7}" type="presOf" srcId="{AC5F6646-0606-4810-814E-188E55CD8DFD}" destId="{E7881117-3C30-4AA9-9B75-7B71F00498C4}" srcOrd="0" destOrd="0" presId="urn:microsoft.com/office/officeart/2005/8/layout/orgChart1"/>
    <dgm:cxn modelId="{72217C9A-6F6E-458E-A765-379FB3F81F76}" type="presOf" srcId="{4BF27D37-CC0A-4CE8-8FF5-A9310BEA07DF}" destId="{75D04919-B6E0-4E3B-A727-EE6664550AAC}" srcOrd="1" destOrd="0" presId="urn:microsoft.com/office/officeart/2005/8/layout/orgChart1"/>
    <dgm:cxn modelId="{3950D3AF-907C-4FC7-937F-76A51DAC0FF4}" srcId="{4BF27D37-CC0A-4CE8-8FF5-A9310BEA07DF}" destId="{7DF1FB50-E98E-4313-8756-1FFBAF5C1245}" srcOrd="1" destOrd="0" parTransId="{64EB9330-0708-4D31-832E-5794856CA42C}" sibTransId="{BC25F87D-0BF6-4D2B-993B-EB13F7ED5DD8}"/>
    <dgm:cxn modelId="{6B7ACEBF-C39A-4DCF-9530-1142E562AE0D}" type="presOf" srcId="{64EB9330-0708-4D31-832E-5794856CA42C}" destId="{2D9EDF75-DDC5-4687-8D8F-3D3ED0AE8835}" srcOrd="0" destOrd="0" presId="urn:microsoft.com/office/officeart/2005/8/layout/orgChart1"/>
    <dgm:cxn modelId="{459F68D0-FB6F-4466-BCC3-CB3EA08A31B9}" type="presOf" srcId="{43010CF0-D907-4184-BA75-525495EE4E92}" destId="{A836BACB-D510-4962-92B4-7D5E9D947544}" srcOrd="0" destOrd="0" presId="urn:microsoft.com/office/officeart/2005/8/layout/orgChart1"/>
    <dgm:cxn modelId="{163B39D9-DBE8-4E50-8960-B7CB80206084}" srcId="{43010CF0-D907-4184-BA75-525495EE4E92}" destId="{4BF27D37-CC0A-4CE8-8FF5-A9310BEA07DF}" srcOrd="0" destOrd="0" parTransId="{05E7A306-DDB7-478A-97C4-47D03AAAFE87}" sibTransId="{C61D672F-3CB1-4C26-B766-13DB24211AAD}"/>
    <dgm:cxn modelId="{84633ED9-CA2F-4238-BC62-C18090C10B23}" type="presOf" srcId="{217B3067-FC5C-4F8A-BFF6-27102CF5FDE4}" destId="{1BB42BF6-485F-4949-B206-5221871CA51C}" srcOrd="1" destOrd="0" presId="urn:microsoft.com/office/officeart/2005/8/layout/orgChart1"/>
    <dgm:cxn modelId="{07B4E6E5-CD00-4739-B6D3-2520463CE401}" type="presOf" srcId="{512AB96B-38E6-4115-BE8D-E33F602C406C}" destId="{814D9E70-6CCA-4612-A594-F1DBA9B7661F}" srcOrd="1" destOrd="0" presId="urn:microsoft.com/office/officeart/2005/8/layout/orgChart1"/>
    <dgm:cxn modelId="{9291A8EB-7A77-4E75-B0B8-DDD438ED866C}" srcId="{4BF27D37-CC0A-4CE8-8FF5-A9310BEA07DF}" destId="{512AB96B-38E6-4115-BE8D-E33F602C406C}" srcOrd="0" destOrd="0" parTransId="{AE3FDF20-8AA8-4413-B7DF-E00A075D5F41}" sibTransId="{6D9725E1-C635-4B7E-8D19-3330345E790D}"/>
    <dgm:cxn modelId="{8A645DEC-57E5-4B8E-B629-8BAE62B2D903}" type="presOf" srcId="{93F8B3C6-1200-4C29-BA5B-A285E69926E9}" destId="{DBD96EF2-E2B4-424E-8C36-42469FE89D6A}" srcOrd="0" destOrd="0" presId="urn:microsoft.com/office/officeart/2005/8/layout/orgChart1"/>
    <dgm:cxn modelId="{E45479FD-953C-411C-95F0-27502483AE1F}" type="presOf" srcId="{93F8B3C6-1200-4C29-BA5B-A285E69926E9}" destId="{6530F591-A413-4CD3-BF88-9D5182C95EFD}" srcOrd="1" destOrd="0" presId="urn:microsoft.com/office/officeart/2005/8/layout/orgChart1"/>
    <dgm:cxn modelId="{62111A4C-6458-4DAB-99B9-BC06324D1663}" type="presParOf" srcId="{A836BACB-D510-4962-92B4-7D5E9D947544}" destId="{D05910EA-3A5D-42D1-BBFD-E47209A28D6C}" srcOrd="0" destOrd="0" presId="urn:microsoft.com/office/officeart/2005/8/layout/orgChart1"/>
    <dgm:cxn modelId="{103AFF43-63F4-4B73-B86B-74709125F979}" type="presParOf" srcId="{D05910EA-3A5D-42D1-BBFD-E47209A28D6C}" destId="{50120190-80A9-40E5-B8C4-51611229E2E8}" srcOrd="0" destOrd="0" presId="urn:microsoft.com/office/officeart/2005/8/layout/orgChart1"/>
    <dgm:cxn modelId="{13B1C16E-A1AF-443D-85A5-B641708A08FF}" type="presParOf" srcId="{50120190-80A9-40E5-B8C4-51611229E2E8}" destId="{B980ED00-6D92-4F3E-8850-33F1705BA04A}" srcOrd="0" destOrd="0" presId="urn:microsoft.com/office/officeart/2005/8/layout/orgChart1"/>
    <dgm:cxn modelId="{C6F138FD-8268-4429-A917-40A8693A2C33}" type="presParOf" srcId="{50120190-80A9-40E5-B8C4-51611229E2E8}" destId="{75D04919-B6E0-4E3B-A727-EE6664550AAC}" srcOrd="1" destOrd="0" presId="urn:microsoft.com/office/officeart/2005/8/layout/orgChart1"/>
    <dgm:cxn modelId="{0DDB49C6-162E-4300-8FB4-24F848429A05}" type="presParOf" srcId="{D05910EA-3A5D-42D1-BBFD-E47209A28D6C}" destId="{1470AF6E-ADB3-46A4-AD62-BA755A798F30}" srcOrd="1" destOrd="0" presId="urn:microsoft.com/office/officeart/2005/8/layout/orgChart1"/>
    <dgm:cxn modelId="{85FB797C-9353-4250-8EA1-1A7FD637AB85}" type="presParOf" srcId="{1470AF6E-ADB3-46A4-AD62-BA755A798F30}" destId="{2D9EDF75-DDC5-4687-8D8F-3D3ED0AE8835}" srcOrd="0" destOrd="0" presId="urn:microsoft.com/office/officeart/2005/8/layout/orgChart1"/>
    <dgm:cxn modelId="{8EA8629F-2269-4838-BA19-2211BC399384}" type="presParOf" srcId="{1470AF6E-ADB3-46A4-AD62-BA755A798F30}" destId="{B8673E84-E95E-4B4D-81C9-AEF0B269C01D}" srcOrd="1" destOrd="0" presId="urn:microsoft.com/office/officeart/2005/8/layout/orgChart1"/>
    <dgm:cxn modelId="{58DEEB10-0779-4690-90E8-1A1FA7BCE2E7}" type="presParOf" srcId="{B8673E84-E95E-4B4D-81C9-AEF0B269C01D}" destId="{2F5253D9-A927-45C7-B27B-783F93047890}" srcOrd="0" destOrd="0" presId="urn:microsoft.com/office/officeart/2005/8/layout/orgChart1"/>
    <dgm:cxn modelId="{54439980-B781-4DF4-8629-E222CEEC7AAC}" type="presParOf" srcId="{2F5253D9-A927-45C7-B27B-783F93047890}" destId="{820DA06A-F5FD-4327-A1BA-EA05DCA1D72C}" srcOrd="0" destOrd="0" presId="urn:microsoft.com/office/officeart/2005/8/layout/orgChart1"/>
    <dgm:cxn modelId="{29B8B3BE-9BE4-4046-949B-8587970F3988}" type="presParOf" srcId="{2F5253D9-A927-45C7-B27B-783F93047890}" destId="{510E3063-0221-4160-B3EA-58EFD594E9B3}" srcOrd="1" destOrd="0" presId="urn:microsoft.com/office/officeart/2005/8/layout/orgChart1"/>
    <dgm:cxn modelId="{5175421E-0F27-462E-988A-7D8FC093B502}" type="presParOf" srcId="{B8673E84-E95E-4B4D-81C9-AEF0B269C01D}" destId="{8D7B0DE4-9AB4-4AB6-9DC4-FF70CFEA6426}" srcOrd="1" destOrd="0" presId="urn:microsoft.com/office/officeart/2005/8/layout/orgChart1"/>
    <dgm:cxn modelId="{2174165D-AA61-4A40-8829-55356ACF233A}" type="presParOf" srcId="{B8673E84-E95E-4B4D-81C9-AEF0B269C01D}" destId="{DE01111B-1D6F-42A6-B646-5A7EA0A07F8E}" srcOrd="2" destOrd="0" presId="urn:microsoft.com/office/officeart/2005/8/layout/orgChart1"/>
    <dgm:cxn modelId="{C8DA93B7-1140-4CA4-BD1D-B231DBD9E12E}" type="presParOf" srcId="{1470AF6E-ADB3-46A4-AD62-BA755A798F30}" destId="{1B662C33-B7C3-4FCB-BEB2-1C9B10755FFB}" srcOrd="2" destOrd="0" presId="urn:microsoft.com/office/officeart/2005/8/layout/orgChart1"/>
    <dgm:cxn modelId="{5322FA77-12CE-4887-98C4-52790690EA5B}" type="presParOf" srcId="{1470AF6E-ADB3-46A4-AD62-BA755A798F30}" destId="{2301D057-7E5D-49C2-A5F6-DBA3EF5321BE}" srcOrd="3" destOrd="0" presId="urn:microsoft.com/office/officeart/2005/8/layout/orgChart1"/>
    <dgm:cxn modelId="{1A9C2C07-CDDA-43C0-AD9B-9F2EDC5805A2}" type="presParOf" srcId="{2301D057-7E5D-49C2-A5F6-DBA3EF5321BE}" destId="{C941C8B0-ED75-4C40-8B18-7DCCB731F42D}" srcOrd="0" destOrd="0" presId="urn:microsoft.com/office/officeart/2005/8/layout/orgChart1"/>
    <dgm:cxn modelId="{B4BB53EF-0B24-4F91-8B8B-23411060E2B8}" type="presParOf" srcId="{C941C8B0-ED75-4C40-8B18-7DCCB731F42D}" destId="{DBD96EF2-E2B4-424E-8C36-42469FE89D6A}" srcOrd="0" destOrd="0" presId="urn:microsoft.com/office/officeart/2005/8/layout/orgChart1"/>
    <dgm:cxn modelId="{78C12623-FC2A-4186-B7D9-5E936272F4A0}" type="presParOf" srcId="{C941C8B0-ED75-4C40-8B18-7DCCB731F42D}" destId="{6530F591-A413-4CD3-BF88-9D5182C95EFD}" srcOrd="1" destOrd="0" presId="urn:microsoft.com/office/officeart/2005/8/layout/orgChart1"/>
    <dgm:cxn modelId="{D6F1848A-79F3-445B-9AD7-0960AA51C198}" type="presParOf" srcId="{2301D057-7E5D-49C2-A5F6-DBA3EF5321BE}" destId="{EE5746A6-89B8-4D1F-86AC-09FD609EE8D9}" srcOrd="1" destOrd="0" presId="urn:microsoft.com/office/officeart/2005/8/layout/orgChart1"/>
    <dgm:cxn modelId="{BAF5E559-A713-4E9A-9947-500F9F728CF5}" type="presParOf" srcId="{2301D057-7E5D-49C2-A5F6-DBA3EF5321BE}" destId="{F9171410-4F85-4856-8859-FE53C9245442}" srcOrd="2" destOrd="0" presId="urn:microsoft.com/office/officeart/2005/8/layout/orgChart1"/>
    <dgm:cxn modelId="{12857604-15B6-4348-B04F-A78541C35B99}" type="presParOf" srcId="{1470AF6E-ADB3-46A4-AD62-BA755A798F30}" destId="{E7881117-3C30-4AA9-9B75-7B71F00498C4}" srcOrd="4" destOrd="0" presId="urn:microsoft.com/office/officeart/2005/8/layout/orgChart1"/>
    <dgm:cxn modelId="{B34CB758-7144-4AD0-BD96-D52BF0CA0982}" type="presParOf" srcId="{1470AF6E-ADB3-46A4-AD62-BA755A798F30}" destId="{110A629C-091F-43E4-9B9C-E228AF572F14}" srcOrd="5" destOrd="0" presId="urn:microsoft.com/office/officeart/2005/8/layout/orgChart1"/>
    <dgm:cxn modelId="{EF7985DA-D25B-4663-A74E-587E31EB1FA0}" type="presParOf" srcId="{110A629C-091F-43E4-9B9C-E228AF572F14}" destId="{2BEA11A3-1816-444E-9CE9-2D17EDDB35D9}" srcOrd="0" destOrd="0" presId="urn:microsoft.com/office/officeart/2005/8/layout/orgChart1"/>
    <dgm:cxn modelId="{06D2E6B7-708A-4F86-9B5B-DB57EEDFAA10}" type="presParOf" srcId="{2BEA11A3-1816-444E-9CE9-2D17EDDB35D9}" destId="{79989252-A930-4EEE-AFB0-E1A2C797B95E}" srcOrd="0" destOrd="0" presId="urn:microsoft.com/office/officeart/2005/8/layout/orgChart1"/>
    <dgm:cxn modelId="{6783E5A0-01DE-407C-B643-00F84078A59D}" type="presParOf" srcId="{2BEA11A3-1816-444E-9CE9-2D17EDDB35D9}" destId="{ED744401-5547-4B9D-8FBB-04FEC7D97F94}" srcOrd="1" destOrd="0" presId="urn:microsoft.com/office/officeart/2005/8/layout/orgChart1"/>
    <dgm:cxn modelId="{2CBC10BF-9823-4B76-9854-03B46B7116C8}" type="presParOf" srcId="{110A629C-091F-43E4-9B9C-E228AF572F14}" destId="{E794BA04-10F7-48A2-A62B-E706685AB981}" srcOrd="1" destOrd="0" presId="urn:microsoft.com/office/officeart/2005/8/layout/orgChart1"/>
    <dgm:cxn modelId="{03F01B1D-2158-4306-9337-F2D927E0AEF6}" type="presParOf" srcId="{110A629C-091F-43E4-9B9C-E228AF572F14}" destId="{BC728561-FB4D-4C82-AD2F-E739F1C35338}" srcOrd="2" destOrd="0" presId="urn:microsoft.com/office/officeart/2005/8/layout/orgChart1"/>
    <dgm:cxn modelId="{E79D4695-92C5-47CA-BAE9-5C3A44DD7A24}" type="presParOf" srcId="{1470AF6E-ADB3-46A4-AD62-BA755A798F30}" destId="{3763DF89-0237-4BEF-9131-2C6E49D06109}" srcOrd="6" destOrd="0" presId="urn:microsoft.com/office/officeart/2005/8/layout/orgChart1"/>
    <dgm:cxn modelId="{95E82607-F1AA-4267-9592-2BB2970C64D2}" type="presParOf" srcId="{1470AF6E-ADB3-46A4-AD62-BA755A798F30}" destId="{7B177219-4F21-4379-90ED-77F3E09B1B21}" srcOrd="7" destOrd="0" presId="urn:microsoft.com/office/officeart/2005/8/layout/orgChart1"/>
    <dgm:cxn modelId="{6DACAE66-C606-49A3-B575-F6AFB58A1922}" type="presParOf" srcId="{7B177219-4F21-4379-90ED-77F3E09B1B21}" destId="{E9697A3B-4DF4-472E-AC3F-7A4C2A42F020}" srcOrd="0" destOrd="0" presId="urn:microsoft.com/office/officeart/2005/8/layout/orgChart1"/>
    <dgm:cxn modelId="{06280FED-6F6C-4CCA-BDC0-73F8DB1BCFE9}" type="presParOf" srcId="{E9697A3B-4DF4-472E-AC3F-7A4C2A42F020}" destId="{DBC1F234-B2DA-4AAE-8CA9-F2F0C81EBF8B}" srcOrd="0" destOrd="0" presId="urn:microsoft.com/office/officeart/2005/8/layout/orgChart1"/>
    <dgm:cxn modelId="{9EA24A64-6B16-4C55-AB68-3D85AA9C6A23}" type="presParOf" srcId="{E9697A3B-4DF4-472E-AC3F-7A4C2A42F020}" destId="{1BB42BF6-485F-4949-B206-5221871CA51C}" srcOrd="1" destOrd="0" presId="urn:microsoft.com/office/officeart/2005/8/layout/orgChart1"/>
    <dgm:cxn modelId="{D2E14DB0-FC80-4204-A3BE-9E84D9A6DE0B}" type="presParOf" srcId="{7B177219-4F21-4379-90ED-77F3E09B1B21}" destId="{BE8FEC17-8F5F-4FD3-8301-21F69B64F3D4}" srcOrd="1" destOrd="0" presId="urn:microsoft.com/office/officeart/2005/8/layout/orgChart1"/>
    <dgm:cxn modelId="{3BFB5FF9-08A0-482F-BA25-6882EECD9FE9}" type="presParOf" srcId="{7B177219-4F21-4379-90ED-77F3E09B1B21}" destId="{D8E1D797-8816-49C2-A184-6A2239788822}" srcOrd="2" destOrd="0" presId="urn:microsoft.com/office/officeart/2005/8/layout/orgChart1"/>
    <dgm:cxn modelId="{F7C5DB9F-2154-45E6-808C-4AE9CF592B8B}" type="presParOf" srcId="{D05910EA-3A5D-42D1-BBFD-E47209A28D6C}" destId="{0BE035CD-340A-496F-9D6C-FACD4820777C}" srcOrd="2" destOrd="0" presId="urn:microsoft.com/office/officeart/2005/8/layout/orgChart1"/>
    <dgm:cxn modelId="{E18EB301-A571-4750-A469-A9BF7393F5C4}" type="presParOf" srcId="{0BE035CD-340A-496F-9D6C-FACD4820777C}" destId="{03407832-4003-49BC-87CF-DAF74B3B933E}" srcOrd="0" destOrd="0" presId="urn:microsoft.com/office/officeart/2005/8/layout/orgChart1"/>
    <dgm:cxn modelId="{055513BE-344F-4A46-91EF-300DE2F43196}" type="presParOf" srcId="{0BE035CD-340A-496F-9D6C-FACD4820777C}" destId="{B1FA86ED-2F8F-46BF-9010-8C29F1334AD6}" srcOrd="1" destOrd="0" presId="urn:microsoft.com/office/officeart/2005/8/layout/orgChart1"/>
    <dgm:cxn modelId="{D8778A53-6C4A-4166-AFB1-0D48B6CA05B5}" type="presParOf" srcId="{B1FA86ED-2F8F-46BF-9010-8C29F1334AD6}" destId="{84618C48-577B-4810-B9C1-11ACA06926B1}" srcOrd="0" destOrd="0" presId="urn:microsoft.com/office/officeart/2005/8/layout/orgChart1"/>
    <dgm:cxn modelId="{5994176B-E50D-4F95-BA68-E85280DA7DA3}" type="presParOf" srcId="{84618C48-577B-4810-B9C1-11ACA06926B1}" destId="{82D407D5-956B-4D56-9710-976FC91F3B66}" srcOrd="0" destOrd="0" presId="urn:microsoft.com/office/officeart/2005/8/layout/orgChart1"/>
    <dgm:cxn modelId="{2EE537A2-DFAB-4350-BAFD-703CBA2C6506}" type="presParOf" srcId="{84618C48-577B-4810-B9C1-11ACA06926B1}" destId="{814D9E70-6CCA-4612-A594-F1DBA9B7661F}" srcOrd="1" destOrd="0" presId="urn:microsoft.com/office/officeart/2005/8/layout/orgChart1"/>
    <dgm:cxn modelId="{05A4A78F-6814-4DCA-8B02-E61E76B50D09}" type="presParOf" srcId="{B1FA86ED-2F8F-46BF-9010-8C29F1334AD6}" destId="{EB4612AD-E265-4D2C-9DC9-C9CA2CFBE1C3}" srcOrd="1" destOrd="0" presId="urn:microsoft.com/office/officeart/2005/8/layout/orgChart1"/>
    <dgm:cxn modelId="{C93BB1DE-68EC-4A69-8C73-F858B38D1B8B}" type="presParOf" srcId="{B1FA86ED-2F8F-46BF-9010-8C29F1334AD6}" destId="{218A6377-2F1E-482A-A640-DAF95AFCDC2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07832-4003-49BC-87CF-DAF74B3B933E}">
      <dsp:nvSpPr>
        <dsp:cNvPr id="0" name=""/>
        <dsp:cNvSpPr/>
      </dsp:nvSpPr>
      <dsp:spPr>
        <a:xfrm>
          <a:off x="4995977" y="1852020"/>
          <a:ext cx="237108" cy="1038759"/>
        </a:xfrm>
        <a:custGeom>
          <a:avLst/>
          <a:gdLst/>
          <a:ahLst/>
          <a:cxnLst/>
          <a:rect l="0" t="0" r="0" b="0"/>
          <a:pathLst>
            <a:path>
              <a:moveTo>
                <a:pt x="237108" y="0"/>
              </a:moveTo>
              <a:lnTo>
                <a:pt x="237108" y="1038759"/>
              </a:lnTo>
              <a:lnTo>
                <a:pt x="0" y="103875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3DF89-0237-4BEF-9131-2C6E49D06109}">
      <dsp:nvSpPr>
        <dsp:cNvPr id="0" name=""/>
        <dsp:cNvSpPr/>
      </dsp:nvSpPr>
      <dsp:spPr>
        <a:xfrm>
          <a:off x="5233085" y="1852020"/>
          <a:ext cx="4098585" cy="2077519"/>
        </a:xfrm>
        <a:custGeom>
          <a:avLst/>
          <a:gdLst/>
          <a:ahLst/>
          <a:cxnLst/>
          <a:rect l="0" t="0" r="0" b="0"/>
          <a:pathLst>
            <a:path>
              <a:moveTo>
                <a:pt x="0" y="0"/>
              </a:moveTo>
              <a:lnTo>
                <a:pt x="0" y="1840411"/>
              </a:lnTo>
              <a:lnTo>
                <a:pt x="4098585" y="1840411"/>
              </a:lnTo>
              <a:lnTo>
                <a:pt x="4098585" y="20775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81117-3C30-4AA9-9B75-7B71F00498C4}">
      <dsp:nvSpPr>
        <dsp:cNvPr id="0" name=""/>
        <dsp:cNvSpPr/>
      </dsp:nvSpPr>
      <dsp:spPr>
        <a:xfrm>
          <a:off x="5233085" y="1852020"/>
          <a:ext cx="1366195" cy="2077519"/>
        </a:xfrm>
        <a:custGeom>
          <a:avLst/>
          <a:gdLst/>
          <a:ahLst/>
          <a:cxnLst/>
          <a:rect l="0" t="0" r="0" b="0"/>
          <a:pathLst>
            <a:path>
              <a:moveTo>
                <a:pt x="0" y="0"/>
              </a:moveTo>
              <a:lnTo>
                <a:pt x="0" y="1840411"/>
              </a:lnTo>
              <a:lnTo>
                <a:pt x="1366195" y="1840411"/>
              </a:lnTo>
              <a:lnTo>
                <a:pt x="1366195" y="20775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662C33-B7C3-4FCB-BEB2-1C9B10755FFB}">
      <dsp:nvSpPr>
        <dsp:cNvPr id="0" name=""/>
        <dsp:cNvSpPr/>
      </dsp:nvSpPr>
      <dsp:spPr>
        <a:xfrm>
          <a:off x="3866890" y="1852020"/>
          <a:ext cx="1366195" cy="2077519"/>
        </a:xfrm>
        <a:custGeom>
          <a:avLst/>
          <a:gdLst/>
          <a:ahLst/>
          <a:cxnLst/>
          <a:rect l="0" t="0" r="0" b="0"/>
          <a:pathLst>
            <a:path>
              <a:moveTo>
                <a:pt x="1366195" y="0"/>
              </a:moveTo>
              <a:lnTo>
                <a:pt x="1366195" y="1840411"/>
              </a:lnTo>
              <a:lnTo>
                <a:pt x="0" y="1840411"/>
              </a:lnTo>
              <a:lnTo>
                <a:pt x="0" y="20775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EDF75-DDC5-4687-8D8F-3D3ED0AE8835}">
      <dsp:nvSpPr>
        <dsp:cNvPr id="0" name=""/>
        <dsp:cNvSpPr/>
      </dsp:nvSpPr>
      <dsp:spPr>
        <a:xfrm>
          <a:off x="1134500" y="1852020"/>
          <a:ext cx="4098585" cy="2077519"/>
        </a:xfrm>
        <a:custGeom>
          <a:avLst/>
          <a:gdLst/>
          <a:ahLst/>
          <a:cxnLst/>
          <a:rect l="0" t="0" r="0" b="0"/>
          <a:pathLst>
            <a:path>
              <a:moveTo>
                <a:pt x="4098585" y="0"/>
              </a:moveTo>
              <a:lnTo>
                <a:pt x="4098585" y="1840411"/>
              </a:lnTo>
              <a:lnTo>
                <a:pt x="0" y="1840411"/>
              </a:lnTo>
              <a:lnTo>
                <a:pt x="0" y="20775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80ED00-6D92-4F3E-8850-33F1705BA04A}">
      <dsp:nvSpPr>
        <dsp:cNvPr id="0" name=""/>
        <dsp:cNvSpPr/>
      </dsp:nvSpPr>
      <dsp:spPr>
        <a:xfrm>
          <a:off x="4103999" y="722933"/>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Acute Care (e.g., ED; ICU; Med/Surg)</a:t>
          </a:r>
        </a:p>
      </dsp:txBody>
      <dsp:txXfrm>
        <a:off x="4103999" y="722933"/>
        <a:ext cx="2258173" cy="1129086"/>
      </dsp:txXfrm>
    </dsp:sp>
    <dsp:sp modelId="{820DA06A-F5FD-4327-A1BA-EA05DCA1D72C}">
      <dsp:nvSpPr>
        <dsp:cNvPr id="0" name=""/>
        <dsp:cNvSpPr/>
      </dsp:nvSpPr>
      <dsp:spPr>
        <a:xfrm>
          <a:off x="5413" y="3929540"/>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SNF</a:t>
          </a:r>
        </a:p>
      </dsp:txBody>
      <dsp:txXfrm>
        <a:off x="5413" y="3929540"/>
        <a:ext cx="2258173" cy="1129086"/>
      </dsp:txXfrm>
    </dsp:sp>
    <dsp:sp modelId="{DBD96EF2-E2B4-424E-8C36-42469FE89D6A}">
      <dsp:nvSpPr>
        <dsp:cNvPr id="0" name=""/>
        <dsp:cNvSpPr/>
      </dsp:nvSpPr>
      <dsp:spPr>
        <a:xfrm>
          <a:off x="2737804" y="3929540"/>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Subacute</a:t>
          </a:r>
        </a:p>
      </dsp:txBody>
      <dsp:txXfrm>
        <a:off x="2737804" y="3929540"/>
        <a:ext cx="2258173" cy="1129086"/>
      </dsp:txXfrm>
    </dsp:sp>
    <dsp:sp modelId="{79989252-A930-4EEE-AFB0-E1A2C797B95E}">
      <dsp:nvSpPr>
        <dsp:cNvPr id="0" name=""/>
        <dsp:cNvSpPr/>
      </dsp:nvSpPr>
      <dsp:spPr>
        <a:xfrm>
          <a:off x="5470194" y="3929540"/>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Outpatient/private practice</a:t>
          </a:r>
        </a:p>
      </dsp:txBody>
      <dsp:txXfrm>
        <a:off x="5470194" y="3929540"/>
        <a:ext cx="2258173" cy="1129086"/>
      </dsp:txXfrm>
    </dsp:sp>
    <dsp:sp modelId="{DBC1F234-B2DA-4AAE-8CA9-F2F0C81EBF8B}">
      <dsp:nvSpPr>
        <dsp:cNvPr id="0" name=""/>
        <dsp:cNvSpPr/>
      </dsp:nvSpPr>
      <dsp:spPr>
        <a:xfrm>
          <a:off x="8202584" y="3929540"/>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Home Health</a:t>
          </a:r>
        </a:p>
      </dsp:txBody>
      <dsp:txXfrm>
        <a:off x="8202584" y="3929540"/>
        <a:ext cx="2258173" cy="1129086"/>
      </dsp:txXfrm>
    </dsp:sp>
    <dsp:sp modelId="{82D407D5-956B-4D56-9710-976FC91F3B66}">
      <dsp:nvSpPr>
        <dsp:cNvPr id="0" name=""/>
        <dsp:cNvSpPr/>
      </dsp:nvSpPr>
      <dsp:spPr>
        <a:xfrm>
          <a:off x="2737804" y="2326237"/>
          <a:ext cx="2258173" cy="1129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Inpatient Rehabilitation</a:t>
          </a:r>
        </a:p>
      </dsp:txBody>
      <dsp:txXfrm>
        <a:off x="2737804" y="2326237"/>
        <a:ext cx="2258173" cy="11290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BAAF0-EA6C-4007-9C67-6C9E1BA8195D}" type="datetimeFigureOut">
              <a:rPr lang="en-US" smtClean="0"/>
              <a:t>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9BADD-3AD8-4686-8EF3-54B7B14D4DE8}" type="slidenum">
              <a:rPr lang="en-US" smtClean="0"/>
              <a:t>‹#›</a:t>
            </a:fld>
            <a:endParaRPr lang="en-US"/>
          </a:p>
        </p:txBody>
      </p:sp>
    </p:spTree>
    <p:extLst>
      <p:ext uri="{BB962C8B-B14F-4D97-AF65-F5344CB8AC3E}">
        <p14:creationId xmlns:p14="http://schemas.microsoft.com/office/powerpoint/2010/main" val="262015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a:t>
            </a:fld>
            <a:endParaRPr lang="en-US"/>
          </a:p>
        </p:txBody>
      </p:sp>
    </p:spTree>
    <p:extLst>
      <p:ext uri="{BB962C8B-B14F-4D97-AF65-F5344CB8AC3E}">
        <p14:creationId xmlns:p14="http://schemas.microsoft.com/office/powerpoint/2010/main" val="1942078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10</a:t>
            </a:fld>
            <a:endParaRPr lang="en-US"/>
          </a:p>
        </p:txBody>
      </p:sp>
    </p:spTree>
    <p:extLst>
      <p:ext uri="{BB962C8B-B14F-4D97-AF65-F5344CB8AC3E}">
        <p14:creationId xmlns:p14="http://schemas.microsoft.com/office/powerpoint/2010/main" val="175457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11</a:t>
            </a:fld>
            <a:endParaRPr lang="en-US"/>
          </a:p>
        </p:txBody>
      </p:sp>
    </p:spTree>
    <p:extLst>
      <p:ext uri="{BB962C8B-B14F-4D97-AF65-F5344CB8AC3E}">
        <p14:creationId xmlns:p14="http://schemas.microsoft.com/office/powerpoint/2010/main" val="244910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PLOF, d/c plan,  &amp; current level of functioning- if disoriented then may select easier assessment tasks.</a:t>
            </a:r>
          </a:p>
          <a:p>
            <a:r>
              <a:rPr lang="en-US" dirty="0"/>
              <a:t>Make it useful and relevant. Can you answer social workers questions re: d/c planning (e.g., safety awareness); can they recall the exercises PT gave them earlier today vs do they even know that they have a PT?</a:t>
            </a:r>
          </a:p>
          <a:p>
            <a:r>
              <a:rPr lang="en-US" dirty="0"/>
              <a:t>You will comment on these areas in your note, however, how you assess them will vary greatly depending on premorbid and current status. </a:t>
            </a:r>
          </a:p>
          <a:p>
            <a:endParaRPr lang="en-US" dirty="0"/>
          </a:p>
          <a:p>
            <a:r>
              <a:rPr lang="en-US" dirty="0"/>
              <a:t>Orientation- person, place, time, situation. Consider starting here to determine level of difficulty for remaining assessment tasks</a:t>
            </a:r>
          </a:p>
          <a:p>
            <a:r>
              <a:rPr lang="en-US" dirty="0"/>
              <a:t>Attention: </a:t>
            </a:r>
          </a:p>
          <a:p>
            <a:r>
              <a:rPr lang="en-US" dirty="0"/>
              <a:t>-basic focused attention: do they notice when you walk in the room?</a:t>
            </a:r>
          </a:p>
          <a:p>
            <a:r>
              <a:rPr lang="en-US" dirty="0"/>
              <a:t>-sustained attention: digit span forward, quiet environment</a:t>
            </a:r>
          </a:p>
          <a:p>
            <a:r>
              <a:rPr lang="en-US" dirty="0"/>
              <a:t>-Selective: attend in a noisy environment (ICU)</a:t>
            </a:r>
          </a:p>
          <a:p>
            <a:r>
              <a:rPr lang="en-US" dirty="0"/>
              <a:t>Memory:</a:t>
            </a:r>
          </a:p>
          <a:p>
            <a:r>
              <a:rPr lang="en-US" dirty="0"/>
              <a:t>-Immediate: tell information back to me </a:t>
            </a:r>
          </a:p>
          <a:p>
            <a:r>
              <a:rPr lang="en-US" dirty="0"/>
              <a:t>-Working memory: holding onto instruction set to execute task</a:t>
            </a:r>
          </a:p>
          <a:p>
            <a:r>
              <a:rPr lang="en-US" dirty="0"/>
              <a:t>-Short-term: recall info from earlier today (ensure you know the answer), or earlier on during assessment. If words are not recalled, can scaffold the cues.</a:t>
            </a:r>
          </a:p>
          <a:p>
            <a:r>
              <a:rPr lang="en-US" dirty="0"/>
              <a:t>-Long-term memory: simple biographical (remember to verify accuracy)</a:t>
            </a:r>
          </a:p>
          <a:p>
            <a:r>
              <a:rPr lang="en-US" dirty="0"/>
              <a:t>Initiation: during functional task or assessment task</a:t>
            </a:r>
          </a:p>
          <a:p>
            <a:r>
              <a:rPr lang="en-US" dirty="0"/>
              <a:t>Insight/safety awareness: can inquire about deficits, anything more difficult now than before you came to the hospital? Inquire from PT/OT. Keep in mind that the are still early on in illness and grieving is a process</a:t>
            </a:r>
          </a:p>
          <a:p>
            <a:r>
              <a:rPr lang="en-US" dirty="0"/>
              <a:t>Problem solving: </a:t>
            </a:r>
          </a:p>
          <a:p>
            <a:r>
              <a:rPr lang="en-US" dirty="0"/>
              <a:t>Verbal- simple addition/subtraction, time related questions. Difficulties can reveal reduced working memory</a:t>
            </a:r>
          </a:p>
          <a:p>
            <a:r>
              <a:rPr lang="en-US" dirty="0"/>
              <a:t>Reasoning: act of thinking about something in a logical, sensible way.</a:t>
            </a:r>
          </a:p>
          <a:p>
            <a:r>
              <a:rPr lang="en-US" dirty="0"/>
              <a:t>Abstraction- similarities/differences between items; categories. Could reveal rigidity of thought</a:t>
            </a:r>
          </a:p>
          <a:p>
            <a:r>
              <a:rPr lang="en-US" dirty="0"/>
              <a:t>Scanning: around room, while reading, while eating</a:t>
            </a:r>
          </a:p>
          <a:p>
            <a:r>
              <a:rPr lang="en-US" dirty="0"/>
              <a:t>Pragmatics- taking turns, eye contact, topic maintenance </a:t>
            </a:r>
          </a:p>
          <a:p>
            <a:endParaRPr lang="en-US" dirty="0"/>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13</a:t>
            </a:fld>
            <a:endParaRPr lang="en-US"/>
          </a:p>
        </p:txBody>
      </p:sp>
    </p:spTree>
    <p:extLst>
      <p:ext uri="{BB962C8B-B14F-4D97-AF65-F5344CB8AC3E}">
        <p14:creationId xmlns:p14="http://schemas.microsoft.com/office/powerpoint/2010/main" val="31430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GCS: Severe Head Injury----GCS score of 8 or less. Scores based on eye opening, verbal response, motor response</a:t>
            </a:r>
          </a:p>
          <a:p>
            <a:r>
              <a:rPr lang="en-US" dirty="0"/>
              <a:t>Family education, environmental organization</a:t>
            </a:r>
          </a:p>
          <a:p>
            <a:r>
              <a:rPr lang="en-US" dirty="0"/>
              <a:t>Recommendations: Tell the person where he is and reassure him that he is safe. • Bring in family pictures and personal items from home, to make him feel more comfortable. • Allow him as much movement as is safe. • Take him for rides in his wheelchair, with permission from nursing. • Experiment to find familiar activities that are calming to him such as listening to music, eating, etc. • Do not force him to do things. Instead, listen to what he wants to do and follow his lead, within safety limits. • Since he often becomes distracted, restless, or agitated, you may need to give him breaks and change activities frequently. • Keep the room quiet and calm. For example, turn off the TV and radio, don't talk too much and use a calm voice. • Limit the number of visitors to 2-3 people at a time.</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14</a:t>
            </a:fld>
            <a:endParaRPr lang="en-US"/>
          </a:p>
        </p:txBody>
      </p:sp>
    </p:spTree>
    <p:extLst>
      <p:ext uri="{BB962C8B-B14F-4D97-AF65-F5344CB8AC3E}">
        <p14:creationId xmlns:p14="http://schemas.microsoft.com/office/powerpoint/2010/main" val="372903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Level V - Confused, Inappropriate Non-Agitated: Maximal Assistance</a:t>
            </a:r>
          </a:p>
          <a:p>
            <a:r>
              <a:rPr lang="en-US" dirty="0"/>
              <a:t>Alert, disoriented, may become agitated with lack of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15</a:t>
            </a:fld>
            <a:endParaRPr lang="en-US"/>
          </a:p>
        </p:txBody>
      </p:sp>
    </p:spTree>
    <p:extLst>
      <p:ext uri="{BB962C8B-B14F-4D97-AF65-F5344CB8AC3E}">
        <p14:creationId xmlns:p14="http://schemas.microsoft.com/office/powerpoint/2010/main" val="110458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Rancho V: • Repeat things as needed. Don't assume that he will remember what you tell him. • Tell him the day, date, name and location of the hospital, and why he is in the hospital when you first arrive and before you leave. • Keep comments and questions short and simple. • Help him organize and get started on an activity. • Bring in family pictures and personal items from home. • Limit the number of visitors to 2-3 at a time. • Give him frequent rest periods when he has problems paying attention.</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16</a:t>
            </a:fld>
            <a:endParaRPr lang="en-US"/>
          </a:p>
        </p:txBody>
      </p:sp>
    </p:spTree>
    <p:extLst>
      <p:ext uri="{BB962C8B-B14F-4D97-AF65-F5344CB8AC3E}">
        <p14:creationId xmlns:p14="http://schemas.microsoft.com/office/powerpoint/2010/main" val="2783705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17</a:t>
            </a:fld>
            <a:endParaRPr lang="en-US"/>
          </a:p>
        </p:txBody>
      </p:sp>
    </p:spTree>
    <p:extLst>
      <p:ext uri="{BB962C8B-B14F-4D97-AF65-F5344CB8AC3E}">
        <p14:creationId xmlns:p14="http://schemas.microsoft.com/office/powerpoint/2010/main" val="382739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SNF: </a:t>
            </a:r>
            <a:r>
              <a:rPr lang="en-US" sz="1200" b="0" i="0" kern="1200" dirty="0">
                <a:solidFill>
                  <a:schemeClr val="tx1"/>
                </a:solidFill>
                <a:effectLst/>
                <a:latin typeface="+mn-lt"/>
                <a:ea typeface="+mn-ea"/>
                <a:cs typeface="+mn-cs"/>
              </a:rPr>
              <a:t>Cog sessions typically focus on whatever their need is to get home (i.e. finance management, bus route coordination, medication management,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18</a:t>
            </a:fld>
            <a:endParaRPr lang="en-US"/>
          </a:p>
        </p:txBody>
      </p:sp>
    </p:spTree>
    <p:extLst>
      <p:ext uri="{BB962C8B-B14F-4D97-AF65-F5344CB8AC3E}">
        <p14:creationId xmlns:p14="http://schemas.microsoft.com/office/powerpoint/2010/main" val="1373159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cog rehab in SNFs: materials are typically quite limited (e.g., an aphasia battery and/or the CLQT)</a:t>
            </a:r>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19</a:t>
            </a:fld>
            <a:endParaRPr lang="en-US"/>
          </a:p>
        </p:txBody>
      </p:sp>
    </p:spTree>
    <p:extLst>
      <p:ext uri="{BB962C8B-B14F-4D97-AF65-F5344CB8AC3E}">
        <p14:creationId xmlns:p14="http://schemas.microsoft.com/office/powerpoint/2010/main" val="130287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FF5969"/>
              </a:solidFill>
              <a:latin typeface="Tw Cen MT" panose="020B0602020104020603"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dirty="0">
              <a:solidFill>
                <a:srgbClr val="00A0A8"/>
              </a:solidFill>
              <a:latin typeface="Tw Cen MT" panose="020B0602020104020603"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u="sng" kern="1200" dirty="0">
                <a:solidFill>
                  <a:srgbClr val="00A0A8"/>
                </a:solidFill>
                <a:latin typeface="+mn-lt"/>
                <a:ea typeface="+mn-ea"/>
                <a:cs typeface="+mn-cs"/>
              </a:rPr>
              <a:t>Establish therapeutic alliance</a:t>
            </a:r>
            <a:r>
              <a:rPr lang="en-US" sz="1200" b="1" kern="1200" dirty="0">
                <a:solidFill>
                  <a:srgbClr val="00A0A8"/>
                </a:solidFill>
                <a:latin typeface="+mn-lt"/>
                <a:ea typeface="+mn-ea"/>
                <a:cs typeface="+mn-cs"/>
              </a:rPr>
              <a:t> with patients and families, so they identify SLPs as an ongoing post-discharge resource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dirty="0">
                <a:solidFill>
                  <a:srgbClr val="FF5969"/>
                </a:solidFill>
                <a:latin typeface="+mn-lt"/>
                <a:ea typeface="+mn-ea"/>
                <a:cs typeface="+mn-cs"/>
              </a:rPr>
              <a:t>Help patients and families to observe and </a:t>
            </a:r>
            <a:r>
              <a:rPr lang="en-US" sz="1200" b="1" u="sng" kern="1200" dirty="0">
                <a:solidFill>
                  <a:srgbClr val="FF5969"/>
                </a:solidFill>
                <a:latin typeface="+mn-lt"/>
                <a:ea typeface="+mn-ea"/>
                <a:cs typeface="+mn-cs"/>
              </a:rPr>
              <a:t>understand the cognitive recovery process</a:t>
            </a:r>
            <a:r>
              <a:rPr lang="en-US" sz="1200" b="1" kern="1200" dirty="0">
                <a:solidFill>
                  <a:srgbClr val="FF5969"/>
                </a:solidFill>
                <a:latin typeface="+mn-lt"/>
                <a:ea typeface="+mn-ea"/>
                <a:cs typeface="+mn-cs"/>
              </a:rPr>
              <a:t> to interpret observed bx and progress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dirty="0">
                <a:solidFill>
                  <a:srgbClr val="00A0A8"/>
                </a:solidFill>
                <a:latin typeface="+mn-lt"/>
                <a:ea typeface="+mn-ea"/>
                <a:cs typeface="+mn-cs"/>
              </a:rPr>
              <a:t>Provide patients and families with </a:t>
            </a:r>
            <a:r>
              <a:rPr lang="en-US" sz="1200" b="1" u="sng" kern="1200" dirty="0">
                <a:solidFill>
                  <a:srgbClr val="00A0A8"/>
                </a:solidFill>
                <a:latin typeface="+mn-lt"/>
                <a:ea typeface="+mn-ea"/>
                <a:cs typeface="+mn-cs"/>
              </a:rPr>
              <a:t>tools to help manage cognitive impairments</a:t>
            </a:r>
            <a:r>
              <a:rPr lang="en-US" sz="1200" b="1" kern="1200" dirty="0">
                <a:solidFill>
                  <a:srgbClr val="00A0A8"/>
                </a:solidFill>
                <a:latin typeface="+mn-lt"/>
                <a:ea typeface="+mn-ea"/>
                <a:cs typeface="+mn-cs"/>
              </a:rPr>
              <a:t> within the hospital, home and community environments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u="sng" kern="1200" dirty="0">
                <a:solidFill>
                  <a:srgbClr val="FF5969"/>
                </a:solidFill>
                <a:latin typeface="+mn-lt"/>
                <a:ea typeface="+mn-ea"/>
                <a:cs typeface="+mn-cs"/>
              </a:rPr>
              <a:t>Minimize bad habits</a:t>
            </a:r>
            <a:r>
              <a:rPr lang="en-US" sz="1200" b="1" kern="1200" dirty="0">
                <a:solidFill>
                  <a:srgbClr val="FF5969"/>
                </a:solidFill>
                <a:latin typeface="+mn-lt"/>
                <a:ea typeface="+mn-ea"/>
                <a:cs typeface="+mn-cs"/>
              </a:rPr>
              <a:t> that can develop during the early post-injury period when patients have normal implicit learning, but impaired declarative memory and reasoning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dirty="0">
                <a:solidFill>
                  <a:srgbClr val="03A1A4"/>
                </a:solidFill>
                <a:latin typeface="+mn-lt"/>
                <a:ea typeface="+mn-ea"/>
                <a:cs typeface="+mn-cs"/>
              </a:rPr>
              <a:t>Help patients and families </a:t>
            </a:r>
            <a:r>
              <a:rPr lang="en-US" sz="1200" b="1" u="sng" kern="1200" dirty="0">
                <a:solidFill>
                  <a:srgbClr val="03A1A4"/>
                </a:solidFill>
                <a:latin typeface="+mn-lt"/>
                <a:ea typeface="+mn-ea"/>
                <a:cs typeface="+mn-cs"/>
              </a:rPr>
              <a:t>be advocates</a:t>
            </a:r>
            <a:r>
              <a:rPr lang="en-US" sz="1200" b="1" kern="1200" dirty="0">
                <a:solidFill>
                  <a:srgbClr val="03A1A4"/>
                </a:solidFill>
                <a:latin typeface="+mn-lt"/>
                <a:ea typeface="+mn-ea"/>
                <a:cs typeface="+mn-cs"/>
              </a:rPr>
              <a:t> for their own need post-discharge and educated consumers of cognitive-related resources</a:t>
            </a:r>
            <a:endParaRPr lang="en-US" sz="1200" b="1" kern="1200" dirty="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dirty="0">
              <a:solidFill>
                <a:srgbClr val="FF5969"/>
              </a:solidFill>
              <a:latin typeface="Tw Cen MT" panose="020B0602020104020603"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dirty="0">
              <a:solidFill>
                <a:srgbClr val="00A0A8"/>
              </a:solidFill>
              <a:latin typeface="Tw Cen MT" panose="020B0602020104020603" pitchFamily="34" charset="0"/>
            </a:endParaRP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20</a:t>
            </a:fld>
            <a:endParaRPr lang="en-US"/>
          </a:p>
        </p:txBody>
      </p:sp>
    </p:spTree>
    <p:extLst>
      <p:ext uri="{BB962C8B-B14F-4D97-AF65-F5344CB8AC3E}">
        <p14:creationId xmlns:p14="http://schemas.microsoft.com/office/powerpoint/2010/main" val="3867436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a:t>
            </a:fld>
            <a:endParaRPr lang="en-US"/>
          </a:p>
        </p:txBody>
      </p:sp>
    </p:spTree>
    <p:extLst>
      <p:ext uri="{BB962C8B-B14F-4D97-AF65-F5344CB8AC3E}">
        <p14:creationId xmlns:p14="http://schemas.microsoft.com/office/powerpoint/2010/main" val="1583518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areas to obtain during clinical interview/chart review are on this slide!</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21</a:t>
            </a:fld>
            <a:endParaRPr lang="en-US"/>
          </a:p>
        </p:txBody>
      </p:sp>
    </p:spTree>
    <p:extLst>
      <p:ext uri="{BB962C8B-B14F-4D97-AF65-F5344CB8AC3E}">
        <p14:creationId xmlns:p14="http://schemas.microsoft.com/office/powerpoint/2010/main" val="213379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assessment specific to cognition </a:t>
            </a:r>
          </a:p>
          <a:p>
            <a:r>
              <a:rPr lang="en-US" dirty="0"/>
              <a:t>Found to have global cognitive impairments across areas tested, reliant on procedural/errorless learning</a:t>
            </a:r>
          </a:p>
          <a:p>
            <a:r>
              <a:rPr lang="en-US" dirty="0"/>
              <a:t>High levels of distractibility by internal and external stimuli</a:t>
            </a:r>
          </a:p>
          <a:p>
            <a:r>
              <a:rPr lang="en-US" dirty="0"/>
              <a:t>Safety judgement: 1:1 sitter, impulsive, high fall risk with profoundly impaired memory to recall why safety precautions are in place</a:t>
            </a:r>
          </a:p>
          <a:p>
            <a:r>
              <a:rPr lang="en-US" dirty="0"/>
              <a:t>Problem solving: unable to recognize a problem with absent awareness of current circumstances or deficits. Profoundly impaired. </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22</a:t>
            </a:fld>
            <a:endParaRPr lang="en-US"/>
          </a:p>
        </p:txBody>
      </p:sp>
    </p:spTree>
    <p:extLst>
      <p:ext uri="{BB962C8B-B14F-4D97-AF65-F5344CB8AC3E}">
        <p14:creationId xmlns:p14="http://schemas.microsoft.com/office/powerpoint/2010/main" val="2027219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Procedural learning: acquisition and memory are demonstrated through task performance. Completing complex task repetitively until it is automatic</a:t>
            </a:r>
          </a:p>
        </p:txBody>
      </p:sp>
      <p:sp>
        <p:nvSpPr>
          <p:cNvPr id="4" name="Slide Number Placeholder 3"/>
          <p:cNvSpPr>
            <a:spLocks noGrp="1"/>
          </p:cNvSpPr>
          <p:nvPr>
            <p:ph type="sldNum" sz="quarter" idx="5"/>
          </p:nvPr>
        </p:nvSpPr>
        <p:spPr/>
        <p:txBody>
          <a:bodyPr/>
          <a:lstStyle/>
          <a:p>
            <a:fld id="{0E49BADD-3AD8-4686-8EF3-54B7B14D4DE8}" type="slidenum">
              <a:rPr lang="en-US" smtClean="0"/>
              <a:t>23</a:t>
            </a:fld>
            <a:endParaRPr lang="en-US"/>
          </a:p>
        </p:txBody>
      </p:sp>
    </p:spTree>
    <p:extLst>
      <p:ext uri="{BB962C8B-B14F-4D97-AF65-F5344CB8AC3E}">
        <p14:creationId xmlns:p14="http://schemas.microsoft.com/office/powerpoint/2010/main" val="2685091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 assessment specific to cognition </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24</a:t>
            </a:fld>
            <a:endParaRPr lang="en-US"/>
          </a:p>
        </p:txBody>
      </p:sp>
    </p:spTree>
    <p:extLst>
      <p:ext uri="{BB962C8B-B14F-4D97-AF65-F5344CB8AC3E}">
        <p14:creationId xmlns:p14="http://schemas.microsoft.com/office/powerpoint/2010/main" val="3804233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initiated by an MD referral. May self-refer, particularly if paying out of pocket</a:t>
            </a:r>
          </a:p>
          <a:p>
            <a:r>
              <a:rPr lang="en-US" dirty="0"/>
              <a:t>Outpatient services may be initiated directly following discharge from a facility, and/or further along in the patient’s recovery process if deficits persist </a:t>
            </a:r>
          </a:p>
          <a:p>
            <a:r>
              <a:rPr lang="en-US" dirty="0"/>
              <a:t>Frequency/duration: often determined by the payer.</a:t>
            </a:r>
          </a:p>
          <a:p>
            <a:r>
              <a:rPr lang="en-US" dirty="0"/>
              <a:t>Collaboration with other providers will depend on your facility </a:t>
            </a:r>
          </a:p>
          <a:p>
            <a:endParaRPr lang="en-US" dirty="0"/>
          </a:p>
          <a:p>
            <a:r>
              <a:rPr lang="en-US" sz="1200" b="1" i="0" kern="1200" dirty="0">
                <a:solidFill>
                  <a:schemeClr val="tx1"/>
                </a:solidFill>
                <a:effectLst/>
                <a:latin typeface="+mn-lt"/>
                <a:ea typeface="+mn-ea"/>
                <a:cs typeface="+mn-cs"/>
              </a:rPr>
              <a:t>Beyond Workbooks: Functional Cognitive Rehabilitation for Traumatic Brain Injuries. </a:t>
            </a:r>
            <a:r>
              <a:rPr lang="en-US" sz="1200" b="0" i="0" kern="1200" dirty="0">
                <a:solidFill>
                  <a:schemeClr val="tx1"/>
                </a:solidFill>
                <a:effectLst/>
                <a:latin typeface="+mn-lt"/>
                <a:ea typeface="+mn-ea"/>
                <a:cs typeface="+mn-cs"/>
              </a:rPr>
              <a:t>Don MacLennan, MA, CCC-SLP; McKay Moore </a:t>
            </a:r>
            <a:r>
              <a:rPr lang="en-US" sz="1200" b="0" i="0" kern="1200" dirty="0" err="1">
                <a:solidFill>
                  <a:schemeClr val="tx1"/>
                </a:solidFill>
                <a:effectLst/>
                <a:latin typeface="+mn-lt"/>
                <a:ea typeface="+mn-ea"/>
                <a:cs typeface="+mn-cs"/>
              </a:rPr>
              <a:t>Sohlberg</a:t>
            </a:r>
            <a:r>
              <a:rPr lang="en-US" sz="1200" b="0" i="0" kern="1200" dirty="0">
                <a:solidFill>
                  <a:schemeClr val="tx1"/>
                </a:solidFill>
                <a:effectLst/>
                <a:latin typeface="+mn-lt"/>
                <a:ea typeface="+mn-ea"/>
                <a:cs typeface="+mn-cs"/>
              </a:rPr>
              <a:t>, PhD, CCC-SLP</a:t>
            </a:r>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25</a:t>
            </a:fld>
            <a:endParaRPr lang="en-US"/>
          </a:p>
        </p:txBody>
      </p:sp>
    </p:spTree>
    <p:extLst>
      <p:ext uri="{BB962C8B-B14F-4D97-AF65-F5344CB8AC3E}">
        <p14:creationId xmlns:p14="http://schemas.microsoft.com/office/powerpoint/2010/main" val="3272699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strategy training: Can be general/implemented across a range of tasks or situations or specific to a task or situation; internal (self-talk) or external (smart pen for notes)</a:t>
            </a:r>
          </a:p>
          <a:p>
            <a:r>
              <a:rPr lang="en-US" dirty="0"/>
              <a:t>Direct training of cognitive processes: APT, goal management training</a:t>
            </a:r>
          </a:p>
          <a:p>
            <a:r>
              <a:rPr lang="en-US" dirty="0"/>
              <a:t>Training specific task: not expected to generalize. Riding bus, cooking.</a:t>
            </a:r>
          </a:p>
          <a:p>
            <a:r>
              <a:rPr lang="en-US" dirty="0"/>
              <a:t>Environmental management: setting up desired workspace, lighting, etc. </a:t>
            </a:r>
          </a:p>
        </p:txBody>
      </p:sp>
      <p:sp>
        <p:nvSpPr>
          <p:cNvPr id="4" name="Slide Number Placeholder 3"/>
          <p:cNvSpPr>
            <a:spLocks noGrp="1"/>
          </p:cNvSpPr>
          <p:nvPr>
            <p:ph type="sldNum" sz="quarter" idx="5"/>
          </p:nvPr>
        </p:nvSpPr>
        <p:spPr/>
        <p:txBody>
          <a:bodyPr/>
          <a:lstStyle/>
          <a:p>
            <a:fld id="{0E49BADD-3AD8-4686-8EF3-54B7B14D4DE8}" type="slidenum">
              <a:rPr lang="en-US" smtClean="0"/>
              <a:t>26</a:t>
            </a:fld>
            <a:endParaRPr lang="en-US"/>
          </a:p>
        </p:txBody>
      </p:sp>
    </p:spTree>
    <p:extLst>
      <p:ext uri="{BB962C8B-B14F-4D97-AF65-F5344CB8AC3E}">
        <p14:creationId xmlns:p14="http://schemas.microsoft.com/office/powerpoint/2010/main" val="167637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3</a:t>
            </a:fld>
            <a:endParaRPr lang="en-US"/>
          </a:p>
        </p:txBody>
      </p:sp>
    </p:spTree>
    <p:extLst>
      <p:ext uri="{BB962C8B-B14F-4D97-AF65-F5344CB8AC3E}">
        <p14:creationId xmlns:p14="http://schemas.microsoft.com/office/powerpoint/2010/main" val="376767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facilities will have different names for units (e.g., inpatient rehab, acute rehab, etc.).</a:t>
            </a:r>
          </a:p>
          <a:p>
            <a:r>
              <a:rPr lang="en-US" dirty="0"/>
              <a:t>Acute: rehab not involved in process of determining criteria for admission (MD determines)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IPR: likely won’t meet criteria if unwilling to participate, poor rehab potential (at baseline), dementia, doesn't need help from at least 2 different disciplines, acute illness, still undergoing procedures or workups, severe behavior issues, unclear safe discharge plan. Needs achievable discharge plan and clear goals/motivation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SNF: Rehab needed for documented decline in functional status, must require skilled services at a frequency or duration that cannot be provided at home, must be anticipated to make improvements in a reasonable timeframe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4</a:t>
            </a:fld>
            <a:endParaRPr lang="en-US"/>
          </a:p>
        </p:txBody>
      </p:sp>
    </p:spTree>
    <p:extLst>
      <p:ext uri="{BB962C8B-B14F-4D97-AF65-F5344CB8AC3E}">
        <p14:creationId xmlns:p14="http://schemas.microsoft.com/office/powerpoint/2010/main" val="296687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Heart failure: can directly impact cog (e.g., result in metabolic abnormalities, hypoxia from </a:t>
            </a:r>
            <a:r>
              <a:rPr lang="en-US" sz="1200" b="0" i="0" kern="1200" dirty="0" err="1">
                <a:solidFill>
                  <a:schemeClr val="tx1"/>
                </a:solidFill>
                <a:effectLst/>
                <a:latin typeface="+mn-lt"/>
                <a:ea typeface="+mn-ea"/>
                <a:cs typeface="+mn-cs"/>
              </a:rPr>
              <a:t>afib</a:t>
            </a:r>
            <a:r>
              <a:rPr lang="en-US" sz="1200" b="0" i="0" kern="1200" dirty="0">
                <a:solidFill>
                  <a:schemeClr val="tx1"/>
                </a:solidFill>
                <a:effectLst/>
                <a:latin typeface="+mn-lt"/>
                <a:ea typeface="+mn-ea"/>
                <a:cs typeface="+mn-cs"/>
              </a:rPr>
              <a:t>, strokes) or indirectly impact cog (e.g., depression and reduced nutrition)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Encephalopathy: umbrella term that encompasses any change in cognitive function due to complication of an underlying health problem. There are many different reasons for a general encephalopathy, such as from infection, medication induced, poor nutrition.  It's important to determine the etiology, or the cause, of a cognitive impairment in our patients. We need to be sure that the diagnosis and the etiology warrant skilled therapy intervention, because with some of these encephalopathies, medical management is the only way to address the impairment</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5</a:t>
            </a:fld>
            <a:endParaRPr lang="en-US"/>
          </a:p>
        </p:txBody>
      </p:sp>
    </p:spTree>
    <p:extLst>
      <p:ext uri="{BB962C8B-B14F-4D97-AF65-F5344CB8AC3E}">
        <p14:creationId xmlns:p14="http://schemas.microsoft.com/office/powerpoint/2010/main" val="124663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6</a:t>
            </a:fld>
            <a:endParaRPr lang="en-US"/>
          </a:p>
        </p:txBody>
      </p:sp>
    </p:spTree>
    <p:extLst>
      <p:ext uri="{BB962C8B-B14F-4D97-AF65-F5344CB8AC3E}">
        <p14:creationId xmlns:p14="http://schemas.microsoft.com/office/powerpoint/2010/main" val="181963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7</a:t>
            </a:fld>
            <a:endParaRPr lang="en-US"/>
          </a:p>
        </p:txBody>
      </p:sp>
    </p:spTree>
    <p:extLst>
      <p:ext uri="{BB962C8B-B14F-4D97-AF65-F5344CB8AC3E}">
        <p14:creationId xmlns:p14="http://schemas.microsoft.com/office/powerpoint/2010/main" val="346381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8</a:t>
            </a:fld>
            <a:endParaRPr lang="en-US"/>
          </a:p>
        </p:txBody>
      </p:sp>
    </p:spTree>
    <p:extLst>
      <p:ext uri="{BB962C8B-B14F-4D97-AF65-F5344CB8AC3E}">
        <p14:creationId xmlns:p14="http://schemas.microsoft.com/office/powerpoint/2010/main" val="3893302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ICU, often run into high dosages of pain medications and/or sedating medications for agitation.</a:t>
            </a:r>
          </a:p>
          <a:p>
            <a:r>
              <a:rPr lang="en-US" dirty="0"/>
              <a:t>Patients may also be weaning off high levels of pain meds they were taking at home (resulting in encephalopathy); also maybe not the best time to evaluate if patient is uncomfortable</a:t>
            </a:r>
          </a:p>
          <a:p>
            <a:endParaRPr lang="en-US" dirty="0"/>
          </a:p>
        </p:txBody>
      </p:sp>
      <p:sp>
        <p:nvSpPr>
          <p:cNvPr id="4" name="Slide Number Placeholder 3"/>
          <p:cNvSpPr>
            <a:spLocks noGrp="1"/>
          </p:cNvSpPr>
          <p:nvPr>
            <p:ph type="sldNum" sz="quarter" idx="5"/>
          </p:nvPr>
        </p:nvSpPr>
        <p:spPr/>
        <p:txBody>
          <a:bodyPr/>
          <a:lstStyle/>
          <a:p>
            <a:fld id="{0E49BADD-3AD8-4686-8EF3-54B7B14D4DE8}" type="slidenum">
              <a:rPr lang="en-US" smtClean="0"/>
              <a:t>9</a:t>
            </a:fld>
            <a:endParaRPr lang="en-US"/>
          </a:p>
        </p:txBody>
      </p:sp>
    </p:spTree>
    <p:extLst>
      <p:ext uri="{BB962C8B-B14F-4D97-AF65-F5344CB8AC3E}">
        <p14:creationId xmlns:p14="http://schemas.microsoft.com/office/powerpoint/2010/main" val="40776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4ACCC1C-792A-44BF-8D35-7524DED05078}"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30589231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CCC1C-792A-44BF-8D35-7524DED05078}"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105372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CCC1C-792A-44BF-8D35-7524DED05078}"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424628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CCC1C-792A-44BF-8D35-7524DED05078}"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271986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CCC1C-792A-44BF-8D35-7524DED05078}"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292814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4ACCC1C-792A-44BF-8D35-7524DED05078}"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40727964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ACCC1C-792A-44BF-8D35-7524DED05078}" type="datetimeFigureOut">
              <a:rPr lang="en-US" smtClean="0"/>
              <a:t>2/28/21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23071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4ACCC1C-792A-44BF-8D35-7524DED05078}"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500FF-BF4A-4703-9239-FA7871D2C64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427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CCC1C-792A-44BF-8D35-7524DED05078}" type="datetimeFigureOut">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360542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CCC1C-792A-44BF-8D35-7524DED05078}" type="datetimeFigureOut">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287887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4ACCC1C-792A-44BF-8D35-7524DED05078}" type="datetimeFigureOut">
              <a:rPr lang="en-US" smtClean="0"/>
              <a:t>2/28/21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86145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ACCC1C-792A-44BF-8D35-7524DED05078}" type="datetimeFigureOut">
              <a:rPr lang="en-US" smtClean="0"/>
              <a:t>2/28/21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50500FF-BF4A-4703-9239-FA7871D2C640}" type="slidenum">
              <a:rPr lang="en-US" smtClean="0"/>
              <a:t>‹#›</a:t>
            </a:fld>
            <a:endParaRPr lang="en-US"/>
          </a:p>
        </p:txBody>
      </p:sp>
    </p:spTree>
    <p:extLst>
      <p:ext uri="{BB962C8B-B14F-4D97-AF65-F5344CB8AC3E}">
        <p14:creationId xmlns:p14="http://schemas.microsoft.com/office/powerpoint/2010/main" val="410674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ACCC1C-792A-44BF-8D35-7524DED05078}" type="datetimeFigureOut">
              <a:rPr lang="en-US" smtClean="0"/>
              <a:t>2/28/21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50500FF-BF4A-4703-9239-FA7871D2C640}" type="slidenum">
              <a:rPr lang="en-US" smtClean="0"/>
              <a:t>‹#›</a:t>
            </a:fld>
            <a:endParaRPr lang="en-US"/>
          </a:p>
        </p:txBody>
      </p:sp>
    </p:spTree>
    <p:extLst>
      <p:ext uri="{BB962C8B-B14F-4D97-AF65-F5344CB8AC3E}">
        <p14:creationId xmlns:p14="http://schemas.microsoft.com/office/powerpoint/2010/main" val="201199873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ksha.org/docs/SLP10_Medical_SLP_Best_Practices.pdf" TargetMode="External"/><Relationship Id="rId2" Type="http://schemas.openxmlformats.org/officeDocument/2006/relationships/hyperlink" Target="http://www.asha.org/" TargetMode="External"/><Relationship Id="rId1" Type="http://schemas.openxmlformats.org/officeDocument/2006/relationships/slideLayout" Target="../slideLayouts/slideLayout2.xml"/><Relationship Id="rId4" Type="http://schemas.openxmlformats.org/officeDocument/2006/relationships/hyperlink" Target="http://www.speechpathology.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E5BD-5ECA-46FB-9FC6-B2384A14E499}"/>
              </a:ext>
            </a:extLst>
          </p:cNvPr>
          <p:cNvSpPr>
            <a:spLocks noGrp="1"/>
          </p:cNvSpPr>
          <p:nvPr>
            <p:ph type="ctrTitle"/>
          </p:nvPr>
        </p:nvSpPr>
        <p:spPr>
          <a:xfrm>
            <a:off x="597242" y="234779"/>
            <a:ext cx="11030465" cy="4992130"/>
          </a:xfrm>
        </p:spPr>
        <p:txBody>
          <a:bodyPr>
            <a:noAutofit/>
          </a:bodyPr>
          <a:lstStyle/>
          <a:p>
            <a:r>
              <a:rPr lang="en-US" sz="4800" dirty="0"/>
              <a:t>cognitive assessments &amp; Rehabilitation</a:t>
            </a:r>
            <a:br>
              <a:rPr lang="en-US" sz="4800" dirty="0"/>
            </a:br>
            <a:r>
              <a:rPr lang="en-US" sz="4800" dirty="0"/>
              <a:t>in the field</a:t>
            </a:r>
            <a:endParaRPr lang="en-US" sz="6000" dirty="0"/>
          </a:p>
        </p:txBody>
      </p:sp>
      <p:sp>
        <p:nvSpPr>
          <p:cNvPr id="3" name="Subtitle 2">
            <a:extLst>
              <a:ext uri="{FF2B5EF4-FFF2-40B4-BE49-F238E27FC236}">
                <a16:creationId xmlns:a16="http://schemas.microsoft.com/office/drawing/2014/main" id="{2A4FAEF9-B53C-408D-B7CD-DEF864B3AEEF}"/>
              </a:ext>
            </a:extLst>
          </p:cNvPr>
          <p:cNvSpPr>
            <a:spLocks noGrp="1"/>
          </p:cNvSpPr>
          <p:nvPr>
            <p:ph type="subTitle" idx="1"/>
          </p:nvPr>
        </p:nvSpPr>
        <p:spPr>
          <a:xfrm>
            <a:off x="185351" y="5339398"/>
            <a:ext cx="11620569" cy="1655762"/>
          </a:xfrm>
        </p:spPr>
        <p:txBody>
          <a:bodyPr>
            <a:normAutofit/>
          </a:bodyPr>
          <a:lstStyle/>
          <a:p>
            <a:r>
              <a:rPr lang="en-US" sz="4400" dirty="0">
                <a:solidFill>
                  <a:schemeClr val="bg2">
                    <a:lumMod val="75000"/>
                  </a:schemeClr>
                </a:solidFill>
              </a:rPr>
              <a:t>Amanda Thompson, M.S., CCC-SLP</a:t>
            </a:r>
          </a:p>
        </p:txBody>
      </p:sp>
    </p:spTree>
    <p:extLst>
      <p:ext uri="{BB962C8B-B14F-4D97-AF65-F5344CB8AC3E}">
        <p14:creationId xmlns:p14="http://schemas.microsoft.com/office/powerpoint/2010/main" val="169752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rmAutofit/>
          </a:bodyPr>
          <a:lstStyle/>
          <a:p>
            <a:r>
              <a:rPr lang="en-US" sz="4000" dirty="0"/>
              <a:t>Acute Care- Assessment</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8"/>
            <a:ext cx="10058399" cy="3896956"/>
          </a:xfrm>
        </p:spPr>
        <p:txBody>
          <a:bodyPr>
            <a:noAutofit/>
          </a:bodyPr>
          <a:lstStyle/>
          <a:p>
            <a:r>
              <a:rPr lang="en-US" sz="2400" dirty="0"/>
              <a:t>Mostly screen, not assess. This may include:</a:t>
            </a:r>
          </a:p>
          <a:p>
            <a:r>
              <a:rPr lang="en-US" sz="2400" dirty="0"/>
              <a:t>Scales of arousal and orientation (e.g., Glasgow Coma Scale; Galveston Orientation &amp; Amnesia Test (GOAT))</a:t>
            </a:r>
          </a:p>
          <a:p>
            <a:r>
              <a:rPr lang="en-US" sz="2400" dirty="0"/>
              <a:t>Clinician created informal screener</a:t>
            </a:r>
          </a:p>
          <a:p>
            <a:r>
              <a:rPr lang="en-US" sz="2400" dirty="0"/>
              <a:t>Specific hospital created informal screener</a:t>
            </a:r>
          </a:p>
          <a:p>
            <a:r>
              <a:rPr lang="en-US" sz="2400" dirty="0"/>
              <a:t>Formal cognitive-communication screeners (e.g., MOCA, Slums examination, Mini-Metal Status Examination (MMSE), Cognitive-Linguistic Quick Test (CLQT))</a:t>
            </a:r>
          </a:p>
          <a:p>
            <a:r>
              <a:rPr lang="en-US" sz="2400" dirty="0"/>
              <a:t>Consider Rancho levels to describe patterns and stages of recovery following brain injury</a:t>
            </a:r>
          </a:p>
        </p:txBody>
      </p:sp>
    </p:spTree>
    <p:extLst>
      <p:ext uri="{BB962C8B-B14F-4D97-AF65-F5344CB8AC3E}">
        <p14:creationId xmlns:p14="http://schemas.microsoft.com/office/powerpoint/2010/main" val="362730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rmAutofit/>
          </a:bodyPr>
          <a:lstStyle/>
          <a:p>
            <a:r>
              <a:rPr lang="en-US" sz="4000" dirty="0"/>
              <a:t>Acute Care- ASSESSMENT</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7"/>
            <a:ext cx="10058399" cy="4507819"/>
          </a:xfrm>
        </p:spPr>
        <p:txBody>
          <a:bodyPr>
            <a:normAutofit/>
          </a:bodyPr>
          <a:lstStyle/>
          <a:p>
            <a:pPr marL="0" indent="0">
              <a:buNone/>
            </a:pPr>
            <a:r>
              <a:rPr lang="en-US" sz="3200" dirty="0"/>
              <a:t>Initial observations:</a:t>
            </a:r>
          </a:p>
          <a:p>
            <a:r>
              <a:rPr lang="en-US" sz="3200" dirty="0"/>
              <a:t>Positioning in bed</a:t>
            </a:r>
          </a:p>
          <a:p>
            <a:r>
              <a:rPr lang="en-US" sz="3200" dirty="0"/>
              <a:t>Level of supervision: presence of restraints? 1:1 sitter?</a:t>
            </a:r>
          </a:p>
          <a:p>
            <a:r>
              <a:rPr lang="en-US" sz="3200" dirty="0"/>
              <a:t>Focused attention</a:t>
            </a:r>
          </a:p>
          <a:p>
            <a:r>
              <a:rPr lang="en-US" sz="3200" dirty="0"/>
              <a:t>Interactions with nursing and family</a:t>
            </a:r>
          </a:p>
          <a:p>
            <a:r>
              <a:rPr lang="en-US" sz="3200" dirty="0"/>
              <a:t>Engagement</a:t>
            </a:r>
          </a:p>
          <a:p>
            <a:r>
              <a:rPr lang="en-US" sz="3200" dirty="0"/>
              <a:t>Language </a:t>
            </a:r>
          </a:p>
          <a:p>
            <a:endParaRPr lang="en-US" dirty="0"/>
          </a:p>
          <a:p>
            <a:endParaRPr lang="en-US" dirty="0"/>
          </a:p>
          <a:p>
            <a:endParaRPr lang="en-US" dirty="0"/>
          </a:p>
        </p:txBody>
      </p:sp>
    </p:spTree>
    <p:extLst>
      <p:ext uri="{BB962C8B-B14F-4D97-AF65-F5344CB8AC3E}">
        <p14:creationId xmlns:p14="http://schemas.microsoft.com/office/powerpoint/2010/main" val="239033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BC8F21D6-ECC7-4EFB-B424-F3B7A3D2BA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2622" y="57432"/>
            <a:ext cx="5107066" cy="6800567"/>
          </a:xfrm>
        </p:spPr>
      </p:pic>
      <p:pic>
        <p:nvPicPr>
          <p:cNvPr id="16" name="Picture 15">
            <a:extLst>
              <a:ext uri="{FF2B5EF4-FFF2-40B4-BE49-F238E27FC236}">
                <a16:creationId xmlns:a16="http://schemas.microsoft.com/office/drawing/2014/main" id="{CB66952C-3ED0-4EC0-95DD-6F89FA6E0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423" y="0"/>
            <a:ext cx="4849683" cy="6858000"/>
          </a:xfrm>
          <a:prstGeom prst="rect">
            <a:avLst/>
          </a:prstGeom>
        </p:spPr>
      </p:pic>
    </p:spTree>
    <p:extLst>
      <p:ext uri="{BB962C8B-B14F-4D97-AF65-F5344CB8AC3E}">
        <p14:creationId xmlns:p14="http://schemas.microsoft.com/office/powerpoint/2010/main" val="377351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Autofit/>
          </a:bodyPr>
          <a:lstStyle/>
          <a:p>
            <a:r>
              <a:rPr lang="en-US" sz="4000" dirty="0"/>
              <a:t>Acute Care: Assessment Components	</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7"/>
            <a:ext cx="10058399" cy="4507819"/>
          </a:xfrm>
        </p:spPr>
        <p:txBody>
          <a:bodyPr>
            <a:normAutofit fontScale="85000" lnSpcReduction="20000"/>
          </a:bodyPr>
          <a:lstStyle/>
          <a:p>
            <a:r>
              <a:rPr lang="en-US" sz="2400" dirty="0"/>
              <a:t>Orientation/arousal </a:t>
            </a:r>
          </a:p>
          <a:p>
            <a:r>
              <a:rPr lang="en-US" sz="2400" dirty="0"/>
              <a:t>Attention</a:t>
            </a:r>
          </a:p>
          <a:p>
            <a:r>
              <a:rPr lang="en-US" sz="2400" dirty="0"/>
              <a:t>Functional problem solving (e.g., calculation, word problems, time-related problems, ability to carry out ADLs)</a:t>
            </a:r>
          </a:p>
          <a:p>
            <a:r>
              <a:rPr lang="en-US" sz="2400" dirty="0"/>
              <a:t>Sequencing</a:t>
            </a:r>
          </a:p>
          <a:p>
            <a:r>
              <a:rPr lang="en-US" sz="2400" dirty="0"/>
              <a:t>Initiation </a:t>
            </a:r>
          </a:p>
          <a:p>
            <a:r>
              <a:rPr lang="en-US" sz="2400" dirty="0"/>
              <a:t>Insight and safety awareness</a:t>
            </a:r>
          </a:p>
          <a:p>
            <a:r>
              <a:rPr lang="en-US" sz="2400" dirty="0"/>
              <a:t>Memory </a:t>
            </a:r>
          </a:p>
          <a:p>
            <a:r>
              <a:rPr lang="en-US" sz="2400" dirty="0"/>
              <a:t>Verbal reasoning (e.g., abstraction [similarities/differences])</a:t>
            </a:r>
          </a:p>
          <a:p>
            <a:r>
              <a:rPr lang="en-US" sz="2400" dirty="0"/>
              <a:t>Scanning</a:t>
            </a:r>
          </a:p>
          <a:p>
            <a:r>
              <a:rPr lang="en-US" sz="2400" dirty="0"/>
              <a:t>Pragmatics (e.g., turn taking, eye contact, appropriateness)</a:t>
            </a:r>
          </a:p>
          <a:p>
            <a:r>
              <a:rPr lang="en-US" sz="2400" dirty="0"/>
              <a:t>Language (expressive, receptive, written, etc.)</a:t>
            </a:r>
          </a:p>
        </p:txBody>
      </p:sp>
    </p:spTree>
    <p:extLst>
      <p:ext uri="{BB962C8B-B14F-4D97-AF65-F5344CB8AC3E}">
        <p14:creationId xmlns:p14="http://schemas.microsoft.com/office/powerpoint/2010/main" val="116608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231136" y="248000"/>
            <a:ext cx="7729728" cy="1188720"/>
          </a:xfrm>
        </p:spPr>
        <p:txBody>
          <a:bodyPr>
            <a:noAutofit/>
          </a:bodyPr>
          <a:lstStyle/>
          <a:p>
            <a:r>
              <a:rPr lang="en-US" sz="4000" dirty="0"/>
              <a:t>Case Study: BC</a:t>
            </a:r>
            <a:br>
              <a:rPr lang="en-US" sz="4000" dirty="0"/>
            </a:br>
            <a:r>
              <a:rPr lang="en-US" sz="4000" dirty="0"/>
              <a:t>Initial Assessment</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1097280" y="1655805"/>
            <a:ext cx="10058400" cy="5041557"/>
          </a:xfrm>
        </p:spPr>
        <p:txBody>
          <a:bodyPr>
            <a:normAutofit/>
          </a:bodyPr>
          <a:lstStyle/>
          <a:p>
            <a:r>
              <a:rPr lang="en-US" dirty="0"/>
              <a:t>33 year old male “passed out” at work on 1/10/2019 resulting in facial and head trauma, x2 seizures witnessed by EMT </a:t>
            </a:r>
            <a:r>
              <a:rPr lang="en-US" dirty="0" err="1"/>
              <a:t>en</a:t>
            </a:r>
            <a:r>
              <a:rPr lang="en-US" dirty="0"/>
              <a:t> route to the hospital. GCS was 3 &amp; intubated in ED</a:t>
            </a:r>
          </a:p>
          <a:p>
            <a:r>
              <a:rPr lang="en-US" dirty="0"/>
              <a:t>ST consult received following </a:t>
            </a:r>
            <a:r>
              <a:rPr lang="en-US" dirty="0" err="1"/>
              <a:t>extubation</a:t>
            </a:r>
            <a:r>
              <a:rPr lang="en-US" dirty="0"/>
              <a:t> on 1/11/2019. ST services held on 1/11/2019 &amp; 1/12/19 due to somnolence</a:t>
            </a:r>
          </a:p>
          <a:p>
            <a:r>
              <a:rPr lang="en-US" dirty="0"/>
              <a:t>ST note in ICU 1/13/19 (Rancho IV- Confused/agitated: Maximal assist)</a:t>
            </a:r>
          </a:p>
          <a:p>
            <a:pPr lvl="1"/>
            <a:r>
              <a:rPr lang="en-US" sz="2000" dirty="0"/>
              <a:t>Family at bedside, in ICU</a:t>
            </a:r>
          </a:p>
          <a:p>
            <a:pPr lvl="1"/>
            <a:r>
              <a:rPr lang="en-US" sz="2000" dirty="0"/>
              <a:t>Oriented to person only</a:t>
            </a:r>
          </a:p>
          <a:p>
            <a:pPr lvl="1"/>
            <a:r>
              <a:rPr lang="en-US" sz="2000" dirty="0"/>
              <a:t>Problem solving/safety: restraints, 1:1 sitter, attempting to pull at IV. Requiring intermittent sedation</a:t>
            </a:r>
          </a:p>
          <a:p>
            <a:pPr lvl="1"/>
            <a:r>
              <a:rPr lang="en-US" sz="2000" dirty="0"/>
              <a:t>Assessment limited due to inability to cooperate with treatment efforts</a:t>
            </a:r>
          </a:p>
          <a:p>
            <a:pPr lvl="1"/>
            <a:r>
              <a:rPr lang="en-US" sz="2000" dirty="0"/>
              <a:t>Plan: return for formal assessment when appropriate</a:t>
            </a:r>
          </a:p>
          <a:p>
            <a:pPr lvl="1"/>
            <a:r>
              <a:rPr lang="en-US" sz="2000" dirty="0"/>
              <a:t>Recommendations: Low stimulation environment, 1:1 supervision</a:t>
            </a:r>
          </a:p>
          <a:p>
            <a:pPr marL="0" indent="0">
              <a:buNone/>
            </a:pPr>
            <a:r>
              <a:rPr lang="en-US" i="1" u="sng" dirty="0"/>
              <a:t>Ideas for SLP intervention at this stage?:</a:t>
            </a:r>
          </a:p>
          <a:p>
            <a:endParaRPr lang="en-US" dirty="0"/>
          </a:p>
          <a:p>
            <a:endParaRPr lang="en-US" dirty="0"/>
          </a:p>
          <a:p>
            <a:endParaRPr lang="en-US" dirty="0"/>
          </a:p>
        </p:txBody>
      </p:sp>
    </p:spTree>
    <p:extLst>
      <p:ext uri="{BB962C8B-B14F-4D97-AF65-F5344CB8AC3E}">
        <p14:creationId xmlns:p14="http://schemas.microsoft.com/office/powerpoint/2010/main" val="120157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1964724" y="260356"/>
            <a:ext cx="8452022" cy="1531374"/>
          </a:xfrm>
        </p:spPr>
        <p:txBody>
          <a:bodyPr>
            <a:normAutofit/>
          </a:bodyPr>
          <a:lstStyle/>
          <a:p>
            <a:r>
              <a:rPr lang="en-US" sz="4000" dirty="0"/>
              <a:t>Case Study: BC</a:t>
            </a:r>
            <a:br>
              <a:rPr lang="en-US" sz="4000" dirty="0"/>
            </a:br>
            <a:r>
              <a:rPr lang="en-US" sz="4000" dirty="0"/>
              <a:t>Re-assessment</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1655805" y="1952367"/>
            <a:ext cx="9181071" cy="4757351"/>
          </a:xfrm>
        </p:spPr>
        <p:txBody>
          <a:bodyPr>
            <a:normAutofit fontScale="85000" lnSpcReduction="10000"/>
          </a:bodyPr>
          <a:lstStyle/>
          <a:p>
            <a:r>
              <a:rPr lang="en-US" dirty="0"/>
              <a:t>Subjective:  Asleep but easily arousable. Impulsive. Tele-sitter in place, no restraints. Rancho V per PT/OT note earlier today. Transferred from ICU to neurology unit, no longer receiving sedating medications. </a:t>
            </a:r>
          </a:p>
          <a:p>
            <a:r>
              <a:rPr lang="en-US" dirty="0"/>
              <a:t>Prior level of function (PLOF): gas station attendant (pumps fuel, works as a cashier). Lives with wife, manages finances for household. </a:t>
            </a:r>
          </a:p>
          <a:p>
            <a:r>
              <a:rPr lang="en-US" dirty="0"/>
              <a:t>Patient goals: unable to state. Suspect return to prior level of function (PLOF)</a:t>
            </a:r>
          </a:p>
          <a:p>
            <a:r>
              <a:rPr lang="en-US" dirty="0"/>
              <a:t>Administered cognitive/communication screen (i.e., Addenbrooke’s Cognitive Examination- ACE-R). Subtests include orientation, registration, attention/concentration; memory; fluency; language; visuospatial </a:t>
            </a:r>
          </a:p>
          <a:p>
            <a:r>
              <a:rPr lang="en-US" dirty="0"/>
              <a:t>Informal observations:</a:t>
            </a:r>
          </a:p>
          <a:p>
            <a:r>
              <a:rPr lang="en-US" dirty="0"/>
              <a:t>Off topic responses </a:t>
            </a:r>
          </a:p>
          <a:p>
            <a:r>
              <a:rPr lang="en-US" dirty="0"/>
              <a:t>Required verbal cues to attend to assessment tasks; easily distracted by external stimuli. </a:t>
            </a:r>
          </a:p>
          <a:p>
            <a:r>
              <a:rPr lang="en-US" dirty="0"/>
              <a:t>Impulsive</a:t>
            </a:r>
          </a:p>
          <a:p>
            <a:r>
              <a:rPr lang="en-US" dirty="0"/>
              <a:t>Inconsistently identified errors following cues to self-correct</a:t>
            </a:r>
          </a:p>
          <a:p>
            <a:r>
              <a:rPr lang="en-US" dirty="0"/>
              <a:t>Findings: significant cognitive/communication impairments including anterograde memory, visuospatial abilities, and attention.</a:t>
            </a:r>
          </a:p>
          <a:p>
            <a:r>
              <a:rPr lang="en-US" dirty="0"/>
              <a:t>Plan: ongoing assessment. Initiate therapy. </a:t>
            </a:r>
          </a:p>
          <a:p>
            <a:endParaRPr lang="en-US" dirty="0"/>
          </a:p>
        </p:txBody>
      </p:sp>
    </p:spTree>
    <p:extLst>
      <p:ext uri="{BB962C8B-B14F-4D97-AF65-F5344CB8AC3E}">
        <p14:creationId xmlns:p14="http://schemas.microsoft.com/office/powerpoint/2010/main" val="48358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4273-001D-455C-AA7F-8EC16E0FEEFE}"/>
              </a:ext>
            </a:extLst>
          </p:cNvPr>
          <p:cNvSpPr>
            <a:spLocks noGrp="1"/>
          </p:cNvSpPr>
          <p:nvPr>
            <p:ph type="title"/>
          </p:nvPr>
        </p:nvSpPr>
        <p:spPr>
          <a:xfrm>
            <a:off x="2231136" y="260356"/>
            <a:ext cx="7729728" cy="1704367"/>
          </a:xfrm>
        </p:spPr>
        <p:txBody>
          <a:bodyPr>
            <a:normAutofit/>
          </a:bodyPr>
          <a:lstStyle/>
          <a:p>
            <a:r>
              <a:rPr lang="en-US" sz="4000" dirty="0"/>
              <a:t>Case Study: BC</a:t>
            </a:r>
            <a:br>
              <a:rPr lang="en-US" sz="4000" dirty="0"/>
            </a:br>
            <a:r>
              <a:rPr lang="en-US" sz="4000" dirty="0"/>
              <a:t>Treatment plan  </a:t>
            </a:r>
          </a:p>
        </p:txBody>
      </p:sp>
      <p:sp>
        <p:nvSpPr>
          <p:cNvPr id="3" name="Content Placeholder 2">
            <a:extLst>
              <a:ext uri="{FF2B5EF4-FFF2-40B4-BE49-F238E27FC236}">
                <a16:creationId xmlns:a16="http://schemas.microsoft.com/office/drawing/2014/main" id="{3B5AC18F-C627-40BF-91AD-EA5D527ED683}"/>
              </a:ext>
            </a:extLst>
          </p:cNvPr>
          <p:cNvSpPr>
            <a:spLocks noGrp="1"/>
          </p:cNvSpPr>
          <p:nvPr>
            <p:ph idx="1"/>
          </p:nvPr>
        </p:nvSpPr>
        <p:spPr>
          <a:xfrm>
            <a:off x="2231136" y="2174790"/>
            <a:ext cx="7729728" cy="4683210"/>
          </a:xfrm>
        </p:spPr>
        <p:txBody>
          <a:bodyPr>
            <a:normAutofit fontScale="92500" lnSpcReduction="10000"/>
          </a:bodyPr>
          <a:lstStyle/>
          <a:p>
            <a:r>
              <a:rPr lang="en-US" dirty="0"/>
              <a:t>Family education (re-orient patient (tell, don’t quiz); keep comments and questions short and simple; bring in pictures and personal items from home; low stimulation environment)</a:t>
            </a:r>
          </a:p>
          <a:p>
            <a:r>
              <a:rPr lang="en-US" dirty="0"/>
              <a:t>Patient will tolerate mechanical soft textures and thin liquid by discharge without signs or symptoms of aspiration with independent utilization of safe swallow strategies.</a:t>
            </a:r>
          </a:p>
          <a:p>
            <a:r>
              <a:rPr lang="en-US" dirty="0"/>
              <a:t>Patient will write simple biographical information with 100% </a:t>
            </a:r>
            <a:r>
              <a:rPr lang="en-US" dirty="0" err="1"/>
              <a:t>accy</a:t>
            </a:r>
            <a:r>
              <a:rPr lang="en-US" dirty="0"/>
              <a:t> given min cues to check work for accuracy</a:t>
            </a:r>
          </a:p>
          <a:p>
            <a:r>
              <a:rPr lang="en-US" dirty="0"/>
              <a:t>Pt will implement basic self-monitoring strategies (e.g., evaluate situation/generate plan; initiate task; check for accuracy) with mod cues during functional tasks (e.g., feeding, writing, reading, etc.)</a:t>
            </a:r>
          </a:p>
          <a:p>
            <a:r>
              <a:rPr lang="en-US" dirty="0"/>
              <a:t>Pt will complete basic money management tasks with 75% </a:t>
            </a:r>
            <a:r>
              <a:rPr lang="en-US" dirty="0" err="1"/>
              <a:t>accy</a:t>
            </a:r>
            <a:r>
              <a:rPr lang="en-US" dirty="0"/>
              <a:t> with min assist</a:t>
            </a:r>
          </a:p>
          <a:p>
            <a:r>
              <a:rPr lang="en-US" dirty="0"/>
              <a:t>Patient will utilize external aids (e.g., memory log) for orientation information and recall of recent events with mod assist</a:t>
            </a:r>
          </a:p>
          <a:p>
            <a:r>
              <a:rPr lang="en-US" dirty="0"/>
              <a:t>Patient will utilize nurse call button during 75% of opportunities per RN report (consider errorless learning for method of intervention)</a:t>
            </a:r>
          </a:p>
          <a:p>
            <a:endParaRPr lang="en-US" dirty="0"/>
          </a:p>
          <a:p>
            <a:endParaRPr lang="en-US" dirty="0"/>
          </a:p>
        </p:txBody>
      </p:sp>
    </p:spTree>
    <p:extLst>
      <p:ext uri="{BB962C8B-B14F-4D97-AF65-F5344CB8AC3E}">
        <p14:creationId xmlns:p14="http://schemas.microsoft.com/office/powerpoint/2010/main" val="148284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DF59-D965-42D7-B2F4-B243D3BECD9C}"/>
              </a:ext>
            </a:extLst>
          </p:cNvPr>
          <p:cNvSpPr>
            <a:spLocks noGrp="1"/>
          </p:cNvSpPr>
          <p:nvPr>
            <p:ph type="ctrTitle"/>
          </p:nvPr>
        </p:nvSpPr>
        <p:spPr>
          <a:xfrm>
            <a:off x="435257" y="75726"/>
            <a:ext cx="10723194" cy="2367307"/>
          </a:xfrm>
        </p:spPr>
        <p:txBody>
          <a:bodyPr/>
          <a:lstStyle/>
          <a:p>
            <a:pPr algn="ctr"/>
            <a:r>
              <a:rPr lang="en-US" b="1" dirty="0"/>
              <a:t>Inpatient Rehabilitation</a:t>
            </a:r>
            <a:br>
              <a:rPr lang="en-US" b="1" dirty="0"/>
            </a:br>
            <a:r>
              <a:rPr lang="en-US" b="1" dirty="0"/>
              <a:t>subacute/skilled nursing</a:t>
            </a:r>
            <a:br>
              <a:rPr lang="en-US" b="1" dirty="0"/>
            </a:br>
            <a:r>
              <a:rPr lang="en-US" b="1" dirty="0"/>
              <a:t>Assessment &amp; Treatment</a:t>
            </a:r>
          </a:p>
        </p:txBody>
      </p:sp>
      <p:pic>
        <p:nvPicPr>
          <p:cNvPr id="8" name="Picture 7">
            <a:extLst>
              <a:ext uri="{FF2B5EF4-FFF2-40B4-BE49-F238E27FC236}">
                <a16:creationId xmlns:a16="http://schemas.microsoft.com/office/drawing/2014/main" id="{90862FE9-D721-4933-91BD-4CF657FF2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2621563"/>
            <a:ext cx="4762500" cy="3171825"/>
          </a:xfrm>
          <a:prstGeom prst="rect">
            <a:avLst/>
          </a:prstGeom>
        </p:spPr>
      </p:pic>
    </p:spTree>
    <p:extLst>
      <p:ext uri="{BB962C8B-B14F-4D97-AF65-F5344CB8AC3E}">
        <p14:creationId xmlns:p14="http://schemas.microsoft.com/office/powerpoint/2010/main" val="228847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Autofit/>
          </a:bodyPr>
          <a:lstStyle/>
          <a:p>
            <a:r>
              <a:rPr lang="en-US" sz="4000" dirty="0"/>
              <a:t>Rehab-SLP</a:t>
            </a:r>
            <a:br>
              <a:rPr lang="en-US" sz="4000" dirty="0"/>
            </a:br>
            <a:r>
              <a:rPr lang="en-US" sz="4000" dirty="0"/>
              <a:t> Goals of Care</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7"/>
            <a:ext cx="10058399" cy="4507819"/>
          </a:xfrm>
        </p:spPr>
        <p:txBody>
          <a:bodyPr>
            <a:normAutofit fontScale="92500"/>
          </a:bodyPr>
          <a:lstStyle/>
          <a:p>
            <a:r>
              <a:rPr lang="en-US" sz="2800" dirty="0"/>
              <a:t>Refine cognitive/communication and swallowing diagnoses</a:t>
            </a:r>
          </a:p>
          <a:p>
            <a:r>
              <a:rPr lang="en-US" sz="2800" dirty="0"/>
              <a:t>Monitor change</a:t>
            </a:r>
          </a:p>
          <a:p>
            <a:r>
              <a:rPr lang="en-US" sz="2800" dirty="0"/>
              <a:t>Focus on intensive treatment (for IPR)</a:t>
            </a:r>
          </a:p>
          <a:p>
            <a:r>
              <a:rPr lang="en-US" sz="2800" dirty="0"/>
              <a:t>Interdisciplinary collaboration (e.g., PT, OT, MD, dietician, psychologist, etc.), meetings, and co-treating</a:t>
            </a:r>
          </a:p>
          <a:p>
            <a:r>
              <a:rPr lang="en-US" sz="2800" dirty="0"/>
              <a:t>Patient and family education with goal of understanding the evolution and course of disorders</a:t>
            </a:r>
          </a:p>
          <a:p>
            <a:r>
              <a:rPr lang="en-US" sz="2800" dirty="0"/>
              <a:t>Planning for transition to the next phrase of care with consideration of contextual factors (environment, social, psychological, vocational)</a:t>
            </a:r>
          </a:p>
        </p:txBody>
      </p:sp>
    </p:spTree>
    <p:extLst>
      <p:ext uri="{BB962C8B-B14F-4D97-AF65-F5344CB8AC3E}">
        <p14:creationId xmlns:p14="http://schemas.microsoft.com/office/powerpoint/2010/main" val="292997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Autofit/>
          </a:bodyPr>
          <a:lstStyle/>
          <a:p>
            <a:r>
              <a:rPr lang="en-US" sz="4000" dirty="0"/>
              <a:t>Rehabilitation: Services/Documentation</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8"/>
            <a:ext cx="10058399" cy="3896956"/>
          </a:xfrm>
        </p:spPr>
        <p:txBody>
          <a:bodyPr>
            <a:normAutofit/>
          </a:bodyPr>
          <a:lstStyle/>
          <a:p>
            <a:r>
              <a:rPr lang="en-US" sz="2400" dirty="0"/>
              <a:t>Initial evaluations could include:</a:t>
            </a:r>
          </a:p>
          <a:p>
            <a:pPr lvl="1"/>
            <a:r>
              <a:rPr lang="en-US" sz="2200" dirty="0"/>
              <a:t>Standardized assessments (Assessment of Neuropsychological Status Update (RBANS); Scales of Cognitive and Communicative Ability for Neurorehabilitation (SCCAN)) – depending on availability! </a:t>
            </a:r>
          </a:p>
          <a:p>
            <a:pPr lvl="1"/>
            <a:r>
              <a:rPr lang="en-US" sz="2200" dirty="0"/>
              <a:t>Informal assessments (e.g., facility created and/or clinician created)</a:t>
            </a:r>
          </a:p>
          <a:p>
            <a:r>
              <a:rPr lang="en-US" sz="2400" dirty="0"/>
              <a:t>Subsequent progress documentation on at least a weekly basis </a:t>
            </a:r>
          </a:p>
          <a:p>
            <a:r>
              <a:rPr lang="en-US" sz="2400" dirty="0"/>
              <a:t>A discharge summary assists with continuity of patient care as the patient transitions to the next level of care (e.g., outpatient treatment, home health services).</a:t>
            </a:r>
          </a:p>
        </p:txBody>
      </p:sp>
    </p:spTree>
    <p:extLst>
      <p:ext uri="{BB962C8B-B14F-4D97-AF65-F5344CB8AC3E}">
        <p14:creationId xmlns:p14="http://schemas.microsoft.com/office/powerpoint/2010/main" val="95620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8F7B-D5F6-45BA-B7B2-48DF6E6E5117}"/>
              </a:ext>
            </a:extLst>
          </p:cNvPr>
          <p:cNvSpPr>
            <a:spLocks noGrp="1"/>
          </p:cNvSpPr>
          <p:nvPr>
            <p:ph type="title"/>
          </p:nvPr>
        </p:nvSpPr>
        <p:spPr>
          <a:xfrm>
            <a:off x="2342347" y="359211"/>
            <a:ext cx="7729728" cy="1188720"/>
          </a:xfrm>
        </p:spPr>
        <p:txBody>
          <a:bodyPr>
            <a:normAutofit/>
          </a:bodyPr>
          <a:lstStyle/>
          <a:p>
            <a:r>
              <a:rPr lang="en-US" sz="4000" dirty="0"/>
              <a:t>Lecture Map</a:t>
            </a:r>
          </a:p>
        </p:txBody>
      </p:sp>
      <p:sp>
        <p:nvSpPr>
          <p:cNvPr id="3" name="Content Placeholder 2">
            <a:extLst>
              <a:ext uri="{FF2B5EF4-FFF2-40B4-BE49-F238E27FC236}">
                <a16:creationId xmlns:a16="http://schemas.microsoft.com/office/drawing/2014/main" id="{81F9B206-462B-4B6A-9A38-CDB0DEF078F4}"/>
              </a:ext>
            </a:extLst>
          </p:cNvPr>
          <p:cNvSpPr>
            <a:spLocks noGrp="1"/>
          </p:cNvSpPr>
          <p:nvPr>
            <p:ph idx="1"/>
          </p:nvPr>
        </p:nvSpPr>
        <p:spPr>
          <a:xfrm>
            <a:off x="1149178" y="1705232"/>
            <a:ext cx="9625914" cy="4646141"/>
          </a:xfrm>
        </p:spPr>
        <p:txBody>
          <a:bodyPr>
            <a:normAutofit fontScale="85000" lnSpcReduction="20000"/>
          </a:bodyPr>
          <a:lstStyle/>
          <a:p>
            <a:pPr>
              <a:buFont typeface="Arial" panose="020B0604020202020204" pitchFamily="34" charset="0"/>
              <a:buChar char="•"/>
            </a:pPr>
            <a:r>
              <a:rPr lang="en-US" sz="4500" dirty="0"/>
              <a:t>Examples of medical settings where cog rehab services would be commonly provided</a:t>
            </a:r>
          </a:p>
          <a:p>
            <a:pPr>
              <a:buFont typeface="Arial" panose="020B0604020202020204" pitchFamily="34" charset="0"/>
              <a:buChar char="•"/>
            </a:pPr>
            <a:r>
              <a:rPr lang="en-US" sz="4500" dirty="0"/>
              <a:t>Closer look at acute care, inpatient rehab/SNF, and outpatient rehab </a:t>
            </a:r>
          </a:p>
          <a:p>
            <a:pPr lvl="1">
              <a:buFont typeface="Courier New" panose="02070309020205020404" pitchFamily="49" charset="0"/>
              <a:buChar char="o"/>
            </a:pPr>
            <a:r>
              <a:rPr lang="en-US" sz="4300" dirty="0"/>
              <a:t>Assessment</a:t>
            </a:r>
          </a:p>
          <a:p>
            <a:pPr lvl="1">
              <a:buFont typeface="Courier New" panose="02070309020205020404" pitchFamily="49" charset="0"/>
              <a:buChar char="o"/>
            </a:pPr>
            <a:r>
              <a:rPr lang="en-US" sz="4500" dirty="0"/>
              <a:t>Treatment</a:t>
            </a:r>
          </a:p>
          <a:p>
            <a:pPr lvl="1">
              <a:buFont typeface="Courier New" panose="02070309020205020404" pitchFamily="49" charset="0"/>
              <a:buChar char="o"/>
            </a:pPr>
            <a:r>
              <a:rPr lang="en-US" sz="4500" dirty="0"/>
              <a:t>Case application</a:t>
            </a:r>
          </a:p>
          <a:p>
            <a:pPr>
              <a:buFont typeface="Arial" panose="020B0604020202020204" pitchFamily="34" charset="0"/>
              <a:buChar char="•"/>
            </a:pPr>
            <a:r>
              <a:rPr lang="en-US" sz="4500" dirty="0"/>
              <a:t>Q&amp;A</a:t>
            </a:r>
          </a:p>
          <a:p>
            <a:pPr marL="201168" lvl="1" indent="0">
              <a:buNone/>
            </a:pPr>
            <a:endParaRPr lang="en-US" sz="3000" dirty="0"/>
          </a:p>
          <a:p>
            <a:pPr lvl="1">
              <a:buFont typeface="Wingdings" panose="05000000000000000000" pitchFamily="2" charset="2"/>
              <a:buChar char="q"/>
            </a:pPr>
            <a:endParaRPr lang="en-US" sz="3000" dirty="0"/>
          </a:p>
        </p:txBody>
      </p:sp>
    </p:spTree>
    <p:extLst>
      <p:ext uri="{BB962C8B-B14F-4D97-AF65-F5344CB8AC3E}">
        <p14:creationId xmlns:p14="http://schemas.microsoft.com/office/powerpoint/2010/main" val="390053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144639" y="523613"/>
            <a:ext cx="7729728" cy="1188720"/>
          </a:xfrm>
        </p:spPr>
        <p:txBody>
          <a:bodyPr>
            <a:noAutofit/>
          </a:bodyPr>
          <a:lstStyle/>
          <a:p>
            <a:r>
              <a:rPr lang="en-US" sz="4000" dirty="0"/>
              <a:t>Rehabilitation: Treatment</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2144639" y="2063578"/>
            <a:ext cx="7816225" cy="4270809"/>
          </a:xfrm>
        </p:spPr>
        <p:txBody>
          <a:bodyPr>
            <a:normAutofit fontScale="77500" lnSpcReduction="20000"/>
          </a:bodyPr>
          <a:lstStyle/>
          <a:p>
            <a:r>
              <a:rPr lang="en-US" sz="3200" dirty="0"/>
              <a:t>Goals/treatment plan based on:</a:t>
            </a:r>
          </a:p>
          <a:p>
            <a:pPr lvl="1"/>
            <a:r>
              <a:rPr lang="en-US" sz="3200" dirty="0"/>
              <a:t>Transition to next level of care</a:t>
            </a:r>
          </a:p>
          <a:p>
            <a:pPr lvl="1"/>
            <a:r>
              <a:rPr lang="en-US" sz="3200" dirty="0"/>
              <a:t>Prior level of function (PLOF) to create functional goals</a:t>
            </a:r>
          </a:p>
          <a:p>
            <a:pPr lvl="1"/>
            <a:r>
              <a:rPr lang="en-US" sz="3200" dirty="0"/>
              <a:t>Complimenting and supporting goals from other members of the treatment team (e.g., OT, PT, dietary, etc.)</a:t>
            </a:r>
          </a:p>
          <a:p>
            <a:pPr lvl="1"/>
            <a:r>
              <a:rPr lang="en-US" sz="3200" dirty="0"/>
              <a:t>Patient/family education</a:t>
            </a:r>
          </a:p>
          <a:p>
            <a:endParaRPr lang="en-US" dirty="0"/>
          </a:p>
          <a:p>
            <a:endParaRPr lang="en-US" dirty="0"/>
          </a:p>
          <a:p>
            <a:pPr marL="0" indent="0">
              <a:buNone/>
            </a:pPr>
            <a:r>
              <a:rPr lang="en-US" sz="3000" b="1" u="sng" dirty="0" err="1"/>
              <a:t>Turkstra</a:t>
            </a:r>
            <a:r>
              <a:rPr lang="en-US" sz="3000" b="1" u="sng" dirty="0"/>
              <a:t> (2013) </a:t>
            </a:r>
            <a:r>
              <a:rPr lang="en-US" sz="3000" dirty="0"/>
              <a:t>Commentary: is it time for a change?</a:t>
            </a:r>
          </a:p>
        </p:txBody>
      </p:sp>
    </p:spTree>
    <p:extLst>
      <p:ext uri="{BB962C8B-B14F-4D97-AF65-F5344CB8AC3E}">
        <p14:creationId xmlns:p14="http://schemas.microsoft.com/office/powerpoint/2010/main" val="262161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1097280" y="285769"/>
            <a:ext cx="10058400" cy="1406273"/>
          </a:xfrm>
        </p:spPr>
        <p:txBody>
          <a:bodyPr>
            <a:normAutofit/>
          </a:bodyPr>
          <a:lstStyle/>
          <a:p>
            <a:r>
              <a:rPr lang="en-US" sz="4000" dirty="0"/>
              <a:t>IPR Case Study: CH</a:t>
            </a:r>
            <a:br>
              <a:rPr lang="en-US" dirty="0"/>
            </a:br>
            <a:endParaRPr lang="en-US" dirty="0"/>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1210962" y="1841157"/>
            <a:ext cx="9539416" cy="4731074"/>
          </a:xfrm>
        </p:spPr>
        <p:txBody>
          <a:bodyPr>
            <a:normAutofit/>
          </a:bodyPr>
          <a:lstStyle/>
          <a:p>
            <a:pPr>
              <a:buFont typeface="Arial" panose="020B0604020202020204" pitchFamily="34" charset="0"/>
              <a:buChar char="•"/>
            </a:pPr>
            <a:r>
              <a:rPr lang="en-US" sz="2400" dirty="0"/>
              <a:t>19 y/o male who sustained an anoxic brain injury</a:t>
            </a:r>
          </a:p>
          <a:p>
            <a:pPr>
              <a:buFont typeface="Arial" panose="020B0604020202020204" pitchFamily="34" charset="0"/>
              <a:buChar char="•"/>
            </a:pPr>
            <a:r>
              <a:rPr lang="en-US" sz="2400" dirty="0"/>
              <a:t>Admitted to IPR for comprehensive rehabilitation ~6 weeks post-injury following complicated acute hospital stay</a:t>
            </a:r>
          </a:p>
          <a:p>
            <a:pPr>
              <a:buFont typeface="Arial" panose="020B0604020202020204" pitchFamily="34" charset="0"/>
              <a:buChar char="•"/>
            </a:pPr>
            <a:r>
              <a:rPr lang="en-US" sz="2400" u="sng" dirty="0"/>
              <a:t>Prior level of functioning (PLOF)</a:t>
            </a:r>
            <a:r>
              <a:rPr lang="en-US" sz="2400" dirty="0"/>
              <a:t>: College student, athletic (skier)  </a:t>
            </a:r>
          </a:p>
          <a:p>
            <a:pPr>
              <a:buFont typeface="Arial" panose="020B0604020202020204" pitchFamily="34" charset="0"/>
              <a:buChar char="•"/>
            </a:pPr>
            <a:r>
              <a:rPr lang="en-US" sz="2400" u="sng" dirty="0"/>
              <a:t>Supports</a:t>
            </a:r>
            <a:r>
              <a:rPr lang="en-US" sz="2400" dirty="0"/>
              <a:t>: Involved mother, currently local</a:t>
            </a:r>
          </a:p>
          <a:p>
            <a:pPr>
              <a:buFont typeface="Arial" panose="020B0604020202020204" pitchFamily="34" charset="0"/>
              <a:buChar char="•"/>
            </a:pPr>
            <a:r>
              <a:rPr lang="en-US" sz="2400" u="sng" dirty="0"/>
              <a:t>Patient goals</a:t>
            </a:r>
            <a:r>
              <a:rPr lang="en-US" sz="2400" dirty="0"/>
              <a:t>: goal of eating</a:t>
            </a:r>
          </a:p>
          <a:p>
            <a:pPr>
              <a:buFont typeface="Arial" panose="020B0604020202020204" pitchFamily="34" charset="0"/>
              <a:buChar char="•"/>
            </a:pPr>
            <a:r>
              <a:rPr lang="en-US" sz="2400" u="sng" dirty="0"/>
              <a:t>Family goals</a:t>
            </a:r>
            <a:r>
              <a:rPr lang="en-US" sz="2400" dirty="0"/>
              <a:t>: continued gains overall</a:t>
            </a:r>
          </a:p>
          <a:p>
            <a:pPr>
              <a:buFont typeface="Arial" panose="020B0604020202020204" pitchFamily="34" charset="0"/>
              <a:buChar char="•"/>
            </a:pP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125751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231136" y="210930"/>
            <a:ext cx="7729728" cy="1188720"/>
          </a:xfrm>
        </p:spPr>
        <p:txBody>
          <a:bodyPr>
            <a:noAutofit/>
          </a:bodyPr>
          <a:lstStyle/>
          <a:p>
            <a:r>
              <a:rPr lang="en-US" sz="4000" dirty="0"/>
              <a:t>IPR Case Study: CH</a:t>
            </a:r>
            <a:br>
              <a:rPr lang="en-US" sz="4000" dirty="0"/>
            </a:br>
            <a:r>
              <a:rPr lang="en-US" sz="4000" dirty="0"/>
              <a:t>Assessment</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2231136" y="1399650"/>
            <a:ext cx="7729728" cy="5334782"/>
          </a:xfrm>
        </p:spPr>
        <p:txBody>
          <a:bodyPr>
            <a:normAutofit fontScale="92500" lnSpcReduction="10000"/>
          </a:bodyPr>
          <a:lstStyle/>
          <a:p>
            <a:pPr>
              <a:buFont typeface="Arial" panose="020B0604020202020204" pitchFamily="34" charset="0"/>
              <a:buChar char="•"/>
            </a:pPr>
            <a:r>
              <a:rPr lang="en-US" sz="2200" dirty="0"/>
              <a:t>Oral motor exam</a:t>
            </a:r>
          </a:p>
          <a:p>
            <a:pPr>
              <a:buFont typeface="Arial" panose="020B0604020202020204" pitchFamily="34" charset="0"/>
              <a:buChar char="•"/>
            </a:pPr>
            <a:r>
              <a:rPr lang="en-US" sz="2200" dirty="0"/>
              <a:t> Informal voice/motor speech assessment</a:t>
            </a:r>
          </a:p>
          <a:p>
            <a:pPr>
              <a:buFont typeface="Arial" panose="020B0604020202020204" pitchFamily="34" charset="0"/>
              <a:buChar char="•"/>
            </a:pPr>
            <a:r>
              <a:rPr lang="en-US" sz="2200" dirty="0"/>
              <a:t>Modified barium swallow study (MBSS)</a:t>
            </a:r>
          </a:p>
          <a:p>
            <a:pPr>
              <a:buFont typeface="Arial" panose="020B0604020202020204" pitchFamily="34" charset="0"/>
              <a:buChar char="•"/>
            </a:pPr>
            <a:r>
              <a:rPr lang="en-US" sz="2200" dirty="0"/>
              <a:t>Hearing screen</a:t>
            </a:r>
          </a:p>
          <a:p>
            <a:pPr>
              <a:buFont typeface="Arial" panose="020B0604020202020204" pitchFamily="34" charset="0"/>
              <a:buChar char="•"/>
            </a:pPr>
            <a:r>
              <a:rPr lang="en-US" sz="2200" dirty="0">
                <a:solidFill>
                  <a:srgbClr val="FF0000"/>
                </a:solidFill>
              </a:rPr>
              <a:t>“Craig Hospital Initial Cognitive Communication Screen”</a:t>
            </a:r>
            <a:r>
              <a:rPr lang="en-US" sz="2200" dirty="0"/>
              <a:t>; language assessments (Boston Naming Test (BNT); portions of  WAB &amp; BDAE)</a:t>
            </a:r>
          </a:p>
          <a:p>
            <a:pPr>
              <a:buFont typeface="Arial" panose="020B0604020202020204" pitchFamily="34" charset="0"/>
              <a:buChar char="•"/>
            </a:pPr>
            <a:r>
              <a:rPr lang="en-US" sz="2200" dirty="0">
                <a:solidFill>
                  <a:srgbClr val="FF0000"/>
                </a:solidFill>
              </a:rPr>
              <a:t>Subjective observations</a:t>
            </a:r>
          </a:p>
          <a:p>
            <a:pPr lvl="1">
              <a:buFont typeface="Arial" panose="020B0604020202020204" pitchFamily="34" charset="0"/>
              <a:buChar char="•"/>
            </a:pPr>
            <a:r>
              <a:rPr lang="en-US" sz="1900" dirty="0">
                <a:solidFill>
                  <a:srgbClr val="FF0000"/>
                </a:solidFill>
              </a:rPr>
              <a:t>Social interaction</a:t>
            </a:r>
          </a:p>
          <a:p>
            <a:pPr lvl="1">
              <a:buFont typeface="Arial" panose="020B0604020202020204" pitchFamily="34" charset="0"/>
              <a:buChar char="•"/>
            </a:pPr>
            <a:r>
              <a:rPr lang="en-US" sz="1900" dirty="0">
                <a:solidFill>
                  <a:srgbClr val="FF0000"/>
                </a:solidFill>
              </a:rPr>
              <a:t>Attention</a:t>
            </a:r>
          </a:p>
          <a:p>
            <a:pPr lvl="1">
              <a:buFont typeface="Arial" panose="020B0604020202020204" pitchFamily="34" charset="0"/>
              <a:buChar char="•"/>
            </a:pPr>
            <a:r>
              <a:rPr lang="en-US" sz="1900" dirty="0">
                <a:solidFill>
                  <a:srgbClr val="FF0000"/>
                </a:solidFill>
              </a:rPr>
              <a:t>Processing speed</a:t>
            </a:r>
          </a:p>
          <a:p>
            <a:pPr lvl="1">
              <a:buFont typeface="Arial" panose="020B0604020202020204" pitchFamily="34" charset="0"/>
              <a:buChar char="•"/>
            </a:pPr>
            <a:r>
              <a:rPr lang="en-US" sz="1900" dirty="0">
                <a:solidFill>
                  <a:srgbClr val="FF0000"/>
                </a:solidFill>
              </a:rPr>
              <a:t>Orientation</a:t>
            </a:r>
          </a:p>
          <a:p>
            <a:pPr lvl="1">
              <a:buFont typeface="Arial" panose="020B0604020202020204" pitchFamily="34" charset="0"/>
              <a:buChar char="•"/>
            </a:pPr>
            <a:r>
              <a:rPr lang="en-US" sz="1900" dirty="0">
                <a:solidFill>
                  <a:srgbClr val="FF0000"/>
                </a:solidFill>
              </a:rPr>
              <a:t>Verbal memory/learning</a:t>
            </a:r>
          </a:p>
          <a:p>
            <a:pPr lvl="1">
              <a:buFont typeface="Arial" panose="020B0604020202020204" pitchFamily="34" charset="0"/>
              <a:buChar char="•"/>
            </a:pPr>
            <a:r>
              <a:rPr lang="en-US" sz="1900" dirty="0">
                <a:solidFill>
                  <a:srgbClr val="FF0000"/>
                </a:solidFill>
              </a:rPr>
              <a:t>Safety judgement</a:t>
            </a:r>
          </a:p>
          <a:p>
            <a:pPr lvl="1">
              <a:buFont typeface="Arial" panose="020B0604020202020204" pitchFamily="34" charset="0"/>
              <a:buChar char="•"/>
            </a:pPr>
            <a:r>
              <a:rPr lang="en-US" sz="1900" dirty="0">
                <a:solidFill>
                  <a:srgbClr val="FF0000"/>
                </a:solidFill>
              </a:rPr>
              <a:t>Problem solving/executive functioning </a:t>
            </a:r>
          </a:p>
          <a:p>
            <a:endParaRPr lang="en-US" dirty="0"/>
          </a:p>
        </p:txBody>
      </p:sp>
    </p:spTree>
    <p:extLst>
      <p:ext uri="{BB962C8B-B14F-4D97-AF65-F5344CB8AC3E}">
        <p14:creationId xmlns:p14="http://schemas.microsoft.com/office/powerpoint/2010/main" val="3681816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231136" y="285070"/>
            <a:ext cx="7729728" cy="1188720"/>
          </a:xfrm>
        </p:spPr>
        <p:txBody>
          <a:bodyPr>
            <a:noAutofit/>
          </a:bodyPr>
          <a:lstStyle/>
          <a:p>
            <a:r>
              <a:rPr lang="en-US" sz="4000" dirty="0"/>
              <a:t>IPR Case Study: CH</a:t>
            </a:r>
            <a:br>
              <a:rPr lang="en-US" sz="4000" dirty="0"/>
            </a:br>
            <a:r>
              <a:rPr lang="en-US" sz="4000" dirty="0"/>
              <a:t>Treatment Plan</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2231136" y="1692876"/>
            <a:ext cx="7729728" cy="4880054"/>
          </a:xfrm>
        </p:spPr>
        <p:txBody>
          <a:bodyPr>
            <a:normAutofit lnSpcReduction="10000"/>
          </a:bodyPr>
          <a:lstStyle/>
          <a:p>
            <a:pPr marL="0" indent="0">
              <a:buNone/>
            </a:pPr>
            <a:r>
              <a:rPr lang="en-US" sz="2000" u="sng" dirty="0"/>
              <a:t>Plan of Care (POC)</a:t>
            </a:r>
            <a:r>
              <a:rPr lang="en-US" sz="2000" dirty="0"/>
              <a:t>: 60 minute individual treatment sessions 5x/week. ~4 week stay.</a:t>
            </a:r>
          </a:p>
          <a:p>
            <a:r>
              <a:rPr lang="en-US" sz="2000" dirty="0"/>
              <a:t>Problem solving: Procedural learning for care routines including transfer</a:t>
            </a:r>
          </a:p>
          <a:p>
            <a:r>
              <a:rPr lang="en-US" sz="2000" dirty="0"/>
              <a:t>Dysarthria: compensatory strategies (slow rate) at the word level</a:t>
            </a:r>
          </a:p>
          <a:p>
            <a:r>
              <a:rPr lang="en-US" sz="2000" dirty="0"/>
              <a:t>Swallowing: Advance to general textured diet w/ thin liquids</a:t>
            </a:r>
          </a:p>
          <a:p>
            <a:r>
              <a:rPr lang="en-US" sz="2000" dirty="0"/>
              <a:t>Safety judgement: decreasing level of assist during short and simple tasks</a:t>
            </a:r>
          </a:p>
          <a:p>
            <a:r>
              <a:rPr lang="en-US" sz="2000" dirty="0"/>
              <a:t>Expressive language: responding to questions one time with 90% accuracy</a:t>
            </a:r>
          </a:p>
          <a:p>
            <a:r>
              <a:rPr lang="en-US" sz="2000" dirty="0"/>
              <a:t>Orientation: using errorless learning for basic orientation information</a:t>
            </a:r>
          </a:p>
          <a:p>
            <a:r>
              <a:rPr lang="en-US" sz="2000" dirty="0"/>
              <a:t>Visual &amp; verbal learning: use of procedural and errorless learning in a highly structured environment</a:t>
            </a:r>
          </a:p>
        </p:txBody>
      </p:sp>
    </p:spTree>
    <p:extLst>
      <p:ext uri="{BB962C8B-B14F-4D97-AF65-F5344CB8AC3E}">
        <p14:creationId xmlns:p14="http://schemas.microsoft.com/office/powerpoint/2010/main" val="207705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231136" y="322141"/>
            <a:ext cx="7729728" cy="1188720"/>
          </a:xfrm>
        </p:spPr>
        <p:txBody>
          <a:bodyPr>
            <a:noAutofit/>
          </a:bodyPr>
          <a:lstStyle/>
          <a:p>
            <a:r>
              <a:rPr lang="en-US" sz="4000" dirty="0"/>
              <a:t>IPR Case Study: CH</a:t>
            </a:r>
            <a:br>
              <a:rPr lang="en-US" sz="4000" dirty="0"/>
            </a:br>
            <a:r>
              <a:rPr lang="en-US" sz="4000" dirty="0"/>
              <a:t>Discharge Assessment</a:t>
            </a:r>
          </a:p>
        </p:txBody>
      </p:sp>
      <p:sp>
        <p:nvSpPr>
          <p:cNvPr id="3" name="Content Placeholder 2">
            <a:extLst>
              <a:ext uri="{FF2B5EF4-FFF2-40B4-BE49-F238E27FC236}">
                <a16:creationId xmlns:a16="http://schemas.microsoft.com/office/drawing/2014/main" id="{C1191893-8B62-4F97-AC6F-F4EA154490F5}"/>
              </a:ext>
            </a:extLst>
          </p:cNvPr>
          <p:cNvSpPr>
            <a:spLocks noGrp="1"/>
          </p:cNvSpPr>
          <p:nvPr>
            <p:ph idx="1"/>
          </p:nvPr>
        </p:nvSpPr>
        <p:spPr>
          <a:xfrm>
            <a:off x="2231136" y="1668162"/>
            <a:ext cx="7729728" cy="5041557"/>
          </a:xfrm>
        </p:spPr>
        <p:txBody>
          <a:bodyPr>
            <a:normAutofit/>
          </a:bodyPr>
          <a:lstStyle/>
          <a:p>
            <a:r>
              <a:rPr lang="en-US" sz="2000" dirty="0"/>
              <a:t>Goals: “return home with brothers”</a:t>
            </a:r>
          </a:p>
          <a:p>
            <a:r>
              <a:rPr lang="en-US" sz="2000" dirty="0"/>
              <a:t>Assessment: </a:t>
            </a:r>
          </a:p>
          <a:p>
            <a:pPr lvl="1">
              <a:buFont typeface="Courier New" panose="02070309020205020404" pitchFamily="49" charset="0"/>
              <a:buChar char="o"/>
            </a:pPr>
            <a:r>
              <a:rPr lang="en-US" sz="1800" dirty="0"/>
              <a:t>Informal motor speech tests; voice</a:t>
            </a:r>
          </a:p>
          <a:p>
            <a:pPr lvl="1">
              <a:buFont typeface="Courier New" panose="02070309020205020404" pitchFamily="49" charset="0"/>
              <a:buChar char="o"/>
            </a:pPr>
            <a:r>
              <a:rPr lang="en-US" sz="1800" dirty="0">
                <a:solidFill>
                  <a:srgbClr val="FF0000"/>
                </a:solidFill>
              </a:rPr>
              <a:t>“Craig Hospital Initial Cognitive Communication Screen”</a:t>
            </a:r>
            <a:r>
              <a:rPr lang="en-US" sz="1800" dirty="0"/>
              <a:t>; Boston Naming test; WAB</a:t>
            </a:r>
          </a:p>
          <a:p>
            <a:r>
              <a:rPr lang="en-US" sz="2000" dirty="0"/>
              <a:t>Progress:</a:t>
            </a:r>
          </a:p>
          <a:p>
            <a:pPr lvl="1">
              <a:buFont typeface="Courier New" panose="02070309020205020404" pitchFamily="49" charset="0"/>
              <a:buChar char="o"/>
            </a:pPr>
            <a:r>
              <a:rPr lang="en-US" sz="1800" dirty="0"/>
              <a:t>Spontaneous improvement in voice</a:t>
            </a:r>
          </a:p>
          <a:p>
            <a:pPr lvl="1">
              <a:buFont typeface="Courier New" panose="02070309020205020404" pitchFamily="49" charset="0"/>
              <a:buChar char="o"/>
            </a:pPr>
            <a:r>
              <a:rPr lang="en-US" sz="1800" dirty="0"/>
              <a:t>Notable gains appreciated in mixed dysarthria</a:t>
            </a:r>
          </a:p>
          <a:p>
            <a:pPr lvl="1">
              <a:buFont typeface="Courier New" panose="02070309020205020404" pitchFamily="49" charset="0"/>
              <a:buChar char="o"/>
            </a:pPr>
            <a:r>
              <a:rPr lang="en-US" sz="1800" dirty="0"/>
              <a:t>Swallow: Now WFL (general/thin)</a:t>
            </a:r>
          </a:p>
          <a:p>
            <a:pPr lvl="1">
              <a:buFont typeface="Courier New" panose="02070309020205020404" pitchFamily="49" charset="0"/>
              <a:buChar char="o"/>
            </a:pPr>
            <a:r>
              <a:rPr lang="en-US" sz="1800" dirty="0"/>
              <a:t>Continues to require structured and predictable care routines with structured down time and 24 hour supervision for both cognition and language</a:t>
            </a:r>
          </a:p>
          <a:p>
            <a:pPr lvl="1">
              <a:buFont typeface="Courier New" panose="02070309020205020404" pitchFamily="49" charset="0"/>
              <a:buChar char="o"/>
            </a:pPr>
            <a:r>
              <a:rPr lang="en-US" sz="1800" dirty="0"/>
              <a:t>Family education provided for discharge home with mom</a:t>
            </a:r>
          </a:p>
        </p:txBody>
      </p:sp>
    </p:spTree>
    <p:extLst>
      <p:ext uri="{BB962C8B-B14F-4D97-AF65-F5344CB8AC3E}">
        <p14:creationId xmlns:p14="http://schemas.microsoft.com/office/powerpoint/2010/main" val="3417656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3890-3C23-4C01-9DC7-7E295E9992C8}"/>
              </a:ext>
            </a:extLst>
          </p:cNvPr>
          <p:cNvSpPr>
            <a:spLocks noGrp="1"/>
          </p:cNvSpPr>
          <p:nvPr>
            <p:ph type="title"/>
          </p:nvPr>
        </p:nvSpPr>
        <p:spPr>
          <a:xfrm>
            <a:off x="2231136" y="446214"/>
            <a:ext cx="7729728" cy="1188720"/>
          </a:xfrm>
        </p:spPr>
        <p:txBody>
          <a:bodyPr/>
          <a:lstStyle/>
          <a:p>
            <a:r>
              <a:rPr lang="en-US" dirty="0"/>
              <a:t>Outpatient services</a:t>
            </a:r>
            <a:br>
              <a:rPr lang="en-US" dirty="0"/>
            </a:br>
            <a:r>
              <a:rPr lang="en-US" dirty="0"/>
              <a:t>Assessment</a:t>
            </a:r>
          </a:p>
        </p:txBody>
      </p:sp>
      <p:sp>
        <p:nvSpPr>
          <p:cNvPr id="3" name="Content Placeholder 2">
            <a:extLst>
              <a:ext uri="{FF2B5EF4-FFF2-40B4-BE49-F238E27FC236}">
                <a16:creationId xmlns:a16="http://schemas.microsoft.com/office/drawing/2014/main" id="{9F093B3E-E4A0-4541-9455-F573F7076B7A}"/>
              </a:ext>
            </a:extLst>
          </p:cNvPr>
          <p:cNvSpPr>
            <a:spLocks noGrp="1"/>
          </p:cNvSpPr>
          <p:nvPr>
            <p:ph idx="1"/>
          </p:nvPr>
        </p:nvSpPr>
        <p:spPr>
          <a:xfrm>
            <a:off x="2231136" y="1828800"/>
            <a:ext cx="7729728" cy="4213654"/>
          </a:xfrm>
        </p:spPr>
        <p:txBody>
          <a:bodyPr>
            <a:normAutofit/>
          </a:bodyPr>
          <a:lstStyle/>
          <a:p>
            <a:r>
              <a:rPr lang="en-US" dirty="0"/>
              <a:t>Clinical interview (remember motivational interviewing/OARS!)</a:t>
            </a:r>
          </a:p>
          <a:p>
            <a:pPr lvl="1"/>
            <a:r>
              <a:rPr lang="en-US" dirty="0"/>
              <a:t>Involve family/caregivers if available and appropriate </a:t>
            </a:r>
          </a:p>
          <a:p>
            <a:r>
              <a:rPr lang="en-US" dirty="0"/>
              <a:t>Assessments (formal and/or informal) (e.g., RBANS, CLQ)</a:t>
            </a:r>
          </a:p>
          <a:p>
            <a:r>
              <a:rPr lang="en-US" dirty="0"/>
              <a:t>Standardized, self-report measure (e.g., BREF A, </a:t>
            </a:r>
            <a:r>
              <a:rPr lang="en-US" dirty="0" err="1"/>
              <a:t>LaTrobe</a:t>
            </a:r>
            <a:r>
              <a:rPr lang="en-US" dirty="0"/>
              <a:t> Communication Questionnaire)</a:t>
            </a:r>
          </a:p>
          <a:p>
            <a:r>
              <a:rPr lang="en-US" b="1" dirty="0"/>
              <a:t>Collaborative</a:t>
            </a:r>
            <a:r>
              <a:rPr lang="en-US" dirty="0"/>
              <a:t> goal setting </a:t>
            </a:r>
          </a:p>
          <a:p>
            <a:pPr lvl="1"/>
            <a:r>
              <a:rPr lang="en-US" dirty="0"/>
              <a:t>Motivational interviewing, including open-ended questions</a:t>
            </a:r>
          </a:p>
          <a:p>
            <a:pPr lvl="1"/>
            <a:r>
              <a:rPr lang="en-US" dirty="0"/>
              <a:t>Consider GAS</a:t>
            </a:r>
          </a:p>
          <a:p>
            <a:r>
              <a:rPr lang="en-US" dirty="0"/>
              <a:t>Find a ‘low hanging fruit’ at the end of session that addresses an area of concern</a:t>
            </a:r>
          </a:p>
          <a:p>
            <a:endParaRPr lang="en-US" dirty="0"/>
          </a:p>
          <a:p>
            <a:pPr marL="228600" lvl="1" indent="0">
              <a:buNone/>
            </a:pPr>
            <a:endParaRPr lang="en-US" dirty="0"/>
          </a:p>
        </p:txBody>
      </p:sp>
      <p:sp>
        <p:nvSpPr>
          <p:cNvPr id="4" name="TextBox 3">
            <a:extLst>
              <a:ext uri="{FF2B5EF4-FFF2-40B4-BE49-F238E27FC236}">
                <a16:creationId xmlns:a16="http://schemas.microsoft.com/office/drawing/2014/main" id="{0FEEC0E4-F7A2-44BA-BD73-D5C78B992863}"/>
              </a:ext>
            </a:extLst>
          </p:cNvPr>
          <p:cNvSpPr txBox="1"/>
          <p:nvPr/>
        </p:nvSpPr>
        <p:spPr>
          <a:xfrm>
            <a:off x="5881816" y="6042454"/>
            <a:ext cx="5511114" cy="369332"/>
          </a:xfrm>
          <a:prstGeom prst="rect">
            <a:avLst/>
          </a:prstGeom>
          <a:noFill/>
        </p:spPr>
        <p:txBody>
          <a:bodyPr wrap="square" rtlCol="0">
            <a:spAutoFit/>
          </a:bodyPr>
          <a:lstStyle/>
          <a:p>
            <a:r>
              <a:rPr lang="en-US" dirty="0"/>
              <a:t>MacLennan &amp; </a:t>
            </a:r>
            <a:r>
              <a:rPr lang="en-US" dirty="0" err="1"/>
              <a:t>Sohlberg</a:t>
            </a:r>
            <a:r>
              <a:rPr lang="en-US" dirty="0"/>
              <a:t>, 2018 presentation</a:t>
            </a:r>
          </a:p>
        </p:txBody>
      </p:sp>
    </p:spTree>
    <p:extLst>
      <p:ext uri="{BB962C8B-B14F-4D97-AF65-F5344CB8AC3E}">
        <p14:creationId xmlns:p14="http://schemas.microsoft.com/office/powerpoint/2010/main" val="301884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178-4957-46EC-989F-5DC1442D89DA}"/>
              </a:ext>
            </a:extLst>
          </p:cNvPr>
          <p:cNvSpPr>
            <a:spLocks noGrp="1"/>
          </p:cNvSpPr>
          <p:nvPr>
            <p:ph type="title"/>
          </p:nvPr>
        </p:nvSpPr>
        <p:spPr>
          <a:xfrm>
            <a:off x="2231136" y="667265"/>
            <a:ext cx="7729728" cy="1188720"/>
          </a:xfrm>
        </p:spPr>
        <p:txBody>
          <a:bodyPr/>
          <a:lstStyle/>
          <a:p>
            <a:r>
              <a:rPr lang="en-US" dirty="0"/>
              <a:t>Outpatient Rehabilitation</a:t>
            </a:r>
            <a:br>
              <a:rPr lang="en-US" dirty="0"/>
            </a:br>
            <a:r>
              <a:rPr lang="en-US" dirty="0"/>
              <a:t>Treatment</a:t>
            </a:r>
          </a:p>
        </p:txBody>
      </p:sp>
      <p:sp>
        <p:nvSpPr>
          <p:cNvPr id="3" name="Content Placeholder 2">
            <a:extLst>
              <a:ext uri="{FF2B5EF4-FFF2-40B4-BE49-F238E27FC236}">
                <a16:creationId xmlns:a16="http://schemas.microsoft.com/office/drawing/2014/main" id="{8CC47FD8-6F5F-4294-A1F7-9681A227E6CD}"/>
              </a:ext>
            </a:extLst>
          </p:cNvPr>
          <p:cNvSpPr>
            <a:spLocks noGrp="1"/>
          </p:cNvSpPr>
          <p:nvPr>
            <p:ph idx="1"/>
          </p:nvPr>
        </p:nvSpPr>
        <p:spPr>
          <a:xfrm>
            <a:off x="1940011" y="1952368"/>
            <a:ext cx="8020853" cy="4238367"/>
          </a:xfrm>
        </p:spPr>
        <p:txBody>
          <a:bodyPr>
            <a:normAutofit/>
          </a:bodyPr>
          <a:lstStyle/>
          <a:p>
            <a:pPr marL="228600" lvl="1" indent="0">
              <a:buNone/>
            </a:pPr>
            <a:r>
              <a:rPr lang="en-US" sz="1800" u="sng" dirty="0"/>
              <a:t>Therapy approaches/strategies</a:t>
            </a:r>
            <a:r>
              <a:rPr lang="en-US" sz="1800" dirty="0"/>
              <a:t>:</a:t>
            </a:r>
          </a:p>
          <a:p>
            <a:pPr marL="228600" lvl="1" indent="0">
              <a:buNone/>
            </a:pPr>
            <a:r>
              <a:rPr lang="en-US" sz="1800" dirty="0"/>
              <a:t>Personalized education (always!)</a:t>
            </a:r>
          </a:p>
          <a:p>
            <a:pPr marL="228600" lvl="1" indent="0">
              <a:buNone/>
            </a:pPr>
            <a:r>
              <a:rPr lang="en-US" sz="1800" dirty="0"/>
              <a:t>Cognitive strategy training</a:t>
            </a:r>
          </a:p>
          <a:p>
            <a:pPr marL="228600" lvl="1" indent="0">
              <a:buNone/>
            </a:pPr>
            <a:r>
              <a:rPr lang="en-US" sz="1800" dirty="0"/>
              <a:t>Direct training of cognitive impairments</a:t>
            </a:r>
          </a:p>
          <a:p>
            <a:pPr marL="228600" lvl="1" indent="0">
              <a:buNone/>
            </a:pPr>
            <a:r>
              <a:rPr lang="en-US" sz="1800" dirty="0"/>
              <a:t>Selection and training the use of assistive technology</a:t>
            </a:r>
          </a:p>
          <a:p>
            <a:pPr marL="228600" lvl="1" indent="0">
              <a:buNone/>
            </a:pPr>
            <a:r>
              <a:rPr lang="en-US" sz="1800" dirty="0"/>
              <a:t>Training specific tasks</a:t>
            </a:r>
          </a:p>
          <a:p>
            <a:pPr marL="228600" lvl="1" indent="0">
              <a:buNone/>
            </a:pPr>
            <a:r>
              <a:rPr lang="en-US" sz="1800" dirty="0"/>
              <a:t>Environmental management </a:t>
            </a:r>
          </a:p>
          <a:p>
            <a:pPr marL="228600" lvl="1" indent="0">
              <a:buNone/>
            </a:pPr>
            <a:r>
              <a:rPr lang="en-US" sz="1800" dirty="0"/>
              <a:t>(Selected based on patient preference; hx of previous treatment; timelines for treatment; specific needs of the person with BI, research evidence)</a:t>
            </a:r>
          </a:p>
          <a:p>
            <a:endParaRPr lang="en-US" dirty="0"/>
          </a:p>
        </p:txBody>
      </p:sp>
      <p:sp>
        <p:nvSpPr>
          <p:cNvPr id="5" name="TextBox 4">
            <a:extLst>
              <a:ext uri="{FF2B5EF4-FFF2-40B4-BE49-F238E27FC236}">
                <a16:creationId xmlns:a16="http://schemas.microsoft.com/office/drawing/2014/main" id="{39EBF643-8065-4326-9C47-DF9FE988911F}"/>
              </a:ext>
            </a:extLst>
          </p:cNvPr>
          <p:cNvSpPr txBox="1"/>
          <p:nvPr/>
        </p:nvSpPr>
        <p:spPr>
          <a:xfrm>
            <a:off x="5881816" y="6042454"/>
            <a:ext cx="5511114" cy="369332"/>
          </a:xfrm>
          <a:prstGeom prst="rect">
            <a:avLst/>
          </a:prstGeom>
          <a:noFill/>
        </p:spPr>
        <p:txBody>
          <a:bodyPr wrap="square" rtlCol="0">
            <a:spAutoFit/>
          </a:bodyPr>
          <a:lstStyle/>
          <a:p>
            <a:r>
              <a:rPr lang="en-US" dirty="0"/>
              <a:t>MacLennan &amp; </a:t>
            </a:r>
            <a:r>
              <a:rPr lang="en-US" dirty="0" err="1"/>
              <a:t>Sohlberg</a:t>
            </a:r>
            <a:r>
              <a:rPr lang="en-US" dirty="0"/>
              <a:t>, 2018 presentation</a:t>
            </a:r>
          </a:p>
        </p:txBody>
      </p:sp>
    </p:spTree>
    <p:extLst>
      <p:ext uri="{BB962C8B-B14F-4D97-AF65-F5344CB8AC3E}">
        <p14:creationId xmlns:p14="http://schemas.microsoft.com/office/powerpoint/2010/main" val="3507079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FBC2-A3E6-49E5-B2F0-F8408A9DD8A5}"/>
              </a:ext>
            </a:extLst>
          </p:cNvPr>
          <p:cNvSpPr>
            <a:spLocks noGrp="1"/>
          </p:cNvSpPr>
          <p:nvPr>
            <p:ph type="title"/>
          </p:nvPr>
        </p:nvSpPr>
        <p:spPr/>
        <p:txBody>
          <a:bodyPr/>
          <a:lstStyle/>
          <a:p>
            <a:r>
              <a:rPr lang="en-US" dirty="0"/>
              <a:t>Revisit case study: CH</a:t>
            </a:r>
            <a:br>
              <a:rPr lang="en-US" dirty="0"/>
            </a:br>
            <a:r>
              <a:rPr lang="en-US" dirty="0"/>
              <a:t>assessment</a:t>
            </a:r>
          </a:p>
        </p:txBody>
      </p:sp>
      <p:sp>
        <p:nvSpPr>
          <p:cNvPr id="3" name="Content Placeholder 2">
            <a:extLst>
              <a:ext uri="{FF2B5EF4-FFF2-40B4-BE49-F238E27FC236}">
                <a16:creationId xmlns:a16="http://schemas.microsoft.com/office/drawing/2014/main" id="{6D4CBD6C-3D72-427C-AF55-5642E1321C47}"/>
              </a:ext>
            </a:extLst>
          </p:cNvPr>
          <p:cNvSpPr>
            <a:spLocks noGrp="1"/>
          </p:cNvSpPr>
          <p:nvPr>
            <p:ph idx="1"/>
          </p:nvPr>
        </p:nvSpPr>
        <p:spPr>
          <a:xfrm>
            <a:off x="2231136" y="2650401"/>
            <a:ext cx="7729728" cy="3101983"/>
          </a:xfrm>
        </p:spPr>
        <p:txBody>
          <a:bodyPr>
            <a:normAutofit/>
          </a:bodyPr>
          <a:lstStyle/>
          <a:p>
            <a:r>
              <a:rPr lang="en-US" dirty="0"/>
              <a:t>Interview with patient’s mother</a:t>
            </a:r>
          </a:p>
          <a:p>
            <a:r>
              <a:rPr lang="en-US" dirty="0"/>
              <a:t>Interview with client</a:t>
            </a:r>
          </a:p>
          <a:p>
            <a:r>
              <a:rPr lang="en-US" dirty="0"/>
              <a:t>Informal observations (orientation, attention, conversational ability, self-awareness, etc.)</a:t>
            </a:r>
          </a:p>
          <a:p>
            <a:r>
              <a:rPr lang="en-US" dirty="0"/>
              <a:t>Attempted RBANS (suspected results invalid due to interference of memory impairment)</a:t>
            </a:r>
          </a:p>
          <a:p>
            <a:r>
              <a:rPr lang="en-US" dirty="0"/>
              <a:t>Recommendations:  Focus on cognitive rehabilitation and development of learning strategies for completion of functional tasks</a:t>
            </a:r>
          </a:p>
        </p:txBody>
      </p:sp>
    </p:spTree>
    <p:extLst>
      <p:ext uri="{BB962C8B-B14F-4D97-AF65-F5344CB8AC3E}">
        <p14:creationId xmlns:p14="http://schemas.microsoft.com/office/powerpoint/2010/main" val="282669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A989-45B2-4D70-B250-224B48266226}"/>
              </a:ext>
            </a:extLst>
          </p:cNvPr>
          <p:cNvSpPr>
            <a:spLocks noGrp="1"/>
          </p:cNvSpPr>
          <p:nvPr>
            <p:ph type="title"/>
          </p:nvPr>
        </p:nvSpPr>
        <p:spPr>
          <a:xfrm>
            <a:off x="2231136" y="717557"/>
            <a:ext cx="7729728" cy="1188720"/>
          </a:xfrm>
        </p:spPr>
        <p:txBody>
          <a:bodyPr/>
          <a:lstStyle/>
          <a:p>
            <a:r>
              <a:rPr lang="en-US" dirty="0"/>
              <a:t>CH case study cont.</a:t>
            </a:r>
            <a:br>
              <a:rPr lang="en-US" dirty="0"/>
            </a:br>
            <a:r>
              <a:rPr lang="en-US" dirty="0"/>
              <a:t>Initial treatment plan</a:t>
            </a:r>
          </a:p>
        </p:txBody>
      </p:sp>
      <p:sp>
        <p:nvSpPr>
          <p:cNvPr id="3" name="Content Placeholder 2">
            <a:extLst>
              <a:ext uri="{FF2B5EF4-FFF2-40B4-BE49-F238E27FC236}">
                <a16:creationId xmlns:a16="http://schemas.microsoft.com/office/drawing/2014/main" id="{86524C52-E5A4-41EF-9DE0-39D17C83F49D}"/>
              </a:ext>
            </a:extLst>
          </p:cNvPr>
          <p:cNvSpPr>
            <a:spLocks noGrp="1"/>
          </p:cNvSpPr>
          <p:nvPr>
            <p:ph idx="1"/>
          </p:nvPr>
        </p:nvSpPr>
        <p:spPr>
          <a:xfrm>
            <a:off x="2231136" y="2051222"/>
            <a:ext cx="7729728" cy="3904735"/>
          </a:xfrm>
        </p:spPr>
        <p:txBody>
          <a:bodyPr/>
          <a:lstStyle/>
          <a:p>
            <a:r>
              <a:rPr lang="en-US" dirty="0"/>
              <a:t>Examples of target areas:</a:t>
            </a:r>
          </a:p>
          <a:p>
            <a:r>
              <a:rPr lang="en-US" dirty="0"/>
              <a:t>Caregiver training</a:t>
            </a:r>
          </a:p>
          <a:p>
            <a:r>
              <a:rPr lang="en-US" dirty="0"/>
              <a:t>Increase ability to complete ADLs (e.g., heating food in microwave) by utilizing external aids (Google Calendar, smart phone apps)</a:t>
            </a:r>
          </a:p>
          <a:p>
            <a:r>
              <a:rPr lang="en-US" dirty="0"/>
              <a:t>Responding during interactions with unfamiliar listeners (e.g., ordering a beverage) by independently answering questions with verbal utterances or gestures</a:t>
            </a:r>
          </a:p>
          <a:p>
            <a:r>
              <a:rPr lang="en-US" dirty="0"/>
              <a:t>Accurately filling out biographical information (either spontaneously or by using smart phone) to fill out paperwork with no more than one verbal cue</a:t>
            </a:r>
          </a:p>
        </p:txBody>
      </p:sp>
    </p:spTree>
    <p:extLst>
      <p:ext uri="{BB962C8B-B14F-4D97-AF65-F5344CB8AC3E}">
        <p14:creationId xmlns:p14="http://schemas.microsoft.com/office/powerpoint/2010/main" val="163329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2A7F-47A8-414A-8EA5-88DCF9714BEF}"/>
              </a:ext>
            </a:extLst>
          </p:cNvPr>
          <p:cNvSpPr>
            <a:spLocks noGrp="1"/>
          </p:cNvSpPr>
          <p:nvPr>
            <p:ph type="title"/>
          </p:nvPr>
        </p:nvSpPr>
        <p:spPr>
          <a:xfrm>
            <a:off x="2231136" y="321275"/>
            <a:ext cx="7729728" cy="1164871"/>
          </a:xfrm>
        </p:spPr>
        <p:txBody>
          <a:bodyPr>
            <a:normAutofit/>
          </a:bodyPr>
          <a:lstStyle/>
          <a:p>
            <a:r>
              <a:rPr lang="en-US" sz="4000" dirty="0"/>
              <a:t>Any questions??</a:t>
            </a:r>
          </a:p>
        </p:txBody>
      </p:sp>
      <p:pic>
        <p:nvPicPr>
          <p:cNvPr id="5" name="Picture 4">
            <a:extLst>
              <a:ext uri="{FF2B5EF4-FFF2-40B4-BE49-F238E27FC236}">
                <a16:creationId xmlns:a16="http://schemas.microsoft.com/office/drawing/2014/main" id="{8011AA8B-B7E6-424A-9226-F2D85E89C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120" y="2230807"/>
            <a:ext cx="4175760" cy="4175760"/>
          </a:xfrm>
          <a:prstGeom prst="rect">
            <a:avLst/>
          </a:prstGeom>
        </p:spPr>
      </p:pic>
    </p:spTree>
    <p:extLst>
      <p:ext uri="{BB962C8B-B14F-4D97-AF65-F5344CB8AC3E}">
        <p14:creationId xmlns:p14="http://schemas.microsoft.com/office/powerpoint/2010/main" val="220718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88B0-BBEB-4E4C-B67B-5C3B3D003B45}"/>
              </a:ext>
            </a:extLst>
          </p:cNvPr>
          <p:cNvSpPr>
            <a:spLocks noGrp="1"/>
          </p:cNvSpPr>
          <p:nvPr>
            <p:ph type="title"/>
          </p:nvPr>
        </p:nvSpPr>
        <p:spPr>
          <a:xfrm>
            <a:off x="2231136" y="346155"/>
            <a:ext cx="7729728" cy="1188720"/>
          </a:xfrm>
        </p:spPr>
        <p:txBody>
          <a:bodyPr>
            <a:normAutofit/>
          </a:bodyPr>
          <a:lstStyle/>
          <a:p>
            <a:r>
              <a:rPr lang="en-US" sz="4000" dirty="0"/>
              <a:t>Settings</a:t>
            </a:r>
          </a:p>
        </p:txBody>
      </p:sp>
      <p:graphicFrame>
        <p:nvGraphicFramePr>
          <p:cNvPr id="6" name="Diagram 5">
            <a:extLst>
              <a:ext uri="{FF2B5EF4-FFF2-40B4-BE49-F238E27FC236}">
                <a16:creationId xmlns:a16="http://schemas.microsoft.com/office/drawing/2014/main" id="{71239720-32D6-4BAD-A677-894888309EFD}"/>
              </a:ext>
            </a:extLst>
          </p:cNvPr>
          <p:cNvGraphicFramePr/>
          <p:nvPr>
            <p:extLst>
              <p:ext uri="{D42A27DB-BD31-4B8C-83A1-F6EECF244321}">
                <p14:modId xmlns:p14="http://schemas.microsoft.com/office/powerpoint/2010/main" val="955724462"/>
              </p:ext>
            </p:extLst>
          </p:nvPr>
        </p:nvGraphicFramePr>
        <p:xfrm>
          <a:off x="939114" y="940515"/>
          <a:ext cx="10466172" cy="578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76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255A-8420-4B3F-BF2C-F137B80CD841}"/>
              </a:ext>
            </a:extLst>
          </p:cNvPr>
          <p:cNvSpPr>
            <a:spLocks noGrp="1"/>
          </p:cNvSpPr>
          <p:nvPr>
            <p:ph type="title"/>
          </p:nvPr>
        </p:nvSpPr>
        <p:spPr>
          <a:xfrm>
            <a:off x="2231136" y="235643"/>
            <a:ext cx="7729728" cy="1188720"/>
          </a:xfrm>
        </p:spPr>
        <p:txBody>
          <a:bodyPr>
            <a:normAutofit/>
          </a:bodyPr>
          <a:lstStyle/>
          <a:p>
            <a:r>
              <a:rPr lang="en-US" sz="4000" dirty="0"/>
              <a:t>References</a:t>
            </a:r>
          </a:p>
        </p:txBody>
      </p:sp>
      <p:sp>
        <p:nvSpPr>
          <p:cNvPr id="5" name="Content Placeholder 4">
            <a:extLst>
              <a:ext uri="{FF2B5EF4-FFF2-40B4-BE49-F238E27FC236}">
                <a16:creationId xmlns:a16="http://schemas.microsoft.com/office/drawing/2014/main" id="{68D62B0E-0C5B-41AE-9847-1606BBA340D8}"/>
              </a:ext>
            </a:extLst>
          </p:cNvPr>
          <p:cNvSpPr>
            <a:spLocks noGrp="1"/>
          </p:cNvSpPr>
          <p:nvPr>
            <p:ph idx="1"/>
          </p:nvPr>
        </p:nvSpPr>
        <p:spPr>
          <a:xfrm>
            <a:off x="2231136" y="1754659"/>
            <a:ext cx="7729728" cy="4757353"/>
          </a:xfrm>
        </p:spPr>
        <p:txBody>
          <a:bodyPr>
            <a:normAutofit fontScale="92500" lnSpcReduction="20000"/>
          </a:bodyPr>
          <a:lstStyle/>
          <a:p>
            <a:r>
              <a:rPr lang="en-US" sz="1900" dirty="0" err="1"/>
              <a:t>Cornis</a:t>
            </a:r>
            <a:r>
              <a:rPr lang="en-US" sz="1900" dirty="0"/>
              <a:t>-Pop, M. (n.d.). Responding to the Demand. Retrieved February 25, 2020, from https://www.asha.org/uploadedFiles/slp/CornisPop.pdf</a:t>
            </a:r>
          </a:p>
          <a:p>
            <a:r>
              <a:rPr lang="en-US" sz="1900" dirty="0"/>
              <a:t>Getting Started in Acute Care Hospitals. (n.d.). Retrieved February 19, 2020, from www.ASHA.org</a:t>
            </a:r>
          </a:p>
          <a:p>
            <a:r>
              <a:rPr lang="en-US" sz="1900" dirty="0"/>
              <a:t>Getting Started in Acute Inpatient Rehabilitation. (n.d.). Retrieved February 19, 2020, from </a:t>
            </a:r>
            <a:r>
              <a:rPr lang="en-US" sz="1900" dirty="0">
                <a:hlinkClick r:id="rId2"/>
              </a:rPr>
              <a:t>www.ASHA.org</a:t>
            </a:r>
            <a:endParaRPr lang="en-US" sz="1900" dirty="0"/>
          </a:p>
          <a:p>
            <a:r>
              <a:rPr lang="en-US" sz="1900" dirty="0"/>
              <a:t>Jacobson, B. (2018, October 5). Medical Speech-Language Pathology – Best Practice and Resources . Retrieved from </a:t>
            </a:r>
            <a:r>
              <a:rPr lang="en-US" sz="1900" dirty="0">
                <a:hlinkClick r:id="rId3"/>
              </a:rPr>
              <a:t>https://ksha.org/docs/SLP10_Medical_SLP_Best_Practices.pdf</a:t>
            </a:r>
            <a:endParaRPr lang="en-US" sz="1900" dirty="0"/>
          </a:p>
          <a:p>
            <a:r>
              <a:rPr lang="en-US" sz="1900" dirty="0" err="1"/>
              <a:t>Mechler</a:t>
            </a:r>
            <a:r>
              <a:rPr lang="en-US" sz="1900" dirty="0"/>
              <a:t>, L. (2018, April). Assessment of Cognitive-Linguistic Skills: The SLP's Role in Acute Care. </a:t>
            </a:r>
            <a:r>
              <a:rPr lang="en-US" sz="1900" i="1" dirty="0"/>
              <a:t>SpeechPathology.com, </a:t>
            </a:r>
            <a:r>
              <a:rPr lang="en-US" sz="1900" dirty="0"/>
              <a:t>Article 19580. Retrieved from </a:t>
            </a:r>
            <a:r>
              <a:rPr lang="en-US" sz="1900" dirty="0">
                <a:hlinkClick r:id="rId4"/>
              </a:rPr>
              <a:t>www.speechpathology.com</a:t>
            </a:r>
            <a:r>
              <a:rPr lang="en-US" sz="1900" dirty="0"/>
              <a:t>.</a:t>
            </a:r>
          </a:p>
          <a:p>
            <a:r>
              <a:rPr lang="en-US" sz="2000" dirty="0"/>
              <a:t>MacLennan, D., &amp; </a:t>
            </a:r>
            <a:r>
              <a:rPr lang="en-US" sz="2000" dirty="0" err="1"/>
              <a:t>Sohlberg</a:t>
            </a:r>
            <a:r>
              <a:rPr lang="en-US" sz="2000" dirty="0"/>
              <a:t>, M. (2018, October 11). Beyond Workbooks: Functional Cognitive Rehabilitation for Traumatic Brain Injuries. </a:t>
            </a:r>
            <a:r>
              <a:rPr lang="en-US" sz="2000" i="1" dirty="0"/>
              <a:t>ASHA</a:t>
            </a:r>
            <a:r>
              <a:rPr lang="en-US" sz="2000" dirty="0"/>
              <a:t>. Retrieved from https://apps.asha.org/</a:t>
            </a:r>
            <a:endParaRPr lang="en-US" sz="1900" dirty="0"/>
          </a:p>
          <a:p>
            <a:r>
              <a:rPr lang="en-US" sz="1900" dirty="0"/>
              <a:t>Shinohara, M., &amp; Yamada, M. (2016). Drug-induced Cognitive Impairment. </a:t>
            </a:r>
            <a:r>
              <a:rPr lang="en-US" sz="1900" i="1" dirty="0"/>
              <a:t>Brain and Nerve</a:t>
            </a:r>
            <a:r>
              <a:rPr lang="en-US" sz="1900" dirty="0"/>
              <a:t>. Retrieved from http://europepmc.org/article/med/27056860</a:t>
            </a:r>
          </a:p>
          <a:p>
            <a:endParaRPr lang="en-US" dirty="0"/>
          </a:p>
        </p:txBody>
      </p:sp>
    </p:spTree>
    <p:extLst>
      <p:ext uri="{BB962C8B-B14F-4D97-AF65-F5344CB8AC3E}">
        <p14:creationId xmlns:p14="http://schemas.microsoft.com/office/powerpoint/2010/main" val="142617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E507-A12A-4569-9CF2-8BADAA234D24}"/>
              </a:ext>
            </a:extLst>
          </p:cNvPr>
          <p:cNvSpPr>
            <a:spLocks noGrp="1"/>
          </p:cNvSpPr>
          <p:nvPr>
            <p:ph type="title"/>
          </p:nvPr>
        </p:nvSpPr>
        <p:spPr/>
        <p:txBody>
          <a:bodyPr/>
          <a:lstStyle/>
          <a:p>
            <a:r>
              <a:rPr lang="en-US" dirty="0"/>
              <a:t>Rehab Settings: Criteria basics</a:t>
            </a:r>
          </a:p>
        </p:txBody>
      </p:sp>
      <p:sp>
        <p:nvSpPr>
          <p:cNvPr id="3" name="Content Placeholder 2">
            <a:extLst>
              <a:ext uri="{FF2B5EF4-FFF2-40B4-BE49-F238E27FC236}">
                <a16:creationId xmlns:a16="http://schemas.microsoft.com/office/drawing/2014/main" id="{C5EDF005-518B-474F-90F7-F8AB3C3BC770}"/>
              </a:ext>
            </a:extLst>
          </p:cNvPr>
          <p:cNvSpPr>
            <a:spLocks noGrp="1"/>
          </p:cNvSpPr>
          <p:nvPr>
            <p:ph idx="1"/>
          </p:nvPr>
        </p:nvSpPr>
        <p:spPr>
          <a:xfrm>
            <a:off x="2231136" y="2384854"/>
            <a:ext cx="7729728" cy="3355173"/>
          </a:xfrm>
        </p:spPr>
        <p:txBody>
          <a:bodyPr>
            <a:normAutofit fontScale="92500" lnSpcReduction="10000"/>
          </a:bodyPr>
          <a:lstStyle/>
          <a:p>
            <a:r>
              <a:rPr lang="en-US" dirty="0"/>
              <a:t>Acute care: Patients with complex medical issues, deemed appropriate by MD</a:t>
            </a:r>
          </a:p>
          <a:p>
            <a:r>
              <a:rPr lang="en-US" dirty="0"/>
              <a:t>Inpatient Rehabilitation: Must tolerate 3 hours of therapy a day (PT/OT/SLP) at least 5 days per week</a:t>
            </a:r>
          </a:p>
          <a:p>
            <a:r>
              <a:rPr lang="en-US" dirty="0"/>
              <a:t>Subacute:  Patient requires more intensive services than SNF, but less intensive than acute care. Unit is often housed within SNF (less often in hospital)</a:t>
            </a:r>
          </a:p>
          <a:p>
            <a:r>
              <a:rPr lang="en-US" dirty="0"/>
              <a:t>SNF: Patient requires skilled rehabilitative therapy(</a:t>
            </a:r>
            <a:r>
              <a:rPr lang="en-US" dirty="0" err="1"/>
              <a:t>ies</a:t>
            </a:r>
            <a:r>
              <a:rPr lang="en-US" dirty="0"/>
              <a:t>) for at least 60 minutes per day at least 5 days per week</a:t>
            </a:r>
          </a:p>
          <a:p>
            <a:r>
              <a:rPr lang="en-US" dirty="0"/>
              <a:t>Outpatient: Dependent on requirements set forth by the payer (if using insurance). Documentation must support the medical necessity of services</a:t>
            </a:r>
          </a:p>
          <a:p>
            <a:r>
              <a:rPr lang="en-US" dirty="0"/>
              <a:t>Home Health: Patient requires intermittent skilled therapy(</a:t>
            </a:r>
            <a:r>
              <a:rPr lang="en-US" dirty="0" err="1"/>
              <a:t>ies</a:t>
            </a:r>
            <a:r>
              <a:rPr lang="en-US" dirty="0"/>
              <a:t>) and/or nursing care, and doctor must certify that the patient is home bound</a:t>
            </a:r>
          </a:p>
          <a:p>
            <a:endParaRPr lang="en-US" dirty="0"/>
          </a:p>
          <a:p>
            <a:endParaRPr lang="en-US" dirty="0"/>
          </a:p>
          <a:p>
            <a:endParaRPr lang="en-US" dirty="0"/>
          </a:p>
        </p:txBody>
      </p:sp>
    </p:spTree>
    <p:extLst>
      <p:ext uri="{BB962C8B-B14F-4D97-AF65-F5344CB8AC3E}">
        <p14:creationId xmlns:p14="http://schemas.microsoft.com/office/powerpoint/2010/main" val="199867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rmAutofit fontScale="90000"/>
          </a:bodyPr>
          <a:lstStyle/>
          <a:p>
            <a:r>
              <a:rPr lang="en-US" sz="4000" dirty="0">
                <a:solidFill>
                  <a:schemeClr val="tx1"/>
                </a:solidFill>
                <a:latin typeface="+mn-lt"/>
              </a:rPr>
              <a:t>Diagnoses Associated With Cognitive Deficits</a:t>
            </a:r>
            <a:br>
              <a:rPr lang="en-US" b="1" dirty="0">
                <a:solidFill>
                  <a:srgbClr val="FF5969"/>
                </a:solidFill>
                <a:latin typeface="Tw Cen MT" panose="020B0602020104020603" pitchFamily="34" charset="0"/>
              </a:rPr>
            </a:br>
            <a:endParaRPr lang="en-US" dirty="0"/>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2063577"/>
            <a:ext cx="10058399" cy="4658499"/>
          </a:xfrm>
        </p:spPr>
        <p:txBody>
          <a:bodyPr numCol="2">
            <a:normAutofit fontScale="47500" lnSpcReduction="20000"/>
          </a:bodyPr>
          <a:lstStyle/>
          <a:p>
            <a:pPr marL="571500" indent="-571500">
              <a:buFont typeface="Arial" panose="020B0604020202020204" pitchFamily="34" charset="0"/>
              <a:buChar char="•"/>
            </a:pPr>
            <a:r>
              <a:rPr lang="en-US" sz="8000" dirty="0">
                <a:solidFill>
                  <a:schemeClr val="tx1"/>
                </a:solidFill>
                <a:latin typeface="+mj-lt"/>
              </a:rPr>
              <a:t>Stroke (CVA)</a:t>
            </a:r>
          </a:p>
          <a:p>
            <a:pPr marL="571500" indent="-571500">
              <a:buFont typeface="Arial" panose="020B0604020202020204" pitchFamily="34" charset="0"/>
              <a:buChar char="•"/>
            </a:pPr>
            <a:r>
              <a:rPr lang="en-US" sz="8000" dirty="0">
                <a:solidFill>
                  <a:schemeClr val="tx1"/>
                </a:solidFill>
                <a:latin typeface="+mj-lt"/>
              </a:rPr>
              <a:t>Traumatic Brain Injury (TBI)</a:t>
            </a:r>
          </a:p>
          <a:p>
            <a:pPr marL="571500" indent="-571500">
              <a:buFont typeface="Arial" panose="020B0604020202020204" pitchFamily="34" charset="0"/>
              <a:buChar char="•"/>
            </a:pPr>
            <a:r>
              <a:rPr lang="en-US" sz="8000" dirty="0">
                <a:solidFill>
                  <a:schemeClr val="tx1"/>
                </a:solidFill>
                <a:latin typeface="+mj-lt"/>
              </a:rPr>
              <a:t>Anoxia</a:t>
            </a:r>
          </a:p>
          <a:p>
            <a:pPr marL="571500" indent="-571500">
              <a:buFont typeface="Arial" panose="020B0604020202020204" pitchFamily="34" charset="0"/>
              <a:buChar char="•"/>
            </a:pPr>
            <a:r>
              <a:rPr lang="en-US" sz="8000" dirty="0">
                <a:solidFill>
                  <a:schemeClr val="tx1"/>
                </a:solidFill>
                <a:latin typeface="+mj-lt"/>
              </a:rPr>
              <a:t>Heart failure</a:t>
            </a:r>
          </a:p>
          <a:p>
            <a:pPr marL="571500" indent="-571500">
              <a:buFont typeface="Arial" panose="020B0604020202020204" pitchFamily="34" charset="0"/>
              <a:buChar char="•"/>
            </a:pPr>
            <a:r>
              <a:rPr lang="en-US" sz="8000" dirty="0">
                <a:solidFill>
                  <a:schemeClr val="tx1"/>
                </a:solidFill>
                <a:latin typeface="+mj-lt"/>
              </a:rPr>
              <a:t>Infections (e.g., UTI)</a:t>
            </a:r>
          </a:p>
          <a:p>
            <a:pPr marL="571500" indent="-571500">
              <a:buFont typeface="Arial" panose="020B0604020202020204" pitchFamily="34" charset="0"/>
              <a:buChar char="•"/>
            </a:pPr>
            <a:r>
              <a:rPr lang="en-US" sz="8000" dirty="0">
                <a:solidFill>
                  <a:schemeClr val="tx1"/>
                </a:solidFill>
                <a:latin typeface="+mj-lt"/>
              </a:rPr>
              <a:t>Brain tumors</a:t>
            </a:r>
          </a:p>
          <a:p>
            <a:pPr marL="571500" indent="-571500">
              <a:buFont typeface="Arial" panose="020B0604020202020204" pitchFamily="34" charset="0"/>
              <a:buChar char="•"/>
            </a:pPr>
            <a:r>
              <a:rPr lang="en-US" sz="8000" dirty="0">
                <a:solidFill>
                  <a:schemeClr val="tx1"/>
                </a:solidFill>
                <a:latin typeface="+mj-lt"/>
              </a:rPr>
              <a:t>Cancers</a:t>
            </a:r>
          </a:p>
          <a:p>
            <a:pPr marL="571500" indent="-571500">
              <a:buFont typeface="Arial" panose="020B0604020202020204" pitchFamily="34" charset="0"/>
              <a:buChar char="•"/>
            </a:pPr>
            <a:r>
              <a:rPr lang="en-US" sz="8000" dirty="0">
                <a:solidFill>
                  <a:schemeClr val="tx1"/>
                </a:solidFill>
                <a:latin typeface="+mj-lt"/>
              </a:rPr>
              <a:t>Dementia</a:t>
            </a:r>
          </a:p>
          <a:p>
            <a:pPr marL="571500" indent="-571500">
              <a:buFont typeface="Arial" panose="020B0604020202020204" pitchFamily="34" charset="0"/>
              <a:buChar char="•"/>
            </a:pPr>
            <a:r>
              <a:rPr lang="en-US" sz="8000" dirty="0">
                <a:solidFill>
                  <a:schemeClr val="tx1"/>
                </a:solidFill>
                <a:latin typeface="+mj-lt"/>
              </a:rPr>
              <a:t>Parkinson’s Disease</a:t>
            </a:r>
          </a:p>
          <a:p>
            <a:pPr marL="571500" indent="-571500">
              <a:buFont typeface="Arial" panose="020B0604020202020204" pitchFamily="34" charset="0"/>
              <a:buChar char="•"/>
            </a:pPr>
            <a:r>
              <a:rPr lang="en-US" sz="8000" dirty="0">
                <a:solidFill>
                  <a:schemeClr val="tx1"/>
                </a:solidFill>
                <a:latin typeface="+mj-lt"/>
              </a:rPr>
              <a:t>Encephalopathy </a:t>
            </a:r>
          </a:p>
          <a:p>
            <a:pPr marL="228600" lvl="1" indent="0">
              <a:buNone/>
            </a:pPr>
            <a:endParaRPr lang="en-US" sz="7800" dirty="0">
              <a:solidFill>
                <a:schemeClr val="tx1"/>
              </a:solidFill>
              <a:latin typeface="+mj-lt"/>
            </a:endParaRPr>
          </a:p>
          <a:p>
            <a:endParaRPr lang="en-US" dirty="0"/>
          </a:p>
        </p:txBody>
      </p:sp>
    </p:spTree>
    <p:extLst>
      <p:ext uri="{BB962C8B-B14F-4D97-AF65-F5344CB8AC3E}">
        <p14:creationId xmlns:p14="http://schemas.microsoft.com/office/powerpoint/2010/main" val="424212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DF59-D965-42D7-B2F4-B243D3BECD9C}"/>
              </a:ext>
            </a:extLst>
          </p:cNvPr>
          <p:cNvSpPr>
            <a:spLocks noGrp="1"/>
          </p:cNvSpPr>
          <p:nvPr>
            <p:ph type="ctrTitle"/>
          </p:nvPr>
        </p:nvSpPr>
        <p:spPr>
          <a:xfrm>
            <a:off x="435257" y="98854"/>
            <a:ext cx="10723194" cy="2146471"/>
          </a:xfrm>
        </p:spPr>
        <p:txBody>
          <a:bodyPr>
            <a:normAutofit/>
          </a:bodyPr>
          <a:lstStyle/>
          <a:p>
            <a:pPr algn="ctr"/>
            <a:r>
              <a:rPr lang="en-US" sz="4000" b="1" dirty="0"/>
              <a:t>Acute Care</a:t>
            </a:r>
            <a:br>
              <a:rPr lang="en-US" sz="4000" b="1" dirty="0"/>
            </a:br>
            <a:r>
              <a:rPr lang="en-US" sz="4000" b="1" dirty="0"/>
              <a:t>Assessment &amp; Treatment</a:t>
            </a:r>
          </a:p>
        </p:txBody>
      </p:sp>
      <p:pic>
        <p:nvPicPr>
          <p:cNvPr id="5" name="Picture 4">
            <a:extLst>
              <a:ext uri="{FF2B5EF4-FFF2-40B4-BE49-F238E27FC236}">
                <a16:creationId xmlns:a16="http://schemas.microsoft.com/office/drawing/2014/main" id="{9D0DD399-F8F8-443F-AC3B-202FEB580052}"/>
              </a:ext>
            </a:extLst>
          </p:cNvPr>
          <p:cNvPicPr>
            <a:picLocks noChangeAspect="1"/>
          </p:cNvPicPr>
          <p:nvPr/>
        </p:nvPicPr>
        <p:blipFill rotWithShape="1">
          <a:blip r:embed="rId3">
            <a:extLst>
              <a:ext uri="{28A0092B-C50C-407E-A947-70E740481C1C}">
                <a14:useLocalDpi xmlns:a14="http://schemas.microsoft.com/office/drawing/2010/main" val="0"/>
              </a:ext>
            </a:extLst>
          </a:blip>
          <a:srcRect l="2439" t="2468" r="5449" b="4478"/>
          <a:stretch/>
        </p:blipFill>
        <p:spPr>
          <a:xfrm>
            <a:off x="2998048" y="2489908"/>
            <a:ext cx="5597611" cy="4245535"/>
          </a:xfrm>
          <a:prstGeom prst="rect">
            <a:avLst/>
          </a:prstGeom>
        </p:spPr>
      </p:pic>
    </p:spTree>
    <p:extLst>
      <p:ext uri="{BB962C8B-B14F-4D97-AF65-F5344CB8AC3E}">
        <p14:creationId xmlns:p14="http://schemas.microsoft.com/office/powerpoint/2010/main" val="320138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A663-299A-49CF-BA78-BD9B9AE379EC}"/>
              </a:ext>
            </a:extLst>
          </p:cNvPr>
          <p:cNvSpPr>
            <a:spLocks noGrp="1"/>
          </p:cNvSpPr>
          <p:nvPr>
            <p:ph type="title"/>
          </p:nvPr>
        </p:nvSpPr>
        <p:spPr/>
        <p:txBody>
          <a:bodyPr>
            <a:normAutofit/>
          </a:bodyPr>
          <a:lstStyle/>
          <a:p>
            <a:r>
              <a:rPr lang="en-US" sz="4000" dirty="0"/>
              <a:t>Acute Care- SLP Goals of Care	</a:t>
            </a:r>
          </a:p>
        </p:txBody>
      </p:sp>
      <p:sp>
        <p:nvSpPr>
          <p:cNvPr id="6" name="Content Placeholder 5">
            <a:extLst>
              <a:ext uri="{FF2B5EF4-FFF2-40B4-BE49-F238E27FC236}">
                <a16:creationId xmlns:a16="http://schemas.microsoft.com/office/drawing/2014/main" id="{344B0B42-63A2-4716-8268-0F91F687BB72}"/>
              </a:ext>
            </a:extLst>
          </p:cNvPr>
          <p:cNvSpPr>
            <a:spLocks noGrp="1"/>
          </p:cNvSpPr>
          <p:nvPr>
            <p:ph sz="half" idx="2"/>
          </p:nvPr>
        </p:nvSpPr>
        <p:spPr>
          <a:xfrm>
            <a:off x="1097280" y="2014151"/>
            <a:ext cx="10058400" cy="4557246"/>
          </a:xfrm>
        </p:spPr>
        <p:txBody>
          <a:bodyPr>
            <a:normAutofit/>
          </a:bodyPr>
          <a:lstStyle/>
          <a:p>
            <a:r>
              <a:rPr lang="en-US" sz="2400" dirty="0"/>
              <a:t>Patient’s are often seen soon after admission (particularly for dysphagia) and are monitored closely throughout their admission as needed</a:t>
            </a:r>
          </a:p>
          <a:p>
            <a:r>
              <a:rPr lang="en-US" sz="2400" dirty="0"/>
              <a:t>Frequent assessments and re-assessments</a:t>
            </a:r>
          </a:p>
          <a:p>
            <a:r>
              <a:rPr lang="en-US" sz="2400" dirty="0"/>
              <a:t>Monitor for changes in status</a:t>
            </a:r>
          </a:p>
          <a:p>
            <a:r>
              <a:rPr lang="en-US" sz="2400" dirty="0"/>
              <a:t>Caregiver/ Family Education</a:t>
            </a:r>
          </a:p>
          <a:p>
            <a:r>
              <a:rPr lang="en-US" sz="2400" dirty="0"/>
              <a:t>Identify the acquired cognitive areas of deficit</a:t>
            </a:r>
          </a:p>
          <a:p>
            <a:r>
              <a:rPr lang="en-US" sz="2400" dirty="0"/>
              <a:t>Determine tentative prognosis</a:t>
            </a:r>
          </a:p>
          <a:p>
            <a:r>
              <a:rPr lang="en-US" sz="2400" dirty="0"/>
              <a:t>Collaborate with other medical professionals for best discharge plan</a:t>
            </a:r>
          </a:p>
          <a:p>
            <a:r>
              <a:rPr lang="en-US" sz="2400" dirty="0"/>
              <a:t>May focus on patient management rather than direct treatment</a:t>
            </a:r>
          </a:p>
          <a:p>
            <a:endParaRPr lang="en-US" dirty="0"/>
          </a:p>
        </p:txBody>
      </p:sp>
    </p:spTree>
    <p:extLst>
      <p:ext uri="{BB962C8B-B14F-4D97-AF65-F5344CB8AC3E}">
        <p14:creationId xmlns:p14="http://schemas.microsoft.com/office/powerpoint/2010/main" val="193129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rmAutofit/>
          </a:bodyPr>
          <a:lstStyle/>
          <a:p>
            <a:r>
              <a:rPr lang="en-US" sz="4000" dirty="0"/>
              <a:t>Acute Care: Assessment</a:t>
            </a: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1853513"/>
            <a:ext cx="10058399" cy="4717883"/>
          </a:xfrm>
        </p:spPr>
        <p:txBody>
          <a:bodyPr>
            <a:noAutofit/>
          </a:bodyPr>
          <a:lstStyle/>
          <a:p>
            <a:r>
              <a:rPr lang="en-US" sz="2800" b="1" dirty="0"/>
              <a:t>Always start with a medical chart review!</a:t>
            </a:r>
          </a:p>
          <a:p>
            <a:pPr>
              <a:buFont typeface="Wingdings" panose="05000000000000000000" pitchFamily="2" charset="2"/>
              <a:buChar char="q"/>
            </a:pPr>
            <a:r>
              <a:rPr lang="en-US" sz="2800" dirty="0"/>
              <a:t>Diagnosis</a:t>
            </a:r>
          </a:p>
          <a:p>
            <a:pPr>
              <a:buFont typeface="Wingdings" panose="05000000000000000000" pitchFamily="2" charset="2"/>
              <a:buChar char="q"/>
            </a:pPr>
            <a:r>
              <a:rPr lang="en-US" sz="2800" dirty="0"/>
              <a:t>Imaging (CT scans, MRI)</a:t>
            </a:r>
          </a:p>
          <a:p>
            <a:pPr>
              <a:buFont typeface="Wingdings" panose="05000000000000000000" pitchFamily="2" charset="2"/>
              <a:buChar char="q"/>
            </a:pPr>
            <a:r>
              <a:rPr lang="en-US" sz="2800" dirty="0"/>
              <a:t>Review MD notes (e.g., history and physical (H&amp;P))</a:t>
            </a:r>
          </a:p>
          <a:p>
            <a:pPr>
              <a:buFont typeface="Wingdings" panose="05000000000000000000" pitchFamily="2" charset="2"/>
              <a:buChar char="q"/>
            </a:pPr>
            <a:r>
              <a:rPr lang="en-US" sz="2800" dirty="0"/>
              <a:t>Review documentation (neurology, PT/OT, social work, nursing, etc.)</a:t>
            </a:r>
          </a:p>
          <a:p>
            <a:pPr>
              <a:buFont typeface="Wingdings" panose="05000000000000000000" pitchFamily="2" charset="2"/>
              <a:buChar char="q"/>
            </a:pPr>
            <a:r>
              <a:rPr lang="en-US" sz="2800" dirty="0"/>
              <a:t>Contact nursing prior to entering room</a:t>
            </a:r>
          </a:p>
        </p:txBody>
      </p:sp>
    </p:spTree>
    <p:extLst>
      <p:ext uri="{BB962C8B-B14F-4D97-AF65-F5344CB8AC3E}">
        <p14:creationId xmlns:p14="http://schemas.microsoft.com/office/powerpoint/2010/main" val="271574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5EF-B7ED-4378-A0BA-043308668744}"/>
              </a:ext>
            </a:extLst>
          </p:cNvPr>
          <p:cNvSpPr>
            <a:spLocks noGrp="1"/>
          </p:cNvSpPr>
          <p:nvPr>
            <p:ph type="title"/>
          </p:nvPr>
        </p:nvSpPr>
        <p:spPr/>
        <p:txBody>
          <a:bodyPr>
            <a:normAutofit fontScale="90000"/>
          </a:bodyPr>
          <a:lstStyle/>
          <a:p>
            <a:r>
              <a:rPr lang="en-US" sz="4400" dirty="0">
                <a:solidFill>
                  <a:schemeClr val="tx1"/>
                </a:solidFill>
              </a:rPr>
              <a:t>Medication-Induce Cognitive Impairments</a:t>
            </a:r>
            <a:br>
              <a:rPr lang="en-US" b="1" dirty="0">
                <a:solidFill>
                  <a:schemeClr val="tx1"/>
                </a:solidFill>
              </a:rPr>
            </a:br>
            <a:endParaRPr lang="en-US" dirty="0">
              <a:solidFill>
                <a:schemeClr val="tx1"/>
              </a:solidFill>
            </a:endParaRPr>
          </a:p>
        </p:txBody>
      </p:sp>
      <p:sp>
        <p:nvSpPr>
          <p:cNvPr id="4" name="Content Placeholder 3">
            <a:extLst>
              <a:ext uri="{FF2B5EF4-FFF2-40B4-BE49-F238E27FC236}">
                <a16:creationId xmlns:a16="http://schemas.microsoft.com/office/drawing/2014/main" id="{CF8C4E3B-BBBE-463B-8D3D-6A2EF4C9B4F7}"/>
              </a:ext>
            </a:extLst>
          </p:cNvPr>
          <p:cNvSpPr>
            <a:spLocks noGrp="1"/>
          </p:cNvSpPr>
          <p:nvPr>
            <p:ph sz="half" idx="2"/>
          </p:nvPr>
        </p:nvSpPr>
        <p:spPr>
          <a:xfrm>
            <a:off x="1097279" y="1737360"/>
            <a:ext cx="10058399" cy="4223174"/>
          </a:xfrm>
        </p:spPr>
        <p:txBody>
          <a:bodyPr>
            <a:noAutofit/>
          </a:bodyPr>
          <a:lstStyle/>
          <a:p>
            <a:pPr marL="285750" indent="-285750">
              <a:buFont typeface="Arial" panose="020B0604020202020204" pitchFamily="34" charset="0"/>
              <a:buChar char="•"/>
            </a:pPr>
            <a:r>
              <a:rPr lang="en-US" sz="3200" dirty="0">
                <a:solidFill>
                  <a:schemeClr val="tx1"/>
                </a:solidFill>
              </a:rPr>
              <a:t>Psychoactive drugs</a:t>
            </a:r>
          </a:p>
          <a:p>
            <a:pPr marL="285750" indent="-285750">
              <a:buFont typeface="Arial" panose="020B0604020202020204" pitchFamily="34" charset="0"/>
              <a:buChar char="•"/>
            </a:pPr>
            <a:r>
              <a:rPr lang="en-US" sz="3200" dirty="0">
                <a:solidFill>
                  <a:schemeClr val="tx1"/>
                </a:solidFill>
              </a:rPr>
              <a:t>Antidepressants</a:t>
            </a:r>
          </a:p>
          <a:p>
            <a:pPr marL="285750" indent="-285750">
              <a:buFont typeface="Arial" panose="020B0604020202020204" pitchFamily="34" charset="0"/>
              <a:buChar char="•"/>
            </a:pPr>
            <a:r>
              <a:rPr lang="en-US" sz="3200" dirty="0">
                <a:solidFill>
                  <a:schemeClr val="tx1"/>
                </a:solidFill>
              </a:rPr>
              <a:t>Anticonvulsants</a:t>
            </a:r>
          </a:p>
          <a:p>
            <a:pPr marL="285750" indent="-285750">
              <a:buFont typeface="Arial" panose="020B0604020202020204" pitchFamily="34" charset="0"/>
              <a:buChar char="•"/>
            </a:pPr>
            <a:r>
              <a:rPr lang="en-US" sz="3200" dirty="0">
                <a:solidFill>
                  <a:schemeClr val="tx1"/>
                </a:solidFill>
              </a:rPr>
              <a:t>Histamine H2 receptor antagonists</a:t>
            </a:r>
          </a:p>
          <a:p>
            <a:pPr marL="285750" indent="-285750">
              <a:buFont typeface="Arial" panose="020B0604020202020204" pitchFamily="34" charset="0"/>
              <a:buChar char="•"/>
            </a:pPr>
            <a:r>
              <a:rPr lang="en-US" sz="3200" dirty="0">
                <a:solidFill>
                  <a:schemeClr val="tx1"/>
                </a:solidFill>
              </a:rPr>
              <a:t>Corticosteroids</a:t>
            </a:r>
          </a:p>
          <a:p>
            <a:pPr marL="285750" indent="-285750">
              <a:buFont typeface="Arial" panose="020B0604020202020204" pitchFamily="34" charset="0"/>
              <a:buChar char="•"/>
            </a:pPr>
            <a:r>
              <a:rPr lang="en-US" sz="3200" dirty="0">
                <a:solidFill>
                  <a:schemeClr val="tx1"/>
                </a:solidFill>
              </a:rPr>
              <a:t>NSAIDs (nonsteroidal anti-inflammatory agent)</a:t>
            </a:r>
          </a:p>
          <a:p>
            <a:pPr marL="285750" indent="-285750">
              <a:buFont typeface="Arial" panose="020B0604020202020204" pitchFamily="34" charset="0"/>
              <a:buChar char="•"/>
            </a:pPr>
            <a:r>
              <a:rPr lang="en-US" sz="3200" dirty="0">
                <a:solidFill>
                  <a:schemeClr val="tx1"/>
                </a:solidFill>
              </a:rPr>
              <a:t>Cardiac medications</a:t>
            </a:r>
          </a:p>
          <a:p>
            <a:pPr marL="0" indent="0">
              <a:buNone/>
            </a:pPr>
            <a:r>
              <a:rPr lang="en-US" sz="2800" i="1" dirty="0"/>
              <a:t>Consider timing of your evaluation; check with nursing!</a:t>
            </a:r>
          </a:p>
        </p:txBody>
      </p:sp>
      <p:sp>
        <p:nvSpPr>
          <p:cNvPr id="5" name="TextBox 4">
            <a:extLst>
              <a:ext uri="{FF2B5EF4-FFF2-40B4-BE49-F238E27FC236}">
                <a16:creationId xmlns:a16="http://schemas.microsoft.com/office/drawing/2014/main" id="{0B17B0E7-4C59-4D9C-9470-01422A1CBC5C}"/>
              </a:ext>
            </a:extLst>
          </p:cNvPr>
          <p:cNvSpPr txBox="1"/>
          <p:nvPr/>
        </p:nvSpPr>
        <p:spPr>
          <a:xfrm>
            <a:off x="9140218" y="6488668"/>
            <a:ext cx="3051782" cy="369332"/>
          </a:xfrm>
          <a:prstGeom prst="rect">
            <a:avLst/>
          </a:prstGeom>
          <a:solidFill>
            <a:schemeClr val="accent2"/>
          </a:solidFill>
        </p:spPr>
        <p:txBody>
          <a:bodyPr wrap="square" rtlCol="0">
            <a:spAutoFit/>
          </a:bodyPr>
          <a:lstStyle/>
          <a:p>
            <a:pPr algn="ctr"/>
            <a:r>
              <a:rPr lang="en-US" b="1" dirty="0">
                <a:solidFill>
                  <a:schemeClr val="bg1"/>
                </a:solidFill>
              </a:rPr>
              <a:t>Shinohara &amp; Yamada, 2016</a:t>
            </a:r>
          </a:p>
        </p:txBody>
      </p:sp>
    </p:spTree>
    <p:extLst>
      <p:ext uri="{BB962C8B-B14F-4D97-AF65-F5344CB8AC3E}">
        <p14:creationId xmlns:p14="http://schemas.microsoft.com/office/powerpoint/2010/main" val="6684778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10293</TotalTime>
  <Words>3668</Words>
  <Application>Microsoft Macintosh PowerPoint</Application>
  <PresentationFormat>Widescreen</PresentationFormat>
  <Paragraphs>318</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Gill Sans MT</vt:lpstr>
      <vt:lpstr>Tw Cen MT</vt:lpstr>
      <vt:lpstr>Wingdings</vt:lpstr>
      <vt:lpstr>Parcel</vt:lpstr>
      <vt:lpstr>cognitive assessments &amp; Rehabilitation in the field</vt:lpstr>
      <vt:lpstr>Lecture Map</vt:lpstr>
      <vt:lpstr>Settings</vt:lpstr>
      <vt:lpstr>Rehab Settings: Criteria basics</vt:lpstr>
      <vt:lpstr>Diagnoses Associated With Cognitive Deficits </vt:lpstr>
      <vt:lpstr>Acute Care Assessment &amp; Treatment</vt:lpstr>
      <vt:lpstr>Acute Care- SLP Goals of Care </vt:lpstr>
      <vt:lpstr>Acute Care: Assessment</vt:lpstr>
      <vt:lpstr>Medication-Induce Cognitive Impairments </vt:lpstr>
      <vt:lpstr>Acute Care- Assessment</vt:lpstr>
      <vt:lpstr>Acute Care- ASSESSMENT</vt:lpstr>
      <vt:lpstr>PowerPoint Presentation</vt:lpstr>
      <vt:lpstr>Acute Care: Assessment Components </vt:lpstr>
      <vt:lpstr>Case Study: BC Initial Assessment</vt:lpstr>
      <vt:lpstr>Case Study: BC Re-assessment</vt:lpstr>
      <vt:lpstr>Case Study: BC Treatment plan  </vt:lpstr>
      <vt:lpstr>Inpatient Rehabilitation subacute/skilled nursing Assessment &amp; Treatment</vt:lpstr>
      <vt:lpstr>Rehab-SLP  Goals of Care</vt:lpstr>
      <vt:lpstr>Rehabilitation: Services/Documentation</vt:lpstr>
      <vt:lpstr>Rehabilitation: Treatment</vt:lpstr>
      <vt:lpstr>IPR Case Study: CH </vt:lpstr>
      <vt:lpstr>IPR Case Study: CH Assessment</vt:lpstr>
      <vt:lpstr>IPR Case Study: CH Treatment Plan</vt:lpstr>
      <vt:lpstr>IPR Case Study: CH Discharge Assessment</vt:lpstr>
      <vt:lpstr>Outpatient services Assessment</vt:lpstr>
      <vt:lpstr>Outpatient Rehabilitation Treatment</vt:lpstr>
      <vt:lpstr>Revisit case study: CH assessment</vt:lpstr>
      <vt:lpstr>CH case study cont. Initial treatment plan</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Thompson</dc:creator>
  <cp:lastModifiedBy>Jim Wright</cp:lastModifiedBy>
  <cp:revision>194</cp:revision>
  <dcterms:created xsi:type="dcterms:W3CDTF">2020-01-30T15:56:07Z</dcterms:created>
  <dcterms:modified xsi:type="dcterms:W3CDTF">2021-02-28T19:00:51Z</dcterms:modified>
</cp:coreProperties>
</file>