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3" r:id="rId4"/>
    <p:sldId id="258" r:id="rId5"/>
    <p:sldId id="259" r:id="rId6"/>
    <p:sldId id="265" r:id="rId7"/>
    <p:sldId id="262" r:id="rId8"/>
    <p:sldId id="264" r:id="rId9"/>
    <p:sldId id="460" r:id="rId10"/>
    <p:sldId id="267" r:id="rId11"/>
    <p:sldId id="313" r:id="rId12"/>
    <p:sldId id="286" r:id="rId13"/>
    <p:sldId id="280" r:id="rId14"/>
    <p:sldId id="282" r:id="rId15"/>
    <p:sldId id="281" r:id="rId16"/>
    <p:sldId id="288" r:id="rId17"/>
    <p:sldId id="314" r:id="rId18"/>
    <p:sldId id="319" r:id="rId19"/>
    <p:sldId id="335" r:id="rId20"/>
    <p:sldId id="289" r:id="rId21"/>
    <p:sldId id="290" r:id="rId22"/>
    <p:sldId id="291" r:id="rId23"/>
    <p:sldId id="292" r:id="rId24"/>
    <p:sldId id="326" r:id="rId25"/>
    <p:sldId id="427" r:id="rId26"/>
    <p:sldId id="428" r:id="rId27"/>
    <p:sldId id="443" r:id="rId28"/>
    <p:sldId id="447" r:id="rId29"/>
    <p:sldId id="458" r:id="rId30"/>
    <p:sldId id="456" r:id="rId31"/>
    <p:sldId id="457" r:id="rId32"/>
    <p:sldId id="459" r:id="rId33"/>
    <p:sldId id="360" r:id="rId34"/>
    <p:sldId id="336" r:id="rId35"/>
    <p:sldId id="300" r:id="rId36"/>
    <p:sldId id="337" r:id="rId37"/>
    <p:sldId id="301" r:id="rId38"/>
    <p:sldId id="297" r:id="rId39"/>
    <p:sldId id="338" r:id="rId40"/>
    <p:sldId id="339" r:id="rId41"/>
    <p:sldId id="340" r:id="rId42"/>
    <p:sldId id="302" r:id="rId43"/>
    <p:sldId id="303" r:id="rId44"/>
    <p:sldId id="304" r:id="rId45"/>
    <p:sldId id="305" r:id="rId46"/>
    <p:sldId id="306" r:id="rId47"/>
    <p:sldId id="307" r:id="rId48"/>
    <p:sldId id="357" r:id="rId49"/>
    <p:sldId id="358" r:id="rId50"/>
    <p:sldId id="359" r:id="rId51"/>
    <p:sldId id="363" r:id="rId52"/>
    <p:sldId id="364" r:id="rId53"/>
    <p:sldId id="344" r:id="rId54"/>
    <p:sldId id="308" r:id="rId55"/>
    <p:sldId id="309" r:id="rId56"/>
    <p:sldId id="318" r:id="rId57"/>
    <p:sldId id="310" r:id="rId58"/>
    <p:sldId id="362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78367"/>
  </p:normalViewPr>
  <p:slideViewPr>
    <p:cSldViewPr snapToGrid="0" snapToObjects="1">
      <p:cViewPr varScale="1">
        <p:scale>
          <a:sx n="99" d="100"/>
          <a:sy n="99" d="100"/>
        </p:scale>
        <p:origin x="2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D0DC-ACED-6541-AAFC-792936178BA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791A-E8E9-A447-93FA-B1EE8252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15E76FB-C11C-364F-8590-4C6DA8C59121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59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sz="1200"/>
              <a:t>May 3, 2010</a:t>
            </a:r>
            <a:endParaRPr 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3EFD2-38E7-3A4C-8CFC-59FBA4ACF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3EFD2-38E7-3A4C-8CFC-59FBA4ACF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B0E01-DBAD-42E9-BA64-9EEBC08A3B44}" type="slidenum">
              <a:rPr lang="en-US"/>
              <a:pPr/>
              <a:t>21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43943-0BC7-4B85-BDE2-E22CA1337022}" type="slidenum">
              <a:rPr lang="en-US"/>
              <a:pPr/>
              <a:t>22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BB326-546A-4253-ACFC-D10FF01B3DB6}" type="slidenum">
              <a:rPr lang="en-US"/>
              <a:pPr/>
              <a:t>23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A852F-D832-FC45-B2CE-DF54A089C9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9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0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6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baseline="0" dirty="0"/>
              <a:t>How might your planning be different—</a:t>
            </a:r>
            <a:r>
              <a:rPr lang="en-US" baseline="0" dirty="0" err="1"/>
              <a:t>fo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5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first</a:t>
            </a:r>
            <a:r>
              <a:rPr lang="en-US" baseline="0" dirty="0"/>
              <a:t> step not 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9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24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6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6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7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8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0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5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0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2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5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A852F-D832-FC45-B2CE-DF54A089C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C0C3-49B0-6F4B-ACC9-2C7552932C8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0A81-9A27-1540-ACF5-71BB5223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Word_Document1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Word_Document2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5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package" Target="../embeddings/Microsoft_Word_Document3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4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package" Target="../embeddings/Microsoft_Word_Document5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xNDcVdAL0&amp;feature=youtu.b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package" Target="../embeddings/Microsoft_Word_Document7.docx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Systematic Instruction Applied to Selecting and Training the Use of ATC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Fields have Supported SI for Compromised Learners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psychology</a:t>
            </a:r>
          </a:p>
          <a:p>
            <a:r>
              <a:rPr lang="en-US" dirty="0"/>
              <a:t>Special Education</a:t>
            </a:r>
          </a:p>
          <a:p>
            <a:r>
              <a:rPr lang="en-US" dirty="0"/>
              <a:t>Neuropsychology</a:t>
            </a:r>
          </a:p>
        </p:txBody>
      </p:sp>
    </p:spTree>
    <p:extLst>
      <p:ext uri="{BB962C8B-B14F-4D97-AF65-F5344CB8AC3E}">
        <p14:creationId xmlns:p14="http://schemas.microsoft.com/office/powerpoint/2010/main" val="386549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536224"/>
            <a:ext cx="8229600" cy="715962"/>
          </a:xfrm>
        </p:spPr>
        <p:txBody>
          <a:bodyPr/>
          <a:lstStyle/>
          <a:p>
            <a:r>
              <a:rPr lang="en-US" sz="4000" dirty="0"/>
              <a:t>Efficacy Study</a:t>
            </a:r>
          </a:p>
        </p:txBody>
      </p:sp>
      <p:sp>
        <p:nvSpPr>
          <p:cNvPr id="894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2"/>
            <a:ext cx="4040188" cy="533399"/>
          </a:xfrm>
        </p:spPr>
        <p:txBody>
          <a:bodyPr/>
          <a:lstStyle/>
          <a:p>
            <a:pPr algn="ctr"/>
            <a:r>
              <a:rPr lang="fr-FR" dirty="0"/>
              <a:t>METHODS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572000" y="1422402"/>
            <a:ext cx="4041775" cy="533399"/>
          </a:xfrm>
        </p:spPr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57200" y="2032002"/>
            <a:ext cx="4040188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Compared systematic instruction with conventional instruction (trial &amp; error) for teaching use of PDA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RCT; double blind; pre- post-test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N=29; ABI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Moderate-severe cognitive impairments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4693354" y="2032002"/>
            <a:ext cx="4041775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No significant difference in post testing on measures of accuracy &amp; fluency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Systematic instruction resulted in generalization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Systematic instruction more powerful at 30 day follow up</a:t>
            </a:r>
          </a:p>
          <a:p>
            <a:pPr algn="ctr">
              <a:spcAft>
                <a:spcPts val="600"/>
              </a:spcAft>
              <a:buNone/>
            </a:pPr>
            <a:br>
              <a:rPr lang="en-US" sz="1600" i="1" dirty="0"/>
            </a:br>
            <a:endParaRPr lang="en-US" sz="1600" i="1" dirty="0"/>
          </a:p>
          <a:p>
            <a:pPr algn="ctr">
              <a:spcAft>
                <a:spcPts val="600"/>
              </a:spcAft>
              <a:buNone/>
            </a:pPr>
            <a:r>
              <a:rPr lang="en-US" sz="1600" i="1" dirty="0"/>
              <a:t>Powell  et al., (2012) Systematic instruction for individuals with ABI: A randomized controlled clinical trial. </a:t>
            </a:r>
            <a:r>
              <a:rPr lang="en-US" sz="1600" i="1" dirty="0" err="1"/>
              <a:t>Neuropsych</a:t>
            </a:r>
            <a:r>
              <a:rPr lang="en-US" sz="1600" i="1" dirty="0"/>
              <a:t> Rehab, 22(1)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Reasons for Failed Adoption of Rehabilitation Targets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Arial" pitchFamily="-72" charset="0"/>
              <a:buAutoNum type="arabicPeriod"/>
            </a:pPr>
            <a:r>
              <a:rPr lang="en-US" dirty="0">
                <a:ea typeface="ＭＳ Ｐゴシック" pitchFamily="-72" charset="-128"/>
                <a:cs typeface="ＭＳ Ｐゴシック" pitchFamily="-72" charset="-128"/>
              </a:rPr>
              <a:t>Lack of instruction</a:t>
            </a:r>
          </a:p>
          <a:p>
            <a:pPr marL="400050" indent="-400050">
              <a:buFont typeface="Arial" pitchFamily="-72" charset="0"/>
              <a:buAutoNum type="arabicPeriod"/>
            </a:pPr>
            <a:r>
              <a:rPr lang="en-US" dirty="0">
                <a:ea typeface="ＭＳ Ｐゴシック" pitchFamily="-72" charset="-128"/>
                <a:cs typeface="ＭＳ Ｐゴシック" pitchFamily="-72" charset="-128"/>
              </a:rPr>
              <a:t>Lack of effective instruction</a:t>
            </a:r>
          </a:p>
          <a:p>
            <a:pPr marL="400050" indent="-400050">
              <a:buFont typeface="Arial" pitchFamily="-72" charset="0"/>
              <a:buAutoNum type="arabicPeriod"/>
            </a:pPr>
            <a:r>
              <a:rPr lang="en-US" dirty="0">
                <a:ea typeface="ＭＳ Ｐゴシック" pitchFamily="-72" charset="-128"/>
                <a:cs typeface="ＭＳ Ｐゴシック" pitchFamily="-72" charset="-128"/>
              </a:rPr>
              <a:t>Lack of instruction targeting generalization and/or </a:t>
            </a:r>
            <a:r>
              <a:rPr lang="en-US" dirty="0" err="1">
                <a:ea typeface="ＭＳ Ｐゴシック" pitchFamily="-72" charset="-128"/>
                <a:cs typeface="ＭＳ Ｐゴシック" pitchFamily="-72" charset="-128"/>
              </a:rPr>
              <a:t>maintenence</a:t>
            </a: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(Powell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3305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BE332FD-9737-E24A-B762-BA97C9B3F398}" type="slidenum">
              <a:rPr lang="en-US" sz="1600">
                <a:solidFill>
                  <a:srgbClr val="7B9899"/>
                </a:solidFill>
              </a:rPr>
              <a:pPr/>
              <a:t>13</a:t>
            </a:fld>
            <a:endParaRPr lang="en-US" sz="1600">
              <a:solidFill>
                <a:srgbClr val="7B9899"/>
              </a:solidFill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2525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The Larger Instructional Framework</a:t>
            </a:r>
            <a:br>
              <a:rPr lang="en-US" sz="3200" dirty="0"/>
            </a:br>
            <a:r>
              <a:rPr lang="en-US" sz="3200" dirty="0"/>
              <a:t>PIE Process</a:t>
            </a:r>
            <a:br>
              <a:rPr lang="en-US" sz="3200"/>
            </a:br>
            <a:endParaRPr lang="en-US" sz="3200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400050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PLANNING (Who, What, Where, When, Why?)</a:t>
            </a:r>
          </a:p>
          <a:p>
            <a:pPr marL="800100" lvl="1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</a:rPr>
              <a:t>Conduct individualized needs assessment (learner characteristics, select device, identify outcome, develop training plan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marL="800100" lvl="1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</a:rPr>
              <a:t>Train use of device (acquisition, mastery/generalization &amp; maintenance) 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9773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44876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-107444876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-107444876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-107444876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-107444876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Oval 20"/>
          <p:cNvSpPr>
            <a:spLocks noChangeArrowheads="1"/>
          </p:cNvSpPr>
          <p:nvPr/>
        </p:nvSpPr>
        <p:spPr bwMode="auto">
          <a:xfrm>
            <a:off x="762000" y="228600"/>
            <a:ext cx="8001000" cy="5867400"/>
          </a:xfrm>
          <a:prstGeom prst="ellipse">
            <a:avLst/>
          </a:prstGeom>
          <a:solidFill>
            <a:srgbClr val="4C4C4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20834" name="Group 19"/>
          <p:cNvGrpSpPr>
            <a:grpSpLocks/>
          </p:cNvGrpSpPr>
          <p:nvPr/>
        </p:nvGrpSpPr>
        <p:grpSpPr bwMode="auto">
          <a:xfrm>
            <a:off x="2209800" y="457200"/>
            <a:ext cx="5029200" cy="5422900"/>
            <a:chOff x="1392" y="480"/>
            <a:chExt cx="3168" cy="3416"/>
          </a:xfrm>
        </p:grpSpPr>
        <p:sp>
          <p:nvSpPr>
            <p:cNvPr id="120838" name="AutoShape 11"/>
            <p:cNvSpPr>
              <a:spLocks noChangeArrowheads="1"/>
            </p:cNvSpPr>
            <p:nvPr/>
          </p:nvSpPr>
          <p:spPr bwMode="auto">
            <a:xfrm rot="1816157" flipH="1" flipV="1">
              <a:off x="1392" y="624"/>
              <a:ext cx="576" cy="1584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39" name="AutoShape 9"/>
            <p:cNvSpPr>
              <a:spLocks noChangeArrowheads="1"/>
            </p:cNvSpPr>
            <p:nvPr/>
          </p:nvSpPr>
          <p:spPr bwMode="auto">
            <a:xfrm rot="-1920938">
              <a:off x="3984" y="672"/>
              <a:ext cx="576" cy="1584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0" name="AutoShape 10"/>
            <p:cNvSpPr>
              <a:spLocks noChangeArrowheads="1"/>
            </p:cNvSpPr>
            <p:nvPr/>
          </p:nvSpPr>
          <p:spPr bwMode="auto">
            <a:xfrm rot="5347196">
              <a:off x="2664" y="2816"/>
              <a:ext cx="576" cy="1584"/>
            </a:xfrm>
            <a:prstGeom prst="curvedLeftArrow">
              <a:avLst>
                <a:gd name="adj1" fmla="val 55000"/>
                <a:gd name="adj2" fmla="val 11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1" name="Oval 12"/>
            <p:cNvSpPr>
              <a:spLocks noChangeArrowheads="1"/>
            </p:cNvSpPr>
            <p:nvPr/>
          </p:nvSpPr>
          <p:spPr bwMode="auto">
            <a:xfrm>
              <a:off x="1440" y="1728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2" name="Oval 4"/>
            <p:cNvSpPr>
              <a:spLocks noChangeArrowheads="1"/>
            </p:cNvSpPr>
            <p:nvPr/>
          </p:nvSpPr>
          <p:spPr bwMode="auto">
            <a:xfrm>
              <a:off x="2160" y="480"/>
              <a:ext cx="1632" cy="16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3" name="Oval 5"/>
            <p:cNvSpPr>
              <a:spLocks noChangeArrowheads="1"/>
            </p:cNvSpPr>
            <p:nvPr/>
          </p:nvSpPr>
          <p:spPr bwMode="auto">
            <a:xfrm>
              <a:off x="2832" y="1728"/>
              <a:ext cx="1632" cy="16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4" name="Oval 6"/>
            <p:cNvSpPr>
              <a:spLocks noChangeArrowheads="1"/>
            </p:cNvSpPr>
            <p:nvPr/>
          </p:nvSpPr>
          <p:spPr bwMode="auto">
            <a:xfrm>
              <a:off x="1440" y="1728"/>
              <a:ext cx="1632" cy="16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5" name="Oval 14"/>
            <p:cNvSpPr>
              <a:spLocks noChangeArrowheads="1"/>
            </p:cNvSpPr>
            <p:nvPr/>
          </p:nvSpPr>
          <p:spPr bwMode="auto">
            <a:xfrm>
              <a:off x="2832" y="1728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6" name="Oval 13"/>
            <p:cNvSpPr>
              <a:spLocks noChangeArrowheads="1"/>
            </p:cNvSpPr>
            <p:nvPr/>
          </p:nvSpPr>
          <p:spPr bwMode="auto">
            <a:xfrm>
              <a:off x="2160" y="480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2640" y="118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PLAN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3162" y="2472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IMPLEMENT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788" y="2463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EVALUATE</a:t>
              </a:r>
            </a:p>
          </p:txBody>
        </p:sp>
      </p:grpSp>
      <p:sp>
        <p:nvSpPr>
          <p:cNvPr id="120835" name="Text Box 21"/>
          <p:cNvSpPr txBox="1">
            <a:spLocks noChangeArrowheads="1"/>
          </p:cNvSpPr>
          <p:nvPr/>
        </p:nvSpPr>
        <p:spPr bwMode="auto">
          <a:xfrm rot="-2548687">
            <a:off x="654050" y="879625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PERSON</a:t>
            </a:r>
          </a:p>
        </p:txBody>
      </p:sp>
      <p:sp>
        <p:nvSpPr>
          <p:cNvPr id="120836" name="Text Box 22"/>
          <p:cNvSpPr txBox="1">
            <a:spLocks noChangeArrowheads="1"/>
          </p:cNvSpPr>
          <p:nvPr/>
        </p:nvSpPr>
        <p:spPr bwMode="auto">
          <a:xfrm rot="2352835">
            <a:off x="7327596" y="951877"/>
            <a:ext cx="185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PROGRAM</a:t>
            </a:r>
          </a:p>
        </p:txBody>
      </p:sp>
      <p:sp>
        <p:nvSpPr>
          <p:cNvPr id="120837" name="Text Box 24"/>
          <p:cNvSpPr txBox="1">
            <a:spLocks noChangeArrowheads="1"/>
          </p:cNvSpPr>
          <p:nvPr/>
        </p:nvSpPr>
        <p:spPr bwMode="auto">
          <a:xfrm>
            <a:off x="3657600" y="6172200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19100" y="488950"/>
          <a:ext cx="83058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Document" r:id="rId4" imgW="8305494" imgH="5879884" progId="Word.Document.12">
                  <p:embed/>
                </p:oleObj>
              </mc:Choice>
              <mc:Fallback>
                <p:oleObj name="Document" r:id="rId4" imgW="8305494" imgH="58798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88950"/>
                        <a:ext cx="83058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61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 some thinking and planning before entering the therapy room, your chances for lasting impact are greatly enhanced. </a:t>
            </a:r>
          </a:p>
          <a:p>
            <a:r>
              <a:rPr lang="en-US" dirty="0"/>
              <a:t>Effective planning requires knowing range of tools, strategies or therapy options to assist the client with primary areas of concern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72914"/>
              </p:ext>
            </p:extLst>
          </p:nvPr>
        </p:nvGraphicFramePr>
        <p:xfrm>
          <a:off x="1798114" y="140315"/>
          <a:ext cx="5508724" cy="66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Document" r:id="rId4" imgW="6057900" imgH="8077200" progId="Word.Document.12">
                  <p:embed/>
                </p:oleObj>
              </mc:Choice>
              <mc:Fallback>
                <p:oleObj name="Document" r:id="rId4" imgW="6057900" imgH="807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114" y="140315"/>
                        <a:ext cx="5508724" cy="6604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the Target </a:t>
            </a:r>
            <a:br>
              <a:rPr lang="en-US" dirty="0"/>
            </a:br>
            <a:r>
              <a:rPr lang="en-US" dirty="0"/>
              <a:t>Collaborative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Always embed selection in collaborative interview process</a:t>
            </a:r>
          </a:p>
          <a:p>
            <a:r>
              <a:rPr lang="en-US" dirty="0"/>
              <a:t>Principles of Motivational Interviewing are very helpful</a:t>
            </a:r>
          </a:p>
          <a:p>
            <a:pPr lvl="1"/>
            <a:r>
              <a:rPr lang="en-US" dirty="0"/>
              <a:t>Open ended questions</a:t>
            </a:r>
          </a:p>
          <a:p>
            <a:pPr lvl="1"/>
            <a:r>
              <a:rPr lang="en-US" dirty="0"/>
              <a:t>Affirmations</a:t>
            </a:r>
          </a:p>
          <a:p>
            <a:pPr lvl="1"/>
            <a:r>
              <a:rPr lang="en-US" dirty="0"/>
              <a:t>Reflections</a:t>
            </a:r>
          </a:p>
          <a:p>
            <a:pPr lvl="1"/>
            <a:r>
              <a:rPr lang="en-US" dirty="0"/>
              <a:t>Summaries</a:t>
            </a:r>
          </a:p>
          <a:p>
            <a:r>
              <a:rPr lang="en-US" dirty="0"/>
              <a:t>Helps identify issues, strengths, and treatment approaches that match client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41146"/>
              </p:ext>
            </p:extLst>
          </p:nvPr>
        </p:nvGraphicFramePr>
        <p:xfrm>
          <a:off x="1798114" y="140315"/>
          <a:ext cx="5508724" cy="66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Document" r:id="rId4" imgW="6057900" imgH="8077200" progId="Word.Document.12">
                  <p:embed/>
                </p:oleObj>
              </mc:Choice>
              <mc:Fallback>
                <p:oleObj name="Document" r:id="rId4" imgW="6057900" imgH="807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114" y="140315"/>
                        <a:ext cx="5508724" cy="6604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Emphasize Instruction?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all, I’m a therapist not an educator</a:t>
            </a:r>
          </a:p>
          <a:p>
            <a:r>
              <a:rPr lang="en-US" dirty="0"/>
              <a:t>Instruction encompasses the processes involved in teaching facts, procedures, skills, or strategies to another person</a:t>
            </a:r>
          </a:p>
          <a:p>
            <a:r>
              <a:rPr lang="en-US" dirty="0"/>
              <a:t>Cognitive impairments hamper learning and require instruction to be exemplary if the client is really going to learn, retain and utilize the targets that are taught</a:t>
            </a:r>
          </a:p>
          <a:p>
            <a:r>
              <a:rPr lang="en-US" dirty="0"/>
              <a:t>Is our instruction exemplary?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3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Needs Assessment from Assistive 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Assistive Technology Outcomes Measure (ATOM)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Matching Person to Technology - consider: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Person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Environment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Technology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Outcomes - measure: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Clinical use, comfort, &amp; satisfaction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Functional impact / QOL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Cost &amp; time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en-US" sz="2000" dirty="0"/>
              <a:t>(Scherer, 2002, 2004)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5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Needs Assessment: Person</a:t>
            </a: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r>
              <a:rPr lang="en-US" sz="2800" dirty="0"/>
              <a:t>Team-driven assessment of personal factors:</a:t>
            </a:r>
          </a:p>
          <a:p>
            <a:pPr lvl="1"/>
            <a:r>
              <a:rPr lang="en-US" sz="2400" dirty="0"/>
              <a:t>Physical needs (gross + fine motor, speech)</a:t>
            </a:r>
          </a:p>
          <a:p>
            <a:pPr lvl="1"/>
            <a:r>
              <a:rPr lang="en-US" sz="2400" dirty="0"/>
              <a:t>Sensory needs (vision, hearing)</a:t>
            </a:r>
          </a:p>
          <a:p>
            <a:pPr lvl="1"/>
            <a:r>
              <a:rPr lang="en-US" sz="2400" dirty="0"/>
              <a:t>Cognitive needs (insight, attention, memory, executive)</a:t>
            </a:r>
          </a:p>
          <a:p>
            <a:pPr lvl="1"/>
            <a:r>
              <a:rPr lang="en-US" sz="2400" dirty="0"/>
              <a:t>Cultural values &amp; expectations</a:t>
            </a:r>
          </a:p>
          <a:p>
            <a:pPr lvl="1"/>
            <a:r>
              <a:rPr lang="en-US" sz="2400" dirty="0"/>
              <a:t>Perceptions of tool or strategy</a:t>
            </a:r>
          </a:p>
          <a:p>
            <a:pPr lvl="1"/>
            <a:r>
              <a:rPr lang="en-US" sz="2400" dirty="0"/>
              <a:t>Pre-injury familiarity with technology or other approach</a:t>
            </a:r>
          </a:p>
          <a:p>
            <a:pPr lvl="1"/>
            <a:r>
              <a:rPr lang="en-US" sz="2400" dirty="0"/>
              <a:t>Motivation to…</a:t>
            </a:r>
          </a:p>
          <a:p>
            <a:pPr lvl="2"/>
            <a:r>
              <a:rPr lang="en-US" sz="2000" dirty="0"/>
              <a:t>Improve in daily tasks</a:t>
            </a:r>
          </a:p>
          <a:p>
            <a:pPr lvl="2"/>
            <a:r>
              <a:rPr lang="en-US" sz="2000" dirty="0"/>
              <a:t>Use assistive devices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54E-0A0F-4A07-8026-6242A5F072F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Needs Assessment: Environment</a:t>
            </a:r>
            <a:endParaRPr lang="en-US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Type of Supports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What is already in place?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Are natural supports in place?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Who is available for technical support?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What is the need?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Frequency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How often is support needed?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How often do opportunities to use device occur?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Physical Environment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Distractions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Lighting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Cueing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2545-5F1D-48FD-895D-B94453F93A6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Needs Assessment: Characteristics of Strategy or Device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Cognitive Demands:</a:t>
            </a:r>
          </a:p>
          <a:p>
            <a:pPr lvl="1"/>
            <a:r>
              <a:rPr lang="en-US" sz="2400" dirty="0"/>
              <a:t>Memory load</a:t>
            </a:r>
          </a:p>
          <a:p>
            <a:pPr lvl="1"/>
            <a:r>
              <a:rPr lang="en-US" sz="2400" dirty="0"/>
              <a:t>Number of steps</a:t>
            </a:r>
          </a:p>
          <a:p>
            <a:pPr lvl="1"/>
            <a:r>
              <a:rPr lang="en-US" sz="2400" dirty="0"/>
              <a:t>Complexity of decision trees </a:t>
            </a:r>
          </a:p>
          <a:p>
            <a:r>
              <a:rPr lang="en-US" sz="2800" dirty="0"/>
              <a:t>Physical Demands:</a:t>
            </a:r>
          </a:p>
          <a:p>
            <a:pPr lvl="1"/>
            <a:r>
              <a:rPr lang="en-US" sz="2400" dirty="0"/>
              <a:t>Access (button, stylus, touch screen)</a:t>
            </a:r>
          </a:p>
          <a:p>
            <a:pPr lvl="1"/>
            <a:r>
              <a:rPr lang="en-US" sz="2400" dirty="0"/>
              <a:t>Size, complexity, sensitivity</a:t>
            </a:r>
          </a:p>
          <a:p>
            <a:pPr lvl="1"/>
            <a:r>
              <a:rPr lang="en-US" sz="2400" dirty="0"/>
              <a:t>Prompting</a:t>
            </a:r>
          </a:p>
          <a:p>
            <a:r>
              <a:rPr lang="en-US" sz="2800" dirty="0"/>
              <a:t>Sensory/Language Demands:</a:t>
            </a:r>
          </a:p>
          <a:p>
            <a:pPr lvl="1"/>
            <a:r>
              <a:rPr lang="en-US" sz="2400" dirty="0"/>
              <a:t>Symbols (text, pictures, both)</a:t>
            </a:r>
          </a:p>
          <a:p>
            <a:pPr lvl="1"/>
            <a:r>
              <a:rPr lang="en-US" sz="2400" dirty="0"/>
              <a:t>Size &amp; layout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4628-D5E7-4506-8A14-FBD7F5FA6EC8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9418" y="546227"/>
            <a:ext cx="3639443" cy="1737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Week Calendar vs. Calendar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8" y="2283328"/>
            <a:ext cx="3492500" cy="278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18" y="160589"/>
            <a:ext cx="521117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889" y="6052445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51923" y="60524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418" y="5205758"/>
            <a:ext cx="353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http://id4theweb.com/</a:t>
            </a:r>
            <a:r>
              <a:rPr lang="en-US" dirty="0" err="1"/>
              <a:t>appreviews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007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23191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Barriers to App Selection: App Overload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2298412"/>
            <a:ext cx="617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Can’t know </a:t>
            </a:r>
            <a:r>
              <a:rPr lang="en-US" sz="3200" b="1" dirty="0"/>
              <a:t>ALL</a:t>
            </a:r>
            <a:r>
              <a:rPr lang="en-US" sz="3200" dirty="0"/>
              <a:t> of the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038600"/>
            <a:ext cx="5951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Over 1,000,000 apps in the 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 Store</a:t>
            </a:r>
          </a:p>
        </p:txBody>
      </p:sp>
    </p:spTree>
    <p:extLst>
      <p:ext uri="{BB962C8B-B14F-4D97-AF65-F5344CB8AC3E}">
        <p14:creationId xmlns:p14="http://schemas.microsoft.com/office/powerpoint/2010/main" val="309211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7586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No Need for Specialized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1"/>
            <a:ext cx="8458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In our experience,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people with TBI benefit from the same </a:t>
            </a:r>
          </a:p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kinds of apps that we use ourselves </a:t>
            </a:r>
            <a:r>
              <a:rPr lang="en-US" sz="2600" dirty="0"/>
              <a:t>– </a:t>
            </a:r>
            <a:r>
              <a:rPr lang="en-US" sz="2600" u="sng" dirty="0"/>
              <a:t>Priority Matrix </a:t>
            </a:r>
            <a:r>
              <a:rPr lang="en-US" sz="2600" dirty="0"/>
              <a:t>for </a:t>
            </a:r>
          </a:p>
          <a:p>
            <a:pPr algn="ctr"/>
            <a:r>
              <a:rPr lang="en-US" sz="2600" dirty="0"/>
              <a:t>organizing tasks, </a:t>
            </a:r>
            <a:r>
              <a:rPr lang="en-US" sz="2600" u="sng" dirty="0" err="1"/>
              <a:t>Pomodoro</a:t>
            </a:r>
            <a:r>
              <a:rPr lang="en-US" sz="2600" dirty="0"/>
              <a:t> for sustained attention,  </a:t>
            </a:r>
          </a:p>
          <a:p>
            <a:pPr algn="ctr"/>
            <a:r>
              <a:rPr lang="en-US" sz="2600" u="sng" dirty="0"/>
              <a:t>Fantastical Calendar </a:t>
            </a:r>
            <a:r>
              <a:rPr lang="en-US" sz="2600" dirty="0"/>
              <a:t>and </a:t>
            </a:r>
            <a:r>
              <a:rPr lang="en-US" sz="2600" u="sng" dirty="0" err="1"/>
              <a:t>MinimaList</a:t>
            </a:r>
            <a:r>
              <a:rPr lang="en-US" sz="2600" dirty="0"/>
              <a:t> to integrate </a:t>
            </a:r>
          </a:p>
          <a:p>
            <a:pPr algn="ctr"/>
            <a:r>
              <a:rPr lang="en-US" sz="2600" dirty="0"/>
              <a:t>calendar and tasks to my Apple watch</a:t>
            </a:r>
          </a:p>
        </p:txBody>
      </p:sp>
    </p:spTree>
    <p:extLst>
      <p:ext uri="{BB962C8B-B14F-4D97-AF65-F5344CB8AC3E}">
        <p14:creationId xmlns:p14="http://schemas.microsoft.com/office/powerpoint/2010/main" val="519224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4" y="16189"/>
            <a:ext cx="9068696" cy="1143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ATC App 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715" y="1291530"/>
            <a:ext cx="424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Remember things people tell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1291530"/>
            <a:ext cx="162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Journals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715" y="1832258"/>
            <a:ext cx="440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Track phone numbers/addresses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1739925"/>
            <a:ext cx="1627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Contacts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717" y="2333372"/>
            <a:ext cx="4019084" cy="4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/>
              <a:t>Keep track of appointments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250756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Calendars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716" y="2871026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/>
              <a:t>Track birthdays </a:t>
            </a:r>
            <a:r>
              <a:rPr lang="en-US" sz="2000" b="1"/>
              <a:t>/ anniversaries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6716" y="3407109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/>
              <a:t>Remembering </a:t>
            </a:r>
            <a:r>
              <a:rPr lang="en-US" sz="2000" b="1"/>
              <a:t>shopping items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716" y="3941689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b="1" dirty="0"/>
              <a:t>Learn new things like procedures at 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716" y="4474121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b="1"/>
              <a:t>Keep track of things you need to do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6716" y="4975236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000" b="1" dirty="0"/>
              <a:t>Keep track of where my money goes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16" y="5515964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sz="2000" b="1" dirty="0"/>
              <a:t>Follow a daily schedule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732" y="6035704"/>
            <a:ext cx="592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US" sz="2000" b="1" dirty="0"/>
              <a:t>  Take medications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8999" y="2782766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Calendars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0648" y="3314776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Groceries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67183" y="3849356"/>
            <a:ext cx="1627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0648" y="4380402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7788" y="4882903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Money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7183" y="5423631"/>
            <a:ext cx="178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Calendars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0648" y="5943371"/>
            <a:ext cx="2107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Medications</a:t>
            </a: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34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>
            <a:off x="378372" y="3440973"/>
            <a:ext cx="8537028" cy="642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lock Arc 2"/>
          <p:cNvSpPr/>
          <p:nvPr/>
        </p:nvSpPr>
        <p:spPr>
          <a:xfrm>
            <a:off x="304800" y="533400"/>
            <a:ext cx="8534400" cy="8382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8"/>
          <p:cNvSpPr txBox="1"/>
          <p:nvPr/>
        </p:nvSpPr>
        <p:spPr>
          <a:xfrm>
            <a:off x="3352165" y="76200"/>
            <a:ext cx="2515235" cy="32705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Executive Functions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Text Box 18"/>
          <p:cNvSpPr txBox="1"/>
          <p:nvPr/>
        </p:nvSpPr>
        <p:spPr>
          <a:xfrm>
            <a:off x="6705600" y="1047081"/>
            <a:ext cx="2510155" cy="4546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ea typeface="Calibri" charset="0"/>
                <a:cs typeface="Times New Roman" charset="0"/>
              </a:rPr>
              <a:t>Goal Setting</a:t>
            </a:r>
          </a:p>
        </p:txBody>
      </p:sp>
      <p:sp>
        <p:nvSpPr>
          <p:cNvPr id="7" name="Text Box 16"/>
          <p:cNvSpPr txBox="1"/>
          <p:nvPr/>
        </p:nvSpPr>
        <p:spPr>
          <a:xfrm>
            <a:off x="4609782" y="1047081"/>
            <a:ext cx="2726076" cy="4546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Planning</a:t>
            </a:r>
            <a:r>
              <a:rPr lang="en-US" dirty="0">
                <a:ea typeface="Calibri" charset="0"/>
                <a:cs typeface="Times New Roman" charset="0"/>
              </a:rPr>
              <a:t> / </a:t>
            </a:r>
            <a:r>
              <a:rPr lang="en-US" dirty="0">
                <a:effectLst/>
                <a:ea typeface="Calibri" charset="0"/>
                <a:cs typeface="Times New Roman" charset="0"/>
              </a:rPr>
              <a:t>Prioritizing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Text Box 24"/>
          <p:cNvSpPr txBox="1"/>
          <p:nvPr/>
        </p:nvSpPr>
        <p:spPr>
          <a:xfrm>
            <a:off x="3183996" y="1047081"/>
            <a:ext cx="1684655" cy="4597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Initiating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9" name="Text Box 19"/>
          <p:cNvSpPr txBox="1"/>
          <p:nvPr/>
        </p:nvSpPr>
        <p:spPr>
          <a:xfrm>
            <a:off x="-445916" y="1035351"/>
            <a:ext cx="4472239" cy="8026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ea typeface="Calibri" charset="0"/>
                <a:cs typeface="Times New Roman" charset="0"/>
              </a:rPr>
              <a:t>Self Monitoring</a:t>
            </a:r>
            <a:r>
              <a:rPr lang="en-US">
                <a:ea typeface="Calibri" charset="0"/>
                <a:cs typeface="Times New Roman" charset="0"/>
              </a:rPr>
              <a:t> / </a:t>
            </a:r>
            <a:r>
              <a:rPr lang="en-US">
                <a:effectLst/>
                <a:ea typeface="Calibri" charset="0"/>
                <a:cs typeface="Times New Roman" charset="0"/>
              </a:rPr>
              <a:t>Self-Evaluation</a:t>
            </a:r>
            <a:endParaRPr lang="en-US" dirty="0">
              <a:effectLst/>
              <a:ea typeface="Calibri" charset="0"/>
              <a:cs typeface="Times New Roman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11" name="Text Box 6"/>
          <p:cNvSpPr txBox="1"/>
          <p:nvPr/>
        </p:nvSpPr>
        <p:spPr>
          <a:xfrm>
            <a:off x="3329601" y="1664056"/>
            <a:ext cx="2515235" cy="4597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Attention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4054" y="3621830"/>
            <a:ext cx="8688575" cy="3048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799" y="2067246"/>
            <a:ext cx="2514600" cy="2400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0"/>
          <p:cNvSpPr txBox="1"/>
          <p:nvPr/>
        </p:nvSpPr>
        <p:spPr>
          <a:xfrm>
            <a:off x="3691954" y="2209800"/>
            <a:ext cx="1758315" cy="50041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bg1"/>
                </a:solidFill>
                <a:effectLst/>
                <a:ea typeface="Calibri" charset="0"/>
                <a:cs typeface="Times New Roman" charset="0"/>
              </a:rPr>
              <a:t>Working Memory</a:t>
            </a:r>
            <a:endParaRPr lang="en-US" sz="12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39233" y="4055823"/>
            <a:ext cx="2441199" cy="594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6"/>
          <p:cNvSpPr txBox="1"/>
          <p:nvPr/>
        </p:nvSpPr>
        <p:spPr>
          <a:xfrm>
            <a:off x="3412093" y="4164870"/>
            <a:ext cx="2515235" cy="56214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Learning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93765" y="2985043"/>
            <a:ext cx="2897505" cy="4559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Retrospective Memory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0" name="Text Box 4"/>
          <p:cNvSpPr txBox="1"/>
          <p:nvPr/>
        </p:nvSpPr>
        <p:spPr>
          <a:xfrm>
            <a:off x="6628766" y="3039431"/>
            <a:ext cx="2515235" cy="4559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ea typeface="Calibri" charset="0"/>
                <a:cs typeface="Times New Roman" charset="0"/>
              </a:rPr>
              <a:t>Prospective Memory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378371" y="3768963"/>
            <a:ext cx="10623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Events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2" name="Text Box 13"/>
          <p:cNvSpPr txBox="1"/>
          <p:nvPr/>
        </p:nvSpPr>
        <p:spPr>
          <a:xfrm>
            <a:off x="390008" y="4570885"/>
            <a:ext cx="1062355" cy="441251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Tasks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3" name="Text Box 12"/>
          <p:cNvSpPr txBox="1"/>
          <p:nvPr/>
        </p:nvSpPr>
        <p:spPr>
          <a:xfrm>
            <a:off x="378370" y="5362471"/>
            <a:ext cx="23577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Information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4" name="Text Box 11"/>
          <p:cNvSpPr txBox="1"/>
          <p:nvPr/>
        </p:nvSpPr>
        <p:spPr>
          <a:xfrm>
            <a:off x="378371" y="6175721"/>
            <a:ext cx="23577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Conversations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5" name="Text Box 10"/>
          <p:cNvSpPr txBox="1"/>
          <p:nvPr/>
        </p:nvSpPr>
        <p:spPr>
          <a:xfrm>
            <a:off x="6174422" y="3768963"/>
            <a:ext cx="10623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Events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6" name="Text Box 10"/>
          <p:cNvSpPr txBox="1"/>
          <p:nvPr/>
        </p:nvSpPr>
        <p:spPr>
          <a:xfrm>
            <a:off x="6217522" y="5365603"/>
            <a:ext cx="106235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Calibri" charset="0"/>
                <a:cs typeface="Times New Roman" charset="0"/>
              </a:rPr>
              <a:t>Tasks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6" name="Text Box 10"/>
          <p:cNvSpPr txBox="1"/>
          <p:nvPr/>
        </p:nvSpPr>
        <p:spPr>
          <a:xfrm>
            <a:off x="7441310" y="1270283"/>
            <a:ext cx="1280359" cy="412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Habits Pro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7" name="Text Box 10"/>
          <p:cNvSpPr txBox="1"/>
          <p:nvPr/>
        </p:nvSpPr>
        <p:spPr>
          <a:xfrm>
            <a:off x="5351563" y="1310227"/>
            <a:ext cx="2735966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Outliner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8" name="Text Box 10"/>
          <p:cNvSpPr txBox="1"/>
          <p:nvPr/>
        </p:nvSpPr>
        <p:spPr>
          <a:xfrm>
            <a:off x="3495993" y="1305219"/>
            <a:ext cx="1490082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accent6"/>
                </a:solidFill>
                <a:ea typeface="Calibri" charset="0"/>
                <a:cs typeface="Times New Roman" charset="0"/>
              </a:rPr>
              <a:t>(features</a:t>
            </a: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)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9" name="Text Box 10"/>
          <p:cNvSpPr txBox="1"/>
          <p:nvPr/>
        </p:nvSpPr>
        <p:spPr>
          <a:xfrm>
            <a:off x="1185064" y="1305789"/>
            <a:ext cx="1490082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accent6"/>
                </a:solidFill>
                <a:ea typeface="Calibri" charset="0"/>
                <a:cs typeface="Times New Roman" charset="0"/>
              </a:rPr>
              <a:t>(features</a:t>
            </a:r>
            <a:r>
              <a:rPr lang="en-US" b="1" dirty="0">
                <a:solidFill>
                  <a:schemeClr val="accent6"/>
                </a:solidFill>
                <a:ea typeface="Calibri" charset="0"/>
                <a:cs typeface="Times New Roman" charset="0"/>
              </a:rPr>
              <a:t>) </a:t>
            </a:r>
            <a:endParaRPr lang="en-US" dirty="0">
              <a:solidFill>
                <a:schemeClr val="accent6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0" name="Text Box 10"/>
          <p:cNvSpPr txBox="1"/>
          <p:nvPr/>
        </p:nvSpPr>
        <p:spPr>
          <a:xfrm>
            <a:off x="3803325" y="3042285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Break Time</a:t>
            </a:r>
            <a:endParaRPr lang="en-US" sz="1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1" name="Text Box 10"/>
          <p:cNvSpPr txBox="1"/>
          <p:nvPr/>
        </p:nvSpPr>
        <p:spPr>
          <a:xfrm>
            <a:off x="3836613" y="3450673"/>
            <a:ext cx="2064075" cy="4355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FFFF00"/>
                </a:solidFill>
                <a:ea typeface="Calibri" charset="0"/>
                <a:cs typeface="Times New Roman" charset="0"/>
              </a:rPr>
              <a:t>Pomodoro</a:t>
            </a:r>
            <a:endParaRPr lang="en-US" sz="1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2" name="Text Box 10"/>
          <p:cNvSpPr txBox="1"/>
          <p:nvPr/>
        </p:nvSpPr>
        <p:spPr>
          <a:xfrm>
            <a:off x="1452363" y="3788771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FFFF00"/>
                </a:solidFill>
                <a:ea typeface="Calibri" charset="0"/>
                <a:cs typeface="Times New Roman" charset="0"/>
              </a:rPr>
              <a:t>Daily Notes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3" name="Text Box 10"/>
          <p:cNvSpPr txBox="1"/>
          <p:nvPr/>
        </p:nvSpPr>
        <p:spPr>
          <a:xfrm>
            <a:off x="1375308" y="4414001"/>
            <a:ext cx="3338204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Minimalist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ea typeface="Calibri" charset="0"/>
                <a:cs typeface="Times New Roman" charset="0"/>
              </a:rPr>
              <a:t>Priority Matrix (archive)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4" name="Text Box 10"/>
          <p:cNvSpPr txBox="1"/>
          <p:nvPr/>
        </p:nvSpPr>
        <p:spPr>
          <a:xfrm>
            <a:off x="2208836" y="5348835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 err="1">
                <a:solidFill>
                  <a:srgbClr val="FFFF00"/>
                </a:solidFill>
                <a:ea typeface="Calibri" charset="0"/>
                <a:cs typeface="Times New Roman" charset="0"/>
              </a:rPr>
              <a:t>Cheatsheet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5" name="Text Box 10"/>
          <p:cNvSpPr txBox="1"/>
          <p:nvPr/>
        </p:nvSpPr>
        <p:spPr>
          <a:xfrm>
            <a:off x="2513509" y="6191318"/>
            <a:ext cx="2064075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Daily Notes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6" name="Text Box 10"/>
          <p:cNvSpPr txBox="1"/>
          <p:nvPr/>
        </p:nvSpPr>
        <p:spPr>
          <a:xfrm>
            <a:off x="7242143" y="3799344"/>
            <a:ext cx="2735966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Alarmed 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47" name="Text Box 10"/>
          <p:cNvSpPr txBox="1"/>
          <p:nvPr/>
        </p:nvSpPr>
        <p:spPr>
          <a:xfrm>
            <a:off x="7020319" y="5231689"/>
            <a:ext cx="2735966" cy="4629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a typeface="Calibri" charset="0"/>
                <a:cs typeface="Times New Roman" charset="0"/>
              </a:rPr>
              <a:t>Minimalist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FF00"/>
                </a:solidFill>
                <a:effectLst/>
                <a:ea typeface="Calibri" charset="0"/>
                <a:cs typeface="Times New Roman" charset="0"/>
              </a:rPr>
              <a:t>Priority Matrix</a:t>
            </a:r>
            <a:endParaRPr lang="en-US" sz="2200" dirty="0">
              <a:solidFill>
                <a:srgbClr val="FFFF00"/>
              </a:solidFill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1231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Features to Support Specific Cognitive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469" y="1109038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71" y="1447800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Alarms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40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Recurring alarms to maintain focus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40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Periodic alarms to take breaks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362200"/>
            <a:ext cx="40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Checklists / </a:t>
            </a:r>
            <a:r>
              <a:rPr lang="en-US" dirty="0" err="1"/>
              <a:t>Tasklists</a:t>
            </a:r>
            <a:r>
              <a:rPr lang="en-US" dirty="0"/>
              <a:t> to stay on task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052" y="2819400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Prospective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1242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pre-alarms for </a:t>
            </a:r>
            <a:r>
              <a:rPr lang="en-US"/>
              <a:t>time management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058" y="3505200"/>
            <a:ext cx="517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Snooze, nag alarms for people who lose </a:t>
            </a:r>
          </a:p>
          <a:p>
            <a:r>
              <a:rPr lang="en-US" dirty="0"/>
              <a:t>      intention quickly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14800"/>
            <a:ext cx="54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Repeating events, tasks – for people who </a:t>
            </a:r>
          </a:p>
          <a:p>
            <a:r>
              <a:rPr lang="en-US" dirty="0"/>
              <a:t>     need cues for routine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052" y="4724400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Retrospective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83931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9410" y="5074084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Look 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5424046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5705339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Pictures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6009237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Voice recording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6329065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Geotracking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220" y="1142427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1601725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Rehearsal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924899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Distributed practice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6220" y="2320111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Executive Functions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6677" y="2669617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Categorize tasks, events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0" y="3001834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Prioritize  tasks, events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7772" y="3338260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Subtasks, checklists, notes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64978" y="3666879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Set goals, monitor progress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9444" y="4182724"/>
            <a:ext cx="411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Fluidity of Strategy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5680" y="5429725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Key 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55680" y="5721332"/>
            <a:ext cx="32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Calendar date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0565" y="4535752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Siri compatible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0565" y="485822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Speech-to-text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0564" y="5191307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Supports natural language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47772" y="5560639"/>
            <a:ext cx="36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Syncs to other apps or devices or functions – e.g. Facebook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4978" y="614150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Quick fire entries</a:t>
            </a:r>
          </a:p>
        </p:txBody>
      </p:sp>
    </p:spTree>
    <p:extLst>
      <p:ext uri="{BB962C8B-B14F-4D97-AF65-F5344CB8AC3E}">
        <p14:creationId xmlns:p14="http://schemas.microsoft.com/office/powerpoint/2010/main" val="30830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the Range of Instructional Targets…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Motor sequence…</a:t>
            </a:r>
            <a:r>
              <a:rPr lang="en-US" i="1" dirty="0"/>
              <a:t>safe swallowing techniques</a:t>
            </a:r>
          </a:p>
          <a:p>
            <a:r>
              <a:rPr lang="en-US" dirty="0"/>
              <a:t>Facts and concepts…</a:t>
            </a:r>
            <a:r>
              <a:rPr lang="en-US" i="1" dirty="0"/>
              <a:t>orientation to self and circumstance, address, names</a:t>
            </a:r>
          </a:p>
          <a:p>
            <a:r>
              <a:rPr lang="en-US" dirty="0"/>
              <a:t>Procedures to use assistive technology for cognition…</a:t>
            </a:r>
            <a:r>
              <a:rPr lang="en-US" i="1" dirty="0"/>
              <a:t>sma</a:t>
            </a:r>
            <a:r>
              <a:rPr lang="en-US" dirty="0"/>
              <a:t>r</a:t>
            </a:r>
            <a:r>
              <a:rPr lang="en-US" i="1" dirty="0"/>
              <a:t>t phone app to help with memory and scheduling</a:t>
            </a:r>
          </a:p>
          <a:p>
            <a:r>
              <a:rPr lang="en-US" dirty="0"/>
              <a:t>Steps to use a cognitive or social communication strategy…</a:t>
            </a:r>
            <a:r>
              <a:rPr lang="en-US" i="1" dirty="0"/>
              <a:t>problem solving strategy to increase vocational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" y="11130"/>
            <a:ext cx="9057939" cy="1143000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Calendar App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2" y="1191986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Events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172" y="641133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Full text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72" y="1925228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Input: speech-to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710" y="2289138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Supports </a:t>
            </a:r>
            <a:r>
              <a:rPr lang="en-US"/>
              <a:t>natural language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172" y="1561318"/>
            <a:ext cx="411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Reminders, notifications, badge alerts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72" y="2658364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Universal application: iPhone, iPad, Apple Watch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172" y="3051833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Recurring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172" y="341882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Multiple views: Day, Week Month, 3-month, Year, Agenda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172" y="378815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Multiple Calendars: Family, Work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172" y="6004147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Synch: native calendar, Google calendar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172" y="4157487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File Sharing</a:t>
            </a:r>
            <a:r>
              <a:rPr lang="en-US"/>
              <a:t>: Family, Work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172" y="4542296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Share events via 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5172" y="563481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Customize events: holidays, birthdays, sick days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172" y="526548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Wallpaper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5172" y="4896151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Passcode protection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9447" y="1221180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Adjunct capability for tasks, notes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9447" y="1623680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Rolling to do / to do carryover</a:t>
            </a:r>
          </a:p>
        </p:txBody>
      </p:sp>
    </p:spTree>
    <p:extLst>
      <p:ext uri="{BB962C8B-B14F-4D97-AF65-F5344CB8AC3E}">
        <p14:creationId xmlns:p14="http://schemas.microsoft.com/office/powerpoint/2010/main" val="131649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" y="38240"/>
            <a:ext cx="9057939" cy="1143000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41313"/>
            <a:r>
              <a:rPr lang="en-US" dirty="0">
                <a:solidFill>
                  <a:schemeClr val="bg1"/>
                </a:solidFill>
              </a:rPr>
              <a:t>Task App Features – organized by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2" y="1154668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Alarms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4078" y="1371600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Variable loudness, duration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4027" y="6124711"/>
            <a:ext cx="406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Customizable, multi-day, month by day/date, yearly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170" y="5775059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Repeat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6467" y="4523039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Supports natural 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6467" y="4198831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Siri compatible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027" y="3862596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Speech-to-text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170" y="3509022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3673" y="3112061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Location reminders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1216" y="2773507"/>
            <a:ext cx="455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Custom reminders with repeat feature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1216" y="2410024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Pop-up notifications, badges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078" y="2025064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pre-alarms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3506" y="1693497"/>
            <a:ext cx="32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Snooze, nag alarms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1135230"/>
            <a:ext cx="64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Sharing 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1509236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0" y="184199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Air drop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2185221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File sharing with family, 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2630685"/>
            <a:ext cx="64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Sync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0" y="2963442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Native reminder app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3333071"/>
            <a:ext cx="64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Universal application: iPhone, </a:t>
            </a:r>
          </a:p>
          <a:p>
            <a:r>
              <a:rPr lang="en-US" dirty="0"/>
              <a:t>     iPad, Apple Watch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3903933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Synch to calendar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0" y="4795112"/>
            <a:ext cx="64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Organization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0" y="5203405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Categorize tasks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566899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Prioritize  tasks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5957082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Subtasks, checklists, notes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5170" y="4987961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Access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3506" y="5307890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Quick fire scheduling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4209120"/>
            <a:ext cx="64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49643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70D78-D7F2-5943-8DAB-1EB76BB6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2" y="0"/>
            <a:ext cx="7947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Process: Planning, Implementation, Evaluation</a:t>
            </a:r>
          </a:p>
          <a:p>
            <a:r>
              <a:rPr lang="en-US" dirty="0"/>
              <a:t>Planning: Needs Assessment embedded in collaborative Interview</a:t>
            </a:r>
          </a:p>
          <a:p>
            <a:r>
              <a:rPr lang="en-US" dirty="0"/>
              <a:t>Implementation: Acquisition vs. Mastery; Instructional principles</a:t>
            </a:r>
          </a:p>
          <a:p>
            <a:r>
              <a:rPr lang="en-US" dirty="0"/>
              <a:t>Evaluation: Multilevel evaluation to assess understanding, use, and impact</a:t>
            </a:r>
          </a:p>
        </p:txBody>
      </p:sp>
    </p:spTree>
    <p:extLst>
      <p:ext uri="{BB962C8B-B14F-4D97-AF65-F5344CB8AC3E}">
        <p14:creationId xmlns:p14="http://schemas.microsoft.com/office/powerpoint/2010/main" val="142711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Needs Assessment to Determine:</a:t>
            </a:r>
          </a:p>
          <a:p>
            <a:pPr lvl="1"/>
            <a:r>
              <a:rPr lang="en-US" dirty="0"/>
              <a:t>Training target meaningful to client</a:t>
            </a:r>
          </a:p>
          <a:p>
            <a:pPr lvl="1"/>
            <a:r>
              <a:rPr lang="en-US" dirty="0"/>
              <a:t>Contextual Variables</a:t>
            </a:r>
          </a:p>
          <a:p>
            <a:pPr lvl="1"/>
            <a:r>
              <a:rPr lang="en-US" dirty="0"/>
              <a:t>Learning Needs to inform instructional design</a:t>
            </a:r>
          </a:p>
          <a:p>
            <a:r>
              <a:rPr lang="en-US" dirty="0"/>
              <a:t>Requires Clinician to </a:t>
            </a:r>
          </a:p>
          <a:p>
            <a:pPr lvl="1"/>
            <a:r>
              <a:rPr lang="en-US" dirty="0"/>
              <a:t>Know options for strategies, tools, procedures</a:t>
            </a:r>
          </a:p>
          <a:p>
            <a:pPr lvl="1"/>
            <a:r>
              <a:rPr lang="en-US" dirty="0"/>
              <a:t>Be skilled in collaborative interview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1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09000"/>
              </p:ext>
            </p:extLst>
          </p:nvPr>
        </p:nvGraphicFramePr>
        <p:xfrm>
          <a:off x="1600200" y="304800"/>
          <a:ext cx="5334000" cy="86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Document" r:id="rId4" imgW="6096000" imgH="13169900" progId="Word.Document.12">
                  <p:embed/>
                </p:oleObj>
              </mc:Choice>
              <mc:Fallback>
                <p:oleObj name="Document" r:id="rId4" imgW="6096000" imgH="131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04800"/>
                        <a:ext cx="5334000" cy="868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865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19100" y="488950"/>
          <a:ext cx="83058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Document" r:id="rId4" imgW="8305494" imgH="5879884" progId="Word.Document.12">
                  <p:embed/>
                </p:oleObj>
              </mc:Choice>
              <mc:Fallback>
                <p:oleObj name="Document" r:id="rId4" imgW="8305494" imgH="58798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88950"/>
                        <a:ext cx="83058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83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ea typeface="ＭＳ Ｐゴシック" pitchFamily="-72" charset="-128"/>
                <a:cs typeface="ＭＳ Ｐゴシック" pitchFamily="-72" charset="-128"/>
              </a:rPr>
              <a:t>Principles of Acquisition Training</a:t>
            </a:r>
          </a:p>
        </p:txBody>
      </p:sp>
      <p:sp>
        <p:nvSpPr>
          <p:cNvPr id="8888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Task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analysis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Minimize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learner’s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errors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Modeling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Graduated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cueing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Isolating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and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providing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massed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 on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that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eaLnBrk="1" hangingPunct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Move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from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massed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to a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distributed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schedule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Provide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sufficient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</a:t>
            </a:r>
          </a:p>
          <a:p>
            <a:pPr eaLnBrk="1" hangingPunct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Chain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steps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together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4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1827213" y="3341688"/>
          <a:ext cx="5487987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Document" r:id="rId4" imgW="5486400" imgH="173736" progId="Word.Document.8">
                  <p:embed/>
                </p:oleObj>
              </mc:Choice>
              <mc:Fallback>
                <p:oleObj name="Document" r:id="rId4" imgW="5486400" imgH="1737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341688"/>
                        <a:ext cx="5487987" cy="17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Text Box 4"/>
          <p:cNvSpPr txBox="1">
            <a:spLocks noChangeArrowheads="1"/>
          </p:cNvSpPr>
          <p:nvPr/>
        </p:nvSpPr>
        <p:spPr bwMode="auto">
          <a:xfrm>
            <a:off x="992188" y="1722438"/>
            <a:ext cx="1785937" cy="1401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Client with cognitive to learn Client using tool</a:t>
            </a:r>
          </a:p>
        </p:txBody>
      </p:sp>
      <p:sp>
        <p:nvSpPr>
          <p:cNvPr id="451590" name="Text Box 5"/>
          <p:cNvSpPr txBox="1">
            <a:spLocks noChangeArrowheads="1"/>
          </p:cNvSpPr>
          <p:nvPr/>
        </p:nvSpPr>
        <p:spPr bwMode="auto">
          <a:xfrm>
            <a:off x="803276" y="4420076"/>
            <a:ext cx="1785937" cy="17543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Client familiar with tool; learns the procedures quickly; or tool very simple/intuitive</a:t>
            </a:r>
          </a:p>
        </p:txBody>
      </p:sp>
      <p:sp>
        <p:nvSpPr>
          <p:cNvPr id="451591" name="Text Box 6"/>
          <p:cNvSpPr txBox="1">
            <a:spLocks noChangeArrowheads="1"/>
          </p:cNvSpPr>
          <p:nvPr/>
        </p:nvSpPr>
        <p:spPr bwMode="auto">
          <a:xfrm>
            <a:off x="3613150" y="958890"/>
            <a:ext cx="2971800" cy="21367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Initial Instructional Objectives</a:t>
            </a:r>
          </a:p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(Acquisition Training)</a:t>
            </a: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Systematically teach and chain steps of the task analysis with the procedures for using the tool</a:t>
            </a:r>
          </a:p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Symbol" pitchFamily="-72" charset="2"/>
                <a:ea typeface="ヒラギノ明朝 ProN W3" pitchFamily="-72" charset="-128"/>
                <a:cs typeface="ヒラギノ明朝 ProN W3" pitchFamily="-72" charset="-128"/>
                <a:sym typeface="Symbol" pitchFamily="-72" charset="2"/>
              </a:rPr>
              <a:t></a:t>
            </a:r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Isolate steps that are difficult and provide mass practice</a:t>
            </a:r>
          </a:p>
          <a:p>
            <a:pPr eaLnBrk="0" hangingPunct="0"/>
            <a:r>
              <a:rPr lang="en-US" sz="1200" b="0" dirty="0" err="1">
                <a:solidFill>
                  <a:schemeClr val="tx1"/>
                </a:solidFill>
                <a:latin typeface="Symbol" pitchFamily="-72" charset="2"/>
                <a:ea typeface="ヒラギノ明朝 ProN W3" pitchFamily="-72" charset="-128"/>
                <a:cs typeface="ヒラギノ明朝 ProN W3" pitchFamily="-72" charset="-128"/>
                <a:sym typeface="Symbol" pitchFamily="-72" charset="2"/>
              </a:rPr>
              <a:t></a:t>
            </a:r>
            <a:r>
              <a:rPr lang="en-US" sz="1200" b="0" dirty="0" err="1">
                <a:solidFill>
                  <a:schemeClr val="tx1"/>
                </a:solidFill>
                <a:latin typeface="Times New Roman" pitchFamily="-72" charset="0"/>
              </a:rPr>
              <a:t>Use</a:t>
            </a:r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 distributed practice to solidify procedures</a:t>
            </a:r>
          </a:p>
        </p:txBody>
      </p:sp>
      <p:sp>
        <p:nvSpPr>
          <p:cNvPr id="451592" name="Text Box 7"/>
          <p:cNvSpPr txBox="1">
            <a:spLocks noChangeArrowheads="1"/>
          </p:cNvSpPr>
          <p:nvPr/>
        </p:nvSpPr>
        <p:spPr bwMode="auto">
          <a:xfrm>
            <a:off x="3613150" y="3440114"/>
            <a:ext cx="2971800" cy="1903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Initial Instructional Objectives</a:t>
            </a:r>
          </a:p>
          <a:p>
            <a:pPr algn="ctr" eaLnBrk="0" hangingPunct="0"/>
            <a:r>
              <a:rPr lang="en-US" sz="1200" dirty="0">
                <a:solidFill>
                  <a:schemeClr val="tx1"/>
                </a:solidFill>
                <a:latin typeface="Times New Roman" pitchFamily="-72" charset="0"/>
              </a:rPr>
              <a:t>(Mastery/Generalization Training)</a:t>
            </a:r>
          </a:p>
          <a:p>
            <a:pPr eaLnBrk="0" hangingPunct="0"/>
            <a:r>
              <a:rPr lang="en-US" sz="1200" b="0" dirty="0">
                <a:solidFill>
                  <a:schemeClr val="tx1"/>
                </a:solidFill>
                <a:latin typeface="Times New Roman" pitchFamily="-72" charset="0"/>
              </a:rPr>
              <a:t>of supplemental steps that may facilitate use of the tool (e.g., setting alarm)</a:t>
            </a: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  <a:p>
            <a:pPr eaLnBrk="0" hangingPunct="0"/>
            <a:endParaRPr lang="en-US" sz="1200" b="0" dirty="0">
              <a:solidFill>
                <a:schemeClr val="tx1"/>
              </a:solidFill>
              <a:latin typeface="Times New Roman" pitchFamily="-72" charset="0"/>
            </a:endParaRPr>
          </a:p>
        </p:txBody>
      </p:sp>
      <p:sp>
        <p:nvSpPr>
          <p:cNvPr id="451593" name="AutoShape 8"/>
          <p:cNvSpPr>
            <a:spLocks noChangeArrowheads="1"/>
          </p:cNvSpPr>
          <p:nvPr/>
        </p:nvSpPr>
        <p:spPr bwMode="auto">
          <a:xfrm>
            <a:off x="2787650" y="1968500"/>
            <a:ext cx="815975" cy="342900"/>
          </a:xfrm>
          <a:prstGeom prst="rightArrow">
            <a:avLst>
              <a:gd name="adj1" fmla="val 50000"/>
              <a:gd name="adj2" fmla="val 59491"/>
            </a:avLst>
          </a:prstGeom>
          <a:solidFill>
            <a:srgbClr val="7F7F7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1800">
              <a:ea typeface="Osaka" pitchFamily="-72" charset="-128"/>
              <a:cs typeface="Osaka" pitchFamily="-72" charset="-128"/>
            </a:endParaRPr>
          </a:p>
        </p:txBody>
      </p:sp>
      <p:sp>
        <p:nvSpPr>
          <p:cNvPr id="451594" name="AutoShape 9"/>
          <p:cNvSpPr>
            <a:spLocks noChangeArrowheads="1"/>
          </p:cNvSpPr>
          <p:nvPr/>
        </p:nvSpPr>
        <p:spPr bwMode="auto">
          <a:xfrm>
            <a:off x="2755900" y="4640263"/>
            <a:ext cx="839788" cy="342900"/>
          </a:xfrm>
          <a:prstGeom prst="rightArrow">
            <a:avLst>
              <a:gd name="adj1" fmla="val 50000"/>
              <a:gd name="adj2" fmla="val 61227"/>
            </a:avLst>
          </a:prstGeom>
          <a:solidFill>
            <a:srgbClr val="7F7F7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FR" sz="1800">
              <a:ea typeface="Osaka" pitchFamily="-72" charset="-128"/>
              <a:cs typeface="Osaka" pitchFamily="-7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217229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needs to learn procedures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276" y="5343435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familiar with</a:t>
            </a:r>
          </a:p>
          <a:p>
            <a:r>
              <a:rPr lang="en-US" sz="1600" dirty="0"/>
              <a:t>Tool or strategy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013" y="1014552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Begin with ACQUISITION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12" y="3440113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with MASTERY &amp;</a:t>
            </a:r>
          </a:p>
          <a:p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5486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67584"/>
              </p:ext>
            </p:extLst>
          </p:nvPr>
        </p:nvGraphicFramePr>
        <p:xfrm>
          <a:off x="1600200" y="304800"/>
          <a:ext cx="5334000" cy="86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Document" r:id="rId4" imgW="6096000" imgH="13169900" progId="Word.Document.12">
                  <p:embed/>
                </p:oleObj>
              </mc:Choice>
              <mc:Fallback>
                <p:oleObj name="Document" r:id="rId4" imgW="6096000" imgH="131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04800"/>
                        <a:ext cx="5334000" cy="868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Further Case For SLPS </a:t>
            </a:r>
            <a:br>
              <a:rPr lang="en-US" dirty="0"/>
            </a:br>
            <a:r>
              <a:rPr lang="en-US" dirty="0"/>
              <a:t>Becoming Master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SLPs receive very little training in the design and delivery of instruction</a:t>
            </a:r>
          </a:p>
          <a:p>
            <a:r>
              <a:rPr lang="en-US" dirty="0"/>
              <a:t>Research suggests we are not very good instructors</a:t>
            </a:r>
          </a:p>
          <a:p>
            <a:r>
              <a:rPr lang="en-US" dirty="0"/>
              <a:t>But…we have the tools, experience, drive and talent to become instructors par excellence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80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Using Task Analysis and Error Minimization:</a:t>
            </a:r>
          </a:p>
          <a:p>
            <a:pPr lvl="1"/>
            <a:r>
              <a:rPr lang="en-US" dirty="0"/>
              <a:t>Provide Model</a:t>
            </a:r>
          </a:p>
          <a:p>
            <a:pPr lvl="1"/>
            <a:r>
              <a:rPr lang="en-US" dirty="0"/>
              <a:t>Facilitate Mass Practice</a:t>
            </a:r>
          </a:p>
          <a:p>
            <a:pPr lvl="1"/>
            <a:r>
              <a:rPr lang="en-US" dirty="0"/>
              <a:t>Distribute Practice over time</a:t>
            </a:r>
          </a:p>
          <a:p>
            <a:pPr marL="0" indent="0">
              <a:buNone/>
            </a:pPr>
            <a:r>
              <a:rPr lang="en-US" dirty="0"/>
              <a:t>Sample script:</a:t>
            </a:r>
          </a:p>
          <a:p>
            <a:pPr marL="400050" lvl="1" indent="0">
              <a:buNone/>
            </a:pPr>
            <a:r>
              <a:rPr lang="en-US" dirty="0"/>
              <a:t> “When your husband gives you the day’s agenda, you will touch calendar icon, like this…Agenda…touch calendar. Now you try it. </a:t>
            </a:r>
            <a:r>
              <a:rPr lang="en-US" dirty="0" err="1"/>
              <a:t>Agenda..touch</a:t>
            </a:r>
            <a:r>
              <a:rPr lang="en-US" dirty="0"/>
              <a:t> calendar…”</a:t>
            </a:r>
          </a:p>
          <a:p>
            <a:pPr marL="400050" lvl="1" indent="0">
              <a:buNone/>
            </a:pPr>
            <a:r>
              <a:rPr lang="en-US" dirty="0"/>
              <a:t>“You’ve got it. I’m going to distract you and then give you agenda and you remember to touch calendar icon”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37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Chain Steps </a:t>
            </a:r>
            <a:r>
              <a:rPr lang="en-US" dirty="0"/>
              <a:t>by having learner execute last step that has been learned and follow it with new step:</a:t>
            </a:r>
          </a:p>
          <a:p>
            <a:pPr marL="0" indent="0">
              <a:buNone/>
            </a:pPr>
            <a:r>
              <a:rPr lang="en-US" dirty="0"/>
              <a:t>“I see you have steps 1-3 firm; now let’s add the alarm. You put in “take dinner out of fridge”, now you touch alarm icon” Watch me again. I put in “call sister” and touch the alarm icon” You try—enter agenda item, then touch alarm icon”</a:t>
            </a:r>
          </a:p>
        </p:txBody>
      </p:sp>
    </p:spTree>
    <p:extLst>
      <p:ext uri="{BB962C8B-B14F-4D97-AF65-F5344CB8AC3E}">
        <p14:creationId xmlns:p14="http://schemas.microsoft.com/office/powerpoint/2010/main" val="3786049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ea typeface="ＭＳ Ｐゴシック" pitchFamily="-72" charset="-128"/>
                <a:cs typeface="ＭＳ Ｐゴシック" pitchFamily="-72" charset="-128"/>
              </a:rPr>
              <a:t>Progress Monitoring</a:t>
            </a:r>
          </a:p>
        </p:txBody>
      </p:sp>
      <p:sp>
        <p:nvSpPr>
          <p:cNvPr id="889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Conduct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Session Probe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the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beginning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of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each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session</a:t>
            </a:r>
          </a:p>
          <a:p>
            <a:pPr lvl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This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determines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retention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and tells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you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what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step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to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begin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training in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that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2471362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" name="Picture 2" descr="progressmon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591671"/>
            <a:ext cx="7086600" cy="91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0E01-A8F0-4655-911F-0763ABD4E87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" name="Picture 2" descr="pm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-761999"/>
            <a:ext cx="7120081" cy="92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8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determines where to start. What did participant retain?</a:t>
            </a:r>
          </a:p>
          <a:p>
            <a:r>
              <a:rPr lang="en-US" dirty="0"/>
              <a:t>Session data documents learning </a:t>
            </a:r>
            <a:r>
              <a:rPr lang="en-US" i="1" dirty="0"/>
              <a:t>within the session</a:t>
            </a:r>
          </a:p>
          <a:p>
            <a:r>
              <a:rPr lang="en-US" dirty="0"/>
              <a:t>Clinician uses that data to know when to move forward and chain the next step; back up and provide mass practice and/or distribute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767A-7530-4734-9EC2-9AA4FDBC01E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4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850" name="Object 2"/>
          <p:cNvGraphicFramePr>
            <a:graphicFrameLocks noChangeAspect="1"/>
          </p:cNvGraphicFramePr>
          <p:nvPr/>
        </p:nvGraphicFramePr>
        <p:xfrm>
          <a:off x="1517650" y="7938"/>
          <a:ext cx="6108700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Document" r:id="rId3" imgW="6108192" imgH="6842760" progId="Word.Document.8">
                  <p:embed/>
                </p:oleObj>
              </mc:Choice>
              <mc:Fallback>
                <p:oleObj name="Document" r:id="rId3" imgW="6108192" imgH="6842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7938"/>
                        <a:ext cx="6108700" cy="684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8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Review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of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Instructional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Sequence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929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1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Initial Probe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at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beginning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of session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using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the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task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analysis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to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see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what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step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to </a:t>
            </a:r>
            <a:r>
              <a:rPr lang="fr-FR" sz="2700" dirty="0" err="1">
                <a:ea typeface="ＭＳ Ｐゴシック" pitchFamily="-72" charset="-128"/>
                <a:cs typeface="ＭＳ Ｐゴシック" pitchFamily="-72" charset="-128"/>
              </a:rPr>
              <a:t>begin</a:t>
            </a: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 on. </a:t>
            </a:r>
          </a:p>
          <a:p>
            <a:pPr eaLnBrk="1" hangingPunct="1">
              <a:lnSpc>
                <a:spcPct val="90000"/>
              </a:lnSpc>
            </a:pPr>
            <a:r>
              <a:rPr lang="fr-FR" sz="2700" dirty="0">
                <a:ea typeface="ＭＳ Ｐゴシック" pitchFamily="-72" charset="-128"/>
                <a:cs typeface="ＭＳ Ｐゴシック" pitchFamily="-72" charset="-128"/>
              </a:rPr>
              <a:t>Training (session data)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 err="1">
                <a:latin typeface="Courier New" pitchFamily="-72" charset="0"/>
              </a:rPr>
              <a:t>o</a:t>
            </a:r>
            <a:r>
              <a:rPr lang="en-US" sz="2000" dirty="0">
                <a:latin typeface="Courier New" pitchFamily="-72" charset="0"/>
              </a:rPr>
              <a:t>	</a:t>
            </a:r>
            <a:r>
              <a:rPr lang="en-US" sz="2000" dirty="0">
                <a:latin typeface="Times New Roman" pitchFamily="-72" charset="0"/>
              </a:rPr>
              <a:t>Minimizing learner errors during practice (clinician 	demonstration; fading of prompts)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>
                <a:latin typeface="Courier New" pitchFamily="-72" charset="0"/>
              </a:rPr>
              <a:t>o	</a:t>
            </a:r>
            <a:r>
              <a:rPr lang="en-US" sz="2000" dirty="0">
                <a:latin typeface="Times New Roman" pitchFamily="-72" charset="0"/>
              </a:rPr>
              <a:t>High repetition with intensive massed practice to establish the skill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 err="1">
                <a:latin typeface="Courier New" pitchFamily="-72" charset="0"/>
              </a:rPr>
              <a:t>o</a:t>
            </a:r>
            <a:r>
              <a:rPr lang="en-US" sz="2000" dirty="0">
                <a:latin typeface="Courier New" pitchFamily="-72" charset="0"/>
              </a:rPr>
              <a:t>	</a:t>
            </a:r>
            <a:r>
              <a:rPr lang="en-US" sz="2000" dirty="0">
                <a:latin typeface="Times New Roman" pitchFamily="-72" charset="0"/>
              </a:rPr>
              <a:t>Chaining newly learned steps with previously learned 	steps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r>
              <a:rPr lang="en-US" sz="2000" dirty="0">
                <a:latin typeface="Courier New" pitchFamily="-72" charset="0"/>
              </a:rPr>
              <a:t>o	</a:t>
            </a:r>
            <a:r>
              <a:rPr lang="en-US" sz="2000" dirty="0">
                <a:latin typeface="Times New Roman" pitchFamily="-72" charset="0"/>
              </a:rPr>
              <a:t>Distributing or spacing practice as the steps are learned</a:t>
            </a:r>
          </a:p>
          <a:p>
            <a:pPr lvl="2" eaLnBrk="1" hangingPunct="1">
              <a:lnSpc>
                <a:spcPct val="90000"/>
              </a:lnSpc>
              <a:buFont typeface="Wingdings" pitchFamily="-72" charset="2"/>
              <a:buNone/>
            </a:pPr>
            <a:endParaRPr lang="en-US" sz="2000" dirty="0">
              <a:latin typeface="Times New Roman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7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Instructional Target</a:t>
            </a:r>
            <a:r>
              <a:rPr lang="en-US" dirty="0"/>
              <a:t>: Independently entering activities on Google Calendar</a:t>
            </a:r>
          </a:p>
          <a:p>
            <a:pPr marL="0" indent="0">
              <a:buNone/>
            </a:pPr>
            <a:r>
              <a:rPr lang="en-US" u="sng" dirty="0"/>
              <a:t>Session Format</a:t>
            </a:r>
            <a:r>
              <a:rPr lang="en-US" dirty="0"/>
              <a:t>: Begin with Probe to see where to start training</a:t>
            </a:r>
          </a:p>
          <a:p>
            <a:pPr marL="0" indent="0">
              <a:buNone/>
            </a:pPr>
            <a:r>
              <a:rPr lang="en-US" u="sng" dirty="0"/>
              <a:t>Task Analysis</a:t>
            </a:r>
            <a:r>
              <a:rPr lang="en-US" dirty="0"/>
              <a:t>: (1) get activity sheet; (2) phone on; (3) swipe to unlock; (4) tap calendar; (5) select desired hour</a:t>
            </a:r>
          </a:p>
          <a:p>
            <a:pPr marL="0" indent="0">
              <a:buNone/>
            </a:pPr>
            <a:r>
              <a:rPr lang="en-US" dirty="0"/>
              <a:t>SI Techniques: Isolate error—model and practice that step; chain it back to previous step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https://www.youtube.com/watch?v=_xxNDcVdAL0&amp;feature=youtu.be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727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Monitoring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51063"/>
              </p:ext>
            </p:extLst>
          </p:nvPr>
        </p:nvGraphicFramePr>
        <p:xfrm>
          <a:off x="621395" y="1417638"/>
          <a:ext cx="14578068" cy="431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Document" r:id="rId4" imgW="5626100" imgH="1663700" progId="Word.Document.12">
                  <p:embed/>
                </p:oleObj>
              </mc:Choice>
              <mc:Fallback>
                <p:oleObj name="Document" r:id="rId4" imgW="5626100" imgH="166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395" y="1417638"/>
                        <a:ext cx="14578068" cy="4310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There’s a whole science of instruction upon which we can draw: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Systematic Instruction</a:t>
            </a:r>
            <a:r>
              <a:rPr lang="en-US" dirty="0"/>
              <a:t> is an instructional theory and package of training techniques that are backed by much evidence across different populations  </a:t>
            </a:r>
          </a:p>
        </p:txBody>
      </p:sp>
    </p:spTree>
    <p:extLst>
      <p:ext uri="{BB962C8B-B14F-4D97-AF65-F5344CB8AC3E}">
        <p14:creationId xmlns:p14="http://schemas.microsoft.com/office/powerpoint/2010/main" val="990714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Trials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56885"/>
              </p:ext>
            </p:extLst>
          </p:nvPr>
        </p:nvGraphicFramePr>
        <p:xfrm>
          <a:off x="591862" y="1498600"/>
          <a:ext cx="11983791" cy="411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Document" r:id="rId4" imgW="5626100" imgH="1930400" progId="Word.Document.12">
                  <p:embed/>
                </p:oleObj>
              </mc:Choice>
              <mc:Fallback>
                <p:oleObj name="Document" r:id="rId4" imgW="5626100" imgH="193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862" y="1498600"/>
                        <a:ext cx="11983791" cy="411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747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9C09-EAB4-424B-9811-AE77595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56D722-A334-4A4A-91BE-CBAB9017F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15283"/>
              </p:ext>
            </p:extLst>
          </p:nvPr>
        </p:nvGraphicFramePr>
        <p:xfrm>
          <a:off x="228600" y="1417638"/>
          <a:ext cx="8686800" cy="5104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982">
                  <a:extLst>
                    <a:ext uri="{9D8B030D-6E8A-4147-A177-3AD203B41FA5}">
                      <a16:colId xmlns:a16="http://schemas.microsoft.com/office/drawing/2014/main" val="1785934597"/>
                    </a:ext>
                  </a:extLst>
                </a:gridCol>
                <a:gridCol w="3679116">
                  <a:extLst>
                    <a:ext uri="{9D8B030D-6E8A-4147-A177-3AD203B41FA5}">
                      <a16:colId xmlns:a16="http://schemas.microsoft.com/office/drawing/2014/main" val="3328667910"/>
                    </a:ext>
                  </a:extLst>
                </a:gridCol>
                <a:gridCol w="3841702">
                  <a:extLst>
                    <a:ext uri="{9D8B030D-6E8A-4147-A177-3AD203B41FA5}">
                      <a16:colId xmlns:a16="http://schemas.microsoft.com/office/drawing/2014/main" val="1716879498"/>
                    </a:ext>
                  </a:extLst>
                </a:gridCol>
              </a:tblGrid>
              <a:tr h="439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Data Ex 1            (2min)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Questions: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144503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+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What happened when there was an error?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556153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+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Where is the massed vs. distributed practice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488067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+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How many steps were added so far in this session?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007449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 +             +  + +      +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What would you do next?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572395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 - MMM  +  + +     +    +         M  +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712830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                           M +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54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4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AA73-F02D-634E-924A-9755630B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Examples</a:t>
            </a:r>
            <a:br>
              <a:rPr lang="en-US" dirty="0"/>
            </a:br>
            <a:r>
              <a:rPr lang="en-US" dirty="0"/>
              <a:t>(not systematic instruction)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C25F1B-E880-F74F-BC08-6C78E75B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79440"/>
              </p:ext>
            </p:extLst>
          </p:nvPr>
        </p:nvGraphicFramePr>
        <p:xfrm>
          <a:off x="228600" y="1628775"/>
          <a:ext cx="8686799" cy="4829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982">
                  <a:extLst>
                    <a:ext uri="{9D8B030D-6E8A-4147-A177-3AD203B41FA5}">
                      <a16:colId xmlns:a16="http://schemas.microsoft.com/office/drawing/2014/main" val="4201586569"/>
                    </a:ext>
                  </a:extLst>
                </a:gridCol>
                <a:gridCol w="3511882">
                  <a:extLst>
                    <a:ext uri="{9D8B030D-6E8A-4147-A177-3AD203B41FA5}">
                      <a16:colId xmlns:a16="http://schemas.microsoft.com/office/drawing/2014/main" val="2037263672"/>
                    </a:ext>
                  </a:extLst>
                </a:gridCol>
                <a:gridCol w="4008935">
                  <a:extLst>
                    <a:ext uri="{9D8B030D-6E8A-4147-A177-3AD203B41FA5}">
                      <a16:colId xmlns:a16="http://schemas.microsoft.com/office/drawing/2014/main" val="1948562678"/>
                    </a:ext>
                  </a:extLst>
                </a:gridCol>
              </a:tblGrid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Data Example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Data Example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739132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 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+          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966590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 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+          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417687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 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             +              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17111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+  +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        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636032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-   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M  +   +           -      M        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010230"/>
                  </a:ext>
                </a:extLst>
              </a:tr>
              <a:tr h="689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  -   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  M  +  +           +     M       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9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99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Learner Engagement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strategies to promote Engagement</a:t>
            </a:r>
          </a:p>
          <a:p>
            <a:r>
              <a:rPr lang="en-US" dirty="0"/>
              <a:t>Investing in progress—Setting personal goal; comparing performance; taking data</a:t>
            </a:r>
          </a:p>
          <a:p>
            <a:r>
              <a:rPr lang="en-US" dirty="0"/>
              <a:t>Predicting and summarizing</a:t>
            </a:r>
          </a:p>
          <a:p>
            <a:r>
              <a:rPr lang="en-US" dirty="0"/>
              <a:t>Lots of doing and not much listening</a:t>
            </a:r>
          </a:p>
          <a:p>
            <a:r>
              <a:rPr lang="en-US" dirty="0"/>
              <a:t>Promoting self evaluation and reinforcement</a:t>
            </a:r>
          </a:p>
        </p:txBody>
      </p:sp>
    </p:spTree>
    <p:extLst>
      <p:ext uri="{BB962C8B-B14F-4D97-AF65-F5344CB8AC3E}">
        <p14:creationId xmlns:p14="http://schemas.microsoft.com/office/powerpoint/2010/main" val="222520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Mastery/Generalization Key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Lengthen the distributed practice</a:t>
            </a:r>
            <a:endParaRPr lang="en-US" u="sng" dirty="0"/>
          </a:p>
          <a:p>
            <a:r>
              <a:rPr lang="en-US" dirty="0"/>
              <a:t>Continue to quickly correct errors &amp; provide additional repeated practice on target step</a:t>
            </a:r>
          </a:p>
          <a:p>
            <a:r>
              <a:rPr lang="en-US" dirty="0"/>
              <a:t>Introduce natural supports into the training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Vary alerting  prompts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involving the support people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 in natural 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Facilitate opportunity &amp; reinforcement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F767A-7530-4734-9EC2-9AA4FDBC01E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4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Maintenance: Best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Insurance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8949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Select a target that is meaningful to client</a:t>
            </a:r>
          </a:p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Train systematically and carefully</a:t>
            </a:r>
          </a:p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 Set  up ongoing reinforcement and support in real world contexts</a:t>
            </a:r>
          </a:p>
          <a:p>
            <a:pPr eaLnBrk="1" hangingPunct="1"/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Plan for ongoing support </a:t>
            </a:r>
          </a:p>
          <a:p>
            <a:pPr eaLnBrk="1" hangingPunct="1">
              <a:buFont typeface="Wingdings" pitchFamily="-72" charset="2"/>
              <a:buNone/>
            </a:pPr>
            <a:r>
              <a:rPr lang="en-US" sz="2700" dirty="0"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t>	(spread out therapy sessions? schedule follow up visit to promote generalization and make any needed adjustments to the usage plan? Write a review handout? Train a spouse? )</a:t>
            </a:r>
            <a:endParaRPr lang="fr-FR" sz="2700" dirty="0">
              <a:latin typeface="Times New Roman" pitchFamily="-72" charset="0"/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955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4448"/>
            <a:ext cx="8229600" cy="6124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 dirty="0">
                <a:ea typeface="ＭＳ Ｐゴシック" pitchFamily="-72" charset="-128"/>
                <a:cs typeface="ＭＳ Ｐゴシック" pitchFamily="-72" charset="-128"/>
              </a:rPr>
              <a:t>Evaluation</a:t>
            </a:r>
          </a:p>
        </p:txBody>
      </p:sp>
      <p:sp>
        <p:nvSpPr>
          <p:cNvPr id="8949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fr-FR" dirty="0">
                <a:ea typeface="ＭＳ Ｐゴシック" pitchFamily="-72" charset="-128"/>
                <a:cs typeface="Arial"/>
              </a:rPr>
              <a:t>Session data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ea typeface="ＭＳ Ｐゴシック" pitchFamily="-72" charset="-128"/>
                <a:cs typeface="Arial"/>
              </a:rPr>
              <a:t>Probe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ea typeface="ＭＳ Ｐゴシック" pitchFamily="-72" charset="-128"/>
                <a:cs typeface="Arial"/>
              </a:rPr>
              <a:t>Session data</a:t>
            </a:r>
          </a:p>
          <a:p>
            <a:pPr>
              <a:spcAft>
                <a:spcPts val="600"/>
              </a:spcAft>
            </a:pPr>
            <a:r>
              <a:rPr lang="fr-FR" dirty="0" err="1">
                <a:ea typeface="ＭＳ Ｐゴシック" pitchFamily="-72" charset="-128"/>
                <a:cs typeface="Arial"/>
              </a:rPr>
              <a:t>Generalization</a:t>
            </a:r>
            <a:endParaRPr lang="fr-FR" dirty="0">
              <a:ea typeface="ＭＳ Ｐゴシック" pitchFamily="-72" charset="-128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fr-FR" dirty="0">
                <a:ea typeface="ＭＳ Ｐゴシック" pitchFamily="-72" charset="-128"/>
                <a:cs typeface="Arial"/>
              </a:rPr>
              <a:t>Use of </a:t>
            </a:r>
            <a:r>
              <a:rPr lang="fr-FR" dirty="0" err="1">
                <a:ea typeface="ＭＳ Ｐゴシック" pitchFamily="-72" charset="-128"/>
                <a:cs typeface="Arial"/>
              </a:rPr>
              <a:t>tool</a:t>
            </a:r>
            <a:r>
              <a:rPr lang="fr-FR" dirty="0">
                <a:ea typeface="ＭＳ Ｐゴシック" pitchFamily="-72" charset="-128"/>
                <a:cs typeface="Arial"/>
              </a:rPr>
              <a:t> or information</a:t>
            </a:r>
          </a:p>
          <a:p>
            <a:pPr lvl="1">
              <a:spcAft>
                <a:spcPts val="600"/>
              </a:spcAft>
            </a:pPr>
            <a:r>
              <a:rPr lang="fr-FR" dirty="0">
                <a:ea typeface="ＭＳ Ｐゴシック" pitchFamily="-72" charset="-128"/>
                <a:cs typeface="Arial"/>
              </a:rPr>
              <a:t>Perceptions </a:t>
            </a:r>
            <a:r>
              <a:rPr lang="fr-FR" dirty="0" err="1">
                <a:ea typeface="ＭＳ Ｐゴシック" pitchFamily="-72" charset="-128"/>
                <a:cs typeface="Arial"/>
              </a:rPr>
              <a:t>around</a:t>
            </a:r>
            <a:r>
              <a:rPr lang="fr-FR" dirty="0">
                <a:ea typeface="ＭＳ Ｐゴシック" pitchFamily="-72" charset="-128"/>
                <a:cs typeface="Arial"/>
              </a:rPr>
              <a:t> </a:t>
            </a:r>
            <a:r>
              <a:rPr lang="fr-FR" dirty="0" err="1">
                <a:ea typeface="ＭＳ Ｐゴシック" pitchFamily="-72" charset="-128"/>
                <a:cs typeface="Arial"/>
              </a:rPr>
              <a:t>feasibility</a:t>
            </a:r>
            <a:r>
              <a:rPr lang="fr-FR" dirty="0">
                <a:ea typeface="ＭＳ Ｐゴシック" pitchFamily="-72" charset="-128"/>
                <a:cs typeface="Arial"/>
              </a:rPr>
              <a:t> and </a:t>
            </a:r>
            <a:r>
              <a:rPr lang="fr-FR" dirty="0" err="1">
                <a:ea typeface="ＭＳ Ｐゴシック" pitchFamily="-72" charset="-128"/>
                <a:cs typeface="Arial"/>
              </a:rPr>
              <a:t>usefulness</a:t>
            </a:r>
            <a:endParaRPr lang="fr-FR" dirty="0">
              <a:ea typeface="ＭＳ Ｐゴシック" pitchFamily="-72" charset="-128"/>
              <a:cs typeface="Arial"/>
            </a:endParaRPr>
          </a:p>
          <a:p>
            <a:pPr>
              <a:spcAft>
                <a:spcPts val="600"/>
              </a:spcAft>
            </a:pPr>
            <a:r>
              <a:rPr lang="fr-FR" dirty="0" err="1">
                <a:ea typeface="ＭＳ Ｐゴシック" pitchFamily="-72" charset="-128"/>
                <a:cs typeface="Arial"/>
              </a:rPr>
              <a:t>Outcome</a:t>
            </a:r>
            <a:r>
              <a:rPr lang="fr-FR" dirty="0">
                <a:ea typeface="ＭＳ Ｐゴシック" pitchFamily="-72" charset="-128"/>
                <a:cs typeface="Arial"/>
              </a:rPr>
              <a:t> data</a:t>
            </a:r>
          </a:p>
          <a:p>
            <a:pPr lvl="1">
              <a:spcAft>
                <a:spcPts val="600"/>
              </a:spcAft>
            </a:pPr>
            <a:r>
              <a:rPr lang="fr-FR" dirty="0" err="1">
                <a:ea typeface="ＭＳ Ｐゴシック" pitchFamily="-72" charset="-128"/>
                <a:cs typeface="Arial"/>
              </a:rPr>
              <a:t>Disability</a:t>
            </a:r>
            <a:r>
              <a:rPr lang="fr-FR" dirty="0">
                <a:ea typeface="ＭＳ Ｐゴシック" pitchFamily="-72" charset="-128"/>
                <a:cs typeface="Arial"/>
              </a:rPr>
              <a:t> rating </a:t>
            </a:r>
            <a:r>
              <a:rPr lang="fr-FR" dirty="0" err="1">
                <a:ea typeface="ＭＳ Ｐゴシック" pitchFamily="-72" charset="-128"/>
                <a:cs typeface="Arial"/>
              </a:rPr>
              <a:t>scales</a:t>
            </a:r>
            <a:r>
              <a:rPr lang="fr-FR" dirty="0">
                <a:ea typeface="ＭＳ Ｐゴシック" pitchFamily="-72" charset="-128"/>
                <a:cs typeface="Arial"/>
              </a:rPr>
              <a:t>; </a:t>
            </a:r>
            <a:r>
              <a:rPr lang="fr-FR" dirty="0" err="1">
                <a:ea typeface="ＭＳ Ｐゴシック" pitchFamily="-72" charset="-128"/>
                <a:cs typeface="Arial"/>
              </a:rPr>
              <a:t>Functional</a:t>
            </a:r>
            <a:r>
              <a:rPr lang="fr-FR" dirty="0">
                <a:ea typeface="ＭＳ Ｐゴシック" pitchFamily="-72" charset="-128"/>
                <a:cs typeface="Arial"/>
              </a:rPr>
              <a:t> </a:t>
            </a:r>
            <a:r>
              <a:rPr lang="fr-FR" dirty="0" err="1">
                <a:ea typeface="ＭＳ Ｐゴシック" pitchFamily="-72" charset="-128"/>
                <a:cs typeface="Arial"/>
              </a:rPr>
              <a:t>scales</a:t>
            </a:r>
            <a:endParaRPr lang="fr-FR" dirty="0">
              <a:ea typeface="ＭＳ Ｐゴシック" pitchFamily="-72" charset="-128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fr-FR" sz="2000" dirty="0">
                <a:ea typeface="ＭＳ Ｐゴシック" pitchFamily="-72" charset="-128"/>
                <a:cs typeface="Arial"/>
              </a:rPr>
              <a:t>Goal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Attainment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Scaling</a:t>
            </a:r>
            <a:r>
              <a:rPr lang="fr-FR" sz="2000" dirty="0">
                <a:ea typeface="ＭＳ Ｐゴシック" pitchFamily="-72" charset="-128"/>
                <a:cs typeface="Arial"/>
              </a:rPr>
              <a:t>: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Identify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levels</a:t>
            </a:r>
            <a:r>
              <a:rPr lang="fr-FR" sz="2000" dirty="0">
                <a:ea typeface="ＭＳ Ｐゴシック" pitchFamily="-72" charset="-128"/>
                <a:cs typeface="Arial"/>
              </a:rPr>
              <a:t> of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progress</a:t>
            </a:r>
            <a:r>
              <a:rPr lang="fr-FR" sz="2000" dirty="0">
                <a:ea typeface="ＭＳ Ｐゴシック" pitchFamily="-72" charset="-128"/>
                <a:cs typeface="Arial"/>
              </a:rPr>
              <a:t> in real world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context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that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would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be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expected</a:t>
            </a:r>
            <a:r>
              <a:rPr lang="fr-FR" sz="2000" dirty="0">
                <a:ea typeface="ＭＳ Ｐゴシック" pitchFamily="-72" charset="-128"/>
                <a:cs typeface="Arial"/>
              </a:rPr>
              <a:t> to change if client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learned</a:t>
            </a:r>
            <a:r>
              <a:rPr lang="fr-FR" sz="2000" dirty="0">
                <a:ea typeface="ＭＳ Ｐゴシック" pitchFamily="-72" charset="-128"/>
                <a:cs typeface="Arial"/>
              </a:rPr>
              <a:t> </a:t>
            </a:r>
            <a:r>
              <a:rPr lang="fr-FR" sz="2000" dirty="0" err="1">
                <a:ea typeface="ＭＳ Ｐゴシック" pitchFamily="-72" charset="-128"/>
                <a:cs typeface="Arial"/>
              </a:rPr>
              <a:t>target</a:t>
            </a:r>
            <a:endParaRPr lang="fr-FR" sz="2000" dirty="0">
              <a:ea typeface="ＭＳ Ｐゴシック" pitchFamily="-72" charset="-128"/>
              <a:cs typeface="Arial"/>
            </a:endParaRPr>
          </a:p>
          <a:p>
            <a:pPr>
              <a:spcAft>
                <a:spcPts val="600"/>
              </a:spcAft>
            </a:pPr>
            <a:endParaRPr lang="fr-FR" sz="2300" dirty="0">
              <a:latin typeface="Arial"/>
              <a:ea typeface="ＭＳ Ｐゴシック" pitchFamily="-72" charset="-128"/>
              <a:cs typeface="Arial"/>
            </a:endParaRPr>
          </a:p>
          <a:p>
            <a:pPr>
              <a:spcAft>
                <a:spcPts val="600"/>
              </a:spcAft>
            </a:pPr>
            <a:endParaRPr lang="fr-FR" sz="2300" dirty="0">
              <a:latin typeface="Arial"/>
              <a:ea typeface="ＭＳ Ｐゴシック" pitchFamily="-72" charset="-128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62D-6F3B-A640-9B59-F4E21225896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9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Process: Planning, Implementation, Evaluation</a:t>
            </a:r>
          </a:p>
          <a:p>
            <a:r>
              <a:rPr lang="en-US" dirty="0"/>
              <a:t>Planning: Needs Assessment embedded in collaborative Interview</a:t>
            </a:r>
          </a:p>
          <a:p>
            <a:r>
              <a:rPr lang="en-US" dirty="0"/>
              <a:t>Implementation: Acquisition vs. Mastery; Instructional principles</a:t>
            </a:r>
          </a:p>
          <a:p>
            <a:r>
              <a:rPr lang="en-US" dirty="0"/>
              <a:t>Evaluation: Multilevel evaluation to assess understanding, use, and impact</a:t>
            </a:r>
          </a:p>
        </p:txBody>
      </p:sp>
    </p:spTree>
    <p:extLst>
      <p:ext uri="{BB962C8B-B14F-4D97-AF65-F5344CB8AC3E}">
        <p14:creationId xmlns:p14="http://schemas.microsoft.com/office/powerpoint/2010/main" val="3216328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Svoboda &amp; Richards (2009)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does the article’s training program map on to the PIE model?</a:t>
            </a:r>
          </a:p>
          <a:p>
            <a:r>
              <a:rPr lang="en-US" dirty="0"/>
              <a:t>What aspects of the </a:t>
            </a:r>
            <a:r>
              <a:rPr lang="en-US"/>
              <a:t>Acquisition phase of Systematic </a:t>
            </a:r>
            <a:r>
              <a:rPr lang="en-US" dirty="0"/>
              <a:t>Training Instruction are included in the intervention article:</a:t>
            </a: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Task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analysis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Minimize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learner’s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errors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(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modeling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,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cueing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,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prompting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)</a:t>
            </a:r>
          </a:p>
          <a:p>
            <a:pPr lvl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Move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from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massed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to a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distributed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schedule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pPr lvl="1"/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Provide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sufficient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practice</a:t>
            </a:r>
          </a:p>
          <a:p>
            <a:pPr lvl="1"/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Chain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steps</a:t>
            </a:r>
            <a:r>
              <a:rPr lang="fr-FR" dirty="0">
                <a:ea typeface="ＭＳ Ｐゴシック" pitchFamily="-72" charset="-128"/>
                <a:cs typeface="ＭＳ Ｐゴシック" pitchFamily="-72" charset="-128"/>
              </a:rPr>
              <a:t> </a:t>
            </a:r>
            <a:r>
              <a:rPr lang="fr-FR" dirty="0" err="1">
                <a:ea typeface="ＭＳ Ｐゴシック" pitchFamily="-72" charset="-128"/>
                <a:cs typeface="ＭＳ Ｐゴシック" pitchFamily="-72" charset="-128"/>
              </a:rPr>
              <a:t>together</a:t>
            </a:r>
            <a:endParaRPr lang="fr-FR" dirty="0">
              <a:ea typeface="ＭＳ Ｐゴシック" pitchFamily="-72" charset="-128"/>
              <a:cs typeface="ＭＳ Ｐゴシック" pitchFamily="-72" charset="-128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Systematic Instruction?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Basic Theory: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Learners benefit from explicit models of discrete skills, minimization of errors during initial acquisition and guided practice to enhance mastery, maintenance, and generalization across contexts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Techniques have been applied to training individuals with acquired cognitive impairments</a:t>
            </a:r>
          </a:p>
        </p:txBody>
      </p:sp>
    </p:spTree>
    <p:extLst>
      <p:ext uri="{BB962C8B-B14F-4D97-AF65-F5344CB8AC3E}">
        <p14:creationId xmlns:p14="http://schemas.microsoft.com/office/powerpoint/2010/main" val="39202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218187"/>
              </p:ext>
            </p:extLst>
          </p:nvPr>
        </p:nvGraphicFramePr>
        <p:xfrm>
          <a:off x="558284" y="1452282"/>
          <a:ext cx="8077200" cy="46066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Systematic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Conventional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Limited</a:t>
                      </a:r>
                      <a:r>
                        <a:rPr lang="en-US" sz="1600" baseline="0" dirty="0">
                          <a:latin typeface="+mj-lt"/>
                        </a:rPr>
                        <a:t> range of</a:t>
                      </a:r>
                      <a:r>
                        <a:rPr lang="en-US" sz="1600" dirty="0">
                          <a:latin typeface="+mj-lt"/>
                        </a:rPr>
                        <a:t> instructional targets (e.g.,</a:t>
                      </a:r>
                      <a:r>
                        <a:rPr lang="en-US" sz="1600" baseline="0" dirty="0">
                          <a:latin typeface="+mj-lt"/>
                        </a:rPr>
                        <a:t> </a:t>
                      </a:r>
                      <a:r>
                        <a:rPr lang="en-US" sz="1600" dirty="0">
                          <a:latin typeface="+mj-lt"/>
                        </a:rPr>
                        <a:t>only calendar app</a:t>
                      </a:r>
                      <a:r>
                        <a:rPr lang="en-US" sz="1600" baseline="0" dirty="0">
                          <a:latin typeface="+mj-lt"/>
                        </a:rPr>
                        <a:t> at first)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Broad range of instructional targets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(train multiple</a:t>
                      </a:r>
                      <a:r>
                        <a:rPr lang="en-US" sz="1600" baseline="0" dirty="0">
                          <a:latin typeface="+mj-lt"/>
                        </a:rPr>
                        <a:t> apps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Multiple training</a:t>
                      </a:r>
                      <a:r>
                        <a:rPr lang="en-US" sz="1600" baseline="0" dirty="0">
                          <a:latin typeface="+mj-lt"/>
                        </a:rPr>
                        <a:t> examples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Few training examples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Mastery</a:t>
                      </a:r>
                      <a:r>
                        <a:rPr lang="en-US" sz="1600" baseline="0" dirty="0">
                          <a:latin typeface="+mj-lt"/>
                        </a:rPr>
                        <a:t> emphasized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Mastery not emphasized</a:t>
                      </a:r>
                      <a:r>
                        <a:rPr lang="en-US" sz="1600" dirty="0">
                          <a:latin typeface="+mj-lt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Exploration</a:t>
                      </a:r>
                      <a:r>
                        <a:rPr lang="en-US" sz="1600" baseline="0" dirty="0">
                          <a:latin typeface="+mj-lt"/>
                        </a:rPr>
                        <a:t> discouraged/error minimization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Exploration encouraged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4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Step-by-step</a:t>
                      </a:r>
                      <a:r>
                        <a:rPr lang="en-US" sz="1600" baseline="0" dirty="0">
                          <a:latin typeface="+mj-lt"/>
                        </a:rPr>
                        <a:t> models, carefully faded support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Whole-task models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High rates of correct, distributed practice and review per target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j-lt"/>
                        </a:rPr>
                        <a:t>Few practice opportunities per target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Immediate corrective feedback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Feedback after task completion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4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Training in</a:t>
                      </a:r>
                      <a:r>
                        <a:rPr lang="en-US" sz="1600" baseline="0" dirty="0">
                          <a:latin typeface="+mj-lt"/>
                        </a:rPr>
                        <a:t> different environments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Training primarily in clinic setting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3746" y="232341"/>
            <a:ext cx="5435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Compare and Contrast: </a:t>
            </a:r>
          </a:p>
          <a:p>
            <a:pPr algn="ctr"/>
            <a:r>
              <a:rPr lang="en-US" sz="3200" dirty="0"/>
              <a:t>What is Systematic Instruction?</a:t>
            </a:r>
          </a:p>
        </p:txBody>
      </p:sp>
    </p:spTree>
    <p:extLst>
      <p:ext uri="{BB962C8B-B14F-4D97-AF65-F5344CB8AC3E}">
        <p14:creationId xmlns:p14="http://schemas.microsoft.com/office/powerpoint/2010/main" val="360670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00018"/>
              </p:ext>
            </p:extLst>
          </p:nvPr>
        </p:nvGraphicFramePr>
        <p:xfrm>
          <a:off x="558284" y="1452282"/>
          <a:ext cx="8077200" cy="4876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Systematic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Conventional Instruction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Programmed,</a:t>
                      </a:r>
                      <a:r>
                        <a:rPr lang="en-US" sz="1600" b="1" baseline="0" dirty="0">
                          <a:latin typeface="+mj-lt"/>
                        </a:rPr>
                        <a:t> hierarchy of driving skills introduced as mastery achieved on previous skill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Get</a:t>
                      </a:r>
                      <a:r>
                        <a:rPr lang="en-US" sz="1600" b="1" baseline="0" dirty="0">
                          <a:latin typeface="+mj-lt"/>
                        </a:rPr>
                        <a:t> behind the wheel and start driving as anxious parent gives you constant corrective feedback until eventually you sort it out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Step-by-step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models, carefully faded support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—learning breaking only without</a:t>
                      </a:r>
                      <a:r>
                        <a:rPr lang="en-US" sz="1600" baseline="0" dirty="0">
                          <a:latin typeface="+mj-lt"/>
                        </a:rPr>
                        <a:t> gas pedal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Whole</a:t>
                      </a:r>
                      <a:r>
                        <a:rPr lang="en-US" sz="1600" baseline="0" dirty="0">
                          <a:latin typeface="+mj-lt"/>
                        </a:rPr>
                        <a:t> task: Just drive in parking lot, then on quiet road and then on freeway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Exploration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discouraged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driving on the road till prerequisite “ready set”, smooth breaking, gas, and signaling have been mastered</a:t>
                      </a:r>
                      <a:endParaRPr lang="en-US" sz="1600" baseline="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Exploration encouraged: See where the problems are then frantically tell them what they are doing wrong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7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Example: Error minimization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Pre-correct</a:t>
                      </a:r>
                      <a:r>
                        <a:rPr lang="en-US" sz="1600" baseline="0" dirty="0">
                          <a:latin typeface="+mj-lt"/>
                        </a:rPr>
                        <a:t> lane change tendency to veer when looking over shoulder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Corrective feedback given</a:t>
                      </a:r>
                      <a:r>
                        <a:rPr lang="en-US" sz="1600" baseline="0" dirty="0">
                          <a:latin typeface="+mj-lt"/>
                        </a:rPr>
                        <a:t> as mistakes made usually with loud, tense voice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33060" y="232341"/>
            <a:ext cx="8548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Familiar Context:</a:t>
            </a:r>
          </a:p>
          <a:p>
            <a:pPr algn="ctr"/>
            <a:r>
              <a:rPr lang="en-US" sz="3200" dirty="0"/>
              <a:t> Consider Your Own Learning to Drive Experience</a:t>
            </a:r>
          </a:p>
        </p:txBody>
      </p:sp>
    </p:spTree>
    <p:extLst>
      <p:ext uri="{BB962C8B-B14F-4D97-AF65-F5344CB8AC3E}">
        <p14:creationId xmlns:p14="http://schemas.microsoft.com/office/powerpoint/2010/main" val="128305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E0BE-22F3-CD4F-9895-AB7C3AF4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D167-5334-D941-8E08-8468B99C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ignore midterm review from Canvas.</a:t>
            </a:r>
          </a:p>
          <a:p>
            <a:pPr lvl="1"/>
            <a:r>
              <a:rPr lang="en-US" dirty="0"/>
              <a:t>Will wait till Feb 6</a:t>
            </a:r>
            <a:r>
              <a:rPr lang="en-US" baseline="30000" dirty="0"/>
              <a:t>th</a:t>
            </a:r>
            <a:r>
              <a:rPr lang="en-US" dirty="0"/>
              <a:t> so you have more to give feedback on. </a:t>
            </a:r>
          </a:p>
          <a:p>
            <a:r>
              <a:rPr lang="en-US" dirty="0"/>
              <a:t>Next Thursday</a:t>
            </a:r>
          </a:p>
          <a:p>
            <a:pPr lvl="1"/>
            <a:r>
              <a:rPr lang="en-US" dirty="0"/>
              <a:t>Melissa </a:t>
            </a:r>
            <a:r>
              <a:rPr lang="en-US" dirty="0" err="1"/>
              <a:t>McCart</a:t>
            </a:r>
            <a:r>
              <a:rPr lang="en-US" dirty="0"/>
              <a:t>—school based issues lecture</a:t>
            </a:r>
          </a:p>
          <a:p>
            <a:pPr lvl="1"/>
            <a:r>
              <a:rPr lang="en-US" dirty="0"/>
              <a:t>R&amp;C #3 without group facilitation</a:t>
            </a:r>
          </a:p>
        </p:txBody>
      </p:sp>
    </p:spTree>
    <p:extLst>
      <p:ext uri="{BB962C8B-B14F-4D97-AF65-F5344CB8AC3E}">
        <p14:creationId xmlns:p14="http://schemas.microsoft.com/office/powerpoint/2010/main" val="304682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2703</Words>
  <Application>Microsoft Macintosh PowerPoint</Application>
  <PresentationFormat>On-screen Show (4:3)</PresentationFormat>
  <Paragraphs>529</Paragraphs>
  <Slides>58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 New</vt:lpstr>
      <vt:lpstr>Georgia</vt:lpstr>
      <vt:lpstr>Symbol</vt:lpstr>
      <vt:lpstr>Times</vt:lpstr>
      <vt:lpstr>Times New Roman</vt:lpstr>
      <vt:lpstr>Wingdings</vt:lpstr>
      <vt:lpstr>Office Theme</vt:lpstr>
      <vt:lpstr>Document</vt:lpstr>
      <vt:lpstr>Systematic Instruction Applied to Selecting and Training the Use of ATC</vt:lpstr>
      <vt:lpstr>Why Emphasize Instruction?</vt:lpstr>
      <vt:lpstr>Consider the Range of Instructional Targets…</vt:lpstr>
      <vt:lpstr>A Further Case For SLPS  Becoming Master Instructors</vt:lpstr>
      <vt:lpstr>The Good News</vt:lpstr>
      <vt:lpstr>What is Systematic Instruction?</vt:lpstr>
      <vt:lpstr>PowerPoint Presentation</vt:lpstr>
      <vt:lpstr>PowerPoint Presentation</vt:lpstr>
      <vt:lpstr>Announcements</vt:lpstr>
      <vt:lpstr>Multiple Fields have Supported SI for Compromised Learners</vt:lpstr>
      <vt:lpstr>Efficacy Study</vt:lpstr>
      <vt:lpstr> 3 Reasons for Failed Adoption of Rehabilitation Targets </vt:lpstr>
      <vt:lpstr>The Larger Instructional Framework PIE Process </vt:lpstr>
      <vt:lpstr>PowerPoint Presentation</vt:lpstr>
      <vt:lpstr>PowerPoint Presentation</vt:lpstr>
      <vt:lpstr>Let’s Talk About Planning</vt:lpstr>
      <vt:lpstr>PowerPoint Presentation</vt:lpstr>
      <vt:lpstr>Selecting the Target  Collaborative Interview</vt:lpstr>
      <vt:lpstr>PowerPoint Presentation</vt:lpstr>
      <vt:lpstr>An Example of Needs Assessment from Assistive Technology </vt:lpstr>
      <vt:lpstr>Needs Assessment: Person</vt:lpstr>
      <vt:lpstr>Needs Assessment: Environment</vt:lpstr>
      <vt:lpstr>Needs Assessment: Characteristics of Strategy or Device</vt:lpstr>
      <vt:lpstr>PowerPoint Presentation</vt:lpstr>
      <vt:lpstr>Barriers to App Selection: App Overload</vt:lpstr>
      <vt:lpstr>No Need for Specialized Apps</vt:lpstr>
      <vt:lpstr>ATC App Categories</vt:lpstr>
      <vt:lpstr>PowerPoint Presentation</vt:lpstr>
      <vt:lpstr>Features to Support Specific Cognitive Challenges</vt:lpstr>
      <vt:lpstr>Calendar App Features</vt:lpstr>
      <vt:lpstr>Task App Features – organized by category</vt:lpstr>
      <vt:lpstr>PowerPoint Presentation</vt:lpstr>
      <vt:lpstr>Overview</vt:lpstr>
      <vt:lpstr>Summary of Planning Phase</vt:lpstr>
      <vt:lpstr>PowerPoint Presentation</vt:lpstr>
      <vt:lpstr>PowerPoint Presentation</vt:lpstr>
      <vt:lpstr>Principles of Acquisition Training</vt:lpstr>
      <vt:lpstr>PowerPoint Presentation</vt:lpstr>
      <vt:lpstr>PowerPoint Presentation</vt:lpstr>
      <vt:lpstr>Initial Session</vt:lpstr>
      <vt:lpstr>Initial Session</vt:lpstr>
      <vt:lpstr>Progress Monitoring</vt:lpstr>
      <vt:lpstr>PowerPoint Presentation</vt:lpstr>
      <vt:lpstr>PowerPoint Presentation</vt:lpstr>
      <vt:lpstr>Session Data</vt:lpstr>
      <vt:lpstr>PowerPoint Presentation</vt:lpstr>
      <vt:lpstr>Review of Instructional Sequence</vt:lpstr>
      <vt:lpstr>Let’s Look at an Example</vt:lpstr>
      <vt:lpstr>Progress Monitoring Form</vt:lpstr>
      <vt:lpstr>Training Trials</vt:lpstr>
      <vt:lpstr>Sample Data</vt:lpstr>
      <vt:lpstr>Negative Examples (not systematic instruction)</vt:lpstr>
      <vt:lpstr> Learner Engagement is Critical</vt:lpstr>
      <vt:lpstr>Mastery/Generalization Key Principles</vt:lpstr>
      <vt:lpstr>Maintenance: Best Insurance</vt:lpstr>
      <vt:lpstr>Evaluation</vt:lpstr>
      <vt:lpstr>Overview</vt:lpstr>
      <vt:lpstr>Svoboda &amp; Richards (2009)</vt:lpstr>
    </vt:vector>
  </TitlesOfParts>
  <Company>UO-COE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Instruction: Training Techniques that Generalize when Clients have Acquired Memory Impairments  </dc:title>
  <dc:creator>mc kay</dc:creator>
  <cp:lastModifiedBy>Jim Wright</cp:lastModifiedBy>
  <cp:revision>143</cp:revision>
  <dcterms:created xsi:type="dcterms:W3CDTF">2015-08-11T02:33:50Z</dcterms:created>
  <dcterms:modified xsi:type="dcterms:W3CDTF">2020-11-19T19:15:35Z</dcterms:modified>
</cp:coreProperties>
</file>