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9" r:id="rId2"/>
    <p:sldId id="288" r:id="rId3"/>
    <p:sldId id="256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92" r:id="rId14"/>
    <p:sldId id="301" r:id="rId15"/>
    <p:sldId id="302" r:id="rId16"/>
    <p:sldId id="290" r:id="rId17"/>
    <p:sldId id="257" r:id="rId18"/>
    <p:sldId id="279" r:id="rId19"/>
    <p:sldId id="263" r:id="rId20"/>
    <p:sldId id="268" r:id="rId21"/>
    <p:sldId id="269" r:id="rId22"/>
    <p:sldId id="258" r:id="rId23"/>
    <p:sldId id="264" r:id="rId24"/>
    <p:sldId id="265" r:id="rId25"/>
    <p:sldId id="261" r:id="rId26"/>
    <p:sldId id="260" r:id="rId27"/>
    <p:sldId id="271" r:id="rId28"/>
    <p:sldId id="283" r:id="rId29"/>
    <p:sldId id="273" r:id="rId30"/>
    <p:sldId id="274" r:id="rId31"/>
    <p:sldId id="285" r:id="rId32"/>
    <p:sldId id="275" r:id="rId33"/>
    <p:sldId id="277" r:id="rId34"/>
    <p:sldId id="28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/>
    <p:restoredTop sz="83810"/>
  </p:normalViewPr>
  <p:slideViewPr>
    <p:cSldViewPr snapToGrid="0" snapToObjects="1">
      <p:cViewPr varScale="1">
        <p:scale>
          <a:sx n="106" d="100"/>
          <a:sy n="106" d="100"/>
        </p:scale>
        <p:origin x="2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CA8C5-AD29-7D40-9AAD-8C433BC8717A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EDA36-F1BC-BD45-8593-E3D3413B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60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7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2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9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6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B30BCC88-8940-A74C-9AEA-A0BB6CED3ED3}" type="slidenum">
              <a:rPr lang="en-US" altLang="en-US">
                <a:latin typeface="Times" charset="0"/>
              </a:rPr>
              <a:pPr/>
              <a:t>28</a:t>
            </a:fld>
            <a:endParaRPr lang="en-US" altLang="en-US">
              <a:latin typeface="Times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 dirty="0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59791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40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AF8A5AE1-E46D-D745-BEC0-75B84705666E}" type="slidenum">
              <a:rPr lang="en-US" altLang="en-US">
                <a:latin typeface="Times" charset="0"/>
              </a:rPr>
              <a:pPr/>
              <a:t>31</a:t>
            </a:fld>
            <a:endParaRPr lang="en-US" altLang="en-US">
              <a:latin typeface="Times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 dirty="0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4276" name="Freeform 4"/>
          <p:cNvSpPr>
            <a:spLocks/>
          </p:cNvSpPr>
          <p:nvPr/>
        </p:nvSpPr>
        <p:spPr bwMode="auto">
          <a:xfrm>
            <a:off x="3797300" y="1447800"/>
            <a:ext cx="431800" cy="1524000"/>
          </a:xfrm>
          <a:custGeom>
            <a:avLst/>
            <a:gdLst>
              <a:gd name="T0" fmla="*/ 2147483646 w 272"/>
              <a:gd name="T1" fmla="*/ 0 h 960"/>
              <a:gd name="T2" fmla="*/ 2147483646 w 272"/>
              <a:gd name="T3" fmla="*/ 2147483646 h 960"/>
              <a:gd name="T4" fmla="*/ 2147483646 w 272"/>
              <a:gd name="T5" fmla="*/ 2147483646 h 960"/>
              <a:gd name="T6" fmla="*/ 2147483646 w 272"/>
              <a:gd name="T7" fmla="*/ 2147483646 h 960"/>
              <a:gd name="T8" fmla="*/ 2147483646 w 272"/>
              <a:gd name="T9" fmla="*/ 2147483646 h 960"/>
              <a:gd name="T10" fmla="*/ 2147483646 w 272"/>
              <a:gd name="T11" fmla="*/ 2147483646 h 960"/>
              <a:gd name="T12" fmla="*/ 2147483646 w 272"/>
              <a:gd name="T13" fmla="*/ 2147483646 h 960"/>
              <a:gd name="T14" fmla="*/ 2147483646 w 272"/>
              <a:gd name="T15" fmla="*/ 2147483646 h 960"/>
              <a:gd name="T16" fmla="*/ 2147483646 w 272"/>
              <a:gd name="T17" fmla="*/ 2147483646 h 960"/>
              <a:gd name="T18" fmla="*/ 2147483646 w 272"/>
              <a:gd name="T19" fmla="*/ 2147483646 h 960"/>
              <a:gd name="T20" fmla="*/ 2147483646 w 272"/>
              <a:gd name="T21" fmla="*/ 2147483646 h 960"/>
              <a:gd name="T22" fmla="*/ 2147483646 w 272"/>
              <a:gd name="T23" fmla="*/ 2147483646 h 960"/>
              <a:gd name="T24" fmla="*/ 2147483646 w 272"/>
              <a:gd name="T25" fmla="*/ 2147483646 h 960"/>
              <a:gd name="T26" fmla="*/ 2147483646 w 272"/>
              <a:gd name="T27" fmla="*/ 2147483646 h 960"/>
              <a:gd name="T28" fmla="*/ 2147483646 w 272"/>
              <a:gd name="T29" fmla="*/ 2147483646 h 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2"/>
              <a:gd name="T46" fmla="*/ 0 h 960"/>
              <a:gd name="T47" fmla="*/ 272 w 272"/>
              <a:gd name="T48" fmla="*/ 960 h 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2" h="960">
                <a:moveTo>
                  <a:pt x="56" y="0"/>
                </a:moveTo>
                <a:cubicBezTo>
                  <a:pt x="56" y="28"/>
                  <a:pt x="56" y="56"/>
                  <a:pt x="56" y="96"/>
                </a:cubicBezTo>
                <a:cubicBezTo>
                  <a:pt x="56" y="136"/>
                  <a:pt x="64" y="216"/>
                  <a:pt x="56" y="240"/>
                </a:cubicBezTo>
                <a:cubicBezTo>
                  <a:pt x="48" y="264"/>
                  <a:pt x="16" y="224"/>
                  <a:pt x="8" y="240"/>
                </a:cubicBezTo>
                <a:cubicBezTo>
                  <a:pt x="0" y="256"/>
                  <a:pt x="0" y="320"/>
                  <a:pt x="8" y="336"/>
                </a:cubicBezTo>
                <a:cubicBezTo>
                  <a:pt x="16" y="352"/>
                  <a:pt x="56" y="320"/>
                  <a:pt x="56" y="336"/>
                </a:cubicBezTo>
                <a:cubicBezTo>
                  <a:pt x="56" y="352"/>
                  <a:pt x="8" y="416"/>
                  <a:pt x="8" y="432"/>
                </a:cubicBezTo>
                <a:cubicBezTo>
                  <a:pt x="8" y="448"/>
                  <a:pt x="48" y="424"/>
                  <a:pt x="56" y="432"/>
                </a:cubicBezTo>
                <a:cubicBezTo>
                  <a:pt x="64" y="440"/>
                  <a:pt x="24" y="464"/>
                  <a:pt x="56" y="480"/>
                </a:cubicBezTo>
                <a:cubicBezTo>
                  <a:pt x="88" y="496"/>
                  <a:pt x="224" y="496"/>
                  <a:pt x="248" y="528"/>
                </a:cubicBezTo>
                <a:cubicBezTo>
                  <a:pt x="272" y="560"/>
                  <a:pt x="216" y="632"/>
                  <a:pt x="200" y="672"/>
                </a:cubicBezTo>
                <a:cubicBezTo>
                  <a:pt x="184" y="712"/>
                  <a:pt x="168" y="736"/>
                  <a:pt x="152" y="768"/>
                </a:cubicBezTo>
                <a:cubicBezTo>
                  <a:pt x="136" y="800"/>
                  <a:pt x="96" y="848"/>
                  <a:pt x="104" y="864"/>
                </a:cubicBezTo>
                <a:cubicBezTo>
                  <a:pt x="112" y="880"/>
                  <a:pt x="192" y="848"/>
                  <a:pt x="200" y="864"/>
                </a:cubicBezTo>
                <a:cubicBezTo>
                  <a:pt x="208" y="880"/>
                  <a:pt x="160" y="944"/>
                  <a:pt x="152" y="96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29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51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6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4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2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5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EDA36-F1BC-BD45-8593-E3D3413B38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6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FF5C-3FFD-884B-9890-81C8FBF3ED2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5CFB-D15C-C941-90DE-F4931752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0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1Zjq1M75g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MuG31viTn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79E4-F42E-CD4B-91E8-09012394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F9CC-3B6A-5649-AA1D-E2FE0710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SIMUCASE</a:t>
            </a:r>
          </a:p>
          <a:p>
            <a:r>
              <a:rPr lang="en-US" dirty="0"/>
              <a:t>Deficits of awareness</a:t>
            </a:r>
          </a:p>
          <a:p>
            <a:r>
              <a:rPr lang="en-US" dirty="0"/>
              <a:t>Left neglect</a:t>
            </a:r>
          </a:p>
        </p:txBody>
      </p:sp>
    </p:spTree>
    <p:extLst>
      <p:ext uri="{BB962C8B-B14F-4D97-AF65-F5344CB8AC3E}">
        <p14:creationId xmlns:p14="http://schemas.microsoft.com/office/powerpoint/2010/main" val="216025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6F32-D796-6547-940F-52821D8E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injury to the structures responsible for think processes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A4E1-FAF2-3142-BC40-A0985C1B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 damage to areas impacting memory, reasoning or problem solving</a:t>
            </a:r>
          </a:p>
          <a:p>
            <a:pPr lvl="1"/>
            <a:r>
              <a:rPr lang="en-US" dirty="0"/>
              <a:t>If a person cannot remember information or does not fully understand it, then that information cannot be used effectively</a:t>
            </a:r>
          </a:p>
          <a:p>
            <a:pPr lvl="1"/>
            <a:r>
              <a:rPr lang="en-US" dirty="0"/>
              <a:t>A person with poor reasoning may not fully understand the demands of a given task</a:t>
            </a:r>
          </a:p>
        </p:txBody>
      </p:sp>
    </p:spTree>
    <p:extLst>
      <p:ext uri="{BB962C8B-B14F-4D97-AF65-F5344CB8AC3E}">
        <p14:creationId xmlns:p14="http://schemas.microsoft.com/office/powerpoint/2010/main" val="143837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1341-3010-5E47-B814-A1FBBD3F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Psychological denial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F20C-9B4D-9041-9190-A66CB2408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Denial occurs when a person knows they have difficulties, but suppresses that information</a:t>
            </a:r>
          </a:p>
          <a:p>
            <a:pPr lvl="1"/>
            <a:r>
              <a:rPr lang="en-US" dirty="0"/>
              <a:t>May soften or outright deny evidence that reveals limitations</a:t>
            </a:r>
          </a:p>
          <a:p>
            <a:pPr lvl="1"/>
            <a:r>
              <a:rPr lang="en-US" dirty="0"/>
              <a:t>Psychological issue, not resulting from BI</a:t>
            </a:r>
          </a:p>
          <a:p>
            <a:pPr lvl="1"/>
            <a:r>
              <a:rPr lang="en-US" dirty="0"/>
              <a:t>Psychological denial is an emotional defense mechanism </a:t>
            </a:r>
          </a:p>
          <a:p>
            <a:pPr lvl="1"/>
            <a:r>
              <a:rPr lang="en-US" dirty="0"/>
              <a:t>To some degree it can be normal</a:t>
            </a:r>
          </a:p>
        </p:txBody>
      </p:sp>
    </p:spTree>
    <p:extLst>
      <p:ext uri="{BB962C8B-B14F-4D97-AF65-F5344CB8AC3E}">
        <p14:creationId xmlns:p14="http://schemas.microsoft.com/office/powerpoint/2010/main" val="69593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0BFA-B298-0C40-A2D5-524FFE04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 opportunities to experience changes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D57D-EE69-4748-9B65-71111AD6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may think they are functioning well until an experience uncovers breakdowns in their ability to execute a task safely, effectively and efficiently</a:t>
            </a:r>
          </a:p>
          <a:p>
            <a:pPr lvl="1"/>
            <a:r>
              <a:rPr lang="en-US" dirty="0"/>
              <a:t>Awareness deficits may become apparent as the person gradually returns to routine activities</a:t>
            </a:r>
          </a:p>
          <a:p>
            <a:pPr lvl="1"/>
            <a:r>
              <a:rPr lang="en-US" dirty="0"/>
              <a:t>Driving</a:t>
            </a:r>
          </a:p>
        </p:txBody>
      </p:sp>
    </p:spTree>
    <p:extLst>
      <p:ext uri="{BB962C8B-B14F-4D97-AF65-F5344CB8AC3E}">
        <p14:creationId xmlns:p14="http://schemas.microsoft.com/office/powerpoint/2010/main" val="205716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A42F-DC62-1E42-B367-2BB894A9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527E-4264-E947-92E4-EE48B9A7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Hyper-aware</a:t>
            </a:r>
          </a:p>
          <a:p>
            <a:endParaRPr lang="en-US" dirty="0"/>
          </a:p>
          <a:p>
            <a:r>
              <a:rPr lang="en-US" dirty="0"/>
              <a:t>Hypo-aware</a:t>
            </a:r>
          </a:p>
          <a:p>
            <a:endParaRPr lang="en-US" dirty="0"/>
          </a:p>
          <a:p>
            <a:r>
              <a:rPr lang="en-US" dirty="0"/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158996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DE20-1F50-2F42-98AE-AFC959D3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Self-Awareness of Deficits Interview (SADI)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9653-FE1C-184A-93F6-7E6B3106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Sections</a:t>
            </a:r>
          </a:p>
          <a:p>
            <a:pPr lvl="1"/>
            <a:r>
              <a:rPr lang="en-US" sz="2400" dirty="0"/>
              <a:t>1. Knowledge of impairments, deficits and changes that have occurred since the injury</a:t>
            </a:r>
          </a:p>
          <a:p>
            <a:pPr lvl="1"/>
            <a:r>
              <a:rPr lang="en-US" sz="2400" dirty="0"/>
              <a:t>2. Awareness of the functional consequences of the impairments (e.g., their impact on work, social relationships)</a:t>
            </a:r>
          </a:p>
          <a:p>
            <a:pPr lvl="1"/>
            <a:r>
              <a:rPr lang="en-US" sz="2400" dirty="0"/>
              <a:t>3. Correspondence between the patient’s level of functioning and future plans, goals and expectations</a:t>
            </a:r>
          </a:p>
          <a:p>
            <a:r>
              <a:rPr lang="en-US" dirty="0"/>
              <a:t>Semi-structured interview -&gt; you rate awareness</a:t>
            </a:r>
          </a:p>
          <a:p>
            <a:r>
              <a:rPr lang="en-US" dirty="0"/>
              <a:t>20-30 min administration time</a:t>
            </a:r>
          </a:p>
          <a:p>
            <a:r>
              <a:rPr lang="en-US" dirty="0"/>
              <a:t>Advantages: commonly used, measures change</a:t>
            </a:r>
          </a:p>
          <a:p>
            <a:r>
              <a:rPr lang="en-US" dirty="0"/>
              <a:t>Limitations: time, requires verbal and recall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1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D7B7-A8BC-B34C-A79B-8DC9E92D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58C2-D60D-D243-B3B2-D1435FBD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0438"/>
            <a:ext cx="9144000" cy="58975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 of </a:t>
            </a:r>
            <a:r>
              <a:rPr lang="en-US" dirty="0" err="1"/>
              <a:t>tx</a:t>
            </a:r>
            <a:r>
              <a:rPr lang="en-US" dirty="0"/>
              <a:t> is to increase a person’s understanding of their abilities and limitations in a way that preserves self-esteem</a:t>
            </a:r>
          </a:p>
          <a:p>
            <a:pPr lvl="1"/>
            <a:r>
              <a:rPr lang="en-US" dirty="0"/>
              <a:t>Establishment of a trusting therapeutic rapport</a:t>
            </a:r>
          </a:p>
          <a:p>
            <a:pPr lvl="2"/>
            <a:r>
              <a:rPr lang="en-US" dirty="0"/>
              <a:t>Align with the individual and avoid power struggles</a:t>
            </a:r>
          </a:p>
          <a:p>
            <a:pPr lvl="2"/>
            <a:r>
              <a:rPr lang="en-US" dirty="0"/>
              <a:t>Use positive restatements</a:t>
            </a:r>
          </a:p>
          <a:p>
            <a:pPr lvl="2"/>
            <a:r>
              <a:rPr lang="en-US" dirty="0"/>
              <a:t>Compromise</a:t>
            </a:r>
          </a:p>
          <a:p>
            <a:pPr lvl="2"/>
            <a:r>
              <a:rPr lang="en-US" dirty="0"/>
              <a:t>Find strengths and points of agreement</a:t>
            </a:r>
          </a:p>
          <a:p>
            <a:pPr lvl="1"/>
            <a:r>
              <a:rPr lang="en-US" dirty="0"/>
              <a:t>Psychoeducation</a:t>
            </a:r>
          </a:p>
          <a:p>
            <a:pPr lvl="1"/>
            <a:r>
              <a:rPr lang="en-US" dirty="0"/>
              <a:t>Environmental supports</a:t>
            </a:r>
          </a:p>
          <a:p>
            <a:pPr lvl="1"/>
            <a:r>
              <a:rPr lang="en-US" dirty="0"/>
              <a:t>Feedback –orient to to aspects of performance that are not accurately perceived</a:t>
            </a:r>
          </a:p>
          <a:p>
            <a:pPr lvl="2"/>
            <a:r>
              <a:rPr lang="en-US" dirty="0"/>
              <a:t>Direct</a:t>
            </a:r>
          </a:p>
          <a:p>
            <a:pPr lvl="2"/>
            <a:r>
              <a:rPr lang="en-US" dirty="0"/>
              <a:t>Indirect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5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F3B0-5CBE-1C46-93CA-279DA0F1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Agnosia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AE9D-9022-164C-88BC-986621B4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0764"/>
            <a:ext cx="9144000" cy="55972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u="sng" dirty="0"/>
              <a:t>acquired</a:t>
            </a:r>
            <a:r>
              <a:rPr lang="en-US" dirty="0"/>
              <a:t> inability to recognize key sensory information, including objects, faces, voices or places</a:t>
            </a:r>
          </a:p>
          <a:p>
            <a:r>
              <a:rPr lang="en-US" dirty="0"/>
              <a:t>Usually affects a single neural pathway</a:t>
            </a:r>
          </a:p>
          <a:p>
            <a:r>
              <a:rPr lang="en-US" dirty="0"/>
              <a:t>Types of agnosia:</a:t>
            </a:r>
          </a:p>
          <a:p>
            <a:pPr lvl="1"/>
            <a:r>
              <a:rPr lang="en-US" dirty="0"/>
              <a:t>Visual: Prosopagnosia (face blindness), Achromatopsia (color blindness), </a:t>
            </a:r>
            <a:r>
              <a:rPr lang="en-US" dirty="0" err="1"/>
              <a:t>Agnosic</a:t>
            </a:r>
            <a:r>
              <a:rPr lang="en-US" dirty="0"/>
              <a:t> alexia (pure alexia), </a:t>
            </a:r>
            <a:r>
              <a:rPr lang="en-US" dirty="0" err="1"/>
              <a:t>Akinetopsia</a:t>
            </a:r>
            <a:r>
              <a:rPr lang="en-US" dirty="0"/>
              <a:t> (motion blindness)</a:t>
            </a:r>
          </a:p>
          <a:p>
            <a:pPr lvl="1"/>
            <a:r>
              <a:rPr lang="en-US" dirty="0"/>
              <a:t>Auditory: </a:t>
            </a:r>
            <a:r>
              <a:rPr lang="en-US" dirty="0" err="1"/>
              <a:t>Phonagnosia</a:t>
            </a:r>
            <a:r>
              <a:rPr lang="en-US" dirty="0"/>
              <a:t> (recognize familiar sounds)</a:t>
            </a:r>
          </a:p>
          <a:p>
            <a:pPr lvl="1"/>
            <a:r>
              <a:rPr lang="en-US" dirty="0"/>
              <a:t>Tactile: </a:t>
            </a:r>
            <a:r>
              <a:rPr lang="en-US" dirty="0" err="1"/>
              <a:t>Autotopagnosia</a:t>
            </a:r>
            <a:r>
              <a:rPr lang="en-US" dirty="0"/>
              <a:t> (visually orient or recognize the parts of your own body)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3"/>
              </a:rPr>
              <a:t>https://www.youtube.com/watch?v=f1Zjq1M75gc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26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Hemispatial</a:t>
            </a:r>
            <a:r>
              <a:rPr lang="en-US" dirty="0"/>
              <a:t> Neglect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Reduced tendency to respond to and search for objects on the side contralateral to the side with the lesion (</a:t>
            </a:r>
            <a:r>
              <a:rPr lang="en-US" dirty="0" err="1"/>
              <a:t>contralesional</a:t>
            </a:r>
            <a:r>
              <a:rPr lang="en-US" dirty="0"/>
              <a:t> side)</a:t>
            </a:r>
          </a:p>
          <a:p>
            <a:r>
              <a:rPr lang="en-US" dirty="0"/>
              <a:t>Other terms: unilateral neglect, hemi-inattention</a:t>
            </a:r>
          </a:p>
          <a:p>
            <a:pPr lvl="1"/>
            <a:r>
              <a:rPr lang="en-US" dirty="0"/>
              <a:t>Most commonly occurs following right hemisphere damage (RHD) and is referred to as LEFT NEGLECT or </a:t>
            </a:r>
            <a:r>
              <a:rPr lang="en-US" dirty="0">
                <a:solidFill>
                  <a:srgbClr val="FF0000"/>
                </a:solidFill>
              </a:rPr>
              <a:t>LEFT INATTENTION</a:t>
            </a:r>
          </a:p>
          <a:p>
            <a:r>
              <a:rPr lang="en-US" dirty="0"/>
              <a:t>Neglect is one of the strongest predictors of general functional recovery post stroke</a:t>
            </a:r>
          </a:p>
        </p:txBody>
      </p:sp>
    </p:spTree>
    <p:extLst>
      <p:ext uri="{BB962C8B-B14F-4D97-AF65-F5344CB8AC3E}">
        <p14:creationId xmlns:p14="http://schemas.microsoft.com/office/powerpoint/2010/main" val="369198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492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3"/>
              </a:rPr>
              <a:t>https://www.youtube.com/watch?v</a:t>
            </a:r>
            <a:r>
              <a:rPr lang="en-US" u="sng">
                <a:hlinkClick r:id="rId3"/>
              </a:rPr>
              <a:t>=_MuG31viTno</a:t>
            </a:r>
            <a:endParaRPr lang="en-US" u="sng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2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Infarction within the territory of the middle cerebral artery</a:t>
            </a:r>
          </a:p>
          <a:p>
            <a:r>
              <a:rPr lang="en-US" dirty="0"/>
              <a:t>Most often on the inferior parietal cortex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35EF-554E-5340-B1B1-1059716A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5BFD-1094-924B-B8CA-7F9CAC47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4737"/>
            <a:ext cx="8229600" cy="47085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Caution/Limitations of CQLT</a:t>
            </a:r>
          </a:p>
          <a:p>
            <a:pPr lvl="1"/>
            <a:r>
              <a:rPr lang="en-US" dirty="0"/>
              <a:t>Lack of ecological validity and predictive ability</a:t>
            </a:r>
          </a:p>
          <a:p>
            <a:pPr lvl="1"/>
            <a:r>
              <a:rPr lang="en-US" dirty="0"/>
              <a:t>Norming sample/psychometrics</a:t>
            </a:r>
          </a:p>
          <a:p>
            <a:pPr lvl="2"/>
            <a:r>
              <a:rPr lang="en-US" dirty="0"/>
              <a:t>Wide age norms, weak test-retest reliability, limited evaluation of validity, sampling limited particularly on neurogenic populations</a:t>
            </a:r>
          </a:p>
          <a:p>
            <a:pPr lvl="1"/>
            <a:r>
              <a:rPr lang="en-US" dirty="0"/>
              <a:t>Possible confounds with motor, visual and auditory functioning</a:t>
            </a:r>
          </a:p>
          <a:p>
            <a:pPr lvl="1"/>
            <a:r>
              <a:rPr lang="en-US" dirty="0"/>
              <a:t>Over-diagnoses language impairments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0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3"/>
          <a:srcRect l="-5544" t="3359" r="-3839" b="10265"/>
          <a:stretch/>
        </p:blipFill>
        <p:spPr>
          <a:xfrm>
            <a:off x="457200" y="0"/>
            <a:ext cx="7525612" cy="70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35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08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Hemispheric specialization: </a:t>
            </a:r>
          </a:p>
          <a:p>
            <a:pPr lvl="1"/>
            <a:r>
              <a:rPr lang="en-US" dirty="0"/>
              <a:t>RH is specialized for </a:t>
            </a:r>
            <a:r>
              <a:rPr lang="en-US" dirty="0" err="1"/>
              <a:t>attn</a:t>
            </a:r>
            <a:r>
              <a:rPr lang="en-US" dirty="0"/>
              <a:t> to left and right </a:t>
            </a:r>
            <a:r>
              <a:rPr lang="en-US" dirty="0" err="1"/>
              <a:t>hemispace</a:t>
            </a:r>
            <a:r>
              <a:rPr lang="en-US" dirty="0"/>
              <a:t>; LH is specialized only  for attention to right </a:t>
            </a:r>
            <a:r>
              <a:rPr lang="en-US"/>
              <a:t>hemispace</a:t>
            </a:r>
            <a:endParaRPr lang="en-US" dirty="0"/>
          </a:p>
          <a:p>
            <a:pPr lvl="1"/>
            <a:r>
              <a:rPr lang="en-US" dirty="0"/>
              <a:t>Damage to right side leads to losing main control over left sided attention</a:t>
            </a:r>
          </a:p>
          <a:p>
            <a:r>
              <a:rPr lang="en-US" dirty="0"/>
              <a:t>Disengagement Theory</a:t>
            </a:r>
          </a:p>
          <a:p>
            <a:pPr lvl="1"/>
            <a:r>
              <a:rPr lang="en-US" dirty="0"/>
              <a:t>People with unilateral neglect find it difficult to disengage from attention on the right</a:t>
            </a:r>
          </a:p>
          <a:p>
            <a:r>
              <a:rPr lang="en-US" dirty="0" err="1"/>
              <a:t>Interhemispheric</a:t>
            </a:r>
            <a:r>
              <a:rPr lang="en-US" dirty="0"/>
              <a:t> Inhibition</a:t>
            </a:r>
          </a:p>
          <a:p>
            <a:pPr lvl="1"/>
            <a:r>
              <a:rPr lang="en-US" dirty="0"/>
              <a:t>RH works “against” the left</a:t>
            </a:r>
          </a:p>
          <a:p>
            <a:pPr lvl="1"/>
            <a:r>
              <a:rPr lang="en-US" dirty="0"/>
              <a:t>Right sided damage would lead to increased activity in the LH; RH is no longer inhibiting LH</a:t>
            </a:r>
          </a:p>
        </p:txBody>
      </p:sp>
    </p:spTree>
    <p:extLst>
      <p:ext uri="{BB962C8B-B14F-4D97-AF65-F5344CB8AC3E}">
        <p14:creationId xmlns:p14="http://schemas.microsoft.com/office/powerpoint/2010/main" val="241874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Incidence &amp; Impact</a:t>
            </a:r>
            <a:br>
              <a:rPr lang="en-US" dirty="0"/>
            </a:br>
            <a:r>
              <a:rPr lang="en-US" dirty="0" err="1"/>
              <a:t>Hemispatial</a:t>
            </a:r>
            <a:r>
              <a:rPr lang="en-US" dirty="0"/>
              <a:t> Neglect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number of patients present with left neglect in the acute stage and then it improves over time</a:t>
            </a:r>
          </a:p>
          <a:p>
            <a:pPr marL="400050" lvl="1" indent="0">
              <a:buNone/>
            </a:pPr>
            <a:r>
              <a:rPr lang="en-US" dirty="0"/>
              <a:t>(17% of RHD &amp; 5% of LHD 3 </a:t>
            </a:r>
            <a:r>
              <a:rPr lang="en-US" dirty="0" err="1"/>
              <a:t>mos</a:t>
            </a:r>
            <a:r>
              <a:rPr lang="en-US" dirty="0"/>
              <a:t> post onset)</a:t>
            </a:r>
          </a:p>
          <a:p>
            <a:r>
              <a:rPr lang="en-US" dirty="0"/>
              <a:t>Chronic neglect does occur and can significantly impact independence and safety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3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Co-morbidities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Neglect in the auditory and tactile domains</a:t>
            </a:r>
          </a:p>
          <a:p>
            <a:r>
              <a:rPr lang="en-US" dirty="0"/>
              <a:t>Apraxia</a:t>
            </a:r>
          </a:p>
          <a:p>
            <a:r>
              <a:rPr lang="en-US" dirty="0"/>
              <a:t>Visual spatial deficits</a:t>
            </a:r>
          </a:p>
          <a:p>
            <a:pPr lvl="1"/>
            <a:r>
              <a:rPr lang="en-US" dirty="0" err="1"/>
              <a:t>Hemianopsis</a:t>
            </a:r>
            <a:r>
              <a:rPr lang="en-US" dirty="0"/>
              <a:t> (blindness of ½ the visual field)</a:t>
            </a:r>
          </a:p>
          <a:p>
            <a:r>
              <a:rPr lang="en-US" dirty="0"/>
              <a:t>Unawareness (</a:t>
            </a:r>
            <a:r>
              <a:rPr lang="en-US" dirty="0" err="1"/>
              <a:t>anosognosia</a:t>
            </a:r>
            <a:r>
              <a:rPr lang="en-US" dirty="0"/>
              <a:t>)</a:t>
            </a:r>
          </a:p>
          <a:p>
            <a:r>
              <a:rPr lang="en-US" dirty="0"/>
              <a:t>Agnosia</a:t>
            </a:r>
          </a:p>
          <a:p>
            <a:r>
              <a:rPr lang="en-US" dirty="0"/>
              <a:t>Limb spasticity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7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</a:t>
            </a:r>
            <a:br>
              <a:rPr lang="en-US" dirty="0"/>
            </a:br>
            <a:r>
              <a:rPr lang="en-US" dirty="0"/>
              <a:t> Neglect and Hemianopia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Both may lead patients to miss information on the left</a:t>
            </a:r>
          </a:p>
          <a:p>
            <a:r>
              <a:rPr lang="en-US" dirty="0"/>
              <a:t>Neglect reflects an </a:t>
            </a:r>
            <a:r>
              <a:rPr lang="en-US" dirty="0" err="1"/>
              <a:t>attentional</a:t>
            </a:r>
            <a:r>
              <a:rPr lang="en-US" dirty="0"/>
              <a:t> deficit usually caused by cortical lesion</a:t>
            </a:r>
          </a:p>
          <a:p>
            <a:r>
              <a:rPr lang="en-US" dirty="0"/>
              <a:t>Hemianopia reflects a cut in the visual field that is caused by lesion to pathways from retina to occipital lobe</a:t>
            </a:r>
          </a:p>
          <a:p>
            <a:r>
              <a:rPr lang="en-US" dirty="0"/>
              <a:t>Neglect usually accompanied by unawareness or apathy about neglect</a:t>
            </a:r>
          </a:p>
          <a:p>
            <a:r>
              <a:rPr lang="en-US" dirty="0"/>
              <a:t>Double simultaneous stimulation can differentiate them. </a:t>
            </a:r>
          </a:p>
        </p:txBody>
      </p:sp>
    </p:spTree>
    <p:extLst>
      <p:ext uri="{BB962C8B-B14F-4D97-AF65-F5344CB8AC3E}">
        <p14:creationId xmlns:p14="http://schemas.microsoft.com/office/powerpoint/2010/main" val="1381045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/>
          <a:srcRect t="8753" b="8753"/>
          <a:stretch>
            <a:fillRect/>
          </a:stretch>
        </p:blipFill>
        <p:spPr>
          <a:xfrm>
            <a:off x="4413" y="224018"/>
            <a:ext cx="9139587" cy="50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0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864"/>
            <a:ext cx="3916941" cy="2611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05" y="3696458"/>
            <a:ext cx="3225800" cy="214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200" y="3751500"/>
            <a:ext cx="3225800" cy="214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64" y="314247"/>
            <a:ext cx="3916941" cy="26112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15163" y="1037488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59564" y="314247"/>
            <a:ext cx="1850785" cy="261129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4279" y="2949872"/>
            <a:ext cx="187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 Individual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9564" y="3011550"/>
            <a:ext cx="31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Homonymous </a:t>
            </a:r>
            <a:r>
              <a:rPr lang="en-US" dirty="0" err="1"/>
              <a:t>Hemianopsia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6126" y="610844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“Cluttered” Neglect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5659" y="61084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“Uncluttered” Neglect</a:t>
            </a:r>
          </a:p>
        </p:txBody>
      </p:sp>
    </p:spTree>
    <p:extLst>
      <p:ext uri="{BB962C8B-B14F-4D97-AF65-F5344CB8AC3E}">
        <p14:creationId xmlns:p14="http://schemas.microsoft.com/office/powerpoint/2010/main" val="4293427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pencil: star cancellation, line bisection, free drawing, shape copying; clock drawing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4031"/>
            <a:ext cx="9144000" cy="34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8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pic>
        <p:nvPicPr>
          <p:cNvPr id="49155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463"/>
            <a:ext cx="57753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11859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409"/>
            <a:ext cx="9144000" cy="5812178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CF3C5324-6E8A-6043-8966-4672ED07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181" y="320386"/>
            <a:ext cx="306616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altLang="en-US" sz="2400" b="1" dirty="0">
                <a:latin typeface="Arial" charset="0"/>
              </a:rPr>
              <a:t>Line-Bisection Task</a:t>
            </a:r>
          </a:p>
        </p:txBody>
      </p:sp>
    </p:spTree>
    <p:extLst>
      <p:ext uri="{BB962C8B-B14F-4D97-AF65-F5344CB8AC3E}">
        <p14:creationId xmlns:p14="http://schemas.microsoft.com/office/powerpoint/2010/main" val="261203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2659"/>
          </a:xfrm>
        </p:spPr>
        <p:txBody>
          <a:bodyPr>
            <a:normAutofit/>
          </a:bodyPr>
          <a:lstStyle/>
          <a:p>
            <a:r>
              <a:rPr lang="en-US" dirty="0"/>
              <a:t>Treatment of Awareness Deficits </a:t>
            </a:r>
            <a:br>
              <a:rPr lang="en-US" dirty="0"/>
            </a:br>
            <a:r>
              <a:rPr lang="en-US" dirty="0"/>
              <a:t>&amp; </a:t>
            </a:r>
            <a:r>
              <a:rPr lang="en-US" dirty="0" err="1"/>
              <a:t>Hemispatial</a:t>
            </a:r>
            <a:r>
              <a:rPr lang="en-US" dirty="0"/>
              <a:t> Neglect </a:t>
            </a:r>
          </a:p>
        </p:txBody>
      </p:sp>
    </p:spTree>
    <p:extLst>
      <p:ext uri="{BB962C8B-B14F-4D97-AF65-F5344CB8AC3E}">
        <p14:creationId xmlns:p14="http://schemas.microsoft.com/office/powerpoint/2010/main" val="53031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Pencil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always map to problems encountered in daily living thus may use functional tasks such as menu and article reading; map navigation etc.</a:t>
            </a:r>
          </a:p>
        </p:txBody>
      </p:sp>
    </p:spTree>
    <p:extLst>
      <p:ext uri="{BB962C8B-B14F-4D97-AF65-F5344CB8AC3E}">
        <p14:creationId xmlns:p14="http://schemas.microsoft.com/office/powerpoint/2010/main" val="1375773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pic>
        <p:nvPicPr>
          <p:cNvPr id="5325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" y="1496291"/>
            <a:ext cx="8823325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90272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0636"/>
            <a:ext cx="9144000" cy="5637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Behavioral Compensation: Visual Scanning Therapy (VST)</a:t>
            </a:r>
          </a:p>
          <a:p>
            <a:pPr lvl="1"/>
            <a:r>
              <a:rPr lang="en-US" dirty="0"/>
              <a:t>Time consuming (approximately 40 hours of therapy) </a:t>
            </a:r>
          </a:p>
          <a:p>
            <a:pPr lvl="1"/>
            <a:r>
              <a:rPr lang="en-US" dirty="0"/>
              <a:t>Only targets visual aspects of neglect</a:t>
            </a:r>
          </a:p>
          <a:p>
            <a:pPr lvl="1"/>
            <a:r>
              <a:rPr lang="en-US" dirty="0"/>
              <a:t>Hard to generalize</a:t>
            </a:r>
          </a:p>
          <a:p>
            <a:pPr lvl="1"/>
            <a:r>
              <a:rPr lang="en-US" dirty="0"/>
              <a:t>May be paired with alert—e.g., </a:t>
            </a:r>
            <a:r>
              <a:rPr lang="en-US" dirty="0" err="1"/>
              <a:t>contralesional</a:t>
            </a:r>
            <a:r>
              <a:rPr lang="en-US" dirty="0"/>
              <a:t> stimulation of neck muscles</a:t>
            </a:r>
          </a:p>
          <a:p>
            <a:r>
              <a:rPr lang="en-US" dirty="0"/>
              <a:t>Device </a:t>
            </a:r>
          </a:p>
          <a:p>
            <a:pPr lvl="1"/>
            <a:r>
              <a:rPr lang="en-US" dirty="0"/>
              <a:t>Prism adaptation: lenses shift visual field to the right</a:t>
            </a:r>
          </a:p>
          <a:p>
            <a:pPr lvl="1"/>
            <a:r>
              <a:rPr lang="en-US" dirty="0" err="1"/>
              <a:t>Transcranial</a:t>
            </a:r>
            <a:r>
              <a:rPr lang="en-US" dirty="0"/>
              <a:t> magnetic stimulation: Pulses applied to intact hemisphere disrupt the neural activity and reduce </a:t>
            </a:r>
            <a:r>
              <a:rPr lang="en-US" dirty="0" err="1"/>
              <a:t>ipsilesional</a:t>
            </a:r>
            <a:r>
              <a:rPr lang="en-US" dirty="0"/>
              <a:t> bias</a:t>
            </a:r>
          </a:p>
          <a:p>
            <a:pPr lvl="1"/>
            <a:r>
              <a:rPr lang="en-US" dirty="0"/>
              <a:t>Eye patching: </a:t>
            </a:r>
            <a:r>
              <a:rPr lang="en-US" dirty="0" err="1"/>
              <a:t>ipsilesional</a:t>
            </a:r>
            <a:r>
              <a:rPr lang="en-US" dirty="0"/>
              <a:t> visual field is patched which prevents visual info from reaching intact hemisphere in order to “release” visual processes in damaged hemisphere and restore neglect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94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Therapy Sequence for VST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Increase awareness and understanding of neglect</a:t>
            </a:r>
          </a:p>
          <a:p>
            <a:r>
              <a:rPr lang="en-US" dirty="0"/>
              <a:t>Gather and prepare materials</a:t>
            </a:r>
          </a:p>
          <a:p>
            <a:pPr lvl="1"/>
            <a:r>
              <a:rPr lang="en-US" dirty="0"/>
              <a:t>Training beginning w/single stimulus visual cancellation</a:t>
            </a:r>
          </a:p>
          <a:p>
            <a:pPr lvl="1"/>
            <a:r>
              <a:rPr lang="en-US" dirty="0"/>
              <a:t>Increase on hierarchy of treatment</a:t>
            </a:r>
          </a:p>
          <a:p>
            <a:pPr lvl="1"/>
            <a:r>
              <a:rPr lang="en-US" dirty="0"/>
              <a:t>Reduce cueing</a:t>
            </a:r>
          </a:p>
          <a:p>
            <a:pPr lvl="1"/>
            <a:r>
              <a:rPr lang="en-US" dirty="0"/>
              <a:t>Considerations (e.g., placement of stimulus, anchoring, etc.)</a:t>
            </a:r>
          </a:p>
          <a:p>
            <a:r>
              <a:rPr lang="en-US" dirty="0"/>
              <a:t>Train to criteria</a:t>
            </a:r>
          </a:p>
          <a:p>
            <a:r>
              <a:rPr lang="en-US" dirty="0"/>
              <a:t>MEASURE GENERALIZATION </a:t>
            </a:r>
          </a:p>
        </p:txBody>
      </p:sp>
    </p:spTree>
    <p:extLst>
      <p:ext uri="{BB962C8B-B14F-4D97-AF65-F5344CB8AC3E}">
        <p14:creationId xmlns:p14="http://schemas.microsoft.com/office/powerpoint/2010/main" val="2159277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Hemispatial</a:t>
            </a:r>
            <a:r>
              <a:rPr lang="en-US" dirty="0"/>
              <a:t> neglect is a common </a:t>
            </a:r>
            <a:r>
              <a:rPr lang="en-US" dirty="0" err="1"/>
              <a:t>attentional</a:t>
            </a:r>
            <a:r>
              <a:rPr lang="en-US" dirty="0"/>
              <a:t> disorder following unilateral brain damage</a:t>
            </a:r>
          </a:p>
          <a:p>
            <a:r>
              <a:rPr lang="en-US" dirty="0"/>
              <a:t> Neglect is one of the strongest predictors of general functional recovery from stroke</a:t>
            </a:r>
          </a:p>
          <a:p>
            <a:r>
              <a:rPr lang="en-US" dirty="0"/>
              <a:t> Identification of patients with neglect is important, as it can alert clinicians to comorbid conditions and aid staff with day-to-day patient care</a:t>
            </a:r>
          </a:p>
          <a:p>
            <a:r>
              <a:rPr lang="en-US" dirty="0"/>
              <a:t> Potentially effective treatments are in development but these lack large-</a:t>
            </a:r>
            <a:r>
              <a:rPr lang="en-US"/>
              <a:t>scale, trials </a:t>
            </a:r>
            <a:r>
              <a:rPr lang="en-US" dirty="0"/>
              <a:t>validation.</a:t>
            </a:r>
          </a:p>
        </p:txBody>
      </p:sp>
    </p:spTree>
    <p:extLst>
      <p:ext uri="{BB962C8B-B14F-4D97-AF65-F5344CB8AC3E}">
        <p14:creationId xmlns:p14="http://schemas.microsoft.com/office/powerpoint/2010/main" val="411468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66CA-BC91-AF4E-A139-483F07F2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Why is Self-Awareness Important?</a:t>
            </a:r>
          </a:p>
        </p:txBody>
      </p:sp>
    </p:spTree>
    <p:extLst>
      <p:ext uri="{BB962C8B-B14F-4D97-AF65-F5344CB8AC3E}">
        <p14:creationId xmlns:p14="http://schemas.microsoft.com/office/powerpoint/2010/main" val="277848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AC90-8393-5244-BF99-DD42826B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Self-awareness allows for us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F348-0328-4546-9535-49A58F51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ourselves objectively</a:t>
            </a:r>
          </a:p>
          <a:p>
            <a:r>
              <a:rPr lang="en-US" dirty="0"/>
              <a:t>Appropriately monitor, analyze, and modify our behaviors</a:t>
            </a:r>
          </a:p>
          <a:p>
            <a:r>
              <a:rPr lang="en-US" dirty="0"/>
              <a:t>See ourselves from the perspective of others</a:t>
            </a:r>
          </a:p>
          <a:p>
            <a:r>
              <a:rPr lang="en-US" dirty="0"/>
              <a:t>Use feedback from others as we develop our personalities and decisions</a:t>
            </a:r>
          </a:p>
        </p:txBody>
      </p:sp>
    </p:spTree>
    <p:extLst>
      <p:ext uri="{BB962C8B-B14F-4D97-AF65-F5344CB8AC3E}">
        <p14:creationId xmlns:p14="http://schemas.microsoft.com/office/powerpoint/2010/main" val="54972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E78F-7AB2-9D48-9294-3A01D042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self-awareness when we…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5316-9675-A84B-B644-AA052319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 socially with others</a:t>
            </a:r>
          </a:p>
          <a:p>
            <a:r>
              <a:rPr lang="en-US" dirty="0"/>
              <a:t>Decide what situations or information to share</a:t>
            </a:r>
          </a:p>
          <a:p>
            <a:r>
              <a:rPr lang="en-US" dirty="0"/>
              <a:t>Make judgements about ourselves</a:t>
            </a:r>
          </a:p>
          <a:p>
            <a:r>
              <a:rPr lang="en-US" dirty="0"/>
              <a:t>Act in ways that ensure our personal safety</a:t>
            </a:r>
          </a:p>
          <a:p>
            <a:r>
              <a:rPr lang="en-US" dirty="0"/>
              <a:t>Other ideas??</a:t>
            </a:r>
          </a:p>
        </p:txBody>
      </p:sp>
    </p:spTree>
    <p:extLst>
      <p:ext uri="{BB962C8B-B14F-4D97-AF65-F5344CB8AC3E}">
        <p14:creationId xmlns:p14="http://schemas.microsoft.com/office/powerpoint/2010/main" val="33315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38FD-2358-6847-9D07-88409787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Brain Injury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D30A-FBF8-8B45-8B2D-09A21DF7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result in a denial of deficits</a:t>
            </a:r>
          </a:p>
          <a:p>
            <a:pPr lvl="1"/>
            <a:r>
              <a:rPr lang="en-US" dirty="0"/>
              <a:t>Limits or slows recovery</a:t>
            </a:r>
          </a:p>
          <a:p>
            <a:pPr lvl="1"/>
            <a:r>
              <a:rPr lang="en-US" dirty="0"/>
              <a:t>Less likely to follow in therapy recommendations</a:t>
            </a:r>
          </a:p>
          <a:p>
            <a:pPr lvl="1"/>
            <a:r>
              <a:rPr lang="en-US" dirty="0"/>
              <a:t>Less likely to participate in supportive efforts</a:t>
            </a:r>
          </a:p>
          <a:p>
            <a:pPr lvl="1"/>
            <a:r>
              <a:rPr lang="en-US" dirty="0"/>
              <a:t>More likely to demonstrate risky/dangerous bx</a:t>
            </a:r>
          </a:p>
          <a:p>
            <a:pPr lvl="1"/>
            <a:r>
              <a:rPr lang="en-US" dirty="0"/>
              <a:t>Poor employment outcomes</a:t>
            </a:r>
          </a:p>
          <a:p>
            <a:pPr lvl="1"/>
            <a:r>
              <a:rPr lang="en-US" dirty="0"/>
              <a:t>Poor academic outcomes</a:t>
            </a:r>
          </a:p>
          <a:p>
            <a:pPr lvl="1"/>
            <a:r>
              <a:rPr lang="en-US" dirty="0"/>
              <a:t>Caregivers report greater levels of stress</a:t>
            </a:r>
          </a:p>
        </p:txBody>
      </p:sp>
    </p:spTree>
    <p:extLst>
      <p:ext uri="{BB962C8B-B14F-4D97-AF65-F5344CB8AC3E}">
        <p14:creationId xmlns:p14="http://schemas.microsoft.com/office/powerpoint/2010/main" val="356244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B746-4747-0842-B1CA-068AA874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of Deficits in Self-Awareness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7DC8-79F0-214B-B725-1F9588AD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injury to the brain structures responsible for awareness</a:t>
            </a:r>
          </a:p>
          <a:p>
            <a:r>
              <a:rPr lang="en-US" dirty="0"/>
              <a:t>Direct injury to the structures responsible for think processes</a:t>
            </a:r>
          </a:p>
          <a:p>
            <a:r>
              <a:rPr lang="en-US" dirty="0"/>
              <a:t>Psychological denial</a:t>
            </a:r>
          </a:p>
          <a:p>
            <a:r>
              <a:rPr lang="en-US" dirty="0"/>
              <a:t>No opportunities to experience changes</a:t>
            </a:r>
          </a:p>
        </p:txBody>
      </p:sp>
    </p:spTree>
    <p:extLst>
      <p:ext uri="{BB962C8B-B14F-4D97-AF65-F5344CB8AC3E}">
        <p14:creationId xmlns:p14="http://schemas.microsoft.com/office/powerpoint/2010/main" val="410390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3892-ACE3-5E43-B1AF-8EE316F2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injury to the brain structures responsible for awareness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0BA-0D06-CF41-8D99-149F99D9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Frontal lobes house our primary awareness centers and are highly susceptible to injury (EF systems)</a:t>
            </a:r>
          </a:p>
          <a:p>
            <a:r>
              <a:rPr lang="en-US" dirty="0"/>
              <a:t>Injuries can significantly contribute to deficits of insight and poor judgement</a:t>
            </a:r>
          </a:p>
          <a:p>
            <a:pPr lvl="1"/>
            <a:r>
              <a:rPr lang="en-US" dirty="0"/>
              <a:t>A person might acknowledge an injury, but do not appreciate the impact it has on their life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4349</TotalTime>
  <Words>1280</Words>
  <Application>Microsoft Macintosh PowerPoint</Application>
  <PresentationFormat>On-screen Show (4:3)</PresentationFormat>
  <Paragraphs>185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</vt:lpstr>
      <vt:lpstr>Verdana</vt:lpstr>
      <vt:lpstr>Office Theme</vt:lpstr>
      <vt:lpstr>Lecture Part B</vt:lpstr>
      <vt:lpstr>SIMUCASE</vt:lpstr>
      <vt:lpstr>Treatment of Awareness Deficits  &amp; Hemispatial Neglect </vt:lpstr>
      <vt:lpstr>Why is Self-Awareness Important?</vt:lpstr>
      <vt:lpstr>Self-awareness allows for us to…</vt:lpstr>
      <vt:lpstr>We use self-awareness when we…</vt:lpstr>
      <vt:lpstr>Impact of Brain Injury</vt:lpstr>
      <vt:lpstr>Sources of Deficits in Self-Awareness</vt:lpstr>
      <vt:lpstr>Direct injury to the brain structures responsible for awareness </vt:lpstr>
      <vt:lpstr>Direct injury to the structures responsible for think processes </vt:lpstr>
      <vt:lpstr>Psychological denial</vt:lpstr>
      <vt:lpstr>No opportunities to experience changes </vt:lpstr>
      <vt:lpstr>Three Trajectories</vt:lpstr>
      <vt:lpstr>Self-Awareness of Deficits Interview (SADI)</vt:lpstr>
      <vt:lpstr>Treatment</vt:lpstr>
      <vt:lpstr>Agnosia </vt:lpstr>
      <vt:lpstr>Hemispatial Neglect</vt:lpstr>
      <vt:lpstr>Examples</vt:lpstr>
      <vt:lpstr>Cause: Anatomy</vt:lpstr>
      <vt:lpstr>PowerPoint Presentation</vt:lpstr>
      <vt:lpstr>Theories</vt:lpstr>
      <vt:lpstr>Incidence &amp; Impact Hemispatial Neglect</vt:lpstr>
      <vt:lpstr>Co-morbidities</vt:lpstr>
      <vt:lpstr>Difference between  Neglect and Hemianopia</vt:lpstr>
      <vt:lpstr>PowerPoint Presentation</vt:lpstr>
      <vt:lpstr>PowerPoint Presentation</vt:lpstr>
      <vt:lpstr>Assessment</vt:lpstr>
      <vt:lpstr>PowerPoint Presentation</vt:lpstr>
      <vt:lpstr>PowerPoint Presentation</vt:lpstr>
      <vt:lpstr>Paper Pencil Assessment</vt:lpstr>
      <vt:lpstr>PowerPoint Presentation</vt:lpstr>
      <vt:lpstr>Treatment</vt:lpstr>
      <vt:lpstr>Therapy Sequence for VST</vt:lpstr>
      <vt:lpstr>Summary</vt:lpstr>
    </vt:vector>
  </TitlesOfParts>
  <Company>UO-COE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Treatment of Hemispatial Neglect</dc:title>
  <dc:creator>mc kay</dc:creator>
  <cp:lastModifiedBy>Jim Wright</cp:lastModifiedBy>
  <cp:revision>74</cp:revision>
  <dcterms:created xsi:type="dcterms:W3CDTF">2015-03-03T19:07:03Z</dcterms:created>
  <dcterms:modified xsi:type="dcterms:W3CDTF">2021-02-24T03:18:26Z</dcterms:modified>
</cp:coreProperties>
</file>