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1.xml" ContentType="application/vnd.openxmlformats-officedocument.presentationml.tags+xml"/>
  <Override PartName="/ppt/notesSlides/notesSlide42.xml" ContentType="application/vnd.openxmlformats-officedocument.presentationml.notesSlide+xml"/>
  <Override PartName="/ppt/tags/tag2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3"/>
  </p:notesMasterIdLst>
  <p:sldIdLst>
    <p:sldId id="256" r:id="rId2"/>
    <p:sldId id="644" r:id="rId3"/>
    <p:sldId id="601" r:id="rId4"/>
    <p:sldId id="602" r:id="rId5"/>
    <p:sldId id="603" r:id="rId6"/>
    <p:sldId id="604" r:id="rId7"/>
    <p:sldId id="643" r:id="rId8"/>
    <p:sldId id="606" r:id="rId9"/>
    <p:sldId id="556" r:id="rId10"/>
    <p:sldId id="634" r:id="rId11"/>
    <p:sldId id="612" r:id="rId12"/>
    <p:sldId id="608" r:id="rId13"/>
    <p:sldId id="609" r:id="rId14"/>
    <p:sldId id="610" r:id="rId15"/>
    <p:sldId id="650" r:id="rId16"/>
    <p:sldId id="639" r:id="rId17"/>
    <p:sldId id="611" r:id="rId18"/>
    <p:sldId id="615" r:id="rId19"/>
    <p:sldId id="616" r:id="rId20"/>
    <p:sldId id="617" r:id="rId21"/>
    <p:sldId id="618" r:id="rId22"/>
    <p:sldId id="619" r:id="rId23"/>
    <p:sldId id="640" r:id="rId24"/>
    <p:sldId id="621" r:id="rId25"/>
    <p:sldId id="622" r:id="rId26"/>
    <p:sldId id="623" r:id="rId27"/>
    <p:sldId id="624" r:id="rId28"/>
    <p:sldId id="627" r:id="rId29"/>
    <p:sldId id="625" r:id="rId30"/>
    <p:sldId id="626" r:id="rId31"/>
    <p:sldId id="564" r:id="rId32"/>
    <p:sldId id="566" r:id="rId33"/>
    <p:sldId id="567" r:id="rId34"/>
    <p:sldId id="642" r:id="rId35"/>
    <p:sldId id="568" r:id="rId36"/>
    <p:sldId id="570" r:id="rId37"/>
    <p:sldId id="561" r:id="rId38"/>
    <p:sldId id="629" r:id="rId39"/>
    <p:sldId id="658" r:id="rId40"/>
    <p:sldId id="271" r:id="rId41"/>
    <p:sldId id="558" r:id="rId42"/>
    <p:sldId id="263" r:id="rId43"/>
    <p:sldId id="656" r:id="rId44"/>
    <p:sldId id="559" r:id="rId45"/>
    <p:sldId id="560" r:id="rId46"/>
    <p:sldId id="314" r:id="rId47"/>
    <p:sldId id="651" r:id="rId48"/>
    <p:sldId id="572" r:id="rId49"/>
    <p:sldId id="574" r:id="rId50"/>
    <p:sldId id="661" r:id="rId51"/>
    <p:sldId id="575" r:id="rId52"/>
    <p:sldId id="659" r:id="rId53"/>
    <p:sldId id="576" r:id="rId54"/>
    <p:sldId id="578" r:id="rId55"/>
    <p:sldId id="654" r:id="rId56"/>
    <p:sldId id="655" r:id="rId57"/>
    <p:sldId id="648" r:id="rId58"/>
    <p:sldId id="646" r:id="rId59"/>
    <p:sldId id="647" r:id="rId60"/>
    <p:sldId id="583" r:id="rId61"/>
    <p:sldId id="585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AB1C6-31B5-3452-EBE2-49E3BD472C8D}" v="68" dt="2020-04-30T03:45:30.832"/>
    <p1510:client id="{8EA9F6D5-B91F-8A39-A1C5-166B4E5BF34D}" v="234" dt="2020-04-28T19:28:38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4"/>
    <p:restoredTop sz="86357"/>
  </p:normalViewPr>
  <p:slideViewPr>
    <p:cSldViewPr snapToGrid="0" snapToObjects="1">
      <p:cViewPr varScale="1">
        <p:scale>
          <a:sx n="95" d="100"/>
          <a:sy n="95" d="100"/>
        </p:scale>
        <p:origin x="114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6C4B04-6494-994D-BC7C-A288FF7C33D5}" type="doc">
      <dgm:prSet loTypeId="urn:microsoft.com/office/officeart/2008/layout/VerticalAccentList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C3C2BCC-66AB-8340-9763-A5D4E2A6225D}">
      <dgm:prSet phldrT="[Text]"/>
      <dgm:spPr/>
      <dgm:t>
        <a:bodyPr/>
        <a:lstStyle/>
        <a:p>
          <a:r>
            <a:rPr lang="en-US"/>
            <a:t>“I can do this.”</a:t>
          </a:r>
          <a:endParaRPr lang="en-US" dirty="0"/>
        </a:p>
      </dgm:t>
    </dgm:pt>
    <dgm:pt modelId="{35C31365-B128-F14D-988B-40350A44B971}" type="parTrans" cxnId="{C8B2C2A3-7C53-9C43-927A-ED418551DA49}">
      <dgm:prSet/>
      <dgm:spPr/>
      <dgm:t>
        <a:bodyPr/>
        <a:lstStyle/>
        <a:p>
          <a:endParaRPr lang="en-US"/>
        </a:p>
      </dgm:t>
    </dgm:pt>
    <dgm:pt modelId="{AB8F3E3F-6D04-E643-8A92-BE301AB1231B}" type="sibTrans" cxnId="{C8B2C2A3-7C53-9C43-927A-ED418551DA49}">
      <dgm:prSet/>
      <dgm:spPr/>
      <dgm:t>
        <a:bodyPr/>
        <a:lstStyle/>
        <a:p>
          <a:endParaRPr lang="en-US"/>
        </a:p>
      </dgm:t>
    </dgm:pt>
    <dgm:pt modelId="{6E3775FB-C793-D54B-8C99-47E134994777}">
      <dgm:prSet phldrT="[Text]" custT="1"/>
      <dgm:spPr/>
      <dgm:t>
        <a:bodyPr/>
        <a:lstStyle/>
        <a:p>
          <a:r>
            <a:rPr lang="en-US" sz="3200" b="1" dirty="0">
              <a:solidFill>
                <a:srgbClr val="0070C0"/>
              </a:solidFill>
            </a:rPr>
            <a:t>Self-Efficacy</a:t>
          </a:r>
        </a:p>
      </dgm:t>
    </dgm:pt>
    <dgm:pt modelId="{7102F888-A7DC-474F-9AB3-A76CC2D1EA04}" type="parTrans" cxnId="{72C1D6BD-501C-AD4C-B475-FD974850A7B5}">
      <dgm:prSet/>
      <dgm:spPr/>
      <dgm:t>
        <a:bodyPr/>
        <a:lstStyle/>
        <a:p>
          <a:endParaRPr lang="en-US"/>
        </a:p>
      </dgm:t>
    </dgm:pt>
    <dgm:pt modelId="{17E10F8A-B705-F847-B3A7-4E9599247906}" type="sibTrans" cxnId="{72C1D6BD-501C-AD4C-B475-FD974850A7B5}">
      <dgm:prSet/>
      <dgm:spPr/>
      <dgm:t>
        <a:bodyPr/>
        <a:lstStyle/>
        <a:p>
          <a:endParaRPr lang="en-US"/>
        </a:p>
      </dgm:t>
    </dgm:pt>
    <dgm:pt modelId="{CFED98F8-296C-4544-A979-DE303B196853}">
      <dgm:prSet phldrT="[Text]"/>
      <dgm:spPr/>
      <dgm:t>
        <a:bodyPr/>
        <a:lstStyle/>
        <a:p>
          <a:r>
            <a:rPr lang="en-US"/>
            <a:t>“This is a goal that matters to me.”</a:t>
          </a:r>
          <a:endParaRPr lang="en-US" dirty="0"/>
        </a:p>
      </dgm:t>
    </dgm:pt>
    <dgm:pt modelId="{5BFCD81C-1F9E-0249-BD54-6D466BEDB020}" type="parTrans" cxnId="{8DBC81F1-0529-894C-A266-E14B56F2E992}">
      <dgm:prSet/>
      <dgm:spPr/>
      <dgm:t>
        <a:bodyPr/>
        <a:lstStyle/>
        <a:p>
          <a:endParaRPr lang="en-US"/>
        </a:p>
      </dgm:t>
    </dgm:pt>
    <dgm:pt modelId="{8A69F220-530D-5347-95A3-E52538F1DA88}" type="sibTrans" cxnId="{8DBC81F1-0529-894C-A266-E14B56F2E992}">
      <dgm:prSet/>
      <dgm:spPr/>
      <dgm:t>
        <a:bodyPr/>
        <a:lstStyle/>
        <a:p>
          <a:endParaRPr lang="en-US"/>
        </a:p>
      </dgm:t>
    </dgm:pt>
    <dgm:pt modelId="{09770873-1094-3045-8E46-B9C88145107B}">
      <dgm:prSet phldrT="[Text]" custT="1"/>
      <dgm:spPr/>
      <dgm:t>
        <a:bodyPr/>
        <a:lstStyle/>
        <a:p>
          <a:r>
            <a:rPr lang="en-US" sz="3200" b="1" dirty="0">
              <a:solidFill>
                <a:srgbClr val="92D050"/>
              </a:solidFill>
            </a:rPr>
            <a:t>Motivation</a:t>
          </a:r>
        </a:p>
      </dgm:t>
    </dgm:pt>
    <dgm:pt modelId="{0A37202F-29D4-7C4C-9BDA-C2A7927F3E84}" type="parTrans" cxnId="{5359C995-E700-FC4D-8637-C60B784370B3}">
      <dgm:prSet/>
      <dgm:spPr/>
      <dgm:t>
        <a:bodyPr/>
        <a:lstStyle/>
        <a:p>
          <a:endParaRPr lang="en-US"/>
        </a:p>
      </dgm:t>
    </dgm:pt>
    <dgm:pt modelId="{53EBC084-6902-1A49-9586-ECAD06565040}" type="sibTrans" cxnId="{5359C995-E700-FC4D-8637-C60B784370B3}">
      <dgm:prSet/>
      <dgm:spPr/>
      <dgm:t>
        <a:bodyPr/>
        <a:lstStyle/>
        <a:p>
          <a:endParaRPr lang="en-US"/>
        </a:p>
      </dgm:t>
    </dgm:pt>
    <dgm:pt modelId="{00B35DC9-3477-ED4B-85CC-62D4F017079B}">
      <dgm:prSet phldrT="[Text]"/>
      <dgm:spPr/>
      <dgm:t>
        <a:bodyPr/>
        <a:lstStyle/>
        <a:p>
          <a:r>
            <a:rPr lang="en-US"/>
            <a:t>“I believe that you understand, care and can help me."</a:t>
          </a:r>
          <a:endParaRPr lang="en-US" dirty="0"/>
        </a:p>
      </dgm:t>
    </dgm:pt>
    <dgm:pt modelId="{92B6A444-4C18-494B-9A73-E6243F45D199}" type="parTrans" cxnId="{EFC332EE-6D18-6840-8947-7C19D692B6DA}">
      <dgm:prSet/>
      <dgm:spPr/>
      <dgm:t>
        <a:bodyPr/>
        <a:lstStyle/>
        <a:p>
          <a:endParaRPr lang="en-US"/>
        </a:p>
      </dgm:t>
    </dgm:pt>
    <dgm:pt modelId="{33F98226-81AB-1249-8D54-3FE5D7ECBF0E}" type="sibTrans" cxnId="{EFC332EE-6D18-6840-8947-7C19D692B6DA}">
      <dgm:prSet/>
      <dgm:spPr/>
      <dgm:t>
        <a:bodyPr/>
        <a:lstStyle/>
        <a:p>
          <a:endParaRPr lang="en-US"/>
        </a:p>
      </dgm:t>
    </dgm:pt>
    <dgm:pt modelId="{426E9B02-2C2D-A548-8747-7AF39DED112E}">
      <dgm:prSet phldrT="[Text]" custT="1"/>
      <dgm:spPr/>
      <dgm:t>
        <a:bodyPr/>
        <a:lstStyle/>
        <a:p>
          <a:r>
            <a:rPr lang="en-US" sz="3200" b="1" dirty="0">
              <a:solidFill>
                <a:schemeClr val="accent6">
                  <a:lumMod val="50000"/>
                </a:schemeClr>
              </a:solidFill>
            </a:rPr>
            <a:t>Trust</a:t>
          </a:r>
        </a:p>
      </dgm:t>
    </dgm:pt>
    <dgm:pt modelId="{8A4C5DD3-2304-634B-B2C0-25FD724C0153}" type="parTrans" cxnId="{11E87CD3-F092-9D45-A566-A3F4436CB171}">
      <dgm:prSet/>
      <dgm:spPr/>
      <dgm:t>
        <a:bodyPr/>
        <a:lstStyle/>
        <a:p>
          <a:endParaRPr lang="en-US"/>
        </a:p>
      </dgm:t>
    </dgm:pt>
    <dgm:pt modelId="{201CA664-D6B9-524D-9076-A675D11B8EF1}" type="sibTrans" cxnId="{11E87CD3-F092-9D45-A566-A3F4436CB171}">
      <dgm:prSet/>
      <dgm:spPr/>
      <dgm:t>
        <a:bodyPr/>
        <a:lstStyle/>
        <a:p>
          <a:endParaRPr lang="en-US"/>
        </a:p>
      </dgm:t>
    </dgm:pt>
    <dgm:pt modelId="{7978543B-2219-6847-A5EA-42BA18F4C08F}" type="pres">
      <dgm:prSet presAssocID="{FA6C4B04-6494-994D-BC7C-A288FF7C33D5}" presName="Name0" presStyleCnt="0">
        <dgm:presLayoutVars>
          <dgm:chMax/>
          <dgm:chPref/>
          <dgm:dir/>
        </dgm:presLayoutVars>
      </dgm:prSet>
      <dgm:spPr/>
    </dgm:pt>
    <dgm:pt modelId="{C017F0F2-DFD7-AA44-A18B-C89BDEE54B08}" type="pres">
      <dgm:prSet presAssocID="{0C3C2BCC-66AB-8340-9763-A5D4E2A6225D}" presName="parenttextcomposite" presStyleCnt="0"/>
      <dgm:spPr/>
    </dgm:pt>
    <dgm:pt modelId="{964F27DF-1F7C-1447-AA87-E3022ECA3745}" type="pres">
      <dgm:prSet presAssocID="{0C3C2BCC-66AB-8340-9763-A5D4E2A6225D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3332C501-CF4E-4D4E-9D67-E3F0D8C705F1}" type="pres">
      <dgm:prSet presAssocID="{0C3C2BCC-66AB-8340-9763-A5D4E2A6225D}" presName="composite" presStyleCnt="0"/>
      <dgm:spPr/>
    </dgm:pt>
    <dgm:pt modelId="{4333ED62-385A-6541-98E3-CC461F20D728}" type="pres">
      <dgm:prSet presAssocID="{0C3C2BCC-66AB-8340-9763-A5D4E2A6225D}" presName="chevron1" presStyleLbl="alignNode1" presStyleIdx="0" presStyleCnt="21"/>
      <dgm:spPr/>
    </dgm:pt>
    <dgm:pt modelId="{CAF77E64-7141-F748-B723-45152171A04F}" type="pres">
      <dgm:prSet presAssocID="{0C3C2BCC-66AB-8340-9763-A5D4E2A6225D}" presName="chevron2" presStyleLbl="alignNode1" presStyleIdx="1" presStyleCnt="21"/>
      <dgm:spPr/>
    </dgm:pt>
    <dgm:pt modelId="{62339857-CEAC-BD44-B0D4-EC71B3A1FA89}" type="pres">
      <dgm:prSet presAssocID="{0C3C2BCC-66AB-8340-9763-A5D4E2A6225D}" presName="chevron3" presStyleLbl="alignNode1" presStyleIdx="2" presStyleCnt="21"/>
      <dgm:spPr/>
    </dgm:pt>
    <dgm:pt modelId="{42FBB61B-3CEC-E642-8B5D-62E2C00EC009}" type="pres">
      <dgm:prSet presAssocID="{0C3C2BCC-66AB-8340-9763-A5D4E2A6225D}" presName="chevron4" presStyleLbl="alignNode1" presStyleIdx="3" presStyleCnt="21"/>
      <dgm:spPr/>
    </dgm:pt>
    <dgm:pt modelId="{3A39E415-7E3D-854F-BE8B-3BD509150709}" type="pres">
      <dgm:prSet presAssocID="{0C3C2BCC-66AB-8340-9763-A5D4E2A6225D}" presName="chevron5" presStyleLbl="alignNode1" presStyleIdx="4" presStyleCnt="21"/>
      <dgm:spPr/>
    </dgm:pt>
    <dgm:pt modelId="{A74B5DB9-CDEF-5B4C-85AC-80542B60128E}" type="pres">
      <dgm:prSet presAssocID="{0C3C2BCC-66AB-8340-9763-A5D4E2A6225D}" presName="chevron6" presStyleLbl="alignNode1" presStyleIdx="5" presStyleCnt="21"/>
      <dgm:spPr/>
    </dgm:pt>
    <dgm:pt modelId="{5030DDA1-EFB8-DC49-9BC8-239852BBA84C}" type="pres">
      <dgm:prSet presAssocID="{0C3C2BCC-66AB-8340-9763-A5D4E2A6225D}" presName="chevron7" presStyleLbl="alignNode1" presStyleIdx="6" presStyleCnt="21"/>
      <dgm:spPr/>
    </dgm:pt>
    <dgm:pt modelId="{662179A2-99F0-8E46-90D1-1D6EF7E6CF0B}" type="pres">
      <dgm:prSet presAssocID="{0C3C2BCC-66AB-8340-9763-A5D4E2A6225D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E4674A42-D0C9-E246-9E4E-01575DCF0F0E}" type="pres">
      <dgm:prSet presAssocID="{AB8F3E3F-6D04-E643-8A92-BE301AB1231B}" presName="sibTrans" presStyleCnt="0"/>
      <dgm:spPr/>
    </dgm:pt>
    <dgm:pt modelId="{9E347F6B-32BA-9043-9FBE-BC3B15D50D07}" type="pres">
      <dgm:prSet presAssocID="{CFED98F8-296C-4544-A979-DE303B196853}" presName="parenttextcomposite" presStyleCnt="0"/>
      <dgm:spPr/>
    </dgm:pt>
    <dgm:pt modelId="{AF5A2B2C-7F4B-5845-A628-A988315E2AC4}" type="pres">
      <dgm:prSet presAssocID="{CFED98F8-296C-4544-A979-DE303B196853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E38EF263-1D10-914E-91B1-949E79626FBE}" type="pres">
      <dgm:prSet presAssocID="{CFED98F8-296C-4544-A979-DE303B196853}" presName="composite" presStyleCnt="0"/>
      <dgm:spPr/>
    </dgm:pt>
    <dgm:pt modelId="{853F9D90-B7BD-7847-8210-AED6F497862A}" type="pres">
      <dgm:prSet presAssocID="{CFED98F8-296C-4544-A979-DE303B196853}" presName="chevron1" presStyleLbl="alignNode1" presStyleIdx="7" presStyleCnt="21"/>
      <dgm:spPr/>
    </dgm:pt>
    <dgm:pt modelId="{FF2A27FA-EA35-1248-99D9-D511C737D8CB}" type="pres">
      <dgm:prSet presAssocID="{CFED98F8-296C-4544-A979-DE303B196853}" presName="chevron2" presStyleLbl="alignNode1" presStyleIdx="8" presStyleCnt="21"/>
      <dgm:spPr/>
    </dgm:pt>
    <dgm:pt modelId="{CD2AE315-2E5A-D547-8538-77979A53A8E4}" type="pres">
      <dgm:prSet presAssocID="{CFED98F8-296C-4544-A979-DE303B196853}" presName="chevron3" presStyleLbl="alignNode1" presStyleIdx="9" presStyleCnt="21"/>
      <dgm:spPr/>
    </dgm:pt>
    <dgm:pt modelId="{E3116D00-B019-E545-A9D3-9AE15506AF0D}" type="pres">
      <dgm:prSet presAssocID="{CFED98F8-296C-4544-A979-DE303B196853}" presName="chevron4" presStyleLbl="alignNode1" presStyleIdx="10" presStyleCnt="21"/>
      <dgm:spPr/>
    </dgm:pt>
    <dgm:pt modelId="{5A732B3B-783A-6F4D-9565-4E4142F5A15C}" type="pres">
      <dgm:prSet presAssocID="{CFED98F8-296C-4544-A979-DE303B196853}" presName="chevron5" presStyleLbl="alignNode1" presStyleIdx="11" presStyleCnt="21"/>
      <dgm:spPr/>
    </dgm:pt>
    <dgm:pt modelId="{EE5CEFC7-EE7E-3C49-996E-C43A20CF4B48}" type="pres">
      <dgm:prSet presAssocID="{CFED98F8-296C-4544-A979-DE303B196853}" presName="chevron6" presStyleLbl="alignNode1" presStyleIdx="12" presStyleCnt="21"/>
      <dgm:spPr/>
    </dgm:pt>
    <dgm:pt modelId="{62D78228-8283-6248-87BA-1A135E9540FE}" type="pres">
      <dgm:prSet presAssocID="{CFED98F8-296C-4544-A979-DE303B196853}" presName="chevron7" presStyleLbl="alignNode1" presStyleIdx="13" presStyleCnt="21"/>
      <dgm:spPr/>
    </dgm:pt>
    <dgm:pt modelId="{90F5C9CC-FA35-824B-9C58-51EA34AD7D53}" type="pres">
      <dgm:prSet presAssocID="{CFED98F8-296C-4544-A979-DE303B196853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10763AFD-1454-464A-97B6-531E99B2BA81}" type="pres">
      <dgm:prSet presAssocID="{8A69F220-530D-5347-95A3-E52538F1DA88}" presName="sibTrans" presStyleCnt="0"/>
      <dgm:spPr/>
    </dgm:pt>
    <dgm:pt modelId="{EBA96163-9EEB-3C45-9C27-67370C459491}" type="pres">
      <dgm:prSet presAssocID="{00B35DC9-3477-ED4B-85CC-62D4F017079B}" presName="parenttextcomposite" presStyleCnt="0"/>
      <dgm:spPr/>
    </dgm:pt>
    <dgm:pt modelId="{F87BEE79-EDCB-A84C-BAC1-DCD03F67344A}" type="pres">
      <dgm:prSet presAssocID="{00B35DC9-3477-ED4B-85CC-62D4F017079B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F0DC9E60-0EEA-3F4B-874C-F4749CCF8B13}" type="pres">
      <dgm:prSet presAssocID="{00B35DC9-3477-ED4B-85CC-62D4F017079B}" presName="composite" presStyleCnt="0"/>
      <dgm:spPr/>
    </dgm:pt>
    <dgm:pt modelId="{19CC2F9F-13D8-6141-8320-B8FFB898D2EB}" type="pres">
      <dgm:prSet presAssocID="{00B35DC9-3477-ED4B-85CC-62D4F017079B}" presName="chevron1" presStyleLbl="alignNode1" presStyleIdx="14" presStyleCnt="21"/>
      <dgm:spPr/>
    </dgm:pt>
    <dgm:pt modelId="{828AB77D-3783-3947-9BE4-419B1C8E9E58}" type="pres">
      <dgm:prSet presAssocID="{00B35DC9-3477-ED4B-85CC-62D4F017079B}" presName="chevron2" presStyleLbl="alignNode1" presStyleIdx="15" presStyleCnt="21"/>
      <dgm:spPr/>
    </dgm:pt>
    <dgm:pt modelId="{B836DB00-8458-274C-B9CB-84BB0D8C98E6}" type="pres">
      <dgm:prSet presAssocID="{00B35DC9-3477-ED4B-85CC-62D4F017079B}" presName="chevron3" presStyleLbl="alignNode1" presStyleIdx="16" presStyleCnt="21"/>
      <dgm:spPr/>
    </dgm:pt>
    <dgm:pt modelId="{277DEB3F-B108-1F41-92DC-08EFC32017CE}" type="pres">
      <dgm:prSet presAssocID="{00B35DC9-3477-ED4B-85CC-62D4F017079B}" presName="chevron4" presStyleLbl="alignNode1" presStyleIdx="17" presStyleCnt="21"/>
      <dgm:spPr/>
    </dgm:pt>
    <dgm:pt modelId="{34D20114-8EB4-E749-A95A-327C98665645}" type="pres">
      <dgm:prSet presAssocID="{00B35DC9-3477-ED4B-85CC-62D4F017079B}" presName="chevron5" presStyleLbl="alignNode1" presStyleIdx="18" presStyleCnt="21"/>
      <dgm:spPr/>
    </dgm:pt>
    <dgm:pt modelId="{DB389A7D-298F-3F4B-ADDC-EDB6C72A6753}" type="pres">
      <dgm:prSet presAssocID="{00B35DC9-3477-ED4B-85CC-62D4F017079B}" presName="chevron6" presStyleLbl="alignNode1" presStyleIdx="19" presStyleCnt="21"/>
      <dgm:spPr/>
    </dgm:pt>
    <dgm:pt modelId="{A5C9DEED-1AC8-0D41-A71C-E56CA6975522}" type="pres">
      <dgm:prSet presAssocID="{00B35DC9-3477-ED4B-85CC-62D4F017079B}" presName="chevron7" presStyleLbl="alignNode1" presStyleIdx="20" presStyleCnt="21"/>
      <dgm:spPr/>
    </dgm:pt>
    <dgm:pt modelId="{5908C677-B344-D14E-BBFD-C1F28A2D3D8D}" type="pres">
      <dgm:prSet presAssocID="{00B35DC9-3477-ED4B-85CC-62D4F017079B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ED2CB308-7A07-9B45-B38F-66BDFAB52361}" type="presOf" srcId="{6E3775FB-C793-D54B-8C99-47E134994777}" destId="{662179A2-99F0-8E46-90D1-1D6EF7E6CF0B}" srcOrd="0" destOrd="0" presId="urn:microsoft.com/office/officeart/2008/layout/VerticalAccentList"/>
    <dgm:cxn modelId="{29D30A1B-96F6-9B40-A7DA-0539C2D5E416}" type="presOf" srcId="{09770873-1094-3045-8E46-B9C88145107B}" destId="{90F5C9CC-FA35-824B-9C58-51EA34AD7D53}" srcOrd="0" destOrd="0" presId="urn:microsoft.com/office/officeart/2008/layout/VerticalAccentList"/>
    <dgm:cxn modelId="{192BE41F-2DE0-F54E-9C24-89735D967780}" type="presOf" srcId="{426E9B02-2C2D-A548-8747-7AF39DED112E}" destId="{5908C677-B344-D14E-BBFD-C1F28A2D3D8D}" srcOrd="0" destOrd="0" presId="urn:microsoft.com/office/officeart/2008/layout/VerticalAccentList"/>
    <dgm:cxn modelId="{8B353084-AB1B-E840-BB20-44C7D435E631}" type="presOf" srcId="{CFED98F8-296C-4544-A979-DE303B196853}" destId="{AF5A2B2C-7F4B-5845-A628-A988315E2AC4}" srcOrd="0" destOrd="0" presId="urn:microsoft.com/office/officeart/2008/layout/VerticalAccentList"/>
    <dgm:cxn modelId="{5359C995-E700-FC4D-8637-C60B784370B3}" srcId="{CFED98F8-296C-4544-A979-DE303B196853}" destId="{09770873-1094-3045-8E46-B9C88145107B}" srcOrd="0" destOrd="0" parTransId="{0A37202F-29D4-7C4C-9BDA-C2A7927F3E84}" sibTransId="{53EBC084-6902-1A49-9586-ECAD06565040}"/>
    <dgm:cxn modelId="{7F9859A1-4FA7-3942-B049-B2212B4FA4CE}" type="presOf" srcId="{FA6C4B04-6494-994D-BC7C-A288FF7C33D5}" destId="{7978543B-2219-6847-A5EA-42BA18F4C08F}" srcOrd="0" destOrd="0" presId="urn:microsoft.com/office/officeart/2008/layout/VerticalAccentList"/>
    <dgm:cxn modelId="{C8B2C2A3-7C53-9C43-927A-ED418551DA49}" srcId="{FA6C4B04-6494-994D-BC7C-A288FF7C33D5}" destId="{0C3C2BCC-66AB-8340-9763-A5D4E2A6225D}" srcOrd="0" destOrd="0" parTransId="{35C31365-B128-F14D-988B-40350A44B971}" sibTransId="{AB8F3E3F-6D04-E643-8A92-BE301AB1231B}"/>
    <dgm:cxn modelId="{72C1D6BD-501C-AD4C-B475-FD974850A7B5}" srcId="{0C3C2BCC-66AB-8340-9763-A5D4E2A6225D}" destId="{6E3775FB-C793-D54B-8C99-47E134994777}" srcOrd="0" destOrd="0" parTransId="{7102F888-A7DC-474F-9AB3-A76CC2D1EA04}" sibTransId="{17E10F8A-B705-F847-B3A7-4E9599247906}"/>
    <dgm:cxn modelId="{2CA4E2CA-DFD3-7649-B19A-96B4F06C5AC3}" type="presOf" srcId="{0C3C2BCC-66AB-8340-9763-A5D4E2A6225D}" destId="{964F27DF-1F7C-1447-AA87-E3022ECA3745}" srcOrd="0" destOrd="0" presId="urn:microsoft.com/office/officeart/2008/layout/VerticalAccentList"/>
    <dgm:cxn modelId="{FBE531D0-D0FD-994E-AABD-4645237E7930}" type="presOf" srcId="{00B35DC9-3477-ED4B-85CC-62D4F017079B}" destId="{F87BEE79-EDCB-A84C-BAC1-DCD03F67344A}" srcOrd="0" destOrd="0" presId="urn:microsoft.com/office/officeart/2008/layout/VerticalAccentList"/>
    <dgm:cxn modelId="{11E87CD3-F092-9D45-A566-A3F4436CB171}" srcId="{00B35DC9-3477-ED4B-85CC-62D4F017079B}" destId="{426E9B02-2C2D-A548-8747-7AF39DED112E}" srcOrd="0" destOrd="0" parTransId="{8A4C5DD3-2304-634B-B2C0-25FD724C0153}" sibTransId="{201CA664-D6B9-524D-9076-A675D11B8EF1}"/>
    <dgm:cxn modelId="{EFC332EE-6D18-6840-8947-7C19D692B6DA}" srcId="{FA6C4B04-6494-994D-BC7C-A288FF7C33D5}" destId="{00B35DC9-3477-ED4B-85CC-62D4F017079B}" srcOrd="2" destOrd="0" parTransId="{92B6A444-4C18-494B-9A73-E6243F45D199}" sibTransId="{33F98226-81AB-1249-8D54-3FE5D7ECBF0E}"/>
    <dgm:cxn modelId="{8DBC81F1-0529-894C-A266-E14B56F2E992}" srcId="{FA6C4B04-6494-994D-BC7C-A288FF7C33D5}" destId="{CFED98F8-296C-4544-A979-DE303B196853}" srcOrd="1" destOrd="0" parTransId="{5BFCD81C-1F9E-0249-BD54-6D466BEDB020}" sibTransId="{8A69F220-530D-5347-95A3-E52538F1DA88}"/>
    <dgm:cxn modelId="{E836EE57-EACC-8743-952D-E094B64D7C9F}" type="presParOf" srcId="{7978543B-2219-6847-A5EA-42BA18F4C08F}" destId="{C017F0F2-DFD7-AA44-A18B-C89BDEE54B08}" srcOrd="0" destOrd="0" presId="urn:microsoft.com/office/officeart/2008/layout/VerticalAccentList"/>
    <dgm:cxn modelId="{606EE151-941B-4347-94EC-436A018554FE}" type="presParOf" srcId="{C017F0F2-DFD7-AA44-A18B-C89BDEE54B08}" destId="{964F27DF-1F7C-1447-AA87-E3022ECA3745}" srcOrd="0" destOrd="0" presId="urn:microsoft.com/office/officeart/2008/layout/VerticalAccentList"/>
    <dgm:cxn modelId="{A4E849A9-E28B-AD4A-9140-B328CE82B82B}" type="presParOf" srcId="{7978543B-2219-6847-A5EA-42BA18F4C08F}" destId="{3332C501-CF4E-4D4E-9D67-E3F0D8C705F1}" srcOrd="1" destOrd="0" presId="urn:microsoft.com/office/officeart/2008/layout/VerticalAccentList"/>
    <dgm:cxn modelId="{33B9E993-034B-0F48-9F1A-34D174251F98}" type="presParOf" srcId="{3332C501-CF4E-4D4E-9D67-E3F0D8C705F1}" destId="{4333ED62-385A-6541-98E3-CC461F20D728}" srcOrd="0" destOrd="0" presId="urn:microsoft.com/office/officeart/2008/layout/VerticalAccentList"/>
    <dgm:cxn modelId="{2810A309-BBE0-944C-AFC4-CE36C61CCB85}" type="presParOf" srcId="{3332C501-CF4E-4D4E-9D67-E3F0D8C705F1}" destId="{CAF77E64-7141-F748-B723-45152171A04F}" srcOrd="1" destOrd="0" presId="urn:microsoft.com/office/officeart/2008/layout/VerticalAccentList"/>
    <dgm:cxn modelId="{7FB8E73A-C4F9-654F-9316-F80487AC4ADC}" type="presParOf" srcId="{3332C501-CF4E-4D4E-9D67-E3F0D8C705F1}" destId="{62339857-CEAC-BD44-B0D4-EC71B3A1FA89}" srcOrd="2" destOrd="0" presId="urn:microsoft.com/office/officeart/2008/layout/VerticalAccentList"/>
    <dgm:cxn modelId="{1E2D900B-88BC-0B46-9ECA-237752B128AE}" type="presParOf" srcId="{3332C501-CF4E-4D4E-9D67-E3F0D8C705F1}" destId="{42FBB61B-3CEC-E642-8B5D-62E2C00EC009}" srcOrd="3" destOrd="0" presId="urn:microsoft.com/office/officeart/2008/layout/VerticalAccentList"/>
    <dgm:cxn modelId="{30DAE968-9B41-634F-BACF-CC11126F085B}" type="presParOf" srcId="{3332C501-CF4E-4D4E-9D67-E3F0D8C705F1}" destId="{3A39E415-7E3D-854F-BE8B-3BD509150709}" srcOrd="4" destOrd="0" presId="urn:microsoft.com/office/officeart/2008/layout/VerticalAccentList"/>
    <dgm:cxn modelId="{D9B0FC6F-88EC-6541-AF0A-44FB0DAFD606}" type="presParOf" srcId="{3332C501-CF4E-4D4E-9D67-E3F0D8C705F1}" destId="{A74B5DB9-CDEF-5B4C-85AC-80542B60128E}" srcOrd="5" destOrd="0" presId="urn:microsoft.com/office/officeart/2008/layout/VerticalAccentList"/>
    <dgm:cxn modelId="{87EFC986-065C-774C-B5ED-1D7047C8082A}" type="presParOf" srcId="{3332C501-CF4E-4D4E-9D67-E3F0D8C705F1}" destId="{5030DDA1-EFB8-DC49-9BC8-239852BBA84C}" srcOrd="6" destOrd="0" presId="urn:microsoft.com/office/officeart/2008/layout/VerticalAccentList"/>
    <dgm:cxn modelId="{C5FDED63-268E-8A45-B617-5443781486DD}" type="presParOf" srcId="{3332C501-CF4E-4D4E-9D67-E3F0D8C705F1}" destId="{662179A2-99F0-8E46-90D1-1D6EF7E6CF0B}" srcOrd="7" destOrd="0" presId="urn:microsoft.com/office/officeart/2008/layout/VerticalAccentList"/>
    <dgm:cxn modelId="{F3C8C80A-6A8E-1641-85B7-FC420F82A7E5}" type="presParOf" srcId="{7978543B-2219-6847-A5EA-42BA18F4C08F}" destId="{E4674A42-D0C9-E246-9E4E-01575DCF0F0E}" srcOrd="2" destOrd="0" presId="urn:microsoft.com/office/officeart/2008/layout/VerticalAccentList"/>
    <dgm:cxn modelId="{DB4C44A4-1E1B-9748-BA69-D725FCB05AC9}" type="presParOf" srcId="{7978543B-2219-6847-A5EA-42BA18F4C08F}" destId="{9E347F6B-32BA-9043-9FBE-BC3B15D50D07}" srcOrd="3" destOrd="0" presId="urn:microsoft.com/office/officeart/2008/layout/VerticalAccentList"/>
    <dgm:cxn modelId="{1FCFD3A9-EE86-C946-B80B-4B587931919D}" type="presParOf" srcId="{9E347F6B-32BA-9043-9FBE-BC3B15D50D07}" destId="{AF5A2B2C-7F4B-5845-A628-A988315E2AC4}" srcOrd="0" destOrd="0" presId="urn:microsoft.com/office/officeart/2008/layout/VerticalAccentList"/>
    <dgm:cxn modelId="{49BCADB3-5E52-DD4F-A71F-E98C4C801767}" type="presParOf" srcId="{7978543B-2219-6847-A5EA-42BA18F4C08F}" destId="{E38EF263-1D10-914E-91B1-949E79626FBE}" srcOrd="4" destOrd="0" presId="urn:microsoft.com/office/officeart/2008/layout/VerticalAccentList"/>
    <dgm:cxn modelId="{4B0F866D-E16E-5047-99BA-AB1367902749}" type="presParOf" srcId="{E38EF263-1D10-914E-91B1-949E79626FBE}" destId="{853F9D90-B7BD-7847-8210-AED6F497862A}" srcOrd="0" destOrd="0" presId="urn:microsoft.com/office/officeart/2008/layout/VerticalAccentList"/>
    <dgm:cxn modelId="{95EE2A65-D77F-EF48-BF24-57E217D1FFF2}" type="presParOf" srcId="{E38EF263-1D10-914E-91B1-949E79626FBE}" destId="{FF2A27FA-EA35-1248-99D9-D511C737D8CB}" srcOrd="1" destOrd="0" presId="urn:microsoft.com/office/officeart/2008/layout/VerticalAccentList"/>
    <dgm:cxn modelId="{13BD03EC-F545-104E-988C-CE48ECE8CBFF}" type="presParOf" srcId="{E38EF263-1D10-914E-91B1-949E79626FBE}" destId="{CD2AE315-2E5A-D547-8538-77979A53A8E4}" srcOrd="2" destOrd="0" presId="urn:microsoft.com/office/officeart/2008/layout/VerticalAccentList"/>
    <dgm:cxn modelId="{CE9FE126-7BDA-A14E-A36D-34C5965E789C}" type="presParOf" srcId="{E38EF263-1D10-914E-91B1-949E79626FBE}" destId="{E3116D00-B019-E545-A9D3-9AE15506AF0D}" srcOrd="3" destOrd="0" presId="urn:microsoft.com/office/officeart/2008/layout/VerticalAccentList"/>
    <dgm:cxn modelId="{929658BF-837E-7F44-A4EC-AA946014CDF6}" type="presParOf" srcId="{E38EF263-1D10-914E-91B1-949E79626FBE}" destId="{5A732B3B-783A-6F4D-9565-4E4142F5A15C}" srcOrd="4" destOrd="0" presId="urn:microsoft.com/office/officeart/2008/layout/VerticalAccentList"/>
    <dgm:cxn modelId="{6F32A7F3-083F-CC4F-B25C-20A968E53E44}" type="presParOf" srcId="{E38EF263-1D10-914E-91B1-949E79626FBE}" destId="{EE5CEFC7-EE7E-3C49-996E-C43A20CF4B48}" srcOrd="5" destOrd="0" presId="urn:microsoft.com/office/officeart/2008/layout/VerticalAccentList"/>
    <dgm:cxn modelId="{10D6FA8D-3573-FF4A-8A0F-9F414B848166}" type="presParOf" srcId="{E38EF263-1D10-914E-91B1-949E79626FBE}" destId="{62D78228-8283-6248-87BA-1A135E9540FE}" srcOrd="6" destOrd="0" presId="urn:microsoft.com/office/officeart/2008/layout/VerticalAccentList"/>
    <dgm:cxn modelId="{DB691CB9-3D02-C444-BE92-B9FC54539DA6}" type="presParOf" srcId="{E38EF263-1D10-914E-91B1-949E79626FBE}" destId="{90F5C9CC-FA35-824B-9C58-51EA34AD7D53}" srcOrd="7" destOrd="0" presId="urn:microsoft.com/office/officeart/2008/layout/VerticalAccentList"/>
    <dgm:cxn modelId="{8D7FBC8F-27D7-5540-BF68-73CF87FA0DEA}" type="presParOf" srcId="{7978543B-2219-6847-A5EA-42BA18F4C08F}" destId="{10763AFD-1454-464A-97B6-531E99B2BA81}" srcOrd="5" destOrd="0" presId="urn:microsoft.com/office/officeart/2008/layout/VerticalAccentList"/>
    <dgm:cxn modelId="{47F4C426-6109-2C49-BF99-0C6F980A8810}" type="presParOf" srcId="{7978543B-2219-6847-A5EA-42BA18F4C08F}" destId="{EBA96163-9EEB-3C45-9C27-67370C459491}" srcOrd="6" destOrd="0" presId="urn:microsoft.com/office/officeart/2008/layout/VerticalAccentList"/>
    <dgm:cxn modelId="{A6CC61CF-2655-364B-A900-981DC658A5F5}" type="presParOf" srcId="{EBA96163-9EEB-3C45-9C27-67370C459491}" destId="{F87BEE79-EDCB-A84C-BAC1-DCD03F67344A}" srcOrd="0" destOrd="0" presId="urn:microsoft.com/office/officeart/2008/layout/VerticalAccentList"/>
    <dgm:cxn modelId="{66972223-E67F-2748-B88D-61AF8C7E511D}" type="presParOf" srcId="{7978543B-2219-6847-A5EA-42BA18F4C08F}" destId="{F0DC9E60-0EEA-3F4B-874C-F4749CCF8B13}" srcOrd="7" destOrd="0" presId="urn:microsoft.com/office/officeart/2008/layout/VerticalAccentList"/>
    <dgm:cxn modelId="{7A1CE60E-AA93-4848-AB0E-D22DA3EF3D80}" type="presParOf" srcId="{F0DC9E60-0EEA-3F4B-874C-F4749CCF8B13}" destId="{19CC2F9F-13D8-6141-8320-B8FFB898D2EB}" srcOrd="0" destOrd="0" presId="urn:microsoft.com/office/officeart/2008/layout/VerticalAccentList"/>
    <dgm:cxn modelId="{09E98D90-D1AA-7F49-A4FF-86F0FDAB04E1}" type="presParOf" srcId="{F0DC9E60-0EEA-3F4B-874C-F4749CCF8B13}" destId="{828AB77D-3783-3947-9BE4-419B1C8E9E58}" srcOrd="1" destOrd="0" presId="urn:microsoft.com/office/officeart/2008/layout/VerticalAccentList"/>
    <dgm:cxn modelId="{4758B5C5-3B09-0540-AB77-906639CD1112}" type="presParOf" srcId="{F0DC9E60-0EEA-3F4B-874C-F4749CCF8B13}" destId="{B836DB00-8458-274C-B9CB-84BB0D8C98E6}" srcOrd="2" destOrd="0" presId="urn:microsoft.com/office/officeart/2008/layout/VerticalAccentList"/>
    <dgm:cxn modelId="{46E389A6-A0D0-9D43-921C-3EDF30492E2E}" type="presParOf" srcId="{F0DC9E60-0EEA-3F4B-874C-F4749CCF8B13}" destId="{277DEB3F-B108-1F41-92DC-08EFC32017CE}" srcOrd="3" destOrd="0" presId="urn:microsoft.com/office/officeart/2008/layout/VerticalAccentList"/>
    <dgm:cxn modelId="{2DE334A6-2A69-4F43-9B75-EB8F42BBF846}" type="presParOf" srcId="{F0DC9E60-0EEA-3F4B-874C-F4749CCF8B13}" destId="{34D20114-8EB4-E749-A95A-327C98665645}" srcOrd="4" destOrd="0" presId="urn:microsoft.com/office/officeart/2008/layout/VerticalAccentList"/>
    <dgm:cxn modelId="{424B9593-6F60-5241-99F3-5CB784F5CF31}" type="presParOf" srcId="{F0DC9E60-0EEA-3F4B-874C-F4749CCF8B13}" destId="{DB389A7D-298F-3F4B-ADDC-EDB6C72A6753}" srcOrd="5" destOrd="0" presId="urn:microsoft.com/office/officeart/2008/layout/VerticalAccentList"/>
    <dgm:cxn modelId="{F54A2989-D266-F646-8585-65B9C71AC430}" type="presParOf" srcId="{F0DC9E60-0EEA-3F4B-874C-F4749CCF8B13}" destId="{A5C9DEED-1AC8-0D41-A71C-E56CA6975522}" srcOrd="6" destOrd="0" presId="urn:microsoft.com/office/officeart/2008/layout/VerticalAccentList"/>
    <dgm:cxn modelId="{97E3F239-5BFC-E54D-8214-DC14E27F58E1}" type="presParOf" srcId="{F0DC9E60-0EEA-3F4B-874C-F4749CCF8B13}" destId="{5908C677-B344-D14E-BBFD-C1F28A2D3D8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629D56-BEB7-954C-8B62-54366869460C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C7D63D-CAE4-7743-B3EC-B38046E256D0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Organic</a:t>
          </a:r>
        </a:p>
        <a:p>
          <a:r>
            <a:rPr lang="en-US" sz="1400" dirty="0">
              <a:solidFill>
                <a:schemeClr val="tx1"/>
              </a:solidFill>
            </a:rPr>
            <a:t>Factors</a:t>
          </a:r>
        </a:p>
      </dgm:t>
    </dgm:pt>
    <dgm:pt modelId="{D15F0391-6DB1-0240-9817-1C3FD2DF847F}" type="parTrans" cxnId="{C9907AED-F8CB-0846-85D1-82DB55F553ED}">
      <dgm:prSet/>
      <dgm:spPr/>
      <dgm:t>
        <a:bodyPr/>
        <a:lstStyle/>
        <a:p>
          <a:endParaRPr lang="en-US"/>
        </a:p>
      </dgm:t>
    </dgm:pt>
    <dgm:pt modelId="{80D58C01-8A17-A14F-915B-BA90D48CA5A5}" type="sibTrans" cxnId="{C9907AED-F8CB-0846-85D1-82DB55F553ED}">
      <dgm:prSet/>
      <dgm:spPr/>
      <dgm:t>
        <a:bodyPr/>
        <a:lstStyle/>
        <a:p>
          <a:endParaRPr lang="en-US"/>
        </a:p>
      </dgm:t>
    </dgm:pt>
    <dgm:pt modelId="{A82AF866-FAD0-4F48-B1AB-1D95AD9FFAE4}">
      <dgm:prSet phldrT="[Text]"/>
      <dgm:spPr/>
      <dgm:t>
        <a:bodyPr/>
        <a:lstStyle/>
        <a:p>
          <a:r>
            <a:rPr lang="en-US" dirty="0" err="1">
              <a:solidFill>
                <a:schemeClr val="accent6">
                  <a:lumMod val="50000"/>
                </a:schemeClr>
              </a:solidFill>
            </a:rPr>
            <a:t>Anosagnosia</a:t>
          </a:r>
          <a:r>
            <a:rPr lang="en-US" dirty="0">
              <a:solidFill>
                <a:schemeClr val="accent6">
                  <a:lumMod val="50000"/>
                </a:schemeClr>
              </a:solidFill>
            </a:rPr>
            <a:t>/Lack of Self Awareness</a:t>
          </a:r>
        </a:p>
      </dgm:t>
    </dgm:pt>
    <dgm:pt modelId="{0A0504A9-CF65-2741-B023-E547609419EE}" type="parTrans" cxnId="{427844B4-4C8D-D743-B153-631A04126013}">
      <dgm:prSet/>
      <dgm:spPr/>
      <dgm:t>
        <a:bodyPr/>
        <a:lstStyle/>
        <a:p>
          <a:endParaRPr lang="en-US"/>
        </a:p>
      </dgm:t>
    </dgm:pt>
    <dgm:pt modelId="{A588B43B-AF4F-A94D-A910-774AF0A4D781}" type="sibTrans" cxnId="{427844B4-4C8D-D743-B153-631A04126013}">
      <dgm:prSet/>
      <dgm:spPr/>
      <dgm:t>
        <a:bodyPr/>
        <a:lstStyle/>
        <a:p>
          <a:endParaRPr lang="en-US"/>
        </a:p>
      </dgm:t>
    </dgm:pt>
    <dgm:pt modelId="{2B11620F-D08B-6542-B57A-1D8F7DE32D1C}">
      <dgm:prSet phldrT="[Text]"/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</a:rPr>
            <a:t>Apathy syndromes</a:t>
          </a:r>
        </a:p>
      </dgm:t>
    </dgm:pt>
    <dgm:pt modelId="{AED848FA-7BC9-1A43-BEE6-385C76769754}" type="parTrans" cxnId="{378184CE-90AC-3A42-BBB4-4A0B96FB8CB1}">
      <dgm:prSet/>
      <dgm:spPr/>
      <dgm:t>
        <a:bodyPr/>
        <a:lstStyle/>
        <a:p>
          <a:endParaRPr lang="en-US"/>
        </a:p>
      </dgm:t>
    </dgm:pt>
    <dgm:pt modelId="{5CD97736-C18A-534B-9592-903D94AC6B40}" type="sibTrans" cxnId="{378184CE-90AC-3A42-BBB4-4A0B96FB8CB1}">
      <dgm:prSet/>
      <dgm:spPr/>
      <dgm:t>
        <a:bodyPr/>
        <a:lstStyle/>
        <a:p>
          <a:endParaRPr lang="en-US"/>
        </a:p>
      </dgm:t>
    </dgm:pt>
    <dgm:pt modelId="{3000D24C-D9A5-8943-8F1B-A37596D766CD}">
      <dgm:prSet phldrT="[Text]" custT="1"/>
      <dgm:spPr/>
      <dgm:t>
        <a:bodyPr/>
        <a:lstStyle/>
        <a:p>
          <a:endParaRPr lang="en-US" sz="1800" dirty="0">
            <a:solidFill>
              <a:schemeClr val="tx1"/>
            </a:solidFill>
          </a:endParaRPr>
        </a:p>
        <a:p>
          <a:r>
            <a:rPr lang="en-US" sz="1400" dirty="0">
              <a:solidFill>
                <a:schemeClr val="tx1"/>
              </a:solidFill>
            </a:rPr>
            <a:t>Pre-Injury Psychological Traits</a:t>
          </a:r>
        </a:p>
      </dgm:t>
    </dgm:pt>
    <dgm:pt modelId="{B4B3BE52-59F4-5A47-91FB-4B20678C8A93}" type="parTrans" cxnId="{CF08BE04-1C95-8143-829C-4A2EEAA52898}">
      <dgm:prSet/>
      <dgm:spPr/>
      <dgm:t>
        <a:bodyPr/>
        <a:lstStyle/>
        <a:p>
          <a:endParaRPr lang="en-US"/>
        </a:p>
      </dgm:t>
    </dgm:pt>
    <dgm:pt modelId="{00A785C5-6718-B742-9CCF-82126A41E9CD}" type="sibTrans" cxnId="{CF08BE04-1C95-8143-829C-4A2EEAA52898}">
      <dgm:prSet/>
      <dgm:spPr/>
      <dgm:t>
        <a:bodyPr/>
        <a:lstStyle/>
        <a:p>
          <a:endParaRPr lang="en-US"/>
        </a:p>
      </dgm:t>
    </dgm:pt>
    <dgm:pt modelId="{C5778AA6-79DD-514C-9757-B66C7D4BBCDC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Negative emotionality</a:t>
          </a:r>
        </a:p>
      </dgm:t>
    </dgm:pt>
    <dgm:pt modelId="{33F0271C-2BEB-4E4B-AA47-29891E8D5AFC}" type="parTrans" cxnId="{4E4BAEA8-B063-6B41-90FB-3523A8A9870B}">
      <dgm:prSet/>
      <dgm:spPr/>
      <dgm:t>
        <a:bodyPr/>
        <a:lstStyle/>
        <a:p>
          <a:endParaRPr lang="en-US"/>
        </a:p>
      </dgm:t>
    </dgm:pt>
    <dgm:pt modelId="{EC1D189F-9DDE-EB45-BFA3-2A876C4F6D70}" type="sibTrans" cxnId="{4E4BAEA8-B063-6B41-90FB-3523A8A9870B}">
      <dgm:prSet/>
      <dgm:spPr/>
      <dgm:t>
        <a:bodyPr/>
        <a:lstStyle/>
        <a:p>
          <a:endParaRPr lang="en-US"/>
        </a:p>
      </dgm:t>
    </dgm:pt>
    <dgm:pt modelId="{E18FA8C8-4161-5943-83D6-15D3792274E1}">
      <dgm:prSet phldrT="[Text]" custT="1"/>
      <dgm:spPr/>
      <dgm:t>
        <a:bodyPr/>
        <a:lstStyle/>
        <a:p>
          <a:endParaRPr lang="en-US" sz="1800" dirty="0">
            <a:solidFill>
              <a:schemeClr val="tx1"/>
            </a:solidFill>
          </a:endParaRPr>
        </a:p>
        <a:p>
          <a:r>
            <a:rPr lang="en-US" sz="1600" dirty="0">
              <a:solidFill>
                <a:schemeClr val="tx1"/>
              </a:solidFill>
            </a:rPr>
            <a:t>Response to</a:t>
          </a:r>
        </a:p>
        <a:p>
          <a:r>
            <a:rPr lang="en-US" sz="1600" dirty="0">
              <a:solidFill>
                <a:schemeClr val="tx1"/>
              </a:solidFill>
            </a:rPr>
            <a:t>Impairment</a:t>
          </a:r>
        </a:p>
      </dgm:t>
    </dgm:pt>
    <dgm:pt modelId="{93DA6437-B99B-9849-BCCE-140E4FEBB800}" type="parTrans" cxnId="{E26819AD-18E5-1445-AE7B-C0948EC14086}">
      <dgm:prSet/>
      <dgm:spPr/>
      <dgm:t>
        <a:bodyPr/>
        <a:lstStyle/>
        <a:p>
          <a:endParaRPr lang="en-US"/>
        </a:p>
      </dgm:t>
    </dgm:pt>
    <dgm:pt modelId="{823B72AB-84A3-AA4A-AE79-6106938F8426}" type="sibTrans" cxnId="{E26819AD-18E5-1445-AE7B-C0948EC14086}">
      <dgm:prSet/>
      <dgm:spPr/>
      <dgm:t>
        <a:bodyPr/>
        <a:lstStyle/>
        <a:p>
          <a:endParaRPr lang="en-US"/>
        </a:p>
      </dgm:t>
    </dgm:pt>
    <dgm:pt modelId="{B092FB7B-F3E4-CA48-9C4C-90AC324878D6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Reactive depression</a:t>
          </a:r>
        </a:p>
      </dgm:t>
    </dgm:pt>
    <dgm:pt modelId="{0D04A6EC-BE29-FE41-AB1D-09755E7ECFCC}" type="parTrans" cxnId="{F3F95DDF-6446-2241-A3A0-F5897F23A626}">
      <dgm:prSet/>
      <dgm:spPr/>
      <dgm:t>
        <a:bodyPr/>
        <a:lstStyle/>
        <a:p>
          <a:endParaRPr lang="en-US"/>
        </a:p>
      </dgm:t>
    </dgm:pt>
    <dgm:pt modelId="{70D6F975-C9E9-E747-9F64-4192CECF9FA1}" type="sibTrans" cxnId="{F3F95DDF-6446-2241-A3A0-F5897F23A626}">
      <dgm:prSet/>
      <dgm:spPr/>
      <dgm:t>
        <a:bodyPr/>
        <a:lstStyle/>
        <a:p>
          <a:endParaRPr lang="en-US"/>
        </a:p>
      </dgm:t>
    </dgm:pt>
    <dgm:pt modelId="{3FB55A3D-D473-AF46-873A-BF46EB6464EE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Low expectation for improvement</a:t>
          </a:r>
        </a:p>
      </dgm:t>
    </dgm:pt>
    <dgm:pt modelId="{481530CA-2381-F348-A79B-EEC76F3C4E9D}" type="parTrans" cxnId="{DBEE6A40-1CBC-7C45-A461-F31BE3ABADB1}">
      <dgm:prSet/>
      <dgm:spPr/>
      <dgm:t>
        <a:bodyPr/>
        <a:lstStyle/>
        <a:p>
          <a:endParaRPr lang="en-US"/>
        </a:p>
      </dgm:t>
    </dgm:pt>
    <dgm:pt modelId="{A6F54872-B9F2-794F-92D5-AFEFB1B27E4E}" type="sibTrans" cxnId="{DBEE6A40-1CBC-7C45-A461-F31BE3ABADB1}">
      <dgm:prSet/>
      <dgm:spPr/>
      <dgm:t>
        <a:bodyPr/>
        <a:lstStyle/>
        <a:p>
          <a:endParaRPr lang="en-US"/>
        </a:p>
      </dgm:t>
    </dgm:pt>
    <dgm:pt modelId="{7DA4FBC7-ADE3-D942-9021-E4A1DF8D98DC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Mental health conditions</a:t>
          </a:r>
        </a:p>
      </dgm:t>
    </dgm:pt>
    <dgm:pt modelId="{48D63087-1325-7240-B648-5CA8A9839C92}" type="parTrans" cxnId="{74E78E87-1B10-4E47-93ED-E2CA808F8061}">
      <dgm:prSet/>
      <dgm:spPr/>
      <dgm:t>
        <a:bodyPr/>
        <a:lstStyle/>
        <a:p>
          <a:endParaRPr lang="en-US"/>
        </a:p>
      </dgm:t>
    </dgm:pt>
    <dgm:pt modelId="{F3FD3731-B2B0-0841-8D51-A4D7A6F44D45}" type="sibTrans" cxnId="{74E78E87-1B10-4E47-93ED-E2CA808F8061}">
      <dgm:prSet/>
      <dgm:spPr/>
      <dgm:t>
        <a:bodyPr/>
        <a:lstStyle/>
        <a:p>
          <a:endParaRPr lang="en-US"/>
        </a:p>
      </dgm:t>
    </dgm:pt>
    <dgm:pt modelId="{A6989534-C6E4-ED4F-A92F-2C5F5E53CCE8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Denial</a:t>
          </a:r>
        </a:p>
      </dgm:t>
    </dgm:pt>
    <dgm:pt modelId="{63EE27D2-DC07-8B4D-8282-5F494D496910}" type="parTrans" cxnId="{16405A48-15A0-F344-964A-1CF85F357F02}">
      <dgm:prSet/>
      <dgm:spPr/>
      <dgm:t>
        <a:bodyPr/>
        <a:lstStyle/>
        <a:p>
          <a:endParaRPr lang="en-US"/>
        </a:p>
      </dgm:t>
    </dgm:pt>
    <dgm:pt modelId="{18666D5B-E286-4247-B00C-E4D447724CFF}" type="sibTrans" cxnId="{16405A48-15A0-F344-964A-1CF85F357F02}">
      <dgm:prSet/>
      <dgm:spPr/>
      <dgm:t>
        <a:bodyPr/>
        <a:lstStyle/>
        <a:p>
          <a:endParaRPr lang="en-US"/>
        </a:p>
      </dgm:t>
    </dgm:pt>
    <dgm:pt modelId="{47498441-CF89-DD48-83E3-2FC5D8F5C81B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Defensive coping style</a:t>
          </a:r>
        </a:p>
      </dgm:t>
    </dgm:pt>
    <dgm:pt modelId="{66287BAE-B65C-E048-8E50-84B3561A7706}" type="parTrans" cxnId="{18805251-9C25-1744-B451-D04AB4349D69}">
      <dgm:prSet/>
      <dgm:spPr/>
      <dgm:t>
        <a:bodyPr/>
        <a:lstStyle/>
        <a:p>
          <a:endParaRPr lang="en-US"/>
        </a:p>
      </dgm:t>
    </dgm:pt>
    <dgm:pt modelId="{A0CC8F75-6B03-2040-9457-E1A3813E540D}" type="sibTrans" cxnId="{18805251-9C25-1744-B451-D04AB4349D69}">
      <dgm:prSet/>
      <dgm:spPr/>
      <dgm:t>
        <a:bodyPr/>
        <a:lstStyle/>
        <a:p>
          <a:endParaRPr lang="en-US"/>
        </a:p>
      </dgm:t>
    </dgm:pt>
    <dgm:pt modelId="{72F6C6AC-CB2C-1640-ADC4-D926D182C20C}" type="pres">
      <dgm:prSet presAssocID="{54629D56-BEB7-954C-8B62-54366869460C}" presName="linearFlow" presStyleCnt="0">
        <dgm:presLayoutVars>
          <dgm:dir/>
          <dgm:animLvl val="lvl"/>
          <dgm:resizeHandles val="exact"/>
        </dgm:presLayoutVars>
      </dgm:prSet>
      <dgm:spPr/>
    </dgm:pt>
    <dgm:pt modelId="{55C7C375-2142-7947-A099-E6C23B279ECB}" type="pres">
      <dgm:prSet presAssocID="{62C7D63D-CAE4-7743-B3EC-B38046E256D0}" presName="composite" presStyleCnt="0"/>
      <dgm:spPr/>
    </dgm:pt>
    <dgm:pt modelId="{FD6778B2-12C5-EC4B-8DFE-891D5E257FDA}" type="pres">
      <dgm:prSet presAssocID="{62C7D63D-CAE4-7743-B3EC-B38046E256D0}" presName="parentText" presStyleLbl="alignNode1" presStyleIdx="0" presStyleCnt="3" custLinFactNeighborX="-15029" custLinFactNeighborY="658">
        <dgm:presLayoutVars>
          <dgm:chMax val="1"/>
          <dgm:bulletEnabled val="1"/>
        </dgm:presLayoutVars>
      </dgm:prSet>
      <dgm:spPr/>
    </dgm:pt>
    <dgm:pt modelId="{77E941E7-989A-BC4C-9F97-4EC58468C4B1}" type="pres">
      <dgm:prSet presAssocID="{62C7D63D-CAE4-7743-B3EC-B38046E256D0}" presName="descendantText" presStyleLbl="alignAcc1" presStyleIdx="0" presStyleCnt="3">
        <dgm:presLayoutVars>
          <dgm:bulletEnabled val="1"/>
        </dgm:presLayoutVars>
      </dgm:prSet>
      <dgm:spPr/>
    </dgm:pt>
    <dgm:pt modelId="{11BEAD23-02E5-3D4C-BE87-6A068EBC0738}" type="pres">
      <dgm:prSet presAssocID="{80D58C01-8A17-A14F-915B-BA90D48CA5A5}" presName="sp" presStyleCnt="0"/>
      <dgm:spPr/>
    </dgm:pt>
    <dgm:pt modelId="{332CCA2E-161D-0841-B20B-E26A04EB752E}" type="pres">
      <dgm:prSet presAssocID="{3000D24C-D9A5-8943-8F1B-A37596D766CD}" presName="composite" presStyleCnt="0"/>
      <dgm:spPr/>
    </dgm:pt>
    <dgm:pt modelId="{CD2B46F7-7317-F743-9C64-863A6FAFF57B}" type="pres">
      <dgm:prSet presAssocID="{3000D24C-D9A5-8943-8F1B-A37596D766C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805317E-7BBE-164D-B413-69FE3628BF52}" type="pres">
      <dgm:prSet presAssocID="{3000D24C-D9A5-8943-8F1B-A37596D766CD}" presName="descendantText" presStyleLbl="alignAcc1" presStyleIdx="1" presStyleCnt="3">
        <dgm:presLayoutVars>
          <dgm:bulletEnabled val="1"/>
        </dgm:presLayoutVars>
      </dgm:prSet>
      <dgm:spPr/>
    </dgm:pt>
    <dgm:pt modelId="{114A735A-759A-F44B-91B5-E1B7F1BE7437}" type="pres">
      <dgm:prSet presAssocID="{00A785C5-6718-B742-9CCF-82126A41E9CD}" presName="sp" presStyleCnt="0"/>
      <dgm:spPr/>
    </dgm:pt>
    <dgm:pt modelId="{CFE277BE-E3A0-8542-A765-70595D59BCAF}" type="pres">
      <dgm:prSet presAssocID="{E18FA8C8-4161-5943-83D6-15D3792274E1}" presName="composite" presStyleCnt="0"/>
      <dgm:spPr/>
    </dgm:pt>
    <dgm:pt modelId="{F6B914AE-CECC-994E-BED8-E2DBB995172E}" type="pres">
      <dgm:prSet presAssocID="{E18FA8C8-4161-5943-83D6-15D3792274E1}" presName="parentText" presStyleLbl="alignNode1" presStyleIdx="2" presStyleCnt="3" custScaleX="102956" custScaleY="103320">
        <dgm:presLayoutVars>
          <dgm:chMax val="1"/>
          <dgm:bulletEnabled val="1"/>
        </dgm:presLayoutVars>
      </dgm:prSet>
      <dgm:spPr/>
    </dgm:pt>
    <dgm:pt modelId="{0EC17012-9192-634E-8596-462163EA42B3}" type="pres">
      <dgm:prSet presAssocID="{E18FA8C8-4161-5943-83D6-15D3792274E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F08BE04-1C95-8143-829C-4A2EEAA52898}" srcId="{54629D56-BEB7-954C-8B62-54366869460C}" destId="{3000D24C-D9A5-8943-8F1B-A37596D766CD}" srcOrd="1" destOrd="0" parTransId="{B4B3BE52-59F4-5A47-91FB-4B20678C8A93}" sibTransId="{00A785C5-6718-B742-9CCF-82126A41E9CD}"/>
    <dgm:cxn modelId="{0BC48417-F1F2-B746-8541-F5532BCC0609}" type="presOf" srcId="{7DA4FBC7-ADE3-D942-9021-E4A1DF8D98DC}" destId="{8805317E-7BBE-164D-B413-69FE3628BF52}" srcOrd="0" destOrd="1" presId="urn:microsoft.com/office/officeart/2005/8/layout/chevron2"/>
    <dgm:cxn modelId="{A8C9A122-FD86-DD4C-8366-F58C97B4674E}" type="presOf" srcId="{2B11620F-D08B-6542-B57A-1D8F7DE32D1C}" destId="{77E941E7-989A-BC4C-9F97-4EC58468C4B1}" srcOrd="0" destOrd="1" presId="urn:microsoft.com/office/officeart/2005/8/layout/chevron2"/>
    <dgm:cxn modelId="{DBEE6A40-1CBC-7C45-A461-F31BE3ABADB1}" srcId="{E18FA8C8-4161-5943-83D6-15D3792274E1}" destId="{3FB55A3D-D473-AF46-873A-BF46EB6464EE}" srcOrd="2" destOrd="0" parTransId="{481530CA-2381-F348-A79B-EEC76F3C4E9D}" sibTransId="{A6F54872-B9F2-794F-92D5-AFEFB1B27E4E}"/>
    <dgm:cxn modelId="{CCFA3845-9323-9A44-ADBC-EFCF6A5421CF}" type="presOf" srcId="{47498441-CF89-DD48-83E3-2FC5D8F5C81B}" destId="{8805317E-7BBE-164D-B413-69FE3628BF52}" srcOrd="0" destOrd="2" presId="urn:microsoft.com/office/officeart/2005/8/layout/chevron2"/>
    <dgm:cxn modelId="{16405A48-15A0-F344-964A-1CF85F357F02}" srcId="{E18FA8C8-4161-5943-83D6-15D3792274E1}" destId="{A6989534-C6E4-ED4F-A92F-2C5F5E53CCE8}" srcOrd="1" destOrd="0" parTransId="{63EE27D2-DC07-8B4D-8282-5F494D496910}" sibTransId="{18666D5B-E286-4247-B00C-E4D447724CFF}"/>
    <dgm:cxn modelId="{18805251-9C25-1744-B451-D04AB4349D69}" srcId="{3000D24C-D9A5-8943-8F1B-A37596D766CD}" destId="{47498441-CF89-DD48-83E3-2FC5D8F5C81B}" srcOrd="2" destOrd="0" parTransId="{66287BAE-B65C-E048-8E50-84B3561A7706}" sibTransId="{A0CC8F75-6B03-2040-9457-E1A3813E540D}"/>
    <dgm:cxn modelId="{74E78E87-1B10-4E47-93ED-E2CA808F8061}" srcId="{3000D24C-D9A5-8943-8F1B-A37596D766CD}" destId="{7DA4FBC7-ADE3-D942-9021-E4A1DF8D98DC}" srcOrd="1" destOrd="0" parTransId="{48D63087-1325-7240-B648-5CA8A9839C92}" sibTransId="{F3FD3731-B2B0-0841-8D51-A4D7A6F44D45}"/>
    <dgm:cxn modelId="{9FCFA294-01A5-874E-9D2F-DEC4E1A07D16}" type="presOf" srcId="{E18FA8C8-4161-5943-83D6-15D3792274E1}" destId="{F6B914AE-CECC-994E-BED8-E2DBB995172E}" srcOrd="0" destOrd="0" presId="urn:microsoft.com/office/officeart/2005/8/layout/chevron2"/>
    <dgm:cxn modelId="{A1B30A98-4856-E043-8BB5-98CDAF253325}" type="presOf" srcId="{C5778AA6-79DD-514C-9757-B66C7D4BBCDC}" destId="{8805317E-7BBE-164D-B413-69FE3628BF52}" srcOrd="0" destOrd="0" presId="urn:microsoft.com/office/officeart/2005/8/layout/chevron2"/>
    <dgm:cxn modelId="{97120F9E-C80A-A145-AE4F-A3EC5EF854F3}" type="presOf" srcId="{B092FB7B-F3E4-CA48-9C4C-90AC324878D6}" destId="{0EC17012-9192-634E-8596-462163EA42B3}" srcOrd="0" destOrd="0" presId="urn:microsoft.com/office/officeart/2005/8/layout/chevron2"/>
    <dgm:cxn modelId="{4E4BAEA8-B063-6B41-90FB-3523A8A9870B}" srcId="{3000D24C-D9A5-8943-8F1B-A37596D766CD}" destId="{C5778AA6-79DD-514C-9757-B66C7D4BBCDC}" srcOrd="0" destOrd="0" parTransId="{33F0271C-2BEB-4E4B-AA47-29891E8D5AFC}" sibTransId="{EC1D189F-9DDE-EB45-BFA3-2A876C4F6D70}"/>
    <dgm:cxn modelId="{8EAA8BA9-EF54-9A4E-9C66-20EFF2877E3B}" type="presOf" srcId="{3FB55A3D-D473-AF46-873A-BF46EB6464EE}" destId="{0EC17012-9192-634E-8596-462163EA42B3}" srcOrd="0" destOrd="2" presId="urn:microsoft.com/office/officeart/2005/8/layout/chevron2"/>
    <dgm:cxn modelId="{E26819AD-18E5-1445-AE7B-C0948EC14086}" srcId="{54629D56-BEB7-954C-8B62-54366869460C}" destId="{E18FA8C8-4161-5943-83D6-15D3792274E1}" srcOrd="2" destOrd="0" parTransId="{93DA6437-B99B-9849-BCCE-140E4FEBB800}" sibTransId="{823B72AB-84A3-AA4A-AE79-6106938F8426}"/>
    <dgm:cxn modelId="{427844B4-4C8D-D743-B153-631A04126013}" srcId="{62C7D63D-CAE4-7743-B3EC-B38046E256D0}" destId="{A82AF866-FAD0-4F48-B1AB-1D95AD9FFAE4}" srcOrd="0" destOrd="0" parTransId="{0A0504A9-CF65-2741-B023-E547609419EE}" sibTransId="{A588B43B-AF4F-A94D-A910-774AF0A4D781}"/>
    <dgm:cxn modelId="{E87695C3-01EC-264D-B8BB-EC8E5D65B7E0}" type="presOf" srcId="{3000D24C-D9A5-8943-8F1B-A37596D766CD}" destId="{CD2B46F7-7317-F743-9C64-863A6FAFF57B}" srcOrd="0" destOrd="0" presId="urn:microsoft.com/office/officeart/2005/8/layout/chevron2"/>
    <dgm:cxn modelId="{F6BBC4C9-C9FA-EF42-A8D5-479A2E2711FC}" type="presOf" srcId="{A82AF866-FAD0-4F48-B1AB-1D95AD9FFAE4}" destId="{77E941E7-989A-BC4C-9F97-4EC58468C4B1}" srcOrd="0" destOrd="0" presId="urn:microsoft.com/office/officeart/2005/8/layout/chevron2"/>
    <dgm:cxn modelId="{378184CE-90AC-3A42-BBB4-4A0B96FB8CB1}" srcId="{62C7D63D-CAE4-7743-B3EC-B38046E256D0}" destId="{2B11620F-D08B-6542-B57A-1D8F7DE32D1C}" srcOrd="1" destOrd="0" parTransId="{AED848FA-7BC9-1A43-BEE6-385C76769754}" sibTransId="{5CD97736-C18A-534B-9592-903D94AC6B40}"/>
    <dgm:cxn modelId="{4B5529D1-2602-DC4C-9E79-2B10DAFCA07C}" type="presOf" srcId="{54629D56-BEB7-954C-8B62-54366869460C}" destId="{72F6C6AC-CB2C-1640-ADC4-D926D182C20C}" srcOrd="0" destOrd="0" presId="urn:microsoft.com/office/officeart/2005/8/layout/chevron2"/>
    <dgm:cxn modelId="{DA8B6ED7-E8AB-2F48-AC3C-AE9B7504E168}" type="presOf" srcId="{A6989534-C6E4-ED4F-A92F-2C5F5E53CCE8}" destId="{0EC17012-9192-634E-8596-462163EA42B3}" srcOrd="0" destOrd="1" presId="urn:microsoft.com/office/officeart/2005/8/layout/chevron2"/>
    <dgm:cxn modelId="{F3F95DDF-6446-2241-A3A0-F5897F23A626}" srcId="{E18FA8C8-4161-5943-83D6-15D3792274E1}" destId="{B092FB7B-F3E4-CA48-9C4C-90AC324878D6}" srcOrd="0" destOrd="0" parTransId="{0D04A6EC-BE29-FE41-AB1D-09755E7ECFCC}" sibTransId="{70D6F975-C9E9-E747-9F64-4192CECF9FA1}"/>
    <dgm:cxn modelId="{C9907AED-F8CB-0846-85D1-82DB55F553ED}" srcId="{54629D56-BEB7-954C-8B62-54366869460C}" destId="{62C7D63D-CAE4-7743-B3EC-B38046E256D0}" srcOrd="0" destOrd="0" parTransId="{D15F0391-6DB1-0240-9817-1C3FD2DF847F}" sibTransId="{80D58C01-8A17-A14F-915B-BA90D48CA5A5}"/>
    <dgm:cxn modelId="{B4FE07F0-A9A4-114B-A124-EDA8C3F9EC37}" type="presOf" srcId="{62C7D63D-CAE4-7743-B3EC-B38046E256D0}" destId="{FD6778B2-12C5-EC4B-8DFE-891D5E257FDA}" srcOrd="0" destOrd="0" presId="urn:microsoft.com/office/officeart/2005/8/layout/chevron2"/>
    <dgm:cxn modelId="{DA414189-2351-F94C-B675-D52BF4485193}" type="presParOf" srcId="{72F6C6AC-CB2C-1640-ADC4-D926D182C20C}" destId="{55C7C375-2142-7947-A099-E6C23B279ECB}" srcOrd="0" destOrd="0" presId="urn:microsoft.com/office/officeart/2005/8/layout/chevron2"/>
    <dgm:cxn modelId="{8A7D805A-469F-8C4F-B5FA-35B921FFB1C7}" type="presParOf" srcId="{55C7C375-2142-7947-A099-E6C23B279ECB}" destId="{FD6778B2-12C5-EC4B-8DFE-891D5E257FDA}" srcOrd="0" destOrd="0" presId="urn:microsoft.com/office/officeart/2005/8/layout/chevron2"/>
    <dgm:cxn modelId="{90250102-0E88-364E-AF81-3F551AEA9EBD}" type="presParOf" srcId="{55C7C375-2142-7947-A099-E6C23B279ECB}" destId="{77E941E7-989A-BC4C-9F97-4EC58468C4B1}" srcOrd="1" destOrd="0" presId="urn:microsoft.com/office/officeart/2005/8/layout/chevron2"/>
    <dgm:cxn modelId="{537AA7CC-181E-4246-BA40-8151CC39361D}" type="presParOf" srcId="{72F6C6AC-CB2C-1640-ADC4-D926D182C20C}" destId="{11BEAD23-02E5-3D4C-BE87-6A068EBC0738}" srcOrd="1" destOrd="0" presId="urn:microsoft.com/office/officeart/2005/8/layout/chevron2"/>
    <dgm:cxn modelId="{DB26E7D1-24CC-0842-82A0-7CE78EE1E2E7}" type="presParOf" srcId="{72F6C6AC-CB2C-1640-ADC4-D926D182C20C}" destId="{332CCA2E-161D-0841-B20B-E26A04EB752E}" srcOrd="2" destOrd="0" presId="urn:microsoft.com/office/officeart/2005/8/layout/chevron2"/>
    <dgm:cxn modelId="{81EDAB07-F24D-5C46-B274-18629D47DD5D}" type="presParOf" srcId="{332CCA2E-161D-0841-B20B-E26A04EB752E}" destId="{CD2B46F7-7317-F743-9C64-863A6FAFF57B}" srcOrd="0" destOrd="0" presId="urn:microsoft.com/office/officeart/2005/8/layout/chevron2"/>
    <dgm:cxn modelId="{12DCAEA8-6C9C-2849-9767-4E1C65AC8D12}" type="presParOf" srcId="{332CCA2E-161D-0841-B20B-E26A04EB752E}" destId="{8805317E-7BBE-164D-B413-69FE3628BF52}" srcOrd="1" destOrd="0" presId="urn:microsoft.com/office/officeart/2005/8/layout/chevron2"/>
    <dgm:cxn modelId="{C620D2E2-C9DF-BA49-9919-0D8D6DEF5C1B}" type="presParOf" srcId="{72F6C6AC-CB2C-1640-ADC4-D926D182C20C}" destId="{114A735A-759A-F44B-91B5-E1B7F1BE7437}" srcOrd="3" destOrd="0" presId="urn:microsoft.com/office/officeart/2005/8/layout/chevron2"/>
    <dgm:cxn modelId="{D71D5BCD-8AAF-3346-B0CB-73A9C12ACE8B}" type="presParOf" srcId="{72F6C6AC-CB2C-1640-ADC4-D926D182C20C}" destId="{CFE277BE-E3A0-8542-A765-70595D59BCAF}" srcOrd="4" destOrd="0" presId="urn:microsoft.com/office/officeart/2005/8/layout/chevron2"/>
    <dgm:cxn modelId="{F5AC3F1F-73E2-BD4C-8955-E38ADA2F3820}" type="presParOf" srcId="{CFE277BE-E3A0-8542-A765-70595D59BCAF}" destId="{F6B914AE-CECC-994E-BED8-E2DBB995172E}" srcOrd="0" destOrd="0" presId="urn:microsoft.com/office/officeart/2005/8/layout/chevron2"/>
    <dgm:cxn modelId="{DA88E3AE-BA37-1F4D-894C-1C479BF9CAA1}" type="presParOf" srcId="{CFE277BE-E3A0-8542-A765-70595D59BCAF}" destId="{0EC17012-9192-634E-8596-462163EA42B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A8FE61-C00B-AC4D-B0AD-1E386A42EE23}" type="doc">
      <dgm:prSet loTypeId="urn:microsoft.com/office/officeart/2005/8/layout/arrow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EB1896-CD3F-6348-8A60-C567401DB35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Intervention Techniques for Managing Deficits in Unawareness and Promoting Resilience</a:t>
          </a:r>
        </a:p>
      </dgm:t>
    </dgm:pt>
    <dgm:pt modelId="{8F206416-5DBB-5A41-AA2A-D05EA547080B}" type="parTrans" cxnId="{E9545CA9-1EDC-7141-BFFF-30E903D93236}">
      <dgm:prSet/>
      <dgm:spPr/>
      <dgm:t>
        <a:bodyPr/>
        <a:lstStyle/>
        <a:p>
          <a:endParaRPr lang="en-US"/>
        </a:p>
      </dgm:t>
    </dgm:pt>
    <dgm:pt modelId="{ACE6D5F2-A0AF-E44D-844C-2E60C430739C}" type="sibTrans" cxnId="{E9545CA9-1EDC-7141-BFFF-30E903D93236}">
      <dgm:prSet/>
      <dgm:spPr/>
      <dgm:t>
        <a:bodyPr/>
        <a:lstStyle/>
        <a:p>
          <a:endParaRPr lang="en-US"/>
        </a:p>
      </dgm:t>
    </dgm:pt>
    <dgm:pt modelId="{9E2DF89E-BF0F-1340-9C86-07B32857662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Techniques for  Building Therapeutic Rapport</a:t>
          </a:r>
        </a:p>
      </dgm:t>
    </dgm:pt>
    <dgm:pt modelId="{4BDA4FD2-2255-7149-8CB6-335424D89951}" type="parTrans" cxnId="{6B6BA12A-3C8A-124D-B085-501488CD92C7}">
      <dgm:prSet/>
      <dgm:spPr/>
      <dgm:t>
        <a:bodyPr/>
        <a:lstStyle/>
        <a:p>
          <a:endParaRPr lang="en-US"/>
        </a:p>
      </dgm:t>
    </dgm:pt>
    <dgm:pt modelId="{34F021D7-1973-4544-94DF-9E67191E4BE5}" type="sibTrans" cxnId="{6B6BA12A-3C8A-124D-B085-501488CD92C7}">
      <dgm:prSet/>
      <dgm:spPr/>
      <dgm:t>
        <a:bodyPr/>
        <a:lstStyle/>
        <a:p>
          <a:endParaRPr lang="en-US"/>
        </a:p>
      </dgm:t>
    </dgm:pt>
    <dgm:pt modelId="{64F4EAB3-7A68-BE40-BFDA-B36900EB56B3}" type="pres">
      <dgm:prSet presAssocID="{CBA8FE61-C00B-AC4D-B0AD-1E386A42EE23}" presName="diagram" presStyleCnt="0">
        <dgm:presLayoutVars>
          <dgm:dir/>
          <dgm:resizeHandles val="exact"/>
        </dgm:presLayoutVars>
      </dgm:prSet>
      <dgm:spPr/>
    </dgm:pt>
    <dgm:pt modelId="{F2D20B04-02D1-064B-A981-D32A5E77DC9A}" type="pres">
      <dgm:prSet presAssocID="{7BEB1896-CD3F-6348-8A60-C567401DB35D}" presName="arrow" presStyleLbl="node1" presStyleIdx="0" presStyleCnt="2" custScaleX="63983" custScaleY="58565" custRadScaleRad="104097">
        <dgm:presLayoutVars>
          <dgm:bulletEnabled val="1"/>
        </dgm:presLayoutVars>
      </dgm:prSet>
      <dgm:spPr/>
    </dgm:pt>
    <dgm:pt modelId="{5D4A5E06-4A2B-2A4C-B044-E85EB351C212}" type="pres">
      <dgm:prSet presAssocID="{9E2DF89E-BF0F-1340-9C86-07B328576622}" presName="arrow" presStyleLbl="node1" presStyleIdx="1" presStyleCnt="2" custScaleX="65168" custScaleY="61644" custRadScaleRad="108051" custRadScaleInc="0">
        <dgm:presLayoutVars>
          <dgm:bulletEnabled val="1"/>
        </dgm:presLayoutVars>
      </dgm:prSet>
      <dgm:spPr/>
    </dgm:pt>
  </dgm:ptLst>
  <dgm:cxnLst>
    <dgm:cxn modelId="{6B6BA12A-3C8A-124D-B085-501488CD92C7}" srcId="{CBA8FE61-C00B-AC4D-B0AD-1E386A42EE23}" destId="{9E2DF89E-BF0F-1340-9C86-07B328576622}" srcOrd="1" destOrd="0" parTransId="{4BDA4FD2-2255-7149-8CB6-335424D89951}" sibTransId="{34F021D7-1973-4544-94DF-9E67191E4BE5}"/>
    <dgm:cxn modelId="{AE454C86-B5D8-0B49-89D4-C14D34CBC4B9}" type="presOf" srcId="{7BEB1896-CD3F-6348-8A60-C567401DB35D}" destId="{F2D20B04-02D1-064B-A981-D32A5E77DC9A}" srcOrd="0" destOrd="0" presId="urn:microsoft.com/office/officeart/2005/8/layout/arrow5"/>
    <dgm:cxn modelId="{E9545CA9-1EDC-7141-BFFF-30E903D93236}" srcId="{CBA8FE61-C00B-AC4D-B0AD-1E386A42EE23}" destId="{7BEB1896-CD3F-6348-8A60-C567401DB35D}" srcOrd="0" destOrd="0" parTransId="{8F206416-5DBB-5A41-AA2A-D05EA547080B}" sibTransId="{ACE6D5F2-A0AF-E44D-844C-2E60C430739C}"/>
    <dgm:cxn modelId="{26A3C8ED-3C77-8043-96D8-B2425A05EFDA}" type="presOf" srcId="{CBA8FE61-C00B-AC4D-B0AD-1E386A42EE23}" destId="{64F4EAB3-7A68-BE40-BFDA-B36900EB56B3}" srcOrd="0" destOrd="0" presId="urn:microsoft.com/office/officeart/2005/8/layout/arrow5"/>
    <dgm:cxn modelId="{500AEEFA-01E3-BA42-BCAC-36F22803AE87}" type="presOf" srcId="{9E2DF89E-BF0F-1340-9C86-07B328576622}" destId="{5D4A5E06-4A2B-2A4C-B044-E85EB351C212}" srcOrd="0" destOrd="0" presId="urn:microsoft.com/office/officeart/2005/8/layout/arrow5"/>
    <dgm:cxn modelId="{5CDF2508-48EB-C846-8E9D-1D0A30FB1B29}" type="presParOf" srcId="{64F4EAB3-7A68-BE40-BFDA-B36900EB56B3}" destId="{F2D20B04-02D1-064B-A981-D32A5E77DC9A}" srcOrd="0" destOrd="0" presId="urn:microsoft.com/office/officeart/2005/8/layout/arrow5"/>
    <dgm:cxn modelId="{B39E424C-5048-5D4F-8D3D-CB6B0FC4C56F}" type="presParOf" srcId="{64F4EAB3-7A68-BE40-BFDA-B36900EB56B3}" destId="{5D4A5E06-4A2B-2A4C-B044-E85EB351C212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3728D3-B1C5-4C25-9AFD-0C2DE4FFA98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E342DC-198B-4332-AA5B-F6A662F283C4}">
      <dgm:prSet phldrT="[Text]" custT="1"/>
      <dgm:spPr/>
      <dgm:t>
        <a:bodyPr/>
        <a:lstStyle/>
        <a:p>
          <a:r>
            <a:rPr lang="en-US" sz="1400" b="1" dirty="0"/>
            <a:t>Identify specific challenges</a:t>
          </a:r>
        </a:p>
      </dgm:t>
    </dgm:pt>
    <dgm:pt modelId="{E81DDE3D-0909-4933-AD10-55E76DB5ED7D}" type="parTrans" cxnId="{DB197C43-1722-4DCD-A4A7-817564DD6AF0}">
      <dgm:prSet/>
      <dgm:spPr/>
      <dgm:t>
        <a:bodyPr/>
        <a:lstStyle/>
        <a:p>
          <a:endParaRPr lang="en-US" sz="3600" b="1"/>
        </a:p>
      </dgm:t>
    </dgm:pt>
    <dgm:pt modelId="{F030FE41-88C3-4707-8831-6E68F01FD49D}" type="sibTrans" cxnId="{DB197C43-1722-4DCD-A4A7-817564DD6AF0}">
      <dgm:prSet custT="1"/>
      <dgm:spPr/>
      <dgm:t>
        <a:bodyPr/>
        <a:lstStyle/>
        <a:p>
          <a:endParaRPr lang="en-US" sz="1100" b="1"/>
        </a:p>
      </dgm:t>
    </dgm:pt>
    <dgm:pt modelId="{4C109C7C-F6D9-414F-BE2C-15962EC570A2}">
      <dgm:prSet phldrT="[Text]" custT="1"/>
      <dgm:spPr/>
      <dgm:t>
        <a:bodyPr/>
        <a:lstStyle/>
        <a:p>
          <a:r>
            <a:rPr lang="en-US" sz="1400" b="1" dirty="0"/>
            <a:t>Select optimal approach and back-up</a:t>
          </a:r>
        </a:p>
      </dgm:t>
    </dgm:pt>
    <dgm:pt modelId="{AF32456E-6F2D-40CF-9538-27AFC80AFDEC}" type="parTrans" cxnId="{47609B75-B926-4892-BDC9-2DD0137BBA51}">
      <dgm:prSet/>
      <dgm:spPr/>
      <dgm:t>
        <a:bodyPr/>
        <a:lstStyle/>
        <a:p>
          <a:endParaRPr lang="en-US" sz="3600" b="1"/>
        </a:p>
      </dgm:t>
    </dgm:pt>
    <dgm:pt modelId="{2F11BDB4-BF91-40E1-88AD-B6B160D5A88C}" type="sibTrans" cxnId="{47609B75-B926-4892-BDC9-2DD0137BBA51}">
      <dgm:prSet custT="1"/>
      <dgm:spPr/>
      <dgm:t>
        <a:bodyPr/>
        <a:lstStyle/>
        <a:p>
          <a:endParaRPr lang="en-US" sz="1100" b="1"/>
        </a:p>
      </dgm:t>
    </dgm:pt>
    <dgm:pt modelId="{8EFD89C8-D978-4517-BDCC-ADC0D0499052}">
      <dgm:prSet phldrT="[Text]" custT="1"/>
      <dgm:spPr/>
      <dgm:t>
        <a:bodyPr/>
        <a:lstStyle/>
        <a:p>
          <a:r>
            <a:rPr lang="en-US" sz="1400" b="1" dirty="0"/>
            <a:t>Create steps for </a:t>
          </a:r>
          <a:r>
            <a:rPr lang="en-US" sz="1400" b="1" dirty="0" err="1"/>
            <a:t>implemen-tation</a:t>
          </a:r>
          <a:endParaRPr lang="en-US" sz="1400" b="1" dirty="0"/>
        </a:p>
      </dgm:t>
    </dgm:pt>
    <dgm:pt modelId="{C58DD283-ED83-40E7-9F1D-73740FDA0325}" type="parTrans" cxnId="{423882B1-5DAF-41CA-A18A-241F80F3B812}">
      <dgm:prSet/>
      <dgm:spPr/>
      <dgm:t>
        <a:bodyPr/>
        <a:lstStyle/>
        <a:p>
          <a:endParaRPr lang="en-US" sz="3600" b="1"/>
        </a:p>
      </dgm:t>
    </dgm:pt>
    <dgm:pt modelId="{B94E448D-DD8D-4C6B-B3A2-7093FB6FDA64}" type="sibTrans" cxnId="{423882B1-5DAF-41CA-A18A-241F80F3B812}">
      <dgm:prSet custT="1"/>
      <dgm:spPr/>
      <dgm:t>
        <a:bodyPr/>
        <a:lstStyle/>
        <a:p>
          <a:endParaRPr lang="en-US" sz="1100" b="1"/>
        </a:p>
      </dgm:t>
    </dgm:pt>
    <dgm:pt modelId="{90C066FE-5492-4C9F-985A-0FB7F8100989}">
      <dgm:prSet phldrT="[Text]" custT="1"/>
      <dgm:spPr/>
      <dgm:t>
        <a:bodyPr/>
        <a:lstStyle/>
        <a:p>
          <a:r>
            <a:rPr lang="en-US" sz="1400" b="1" dirty="0"/>
            <a:t>Initiate treatment plan</a:t>
          </a:r>
        </a:p>
      </dgm:t>
    </dgm:pt>
    <dgm:pt modelId="{7C17DC74-B08C-4903-9861-47CCF14606FF}" type="parTrans" cxnId="{1AF9A796-7154-4FF3-84E1-C53CFEB73BCA}">
      <dgm:prSet/>
      <dgm:spPr/>
      <dgm:t>
        <a:bodyPr/>
        <a:lstStyle/>
        <a:p>
          <a:endParaRPr lang="en-US" sz="3600" b="1"/>
        </a:p>
      </dgm:t>
    </dgm:pt>
    <dgm:pt modelId="{51EAB22B-41F3-4C04-8ED8-1330F7CC1C91}" type="sibTrans" cxnId="{1AF9A796-7154-4FF3-84E1-C53CFEB73BCA}">
      <dgm:prSet custT="1"/>
      <dgm:spPr/>
      <dgm:t>
        <a:bodyPr/>
        <a:lstStyle/>
        <a:p>
          <a:endParaRPr lang="en-US" sz="1100" b="1"/>
        </a:p>
      </dgm:t>
    </dgm:pt>
    <dgm:pt modelId="{744CCFCE-112A-4459-A82D-32930FC28E76}">
      <dgm:prSet phldrT="[Text]" custT="1"/>
      <dgm:spPr/>
      <dgm:t>
        <a:bodyPr/>
        <a:lstStyle/>
        <a:p>
          <a:r>
            <a:rPr lang="en-US" sz="1400" b="1" dirty="0"/>
            <a:t>Monitor </a:t>
          </a:r>
          <a:r>
            <a:rPr lang="en-US" sz="1400" b="1" dirty="0" err="1"/>
            <a:t>implemen-tation</a:t>
          </a:r>
          <a:endParaRPr lang="en-US" sz="1400" b="1" dirty="0"/>
        </a:p>
      </dgm:t>
    </dgm:pt>
    <dgm:pt modelId="{6665DAF2-D1B8-4E17-91C6-C6619498736A}" type="parTrans" cxnId="{B63A4992-3C82-4EB9-BA72-EC5D1488DD63}">
      <dgm:prSet/>
      <dgm:spPr/>
      <dgm:t>
        <a:bodyPr/>
        <a:lstStyle/>
        <a:p>
          <a:endParaRPr lang="en-US" sz="3600" b="1"/>
        </a:p>
      </dgm:t>
    </dgm:pt>
    <dgm:pt modelId="{9B115E45-0658-49A4-A68E-D1BBAD3721D9}" type="sibTrans" cxnId="{B63A4992-3C82-4EB9-BA72-EC5D1488DD63}">
      <dgm:prSet custT="1"/>
      <dgm:spPr/>
      <dgm:t>
        <a:bodyPr/>
        <a:lstStyle/>
        <a:p>
          <a:endParaRPr lang="en-US" sz="1100" b="1"/>
        </a:p>
      </dgm:t>
    </dgm:pt>
    <dgm:pt modelId="{B9746E4C-FA26-4AB3-B4E3-F4E48AD47845}">
      <dgm:prSet phldrT="[Text]" custT="1"/>
      <dgm:spPr/>
      <dgm:t>
        <a:bodyPr/>
        <a:lstStyle/>
        <a:p>
          <a:r>
            <a:rPr lang="en-US" sz="1400" b="1" dirty="0"/>
            <a:t>Select doable goal</a:t>
          </a:r>
        </a:p>
      </dgm:t>
    </dgm:pt>
    <dgm:pt modelId="{444ACB6A-E8BC-49D0-B971-B086AECBEC3C}" type="parTrans" cxnId="{7711BFB9-C24B-4B8C-9359-E7167F56F021}">
      <dgm:prSet/>
      <dgm:spPr/>
      <dgm:t>
        <a:bodyPr/>
        <a:lstStyle/>
        <a:p>
          <a:endParaRPr lang="en-US" sz="3600" b="1"/>
        </a:p>
      </dgm:t>
    </dgm:pt>
    <dgm:pt modelId="{DD7ADD8D-31CB-4858-BC8E-4821CD3013E4}" type="sibTrans" cxnId="{7711BFB9-C24B-4B8C-9359-E7167F56F021}">
      <dgm:prSet custT="1"/>
      <dgm:spPr/>
      <dgm:t>
        <a:bodyPr/>
        <a:lstStyle/>
        <a:p>
          <a:endParaRPr lang="en-US" sz="1100" b="1"/>
        </a:p>
      </dgm:t>
    </dgm:pt>
    <dgm:pt modelId="{A7B05CBF-E08B-4322-9225-3D2251A39AE1}">
      <dgm:prSet phldrT="[Text]" custT="1"/>
      <dgm:spPr/>
      <dgm:t>
        <a:bodyPr/>
        <a:lstStyle/>
        <a:p>
          <a:r>
            <a:rPr lang="en-US" sz="1400" b="1" dirty="0"/>
            <a:t>Identify potential approach-es or supports</a:t>
          </a:r>
        </a:p>
      </dgm:t>
    </dgm:pt>
    <dgm:pt modelId="{28ED2D47-6CD0-4B1C-989B-0FD2A9EE36EB}" type="parTrans" cxnId="{3796AE91-1930-4BF6-B92E-7E05AE30581B}">
      <dgm:prSet/>
      <dgm:spPr/>
      <dgm:t>
        <a:bodyPr/>
        <a:lstStyle/>
        <a:p>
          <a:endParaRPr lang="en-US" sz="3600" b="1"/>
        </a:p>
      </dgm:t>
    </dgm:pt>
    <dgm:pt modelId="{67724EC1-0DFD-459C-9074-11BD9B0FDCE0}" type="sibTrans" cxnId="{3796AE91-1930-4BF6-B92E-7E05AE30581B}">
      <dgm:prSet custT="1"/>
      <dgm:spPr/>
      <dgm:t>
        <a:bodyPr/>
        <a:lstStyle/>
        <a:p>
          <a:endParaRPr lang="en-US" sz="1100" b="1"/>
        </a:p>
      </dgm:t>
    </dgm:pt>
    <dgm:pt modelId="{5057C971-E133-4979-93E1-D124718B093F}">
      <dgm:prSet phldrT="[Text]" custT="1"/>
      <dgm:spPr/>
      <dgm:t>
        <a:bodyPr/>
        <a:lstStyle/>
        <a:p>
          <a:r>
            <a:rPr lang="en-US" sz="1400" b="1" dirty="0"/>
            <a:t>Monitor outcome</a:t>
          </a:r>
        </a:p>
      </dgm:t>
    </dgm:pt>
    <dgm:pt modelId="{607266AA-4C3F-46FB-A21F-5B50ADF7F58D}" type="parTrans" cxnId="{47E3B1B1-90B5-4D42-AA3B-416838B5B5BE}">
      <dgm:prSet/>
      <dgm:spPr/>
      <dgm:t>
        <a:bodyPr/>
        <a:lstStyle/>
        <a:p>
          <a:endParaRPr lang="en-US" sz="3600" b="1"/>
        </a:p>
      </dgm:t>
    </dgm:pt>
    <dgm:pt modelId="{AC1EA346-C633-4B9B-A18F-97CB727F2DAE}" type="sibTrans" cxnId="{47E3B1B1-90B5-4D42-AA3B-416838B5B5BE}">
      <dgm:prSet custT="1"/>
      <dgm:spPr/>
      <dgm:t>
        <a:bodyPr/>
        <a:lstStyle/>
        <a:p>
          <a:endParaRPr lang="en-US" sz="1100" b="1"/>
        </a:p>
      </dgm:t>
    </dgm:pt>
    <dgm:pt modelId="{EE503206-49CB-4DBB-BED7-9D9123843BB4}">
      <dgm:prSet phldrT="[Text]" custT="1"/>
      <dgm:spPr/>
      <dgm:t>
        <a:bodyPr/>
        <a:lstStyle/>
        <a:p>
          <a:r>
            <a:rPr lang="en-US" sz="1400" b="1" dirty="0"/>
            <a:t>Adjust goal, or adjust approach</a:t>
          </a:r>
        </a:p>
      </dgm:t>
    </dgm:pt>
    <dgm:pt modelId="{15AF46D3-B7BF-4416-8A2C-62B0A86A9362}" type="parTrans" cxnId="{C6F9DBA5-D84B-40EB-8F41-EB8F9E107E49}">
      <dgm:prSet/>
      <dgm:spPr/>
      <dgm:t>
        <a:bodyPr/>
        <a:lstStyle/>
        <a:p>
          <a:endParaRPr lang="en-US" sz="3600" b="1"/>
        </a:p>
      </dgm:t>
    </dgm:pt>
    <dgm:pt modelId="{8D876AFD-72CB-47CC-B2AE-72688E1EA98E}" type="sibTrans" cxnId="{C6F9DBA5-D84B-40EB-8F41-EB8F9E107E49}">
      <dgm:prSet custT="1"/>
      <dgm:spPr/>
      <dgm:t>
        <a:bodyPr/>
        <a:lstStyle/>
        <a:p>
          <a:endParaRPr lang="en-US" sz="1100" b="1"/>
        </a:p>
      </dgm:t>
    </dgm:pt>
    <dgm:pt modelId="{B7CE8943-A568-4209-839B-1723AF03B89D}" type="pres">
      <dgm:prSet presAssocID="{3A3728D3-B1C5-4C25-9AFD-0C2DE4FFA989}" presName="cycle" presStyleCnt="0">
        <dgm:presLayoutVars>
          <dgm:dir/>
          <dgm:resizeHandles val="exact"/>
        </dgm:presLayoutVars>
      </dgm:prSet>
      <dgm:spPr/>
    </dgm:pt>
    <dgm:pt modelId="{9A78DE00-F67E-42FD-998A-2B32457B73AE}" type="pres">
      <dgm:prSet presAssocID="{B0E342DC-198B-4332-AA5B-F6A662F283C4}" presName="node" presStyleLbl="node1" presStyleIdx="0" presStyleCnt="9" custScaleX="120926" custRadScaleRad="93939">
        <dgm:presLayoutVars>
          <dgm:bulletEnabled val="1"/>
        </dgm:presLayoutVars>
      </dgm:prSet>
      <dgm:spPr/>
    </dgm:pt>
    <dgm:pt modelId="{9FD03A82-AAED-462A-AC2A-4C0AF47801B1}" type="pres">
      <dgm:prSet presAssocID="{F030FE41-88C3-4707-8831-6E68F01FD49D}" presName="sibTrans" presStyleLbl="sibTrans2D1" presStyleIdx="0" presStyleCnt="9"/>
      <dgm:spPr/>
    </dgm:pt>
    <dgm:pt modelId="{E98A425E-7FA2-4627-86E9-328FE9EC26A9}" type="pres">
      <dgm:prSet presAssocID="{F030FE41-88C3-4707-8831-6E68F01FD49D}" presName="connectorText" presStyleLbl="sibTrans2D1" presStyleIdx="0" presStyleCnt="9"/>
      <dgm:spPr/>
    </dgm:pt>
    <dgm:pt modelId="{DBE93336-B1A0-47BF-BD36-E89D21A56638}" type="pres">
      <dgm:prSet presAssocID="{B9746E4C-FA26-4AB3-B4E3-F4E48AD47845}" presName="node" presStyleLbl="node1" presStyleIdx="1" presStyleCnt="9">
        <dgm:presLayoutVars>
          <dgm:bulletEnabled val="1"/>
        </dgm:presLayoutVars>
      </dgm:prSet>
      <dgm:spPr/>
    </dgm:pt>
    <dgm:pt modelId="{ADDE1CAE-04B1-4299-ACDE-00F92CA857EC}" type="pres">
      <dgm:prSet presAssocID="{DD7ADD8D-31CB-4858-BC8E-4821CD3013E4}" presName="sibTrans" presStyleLbl="sibTrans2D1" presStyleIdx="1" presStyleCnt="9"/>
      <dgm:spPr/>
    </dgm:pt>
    <dgm:pt modelId="{0950A40F-AB41-4346-904F-62544A5A7DB9}" type="pres">
      <dgm:prSet presAssocID="{DD7ADD8D-31CB-4858-BC8E-4821CD3013E4}" presName="connectorText" presStyleLbl="sibTrans2D1" presStyleIdx="1" presStyleCnt="9"/>
      <dgm:spPr/>
    </dgm:pt>
    <dgm:pt modelId="{CD94EFC4-8710-4B2F-A9D0-6963F9EE577C}" type="pres">
      <dgm:prSet presAssocID="{A7B05CBF-E08B-4322-9225-3D2251A39AE1}" presName="node" presStyleLbl="node1" presStyleIdx="2" presStyleCnt="9">
        <dgm:presLayoutVars>
          <dgm:bulletEnabled val="1"/>
        </dgm:presLayoutVars>
      </dgm:prSet>
      <dgm:spPr/>
    </dgm:pt>
    <dgm:pt modelId="{7FB09D56-72F2-4A05-ADBD-7223DE469C4B}" type="pres">
      <dgm:prSet presAssocID="{67724EC1-0DFD-459C-9074-11BD9B0FDCE0}" presName="sibTrans" presStyleLbl="sibTrans2D1" presStyleIdx="2" presStyleCnt="9"/>
      <dgm:spPr/>
    </dgm:pt>
    <dgm:pt modelId="{A3FE9B15-6BAB-48A8-9CB3-9B2633DB0FD0}" type="pres">
      <dgm:prSet presAssocID="{67724EC1-0DFD-459C-9074-11BD9B0FDCE0}" presName="connectorText" presStyleLbl="sibTrans2D1" presStyleIdx="2" presStyleCnt="9"/>
      <dgm:spPr/>
    </dgm:pt>
    <dgm:pt modelId="{5625F5E9-A45C-4CBC-8832-832B288C1B98}" type="pres">
      <dgm:prSet presAssocID="{4C109C7C-F6D9-414F-BE2C-15962EC570A2}" presName="node" presStyleLbl="node1" presStyleIdx="3" presStyleCnt="9">
        <dgm:presLayoutVars>
          <dgm:bulletEnabled val="1"/>
        </dgm:presLayoutVars>
      </dgm:prSet>
      <dgm:spPr/>
    </dgm:pt>
    <dgm:pt modelId="{62F5056D-4CF5-4845-8477-3C5A61B3767F}" type="pres">
      <dgm:prSet presAssocID="{2F11BDB4-BF91-40E1-88AD-B6B160D5A88C}" presName="sibTrans" presStyleLbl="sibTrans2D1" presStyleIdx="3" presStyleCnt="9"/>
      <dgm:spPr/>
    </dgm:pt>
    <dgm:pt modelId="{42378B9F-0C3E-4F1F-B450-D6FA2FE6A986}" type="pres">
      <dgm:prSet presAssocID="{2F11BDB4-BF91-40E1-88AD-B6B160D5A88C}" presName="connectorText" presStyleLbl="sibTrans2D1" presStyleIdx="3" presStyleCnt="9"/>
      <dgm:spPr/>
    </dgm:pt>
    <dgm:pt modelId="{6812A2AC-5FE6-4A3A-9C12-1DD5E9BE028D}" type="pres">
      <dgm:prSet presAssocID="{8EFD89C8-D978-4517-BDCC-ADC0D0499052}" presName="node" presStyleLbl="node1" presStyleIdx="4" presStyleCnt="9" custRadScaleRad="87191" custRadScaleInc="-15479">
        <dgm:presLayoutVars>
          <dgm:bulletEnabled val="1"/>
        </dgm:presLayoutVars>
      </dgm:prSet>
      <dgm:spPr/>
    </dgm:pt>
    <dgm:pt modelId="{6D90BB9A-2892-4ED6-8B39-A291090ED39D}" type="pres">
      <dgm:prSet presAssocID="{B94E448D-DD8D-4C6B-B3A2-7093FB6FDA64}" presName="sibTrans" presStyleLbl="sibTrans2D1" presStyleIdx="4" presStyleCnt="9"/>
      <dgm:spPr/>
    </dgm:pt>
    <dgm:pt modelId="{EB97BF93-02EA-4F93-A311-284ADA9D4C2D}" type="pres">
      <dgm:prSet presAssocID="{B94E448D-DD8D-4C6B-B3A2-7093FB6FDA64}" presName="connectorText" presStyleLbl="sibTrans2D1" presStyleIdx="4" presStyleCnt="9"/>
      <dgm:spPr/>
    </dgm:pt>
    <dgm:pt modelId="{47CCD452-41B2-491A-9878-3ED398DA7338}" type="pres">
      <dgm:prSet presAssocID="{90C066FE-5492-4C9F-985A-0FB7F8100989}" presName="node" presStyleLbl="node1" presStyleIdx="5" presStyleCnt="9" custRadScaleRad="87191" custRadScaleInc="15479">
        <dgm:presLayoutVars>
          <dgm:bulletEnabled val="1"/>
        </dgm:presLayoutVars>
      </dgm:prSet>
      <dgm:spPr/>
    </dgm:pt>
    <dgm:pt modelId="{25BB3355-82C2-4CF5-8F25-E55F7074A247}" type="pres">
      <dgm:prSet presAssocID="{51EAB22B-41F3-4C04-8ED8-1330F7CC1C91}" presName="sibTrans" presStyleLbl="sibTrans2D1" presStyleIdx="5" presStyleCnt="9"/>
      <dgm:spPr/>
    </dgm:pt>
    <dgm:pt modelId="{01C0F9AE-E2A9-4B9C-904F-2F4B1B7520EE}" type="pres">
      <dgm:prSet presAssocID="{51EAB22B-41F3-4C04-8ED8-1330F7CC1C91}" presName="connectorText" presStyleLbl="sibTrans2D1" presStyleIdx="5" presStyleCnt="9"/>
      <dgm:spPr/>
    </dgm:pt>
    <dgm:pt modelId="{C4A4CDE9-B0D5-4D8A-A1F6-5EAE1CB3EBEE}" type="pres">
      <dgm:prSet presAssocID="{744CCFCE-112A-4459-A82D-32930FC28E76}" presName="node" presStyleLbl="node1" presStyleIdx="6" presStyleCnt="9">
        <dgm:presLayoutVars>
          <dgm:bulletEnabled val="1"/>
        </dgm:presLayoutVars>
      </dgm:prSet>
      <dgm:spPr/>
    </dgm:pt>
    <dgm:pt modelId="{DADBB7CE-472F-49B4-BA8E-F0EF3D866D88}" type="pres">
      <dgm:prSet presAssocID="{9B115E45-0658-49A4-A68E-D1BBAD3721D9}" presName="sibTrans" presStyleLbl="sibTrans2D1" presStyleIdx="6" presStyleCnt="9"/>
      <dgm:spPr/>
    </dgm:pt>
    <dgm:pt modelId="{1025AFC5-884B-42DA-ABC2-4DA1EA82B6B5}" type="pres">
      <dgm:prSet presAssocID="{9B115E45-0658-49A4-A68E-D1BBAD3721D9}" presName="connectorText" presStyleLbl="sibTrans2D1" presStyleIdx="6" presStyleCnt="9"/>
      <dgm:spPr/>
    </dgm:pt>
    <dgm:pt modelId="{87158390-F584-47C9-861A-1B211668B1CA}" type="pres">
      <dgm:prSet presAssocID="{5057C971-E133-4979-93E1-D124718B093F}" presName="node" presStyleLbl="node1" presStyleIdx="7" presStyleCnt="9">
        <dgm:presLayoutVars>
          <dgm:bulletEnabled val="1"/>
        </dgm:presLayoutVars>
      </dgm:prSet>
      <dgm:spPr/>
    </dgm:pt>
    <dgm:pt modelId="{78FD977B-5297-474F-A425-0EA427E153B3}" type="pres">
      <dgm:prSet presAssocID="{AC1EA346-C633-4B9B-A18F-97CB727F2DAE}" presName="sibTrans" presStyleLbl="sibTrans2D1" presStyleIdx="7" presStyleCnt="9"/>
      <dgm:spPr/>
    </dgm:pt>
    <dgm:pt modelId="{60DB88FD-8734-44FC-9917-6455471B9807}" type="pres">
      <dgm:prSet presAssocID="{AC1EA346-C633-4B9B-A18F-97CB727F2DAE}" presName="connectorText" presStyleLbl="sibTrans2D1" presStyleIdx="7" presStyleCnt="9"/>
      <dgm:spPr/>
    </dgm:pt>
    <dgm:pt modelId="{352BE36D-524C-4070-B27F-D4E23BB44CD1}" type="pres">
      <dgm:prSet presAssocID="{EE503206-49CB-4DBB-BED7-9D9123843BB4}" presName="node" presStyleLbl="node1" presStyleIdx="8" presStyleCnt="9">
        <dgm:presLayoutVars>
          <dgm:bulletEnabled val="1"/>
        </dgm:presLayoutVars>
      </dgm:prSet>
      <dgm:spPr/>
    </dgm:pt>
    <dgm:pt modelId="{C5AFA441-2CC5-4C3F-A7E0-7E0CFB0D8A01}" type="pres">
      <dgm:prSet presAssocID="{8D876AFD-72CB-47CC-B2AE-72688E1EA98E}" presName="sibTrans" presStyleLbl="sibTrans2D1" presStyleIdx="8" presStyleCnt="9"/>
      <dgm:spPr/>
    </dgm:pt>
    <dgm:pt modelId="{2C239E2F-46DE-41ED-B57F-B2D3251C8D81}" type="pres">
      <dgm:prSet presAssocID="{8D876AFD-72CB-47CC-B2AE-72688E1EA98E}" presName="connectorText" presStyleLbl="sibTrans2D1" presStyleIdx="8" presStyleCnt="9"/>
      <dgm:spPr/>
    </dgm:pt>
  </dgm:ptLst>
  <dgm:cxnLst>
    <dgm:cxn modelId="{18A4F601-703B-4CAC-9221-EE7D31EFDCE0}" type="presOf" srcId="{B94E448D-DD8D-4C6B-B3A2-7093FB6FDA64}" destId="{6D90BB9A-2892-4ED6-8B39-A291090ED39D}" srcOrd="0" destOrd="0" presId="urn:microsoft.com/office/officeart/2005/8/layout/cycle2"/>
    <dgm:cxn modelId="{62FC6305-8C7B-4DA5-AA6D-9B6263978BE4}" type="presOf" srcId="{EE503206-49CB-4DBB-BED7-9D9123843BB4}" destId="{352BE36D-524C-4070-B27F-D4E23BB44CD1}" srcOrd="0" destOrd="0" presId="urn:microsoft.com/office/officeart/2005/8/layout/cycle2"/>
    <dgm:cxn modelId="{AAD7AA06-7EA6-413F-95AE-7BCC12978313}" type="presOf" srcId="{AC1EA346-C633-4B9B-A18F-97CB727F2DAE}" destId="{60DB88FD-8734-44FC-9917-6455471B9807}" srcOrd="1" destOrd="0" presId="urn:microsoft.com/office/officeart/2005/8/layout/cycle2"/>
    <dgm:cxn modelId="{31F1BD0B-859F-4C8D-BBBB-C3E88CFB78D1}" type="presOf" srcId="{67724EC1-0DFD-459C-9074-11BD9B0FDCE0}" destId="{A3FE9B15-6BAB-48A8-9CB3-9B2633DB0FD0}" srcOrd="1" destOrd="0" presId="urn:microsoft.com/office/officeart/2005/8/layout/cycle2"/>
    <dgm:cxn modelId="{42C1030C-D79E-43FB-8CF8-DB165A87DBF8}" type="presOf" srcId="{8EFD89C8-D978-4517-BDCC-ADC0D0499052}" destId="{6812A2AC-5FE6-4A3A-9C12-1DD5E9BE028D}" srcOrd="0" destOrd="0" presId="urn:microsoft.com/office/officeart/2005/8/layout/cycle2"/>
    <dgm:cxn modelId="{B2ABC711-D8CB-48BD-9CE3-A5BB08EECCE1}" type="presOf" srcId="{3A3728D3-B1C5-4C25-9AFD-0C2DE4FFA989}" destId="{B7CE8943-A568-4209-839B-1723AF03B89D}" srcOrd="0" destOrd="0" presId="urn:microsoft.com/office/officeart/2005/8/layout/cycle2"/>
    <dgm:cxn modelId="{A4CC5319-BED7-476A-B634-877BEC07D824}" type="presOf" srcId="{9B115E45-0658-49A4-A68E-D1BBAD3721D9}" destId="{DADBB7CE-472F-49B4-BA8E-F0EF3D866D88}" srcOrd="0" destOrd="0" presId="urn:microsoft.com/office/officeart/2005/8/layout/cycle2"/>
    <dgm:cxn modelId="{CACCED34-537D-48C6-A052-C93EA4B2234F}" type="presOf" srcId="{2F11BDB4-BF91-40E1-88AD-B6B160D5A88C}" destId="{42378B9F-0C3E-4F1F-B450-D6FA2FE6A986}" srcOrd="1" destOrd="0" presId="urn:microsoft.com/office/officeart/2005/8/layout/cycle2"/>
    <dgm:cxn modelId="{DB197C43-1722-4DCD-A4A7-817564DD6AF0}" srcId="{3A3728D3-B1C5-4C25-9AFD-0C2DE4FFA989}" destId="{B0E342DC-198B-4332-AA5B-F6A662F283C4}" srcOrd="0" destOrd="0" parTransId="{E81DDE3D-0909-4933-AD10-55E76DB5ED7D}" sibTransId="{F030FE41-88C3-4707-8831-6E68F01FD49D}"/>
    <dgm:cxn modelId="{6DF3F744-ACD4-49BE-A417-E1597F42B188}" type="presOf" srcId="{F030FE41-88C3-4707-8831-6E68F01FD49D}" destId="{E98A425E-7FA2-4627-86E9-328FE9EC26A9}" srcOrd="1" destOrd="0" presId="urn:microsoft.com/office/officeart/2005/8/layout/cycle2"/>
    <dgm:cxn modelId="{09F0FF57-523C-44C4-81E6-AB7643195A5B}" type="presOf" srcId="{F030FE41-88C3-4707-8831-6E68F01FD49D}" destId="{9FD03A82-AAED-462A-AC2A-4C0AF47801B1}" srcOrd="0" destOrd="0" presId="urn:microsoft.com/office/officeart/2005/8/layout/cycle2"/>
    <dgm:cxn modelId="{F36DF75C-BBF1-40D8-96D0-D7341016B64E}" type="presOf" srcId="{90C066FE-5492-4C9F-985A-0FB7F8100989}" destId="{47CCD452-41B2-491A-9878-3ED398DA7338}" srcOrd="0" destOrd="0" presId="urn:microsoft.com/office/officeart/2005/8/layout/cycle2"/>
    <dgm:cxn modelId="{E846EF5E-A637-4017-A9BD-480EA6EC40C7}" type="presOf" srcId="{5057C971-E133-4979-93E1-D124718B093F}" destId="{87158390-F584-47C9-861A-1B211668B1CA}" srcOrd="0" destOrd="0" presId="urn:microsoft.com/office/officeart/2005/8/layout/cycle2"/>
    <dgm:cxn modelId="{47609B75-B926-4892-BDC9-2DD0137BBA51}" srcId="{3A3728D3-B1C5-4C25-9AFD-0C2DE4FFA989}" destId="{4C109C7C-F6D9-414F-BE2C-15962EC570A2}" srcOrd="3" destOrd="0" parTransId="{AF32456E-6F2D-40CF-9538-27AFC80AFDEC}" sibTransId="{2F11BDB4-BF91-40E1-88AD-B6B160D5A88C}"/>
    <dgm:cxn modelId="{B408BD89-5828-4F95-8879-953EA81E72F7}" type="presOf" srcId="{AC1EA346-C633-4B9B-A18F-97CB727F2DAE}" destId="{78FD977B-5297-474F-A425-0EA427E153B3}" srcOrd="0" destOrd="0" presId="urn:microsoft.com/office/officeart/2005/8/layout/cycle2"/>
    <dgm:cxn modelId="{F7DB688F-F84A-4594-83CE-A2B9D333DF45}" type="presOf" srcId="{9B115E45-0658-49A4-A68E-D1BBAD3721D9}" destId="{1025AFC5-884B-42DA-ABC2-4DA1EA82B6B5}" srcOrd="1" destOrd="0" presId="urn:microsoft.com/office/officeart/2005/8/layout/cycle2"/>
    <dgm:cxn modelId="{3796AE91-1930-4BF6-B92E-7E05AE30581B}" srcId="{3A3728D3-B1C5-4C25-9AFD-0C2DE4FFA989}" destId="{A7B05CBF-E08B-4322-9225-3D2251A39AE1}" srcOrd="2" destOrd="0" parTransId="{28ED2D47-6CD0-4B1C-989B-0FD2A9EE36EB}" sibTransId="{67724EC1-0DFD-459C-9074-11BD9B0FDCE0}"/>
    <dgm:cxn modelId="{B63A4992-3C82-4EB9-BA72-EC5D1488DD63}" srcId="{3A3728D3-B1C5-4C25-9AFD-0C2DE4FFA989}" destId="{744CCFCE-112A-4459-A82D-32930FC28E76}" srcOrd="6" destOrd="0" parTransId="{6665DAF2-D1B8-4E17-91C6-C6619498736A}" sibTransId="{9B115E45-0658-49A4-A68E-D1BBAD3721D9}"/>
    <dgm:cxn modelId="{1AF9A796-7154-4FF3-84E1-C53CFEB73BCA}" srcId="{3A3728D3-B1C5-4C25-9AFD-0C2DE4FFA989}" destId="{90C066FE-5492-4C9F-985A-0FB7F8100989}" srcOrd="5" destOrd="0" parTransId="{7C17DC74-B08C-4903-9861-47CCF14606FF}" sibTransId="{51EAB22B-41F3-4C04-8ED8-1330F7CC1C91}"/>
    <dgm:cxn modelId="{5F94CF99-0B7B-472B-913D-46028C205BFF}" type="presOf" srcId="{8D876AFD-72CB-47CC-B2AE-72688E1EA98E}" destId="{C5AFA441-2CC5-4C3F-A7E0-7E0CFB0D8A01}" srcOrd="0" destOrd="0" presId="urn:microsoft.com/office/officeart/2005/8/layout/cycle2"/>
    <dgm:cxn modelId="{D220E9A2-4581-4276-82D7-C08DD15ED19F}" type="presOf" srcId="{744CCFCE-112A-4459-A82D-32930FC28E76}" destId="{C4A4CDE9-B0D5-4D8A-A1F6-5EAE1CB3EBEE}" srcOrd="0" destOrd="0" presId="urn:microsoft.com/office/officeart/2005/8/layout/cycle2"/>
    <dgm:cxn modelId="{C6F9DBA5-D84B-40EB-8F41-EB8F9E107E49}" srcId="{3A3728D3-B1C5-4C25-9AFD-0C2DE4FFA989}" destId="{EE503206-49CB-4DBB-BED7-9D9123843BB4}" srcOrd="8" destOrd="0" parTransId="{15AF46D3-B7BF-4416-8A2C-62B0A86A9362}" sibTransId="{8D876AFD-72CB-47CC-B2AE-72688E1EA98E}"/>
    <dgm:cxn modelId="{AB7194AF-8695-47AB-A903-10094CE35672}" type="presOf" srcId="{67724EC1-0DFD-459C-9074-11BD9B0FDCE0}" destId="{7FB09D56-72F2-4A05-ADBD-7223DE469C4B}" srcOrd="0" destOrd="0" presId="urn:microsoft.com/office/officeart/2005/8/layout/cycle2"/>
    <dgm:cxn modelId="{423882B1-5DAF-41CA-A18A-241F80F3B812}" srcId="{3A3728D3-B1C5-4C25-9AFD-0C2DE4FFA989}" destId="{8EFD89C8-D978-4517-BDCC-ADC0D0499052}" srcOrd="4" destOrd="0" parTransId="{C58DD283-ED83-40E7-9F1D-73740FDA0325}" sibTransId="{B94E448D-DD8D-4C6B-B3A2-7093FB6FDA64}"/>
    <dgm:cxn modelId="{47E3B1B1-90B5-4D42-AA3B-416838B5B5BE}" srcId="{3A3728D3-B1C5-4C25-9AFD-0C2DE4FFA989}" destId="{5057C971-E133-4979-93E1-D124718B093F}" srcOrd="7" destOrd="0" parTransId="{607266AA-4C3F-46FB-A21F-5B50ADF7F58D}" sibTransId="{AC1EA346-C633-4B9B-A18F-97CB727F2DAE}"/>
    <dgm:cxn modelId="{7711BFB9-C24B-4B8C-9359-E7167F56F021}" srcId="{3A3728D3-B1C5-4C25-9AFD-0C2DE4FFA989}" destId="{B9746E4C-FA26-4AB3-B4E3-F4E48AD47845}" srcOrd="1" destOrd="0" parTransId="{444ACB6A-E8BC-49D0-B971-B086AECBEC3C}" sibTransId="{DD7ADD8D-31CB-4858-BC8E-4821CD3013E4}"/>
    <dgm:cxn modelId="{48C0EBBB-DEAD-4A9C-872B-28B4FE827EAC}" type="presOf" srcId="{B94E448D-DD8D-4C6B-B3A2-7093FB6FDA64}" destId="{EB97BF93-02EA-4F93-A311-284ADA9D4C2D}" srcOrd="1" destOrd="0" presId="urn:microsoft.com/office/officeart/2005/8/layout/cycle2"/>
    <dgm:cxn modelId="{4F5560BC-14D0-44B3-9D0A-BE61E72C02A9}" type="presOf" srcId="{DD7ADD8D-31CB-4858-BC8E-4821CD3013E4}" destId="{ADDE1CAE-04B1-4299-ACDE-00F92CA857EC}" srcOrd="0" destOrd="0" presId="urn:microsoft.com/office/officeart/2005/8/layout/cycle2"/>
    <dgm:cxn modelId="{7C6CEBD1-405B-4C30-BFC6-D66D10DE679C}" type="presOf" srcId="{2F11BDB4-BF91-40E1-88AD-B6B160D5A88C}" destId="{62F5056D-4CF5-4845-8477-3C5A61B3767F}" srcOrd="0" destOrd="0" presId="urn:microsoft.com/office/officeart/2005/8/layout/cycle2"/>
    <dgm:cxn modelId="{079E41D4-95B6-4C08-BDD3-8AE501BB3A6B}" type="presOf" srcId="{4C109C7C-F6D9-414F-BE2C-15962EC570A2}" destId="{5625F5E9-A45C-4CBC-8832-832B288C1B98}" srcOrd="0" destOrd="0" presId="urn:microsoft.com/office/officeart/2005/8/layout/cycle2"/>
    <dgm:cxn modelId="{98CD8BD5-490B-4D9B-930A-D467423257BC}" type="presOf" srcId="{A7B05CBF-E08B-4322-9225-3D2251A39AE1}" destId="{CD94EFC4-8710-4B2F-A9D0-6963F9EE577C}" srcOrd="0" destOrd="0" presId="urn:microsoft.com/office/officeart/2005/8/layout/cycle2"/>
    <dgm:cxn modelId="{3F9CECD8-8772-4494-ACE2-3A6454B6745F}" type="presOf" srcId="{B0E342DC-198B-4332-AA5B-F6A662F283C4}" destId="{9A78DE00-F67E-42FD-998A-2B32457B73AE}" srcOrd="0" destOrd="0" presId="urn:microsoft.com/office/officeart/2005/8/layout/cycle2"/>
    <dgm:cxn modelId="{155DF9E5-804B-4C2C-AA5E-806318386EE2}" type="presOf" srcId="{51EAB22B-41F3-4C04-8ED8-1330F7CC1C91}" destId="{01C0F9AE-E2A9-4B9C-904F-2F4B1B7520EE}" srcOrd="1" destOrd="0" presId="urn:microsoft.com/office/officeart/2005/8/layout/cycle2"/>
    <dgm:cxn modelId="{D93A8EE9-FBDA-435A-9B6B-7DB4171666E2}" type="presOf" srcId="{B9746E4C-FA26-4AB3-B4E3-F4E48AD47845}" destId="{DBE93336-B1A0-47BF-BD36-E89D21A56638}" srcOrd="0" destOrd="0" presId="urn:microsoft.com/office/officeart/2005/8/layout/cycle2"/>
    <dgm:cxn modelId="{E609D0ED-7468-474D-A1CD-9BFB28B1CA75}" type="presOf" srcId="{51EAB22B-41F3-4C04-8ED8-1330F7CC1C91}" destId="{25BB3355-82C2-4CF5-8F25-E55F7074A247}" srcOrd="0" destOrd="0" presId="urn:microsoft.com/office/officeart/2005/8/layout/cycle2"/>
    <dgm:cxn modelId="{3C82C2F1-1B97-45A5-AEFD-0C95FFF6F951}" type="presOf" srcId="{DD7ADD8D-31CB-4858-BC8E-4821CD3013E4}" destId="{0950A40F-AB41-4346-904F-62544A5A7DB9}" srcOrd="1" destOrd="0" presId="urn:microsoft.com/office/officeart/2005/8/layout/cycle2"/>
    <dgm:cxn modelId="{3349D7FD-2EC6-4F5C-A949-F5F83C318931}" type="presOf" srcId="{8D876AFD-72CB-47CC-B2AE-72688E1EA98E}" destId="{2C239E2F-46DE-41ED-B57F-B2D3251C8D81}" srcOrd="1" destOrd="0" presId="urn:microsoft.com/office/officeart/2005/8/layout/cycle2"/>
    <dgm:cxn modelId="{4E2019A6-8533-4504-9E21-D2EFD9D9B791}" type="presParOf" srcId="{B7CE8943-A568-4209-839B-1723AF03B89D}" destId="{9A78DE00-F67E-42FD-998A-2B32457B73AE}" srcOrd="0" destOrd="0" presId="urn:microsoft.com/office/officeart/2005/8/layout/cycle2"/>
    <dgm:cxn modelId="{648FFBBD-1990-4BAF-90B2-B51B36A0BF9B}" type="presParOf" srcId="{B7CE8943-A568-4209-839B-1723AF03B89D}" destId="{9FD03A82-AAED-462A-AC2A-4C0AF47801B1}" srcOrd="1" destOrd="0" presId="urn:microsoft.com/office/officeart/2005/8/layout/cycle2"/>
    <dgm:cxn modelId="{36E72E74-5B8A-4251-BB7E-088E9EAB1B1A}" type="presParOf" srcId="{9FD03A82-AAED-462A-AC2A-4C0AF47801B1}" destId="{E98A425E-7FA2-4627-86E9-328FE9EC26A9}" srcOrd="0" destOrd="0" presId="urn:microsoft.com/office/officeart/2005/8/layout/cycle2"/>
    <dgm:cxn modelId="{9237E405-E2CF-4DC4-949C-A471CAB80E26}" type="presParOf" srcId="{B7CE8943-A568-4209-839B-1723AF03B89D}" destId="{DBE93336-B1A0-47BF-BD36-E89D21A56638}" srcOrd="2" destOrd="0" presId="urn:microsoft.com/office/officeart/2005/8/layout/cycle2"/>
    <dgm:cxn modelId="{FB738475-1085-45FC-B9C8-E1110E0F2BFA}" type="presParOf" srcId="{B7CE8943-A568-4209-839B-1723AF03B89D}" destId="{ADDE1CAE-04B1-4299-ACDE-00F92CA857EC}" srcOrd="3" destOrd="0" presId="urn:microsoft.com/office/officeart/2005/8/layout/cycle2"/>
    <dgm:cxn modelId="{9C29C78C-AA0D-4BA5-A29B-8895C5454792}" type="presParOf" srcId="{ADDE1CAE-04B1-4299-ACDE-00F92CA857EC}" destId="{0950A40F-AB41-4346-904F-62544A5A7DB9}" srcOrd="0" destOrd="0" presId="urn:microsoft.com/office/officeart/2005/8/layout/cycle2"/>
    <dgm:cxn modelId="{165E2C78-69C1-4205-94CB-994F73550AFA}" type="presParOf" srcId="{B7CE8943-A568-4209-839B-1723AF03B89D}" destId="{CD94EFC4-8710-4B2F-A9D0-6963F9EE577C}" srcOrd="4" destOrd="0" presId="urn:microsoft.com/office/officeart/2005/8/layout/cycle2"/>
    <dgm:cxn modelId="{F0C4565A-A3EF-4D7F-A2C0-BF240A737510}" type="presParOf" srcId="{B7CE8943-A568-4209-839B-1723AF03B89D}" destId="{7FB09D56-72F2-4A05-ADBD-7223DE469C4B}" srcOrd="5" destOrd="0" presId="urn:microsoft.com/office/officeart/2005/8/layout/cycle2"/>
    <dgm:cxn modelId="{925B550A-CFA6-4232-9F50-929DB728BAAD}" type="presParOf" srcId="{7FB09D56-72F2-4A05-ADBD-7223DE469C4B}" destId="{A3FE9B15-6BAB-48A8-9CB3-9B2633DB0FD0}" srcOrd="0" destOrd="0" presId="urn:microsoft.com/office/officeart/2005/8/layout/cycle2"/>
    <dgm:cxn modelId="{B32A3105-813F-4D44-B415-65DE6B9594F3}" type="presParOf" srcId="{B7CE8943-A568-4209-839B-1723AF03B89D}" destId="{5625F5E9-A45C-4CBC-8832-832B288C1B98}" srcOrd="6" destOrd="0" presId="urn:microsoft.com/office/officeart/2005/8/layout/cycle2"/>
    <dgm:cxn modelId="{DE5DC3A2-C6EB-4EC0-A9AC-8E9FC0349839}" type="presParOf" srcId="{B7CE8943-A568-4209-839B-1723AF03B89D}" destId="{62F5056D-4CF5-4845-8477-3C5A61B3767F}" srcOrd="7" destOrd="0" presId="urn:microsoft.com/office/officeart/2005/8/layout/cycle2"/>
    <dgm:cxn modelId="{9476282B-4154-4EA3-8638-4B5060700212}" type="presParOf" srcId="{62F5056D-4CF5-4845-8477-3C5A61B3767F}" destId="{42378B9F-0C3E-4F1F-B450-D6FA2FE6A986}" srcOrd="0" destOrd="0" presId="urn:microsoft.com/office/officeart/2005/8/layout/cycle2"/>
    <dgm:cxn modelId="{1106862C-9F72-4CA3-91F3-EFDD62E88899}" type="presParOf" srcId="{B7CE8943-A568-4209-839B-1723AF03B89D}" destId="{6812A2AC-5FE6-4A3A-9C12-1DD5E9BE028D}" srcOrd="8" destOrd="0" presId="urn:microsoft.com/office/officeart/2005/8/layout/cycle2"/>
    <dgm:cxn modelId="{B3538F94-9DE1-4805-A44B-0A9E510F4E14}" type="presParOf" srcId="{B7CE8943-A568-4209-839B-1723AF03B89D}" destId="{6D90BB9A-2892-4ED6-8B39-A291090ED39D}" srcOrd="9" destOrd="0" presId="urn:microsoft.com/office/officeart/2005/8/layout/cycle2"/>
    <dgm:cxn modelId="{2175DE46-74C0-4370-AB47-BBD22AEAA258}" type="presParOf" srcId="{6D90BB9A-2892-4ED6-8B39-A291090ED39D}" destId="{EB97BF93-02EA-4F93-A311-284ADA9D4C2D}" srcOrd="0" destOrd="0" presId="urn:microsoft.com/office/officeart/2005/8/layout/cycle2"/>
    <dgm:cxn modelId="{3B0C4E34-479A-4E78-9312-FEC06048F9DC}" type="presParOf" srcId="{B7CE8943-A568-4209-839B-1723AF03B89D}" destId="{47CCD452-41B2-491A-9878-3ED398DA7338}" srcOrd="10" destOrd="0" presId="urn:microsoft.com/office/officeart/2005/8/layout/cycle2"/>
    <dgm:cxn modelId="{D93B4D84-E2EC-466F-B495-E8EBCBCDEC34}" type="presParOf" srcId="{B7CE8943-A568-4209-839B-1723AF03B89D}" destId="{25BB3355-82C2-4CF5-8F25-E55F7074A247}" srcOrd="11" destOrd="0" presId="urn:microsoft.com/office/officeart/2005/8/layout/cycle2"/>
    <dgm:cxn modelId="{2045D414-E012-40BF-B17D-080080A7FE7D}" type="presParOf" srcId="{25BB3355-82C2-4CF5-8F25-E55F7074A247}" destId="{01C0F9AE-E2A9-4B9C-904F-2F4B1B7520EE}" srcOrd="0" destOrd="0" presId="urn:microsoft.com/office/officeart/2005/8/layout/cycle2"/>
    <dgm:cxn modelId="{C2C96A8A-490F-4DDD-A21A-0B7F0CE75EAF}" type="presParOf" srcId="{B7CE8943-A568-4209-839B-1723AF03B89D}" destId="{C4A4CDE9-B0D5-4D8A-A1F6-5EAE1CB3EBEE}" srcOrd="12" destOrd="0" presId="urn:microsoft.com/office/officeart/2005/8/layout/cycle2"/>
    <dgm:cxn modelId="{0D1B13E2-6FBF-4679-952B-F8B56CAFE219}" type="presParOf" srcId="{B7CE8943-A568-4209-839B-1723AF03B89D}" destId="{DADBB7CE-472F-49B4-BA8E-F0EF3D866D88}" srcOrd="13" destOrd="0" presId="urn:microsoft.com/office/officeart/2005/8/layout/cycle2"/>
    <dgm:cxn modelId="{F4781DDB-8819-4B5B-A048-F091F3524C33}" type="presParOf" srcId="{DADBB7CE-472F-49B4-BA8E-F0EF3D866D88}" destId="{1025AFC5-884B-42DA-ABC2-4DA1EA82B6B5}" srcOrd="0" destOrd="0" presId="urn:microsoft.com/office/officeart/2005/8/layout/cycle2"/>
    <dgm:cxn modelId="{ECF65E02-256C-4CAC-8103-02080EF07B4B}" type="presParOf" srcId="{B7CE8943-A568-4209-839B-1723AF03B89D}" destId="{87158390-F584-47C9-861A-1B211668B1CA}" srcOrd="14" destOrd="0" presId="urn:microsoft.com/office/officeart/2005/8/layout/cycle2"/>
    <dgm:cxn modelId="{1B5AEFB8-681E-4F8A-99AE-441CB91BEAAD}" type="presParOf" srcId="{B7CE8943-A568-4209-839B-1723AF03B89D}" destId="{78FD977B-5297-474F-A425-0EA427E153B3}" srcOrd="15" destOrd="0" presId="urn:microsoft.com/office/officeart/2005/8/layout/cycle2"/>
    <dgm:cxn modelId="{C6EF3B47-2CDF-4981-8FA4-1DDE6B81E889}" type="presParOf" srcId="{78FD977B-5297-474F-A425-0EA427E153B3}" destId="{60DB88FD-8734-44FC-9917-6455471B9807}" srcOrd="0" destOrd="0" presId="urn:microsoft.com/office/officeart/2005/8/layout/cycle2"/>
    <dgm:cxn modelId="{0F449910-134F-4CF9-B87C-0921E56D1B5A}" type="presParOf" srcId="{B7CE8943-A568-4209-839B-1723AF03B89D}" destId="{352BE36D-524C-4070-B27F-D4E23BB44CD1}" srcOrd="16" destOrd="0" presId="urn:microsoft.com/office/officeart/2005/8/layout/cycle2"/>
    <dgm:cxn modelId="{27FE3749-DAC1-4B37-8FDB-C7BE86ACDCAE}" type="presParOf" srcId="{B7CE8943-A568-4209-839B-1723AF03B89D}" destId="{C5AFA441-2CC5-4C3F-A7E0-7E0CFB0D8A01}" srcOrd="17" destOrd="0" presId="urn:microsoft.com/office/officeart/2005/8/layout/cycle2"/>
    <dgm:cxn modelId="{5795239B-CCE5-4415-A431-53A4B12EFC6A}" type="presParOf" srcId="{C5AFA441-2CC5-4C3F-A7E0-7E0CFB0D8A01}" destId="{2C239E2F-46DE-41ED-B57F-B2D3251C8D8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F27DF-1F7C-1447-AA87-E3022ECA3745}">
      <dsp:nvSpPr>
        <dsp:cNvPr id="0" name=""/>
        <dsp:cNvSpPr/>
      </dsp:nvSpPr>
      <dsp:spPr>
        <a:xfrm>
          <a:off x="2488909" y="276"/>
          <a:ext cx="5138677" cy="467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“I can do this.”</a:t>
          </a:r>
          <a:endParaRPr lang="en-US" sz="1600" kern="1200" dirty="0"/>
        </a:p>
      </dsp:txBody>
      <dsp:txXfrm>
        <a:off x="2488909" y="276"/>
        <a:ext cx="5138677" cy="467152"/>
      </dsp:txXfrm>
    </dsp:sp>
    <dsp:sp modelId="{4333ED62-385A-6541-98E3-CC461F20D728}">
      <dsp:nvSpPr>
        <dsp:cNvPr id="0" name=""/>
        <dsp:cNvSpPr/>
      </dsp:nvSpPr>
      <dsp:spPr>
        <a:xfrm>
          <a:off x="2488909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77E64-7141-F748-B723-45152171A04F}">
      <dsp:nvSpPr>
        <dsp:cNvPr id="0" name=""/>
        <dsp:cNvSpPr/>
      </dsp:nvSpPr>
      <dsp:spPr>
        <a:xfrm>
          <a:off x="3211178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39857-CEAC-BD44-B0D4-EC71B3A1FA89}">
      <dsp:nvSpPr>
        <dsp:cNvPr id="0" name=""/>
        <dsp:cNvSpPr/>
      </dsp:nvSpPr>
      <dsp:spPr>
        <a:xfrm>
          <a:off x="3934019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BB61B-3CEC-E642-8B5D-62E2C00EC009}">
      <dsp:nvSpPr>
        <dsp:cNvPr id="0" name=""/>
        <dsp:cNvSpPr/>
      </dsp:nvSpPr>
      <dsp:spPr>
        <a:xfrm>
          <a:off x="4656289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9E415-7E3D-854F-BE8B-3BD509150709}">
      <dsp:nvSpPr>
        <dsp:cNvPr id="0" name=""/>
        <dsp:cNvSpPr/>
      </dsp:nvSpPr>
      <dsp:spPr>
        <a:xfrm>
          <a:off x="5379129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B5DB9-CDEF-5B4C-85AC-80542B60128E}">
      <dsp:nvSpPr>
        <dsp:cNvPr id="0" name=""/>
        <dsp:cNvSpPr/>
      </dsp:nvSpPr>
      <dsp:spPr>
        <a:xfrm>
          <a:off x="6101399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0DDA1-EFB8-DC49-9BC8-239852BBA84C}">
      <dsp:nvSpPr>
        <dsp:cNvPr id="0" name=""/>
        <dsp:cNvSpPr/>
      </dsp:nvSpPr>
      <dsp:spPr>
        <a:xfrm>
          <a:off x="6824240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179A2-99F0-8E46-90D1-1D6EF7E6CF0B}">
      <dsp:nvSpPr>
        <dsp:cNvPr id="0" name=""/>
        <dsp:cNvSpPr/>
      </dsp:nvSpPr>
      <dsp:spPr>
        <a:xfrm>
          <a:off x="2488909" y="562590"/>
          <a:ext cx="5205480" cy="761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0070C0"/>
              </a:solidFill>
            </a:rPr>
            <a:t>Self-Efficacy</a:t>
          </a:r>
        </a:p>
      </dsp:txBody>
      <dsp:txXfrm>
        <a:off x="2488909" y="562590"/>
        <a:ext cx="5205480" cy="761285"/>
      </dsp:txXfrm>
    </dsp:sp>
    <dsp:sp modelId="{AF5A2B2C-7F4B-5845-A628-A988315E2AC4}">
      <dsp:nvSpPr>
        <dsp:cNvPr id="0" name=""/>
        <dsp:cNvSpPr/>
      </dsp:nvSpPr>
      <dsp:spPr>
        <a:xfrm>
          <a:off x="2488909" y="1466289"/>
          <a:ext cx="5138677" cy="467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“This is a goal that matters to me.”</a:t>
          </a:r>
          <a:endParaRPr lang="en-US" sz="1600" kern="1200" dirty="0"/>
        </a:p>
      </dsp:txBody>
      <dsp:txXfrm>
        <a:off x="2488909" y="1466289"/>
        <a:ext cx="5138677" cy="467152"/>
      </dsp:txXfrm>
    </dsp:sp>
    <dsp:sp modelId="{853F9D90-B7BD-7847-8210-AED6F497862A}">
      <dsp:nvSpPr>
        <dsp:cNvPr id="0" name=""/>
        <dsp:cNvSpPr/>
      </dsp:nvSpPr>
      <dsp:spPr>
        <a:xfrm>
          <a:off x="2488909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27FA-EA35-1248-99D9-D511C737D8CB}">
      <dsp:nvSpPr>
        <dsp:cNvPr id="0" name=""/>
        <dsp:cNvSpPr/>
      </dsp:nvSpPr>
      <dsp:spPr>
        <a:xfrm>
          <a:off x="3211178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AE315-2E5A-D547-8538-77979A53A8E4}">
      <dsp:nvSpPr>
        <dsp:cNvPr id="0" name=""/>
        <dsp:cNvSpPr/>
      </dsp:nvSpPr>
      <dsp:spPr>
        <a:xfrm>
          <a:off x="3934019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16D00-B019-E545-A9D3-9AE15506AF0D}">
      <dsp:nvSpPr>
        <dsp:cNvPr id="0" name=""/>
        <dsp:cNvSpPr/>
      </dsp:nvSpPr>
      <dsp:spPr>
        <a:xfrm>
          <a:off x="4656289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32B3B-783A-6F4D-9565-4E4142F5A15C}">
      <dsp:nvSpPr>
        <dsp:cNvPr id="0" name=""/>
        <dsp:cNvSpPr/>
      </dsp:nvSpPr>
      <dsp:spPr>
        <a:xfrm>
          <a:off x="5379129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CEFC7-EE7E-3C49-996E-C43A20CF4B48}">
      <dsp:nvSpPr>
        <dsp:cNvPr id="0" name=""/>
        <dsp:cNvSpPr/>
      </dsp:nvSpPr>
      <dsp:spPr>
        <a:xfrm>
          <a:off x="6101399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78228-8283-6248-87BA-1A135E9540FE}">
      <dsp:nvSpPr>
        <dsp:cNvPr id="0" name=""/>
        <dsp:cNvSpPr/>
      </dsp:nvSpPr>
      <dsp:spPr>
        <a:xfrm>
          <a:off x="6824240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5C9CC-FA35-824B-9C58-51EA34AD7D53}">
      <dsp:nvSpPr>
        <dsp:cNvPr id="0" name=""/>
        <dsp:cNvSpPr/>
      </dsp:nvSpPr>
      <dsp:spPr>
        <a:xfrm>
          <a:off x="2488909" y="2028602"/>
          <a:ext cx="5205480" cy="761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92D050"/>
              </a:solidFill>
            </a:rPr>
            <a:t>Motivation</a:t>
          </a:r>
        </a:p>
      </dsp:txBody>
      <dsp:txXfrm>
        <a:off x="2488909" y="2028602"/>
        <a:ext cx="5205480" cy="761285"/>
      </dsp:txXfrm>
    </dsp:sp>
    <dsp:sp modelId="{F87BEE79-EDCB-A84C-BAC1-DCD03F67344A}">
      <dsp:nvSpPr>
        <dsp:cNvPr id="0" name=""/>
        <dsp:cNvSpPr/>
      </dsp:nvSpPr>
      <dsp:spPr>
        <a:xfrm>
          <a:off x="2488909" y="2932301"/>
          <a:ext cx="5138677" cy="467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“I believe that you understand, care and can help me."</a:t>
          </a:r>
          <a:endParaRPr lang="en-US" sz="1600" kern="1200" dirty="0"/>
        </a:p>
      </dsp:txBody>
      <dsp:txXfrm>
        <a:off x="2488909" y="2932301"/>
        <a:ext cx="5138677" cy="467152"/>
      </dsp:txXfrm>
    </dsp:sp>
    <dsp:sp modelId="{19CC2F9F-13D8-6141-8320-B8FFB898D2EB}">
      <dsp:nvSpPr>
        <dsp:cNvPr id="0" name=""/>
        <dsp:cNvSpPr/>
      </dsp:nvSpPr>
      <dsp:spPr>
        <a:xfrm>
          <a:off x="2488909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AB77D-3783-3947-9BE4-419B1C8E9E58}">
      <dsp:nvSpPr>
        <dsp:cNvPr id="0" name=""/>
        <dsp:cNvSpPr/>
      </dsp:nvSpPr>
      <dsp:spPr>
        <a:xfrm>
          <a:off x="3211178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6DB00-8458-274C-B9CB-84BB0D8C98E6}">
      <dsp:nvSpPr>
        <dsp:cNvPr id="0" name=""/>
        <dsp:cNvSpPr/>
      </dsp:nvSpPr>
      <dsp:spPr>
        <a:xfrm>
          <a:off x="3934019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DEB3F-B108-1F41-92DC-08EFC32017CE}">
      <dsp:nvSpPr>
        <dsp:cNvPr id="0" name=""/>
        <dsp:cNvSpPr/>
      </dsp:nvSpPr>
      <dsp:spPr>
        <a:xfrm>
          <a:off x="4656289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20114-8EB4-E749-A95A-327C98665645}">
      <dsp:nvSpPr>
        <dsp:cNvPr id="0" name=""/>
        <dsp:cNvSpPr/>
      </dsp:nvSpPr>
      <dsp:spPr>
        <a:xfrm>
          <a:off x="5379129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89A7D-298F-3F4B-ADDC-EDB6C72A6753}">
      <dsp:nvSpPr>
        <dsp:cNvPr id="0" name=""/>
        <dsp:cNvSpPr/>
      </dsp:nvSpPr>
      <dsp:spPr>
        <a:xfrm>
          <a:off x="6101399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9DEED-1AC8-0D41-A71C-E56CA6975522}">
      <dsp:nvSpPr>
        <dsp:cNvPr id="0" name=""/>
        <dsp:cNvSpPr/>
      </dsp:nvSpPr>
      <dsp:spPr>
        <a:xfrm>
          <a:off x="6824240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8C677-B344-D14E-BBFD-C1F28A2D3D8D}">
      <dsp:nvSpPr>
        <dsp:cNvPr id="0" name=""/>
        <dsp:cNvSpPr/>
      </dsp:nvSpPr>
      <dsp:spPr>
        <a:xfrm>
          <a:off x="2488909" y="3494614"/>
          <a:ext cx="5205480" cy="761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accent6">
                  <a:lumMod val="50000"/>
                </a:schemeClr>
              </a:solidFill>
            </a:rPr>
            <a:t>Trust</a:t>
          </a:r>
        </a:p>
      </dsp:txBody>
      <dsp:txXfrm>
        <a:off x="2488909" y="3494614"/>
        <a:ext cx="5205480" cy="761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778B2-12C5-EC4B-8DFE-891D5E257FDA}">
      <dsp:nvSpPr>
        <dsp:cNvPr id="0" name=""/>
        <dsp:cNvSpPr/>
      </dsp:nvSpPr>
      <dsp:spPr>
        <a:xfrm rot="5400000">
          <a:off x="-273117" y="280928"/>
          <a:ext cx="1760081" cy="12320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Organic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Factors</a:t>
          </a:r>
        </a:p>
      </dsp:txBody>
      <dsp:txXfrm rot="-5400000">
        <a:off x="-9104" y="632945"/>
        <a:ext cx="1232057" cy="528024"/>
      </dsp:txXfrm>
    </dsp:sp>
    <dsp:sp modelId="{77E941E7-989A-BC4C-9F97-4EC58468C4B1}">
      <dsp:nvSpPr>
        <dsp:cNvPr id="0" name=""/>
        <dsp:cNvSpPr/>
      </dsp:nvSpPr>
      <dsp:spPr>
        <a:xfrm rot="5400000">
          <a:off x="3474209" y="-2245921"/>
          <a:ext cx="1144053" cy="56465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solidFill>
                <a:schemeClr val="accent6">
                  <a:lumMod val="50000"/>
                </a:schemeClr>
              </a:solidFill>
            </a:rPr>
            <a:t>Anosagnosia</a:t>
          </a:r>
          <a:r>
            <a:rPr lang="en-US" sz="2200" kern="1200" dirty="0">
              <a:solidFill>
                <a:schemeClr val="accent6">
                  <a:lumMod val="50000"/>
                </a:schemeClr>
              </a:solidFill>
            </a:rPr>
            <a:t>/Lack of Self Awareness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accent6">
                  <a:lumMod val="50000"/>
                </a:schemeClr>
              </a:solidFill>
            </a:rPr>
            <a:t>Apathy syndromes</a:t>
          </a:r>
        </a:p>
      </dsp:txBody>
      <dsp:txXfrm rot="-5400000">
        <a:off x="1222952" y="61184"/>
        <a:ext cx="5590719" cy="1032357"/>
      </dsp:txXfrm>
    </dsp:sp>
    <dsp:sp modelId="{CD2B46F7-7317-F743-9C64-863A6FAFF57B}">
      <dsp:nvSpPr>
        <dsp:cNvPr id="0" name=""/>
        <dsp:cNvSpPr/>
      </dsp:nvSpPr>
      <dsp:spPr>
        <a:xfrm rot="5400000">
          <a:off x="-273117" y="1839720"/>
          <a:ext cx="1760081" cy="12320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tx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Pre-Injury Psychological Traits</a:t>
          </a:r>
        </a:p>
      </dsp:txBody>
      <dsp:txXfrm rot="-5400000">
        <a:off x="-9104" y="2191737"/>
        <a:ext cx="1232057" cy="528024"/>
      </dsp:txXfrm>
    </dsp:sp>
    <dsp:sp modelId="{8805317E-7BBE-164D-B413-69FE3628BF52}">
      <dsp:nvSpPr>
        <dsp:cNvPr id="0" name=""/>
        <dsp:cNvSpPr/>
      </dsp:nvSpPr>
      <dsp:spPr>
        <a:xfrm rot="5400000">
          <a:off x="4090238" y="-1291577"/>
          <a:ext cx="1144053" cy="6878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accent1"/>
              </a:solidFill>
            </a:rPr>
            <a:t>Negative emotionality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accent1"/>
              </a:solidFill>
            </a:rPr>
            <a:t>Mental health conditions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accent1"/>
              </a:solidFill>
            </a:rPr>
            <a:t>Defensive coping style</a:t>
          </a:r>
        </a:p>
      </dsp:txBody>
      <dsp:txXfrm rot="-5400000">
        <a:off x="1222953" y="1631556"/>
        <a:ext cx="6822776" cy="1032357"/>
      </dsp:txXfrm>
    </dsp:sp>
    <dsp:sp modelId="{F6B914AE-CECC-994E-BED8-E2DBB995172E}">
      <dsp:nvSpPr>
        <dsp:cNvPr id="0" name=""/>
        <dsp:cNvSpPr/>
      </dsp:nvSpPr>
      <dsp:spPr>
        <a:xfrm rot="5400000">
          <a:off x="-284124" y="3421101"/>
          <a:ext cx="1818516" cy="12684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tx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Response to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Impairment</a:t>
          </a:r>
        </a:p>
      </dsp:txBody>
      <dsp:txXfrm rot="-5400000">
        <a:off x="-9104" y="3780319"/>
        <a:ext cx="1268476" cy="550040"/>
      </dsp:txXfrm>
    </dsp:sp>
    <dsp:sp modelId="{0EC17012-9192-634E-8596-462163EA42B3}">
      <dsp:nvSpPr>
        <dsp:cNvPr id="0" name=""/>
        <dsp:cNvSpPr/>
      </dsp:nvSpPr>
      <dsp:spPr>
        <a:xfrm rot="5400000">
          <a:off x="4108447" y="308012"/>
          <a:ext cx="1144053" cy="6878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0070C0"/>
              </a:solidFill>
            </a:rPr>
            <a:t>Reactive depression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0070C0"/>
              </a:solidFill>
            </a:rPr>
            <a:t>Denial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0070C0"/>
              </a:solidFill>
            </a:rPr>
            <a:t>Low expectation for improvement</a:t>
          </a:r>
        </a:p>
      </dsp:txBody>
      <dsp:txXfrm rot="-5400000">
        <a:off x="1241162" y="3231145"/>
        <a:ext cx="6822776" cy="10323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20B04-02D1-064B-A981-D32A5E77DC9A}">
      <dsp:nvSpPr>
        <dsp:cNvPr id="0" name=""/>
        <dsp:cNvSpPr/>
      </dsp:nvSpPr>
      <dsp:spPr>
        <a:xfrm rot="16200000">
          <a:off x="793009" y="1057426"/>
          <a:ext cx="3265325" cy="298882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Intervention Techniques for Managing Deficits in Unawareness and Promoting Resilience</a:t>
          </a:r>
        </a:p>
      </dsp:txBody>
      <dsp:txXfrm rot="5400000">
        <a:off x="931261" y="1735505"/>
        <a:ext cx="2465777" cy="1632663"/>
      </dsp:txXfrm>
    </dsp:sp>
    <dsp:sp modelId="{5D4A5E06-4A2B-2A4C-B044-E85EB351C212}">
      <dsp:nvSpPr>
        <dsp:cNvPr id="0" name=""/>
        <dsp:cNvSpPr/>
      </dsp:nvSpPr>
      <dsp:spPr>
        <a:xfrm rot="5400000">
          <a:off x="6600983" y="978858"/>
          <a:ext cx="3325800" cy="314595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Techniques for  Building Therapeutic Rapport</a:t>
          </a:r>
        </a:p>
      </dsp:txBody>
      <dsp:txXfrm rot="-5400000">
        <a:off x="7241447" y="1720386"/>
        <a:ext cx="2595414" cy="16629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8DE00-F67E-42FD-998A-2B32457B73AE}">
      <dsp:nvSpPr>
        <dsp:cNvPr id="0" name=""/>
        <dsp:cNvSpPr/>
      </dsp:nvSpPr>
      <dsp:spPr>
        <a:xfrm>
          <a:off x="3783723" y="173831"/>
          <a:ext cx="1576553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Identify specific challenges</a:t>
          </a:r>
        </a:p>
      </dsp:txBody>
      <dsp:txXfrm>
        <a:off x="4014604" y="364758"/>
        <a:ext cx="1114791" cy="921880"/>
      </dsp:txXfrm>
    </dsp:sp>
    <dsp:sp modelId="{9FD03A82-AAED-462A-AC2A-4C0AF47801B1}">
      <dsp:nvSpPr>
        <dsp:cNvPr id="0" name=""/>
        <dsp:cNvSpPr/>
      </dsp:nvSpPr>
      <dsp:spPr>
        <a:xfrm rot="905542">
          <a:off x="5418614" y="868172"/>
          <a:ext cx="253386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5419925" y="946278"/>
        <a:ext cx="177370" cy="264006"/>
      </dsp:txXfrm>
    </dsp:sp>
    <dsp:sp modelId="{DBE93336-B1A0-47BF-BD36-E89D21A56638}">
      <dsp:nvSpPr>
        <dsp:cNvPr id="0" name=""/>
        <dsp:cNvSpPr/>
      </dsp:nvSpPr>
      <dsp:spPr>
        <a:xfrm>
          <a:off x="5760545" y="670149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Select doable goal</a:t>
          </a:r>
        </a:p>
      </dsp:txBody>
      <dsp:txXfrm>
        <a:off x="5951472" y="861076"/>
        <a:ext cx="921880" cy="921880"/>
      </dsp:txXfrm>
    </dsp:sp>
    <dsp:sp modelId="{ADDE1CAE-04B1-4299-ACDE-00F92CA857EC}">
      <dsp:nvSpPr>
        <dsp:cNvPr id="0" name=""/>
        <dsp:cNvSpPr/>
      </dsp:nvSpPr>
      <dsp:spPr>
        <a:xfrm rot="3600000">
          <a:off x="6723613" y="1941572"/>
          <a:ext cx="347039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6749641" y="1984492"/>
        <a:ext cx="242927" cy="264006"/>
      </dsp:txXfrm>
    </dsp:sp>
    <dsp:sp modelId="{CD94EFC4-8710-4B2F-A9D0-6963F9EE577C}">
      <dsp:nvSpPr>
        <dsp:cNvPr id="0" name=""/>
        <dsp:cNvSpPr/>
      </dsp:nvSpPr>
      <dsp:spPr>
        <a:xfrm>
          <a:off x="6739808" y="2366283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Identify potential approach-es or supports</a:t>
          </a:r>
        </a:p>
      </dsp:txBody>
      <dsp:txXfrm>
        <a:off x="6930735" y="2557210"/>
        <a:ext cx="921880" cy="921880"/>
      </dsp:txXfrm>
    </dsp:sp>
    <dsp:sp modelId="{7FB09D56-72F2-4A05-ADBD-7223DE469C4B}">
      <dsp:nvSpPr>
        <dsp:cNvPr id="0" name=""/>
        <dsp:cNvSpPr/>
      </dsp:nvSpPr>
      <dsp:spPr>
        <a:xfrm rot="6000000">
          <a:off x="7049814" y="3752858"/>
          <a:ext cx="347039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 rot="10800000">
        <a:off x="7110909" y="3789595"/>
        <a:ext cx="242927" cy="264006"/>
      </dsp:txXfrm>
    </dsp:sp>
    <dsp:sp modelId="{5625F5E9-A45C-4CBC-8832-832B288C1B98}">
      <dsp:nvSpPr>
        <dsp:cNvPr id="0" name=""/>
        <dsp:cNvSpPr/>
      </dsp:nvSpPr>
      <dsp:spPr>
        <a:xfrm>
          <a:off x="6399714" y="4295054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Select optimal approach and back-up</a:t>
          </a:r>
        </a:p>
      </dsp:txBody>
      <dsp:txXfrm>
        <a:off x="6590641" y="4485981"/>
        <a:ext cx="921880" cy="921880"/>
      </dsp:txXfrm>
    </dsp:sp>
    <dsp:sp modelId="{62F5056D-4CF5-4845-8477-3C5A61B3767F}">
      <dsp:nvSpPr>
        <dsp:cNvPr id="0" name=""/>
        <dsp:cNvSpPr/>
      </dsp:nvSpPr>
      <dsp:spPr>
        <a:xfrm rot="9002490">
          <a:off x="6193582" y="5156088"/>
          <a:ext cx="226812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 rot="10800000">
        <a:off x="6257080" y="5227100"/>
        <a:ext cx="158768" cy="264006"/>
      </dsp:txXfrm>
    </dsp:sp>
    <dsp:sp modelId="{6812A2AC-5FE6-4A3A-9C12-1DD5E9BE028D}">
      <dsp:nvSpPr>
        <dsp:cNvPr id="0" name=""/>
        <dsp:cNvSpPr/>
      </dsp:nvSpPr>
      <dsp:spPr>
        <a:xfrm>
          <a:off x="4899406" y="5159809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Create steps for </a:t>
          </a:r>
          <a:r>
            <a:rPr lang="en-US" sz="1400" b="1" kern="1200" dirty="0" err="1"/>
            <a:t>implemen-tation</a:t>
          </a:r>
          <a:endParaRPr lang="en-US" sz="1400" b="1" kern="1200" dirty="0"/>
        </a:p>
      </dsp:txBody>
      <dsp:txXfrm>
        <a:off x="5090333" y="5350736"/>
        <a:ext cx="921880" cy="921880"/>
      </dsp:txXfrm>
    </dsp:sp>
    <dsp:sp modelId="{6D90BB9A-2892-4ED6-8B39-A291090ED39D}">
      <dsp:nvSpPr>
        <dsp:cNvPr id="0" name=""/>
        <dsp:cNvSpPr/>
      </dsp:nvSpPr>
      <dsp:spPr>
        <a:xfrm rot="10800000">
          <a:off x="4408296" y="5591671"/>
          <a:ext cx="347050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 rot="10800000">
        <a:off x="4512411" y="5679673"/>
        <a:ext cx="242935" cy="264006"/>
      </dsp:txXfrm>
    </dsp:sp>
    <dsp:sp modelId="{47CCD452-41B2-491A-9878-3ED398DA7338}">
      <dsp:nvSpPr>
        <dsp:cNvPr id="0" name=""/>
        <dsp:cNvSpPr/>
      </dsp:nvSpPr>
      <dsp:spPr>
        <a:xfrm>
          <a:off x="2940859" y="5159809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Initiate treatment plan</a:t>
          </a:r>
        </a:p>
      </dsp:txBody>
      <dsp:txXfrm>
        <a:off x="3131786" y="5350736"/>
        <a:ext cx="921880" cy="921880"/>
      </dsp:txXfrm>
    </dsp:sp>
    <dsp:sp modelId="{25BB3355-82C2-4CF5-8F25-E55F7074A247}">
      <dsp:nvSpPr>
        <dsp:cNvPr id="0" name=""/>
        <dsp:cNvSpPr/>
      </dsp:nvSpPr>
      <dsp:spPr>
        <a:xfrm rot="12597510">
          <a:off x="2734727" y="5162499"/>
          <a:ext cx="226812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 rot="10800000">
        <a:off x="2798225" y="5267491"/>
        <a:ext cx="158768" cy="264006"/>
      </dsp:txXfrm>
    </dsp:sp>
    <dsp:sp modelId="{C4A4CDE9-B0D5-4D8A-A1F6-5EAE1CB3EBEE}">
      <dsp:nvSpPr>
        <dsp:cNvPr id="0" name=""/>
        <dsp:cNvSpPr/>
      </dsp:nvSpPr>
      <dsp:spPr>
        <a:xfrm>
          <a:off x="1440551" y="4295054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Monitor </a:t>
          </a:r>
          <a:r>
            <a:rPr lang="en-US" sz="1400" b="1" kern="1200" dirty="0" err="1"/>
            <a:t>implemen-tation</a:t>
          </a:r>
          <a:endParaRPr lang="en-US" sz="1400" b="1" kern="1200" dirty="0"/>
        </a:p>
      </dsp:txBody>
      <dsp:txXfrm>
        <a:off x="1631478" y="4485981"/>
        <a:ext cx="921880" cy="921880"/>
      </dsp:txXfrm>
    </dsp:sp>
    <dsp:sp modelId="{DADBB7CE-472F-49B4-BA8E-F0EF3D866D88}">
      <dsp:nvSpPr>
        <dsp:cNvPr id="0" name=""/>
        <dsp:cNvSpPr/>
      </dsp:nvSpPr>
      <dsp:spPr>
        <a:xfrm rot="15600000">
          <a:off x="1750557" y="3772203"/>
          <a:ext cx="347039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 rot="10800000">
        <a:off x="1811652" y="3911470"/>
        <a:ext cx="242927" cy="264006"/>
      </dsp:txXfrm>
    </dsp:sp>
    <dsp:sp modelId="{87158390-F584-47C9-861A-1B211668B1CA}">
      <dsp:nvSpPr>
        <dsp:cNvPr id="0" name=""/>
        <dsp:cNvSpPr/>
      </dsp:nvSpPr>
      <dsp:spPr>
        <a:xfrm>
          <a:off x="1100456" y="2366283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Monitor outcome</a:t>
          </a:r>
        </a:p>
      </dsp:txBody>
      <dsp:txXfrm>
        <a:off x="1291383" y="2557210"/>
        <a:ext cx="921880" cy="921880"/>
      </dsp:txXfrm>
    </dsp:sp>
    <dsp:sp modelId="{78FD977B-5297-474F-A425-0EA427E153B3}">
      <dsp:nvSpPr>
        <dsp:cNvPr id="0" name=""/>
        <dsp:cNvSpPr/>
      </dsp:nvSpPr>
      <dsp:spPr>
        <a:xfrm rot="18000000">
          <a:off x="2063524" y="1958584"/>
          <a:ext cx="347039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2089552" y="2091668"/>
        <a:ext cx="242927" cy="264006"/>
      </dsp:txXfrm>
    </dsp:sp>
    <dsp:sp modelId="{352BE36D-524C-4070-B27F-D4E23BB44CD1}">
      <dsp:nvSpPr>
        <dsp:cNvPr id="0" name=""/>
        <dsp:cNvSpPr/>
      </dsp:nvSpPr>
      <dsp:spPr>
        <a:xfrm>
          <a:off x="2079720" y="670149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Adjust goal, or adjust approach</a:t>
          </a:r>
        </a:p>
      </dsp:txBody>
      <dsp:txXfrm>
        <a:off x="2270647" y="861076"/>
        <a:ext cx="921880" cy="921880"/>
      </dsp:txXfrm>
    </dsp:sp>
    <dsp:sp modelId="{C5AFA441-2CC5-4C3F-A7E0-7E0CFB0D8A01}">
      <dsp:nvSpPr>
        <dsp:cNvPr id="0" name=""/>
        <dsp:cNvSpPr/>
      </dsp:nvSpPr>
      <dsp:spPr>
        <a:xfrm rot="20694458">
          <a:off x="3458151" y="871907"/>
          <a:ext cx="253386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3459462" y="969805"/>
        <a:ext cx="177370" cy="264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38658-7CB9-E440-832B-263D86A72D82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D7DFD-FAD7-2149-8B2A-B6C8944CB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9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06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88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6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DA57C22D-CD48-FD49-A952-E4182CECB470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8868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81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15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7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8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3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9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04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33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4F86096D-A437-2840-8ED9-514E567B7EF9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17576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6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97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54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643F4-0D65-42AE-BC6A-FFC5B694959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7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047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C2747A80-BDF2-074B-950B-35CBE4DA9234}" type="slidenum">
              <a:rPr lang="en-US" altLang="en-US" sz="1200"/>
              <a:pPr/>
              <a:t>38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9547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10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15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140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848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86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181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328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39C08-4B3E-4D43-BFD9-DE915D94F6A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408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95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502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33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91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A079B9FC-D6E2-BF47-9532-FD80580FE3EE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23013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D13A-4A86-9F48-967B-A19337ADEED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04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95B12-301F-5043-8F46-0683F5BD73F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16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95B12-301F-5043-8F46-0683F5BD73F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447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95B12-301F-5043-8F46-0683F5BD73F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08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553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5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30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42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5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12451-9CFE-4A48-8E8C-38670A9642B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767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812800" y="6637338"/>
            <a:ext cx="10769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for reproduction or redistribution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3252" y="1905000"/>
            <a:ext cx="10363200" cy="1524000"/>
          </a:xfrm>
        </p:spPr>
        <p:txBody>
          <a:bodyPr/>
          <a:lstStyle>
            <a:lvl1pPr algn="ctr">
              <a:lnSpc>
                <a:spcPct val="100000"/>
              </a:lnSpc>
              <a:defRPr sz="4800" b="1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2"/>
          </p:nvPr>
        </p:nvSpPr>
        <p:spPr>
          <a:xfrm>
            <a:off x="913252" y="3886200"/>
            <a:ext cx="10363200" cy="7286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 i="1">
                <a:solidFill>
                  <a:srgbClr val="7F7F7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 descr="BD001_horiz_color_RGB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73" y="5670611"/>
            <a:ext cx="4177753" cy="48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2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6F26E0-2ED5-1B4C-9D44-9364A5F1EF5B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2800" y="304800"/>
            <a:ext cx="1076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174893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3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"/>
            <a:ext cx="12192000" cy="1032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147035" y="6252906"/>
            <a:ext cx="4441407" cy="409876"/>
          </a:xfrm>
        </p:spPr>
        <p:txBody>
          <a:bodyPr/>
          <a:lstStyle>
            <a:lvl1pPr>
              <a:defRPr/>
            </a:lvl1pPr>
          </a:lstStyle>
          <a:p>
            <a:fld id="{E76F26E0-2ED5-1B4C-9D44-9364A5F1EF5B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4351" y="147140"/>
            <a:ext cx="10978053" cy="838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5368" y="1325065"/>
            <a:ext cx="10977033" cy="4618038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31" y="6252906"/>
            <a:ext cx="2895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2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E76F26E0-2ED5-1B4C-9D44-9364A5F1EF5B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42202012-B349-4D40-B568-597B1011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3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0C317DC-E3CF-8647-82E2-F5844CF3CF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68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895D19E-C380-AD4C-8F26-4715860217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306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"/>
            <a:ext cx="12192000" cy="1032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147037" y="6252906"/>
            <a:ext cx="4441407" cy="4098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McKay Moore </a:t>
            </a:r>
            <a:r>
              <a:rPr lang="en-US" dirty="0" err="1"/>
              <a:t>Sohlberg</a:t>
            </a:r>
            <a:r>
              <a:rPr lang="en-US" dirty="0"/>
              <a:t>, PhD, CCC-SLP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4352" y="147140"/>
            <a:ext cx="10978053" cy="838200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5369" y="1325065"/>
            <a:ext cx="10977033" cy="4618038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7" y="6215975"/>
            <a:ext cx="2163815" cy="455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797" y="6192767"/>
            <a:ext cx="1300915" cy="515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53" y="6252906"/>
            <a:ext cx="2277140" cy="3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62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"/>
            <a:ext cx="12192000" cy="1032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147037" y="6252906"/>
            <a:ext cx="4441407" cy="4098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McKay Moore </a:t>
            </a:r>
            <a:r>
              <a:rPr lang="en-US" dirty="0" err="1"/>
              <a:t>Sohlberg</a:t>
            </a:r>
            <a:r>
              <a:rPr lang="en-US" dirty="0"/>
              <a:t>, PhD, CCC-SLP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4352" y="147140"/>
            <a:ext cx="10978053" cy="838200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5369" y="1325065"/>
            <a:ext cx="10977033" cy="4618038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7" y="6215975"/>
            <a:ext cx="2163815" cy="455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797" y="6192767"/>
            <a:ext cx="1300915" cy="515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53" y="6252906"/>
            <a:ext cx="2277140" cy="3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21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"/>
            <a:ext cx="12192000" cy="1032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147037" y="6252906"/>
            <a:ext cx="4441407" cy="4098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McKay Moore </a:t>
            </a:r>
            <a:r>
              <a:rPr lang="en-US" dirty="0" err="1"/>
              <a:t>Sohlberg</a:t>
            </a:r>
            <a:r>
              <a:rPr lang="en-US" dirty="0"/>
              <a:t>, PhD, CCC-SLP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4352" y="147140"/>
            <a:ext cx="10978053" cy="838200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5369" y="1325065"/>
            <a:ext cx="10977033" cy="4618038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7" y="6215975"/>
            <a:ext cx="2163815" cy="455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797" y="6192767"/>
            <a:ext cx="1300915" cy="515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53" y="6252906"/>
            <a:ext cx="2277140" cy="3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4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i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812800" y="6637338"/>
            <a:ext cx="10769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for reproduction or redistribution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22914" y="1307931"/>
            <a:ext cx="10359287" cy="1665459"/>
          </a:xfrm>
        </p:spPr>
        <p:txBody>
          <a:bodyPr/>
          <a:lstStyle>
            <a:lvl1pPr algn="ctr">
              <a:lnSpc>
                <a:spcPct val="100000"/>
              </a:lnSpc>
              <a:defRPr sz="4800" b="1">
                <a:solidFill>
                  <a:srgbClr val="17489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922914" y="3113088"/>
            <a:ext cx="10359287" cy="1233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2"/>
          </p:nvPr>
        </p:nvSpPr>
        <p:spPr>
          <a:xfrm>
            <a:off x="922914" y="4337052"/>
            <a:ext cx="10359287" cy="7286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 i="1">
                <a:solidFill>
                  <a:srgbClr val="7F7F7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7" name="Picture 16" descr="BD001_horiz_color_RGB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73" y="5670611"/>
            <a:ext cx="4177753" cy="48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1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i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812800" y="6637338"/>
            <a:ext cx="10769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for reproduction or redistribution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4344207"/>
            <a:ext cx="10363200" cy="457200"/>
          </a:xfrm>
        </p:spPr>
        <p:txBody>
          <a:bodyPr/>
          <a:lstStyle>
            <a:lvl1pPr algn="ctr">
              <a:lnSpc>
                <a:spcPct val="100000"/>
              </a:lnSpc>
              <a:defRPr sz="3600" b="1">
                <a:solidFill>
                  <a:srgbClr val="17489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411797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834746"/>
            <a:ext cx="10363200" cy="4238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2"/>
          </p:nvPr>
        </p:nvSpPr>
        <p:spPr>
          <a:xfrm>
            <a:off x="914400" y="5444346"/>
            <a:ext cx="10363200" cy="3476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Picture 15" descr="BD001_horiz_color_RGB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90" y="6127273"/>
            <a:ext cx="2448681" cy="2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5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26E0-2ED5-1B4C-9D44-9364A5F1EF5B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14400" y="1512888"/>
            <a:ext cx="10363200" cy="160020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3600" b="1">
                <a:solidFill>
                  <a:srgbClr val="174893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10363200" cy="1447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80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6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6F26E0-2ED5-1B4C-9D44-9364A5F1EF5B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2800" y="304800"/>
            <a:ext cx="1076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812800" y="1447801"/>
            <a:ext cx="1076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8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 Content 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6F26E0-2ED5-1B4C-9D44-9364A5F1EF5B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2800" y="304800"/>
            <a:ext cx="1076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812800" y="1447801"/>
            <a:ext cx="1076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6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7421033" y="1740243"/>
            <a:ext cx="4165600" cy="337751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rgbClr val="262626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76F26E0-2ED5-1B4C-9D44-9364A5F1EF5B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812800" y="304800"/>
            <a:ext cx="1076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 bwMode="auto">
          <a:xfrm>
            <a:off x="812800" y="1447801"/>
            <a:ext cx="6096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1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6F26E0-2ED5-1B4C-9D44-9364A5F1EF5B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812800" y="304800"/>
            <a:ext cx="1076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"/>
          </p:nvPr>
        </p:nvSpPr>
        <p:spPr bwMode="auto">
          <a:xfrm>
            <a:off x="812800" y="1447801"/>
            <a:ext cx="518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idx="14"/>
          </p:nvPr>
        </p:nvSpPr>
        <p:spPr bwMode="auto">
          <a:xfrm>
            <a:off x="6400800" y="1447801"/>
            <a:ext cx="518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26E0-2ED5-1B4C-9D44-9364A5F1EF5B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908800" y="3"/>
            <a:ext cx="5283200" cy="622063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11200" y="1066800"/>
            <a:ext cx="5892800" cy="16002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solidFill>
                  <a:srgbClr val="174893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11200" y="2895600"/>
            <a:ext cx="5892800" cy="1447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93754" y="304800"/>
            <a:ext cx="1078864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Master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28621" y="6252906"/>
            <a:ext cx="2759820" cy="409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fld id="{E76F26E0-2ED5-1B4C-9D44-9364A5F1EF5B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5" y="6252906"/>
            <a:ext cx="6085417" cy="409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auto">
          <a:xfrm>
            <a:off x="812800" y="6637338"/>
            <a:ext cx="10769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for reproduction or redistribution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3754" y="1420813"/>
            <a:ext cx="10788649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First level Master text</a:t>
            </a:r>
          </a:p>
          <a:p>
            <a:pPr lvl="1"/>
            <a:r>
              <a:rPr lang="en-US" dirty="0"/>
              <a:t>Second level Master text</a:t>
            </a:r>
          </a:p>
          <a:p>
            <a:pPr lvl="2"/>
            <a:r>
              <a:rPr lang="en-US" dirty="0"/>
              <a:t>Third level Master text</a:t>
            </a:r>
          </a:p>
          <a:p>
            <a:pPr lvl="3"/>
            <a:r>
              <a:rPr lang="en-US" dirty="0"/>
              <a:t>Fourth level Master text</a:t>
            </a:r>
          </a:p>
          <a:p>
            <a:pPr lvl="4"/>
            <a:r>
              <a:rPr lang="en-US" dirty="0"/>
              <a:t>Fifth level Master text</a:t>
            </a:r>
          </a:p>
        </p:txBody>
      </p:sp>
      <p:pic>
        <p:nvPicPr>
          <p:cNvPr id="2" name="Picture 1" descr="BD001_horiz_black100_RGB.eps"/>
          <p:cNvPicPr>
            <a:picLocks noChangeAspect="1"/>
          </p:cNvPicPr>
          <p:nvPr/>
        </p:nvPicPr>
        <p:blipFill>
          <a:blip r:embed="rId19" cstate="email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03" y="6334683"/>
            <a:ext cx="2139020" cy="24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Arial"/>
          <a:ea typeface="ＭＳ Ｐゴシック" charset="0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B4A81"/>
        </a:buClr>
        <a:buFont typeface="Arial" charset="0"/>
        <a:buChar char="•"/>
        <a:defRPr sz="2400" kern="1200">
          <a:solidFill>
            <a:srgbClr val="262626"/>
          </a:solidFill>
          <a:latin typeface="Arial"/>
          <a:ea typeface="ＭＳ Ｐゴシック" charset="0"/>
          <a:cs typeface="Arial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B4A81"/>
        </a:buClr>
        <a:buFont typeface="Arial" charset="0"/>
        <a:buChar char="–"/>
        <a:defRPr sz="2200" kern="1200">
          <a:solidFill>
            <a:srgbClr val="262626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B4A81"/>
        </a:buClr>
        <a:buFont typeface="Arial" charset="0"/>
        <a:buChar char="•"/>
        <a:defRPr sz="2000" kern="1200">
          <a:solidFill>
            <a:srgbClr val="262626"/>
          </a:solidFill>
          <a:latin typeface="Arial"/>
          <a:ea typeface="ＭＳ Ｐゴシック" charset="0"/>
          <a:cs typeface="Arial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B4A81"/>
        </a:buClr>
        <a:buFont typeface="Arial" charset="0"/>
        <a:buChar char="–"/>
        <a:defRPr sz="1900" kern="1200">
          <a:solidFill>
            <a:srgbClr val="262626"/>
          </a:solidFill>
          <a:latin typeface="Arial"/>
          <a:ea typeface="ＭＳ Ｐゴシック" charset="0"/>
          <a:cs typeface="Arial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B4A81"/>
        </a:buClr>
        <a:buFont typeface="Arial" charset="0"/>
        <a:buChar char="»"/>
        <a:defRPr sz="1800" kern="1200">
          <a:solidFill>
            <a:srgbClr val="262626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inline.org/article/what-glasgow-coma-scal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nxKGCqd6O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neuroskills.com/education-and-resources/rancho-los-amigos-revised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7I6g1I7Zao&amp;t=34s" TargetMode="External"/><Relationship Id="rId2" Type="http://schemas.openxmlformats.org/officeDocument/2006/relationships/hyperlink" Target="https://www.youtube.com/watch?v=_VlvanBFkvI" TargetMode="Externa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D83B-54E9-3C41-A195-14E0FB894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Assessment &amp; Intervention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8C55D-3273-9A45-AA17-663D0BC8C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CDS 663 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4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Box 1"/>
          <p:cNvSpPr txBox="1">
            <a:spLocks noChangeArrowheads="1"/>
          </p:cNvSpPr>
          <p:nvPr/>
        </p:nvSpPr>
        <p:spPr bwMode="auto">
          <a:xfrm>
            <a:off x="3082926" y="541338"/>
            <a:ext cx="6073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3200"/>
              <a:t>Limited Time for Evaluation</a:t>
            </a:r>
          </a:p>
        </p:txBody>
      </p:sp>
      <p:sp>
        <p:nvSpPr>
          <p:cNvPr id="55298" name="TextBox 2"/>
          <p:cNvSpPr txBox="1">
            <a:spLocks noChangeArrowheads="1"/>
          </p:cNvSpPr>
          <p:nvPr/>
        </p:nvSpPr>
        <p:spPr bwMode="auto">
          <a:xfrm>
            <a:off x="2341564" y="2859089"/>
            <a:ext cx="73675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en-US" sz="2800"/>
              <a:t>Standardized, impairment-level test</a:t>
            </a:r>
          </a:p>
        </p:txBody>
      </p:sp>
      <p:sp>
        <p:nvSpPr>
          <p:cNvPr id="55299" name="TextBox 3"/>
          <p:cNvSpPr txBox="1">
            <a:spLocks noChangeArrowheads="1"/>
          </p:cNvSpPr>
          <p:nvPr/>
        </p:nvSpPr>
        <p:spPr bwMode="auto">
          <a:xfrm>
            <a:off x="2341564" y="3727450"/>
            <a:ext cx="73675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en-US" sz="2800"/>
              <a:t>Infer the degree to which impairments will likely impact everyday activities</a:t>
            </a:r>
          </a:p>
        </p:txBody>
      </p:sp>
      <p:sp>
        <p:nvSpPr>
          <p:cNvPr id="55300" name="TextBox 5"/>
          <p:cNvSpPr txBox="1">
            <a:spLocks noChangeArrowheads="1"/>
          </p:cNvSpPr>
          <p:nvPr/>
        </p:nvSpPr>
        <p:spPr bwMode="auto">
          <a:xfrm>
            <a:off x="2341564" y="4873625"/>
            <a:ext cx="73675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en-US" sz="2800"/>
              <a:t>Plan treatment accordingly</a:t>
            </a:r>
          </a:p>
        </p:txBody>
      </p:sp>
      <p:sp>
        <p:nvSpPr>
          <p:cNvPr id="55301" name="TextBox 6"/>
          <p:cNvSpPr txBox="1">
            <a:spLocks noChangeArrowheads="1"/>
          </p:cNvSpPr>
          <p:nvPr/>
        </p:nvSpPr>
        <p:spPr bwMode="auto">
          <a:xfrm>
            <a:off x="2252664" y="1851026"/>
            <a:ext cx="8220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800" dirty="0"/>
              <a:t>Typical evaluation: </a:t>
            </a:r>
            <a:r>
              <a:rPr lang="en-US" altLang="en-US" dirty="0"/>
              <a:t>Test </a:t>
            </a:r>
            <a:r>
              <a:rPr lang="en-US" altLang="en-US" dirty="0">
                <a:sym typeface="Wingdings" charset="2"/>
              </a:rPr>
              <a:t> Infer Function  Plan Treatment </a:t>
            </a:r>
            <a:endParaRPr lang="en-US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2477" y="6199322"/>
            <a:ext cx="2479725" cy="4309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0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Can be hard to find </a:t>
            </a:r>
            <a:r>
              <a:rPr lang="ja-JP" altLang="en-US" sz="2800" dirty="0"/>
              <a:t>“</a:t>
            </a:r>
            <a:r>
              <a:rPr lang="en-US" altLang="ja-JP" sz="2800" dirty="0"/>
              <a:t>ecologically valid</a:t>
            </a:r>
            <a:r>
              <a:rPr lang="ja-JP" altLang="en-US" sz="2800" dirty="0"/>
              <a:t>”</a:t>
            </a:r>
            <a:r>
              <a:rPr lang="en-US" altLang="ja-JP" sz="2800" dirty="0"/>
              <a:t> standardized tests..</a:t>
            </a:r>
            <a:endParaRPr lang="en-US" altLang="en-US" sz="2800" dirty="0"/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Executive functions: Testing environment may mask problems; base rate problem…often around 50%; </a:t>
            </a:r>
          </a:p>
          <a:p>
            <a:pPr eaLnBrk="1" hangingPunct="1"/>
            <a:r>
              <a:rPr lang="en-US" altLang="en-US" sz="2800" dirty="0"/>
              <a:t>Discourse/pragmatics: Sensitivity to context; base rate problem, reliability for assessing more complex functions</a:t>
            </a:r>
          </a:p>
          <a:p>
            <a:pPr eaLnBrk="1" hangingPunct="1">
              <a:buFont typeface="Wingdings 3" charset="2"/>
              <a:buNone/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911" y="6173272"/>
            <a:ext cx="244548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4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Static/Descriptive vs. Dynamic/Experimental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Static: Measures performance w/out attempting to identify the factors that influence performance (positive or negative)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Dynamic: Attempts to identify the effects of factors.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Test-retest is one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Flexible testing—accommodating an impairment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Experimental...try altering administration according to hypothesis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7587" y="6173272"/>
            <a:ext cx="2399413" cy="5069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8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Cognitive Assessment Areas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Orientation/Arousal </a:t>
            </a:r>
          </a:p>
          <a:p>
            <a:pPr eaLnBrk="1" hangingPunct="1"/>
            <a:r>
              <a:rPr lang="en-US" altLang="en-US" dirty="0"/>
              <a:t>General Cognitive/Intellectual Abilities</a:t>
            </a:r>
          </a:p>
          <a:p>
            <a:pPr eaLnBrk="1" hangingPunct="1"/>
            <a:r>
              <a:rPr lang="en-US" altLang="en-US" dirty="0"/>
              <a:t>General Measures of Disability and Outcome</a:t>
            </a:r>
          </a:p>
          <a:p>
            <a:pPr eaLnBrk="1" hangingPunct="1"/>
            <a:r>
              <a:rPr lang="en-US" altLang="en-US" dirty="0"/>
              <a:t>Attention</a:t>
            </a:r>
          </a:p>
          <a:p>
            <a:pPr eaLnBrk="1" hangingPunct="1"/>
            <a:r>
              <a:rPr lang="en-US" altLang="en-US" dirty="0"/>
              <a:t>Memory &amp; New Learning</a:t>
            </a:r>
          </a:p>
          <a:p>
            <a:pPr eaLnBrk="1" hangingPunct="1"/>
            <a:r>
              <a:rPr lang="en-US" altLang="en-US" dirty="0"/>
              <a:t>Executive Functions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173272"/>
            <a:ext cx="2743200" cy="4815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2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Orientation/Arousal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COMA: different instruments used to measure (</a:t>
            </a:r>
            <a:r>
              <a:rPr lang="en-US" altLang="en-US" sz="2800" dirty="0" err="1"/>
              <a:t>Glascow</a:t>
            </a:r>
            <a:r>
              <a:rPr lang="en-US" altLang="en-US" sz="2800" dirty="0"/>
              <a:t> Coma Scale awards points for eye opening, best motor response, best verbal response)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PTA (GOAT is an example of instrument and looks at orientation to person, place, time &amp; circumstance)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Scales to track progress: most widely used is the Rancho Los Amigos Levels of Cognitive Functioning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521" y="6357938"/>
            <a:ext cx="210524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25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Oregon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GLASCOW COMA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94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Rancho Scale Mnemonic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Rancho Levels Song</a:t>
            </a:r>
            <a:endParaRPr lang="en-US" u="sng" dirty="0"/>
          </a:p>
          <a:p>
            <a:r>
              <a:rPr lang="en-US" dirty="0">
                <a:hlinkClick r:id="rId4"/>
              </a:rPr>
              <a:t>Rancho Levels Website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987" y="6252906"/>
            <a:ext cx="186601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General Measures of disability and outcome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FIM (Functional Independence Measure) one of the most widely used outcome measures. It is a 7-level scoring system; cognitive portion is only a small amount of the total variance of test; correlates with GOS; only a very blunt measure of outcome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FAM(Functional Assessment Measure) extends FIM for cognitive and psychosocial issues; a bit more broad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Disability Rating Scale (DRS) a bit more sensitive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7586" y="6173272"/>
            <a:ext cx="240295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7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-191386"/>
            <a:ext cx="8540750" cy="1486786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ＭＳ Ｐゴシック" charset="0"/>
              </a:rPr>
              <a:t>Functional Assessment/Collaborative Contextualized Hypothesis Testing</a:t>
            </a:r>
            <a:br>
              <a:rPr lang="en-US" sz="2800" dirty="0">
                <a:cs typeface="ＭＳ Ｐゴシック" charset="0"/>
              </a:rPr>
            </a:br>
            <a:r>
              <a:rPr lang="en-US" sz="1800" dirty="0">
                <a:cs typeface="ＭＳ Ｐゴシック" charset="0"/>
              </a:rPr>
              <a:t>(Ylvisaker &amp; Feeney, 1998; Coelho et al, 2005)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25625" y="1295400"/>
            <a:ext cx="854075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solidFill>
                  <a:srgbClr val="FF0000"/>
                </a:solidFill>
                <a:cs typeface="ＭＳ Ｐゴシック" charset="0"/>
              </a:rPr>
              <a:t>Ongoing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400" dirty="0"/>
              <a:t>disability and contexts change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cs typeface="ＭＳ Ｐゴシック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ＭＳ Ｐゴシック" charset="0"/>
              </a:rPr>
              <a:t>Contextualized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400" dirty="0"/>
              <a:t>ecological validity of standardized testing is questionable 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600" dirty="0">
                <a:solidFill>
                  <a:srgbClr val="FF0000"/>
                </a:solidFill>
                <a:cs typeface="ＭＳ Ｐゴシック" charset="0"/>
              </a:rPr>
              <a:t>Collaborative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400" dirty="0"/>
              <a:t>increasing the number of people who participate increases perspectives and variety of observations and the contexts; more people likely to be involved in intervention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cs typeface="ＭＳ Ｐゴシック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ＭＳ Ｐゴシック" charset="0"/>
              </a:rPr>
              <a:t>Hypothesis testing assessment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400" dirty="0"/>
              <a:t>all behavior is multiply determined</a:t>
            </a:r>
            <a:endParaRPr lang="en-US" sz="2800" dirty="0"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  <a:buFont typeface="Wingdings 3" charset="0"/>
              <a:buChar char="}"/>
              <a:defRPr/>
            </a:pPr>
            <a:endParaRPr lang="en-US" sz="2600" dirty="0"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026" y="6338806"/>
            <a:ext cx="2431672" cy="3667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08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ＭＳ Ｐゴシック" charset="0"/>
              </a:rPr>
              <a:t>Hypothesis Testing (Dynamic Assessment; Functional Assessment)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Components/Implementation: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Problem identification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Hypothesis formulation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Hypothesis selection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Hypothesis 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Formulation of intervention 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Ongoing review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173272"/>
            <a:ext cx="250928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4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McKay Moore Sohlberg, PhD, CCC-SLP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Oregon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Map Part 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Assessment </a:t>
            </a:r>
          </a:p>
          <a:p>
            <a:pPr lvl="1"/>
            <a:r>
              <a:rPr lang="en-US" dirty="0"/>
              <a:t>Rationale for testing</a:t>
            </a:r>
          </a:p>
          <a:p>
            <a:pPr lvl="1"/>
            <a:r>
              <a:rPr lang="en-US" dirty="0"/>
              <a:t>Characteristics of tests</a:t>
            </a:r>
          </a:p>
          <a:p>
            <a:pPr lvl="1"/>
            <a:r>
              <a:rPr lang="en-US" dirty="0"/>
              <a:t>Cognitive Assessment domains</a:t>
            </a:r>
          </a:p>
          <a:p>
            <a:r>
              <a:rPr lang="en-US" dirty="0"/>
              <a:t>Assessment Approaches </a:t>
            </a:r>
          </a:p>
          <a:p>
            <a:pPr lvl="1"/>
            <a:r>
              <a:rPr lang="en-US" dirty="0"/>
              <a:t>Standardized Testing</a:t>
            </a:r>
          </a:p>
          <a:p>
            <a:pPr lvl="1"/>
            <a:r>
              <a:rPr lang="en-US" dirty="0"/>
              <a:t>Formal vs. Informal</a:t>
            </a:r>
          </a:p>
          <a:p>
            <a:pPr lvl="1"/>
            <a:r>
              <a:rPr lang="en-US" dirty="0"/>
              <a:t>Timing and purpose of assessment</a:t>
            </a:r>
          </a:p>
          <a:p>
            <a:pPr lvl="1"/>
            <a:r>
              <a:rPr lang="en-US" dirty="0">
                <a:ea typeface="ＭＳ Ｐゴシック"/>
              </a:rPr>
              <a:t>Use of Hypothesis Testing </a:t>
            </a:r>
            <a:endParaRPr lang="en-US" b="1"/>
          </a:p>
          <a:p>
            <a:r>
              <a:rPr lang="en-US" dirty="0"/>
              <a:t>Outcome Measurement</a:t>
            </a:r>
          </a:p>
          <a:p>
            <a:pPr lvl="1"/>
            <a:r>
              <a:rPr lang="en-US" dirty="0"/>
              <a:t>Goal Attainment Scaling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61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ＭＳ Ｐゴシック" charset="0"/>
              </a:rPr>
              <a:t>Hypothesis Testing Example</a:t>
            </a:r>
            <a:br>
              <a:rPr lang="en-US" dirty="0"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charset="2"/>
              <a:buNone/>
            </a:pPr>
            <a:r>
              <a:rPr lang="en-US" altLang="en-US" dirty="0"/>
              <a:t>Observed reading </a:t>
            </a:r>
            <a:r>
              <a:rPr lang="en-US" altLang="en-US" dirty="0" err="1"/>
              <a:t>problem..what</a:t>
            </a:r>
            <a:r>
              <a:rPr lang="en-US" altLang="en-US" dirty="0"/>
              <a:t> is the source?</a:t>
            </a:r>
          </a:p>
          <a:p>
            <a:pPr eaLnBrk="1" hangingPunct="1"/>
            <a:r>
              <a:rPr lang="en-US" altLang="en-US" dirty="0"/>
              <a:t>Physical issue?</a:t>
            </a:r>
          </a:p>
          <a:p>
            <a:pPr eaLnBrk="1" hangingPunct="1"/>
            <a:r>
              <a:rPr lang="en-US" altLang="en-US" dirty="0"/>
              <a:t>Sensory issue?</a:t>
            </a:r>
          </a:p>
          <a:p>
            <a:pPr eaLnBrk="1" hangingPunct="1"/>
            <a:r>
              <a:rPr lang="en-US" altLang="en-US" dirty="0"/>
              <a:t>Cognitive issue?</a:t>
            </a:r>
          </a:p>
          <a:p>
            <a:pPr eaLnBrk="1" hangingPunct="1"/>
            <a:r>
              <a:rPr lang="en-US" altLang="en-US" dirty="0"/>
              <a:t>Language issue?</a:t>
            </a:r>
          </a:p>
          <a:p>
            <a:pPr eaLnBrk="1" hangingPunct="1"/>
            <a:r>
              <a:rPr lang="en-US" altLang="en-US" dirty="0"/>
              <a:t>Academic issue?</a:t>
            </a:r>
          </a:p>
          <a:p>
            <a:pPr eaLnBrk="1" hangingPunct="1"/>
            <a:r>
              <a:rPr lang="en-US" altLang="en-US" dirty="0"/>
              <a:t>Emotional?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800" y="6080125"/>
            <a:ext cx="25908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10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Measuring Treatment Progress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Changes in processing/abilities</a:t>
            </a:r>
          </a:p>
          <a:p>
            <a:pPr lvl="1" eaLnBrk="1" hangingPunct="1"/>
            <a:r>
              <a:rPr lang="en-US" altLang="en-US" dirty="0"/>
              <a:t>Test/Retest on psychometrically sound tests</a:t>
            </a:r>
          </a:p>
          <a:p>
            <a:pPr eaLnBrk="1" hangingPunct="1"/>
            <a:r>
              <a:rPr lang="en-US" altLang="en-US" dirty="0"/>
              <a:t>Changes in skills/functional activities</a:t>
            </a:r>
          </a:p>
          <a:p>
            <a:pPr lvl="1" eaLnBrk="1" hangingPunct="1"/>
            <a:r>
              <a:rPr lang="en-US" altLang="en-US" dirty="0"/>
              <a:t>Observation-Based: Functional Assessment, Rating scales, Counts/Sampling</a:t>
            </a:r>
          </a:p>
          <a:p>
            <a:pPr eaLnBrk="1" hangingPunct="1"/>
            <a:r>
              <a:rPr lang="en-US" altLang="en-US" dirty="0"/>
              <a:t>Progress on patient-selected goals</a:t>
            </a:r>
          </a:p>
          <a:p>
            <a:pPr lvl="1" eaLnBrk="1" hangingPunct="1"/>
            <a:r>
              <a:rPr lang="en-US" altLang="en-US" dirty="0"/>
              <a:t>Goal Attainment Scaling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7801" y="6173271"/>
            <a:ext cx="2580897" cy="38251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57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  <a:br>
              <a:rPr lang="en-US" altLang="en-US" dirty="0"/>
            </a:br>
            <a:r>
              <a:rPr lang="en-US" altLang="en-US" dirty="0"/>
              <a:t>Examiner needs to…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Be clear about reason for assessment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Be knowledgeable about cognitive assessments and instruments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Select instruments for their sensitivity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Consider big picture: social, real world contextual variables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Span WHO model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Collaborative--involve the individual, family and relevant community members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Use Hypothesis Testing to determine source of concerns and guide selection of treatment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5980" y="6214820"/>
            <a:ext cx="2371240" cy="37994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45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Let’s Talk Specifically about Outcome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/>
              <a:t>What are the criteria that come to mind when you measure the outcome of your therapy?</a:t>
            </a:r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5057" y="6293450"/>
            <a:ext cx="190854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15429-20A3-5845-B360-B7C37CD24044}"/>
              </a:ext>
            </a:extLst>
          </p:cNvPr>
          <p:cNvSpPr txBox="1"/>
          <p:nvPr/>
        </p:nvSpPr>
        <p:spPr>
          <a:xfrm>
            <a:off x="793754" y="6088512"/>
            <a:ext cx="190854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B8D29-0880-7A41-8939-BEA81451712A}"/>
              </a:ext>
            </a:extLst>
          </p:cNvPr>
          <p:cNvSpPr txBox="1"/>
          <p:nvPr/>
        </p:nvSpPr>
        <p:spPr>
          <a:xfrm>
            <a:off x="650693" y="6357938"/>
            <a:ext cx="190854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33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Goal Attainment Scaling?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method of measuring outcomes that are specific, sensitive and meaningful to clients</a:t>
            </a:r>
          </a:p>
          <a:p>
            <a:r>
              <a:rPr lang="en-US" altLang="en-US" dirty="0"/>
              <a:t>Uses a collaborative interview process to generate functional goal domains that would be expected to change with therapy</a:t>
            </a:r>
          </a:p>
          <a:p>
            <a:r>
              <a:rPr lang="en-US" altLang="en-US" dirty="0"/>
              <a:t>Delineates different objective levels of possible progress</a:t>
            </a:r>
          </a:p>
          <a:p>
            <a:r>
              <a:rPr lang="en-US" altLang="en-US" dirty="0"/>
              <a:t>Becoming increasing more common as there is a call for </a:t>
            </a:r>
            <a:r>
              <a:rPr lang="en-US" altLang="en-US" b="1" dirty="0"/>
              <a:t>patient-centered outcomes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57938"/>
            <a:ext cx="247972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88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Goal Attainment Scaling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charset="2"/>
              <a:buAutoNum type="arabicPeriod"/>
            </a:pPr>
            <a:r>
              <a:rPr lang="en-US" altLang="en-US"/>
              <a:t>Goal selection</a:t>
            </a:r>
          </a:p>
          <a:p>
            <a:pPr marL="609600" indent="-609600">
              <a:buFont typeface="Wingdings" charset="2"/>
              <a:buAutoNum type="arabicPeriod"/>
            </a:pPr>
            <a:r>
              <a:rPr lang="en-US" altLang="en-US"/>
              <a:t>Weighting goals, </a:t>
            </a:r>
          </a:p>
          <a:p>
            <a:pPr marL="609600" indent="-609600">
              <a:buFont typeface="Wingdings" charset="2"/>
              <a:buAutoNum type="arabicPeriod"/>
            </a:pPr>
            <a:r>
              <a:rPr lang="en-US" altLang="en-US"/>
              <a:t>Articulating the </a:t>
            </a:r>
            <a:r>
              <a:rPr lang="ja-JP" altLang="en-US"/>
              <a:t>“</a:t>
            </a:r>
            <a:r>
              <a:rPr lang="en-US" altLang="ja-JP"/>
              <a:t>expected</a:t>
            </a:r>
            <a:r>
              <a:rPr lang="ja-JP" altLang="en-US"/>
              <a:t>”</a:t>
            </a:r>
            <a:r>
              <a:rPr lang="en-US" altLang="ja-JP"/>
              <a:t> level of outcome in objective, measurable terms</a:t>
            </a:r>
          </a:p>
          <a:p>
            <a:pPr marL="609600" indent="-609600">
              <a:buFont typeface="Wingdings" charset="2"/>
              <a:buAutoNum type="arabicPeriod"/>
            </a:pPr>
            <a:r>
              <a:rPr lang="en-US" altLang="en-US"/>
              <a:t>Articulation of other outcome levels</a:t>
            </a:r>
          </a:p>
          <a:p>
            <a:pPr marL="609600" indent="-609600">
              <a:buFont typeface="Wingdings" charset="2"/>
              <a:buAutoNum type="arabicPeriod"/>
            </a:pPr>
            <a:r>
              <a:rPr lang="en-US" altLang="en-US"/>
              <a:t>Assessment of GAS level pre and post treatment. </a:t>
            </a:r>
          </a:p>
          <a:p>
            <a:pPr marL="609600" indent="-609600"/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D0CA7D-26CB-F449-B43D-F78E752F4812}"/>
              </a:ext>
            </a:extLst>
          </p:cNvPr>
          <p:cNvSpPr txBox="1"/>
          <p:nvPr/>
        </p:nvSpPr>
        <p:spPr>
          <a:xfrm>
            <a:off x="0" y="5486400"/>
            <a:ext cx="4376057" cy="137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23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Advantages of GAS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Captures individual variability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Shows high sensitivity to change in the areas that individuals have deemed as most important to them.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b="1" dirty="0">
                <a:cs typeface="ＭＳ Ｐゴシック" charset="0"/>
              </a:rPr>
              <a:t>There is therapeutic value from the GAS process specific to brain injury rehabilitation.</a:t>
            </a:r>
          </a:p>
          <a:p>
            <a:pPr lvl="1" eaLnBrk="1" hangingPunct="1">
              <a:buFont typeface="Wingdings 3" charset="0"/>
              <a:buChar char="}"/>
              <a:defRPr/>
            </a:pPr>
            <a:r>
              <a:rPr lang="en-US" dirty="0">
                <a:cs typeface="ＭＳ Ｐゴシック" charset="0"/>
              </a:rPr>
              <a:t>What did your reading say about this?</a:t>
            </a:r>
          </a:p>
          <a:p>
            <a:pPr eaLnBrk="1" hangingPunct="1">
              <a:buFont typeface="Wingdings 3" charset="0"/>
              <a:buChar char="}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71ED5-3352-8743-BC37-DC12EE589997}"/>
              </a:ext>
            </a:extLst>
          </p:cNvPr>
          <p:cNvSpPr txBox="1"/>
          <p:nvPr/>
        </p:nvSpPr>
        <p:spPr>
          <a:xfrm>
            <a:off x="0" y="5486400"/>
            <a:ext cx="4376057" cy="137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9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delineate the </a:t>
            </a:r>
            <a:r>
              <a:rPr lang="en-US" altLang="en-US" u="sng"/>
              <a:t>degree</a:t>
            </a:r>
            <a:r>
              <a:rPr lang="en-US" altLang="en-US"/>
              <a:t> of change</a:t>
            </a:r>
          </a:p>
          <a:p>
            <a:r>
              <a:rPr lang="en-US" altLang="en-US"/>
              <a:t>Can be used to measure intervention effects on hetergenous populations with different comorbidities</a:t>
            </a:r>
          </a:p>
          <a:p>
            <a:r>
              <a:rPr lang="en-US" altLang="en-US"/>
              <a:t>Aligns the therapist and the patient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2D0AF-7B4F-C347-A844-620680F80A2A}"/>
              </a:ext>
            </a:extLst>
          </p:cNvPr>
          <p:cNvSpPr txBox="1"/>
          <p:nvPr/>
        </p:nvSpPr>
        <p:spPr>
          <a:xfrm>
            <a:off x="216976" y="6080125"/>
            <a:ext cx="2495227" cy="5996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21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1"/>
          <p:cNvSpPr txBox="1">
            <a:spLocks noChangeArrowheads="1"/>
          </p:cNvSpPr>
          <p:nvPr/>
        </p:nvSpPr>
        <p:spPr bwMode="auto">
          <a:xfrm>
            <a:off x="1828800" y="609600"/>
            <a:ext cx="8478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3200"/>
              <a:t>GAS CRITERIA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201" y="1600201"/>
            <a:ext cx="3813175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/>
              <a:t>S</a:t>
            </a:r>
            <a:r>
              <a:rPr lang="en-US" dirty="0"/>
              <a:t>pecificity</a:t>
            </a:r>
          </a:p>
          <a:p>
            <a:pPr>
              <a:defRPr/>
            </a:pPr>
            <a:r>
              <a:rPr lang="en-US" b="1" dirty="0"/>
              <a:t>M</a:t>
            </a:r>
            <a:r>
              <a:rPr lang="en-US" dirty="0"/>
              <a:t>easurability</a:t>
            </a:r>
          </a:p>
          <a:p>
            <a:pPr>
              <a:defRPr/>
            </a:pPr>
            <a:r>
              <a:rPr lang="en-US" b="1" dirty="0"/>
              <a:t>A</a:t>
            </a:r>
            <a:r>
              <a:rPr lang="en-US" dirty="0"/>
              <a:t>ttainability</a:t>
            </a:r>
          </a:p>
          <a:p>
            <a:pPr>
              <a:defRPr/>
            </a:pPr>
            <a:r>
              <a:rPr lang="en-US" b="1" dirty="0"/>
              <a:t>R</a:t>
            </a:r>
            <a:r>
              <a:rPr lang="en-US" dirty="0"/>
              <a:t>elevant</a:t>
            </a:r>
          </a:p>
          <a:p>
            <a:pPr>
              <a:defRPr/>
            </a:pPr>
            <a:r>
              <a:rPr lang="en-US" b="1" dirty="0"/>
              <a:t>T</a:t>
            </a:r>
            <a:r>
              <a:rPr lang="en-US" dirty="0"/>
              <a:t>ime-specificity</a:t>
            </a:r>
          </a:p>
          <a:p>
            <a:pPr>
              <a:defRPr/>
            </a:pPr>
            <a:r>
              <a:rPr lang="en-US" b="1" dirty="0"/>
              <a:t>E</a:t>
            </a:r>
            <a:r>
              <a:rPr lang="en-US" dirty="0"/>
              <a:t>quidistant</a:t>
            </a:r>
          </a:p>
          <a:p>
            <a:pPr>
              <a:defRPr/>
            </a:pPr>
            <a:r>
              <a:rPr lang="en-US" dirty="0" err="1"/>
              <a:t>uni</a:t>
            </a:r>
            <a:r>
              <a:rPr lang="en-US" b="1" dirty="0" err="1"/>
              <a:t>D</a:t>
            </a:r>
            <a:r>
              <a:rPr lang="en-US" dirty="0" err="1"/>
              <a:t>imensional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(Ruble et al., 2012)</a:t>
            </a:r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6157914" y="3133725"/>
            <a:ext cx="4035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3600" b="1"/>
              <a:t>SMARTED Goals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126164"/>
            <a:ext cx="3537532" cy="5801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6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Definition of levels of attainment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+2  Much more than expected</a:t>
            </a:r>
          </a:p>
          <a:p>
            <a:pPr marL="0" indent="0">
              <a:buNone/>
              <a:defRPr/>
            </a:pPr>
            <a:r>
              <a:rPr lang="en-US" dirty="0"/>
              <a:t>+1  Somewhat more than expected</a:t>
            </a:r>
          </a:p>
          <a:p>
            <a:pPr marL="0" indent="0">
              <a:buNone/>
              <a:defRPr/>
            </a:pPr>
            <a:r>
              <a:rPr lang="en-US" dirty="0"/>
              <a:t>  0  Expected level of outcome</a:t>
            </a:r>
          </a:p>
          <a:p>
            <a:pPr marL="0" indent="0">
              <a:buNone/>
              <a:defRPr/>
            </a:pPr>
            <a:r>
              <a:rPr lang="en-US" dirty="0"/>
              <a:t>-1  Somewhat less </a:t>
            </a:r>
            <a:r>
              <a:rPr lang="en-US"/>
              <a:t>than expected-BASELINE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-2  Much less than expected</a:t>
            </a:r>
          </a:p>
          <a:p>
            <a:pPr>
              <a:buFont typeface="Wingdings 3" charset="0"/>
              <a:buChar char="}"/>
              <a:defRPr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6260A-77B6-A348-84A2-582242E6EED1}"/>
              </a:ext>
            </a:extLst>
          </p:cNvPr>
          <p:cNvSpPr txBox="1"/>
          <p:nvPr/>
        </p:nvSpPr>
        <p:spPr>
          <a:xfrm>
            <a:off x="0" y="5486400"/>
            <a:ext cx="4376057" cy="137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5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ASSESSMENT</a:t>
            </a:r>
            <a:br>
              <a:rPr lang="en-US" altLang="en-US" sz="2800" dirty="0"/>
            </a:br>
            <a:r>
              <a:rPr lang="en-US" altLang="en-US" sz="2800" dirty="0"/>
              <a:t>You will (or have already) learned </a:t>
            </a:r>
          </a:p>
        </p:txBody>
      </p:sp>
      <p:sp>
        <p:nvSpPr>
          <p:cNvPr id="32772" name="Rectangle 4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Purpose of assessments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Review psychometric test concepts including: validity, reliability, base rate and sensitivity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Differentiate standard/nonstandard, formal/informal, static/dynamic</a:t>
            </a:r>
          </a:p>
          <a:p>
            <a:pPr eaLnBrk="1" hangingPunct="1">
              <a:buFont typeface="Wingdings 3" charset="0"/>
              <a:buChar char="}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785" y="6240462"/>
            <a:ext cx="2352919" cy="3618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56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618451"/>
              </p:ext>
            </p:extLst>
          </p:nvPr>
        </p:nvGraphicFramePr>
        <p:xfrm>
          <a:off x="228601" y="2011364"/>
          <a:ext cx="10710864" cy="484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Document" r:id="rId3" imgW="5625893" imgH="2895493" progId="Word.Document.12">
                  <p:embed/>
                </p:oleObj>
              </mc:Choice>
              <mc:Fallback>
                <p:oleObj name="Document" r:id="rId3" imgW="5625893" imgH="2895493" progId="Word.Document.12">
                  <p:embed/>
                  <p:pic>
                    <p:nvPicPr>
                      <p:cNvPr id="4403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1" y="2011364"/>
                        <a:ext cx="10710864" cy="484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1524000" y="164805"/>
            <a:ext cx="9659938" cy="15696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1" dirty="0"/>
              <a:t>Functional Domain: </a:t>
            </a:r>
            <a:r>
              <a:rPr lang="en-US" altLang="en-US" dirty="0"/>
              <a:t>School Performance/Assignment Management</a:t>
            </a:r>
          </a:p>
          <a:p>
            <a:r>
              <a:rPr lang="en-US" altLang="en-US" b="1" dirty="0"/>
              <a:t>Cognitive Domain</a:t>
            </a:r>
            <a:r>
              <a:rPr lang="en-US" altLang="en-US" dirty="0"/>
              <a:t>: Executive Functions</a:t>
            </a:r>
          </a:p>
          <a:p>
            <a:r>
              <a:rPr lang="en-US" altLang="en-US" b="1" dirty="0"/>
              <a:t>Intervention Approach:</a:t>
            </a:r>
            <a:r>
              <a:rPr lang="en-US" altLang="en-US" dirty="0"/>
              <a:t> Use of planner </a:t>
            </a:r>
          </a:p>
          <a:p>
            <a:r>
              <a:rPr lang="en-US" altLang="en-US" b="1" dirty="0"/>
              <a:t>Measurement: </a:t>
            </a:r>
            <a:r>
              <a:rPr lang="en-US" altLang="en-US" dirty="0"/>
              <a:t>Missing/late assignments reported on school website; GPA</a:t>
            </a:r>
          </a:p>
        </p:txBody>
      </p:sp>
    </p:spTree>
    <p:extLst>
      <p:ext uri="{BB962C8B-B14F-4D97-AF65-F5344CB8AC3E}">
        <p14:creationId xmlns:p14="http://schemas.microsoft.com/office/powerpoint/2010/main" val="2069504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Inpatient clinical case study </a:t>
            </a:r>
            <a:br>
              <a:rPr lang="en-US" sz="2800" dirty="0"/>
            </a:br>
            <a:r>
              <a:rPr lang="en-US" sz="2800" b="0" i="1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34 year old male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Diagnosis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Moderate TBI, GCS 9 in ER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	      Currently: Rancho V (Confused-appropriate)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Etiology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Rock climbing fall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Neuroimaging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Large left subdural hematoma with mass effect necessitating a left-sided craniotomy and surgical evacuation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Hemorrhagic contusions of right and left frontal lobes, R &gt; L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Time since injury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4 weeks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Living situation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married with 2 children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Employment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teacher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4834763" y="5776307"/>
            <a:ext cx="53497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i="1" dirty="0">
                <a:latin typeface="+mn-lt"/>
              </a:rPr>
              <a:t>Johnson, S &amp; Frey, K, ASHA, Denver, CO, 2015</a:t>
            </a:r>
          </a:p>
        </p:txBody>
      </p:sp>
    </p:spTree>
    <p:extLst>
      <p:ext uri="{BB962C8B-B14F-4D97-AF65-F5344CB8AC3E}">
        <p14:creationId xmlns:p14="http://schemas.microsoft.com/office/powerpoint/2010/main" val="3048781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McKay Moore </a:t>
            </a:r>
            <a:r>
              <a:rPr lang="en-US" dirty="0" err="1"/>
              <a:t>Sohlberg</a:t>
            </a:r>
            <a:r>
              <a:rPr lang="en-US" dirty="0"/>
              <a:t>, PhD, CCC-SLP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690737" cy="838200"/>
          </a:xfrm>
        </p:spPr>
        <p:txBody>
          <a:bodyPr/>
          <a:lstStyle/>
          <a:p>
            <a:r>
              <a:rPr lang="en-US" sz="2800" dirty="0"/>
              <a:t>Inpatient clinical case example</a:t>
            </a:r>
            <a:br>
              <a:rPr lang="en-US" sz="2800" dirty="0"/>
            </a:br>
            <a:r>
              <a:rPr lang="en-US" sz="2800" b="0" i="1" dirty="0"/>
              <a:t>Cognitive communication problems  &amp; strengths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Presenting problems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Fluent aphasia – </a:t>
            </a:r>
            <a:r>
              <a:rPr lang="en-US" dirty="0" err="1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paraphasias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and impaired comprehension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Poor memory - inability to recall daily routines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Poor attention – difficulty staying focused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Impaired safety awareness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Impaired independence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Strengths: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Recognized people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Expressed self with ~ 40% success, 60% </a:t>
            </a:r>
            <a:r>
              <a:rPr lang="en-US" dirty="0" err="1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paraphasias</a:t>
            </a:r>
            <a:endParaRPr lang="en-US" dirty="0">
              <a:solidFill>
                <a:srgbClr val="000000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Could follow simple directions, write and read simple information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4834763" y="5918201"/>
            <a:ext cx="53497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i="1" dirty="0">
                <a:latin typeface="+mn-lt"/>
              </a:rPr>
              <a:t>Johnson, S &amp; Frey, K, ASHA, Denver, CO, 2015</a:t>
            </a:r>
          </a:p>
        </p:txBody>
      </p:sp>
    </p:spTree>
    <p:extLst>
      <p:ext uri="{BB962C8B-B14F-4D97-AF65-F5344CB8AC3E}">
        <p14:creationId xmlns:p14="http://schemas.microsoft.com/office/powerpoint/2010/main" val="3170851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Step 1: Assessment &amp;</a:t>
            </a:r>
            <a:br>
              <a:rPr lang="en-US" sz="2800" dirty="0"/>
            </a:br>
            <a:r>
              <a:rPr lang="en-US" sz="2800" dirty="0"/>
              <a:t>Step 2: Goal setting - Inpatient Case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Assessment: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 review –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understanding of neuroanatomy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social, educational, work history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Boston Naming Test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Western Aphasia Battery</a:t>
            </a:r>
          </a:p>
          <a:p>
            <a:pPr lvl="1">
              <a:spcBef>
                <a:spcPts val="600"/>
              </a:spcBef>
              <a:spcAft>
                <a:spcPts val="1800"/>
              </a:spcAft>
            </a:pP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Orientation Log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ja-JP" sz="1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 setting (begin with the end):  </a:t>
            </a:r>
            <a:r>
              <a:rPr lang="en-US" altLang="ja-JP" sz="1800" i="1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 THE #$!! OUT OF HERE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Lucida Grande"/>
              <a:buChar char="-"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improve SAFETY by </a:t>
            </a:r>
            <a:r>
              <a:rPr lang="en-US" sz="1800" i="1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 to use the call light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Lucida Grande"/>
              <a:buChar char="-"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improve INDEPENDENCE by </a:t>
            </a:r>
            <a:r>
              <a:rPr lang="en-US" sz="1800" i="1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coming to therapies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4834763" y="5918201"/>
            <a:ext cx="53497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i="1" dirty="0">
                <a:latin typeface="+mn-lt"/>
              </a:rPr>
              <a:t>Johnson, S &amp; Frey, K, ASHA, Denver, CO, 2015</a:t>
            </a:r>
          </a:p>
        </p:txBody>
      </p:sp>
    </p:spTree>
    <p:extLst>
      <p:ext uri="{BB962C8B-B14F-4D97-AF65-F5344CB8AC3E}">
        <p14:creationId xmlns:p14="http://schemas.microsoft.com/office/powerpoint/2010/main" val="1185899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08801"/>
            <a:ext cx="8229600" cy="7084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 Attainment Scaling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Goal: Get rid of behavioral attendant 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30490" y="5781335"/>
            <a:ext cx="3494314" cy="273844"/>
          </a:xfrm>
        </p:spPr>
        <p:txBody>
          <a:bodyPr/>
          <a:lstStyle/>
          <a:p>
            <a:r>
              <a:rPr lang="en-US" dirty="0"/>
              <a:t>Johnson, S &amp; Frey, K, ASHA, Denver, CO, 2015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51002" y="1777938"/>
          <a:ext cx="8864601" cy="4194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4380">
                <a:tc>
                  <a:txBody>
                    <a:bodyPr/>
                    <a:lstStyle/>
                    <a:p>
                      <a:pPr algn="ctr"/>
                      <a:endParaRPr lang="en-US" sz="1400" b="0" u="sng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400" b="0" u="non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of Attainment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Goal 1</a:t>
                      </a:r>
                    </a:p>
                    <a:p>
                      <a:pPr algn="ctr"/>
                      <a:r>
                        <a:rPr lang="en-US" sz="1100" b="0" u="none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Safety: </a:t>
                      </a:r>
                    </a:p>
                    <a:p>
                      <a:pPr algn="ctr"/>
                      <a:r>
                        <a:rPr lang="en-US" sz="1100" b="0" u="none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Get rid of 1:1</a:t>
                      </a:r>
                      <a:r>
                        <a:rPr lang="en-US" sz="1100" b="0" u="none" kern="1200" baseline="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attendant</a:t>
                      </a:r>
                      <a:endParaRPr lang="en-US" sz="1100" b="0" u="none" kern="1200" dirty="0">
                        <a:solidFill>
                          <a:schemeClr val="lt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1" u="none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call light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Goal 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Independence: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Come</a:t>
                      </a:r>
                      <a:r>
                        <a:rPr lang="en-US" sz="1100" b="1" kern="1200" baseline="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therapies </a:t>
                      </a:r>
                      <a:r>
                        <a:rPr lang="en-US" sz="1100" b="1" kern="1200" baseline="0" dirty="0" err="1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I’ly</a:t>
                      </a:r>
                      <a:endParaRPr lang="en-US" sz="1100" b="1" u="none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Goal 3</a:t>
                      </a:r>
                    </a:p>
                    <a:p>
                      <a:pPr algn="ctr"/>
                      <a:r>
                        <a:rPr lang="en-US" sz="1100" b="0" u="non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Independence:</a:t>
                      </a:r>
                    </a:p>
                    <a:p>
                      <a:pPr algn="ctr"/>
                      <a:r>
                        <a:rPr lang="en-US" sz="1100" b="1" u="non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Improve</a:t>
                      </a:r>
                      <a:r>
                        <a:rPr lang="en-US" sz="1100" b="1" u="none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communication w/ wife</a:t>
                      </a:r>
                      <a:endParaRPr lang="en-US" sz="1100" b="1" u="none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12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Much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more than expected</a:t>
                      </a:r>
                    </a:p>
                    <a:p>
                      <a:pPr algn="ctr"/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+ 2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call light 5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5 opportunities during the day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6858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get myself to my</a:t>
                      </a: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therapies and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my</a:t>
                      </a: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meals</a:t>
                      </a:r>
                    </a:p>
                  </a:txBody>
                  <a:tcPr marL="91427" marR="91427" marT="68572" marB="34286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6858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82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Somewhat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more than expected</a:t>
                      </a:r>
                    </a:p>
                    <a:p>
                      <a:pPr algn="ctr"/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+ 1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call light 4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5 opportunities during the day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6858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 tell my </a:t>
                      </a: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family how to get to my therapies and my meals</a:t>
                      </a:r>
                    </a:p>
                  </a:txBody>
                  <a:tcPr marL="91427" marR="91427" marT="68572" marB="34286"/>
                </a:tc>
                <a:tc>
                  <a:txBody>
                    <a:bodyPr/>
                    <a:lstStyle/>
                    <a:p>
                      <a:endParaRPr lang="en-US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6858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23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Expected level of outcome</a:t>
                      </a:r>
                    </a:p>
                    <a:p>
                      <a:pPr algn="ctr"/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call light 2-3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5 opportunities during the day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10287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 least one time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during the day  </a:t>
                      </a: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 tell my family to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look in my planner so they know where I need to go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27" marR="91427" marT="34286" marB="34286"/>
                </a:tc>
                <a:tc>
                  <a:txBody>
                    <a:bodyPr/>
                    <a:lstStyle/>
                    <a:p>
                      <a:endParaRPr lang="en-US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82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Somewhat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less than expected</a:t>
                      </a:r>
                    </a:p>
                    <a:p>
                      <a:pPr algn="ctr"/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- 1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call light 1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5 opportunities during the day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10287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My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family takes me </a:t>
                      </a: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 my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therapies and my meals</a:t>
                      </a:r>
                    </a:p>
                  </a:txBody>
                  <a:tcPr marL="91427" marR="91427" marT="68572" marB="34286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6858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823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Much less 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than expected</a:t>
                      </a:r>
                    </a:p>
                    <a:p>
                      <a:pPr algn="ctr"/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- 2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call light 0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5 opportunities during the day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10287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become easil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agitated by any daily routines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27" marR="91427" marT="68572" marB="34286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6858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6C3387-4AD6-1540-88BA-569B840F7592}"/>
              </a:ext>
            </a:extLst>
          </p:cNvPr>
          <p:cNvSpPr txBox="1"/>
          <p:nvPr/>
        </p:nvSpPr>
        <p:spPr>
          <a:xfrm>
            <a:off x="360218" y="6055179"/>
            <a:ext cx="2466109" cy="56729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7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710"/>
          <a:ext cx="9144000" cy="685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7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8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latin typeface="+mn-lt"/>
                          <a:cs typeface="Verdana"/>
                        </a:rPr>
                        <a:t>Example questions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latin typeface="+mn-lt"/>
                          <a:cs typeface="Verdana"/>
                        </a:rPr>
                        <a:t>Example responses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8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“What do you want to work on?”</a:t>
                      </a:r>
                      <a:endParaRPr lang="en-US" sz="1100" dirty="0">
                        <a:latin typeface="+mn-lt"/>
                        <a:cs typeface="Verdana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“Get the #$!! out of here.”</a:t>
                      </a:r>
                    </a:p>
                  </a:txBody>
                  <a:tcPr marL="121920" marR="121920" marT="914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43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“What’s getting in the way of you being able to do that?”</a:t>
                      </a:r>
                      <a:endParaRPr lang="en-US" sz="1100" dirty="0">
                        <a:latin typeface="+mn-lt"/>
                        <a:cs typeface="Verdana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</a:t>
                      </a: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This stupid belt and nurse that’s with me all the time.”</a:t>
                      </a:r>
                    </a:p>
                  </a:txBody>
                  <a:tcPr marL="121920" marR="121920" marT="914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9544">
                <a:tc>
                  <a:txBody>
                    <a:bodyPr/>
                    <a:lstStyle/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“Getting rid of the belt and your nurse will help you work toward getting out of here?”</a:t>
                      </a:r>
                    </a:p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“What can you do to get rid of the belt and nurse?</a:t>
                      </a:r>
                      <a:endParaRPr lang="en-US" sz="1100" dirty="0">
                        <a:latin typeface="+mn-lt"/>
                        <a:cs typeface="Verdana"/>
                      </a:endParaRPr>
                    </a:p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endParaRPr lang="en-US" sz="1100" dirty="0">
                        <a:latin typeface="+mn-lt"/>
                        <a:cs typeface="Verdana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“They tell me I need to use the call light and follow my therapy schedule. They</a:t>
                      </a:r>
                      <a:r>
                        <a:rPr lang="en-US" altLang="ja-JP" sz="1100" i="1" baseline="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say at some point I should be</a:t>
                      </a: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showing up to my therapies on my own.”</a:t>
                      </a:r>
                    </a:p>
                  </a:txBody>
                  <a:tcPr marL="121920" marR="121920" marT="1371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467">
                <a:tc>
                  <a:txBody>
                    <a:bodyPr/>
                    <a:lstStyle/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“Are you using your call light any time right now or showing up to your therapies on your own?”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lvl="2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“I use my call light sometimes and know where some of my therapies are.”</a:t>
                      </a:r>
                    </a:p>
                  </a:txBody>
                  <a:tcPr marL="121920" marR="121920" marT="1371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556">
                <a:tc>
                  <a:txBody>
                    <a:bodyPr/>
                    <a:lstStyle/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“Can you put a number to how often you use the call light during the day or you know where your therapies are?”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lvl="2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“Maybe I use the call light once during</a:t>
                      </a:r>
                      <a:r>
                        <a:rPr lang="en-US" altLang="ja-JP" sz="1100" i="1" baseline="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 day.</a:t>
                      </a:r>
                      <a:r>
                        <a:rPr lang="en-US" altLang="ja-JP" sz="1100" i="1" baseline="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 don’t go to any of my therapies on my own”</a:t>
                      </a:r>
                    </a:p>
                  </a:txBody>
                  <a:tcPr marL="121920" marR="121920" marT="13716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2159"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“What does ‘doing a little better or worse with that’ look like?”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lvl="2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“Maybe using my call light 3 times during the day.”</a:t>
                      </a:r>
                    </a:p>
                    <a:p>
                      <a:pPr marL="0" lvl="2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“Maybe use my planner to help me know where to go for at least one therapy session.”</a:t>
                      </a:r>
                    </a:p>
                  </a:txBody>
                  <a:tcPr marL="121920" marR="121920" marT="13716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981"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“How will you measure your progress?”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lvl="2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“Write it down on my form”</a:t>
                      </a:r>
                    </a:p>
                  </a:txBody>
                  <a:tcPr marL="121920" marR="121920" marT="13716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7169"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“How will you remember to keep progressing with your goal?”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lvl="2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“Tell staff/therapists and my family that I want to do this so they can remind me if needed.”</a:t>
                      </a:r>
                    </a:p>
                  </a:txBody>
                  <a:tcPr marL="121920" marR="121920" marT="13716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802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Inpatient clinical case study </a:t>
            </a:r>
            <a:br>
              <a:rPr lang="en-US" sz="2800" dirty="0"/>
            </a:br>
            <a:r>
              <a:rPr lang="en-US" sz="2800" b="0" i="1" dirty="0"/>
              <a:t>Treatment construction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19766" y="1113212"/>
          <a:ext cx="8922112" cy="460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7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Goal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Context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Materials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Task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Support / Cues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       Safety:</a:t>
                      </a: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</a:t>
                      </a:r>
                      <a:r>
                        <a:rPr lang="en-US" sz="1400" b="1" u="none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 the call light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Room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Steps for using the call light</a:t>
                      </a:r>
                      <a:endParaRPr lang="en-US" sz="1400" baseline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Index cards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Review steps for the call light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He write each step on index card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Review steps – he put cards in order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Practice using call light</a:t>
                      </a:r>
                    </a:p>
                    <a:p>
                      <a:pPr marL="0" indent="0" algn="l">
                        <a:buNone/>
                      </a:pP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00000"/>
                        </a:lnSpc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Simplify steps 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AutoNum type="arabicParenR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Errorless learning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AutoNum type="arabicParenR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Review-Say-Do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1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    Independence: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Coming</a:t>
                      </a:r>
                      <a:r>
                        <a:rPr lang="en-US" sz="1400" b="1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  therapies on his own</a:t>
                      </a:r>
                      <a:endParaRPr lang="en-US" sz="1400" b="1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Office 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Hallways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Room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Gym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Planner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Daily</a:t>
                      </a: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schedule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Review schedule of day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Practice route for</a:t>
                      </a: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schedule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Practice initiation of telling staff / family where he is going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Consistent paths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Point out landmarks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Verbal</a:t>
                      </a: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visual cues for him to initiate telling staff/family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ooter Placeholder 2"/>
          <p:cNvSpPr txBox="1">
            <a:spLocks/>
          </p:cNvSpPr>
          <p:nvPr/>
        </p:nvSpPr>
        <p:spPr>
          <a:xfrm>
            <a:off x="4834763" y="5918201"/>
            <a:ext cx="53497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i="1" dirty="0">
                <a:latin typeface="+mn-lt"/>
              </a:rPr>
              <a:t>Johnson, S &amp; Frey, K, ASHA, Denver, CO, 2015</a:t>
            </a:r>
          </a:p>
        </p:txBody>
      </p:sp>
    </p:spTree>
    <p:extLst>
      <p:ext uri="{BB962C8B-B14F-4D97-AF65-F5344CB8AC3E}">
        <p14:creationId xmlns:p14="http://schemas.microsoft.com/office/powerpoint/2010/main" val="1098925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GAS Process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62873" y="1188232"/>
          <a:ext cx="8152459" cy="4803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3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1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/>
                        <a:t>Goal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Live</a:t>
                      </a:r>
                      <a:r>
                        <a:rPr lang="en-US" sz="1800" baseline="0" dirty="0"/>
                        <a:t> on my own </a:t>
                      </a:r>
                      <a:r>
                        <a:rPr lang="en-US" sz="1800" dirty="0"/>
                        <a:t>with </a:t>
                      </a:r>
                      <a:r>
                        <a:rPr lang="en-US" sz="1800" baseline="0" dirty="0"/>
                        <a:t>weekly check-ins </a:t>
                      </a:r>
                      <a:r>
                        <a:rPr lang="en-US" sz="1800" dirty="0"/>
                        <a:t>&amp; help as needed by family (3 hours or less weekly)</a:t>
                      </a: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43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/>
                        <a:t>+2  Much more</a:t>
                      </a:r>
                      <a:r>
                        <a:rPr lang="en-US" sz="1800" baseline="0" dirty="0"/>
                        <a:t>           </a:t>
                      </a:r>
                      <a:r>
                        <a:rPr lang="en-US" sz="1800" dirty="0"/>
                        <a:t>than expected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Live</a:t>
                      </a:r>
                      <a:r>
                        <a:rPr lang="en-US" sz="1800" baseline="0" dirty="0"/>
                        <a:t> on my own </a:t>
                      </a:r>
                      <a:r>
                        <a:rPr lang="en-US" sz="1800" dirty="0"/>
                        <a:t>with </a:t>
                      </a:r>
                      <a:r>
                        <a:rPr lang="en-US" sz="1800" baseline="0" dirty="0"/>
                        <a:t>weekly check-ins </a:t>
                      </a:r>
                      <a:r>
                        <a:rPr lang="en-US" sz="1800" dirty="0"/>
                        <a:t>&amp; help as needed by family (3 hours or less weekly)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74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/>
                        <a:t>+1  More than</a:t>
                      </a:r>
                      <a:r>
                        <a:rPr lang="en-US" sz="1800" baseline="0" dirty="0"/>
                        <a:t> e</a:t>
                      </a:r>
                      <a:r>
                        <a:rPr lang="en-US" sz="1800" dirty="0"/>
                        <a:t>xpected</a:t>
                      </a:r>
                      <a:endParaRPr lang="en-US" sz="1800" b="1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/>
                        <a:t>Live with family</a:t>
                      </a:r>
                      <a:r>
                        <a:rPr lang="en-US" sz="1800" baseline="0" dirty="0"/>
                        <a:t> and get help </a:t>
                      </a:r>
                      <a:r>
                        <a:rPr lang="en-US" sz="1800" dirty="0"/>
                        <a:t>for</a:t>
                      </a:r>
                      <a:r>
                        <a:rPr lang="en-US" sz="1800" baseline="0" dirty="0"/>
                        <a:t> 25% of daily activities.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9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/>
                        <a:t>0   Expected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/>
                        <a:t>Live with family</a:t>
                      </a:r>
                      <a:r>
                        <a:rPr lang="en-US" sz="1800" baseline="0" dirty="0"/>
                        <a:t> and get help </a:t>
                      </a:r>
                      <a:r>
                        <a:rPr lang="en-US" sz="1800" dirty="0"/>
                        <a:t>for</a:t>
                      </a:r>
                      <a:r>
                        <a:rPr lang="en-US" sz="1800" baseline="0" dirty="0"/>
                        <a:t> 50% of daily activities.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51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/>
                        <a:t>-1  Baseline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/>
                        <a:t>Live with family</a:t>
                      </a:r>
                      <a:r>
                        <a:rPr lang="en-US" sz="1800" baseline="0" dirty="0"/>
                        <a:t> and get help </a:t>
                      </a:r>
                      <a:r>
                        <a:rPr lang="en-US" sz="1800" dirty="0"/>
                        <a:t>for</a:t>
                      </a:r>
                      <a:r>
                        <a:rPr lang="en-US" sz="1800" baseline="0" dirty="0"/>
                        <a:t> 75% of daily activities.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7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-2   Decline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/>
                        <a:t>Live with family</a:t>
                      </a:r>
                      <a:r>
                        <a:rPr lang="en-US" sz="1800" baseline="0" dirty="0"/>
                        <a:t> and </a:t>
                      </a:r>
                      <a:r>
                        <a:rPr lang="en-US" sz="1800" dirty="0"/>
                        <a:t>get help for nearly all daily</a:t>
                      </a:r>
                      <a:r>
                        <a:rPr lang="en-US" sz="1800" baseline="0" dirty="0"/>
                        <a:t> activities (more than 75%).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52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27000"/>
            <a:ext cx="8229600" cy="1143000"/>
          </a:xfrm>
        </p:spPr>
        <p:txBody>
          <a:bodyPr/>
          <a:lstStyle/>
          <a:p>
            <a:r>
              <a:rPr lang="en-US" altLang="en-US" dirty="0"/>
              <a:t>Summary of Benefits for 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57289"/>
            <a:ext cx="8229600" cy="5381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000"/>
              <a:t>Client-centric versus population-centric</a:t>
            </a:r>
          </a:p>
          <a:p>
            <a:pPr lvl="1">
              <a:lnSpc>
                <a:spcPct val="90000"/>
              </a:lnSpc>
            </a:pPr>
            <a:r>
              <a:rPr lang="en-US" altLang="en-US" sz="2600"/>
              <a:t>Individualized vs. global measure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altLang="en-US" sz="2600"/>
          </a:p>
          <a:p>
            <a:pPr>
              <a:lnSpc>
                <a:spcPct val="90000"/>
              </a:lnSpc>
            </a:pPr>
            <a:r>
              <a:rPr lang="en-US" altLang="en-US" sz="3000"/>
              <a:t>Accommodate different goals for same client</a:t>
            </a:r>
          </a:p>
          <a:p>
            <a:pPr>
              <a:lnSpc>
                <a:spcPct val="90000"/>
              </a:lnSpc>
              <a:buFont typeface="Wingdings 3" charset="2"/>
              <a:buNone/>
            </a:pPr>
            <a:endParaRPr lang="en-US" altLang="en-US" sz="3000"/>
          </a:p>
          <a:p>
            <a:pPr>
              <a:lnSpc>
                <a:spcPct val="90000"/>
              </a:lnSpc>
            </a:pPr>
            <a:r>
              <a:rPr lang="en-US" altLang="en-US" sz="3000"/>
              <a:t>Aggregate results across clients receiving the same treatment with different goals 	</a:t>
            </a:r>
          </a:p>
          <a:p>
            <a:pPr lvl="1">
              <a:lnSpc>
                <a:spcPct val="90000"/>
              </a:lnSpc>
            </a:pPr>
            <a:r>
              <a:rPr lang="en-US" altLang="en-US" sz="2600"/>
              <a:t> Practice-based evidence	 </a:t>
            </a:r>
          </a:p>
          <a:p>
            <a:pPr lvl="1">
              <a:lnSpc>
                <a:spcPct val="90000"/>
              </a:lnSpc>
            </a:pPr>
            <a:endParaRPr lang="en-US" altLang="en-US" sz="2600"/>
          </a:p>
          <a:p>
            <a:pPr>
              <a:lnSpc>
                <a:spcPct val="90000"/>
              </a:lnSpc>
            </a:pPr>
            <a:r>
              <a:rPr lang="en-US" altLang="en-US" sz="3000"/>
              <a:t>Can objectively assess degree of goal attainment – outcome measure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869" y="6308174"/>
            <a:ext cx="2716457" cy="3720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64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2342-7727-6249-A751-BCAB568C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Map 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F19A-BF9A-9642-AED1-DEE31FF6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Increasing Client Buy-In (Building Therapeutic Alliance)</a:t>
            </a:r>
          </a:p>
          <a:p>
            <a:pPr lvl="1"/>
            <a:r>
              <a:rPr lang="en-US" dirty="0"/>
              <a:t>Need to promote self-efficacy, motivation, and trust</a:t>
            </a:r>
          </a:p>
          <a:p>
            <a:pPr lvl="1"/>
            <a:r>
              <a:rPr lang="en-US" dirty="0"/>
              <a:t>Challenges may be due to deficits in self awareness, psychological conditions (denial, depression) </a:t>
            </a:r>
          </a:p>
          <a:p>
            <a:r>
              <a:rPr lang="en-US" dirty="0"/>
              <a:t>SLPs need to know how to promote resilience </a:t>
            </a:r>
          </a:p>
          <a:p>
            <a:pPr lvl="1"/>
            <a:r>
              <a:rPr lang="en-US" dirty="0"/>
              <a:t>Tools: client-centered goal setting, collaborative interview skills and MI</a:t>
            </a:r>
          </a:p>
          <a:p>
            <a:pPr lvl="1"/>
            <a:r>
              <a:rPr lang="en-US" dirty="0"/>
              <a:t>Therapy approaches to decrease deficits in self awareness and increase motivation</a:t>
            </a:r>
          </a:p>
          <a:p>
            <a:r>
              <a:rPr lang="en-US" dirty="0"/>
              <a:t>Big picture flow of therapy that can promote resilience and self-efficacy</a:t>
            </a:r>
          </a:p>
          <a:p>
            <a:pPr lvl="1"/>
            <a:r>
              <a:rPr lang="en-US" dirty="0"/>
              <a:t>Four phases of cognitive rehabilitation (from Clinician’s Guideline)</a:t>
            </a:r>
          </a:p>
          <a:p>
            <a:pPr lvl="1"/>
            <a:r>
              <a:rPr lang="en-US" dirty="0"/>
              <a:t>Dynamic Coaching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3496F-DD1E-554A-968E-B5E0803F9DB9}"/>
              </a:ext>
            </a:extLst>
          </p:cNvPr>
          <p:cNvSpPr txBox="1"/>
          <p:nvPr/>
        </p:nvSpPr>
        <p:spPr>
          <a:xfrm>
            <a:off x="263471" y="6080125"/>
            <a:ext cx="2386739" cy="58414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8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Primary Reasons for Assessment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1" y="1420813"/>
            <a:ext cx="8091487" cy="46593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Diagnosing a disease or disorder</a:t>
            </a:r>
          </a:p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Establishing that an individual meets criteria for classification or for qualification for services</a:t>
            </a:r>
          </a:p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Establishing degree of impairment for benefits or litigation</a:t>
            </a:r>
          </a:p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Formulating a prognosis</a:t>
            </a:r>
          </a:p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Establishing baseline and progress measures</a:t>
            </a:r>
          </a:p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Planning rehabilitative and educational intervention</a:t>
            </a:r>
          </a:p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Measuring outcome of therapy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742" y="6357938"/>
            <a:ext cx="234534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4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uiExpand="1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2110-8CEA-9D4F-B161-2DD7562D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8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What Increases Patient Buy-In?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CCF9B7-8F1E-5647-968F-CDF169F92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33430"/>
              </p:ext>
            </p:extLst>
          </p:nvPr>
        </p:nvGraphicFramePr>
        <p:xfrm>
          <a:off x="838200" y="144145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046930-1A91-5645-911D-79FEE4850CD1}"/>
              </a:ext>
            </a:extLst>
          </p:cNvPr>
          <p:cNvSpPr txBox="1"/>
          <p:nvPr/>
        </p:nvSpPr>
        <p:spPr>
          <a:xfrm>
            <a:off x="0" y="6179127"/>
            <a:ext cx="2798618" cy="44334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4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F9E549F-2338-AE41-94A0-A9928B2F9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798719"/>
              </p:ext>
            </p:extLst>
          </p:nvPr>
        </p:nvGraphicFramePr>
        <p:xfrm>
          <a:off x="1579418" y="1168400"/>
          <a:ext cx="8110682" cy="4969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739BCDE-9AE2-AF4A-AC87-DDBC591563C5}"/>
              </a:ext>
            </a:extLst>
          </p:cNvPr>
          <p:cNvSpPr txBox="1"/>
          <p:nvPr/>
        </p:nvSpPr>
        <p:spPr>
          <a:xfrm>
            <a:off x="2032000" y="304800"/>
            <a:ext cx="828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What Decreases Patient Buy In?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F8C79-0FF9-FA4B-92A6-5D913B240206}"/>
              </a:ext>
            </a:extLst>
          </p:cNvPr>
          <p:cNvSpPr txBox="1"/>
          <p:nvPr/>
        </p:nvSpPr>
        <p:spPr>
          <a:xfrm>
            <a:off x="221673" y="6138333"/>
            <a:ext cx="2299854" cy="4287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28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586395-EDD0-CB4C-898F-B5D134887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1214354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71258D-D2E7-E641-BF81-113B32FE78AD}"/>
              </a:ext>
            </a:extLst>
          </p:cNvPr>
          <p:cNvSpPr txBox="1"/>
          <p:nvPr/>
        </p:nvSpPr>
        <p:spPr>
          <a:xfrm>
            <a:off x="331371" y="112157"/>
            <a:ext cx="5740400" cy="2954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APATHY FOLLOWING TBI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sz="2400" dirty="0"/>
              <a:t>Cardinal feature is diminished goal directed behavior due to disruption in motivation, emotion, cognitive and/or motor processes. Drive-state and emotional learning disrupted. </a:t>
            </a:r>
          </a:p>
          <a:p>
            <a:r>
              <a:rPr lang="en-US" sz="2400" dirty="0"/>
              <a:t>(Worthington &amp; Wood, 2018)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3C4EB-3DA5-414A-8615-E27A1C05432B}"/>
              </a:ext>
            </a:extLst>
          </p:cNvPr>
          <p:cNvSpPr txBox="1"/>
          <p:nvPr/>
        </p:nvSpPr>
        <p:spPr>
          <a:xfrm>
            <a:off x="6858001" y="107287"/>
            <a:ext cx="5098796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Anosognosia</a:t>
            </a:r>
            <a:r>
              <a:rPr lang="en-US" sz="2400" dirty="0"/>
              <a:t>: Neurological disorder resulting in a deficit in self-awareness of disability.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681B1-3B6B-ED42-B6A6-6611F94B456B}"/>
              </a:ext>
            </a:extLst>
          </p:cNvPr>
          <p:cNvSpPr txBox="1"/>
          <p:nvPr/>
        </p:nvSpPr>
        <p:spPr>
          <a:xfrm>
            <a:off x="331371" y="4923552"/>
            <a:ext cx="509016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Denial</a:t>
            </a:r>
            <a:r>
              <a:rPr lang="en-US" sz="2400" b="1" dirty="0">
                <a:solidFill>
                  <a:schemeClr val="accent2"/>
                </a:solidFill>
              </a:rPr>
              <a:t>: </a:t>
            </a:r>
            <a:r>
              <a:rPr lang="en-US" sz="2400" dirty="0"/>
              <a:t>Psychologically motivated symptom that serves to protect a person  from despair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1262A-37CF-2B48-B0DE-426C64851EFD}"/>
              </a:ext>
            </a:extLst>
          </p:cNvPr>
          <p:cNvSpPr txBox="1"/>
          <p:nvPr/>
        </p:nvSpPr>
        <p:spPr>
          <a:xfrm>
            <a:off x="7685630" y="4554220"/>
            <a:ext cx="391394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Depression: </a:t>
            </a:r>
            <a:r>
              <a:rPr lang="en-US" sz="2400" dirty="0"/>
              <a:t>Mood disorder typically characterized by feelings of sadness, emptiness, pessimism, and/or helplessness </a:t>
            </a:r>
          </a:p>
        </p:txBody>
      </p:sp>
    </p:spTree>
    <p:extLst>
      <p:ext uri="{BB962C8B-B14F-4D97-AF65-F5344CB8AC3E}">
        <p14:creationId xmlns:p14="http://schemas.microsoft.com/office/powerpoint/2010/main" val="3045875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8F34B8-6D0E-664C-94A6-6E5142023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07" y="168701"/>
            <a:ext cx="10922000" cy="6520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2FD718-B16B-AA47-A1C8-5A663F42B8AD}"/>
              </a:ext>
            </a:extLst>
          </p:cNvPr>
          <p:cNvSpPr txBox="1"/>
          <p:nvPr/>
        </p:nvSpPr>
        <p:spPr>
          <a:xfrm>
            <a:off x="1315233" y="1251342"/>
            <a:ext cx="2537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just want to  sit here. </a:t>
            </a:r>
          </a:p>
          <a:p>
            <a:r>
              <a:rPr lang="en-US" dirty="0"/>
              <a:t>There isn’t anything that </a:t>
            </a:r>
          </a:p>
          <a:p>
            <a:r>
              <a:rPr lang="en-US" dirty="0"/>
              <a:t>I want to  work 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0097-AB53-D647-B43D-8BB0DD8E6AAB}"/>
              </a:ext>
            </a:extLst>
          </p:cNvPr>
          <p:cNvSpPr txBox="1"/>
          <p:nvPr/>
        </p:nvSpPr>
        <p:spPr>
          <a:xfrm>
            <a:off x="4275690" y="1251342"/>
            <a:ext cx="205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never was good at this before so that is why it is hard now.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7A6C2-1720-DF4D-BF3E-E29AA76EB053}"/>
              </a:ext>
            </a:extLst>
          </p:cNvPr>
          <p:cNvSpPr txBox="1"/>
          <p:nvPr/>
        </p:nvSpPr>
        <p:spPr>
          <a:xfrm>
            <a:off x="6594303" y="1035759"/>
            <a:ext cx="2199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 could just go home, I’d be able to  do all these things. I’ll wait till I get home to try.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E131E-21E4-6741-9DDF-34E4B148CD54}"/>
              </a:ext>
            </a:extLst>
          </p:cNvPr>
          <p:cNvSpPr txBox="1"/>
          <p:nvPr/>
        </p:nvSpPr>
        <p:spPr>
          <a:xfrm>
            <a:off x="9347200" y="15748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DE40C-B9BF-0241-A75A-29A62B44B997}"/>
              </a:ext>
            </a:extLst>
          </p:cNvPr>
          <p:cNvSpPr txBox="1"/>
          <p:nvPr/>
        </p:nvSpPr>
        <p:spPr>
          <a:xfrm>
            <a:off x="8890115" y="1020802"/>
            <a:ext cx="2467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therapists here are all controlling and  poorly trained. I need to go to go where there are experts.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7FE06E-7AE1-6949-8334-38A4ABC7185E}"/>
              </a:ext>
            </a:extLst>
          </p:cNvPr>
          <p:cNvSpPr txBox="1"/>
          <p:nvPr/>
        </p:nvSpPr>
        <p:spPr>
          <a:xfrm>
            <a:off x="9216408" y="2671763"/>
            <a:ext cx="570529" cy="1454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24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0859-9686-7A47-A0BA-B0171E5B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Theoretical model of possible trajectories following trauma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5C9B-F956-8B45-917A-3AE201B15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6575"/>
          </a:xfrm>
        </p:spPr>
        <p:txBody>
          <a:bodyPr>
            <a:normAutofit/>
          </a:bodyPr>
          <a:lstStyle/>
          <a:p>
            <a:r>
              <a:rPr lang="en-US" dirty="0"/>
              <a:t>Resilient re-integration (e.g., acceptance of limitation after an injury but development of new interests and activities)</a:t>
            </a:r>
          </a:p>
          <a:p>
            <a:r>
              <a:rPr lang="en-US" dirty="0"/>
              <a:t>Re-integration with loss (e.g., engage in wheelchair sports)</a:t>
            </a:r>
          </a:p>
          <a:p>
            <a:r>
              <a:rPr lang="en-US" dirty="0"/>
              <a:t>Re-integration back to homeostasis (e.g., life activities return to previous state after a traumatic injury)</a:t>
            </a:r>
          </a:p>
          <a:p>
            <a:r>
              <a:rPr lang="en-US" dirty="0"/>
              <a:t>Dysfunctional re-integration (e.g., depression, isolation, substance abuse)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26A5A-B997-1542-B245-EC7AF9571450}"/>
              </a:ext>
            </a:extLst>
          </p:cNvPr>
          <p:cNvSpPr txBox="1"/>
          <p:nvPr/>
        </p:nvSpPr>
        <p:spPr>
          <a:xfrm>
            <a:off x="5858272" y="5078998"/>
            <a:ext cx="6306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Richardson GE. The metatheory of resilience and resiliency.</a:t>
            </a:r>
          </a:p>
          <a:p>
            <a:r>
              <a:rPr lang="en-US" i="1" dirty="0"/>
              <a:t>Journal of Clinical Psychology</a:t>
            </a:r>
            <a:r>
              <a:rPr lang="en-US" dirty="0"/>
              <a:t>. 2002;58:307–321.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8BA4C-6674-5E4C-9C5D-7588985D4EE4}"/>
              </a:ext>
            </a:extLst>
          </p:cNvPr>
          <p:cNvSpPr txBox="1"/>
          <p:nvPr/>
        </p:nvSpPr>
        <p:spPr>
          <a:xfrm>
            <a:off x="0" y="6179127"/>
            <a:ext cx="2798618" cy="443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9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F0788C-3689-C444-8472-30400B0E9BA6}"/>
              </a:ext>
            </a:extLst>
          </p:cNvPr>
          <p:cNvSpPr txBox="1"/>
          <p:nvPr/>
        </p:nvSpPr>
        <p:spPr>
          <a:xfrm>
            <a:off x="1200151" y="1157287"/>
            <a:ext cx="9372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The process of psychological reintegration is the ability to learn new skills from the disruptive experience in a way that will allow one to negotiate life events. 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2"/>
                </a:solidFill>
              </a:rPr>
              <a:t>Preventing the negative trajectory of recovery requires individuals to figure out  the value of personal disruption and adversity as avenues to promote growth and adjustment.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F4FAE-E18E-0444-B19A-C524EEF41519}"/>
              </a:ext>
            </a:extLst>
          </p:cNvPr>
          <p:cNvSpPr txBox="1"/>
          <p:nvPr/>
        </p:nvSpPr>
        <p:spPr>
          <a:xfrm>
            <a:off x="1600201" y="357188"/>
            <a:ext cx="7280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FROM THE  RESILIENCE LITERATURE….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678A0-A45F-EA4E-933D-1C235479673F}"/>
              </a:ext>
            </a:extLst>
          </p:cNvPr>
          <p:cNvSpPr txBox="1"/>
          <p:nvPr/>
        </p:nvSpPr>
        <p:spPr>
          <a:xfrm>
            <a:off x="0" y="4358699"/>
            <a:ext cx="12298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How can we as SLPs facilitate these adaptations?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E33DF-85B5-8C47-A6B9-980D3663B377}"/>
              </a:ext>
            </a:extLst>
          </p:cNvPr>
          <p:cNvSpPr txBox="1"/>
          <p:nvPr/>
        </p:nvSpPr>
        <p:spPr>
          <a:xfrm>
            <a:off x="3075709" y="5605730"/>
            <a:ext cx="8337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Neils-Strunjas</a:t>
            </a:r>
            <a:r>
              <a:rPr lang="en-US" dirty="0"/>
              <a:t>, J. et al., (2017) Role of resilience in the rehabilitation of adults with ABI. </a:t>
            </a:r>
          </a:p>
          <a:p>
            <a:r>
              <a:rPr lang="en-US" i="1" dirty="0"/>
              <a:t>Brain Injury</a:t>
            </a:r>
            <a:r>
              <a:rPr lang="en-US" dirty="0"/>
              <a:t>, 31(2), 131-139.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67B59-6485-C848-9C49-F623E987A90B}"/>
              </a:ext>
            </a:extLst>
          </p:cNvPr>
          <p:cNvSpPr txBox="1"/>
          <p:nvPr/>
        </p:nvSpPr>
        <p:spPr>
          <a:xfrm>
            <a:off x="328612" y="6298228"/>
            <a:ext cx="27470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12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3F3B34-D162-194B-BC7C-2F1F586B00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2449825"/>
              </p:ext>
            </p:extLst>
          </p:nvPr>
        </p:nvGraphicFramePr>
        <p:xfrm>
          <a:off x="790509" y="1754326"/>
          <a:ext cx="10610982" cy="5103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56C523-3D3D-BD45-9434-FB1E619C67AD}"/>
              </a:ext>
            </a:extLst>
          </p:cNvPr>
          <p:cNvSpPr txBox="1"/>
          <p:nvPr/>
        </p:nvSpPr>
        <p:spPr>
          <a:xfrm>
            <a:off x="790509" y="0"/>
            <a:ext cx="10610982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Essential Clinical Skill Sets for Facilitating </a:t>
            </a:r>
          </a:p>
          <a:p>
            <a:pPr algn="ctr"/>
            <a:r>
              <a:rPr lang="en-US" sz="3600" b="1" dirty="0"/>
              <a:t>Client-Buy In &amp; </a:t>
            </a:r>
          </a:p>
          <a:p>
            <a:pPr algn="ctr"/>
            <a:r>
              <a:rPr lang="en-US" sz="3600" b="1" dirty="0"/>
              <a:t>Positive Adaptation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A6373-FA59-594B-A86F-F24619362F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0584" y="3385923"/>
            <a:ext cx="2770832" cy="1840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03393A-4A3A-B04D-AFA2-B0B920D92C7D}"/>
              </a:ext>
            </a:extLst>
          </p:cNvPr>
          <p:cNvSpPr txBox="1"/>
          <p:nvPr/>
        </p:nvSpPr>
        <p:spPr>
          <a:xfrm>
            <a:off x="193964" y="6040582"/>
            <a:ext cx="30480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92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F149AB-21A8-8641-96AA-3AF55B391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03" y="858844"/>
            <a:ext cx="8806340" cy="34684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81E26F-CB58-084B-AB9D-7D53703C5CED}"/>
              </a:ext>
            </a:extLst>
          </p:cNvPr>
          <p:cNvSpPr txBox="1"/>
          <p:nvPr/>
        </p:nvSpPr>
        <p:spPr>
          <a:xfrm>
            <a:off x="0" y="5486400"/>
            <a:ext cx="4376057" cy="137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6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Interviewing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One Part Philosophy</a:t>
            </a:r>
          </a:p>
          <a:p>
            <a:r>
              <a:rPr lang="en-US" dirty="0"/>
              <a:t>Client Autonomy</a:t>
            </a:r>
          </a:p>
          <a:p>
            <a:r>
              <a:rPr lang="en-US" dirty="0"/>
              <a:t>Resist the ‘Righting Reflex’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One Part Communication Technique</a:t>
            </a:r>
          </a:p>
          <a:p>
            <a:r>
              <a:rPr lang="en-US" dirty="0"/>
              <a:t>OARS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48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Motivational Interviewing Techniques (OARS):The Path to Collaborative Goals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978026" y="1103587"/>
            <a:ext cx="8232775" cy="5149319"/>
          </a:xfrm>
        </p:spPr>
        <p:txBody>
          <a:bodyPr>
            <a:normAutofit fontScale="70000" lnSpcReduction="20000"/>
          </a:bodyPr>
          <a:lstStyle/>
          <a:p>
            <a:r>
              <a:rPr lang="en-US" sz="2000" i="1" dirty="0"/>
              <a:t>(Miller &amp; </a:t>
            </a:r>
            <a:r>
              <a:rPr lang="en-US" sz="2000" i="1" dirty="0" err="1"/>
              <a:t>Rollnick</a:t>
            </a:r>
            <a:r>
              <a:rPr lang="en-US" sz="2000" i="1" dirty="0"/>
              <a:t>, 2012)</a:t>
            </a:r>
          </a:p>
          <a:p>
            <a:r>
              <a:rPr lang="en-US" b="1" dirty="0"/>
              <a:t>Open-Ended Questions</a:t>
            </a:r>
            <a:endParaRPr lang="en-US" dirty="0"/>
          </a:p>
          <a:p>
            <a:pPr lvl="1"/>
            <a:r>
              <a:rPr lang="en-US" dirty="0"/>
              <a:t>How can I help you?  How do memory challenges affect you at work?</a:t>
            </a:r>
          </a:p>
          <a:p>
            <a:pPr marL="457200" lvl="1" indent="0">
              <a:buNone/>
            </a:pPr>
            <a:r>
              <a:rPr lang="en-US" dirty="0"/>
              <a:t>vs.</a:t>
            </a:r>
          </a:p>
          <a:p>
            <a:pPr lvl="1"/>
            <a:r>
              <a:rPr lang="en-US" dirty="0"/>
              <a:t>Do you have problems with memory? Can you remember the things you need to do at work?</a:t>
            </a:r>
          </a:p>
          <a:p>
            <a:r>
              <a:rPr lang="en-US" sz="2600" b="1" dirty="0"/>
              <a:t>Affirmation </a:t>
            </a:r>
          </a:p>
          <a:p>
            <a:pPr lvl="1"/>
            <a:r>
              <a:rPr lang="en-US" dirty="0"/>
              <a:t>Even though you didn’t always use your strategy on vacation, you did remember to use it twice in very difficult situations, you should feel good about that.</a:t>
            </a:r>
          </a:p>
          <a:p>
            <a:pPr marL="457200" lvl="1" indent="0">
              <a:buNone/>
            </a:pPr>
            <a:r>
              <a:rPr lang="en-US" dirty="0"/>
              <a:t>vs.</a:t>
            </a:r>
          </a:p>
          <a:p>
            <a:pPr lvl="1"/>
            <a:r>
              <a:rPr lang="en-US" dirty="0"/>
              <a:t>Nice job</a:t>
            </a:r>
          </a:p>
          <a:p>
            <a:r>
              <a:rPr lang="en-US" b="1" dirty="0"/>
              <a:t>Reflections</a:t>
            </a:r>
            <a:endParaRPr lang="en-US" dirty="0"/>
          </a:p>
          <a:p>
            <a:pPr lvl="1"/>
            <a:r>
              <a:rPr lang="en-US" dirty="0"/>
              <a:t>You have trouble reading textbooks, your mind wanders.</a:t>
            </a:r>
          </a:p>
          <a:p>
            <a:pPr marL="457200" lvl="1" indent="0">
              <a:buNone/>
            </a:pPr>
            <a:r>
              <a:rPr lang="en-US" dirty="0"/>
              <a:t>vs.</a:t>
            </a:r>
          </a:p>
          <a:p>
            <a:pPr lvl="1"/>
            <a:r>
              <a:rPr lang="en-US" dirty="0"/>
              <a:t>I see, are you distracted?</a:t>
            </a:r>
          </a:p>
          <a:p>
            <a:r>
              <a:rPr lang="en-US" b="1" dirty="0"/>
              <a:t>Summaries</a:t>
            </a:r>
            <a:endParaRPr lang="en-US" dirty="0"/>
          </a:p>
          <a:p>
            <a:pPr lvl="1"/>
            <a:r>
              <a:rPr lang="en-US" dirty="0"/>
              <a:t>Summaries collect a number of things </a:t>
            </a:r>
            <a:r>
              <a:rPr lang="en-US" i="1" u="sng" dirty="0"/>
              <a:t>said by the client</a:t>
            </a:r>
            <a:r>
              <a:rPr lang="en-US" u="sng" dirty="0"/>
              <a:t> </a:t>
            </a:r>
            <a:r>
              <a:rPr lang="en-US" dirty="0"/>
              <a:t>presented back to the client for </a:t>
            </a:r>
            <a:r>
              <a:rPr lang="en-US" i="1" u="sng" dirty="0"/>
              <a:t>validation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14427" y="1336706"/>
            <a:ext cx="236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vs. Yes/No Questions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723757" y="2724071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vs. A simple compliment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23757" y="4079907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vs. More questions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23756" y="5230789"/>
            <a:ext cx="354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opportunity for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13465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Timing of Assessments often determines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Initial Assessment</a:t>
            </a:r>
            <a:r>
              <a:rPr lang="en-US" altLang="en-US" sz="2800" dirty="0"/>
              <a:t>: Documents baseline abilities, helps identify sources of concern; documents performance and participation prior to intervention; assists with treatment selection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Ongoing Assessment</a:t>
            </a:r>
            <a:r>
              <a:rPr lang="en-US" altLang="en-US" sz="2800" dirty="0"/>
              <a:t>: Documents progress related to therapy goals and provides information useful for modifying intervention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Outcome Assessment</a:t>
            </a:r>
            <a:r>
              <a:rPr lang="en-US" altLang="en-US" sz="2800" dirty="0"/>
              <a:t>: Documents final effects of intervention or condition after a discrete time period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051" y="6199322"/>
            <a:ext cx="2409146" cy="43587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186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8EA8-3638-8344-8933-DC474FC1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MI Example…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BA7B8-61D2-C64C-B14C-03C13CC009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5368" y="1325065"/>
            <a:ext cx="10977033" cy="73926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https://www.youtube.com/watch?v=_VlvanBFkvI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B7419B0-AEC0-DF43-87EF-B9BA57969190}"/>
              </a:ext>
            </a:extLst>
          </p:cNvPr>
          <p:cNvSpPr txBox="1">
            <a:spLocks/>
          </p:cNvSpPr>
          <p:nvPr/>
        </p:nvSpPr>
        <p:spPr bwMode="auto">
          <a:xfrm>
            <a:off x="604350" y="3333445"/>
            <a:ext cx="10977033" cy="73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Arial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Arial" charset="0"/>
              <a:buChar char="–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Arial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Arial" charset="0"/>
              <a:buChar char="–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Arial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https://www.youtube.com/watch?v=67I6g1I7Zao&amp;t=34s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25B73E3-22E7-4643-90DF-31D2823676F8}"/>
              </a:ext>
            </a:extLst>
          </p:cNvPr>
          <p:cNvSpPr txBox="1">
            <a:spLocks/>
          </p:cNvSpPr>
          <p:nvPr/>
        </p:nvSpPr>
        <p:spPr bwMode="auto">
          <a:xfrm>
            <a:off x="604350" y="4337635"/>
            <a:ext cx="10977033" cy="73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Arial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Arial" charset="0"/>
              <a:buChar char="–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Arial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Arial" charset="0"/>
              <a:buChar char="–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Arial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Thoughts?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4977EE-7FC1-384D-B91E-E50CFC6F34D0}"/>
              </a:ext>
            </a:extLst>
          </p:cNvPr>
          <p:cNvSpPr txBox="1">
            <a:spLocks/>
          </p:cNvSpPr>
          <p:nvPr/>
        </p:nvSpPr>
        <p:spPr bwMode="auto">
          <a:xfrm>
            <a:off x="604350" y="2329255"/>
            <a:ext cx="10977033" cy="73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Arial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Arial" charset="0"/>
              <a:buChar char="–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Arial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Arial" charset="0"/>
              <a:buChar char="–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Arial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MI techniques were violated? </a:t>
            </a:r>
          </a:p>
        </p:txBody>
      </p:sp>
    </p:spTree>
    <p:extLst>
      <p:ext uri="{BB962C8B-B14F-4D97-AF65-F5344CB8AC3E}">
        <p14:creationId xmlns:p14="http://schemas.microsoft.com/office/powerpoint/2010/main" val="17463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pPr algn="ctr"/>
            <a:r>
              <a:rPr lang="en-US" sz="2800" dirty="0"/>
              <a:t>An Operational Definition of a Collaborative Goal Using MI Techniques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A goal in which: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u="sng" dirty="0">
                <a:solidFill>
                  <a:schemeClr val="tx1"/>
                </a:solidFill>
              </a:rPr>
              <a:t>functional context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u="sng" dirty="0">
                <a:solidFill>
                  <a:schemeClr val="tx1"/>
                </a:solidFill>
              </a:rPr>
              <a:t>functional activity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u="sng" dirty="0">
                <a:solidFill>
                  <a:schemeClr val="tx1"/>
                </a:solidFill>
              </a:rPr>
              <a:t>cognitive context</a:t>
            </a:r>
            <a:r>
              <a:rPr lang="en-US" dirty="0">
                <a:solidFill>
                  <a:schemeClr val="tx1"/>
                </a:solidFill>
              </a:rPr>
              <a:t> for that goal are identified through client responses to open ended questions or reflections by the clinician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u="sng" dirty="0">
                <a:solidFill>
                  <a:schemeClr val="tx1"/>
                </a:solidFill>
              </a:rPr>
              <a:t>validated by the client</a:t>
            </a:r>
            <a:r>
              <a:rPr lang="en-US" dirty="0">
                <a:solidFill>
                  <a:schemeClr val="tx1"/>
                </a:solidFill>
              </a:rPr>
              <a:t> in response to a clinician summary of that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913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F541-1677-F640-B088-8FDE9F16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Four Interview Components When Collaboratively Setting Goals (see </a:t>
            </a:r>
            <a:r>
              <a:rPr lang="en-US" sz="2800" dirty="0" err="1"/>
              <a:t>eGAS</a:t>
            </a:r>
            <a:r>
              <a:rPr lang="en-US" sz="2800" dirty="0"/>
              <a:t> manual)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6FDBA-89D3-CC4B-9D13-E7579E493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Identifying the problem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/>
              <a:t>Cognitive-communication domain (attention, memory, language)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/>
              <a:t>Functional Domain/Context (grades/school; household management; social communication)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Facilitating Buy-In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Selecting Therapy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Generating Goal Hierarchies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3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An Operational Definition of a Collaborative Goal Using MI Techniques: An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/>
              <a:t>Open-ended question: </a:t>
            </a:r>
            <a:r>
              <a:rPr lang="en-US" sz="2000" dirty="0"/>
              <a:t>How can I help you?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I’m really struggling in school, my test grades are terrible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Functional Context = school</a:t>
            </a:r>
          </a:p>
          <a:p>
            <a:pPr lvl="1"/>
            <a:endParaRPr lang="en-US" sz="2000" dirty="0"/>
          </a:p>
          <a:p>
            <a:pPr lvl="0"/>
            <a:r>
              <a:rPr lang="en-US" b="1" dirty="0"/>
              <a:t>Open ended question: </a:t>
            </a:r>
            <a:r>
              <a:rPr lang="en-US" sz="2000" dirty="0"/>
              <a:t>Tell me how do you study?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Well I try and read these chapters and it’s a lot harder than it used to be</a:t>
            </a:r>
          </a:p>
          <a:p>
            <a:pPr lvl="1"/>
            <a:endParaRPr lang="en-US" sz="2000" dirty="0">
              <a:solidFill>
                <a:srgbClr val="376092"/>
              </a:solidFill>
            </a:endParaRPr>
          </a:p>
          <a:p>
            <a:pPr lvl="1"/>
            <a:r>
              <a:rPr lang="en-US" sz="2000" dirty="0"/>
              <a:t>Functional Activity = reading college textbooks</a:t>
            </a:r>
          </a:p>
          <a:p>
            <a:pPr lvl="1"/>
            <a:endParaRPr lang="en-US" sz="2000" dirty="0"/>
          </a:p>
          <a:p>
            <a:pPr lvl="0"/>
            <a:r>
              <a:rPr lang="en-US" b="1" dirty="0"/>
              <a:t>Reflection: </a:t>
            </a:r>
            <a:r>
              <a:rPr lang="en-US" sz="2000" dirty="0"/>
              <a:t>It’s hard to keep your focus when you are reading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Yes, my mind wanders, my eyes are moving across the page like I’m reading but I’m thinking about something completely different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endParaRPr lang="en-US" sz="2000" dirty="0"/>
          </a:p>
          <a:p>
            <a:pPr lvl="1"/>
            <a:r>
              <a:rPr lang="en-US" sz="2000" dirty="0"/>
              <a:t>Cognitive Context = distractibility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8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An Operational Definition of a Collaborative Goal Using MI Techniques: An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/>
              <a:t>Summary: </a:t>
            </a:r>
            <a:r>
              <a:rPr lang="en-US" dirty="0"/>
              <a:t>So what I hear you saying is that you’re struggling on tests in school because reading the chapters is hard.  You lose your focus and become distracted – you can’t keep your mind on what you’re reading. </a:t>
            </a:r>
          </a:p>
          <a:p>
            <a:pPr lvl="0"/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Yes, and it’s a huge problem for me. I can’t remember what I read.</a:t>
            </a:r>
          </a:p>
          <a:p>
            <a:pPr lvl="0"/>
            <a:r>
              <a:rPr lang="en-US" sz="2800" b="1" dirty="0"/>
              <a:t>Possible Level 0 Goal – Expected Outcome</a:t>
            </a:r>
          </a:p>
          <a:p>
            <a:pPr lvl="1"/>
            <a:r>
              <a:rPr lang="en-US" dirty="0"/>
              <a:t>Goal: Client will use _______ strategy to maintain attentional focus while reading and will identify episodes of distractibility no more than once every 5 pages.</a:t>
            </a:r>
            <a:endParaRPr lang="en-US" dirty="0">
              <a:solidFill>
                <a:srgbClr val="558ED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904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304C-CF12-F64B-90DE-F9A5A4554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257300"/>
            <a:ext cx="10363200" cy="1855788"/>
          </a:xfrm>
        </p:spPr>
        <p:txBody>
          <a:bodyPr/>
          <a:lstStyle/>
          <a:p>
            <a:r>
              <a:rPr lang="en-US" dirty="0"/>
              <a:t>Let’s Back Up to the Big Picture: How does goal setting fit in the larger context of therapy?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D8C1E-14B8-A742-ACFA-31F51B1B1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Clinical Guidelines Manual Developed for </a:t>
            </a:r>
            <a:r>
              <a:rPr lang="en-US" dirty="0" err="1"/>
              <a:t>mTBI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254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2599" y="1005120"/>
            <a:ext cx="7315201" cy="1155996"/>
            <a:chOff x="-138296" y="432927"/>
            <a:chExt cx="6530340" cy="951066"/>
          </a:xfrm>
        </p:grpSpPr>
        <p:sp>
          <p:nvSpPr>
            <p:cNvPr id="18" name="Right Arrow 17"/>
            <p:cNvSpPr/>
            <p:nvPr/>
          </p:nvSpPr>
          <p:spPr>
            <a:xfrm>
              <a:off x="-138296" y="432927"/>
              <a:ext cx="6530340" cy="9510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Right Arrow 4"/>
            <p:cNvSpPr/>
            <p:nvPr/>
          </p:nvSpPr>
          <p:spPr>
            <a:xfrm>
              <a:off x="-138296" y="670694"/>
              <a:ext cx="6292574" cy="475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254000" bIns="150982" numCol="1" spcCol="1270" anchor="ctr" anchorCtr="0">
              <a:noAutofit/>
            </a:bodyPr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ysClr val="window" lastClr="FFFFFF"/>
                  </a:solidFill>
                  <a:latin typeface="Palatino Linotype" panose="02040502050505030304" pitchFamily="18" charset="0"/>
                </a:rPr>
                <a:t>     Guiding Principles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01816" y="1952609"/>
            <a:ext cx="2454123" cy="2669772"/>
            <a:chOff x="-138296" y="1166336"/>
            <a:chExt cx="2011344" cy="2268415"/>
          </a:xfrm>
        </p:grpSpPr>
        <p:sp>
          <p:nvSpPr>
            <p:cNvPr id="16" name="Rectangle 15"/>
            <p:cNvSpPr/>
            <p:nvPr/>
          </p:nvSpPr>
          <p:spPr>
            <a:xfrm>
              <a:off x="-138296" y="1166337"/>
              <a:ext cx="2011344" cy="18321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25400" cap="flat" cmpd="sng" algn="ctr">
              <a:solidFill>
                <a:srgbClr val="9BBB59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-138296" y="1166336"/>
              <a:ext cx="2011344" cy="226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t" anchorCtr="0">
              <a:noAutofit/>
            </a:bodyPr>
            <a:lstStyle/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1. Focus on Function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2. Cultivate Partnerships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3. Acknowledge Multifactorial  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    complexities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4. Building a Team: "There's no 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    "I" in Team"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5. Recruit Resilience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6. Promote Realistic Expectations 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    for Recovery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733800" y="1508939"/>
            <a:ext cx="5867400" cy="1127710"/>
            <a:chOff x="1441893" y="749949"/>
            <a:chExt cx="5088446" cy="951066"/>
          </a:xfrm>
        </p:grpSpPr>
        <p:sp>
          <p:nvSpPr>
            <p:cNvPr id="14" name="Right Arrow 13"/>
            <p:cNvSpPr/>
            <p:nvPr/>
          </p:nvSpPr>
          <p:spPr>
            <a:xfrm>
              <a:off x="1807989" y="749949"/>
              <a:ext cx="4722350" cy="9510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8C9D1"/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Right Arrow 8"/>
            <p:cNvSpPr/>
            <p:nvPr/>
          </p:nvSpPr>
          <p:spPr>
            <a:xfrm>
              <a:off x="1441893" y="987716"/>
              <a:ext cx="4850680" cy="475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254000" bIns="150982" numCol="1" spcCol="1270" anchor="ctr" anchorCtr="0">
              <a:noAutofit/>
            </a:bodyPr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ysClr val="window" lastClr="FFFFFF"/>
                  </a:solidFill>
                  <a:latin typeface="Palatino Linotype" panose="02040502050505030304" pitchFamily="18" charset="0"/>
                </a:rPr>
                <a:t>          Rehabilitation Stages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60856" y="2388922"/>
            <a:ext cx="2011344" cy="2183078"/>
            <a:chOff x="1879685" y="1423669"/>
            <a:chExt cx="2011344" cy="1832103"/>
          </a:xfrm>
        </p:grpSpPr>
        <p:sp>
          <p:nvSpPr>
            <p:cNvPr id="12" name="Rectangle 11"/>
            <p:cNvSpPr/>
            <p:nvPr/>
          </p:nvSpPr>
          <p:spPr>
            <a:xfrm>
              <a:off x="1879685" y="1423669"/>
              <a:ext cx="2011344" cy="1832103"/>
            </a:xfrm>
            <a:prstGeom prst="rect">
              <a:avLst/>
            </a:prstGeom>
            <a:solidFill>
              <a:srgbClr val="9BBB59">
                <a:hueOff val="5625132"/>
                <a:satOff val="-8440"/>
                <a:lumOff val="-1373"/>
                <a:alphaOff val="0"/>
              </a:srgbClr>
            </a:solidFill>
            <a:ln w="2540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879685" y="1423669"/>
              <a:ext cx="2011344" cy="1832103"/>
            </a:xfrm>
            <a:prstGeom prst="rect">
              <a:avLst/>
            </a:prstGeom>
            <a:solidFill>
              <a:srgbClr val="98C9D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t" anchorCtr="0">
              <a:noAutofit/>
            </a:bodyPr>
            <a:lstStyle/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Getting Started</a:t>
              </a: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solidFill>
                  <a:sysClr val="window" lastClr="FFFFFF"/>
                </a:solidFill>
                <a:latin typeface="Palatino Linotype" panose="02040502050505030304" pitchFamily="18" charset="0"/>
              </a:endParaRP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Setting Stage For Functional Change</a:t>
              </a: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Palatino Linotype" panose="02040502050505030304" pitchFamily="18" charset="0"/>
              </a:endParaRP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Making Functional Change</a:t>
              </a: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Palatino Linotype" panose="02040502050505030304" pitchFamily="18" charset="0"/>
              </a:endParaRP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Transition to self management</a:t>
              </a: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72198" y="2063797"/>
            <a:ext cx="4038602" cy="1307345"/>
            <a:chOff x="3607797" y="888832"/>
            <a:chExt cx="3060839" cy="1307345"/>
          </a:xfrm>
        </p:grpSpPr>
        <p:sp>
          <p:nvSpPr>
            <p:cNvPr id="10" name="Right Arrow 9"/>
            <p:cNvSpPr/>
            <p:nvPr/>
          </p:nvSpPr>
          <p:spPr>
            <a:xfrm>
              <a:off x="3607798" y="888832"/>
              <a:ext cx="3060838" cy="13073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hueOff val="11250264"/>
                <a:satOff val="-16880"/>
                <a:lumOff val="-2745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" name="Right Arrow 12"/>
            <p:cNvSpPr/>
            <p:nvPr/>
          </p:nvSpPr>
          <p:spPr>
            <a:xfrm>
              <a:off x="3607797" y="1215668"/>
              <a:ext cx="2866576" cy="653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254000" bIns="150982" numCol="1" spcCol="1270" anchor="ctr" anchorCtr="0">
              <a:noAutofit/>
            </a:bodyPr>
            <a:lstStyle/>
            <a:p>
              <a:pPr defTabSz="400050"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1" dirty="0">
                  <a:solidFill>
                    <a:sysClr val="window" lastClr="FFFFFF"/>
                  </a:solidFill>
                  <a:latin typeface="Palatino Linotype" panose="02040502050505030304" pitchFamily="18" charset="0"/>
                </a:rPr>
                <a:t>  Six Cognitive Interventions 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72200" y="3036634"/>
            <a:ext cx="3429000" cy="2321698"/>
            <a:chOff x="3723192" y="2111825"/>
            <a:chExt cx="2647748" cy="2176190"/>
          </a:xfrm>
        </p:grpSpPr>
        <p:sp>
          <p:nvSpPr>
            <p:cNvPr id="8" name="Rectangle 7"/>
            <p:cNvSpPr/>
            <p:nvPr/>
          </p:nvSpPr>
          <p:spPr>
            <a:xfrm>
              <a:off x="3723192" y="2111825"/>
              <a:ext cx="2526208" cy="2010534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25400" cap="flat" cmpd="sng" algn="ctr">
              <a:solidFill>
                <a:srgbClr val="9BBB59">
                  <a:hueOff val="11250264"/>
                  <a:satOff val="-16880"/>
                  <a:lumOff val="-2745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3844732" y="2317069"/>
              <a:ext cx="2526208" cy="19709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t" anchorCtr="0">
              <a:noAutofit/>
            </a:bodyPr>
            <a:lstStyle/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Personalized education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Cognitive strategy training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Direct training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Assistive technology for cognition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Task specific training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Environmental management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TOOLS: Motivational interviewing; goal attainment scaling, dynamic coaching 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96419" y="5513499"/>
            <a:ext cx="819916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Roadmap for Functional </a:t>
            </a:r>
            <a:r>
              <a:rPr lang="en-US" sz="2800"/>
              <a:t>Cognitive Rehabilitation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873BF2-A1C7-3145-865C-1F3733E42C69}"/>
              </a:ext>
            </a:extLst>
          </p:cNvPr>
          <p:cNvSpPr txBox="1"/>
          <p:nvPr/>
        </p:nvSpPr>
        <p:spPr>
          <a:xfrm>
            <a:off x="304800" y="6162020"/>
            <a:ext cx="2327564" cy="488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3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7423">
        <p14:prism/>
      </p:transition>
    </mc:Choice>
    <mc:Fallback xmlns="">
      <p:transition spd="slow" advTm="17423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Get Started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Establishing the therapeutic alliance, information gathering, engage &amp; motivate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b="1" dirty="0"/>
              <a:t>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et the Stage for Functional Change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Client selects goals, treatment approaches, measurement plan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Make Functional Changes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Engage in therapy, 6 approaches to cognitive rehabilitation, monitor progress, goal attainment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sz="18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Transition to Self-Management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Plan for discharge, evaluate outcomes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9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1445"/>
    </mc:Choice>
    <mc:Fallback xmlns="">
      <p:transition advTm="31445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Six Guiding Principles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4844" y="1030564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Recruit Resilience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7263" y="2688636"/>
            <a:ext cx="4228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Cultivate the Therapeutic Alliance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7263" y="4120016"/>
            <a:ext cx="4993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Acknowledge multifactorial complexities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0404" y="1382820"/>
            <a:ext cx="421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Identify &amp; incorporate values of patient into therapy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1994" y="1981231"/>
            <a:ext cx="5132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Promote self-efficacy, positive expectation, sense of meaning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24554" y="2977050"/>
            <a:ext cx="589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A strong partnership provides the foundation for the therapeutic process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7608" y="3548534"/>
            <a:ext cx="571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Listen carefully to the patient and resist the impulse to be </a:t>
            </a:r>
            <a:r>
              <a:rPr lang="en-US" i="1" dirty="0"/>
              <a:t>the expert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63593" y="4436664"/>
            <a:ext cx="734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Persisting cognitive symptoms are often maintained by factors other than the brain injury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4554" y="5015308"/>
            <a:ext cx="722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Regardless of the lack of clarity surrounding cause of cognitive symptoms, the symptoms   are real and the therapist must move beyond symptom attribution to help the patient function better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04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3863"/>
    </mc:Choice>
    <mc:Fallback xmlns="">
      <p:transition advTm="1938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Six Guiding Principles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264" y="1097094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Build a team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7263" y="2866955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Focus on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099184" y="4350414"/>
            <a:ext cx="5275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SzPct val="100000"/>
              <a:buFont typeface="+mj-lt"/>
              <a:buAutoNum type="arabicPeriod" startAt="6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Promote realistic expectations for recovery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5931" y="1520360"/>
            <a:ext cx="771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Include family wherever possible – family support is a strong prognostic variable for recovery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5931" y="2026555"/>
            <a:ext cx="7711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Other team members are driven by specific needs: Physicians for medical </a:t>
            </a:r>
            <a:r>
              <a:rPr lang="en-US" dirty="0" err="1"/>
              <a:t>tx</a:t>
            </a:r>
            <a:r>
              <a:rPr lang="en-US" dirty="0"/>
              <a:t>, Mental Health providers for mood disorders, PTSD, Social Work for community services as needed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9361" y="3161978"/>
            <a:ext cx="771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Overarching goal of cognitive rehabilitation after </a:t>
            </a:r>
            <a:r>
              <a:rPr lang="en-US" dirty="0" err="1"/>
              <a:t>mTBI</a:t>
            </a:r>
            <a:r>
              <a:rPr lang="en-US" dirty="0"/>
              <a:t> is to help people resume valued activities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99359" y="3731992"/>
            <a:ext cx="771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This is best accomplished when therapy itself is integration-focused and directed at functional activities in a community context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37656" y="4743169"/>
            <a:ext cx="771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Positive expectation for recovery is critical for developing self-efficacy and self-determination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37655" y="5299241"/>
            <a:ext cx="7711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Provide education about nature of </a:t>
            </a:r>
            <a:r>
              <a:rPr lang="en-US" dirty="0" err="1"/>
              <a:t>mTBI</a:t>
            </a:r>
            <a:r>
              <a:rPr lang="en-US" dirty="0"/>
              <a:t> and expected recovery, highlight abilities and strengths, and demonstrate effectiveness of strategies in resuming everyday activities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42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5133"/>
    </mc:Choice>
    <mc:Fallback xmlns="">
      <p:transition advTm="255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CHARTR Clinical Decision Making</a:t>
            </a:r>
            <a:br>
              <a:rPr lang="en-US" altLang="en-US" sz="2800" dirty="0"/>
            </a:br>
            <a:r>
              <a:rPr lang="en-US" altLang="en-US" sz="2800" dirty="0"/>
              <a:t>(Initial Assessment)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Am I making a diagnosis or determining the source of a problem?</a:t>
            </a:r>
          </a:p>
          <a:p>
            <a:pPr eaLnBrk="1" hangingPunct="1">
              <a:buFont typeface="Wingdings 3" charset="2"/>
              <a:buNone/>
            </a:pPr>
            <a:endParaRPr lang="en-US" altLang="en-US"/>
          </a:p>
          <a:p>
            <a:pPr eaLnBrk="1" hangingPunct="1">
              <a:buFont typeface="Wingdings 3" charset="2"/>
              <a:buNone/>
            </a:pPr>
            <a:r>
              <a:rPr lang="en-US" altLang="en-US"/>
              <a:t>				OR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Do I already know the cognitive-communicative diagnosis?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1" y="6173272"/>
            <a:ext cx="214777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045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Coaching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i="1" dirty="0"/>
              <a:t>Acknowledgement: Don MacLennan, Minneapolis Veterans Administration Medical Center</a:t>
            </a:r>
            <a:endParaRPr lang="en-US" sz="2200" dirty="0"/>
          </a:p>
          <a:p>
            <a:r>
              <a:rPr lang="en-US" dirty="0"/>
              <a:t>Collaborative problem-solving interaction</a:t>
            </a:r>
          </a:p>
          <a:p>
            <a:r>
              <a:rPr lang="en-US" dirty="0"/>
              <a:t>Clinician functions as a coach, modeling and explicitly instructing self-regulation</a:t>
            </a:r>
          </a:p>
          <a:p>
            <a:r>
              <a:rPr lang="en-US" dirty="0"/>
              <a:t>Both clinician and client are considered experts</a:t>
            </a:r>
          </a:p>
          <a:p>
            <a:r>
              <a:rPr lang="en-US" dirty="0"/>
              <a:t>It is a method to develop a specific goal, identify a strategy/therapy approach to support that goal, monitor outcome and evaluate goal attainment</a:t>
            </a:r>
          </a:p>
          <a:p>
            <a:r>
              <a:rPr lang="en-US" dirty="0"/>
              <a:t>Ultimate goal is for patient to engage in self-coaching process</a:t>
            </a:r>
          </a:p>
          <a:p>
            <a:r>
              <a:rPr lang="en-US" dirty="0"/>
              <a:t>Requires some degree of self-awareness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962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40997" y="6448124"/>
            <a:ext cx="4441407" cy="409876"/>
          </a:xfrm>
        </p:spPr>
        <p:txBody>
          <a:bodyPr/>
          <a:lstStyle/>
          <a:p>
            <a:pPr>
              <a:defRPr/>
            </a:pPr>
            <a:r>
              <a:rPr lang="en-US" dirty="0"/>
              <a:t>McKay Moore Sohlberg,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4351" y="12357"/>
            <a:ext cx="9144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46052048"/>
              </p:ext>
            </p:extLst>
          </p:nvPr>
        </p:nvGraphicFramePr>
        <p:xfrm>
          <a:off x="1524000" y="94596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66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vs. Informal</a:t>
            </a:r>
          </a:p>
          <a:p>
            <a:pPr lvl="1"/>
            <a:r>
              <a:rPr lang="en-US" dirty="0"/>
              <a:t>Degree to which procedures are well prescribed and define</a:t>
            </a:r>
          </a:p>
          <a:p>
            <a:r>
              <a:rPr lang="en-US" dirty="0"/>
              <a:t>Standardized vs. Non-standardized</a:t>
            </a:r>
          </a:p>
          <a:p>
            <a:pPr lvl="1"/>
            <a:r>
              <a:rPr lang="en-US" dirty="0"/>
              <a:t>All standardized tests are formal; some non-standardized test are formal; all informal tests are non-standardized </a:t>
            </a:r>
          </a:p>
          <a:p>
            <a:pPr lvl="1"/>
            <a:r>
              <a:rPr lang="en-US" dirty="0"/>
              <a:t>If standardized, need to know the psychometric properties</a:t>
            </a:r>
          </a:p>
          <a:p>
            <a:r>
              <a:rPr lang="en-US" dirty="0"/>
              <a:t>Static vs. Dynamic</a:t>
            </a:r>
          </a:p>
          <a:p>
            <a:r>
              <a:rPr lang="en-US" dirty="0"/>
              <a:t>All standardized tests are static; non-standardized tests may be either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273178"/>
            <a:ext cx="265813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6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Need to know psychometric properties of tests..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Reliability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Validity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Base Rate phenomena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Probability of condition occurring in general public (leading to false positives)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Sensitivity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If lacking, leads to false negatives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400" y="6173272"/>
            <a:ext cx="231789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0C774-9E5D-544A-B677-510D572ED54B}"/>
              </a:ext>
            </a:extLst>
          </p:cNvPr>
          <p:cNvSpPr txBox="1"/>
          <p:nvPr/>
        </p:nvSpPr>
        <p:spPr>
          <a:xfrm>
            <a:off x="1143000" y="5080000"/>
            <a:ext cx="744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 the types of reliability and validity coded in </a:t>
            </a:r>
            <a:r>
              <a:rPr lang="en-US" dirty="0" err="1"/>
              <a:t>Turkstra</a:t>
            </a:r>
            <a:r>
              <a:rPr lang="en-US" dirty="0"/>
              <a:t> et al (2005)</a:t>
            </a:r>
          </a:p>
        </p:txBody>
      </p:sp>
    </p:spTree>
    <p:extLst>
      <p:ext uri="{BB962C8B-B14F-4D97-AF65-F5344CB8AC3E}">
        <p14:creationId xmlns:p14="http://schemas.microsoft.com/office/powerpoint/2010/main" val="253502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The Tension when Selecting Outcome Measures for Cognitive Rehabilitation</a:t>
            </a:r>
          </a:p>
        </p:txBody>
      </p:sp>
      <p:sp>
        <p:nvSpPr>
          <p:cNvPr id="9" name="Up Arrow 8"/>
          <p:cNvSpPr/>
          <p:nvPr/>
        </p:nvSpPr>
        <p:spPr>
          <a:xfrm rot="16200000" flipH="1">
            <a:off x="2366193" y="1071297"/>
            <a:ext cx="3087298" cy="3515583"/>
          </a:xfrm>
          <a:prstGeom prst="upArrow">
            <a:avLst>
              <a:gd name="adj1" fmla="val 50000"/>
              <a:gd name="adj2" fmla="val 35000"/>
            </a:avLst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2609250" y="2321257"/>
            <a:ext cx="2869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+mj-lt"/>
              </a:rPr>
              <a:t>Person-Centered Focus </a:t>
            </a:r>
            <a:br>
              <a:rPr lang="en-US" sz="2000" b="1" dirty="0">
                <a:solidFill>
                  <a:schemeClr val="bg1"/>
                </a:solidFill>
                <a:latin typeface="+mj-lt"/>
              </a:rPr>
            </a:br>
            <a:r>
              <a:rPr lang="en-US" sz="2000" i="1" dirty="0">
                <a:solidFill>
                  <a:schemeClr val="bg1"/>
                </a:solidFill>
                <a:latin typeface="+mj-lt"/>
              </a:rPr>
              <a:t>(meaningful, ecological)</a:t>
            </a:r>
          </a:p>
        </p:txBody>
      </p:sp>
      <p:sp>
        <p:nvSpPr>
          <p:cNvPr id="11" name="Up Arrow 10"/>
          <p:cNvSpPr/>
          <p:nvPr/>
        </p:nvSpPr>
        <p:spPr>
          <a:xfrm rot="5400000">
            <a:off x="6538811" y="1071297"/>
            <a:ext cx="3087298" cy="3515583"/>
          </a:xfrm>
          <a:prstGeom prst="upArrow">
            <a:avLst>
              <a:gd name="adj1" fmla="val 50000"/>
              <a:gd name="adj2" fmla="val 35000"/>
            </a:avLst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6498089" y="2475144"/>
            <a:ext cx="2664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Measurable</a:t>
            </a:r>
            <a:br>
              <a:rPr lang="en-US" sz="2000" b="1" dirty="0">
                <a:solidFill>
                  <a:schemeClr val="bg1"/>
                </a:solidFill>
                <a:latin typeface="+mj-lt"/>
              </a:rPr>
            </a:br>
            <a:r>
              <a:rPr lang="en-US" sz="2000" i="1" dirty="0">
                <a:solidFill>
                  <a:schemeClr val="bg1"/>
                </a:solidFill>
                <a:latin typeface="+mj-lt"/>
              </a:rPr>
              <a:t>(reliable, observable)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4692" y="3881518"/>
            <a:ext cx="50291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j-lt"/>
              </a:rPr>
              <a:t>In a review of 31 tests assessing cognitive-linguistic skills:</a:t>
            </a:r>
          </a:p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None of the tests were predictive of performance in contexts relevant to daily life (ecological validity)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73895" y="5783726"/>
            <a:ext cx="2729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latin typeface="+mj-lt"/>
              </a:rPr>
              <a:t>Turkstra</a:t>
            </a:r>
            <a:r>
              <a:rPr lang="en-US" sz="2000" i="1" dirty="0">
                <a:latin typeface="+mj-lt"/>
              </a:rPr>
              <a:t> et al, 2005</a:t>
            </a:r>
          </a:p>
        </p:txBody>
      </p:sp>
    </p:spTree>
    <p:extLst>
      <p:ext uri="{BB962C8B-B14F-4D97-AF65-F5344CB8AC3E}">
        <p14:creationId xmlns:p14="http://schemas.microsoft.com/office/powerpoint/2010/main" val="25321729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5|5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2.1|97.1"/>
</p:tagLst>
</file>

<file path=ppt/theme/theme1.xml><?xml version="1.0" encoding="utf-8"?>
<a:theme xmlns:a="http://schemas.openxmlformats.org/drawingml/2006/main" name="orego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egon" id="{6541A652-2841-3642-939B-374BD483D403}" vid="{962E6A9B-02FD-0047-A415-A92CDC73B3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oregon</Template>
  <TotalTime>1443</TotalTime>
  <Words>4003</Words>
  <Application>Microsoft Macintosh PowerPoint</Application>
  <PresentationFormat>Widescreen</PresentationFormat>
  <Paragraphs>585</Paragraphs>
  <Slides>61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Calibri</vt:lpstr>
      <vt:lpstr>Constantia</vt:lpstr>
      <vt:lpstr>Lucida Grande</vt:lpstr>
      <vt:lpstr>Palatino Linotype</vt:lpstr>
      <vt:lpstr>Times</vt:lpstr>
      <vt:lpstr>Verdana</vt:lpstr>
      <vt:lpstr>Wingdings</vt:lpstr>
      <vt:lpstr>Wingdings 3</vt:lpstr>
      <vt:lpstr>oregon</vt:lpstr>
      <vt:lpstr>Document</vt:lpstr>
      <vt:lpstr>Assessment &amp; Intervention Fundamentals</vt:lpstr>
      <vt:lpstr>Lecture Map Part A</vt:lpstr>
      <vt:lpstr>ASSESSMENT You will (or have already) learned </vt:lpstr>
      <vt:lpstr>Primary Reasons for Assessment</vt:lpstr>
      <vt:lpstr>Timing of Assessments often determines purpose</vt:lpstr>
      <vt:lpstr>CHARTR Clinical Decision Making (Initial Assessment)</vt:lpstr>
      <vt:lpstr>Test Characteristics</vt:lpstr>
      <vt:lpstr>Need to know psychometric properties of tests..</vt:lpstr>
      <vt:lpstr>The Tension when Selecting Outcome Measures for Cognitive Rehabilitation</vt:lpstr>
      <vt:lpstr>PowerPoint Presentation</vt:lpstr>
      <vt:lpstr>Can be hard to find “ecologically valid” standardized tests..</vt:lpstr>
      <vt:lpstr>Static/Descriptive vs. Dynamic/Experimental</vt:lpstr>
      <vt:lpstr>Cognitive Assessment Areas</vt:lpstr>
      <vt:lpstr>Orientation/Arousal</vt:lpstr>
      <vt:lpstr>GLASCOW COMA SCALE</vt:lpstr>
      <vt:lpstr>Rancho Scale Mnemonic</vt:lpstr>
      <vt:lpstr>General Measures of disability and outcome</vt:lpstr>
      <vt:lpstr>Functional Assessment/Collaborative Contextualized Hypothesis Testing (Ylvisaker &amp; Feeney, 1998; Coelho et al, 2005)</vt:lpstr>
      <vt:lpstr>Hypothesis Testing (Dynamic Assessment; Functional Assessment)</vt:lpstr>
      <vt:lpstr>Hypothesis Testing Example </vt:lpstr>
      <vt:lpstr>Measuring Treatment Progress</vt:lpstr>
      <vt:lpstr>Summary Examiner needs to…</vt:lpstr>
      <vt:lpstr>Let’s Talk Specifically about Outcome Measurement</vt:lpstr>
      <vt:lpstr>What is Goal Attainment Scaling?</vt:lpstr>
      <vt:lpstr>Goal Attainment Scaling</vt:lpstr>
      <vt:lpstr>Advantages of GAS</vt:lpstr>
      <vt:lpstr>More advantages</vt:lpstr>
      <vt:lpstr>PowerPoint Presentation</vt:lpstr>
      <vt:lpstr>Definition of levels of attainment</vt:lpstr>
      <vt:lpstr>PowerPoint Presentation</vt:lpstr>
      <vt:lpstr>Inpatient clinical case study  Background</vt:lpstr>
      <vt:lpstr>Inpatient clinical case example Cognitive communication problems  &amp; strengths</vt:lpstr>
      <vt:lpstr>Step 1: Assessment &amp; Step 2: Goal setting - Inpatient Case </vt:lpstr>
      <vt:lpstr>Goal Attainment Scaling  Goal: Get rid of behavioral attendant </vt:lpstr>
      <vt:lpstr>PowerPoint Presentation</vt:lpstr>
      <vt:lpstr>Inpatient clinical case study  Treatment construction</vt:lpstr>
      <vt:lpstr>The GAS Process</vt:lpstr>
      <vt:lpstr>Summary of Benefits for GAS</vt:lpstr>
      <vt:lpstr>Lecture Map Part B</vt:lpstr>
      <vt:lpstr>What Increases Patient Buy-In?</vt:lpstr>
      <vt:lpstr>PowerPoint Presentation</vt:lpstr>
      <vt:lpstr>PowerPoint Presentation</vt:lpstr>
      <vt:lpstr>PowerPoint Presentation</vt:lpstr>
      <vt:lpstr>Theoretical model of possible trajectories following trauma</vt:lpstr>
      <vt:lpstr>PowerPoint Presentation</vt:lpstr>
      <vt:lpstr>PowerPoint Presentation</vt:lpstr>
      <vt:lpstr>PowerPoint Presentation</vt:lpstr>
      <vt:lpstr>Motivational Interviewing</vt:lpstr>
      <vt:lpstr>Motivational Interviewing Techniques (OARS):The Path to Collaborative Goals</vt:lpstr>
      <vt:lpstr>An MI Example…</vt:lpstr>
      <vt:lpstr>An Operational Definition of a Collaborative Goal Using MI Techniques</vt:lpstr>
      <vt:lpstr>Four Interview Components When Collaboratively Setting Goals (see eGAS manual)</vt:lpstr>
      <vt:lpstr>An Operational Definition of a Collaborative Goal Using MI Techniques: An Example</vt:lpstr>
      <vt:lpstr>An Operational Definition of a Collaborative Goal Using MI Techniques: An Example</vt:lpstr>
      <vt:lpstr>Let’s Back Up to the Big Picture: How does goal setting fit in the larger context of therapy?</vt:lpstr>
      <vt:lpstr>PowerPoint Presentation</vt:lpstr>
      <vt:lpstr>Overview</vt:lpstr>
      <vt:lpstr>Six Guiding Principles</vt:lpstr>
      <vt:lpstr>Six Guiding Principles</vt:lpstr>
      <vt:lpstr>Dynamic Coaching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&amp; Intervention Fundamentals</dc:title>
  <dc:creator>McKay Sohlberg</dc:creator>
  <cp:lastModifiedBy>Jim Wright</cp:lastModifiedBy>
  <cp:revision>93</cp:revision>
  <cp:lastPrinted>2020-12-22T21:01:38Z</cp:lastPrinted>
  <dcterms:created xsi:type="dcterms:W3CDTF">2019-01-11T19:22:56Z</dcterms:created>
  <dcterms:modified xsi:type="dcterms:W3CDTF">2020-12-29T19:18:12Z</dcterms:modified>
</cp:coreProperties>
</file>