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.xml" ContentType="application/vnd.openxmlformats-officedocument.presentationml.tags+xml"/>
  <Override PartName="/ppt/notesSlides/notesSlide29.xml" ContentType="application/vnd.openxmlformats-officedocument.presentationml.notesSlide+xml"/>
  <Override PartName="/ppt/tags/tag2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242" r:id="rId1"/>
    <p:sldMasterId id="2147484255" r:id="rId2"/>
  </p:sldMasterIdLst>
  <p:notesMasterIdLst>
    <p:notesMasterId r:id="rId63"/>
  </p:notesMasterIdLst>
  <p:handoutMasterIdLst>
    <p:handoutMasterId r:id="rId64"/>
  </p:handoutMasterIdLst>
  <p:sldIdLst>
    <p:sldId id="256" r:id="rId3"/>
    <p:sldId id="325" r:id="rId4"/>
    <p:sldId id="265" r:id="rId5"/>
    <p:sldId id="328" r:id="rId6"/>
    <p:sldId id="984" r:id="rId7"/>
    <p:sldId id="303" r:id="rId8"/>
    <p:sldId id="958" r:id="rId9"/>
    <p:sldId id="326" r:id="rId10"/>
    <p:sldId id="277" r:id="rId11"/>
    <p:sldId id="323" r:id="rId12"/>
    <p:sldId id="983" r:id="rId13"/>
    <p:sldId id="285" r:id="rId14"/>
    <p:sldId id="282" r:id="rId15"/>
    <p:sldId id="333" r:id="rId16"/>
    <p:sldId id="258" r:id="rId17"/>
    <p:sldId id="288" r:id="rId18"/>
    <p:sldId id="289" r:id="rId19"/>
    <p:sldId id="290" r:id="rId20"/>
    <p:sldId id="985" r:id="rId21"/>
    <p:sldId id="283" r:id="rId22"/>
    <p:sldId id="332" r:id="rId23"/>
    <p:sldId id="310" r:id="rId24"/>
    <p:sldId id="304" r:id="rId25"/>
    <p:sldId id="263" r:id="rId26"/>
    <p:sldId id="975" r:id="rId27"/>
    <p:sldId id="293" r:id="rId28"/>
    <p:sldId id="292" r:id="rId29"/>
    <p:sldId id="977" r:id="rId30"/>
    <p:sldId id="968" r:id="rId31"/>
    <p:sldId id="306" r:id="rId32"/>
    <p:sldId id="294" r:id="rId33"/>
    <p:sldId id="314" r:id="rId34"/>
    <p:sldId id="266" r:id="rId35"/>
    <p:sldId id="295" r:id="rId36"/>
    <p:sldId id="296" r:id="rId37"/>
    <p:sldId id="297" r:id="rId38"/>
    <p:sldId id="298" r:id="rId39"/>
    <p:sldId id="267" r:id="rId40"/>
    <p:sldId id="299" r:id="rId41"/>
    <p:sldId id="655" r:id="rId42"/>
    <p:sldId id="262" r:id="rId43"/>
    <p:sldId id="327" r:id="rId44"/>
    <p:sldId id="986" r:id="rId45"/>
    <p:sldId id="335" r:id="rId46"/>
    <p:sldId id="334" r:id="rId47"/>
    <p:sldId id="278" r:id="rId48"/>
    <p:sldId id="317" r:id="rId49"/>
    <p:sldId id="329" r:id="rId50"/>
    <p:sldId id="268" r:id="rId51"/>
    <p:sldId id="269" r:id="rId52"/>
    <p:sldId id="312" r:id="rId53"/>
    <p:sldId id="270" r:id="rId54"/>
    <p:sldId id="271" r:id="rId55"/>
    <p:sldId id="302" r:id="rId56"/>
    <p:sldId id="272" r:id="rId57"/>
    <p:sldId id="273" r:id="rId58"/>
    <p:sldId id="274" r:id="rId59"/>
    <p:sldId id="987" r:id="rId60"/>
    <p:sldId id="330" r:id="rId61"/>
    <p:sldId id="291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157A6-CC52-F399-07D7-D5A0B2B0140B}" v="57" dt="2020-04-30T03:42:32.589"/>
    <p1510:client id="{31864C32-BB1E-56F5-583D-47AC534C9266}" v="111" dt="2020-04-28T19:18:23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8"/>
    <p:restoredTop sz="91462"/>
  </p:normalViewPr>
  <p:slideViewPr>
    <p:cSldViewPr>
      <p:cViewPr varScale="1">
        <p:scale>
          <a:sx n="102" d="100"/>
          <a:sy n="102" d="100"/>
        </p:scale>
        <p:origin x="16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04"/>
    </p:cViewPr>
  </p:sorterViewPr>
  <p:notesViewPr>
    <p:cSldViewPr>
      <p:cViewPr>
        <p:scale>
          <a:sx n="61" d="100"/>
          <a:sy n="61" d="100"/>
        </p:scale>
        <p:origin x="-3488" y="-94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Wright" userId="S::jwrigh16@uoregon.edu::c17b559f-c3ac-43c2-997d-070321d3870c" providerId="AD" clId="Web-{31864C32-BB1E-56F5-583D-47AC534C9266}"/>
    <pc:docChg chg="addSld modSld sldOrd">
      <pc:chgData name="Jim Wright" userId="S::jwrigh16@uoregon.edu::c17b559f-c3ac-43c2-997d-070321d3870c" providerId="AD" clId="Web-{31864C32-BB1E-56F5-583D-47AC534C9266}" dt="2020-04-28T19:18:23.863" v="109" actId="20577"/>
      <pc:docMkLst>
        <pc:docMk/>
      </pc:docMkLst>
      <pc:sldChg chg="modSp new ord">
        <pc:chgData name="Jim Wright" userId="S::jwrigh16@uoregon.edu::c17b559f-c3ac-43c2-997d-070321d3870c" providerId="AD" clId="Web-{31864C32-BB1E-56F5-583D-47AC534C9266}" dt="2020-04-28T19:18:23.863" v="108" actId="20577"/>
        <pc:sldMkLst>
          <pc:docMk/>
          <pc:sldMk cId="96472112" sldId="988"/>
        </pc:sldMkLst>
        <pc:spChg chg="mod">
          <ac:chgData name="Jim Wright" userId="S::jwrigh16@uoregon.edu::c17b559f-c3ac-43c2-997d-070321d3870c" providerId="AD" clId="Web-{31864C32-BB1E-56F5-583D-47AC534C9266}" dt="2020-04-28T19:17:44.688" v="16" actId="20577"/>
          <ac:spMkLst>
            <pc:docMk/>
            <pc:sldMk cId="96472112" sldId="988"/>
            <ac:spMk id="2" creationId="{27DEC80B-F882-4C28-A183-0CBAA24A7066}"/>
          </ac:spMkLst>
        </pc:spChg>
        <pc:spChg chg="mod">
          <ac:chgData name="Jim Wright" userId="S::jwrigh16@uoregon.edu::c17b559f-c3ac-43c2-997d-070321d3870c" providerId="AD" clId="Web-{31864C32-BB1E-56F5-583D-47AC534C9266}" dt="2020-04-28T19:18:23.863" v="108" actId="20577"/>
          <ac:spMkLst>
            <pc:docMk/>
            <pc:sldMk cId="96472112" sldId="988"/>
            <ac:spMk id="3" creationId="{1B6FCA25-5926-490D-B27C-AB4DE6450C20}"/>
          </ac:spMkLst>
        </pc:spChg>
      </pc:sldChg>
    </pc:docChg>
  </pc:docChgLst>
  <pc:docChgLst>
    <pc:chgData name="Aaron Rothbart" userId="S::arothbar@uoregon.edu::c15ce6c1-464f-45e7-b61e-451d75064ee8" providerId="AD" clId="Web-{114157A6-CC52-F399-07D7-D5A0B2B0140B}"/>
    <pc:docChg chg="modSld">
      <pc:chgData name="Aaron Rothbart" userId="S::arothbar@uoregon.edu::c15ce6c1-464f-45e7-b61e-451d75064ee8" providerId="AD" clId="Web-{114157A6-CC52-F399-07D7-D5A0B2B0140B}" dt="2020-04-30T03:42:32.589" v="55" actId="20577"/>
      <pc:docMkLst>
        <pc:docMk/>
      </pc:docMkLst>
      <pc:sldChg chg="modSp">
        <pc:chgData name="Aaron Rothbart" userId="S::arothbar@uoregon.edu::c15ce6c1-464f-45e7-b61e-451d75064ee8" providerId="AD" clId="Web-{114157A6-CC52-F399-07D7-D5A0B2B0140B}" dt="2020-04-30T03:42:32.574" v="54" actId="20577"/>
        <pc:sldMkLst>
          <pc:docMk/>
          <pc:sldMk cId="96472112" sldId="988"/>
        </pc:sldMkLst>
        <pc:spChg chg="mod">
          <ac:chgData name="Aaron Rothbart" userId="S::arothbar@uoregon.edu::c15ce6c1-464f-45e7-b61e-451d75064ee8" providerId="AD" clId="Web-{114157A6-CC52-F399-07D7-D5A0B2B0140B}" dt="2020-04-30T03:42:32.574" v="54" actId="20577"/>
          <ac:spMkLst>
            <pc:docMk/>
            <pc:sldMk cId="96472112" sldId="988"/>
            <ac:spMk id="3" creationId="{1B6FCA25-5926-490D-B27C-AB4DE6450C2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C12054-E9FB-3343-952E-33ED5BCD6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18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D40C58-04A6-1B4A-B99D-731037F36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28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10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DBC01A9-B256-3D40-92B3-AD2363ED0E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3329456-3A1E-A147-A3E9-552FCC60B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BA25C4B-C339-194F-93DC-120FCE662218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92EE2CE-8043-6141-BFA4-8124AE8E4324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95B12-301F-5043-8F46-0683F5BD73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FB45D0C-9595-9340-B156-82A2945D2B59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74DD3C3-64E4-9C43-8A4C-7AB688A77E8B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7BDCA41-7589-AB41-85FB-5EB612CCE41E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ADAF57A-CC83-C540-A05B-4E47848A97C6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95200E4-284B-9245-99C5-5FBF08F27CD8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0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minutes of class to orient why we are here and how we are going to get there (course overview)You watched video 3..profiled several people: TK car accident; ETJA-bike accident; Terry--similarities/differences; think about the Kohler article-modular or integrated? Let's watch  few others. </a:t>
            </a:r>
          </a:p>
          <a:p>
            <a:r>
              <a:rPr lang="en-US" dirty="0"/>
              <a:t>Video</a:t>
            </a:r>
            <a:r>
              <a:rPr lang="en-US" baseline="0" dirty="0"/>
              <a:t> #1: Kevin foundation work</a:t>
            </a:r>
          </a:p>
          <a:p>
            <a:r>
              <a:rPr lang="en-US" baseline="0" dirty="0"/>
              <a:t>Video #2: Kevin accident (2 minutes)</a:t>
            </a:r>
          </a:p>
          <a:p>
            <a:r>
              <a:rPr lang="en-US" baseline="0" dirty="0"/>
              <a:t>Video #3 Alberta rehab—overview of the stages: John </a:t>
            </a:r>
            <a:r>
              <a:rPr lang="en-US" baseline="0" dirty="0" err="1"/>
              <a:t>mva</a:t>
            </a:r>
            <a:r>
              <a:rPr lang="en-US" baseline="0" dirty="0"/>
              <a:t>-shots in ER, acute, inpatient, outpatient and community. Also Mary-</a:t>
            </a:r>
            <a:r>
              <a:rPr lang="en-US" baseline="0" dirty="0" err="1"/>
              <a:t>mTBI</a:t>
            </a:r>
            <a:r>
              <a:rPr lang="en-US" baseline="0" dirty="0"/>
              <a:t> (8 minutes)</a:t>
            </a:r>
          </a:p>
          <a:p>
            <a:r>
              <a:rPr lang="en-US" baseline="0" dirty="0"/>
              <a:t>Video #4 brain injury facility Terry-confused state/agitation; </a:t>
            </a:r>
            <a:r>
              <a:rPr lang="en-US" baseline="0" dirty="0" err="1"/>
              <a:t>Etja</a:t>
            </a:r>
            <a:r>
              <a:rPr lang="en-US" baseline="0" dirty="0"/>
              <a:t>-severe brain injury (5:40); Tk coma</a:t>
            </a:r>
          </a:p>
          <a:p>
            <a:r>
              <a:rPr lang="en-US" baseline="0" dirty="0"/>
              <a:t>Video #5 concussion in our clinic Gabby </a:t>
            </a:r>
            <a:r>
              <a:rPr lang="en-US" baseline="0" dirty="0" err="1"/>
              <a:t>hedco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8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09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DF9D52B-EA13-FC48-B575-F28FE6C8D378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93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3F33-81E3-0245-9F16-9E49DAB2A0CA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729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498A415-181B-D749-91B0-3A8F797B8013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5855750-A17A-E94E-AEF1-EACED5612839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D13A-4A86-9F48-967B-A19337ADEED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93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E5F9029-71D2-D54D-9278-5D12C56428F8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95B12-301F-5043-8F46-0683F5BD73F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08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D13A-4A86-9F48-967B-A19337ADEED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7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467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D13A-4A86-9F48-967B-A19337ADEEDC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784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4664885-D90F-CA46-9208-B4E0FFB8E486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58C720E-3690-A048-BD60-395647C57C88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BA8BDA6-FC82-3544-AA54-1D15CE602E6E}" type="slidenum">
              <a:rPr lang="en-US" sz="1200"/>
              <a:pPr/>
              <a:t>49</a:t>
            </a:fld>
            <a:endParaRPr lang="en-US" sz="12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A9AF084-D4EF-364A-B708-44D33AAD71A1}" type="slidenum">
              <a:rPr lang="en-US" sz="1200"/>
              <a:pPr/>
              <a:t>50</a:t>
            </a:fld>
            <a:endParaRPr 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843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E2718F5-4B5E-0549-AF18-28A6270DF471}" type="slidenum">
              <a:rPr lang="en-US" sz="1200"/>
              <a:pPr/>
              <a:t>52</a:t>
            </a:fld>
            <a:endParaRPr lang="en-US" sz="12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4C47685-B193-644D-97B9-D1025A34ED28}" type="slidenum">
              <a:rPr lang="en-US" sz="1200"/>
              <a:pPr/>
              <a:t>53</a:t>
            </a:fld>
            <a:endParaRPr lang="en-US" sz="12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25321FF-7BA9-D545-BD02-70243C8BA686}" type="slidenum">
              <a:rPr lang="en-US" sz="1200"/>
              <a:pPr/>
              <a:t>55</a:t>
            </a:fld>
            <a:endParaRPr lang="en-US" sz="120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F1825AC-5242-3C4B-8F19-3FD3B12CB070}" type="slidenum">
              <a:rPr lang="en-US" sz="1200"/>
              <a:pPr/>
              <a:t>56</a:t>
            </a:fld>
            <a:endParaRPr lang="en-US" sz="120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165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DC56267-5EC9-D844-8AB4-2897C6D5DC8E}" type="slidenum">
              <a:rPr lang="en-US" sz="1200"/>
              <a:pPr/>
              <a:t>57</a:t>
            </a:fld>
            <a:endParaRPr lang="en-US" sz="120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60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C11DF2E-ECF3-A24A-B4BC-2E9E6A56B2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4B1C723-8716-D34E-A925-08FEC5C78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290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6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34BE596-A72B-5545-B06F-BF6B7AD48DE5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4BFCFB61-11ED-B84C-8B54-27499052CB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9144000" cy="1032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5360276" y="6252906"/>
            <a:ext cx="3331055" cy="4098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McKay Moore </a:t>
            </a:r>
            <a:r>
              <a:rPr lang="en-US" dirty="0" err="1"/>
              <a:t>Sohlberg</a:t>
            </a:r>
            <a:r>
              <a:rPr lang="en-US" dirty="0"/>
              <a:t>, PhD, CCC-SLP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3263" y="147140"/>
            <a:ext cx="8233540" cy="838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4025" y="1325065"/>
            <a:ext cx="8232775" cy="4618038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8" y="6252906"/>
            <a:ext cx="2171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64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3A68-2B37-4260-BD33-B6B5534C87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228600" indent="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3A68-2B37-4260-BD33-B6B5534C87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228600" indent="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3A68-2B37-4260-BD33-B6B5534C87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3A68-2B37-4260-BD33-B6B5534C87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asic Content 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21465" y="6252906"/>
            <a:ext cx="2069865" cy="4098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3" y="6252906"/>
            <a:ext cx="4564063" cy="4098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04800"/>
            <a:ext cx="8077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Master Slide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609600" y="1447801"/>
            <a:ext cx="8077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Click to edit First level Master text</a:t>
            </a:r>
          </a:p>
          <a:p>
            <a:pPr lvl="1"/>
            <a:r>
              <a:rPr lang="en-US" dirty="0"/>
              <a:t>Second level Master text</a:t>
            </a:r>
          </a:p>
          <a:p>
            <a:pPr lvl="2"/>
            <a:r>
              <a:rPr lang="en-US" dirty="0"/>
              <a:t>Third level Master text</a:t>
            </a:r>
          </a:p>
          <a:p>
            <a:pPr lvl="3"/>
            <a:r>
              <a:rPr lang="en-US" dirty="0"/>
              <a:t>Fourth level Master text</a:t>
            </a:r>
          </a:p>
          <a:p>
            <a:pPr lvl="4"/>
            <a:r>
              <a:rPr lang="en-US" dirty="0"/>
              <a:t>Fifth level Master text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05E47-0452-0840-8F6E-49F516214B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  <p:sldLayoutId id="21474842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F423A68-2B37-4260-BD33-B6B5534C87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"/>
                <a:cs typeface="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678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</p:sldLayoutIdLst>
  <p:hf sldNum="0" hdr="0" ftr="0" dt="0"/>
  <p:txStyles>
    <p:titleStyle>
      <a:lvl1pPr marL="228600" indent="-228600"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ha.org/policy/PS2005-0011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ainline.org/content/multimedia.php?id=11006" TargetMode="External"/><Relationship Id="rId7" Type="http://schemas.openxmlformats.org/officeDocument/2006/relationships/hyperlink" Target="https://vimeo.com/9899495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qbzd7Zp70UU" TargetMode="External"/><Relationship Id="rId5" Type="http://schemas.openxmlformats.org/officeDocument/2006/relationships/hyperlink" Target="https://www.youtube.com/watch?v=3pCiWDKA93s" TargetMode="External"/><Relationship Id="rId4" Type="http://schemas.openxmlformats.org/officeDocument/2006/relationships/hyperlink" Target="https://www.youtube.com/watch?v=uq2f62LSxzQ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96319" y="304801"/>
            <a:ext cx="5618515" cy="303893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350" dirty="0">
                <a:latin typeface="Arial" charset="0"/>
                <a:ea typeface="ＭＳ Ｐゴシック" charset="0"/>
                <a:cs typeface="ＭＳ Ｐゴシック" charset="0"/>
              </a:rPr>
              <a:t>Welcome to the</a:t>
            </a:r>
            <a:br>
              <a:rPr lang="en-US" sz="435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350" dirty="0">
                <a:latin typeface="Arial" charset="0"/>
                <a:ea typeface="ＭＳ Ｐゴシック" charset="0"/>
                <a:cs typeface="ＭＳ Ｐゴシック" charset="0"/>
              </a:rPr>
              <a:t>Management of Acquired Cognitive Disorders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Aaron Rothbart, M.S. CCC-SLP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Jim Wright, M.A., CCC-SLP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Winter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6425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Theoretical Rationale for Treatment</a:t>
            </a:r>
            <a:br>
              <a:rPr lang="en-US" sz="3600" dirty="0"/>
            </a:br>
            <a:r>
              <a:rPr lang="en-US" sz="3600" dirty="0"/>
              <a:t> Some Vocabulary (Mechanism of change)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Restorative</a:t>
            </a:r>
          </a:p>
          <a:p>
            <a:pPr lvl="1"/>
            <a:r>
              <a:rPr lang="en-US" dirty="0"/>
              <a:t>Aimed directly at improving, strengthening, or normalizing cognitive processes</a:t>
            </a:r>
          </a:p>
          <a:p>
            <a:r>
              <a:rPr lang="en-US" dirty="0"/>
              <a:t>Impairment-based</a:t>
            </a:r>
          </a:p>
          <a:p>
            <a:r>
              <a:rPr lang="en-US" dirty="0"/>
              <a:t>Process-oriented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Compensatory</a:t>
            </a:r>
          </a:p>
          <a:p>
            <a:pPr lvl="1"/>
            <a:r>
              <a:rPr lang="en-US" dirty="0"/>
              <a:t>Seek to provide alternative methods for completing target tasks</a:t>
            </a:r>
          </a:p>
          <a:p>
            <a:r>
              <a:rPr lang="en-US" dirty="0"/>
              <a:t>May be external or internal compensatory supports</a:t>
            </a:r>
          </a:p>
          <a:p>
            <a:r>
              <a:rPr lang="en-US" dirty="0"/>
              <a:t>May be skill-based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964" y="4495800"/>
            <a:ext cx="7572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dichotomy between restorative and compensatory can</a:t>
            </a:r>
          </a:p>
          <a:p>
            <a:r>
              <a:rPr lang="en-US" dirty="0"/>
              <a:t>be blurry—when you teach a strategy you are drawing upon</a:t>
            </a:r>
          </a:p>
          <a:p>
            <a:r>
              <a:rPr lang="en-US" dirty="0"/>
              <a:t>neuroplasticity</a:t>
            </a:r>
          </a:p>
        </p:txBody>
      </p:sp>
    </p:spTree>
    <p:extLst>
      <p:ext uri="{BB962C8B-B14F-4D97-AF65-F5344CB8AC3E}">
        <p14:creationId xmlns:p14="http://schemas.microsoft.com/office/powerpoint/2010/main" val="50363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>
            <a:extLst>
              <a:ext uri="{FF2B5EF4-FFF2-40B4-BE49-F238E27FC236}">
                <a16:creationId xmlns:a16="http://schemas.microsoft.com/office/drawing/2014/main" id="{2AACA02D-6367-7548-B38F-8AA126D6D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-4763"/>
            <a:ext cx="8537575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5">
            <a:extLst>
              <a:ext uri="{FF2B5EF4-FFF2-40B4-BE49-F238E27FC236}">
                <a16:creationId xmlns:a16="http://schemas.microsoft.com/office/drawing/2014/main" id="{5782D60A-355A-B042-8F2B-EB9D05CF85AE}"/>
              </a:ext>
            </a:extLst>
          </p:cNvPr>
          <p:cNvSpPr>
            <a:spLocks noChangeArrowheads="1"/>
          </p:cNvSpPr>
          <p:nvPr/>
        </p:nvSpPr>
        <p:spPr bwMode="auto">
          <a:xfrm rot="2647773">
            <a:off x="4300538" y="3162300"/>
            <a:ext cx="844550" cy="95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1">
              <a:latin typeface="Arial" panose="020B0604020202020204" pitchFamily="34" charset="0"/>
            </a:endParaRPr>
          </a:p>
        </p:txBody>
      </p:sp>
      <p:sp>
        <p:nvSpPr>
          <p:cNvPr id="7172" name="Line 6">
            <a:extLst>
              <a:ext uri="{FF2B5EF4-FFF2-40B4-BE49-F238E27FC236}">
                <a16:creationId xmlns:a16="http://schemas.microsoft.com/office/drawing/2014/main" id="{B355DBA5-931B-A643-91FF-6A61D3030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63" y="2816225"/>
            <a:ext cx="1076325" cy="7175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6425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Role of SLPS in </a:t>
            </a:r>
            <a:r>
              <a:rPr lang="en-US" sz="3200" dirty="0" err="1">
                <a:latin typeface="Arial" charset="0"/>
                <a:ea typeface="ＭＳ Ｐゴシック" charset="0"/>
                <a:cs typeface="ＭＳ Ｐゴシック" charset="0"/>
              </a:rPr>
              <a:t>Dx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&amp; </a:t>
            </a:r>
            <a:r>
              <a:rPr lang="en-US" sz="3200" dirty="0" err="1">
                <a:latin typeface="Arial" charset="0"/>
                <a:ea typeface="ＭＳ Ｐゴシック" charset="0"/>
                <a:cs typeface="ＭＳ Ｐゴシック" charset="0"/>
              </a:rPr>
              <a:t>Tx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of Persons with Cognitive Communicative Disorders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226425" cy="55626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ASHA Position statement: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http://www.asha.org/policy/PS2005-00110/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Areas of Function: behavioral self regulation, social communication, ADL, learning academic performance, vocational performance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Roles: Assessment, Intervention, Counseling, Case Management, Prevention, Research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Intervention: “Selecting and implementing clinically, culturally and linguistically appropriate and evidence-based approaches to intervention (training discrete cognitive processes, developing and training compensatory strategies/supports, providing caregiver training, providing counseling and behavioral support services.”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Reminder of WHO Model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World Health Organization has published a number of classification schemes (ICF) to describe health, disease and consequences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ICF Framework Part I--Functioning &amp; Disability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body function/structure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activities/participation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ICF Part II—Contextual Factors (environmental and personal factors)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ASHA supports the ICF framework by promoting the provision of integrated services in meaningful life contexts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516181"/>
            <a:ext cx="8382000" cy="6355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41514" y="5532239"/>
            <a:ext cx="1774372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141514" y="5288079"/>
            <a:ext cx="11718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Adapted from Hart, T., </a:t>
            </a:r>
            <a:r>
              <a:rPr lang="en-US" sz="1800" dirty="0" err="1"/>
              <a:t>Tsaousides</a:t>
            </a:r>
            <a:r>
              <a:rPr lang="en-US" sz="1800" dirty="0"/>
              <a:t>, T., </a:t>
            </a:r>
            <a:r>
              <a:rPr lang="en-US" sz="1800" dirty="0" err="1"/>
              <a:t>Zanca</a:t>
            </a:r>
            <a:r>
              <a:rPr lang="en-US" sz="1800" dirty="0"/>
              <a:t>, J. M., Whyte, J., </a:t>
            </a:r>
            <a:r>
              <a:rPr lang="en-US" sz="1800" dirty="0" err="1"/>
              <a:t>Packel</a:t>
            </a:r>
            <a:r>
              <a:rPr lang="en-US" sz="1800" dirty="0"/>
              <a:t>, A., Ferraro, M., et al. (2014). Toward a theory-driven </a:t>
            </a:r>
          </a:p>
          <a:p>
            <a:r>
              <a:rPr lang="en-US" sz="1800" dirty="0"/>
              <a:t>classification of rehabilitation </a:t>
            </a:r>
            <a:r>
              <a:rPr lang="en-US" sz="1800" dirty="0" err="1"/>
              <a:t>treatments.Archives</a:t>
            </a:r>
            <a:r>
              <a:rPr lang="en-US" sz="1800" dirty="0"/>
              <a:t> of Physical Medicine and Rehabilitation, 95(1 </a:t>
            </a:r>
            <a:r>
              <a:rPr lang="en-US" sz="1800" dirty="0" err="1"/>
              <a:t>Suppl</a:t>
            </a:r>
            <a:r>
              <a:rPr lang="en-US" sz="1800" dirty="0"/>
              <a:t>), S33-44 e32</a:t>
            </a:r>
          </a:p>
        </p:txBody>
      </p:sp>
    </p:spTree>
    <p:extLst>
      <p:ext uri="{BB962C8B-B14F-4D97-AF65-F5344CB8AC3E}">
        <p14:creationId xmlns:p14="http://schemas.microsoft.com/office/powerpoint/2010/main" val="66908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Big Picture: What exactly are cognitive impairments?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8613"/>
            <a:ext cx="8226425" cy="49545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Changes in attention: e.g, focused, sustained, working memory, alternating, &amp; selective attention</a:t>
            </a:r>
          </a:p>
          <a:p>
            <a:pPr eaLnBrk="1" hangingPunct="1"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Changes in memory: e.g., episodic, semantic,  procedural memory, prospective memory</a:t>
            </a:r>
          </a:p>
          <a:p>
            <a:pPr eaLnBrk="1" hangingPunct="1"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Changes in executive functions: e.g., initiation, response inhibition, organization, fluency, awareness</a:t>
            </a:r>
          </a:p>
          <a:p>
            <a:pPr eaLnBrk="1" hangingPunct="1"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All are interdependent and related to physical, social and behavioral realms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46404" y="365760"/>
            <a:ext cx="7269480" cy="77724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Attention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8613"/>
            <a:ext cx="8226425" cy="50307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Attention is multidimensional: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Focused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Sustained Attention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Working Memory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Suppression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Alternating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Selective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Sample changes in activity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Inability to orient to environment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Inability to concentrate and hold a conversation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Inability to hold on to phone # &amp; dial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Inability to switch topics in a conversation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Inability to refocus on cooking after phone rings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Inability to do homework with </a:t>
            </a:r>
            <a:r>
              <a:rPr lang="en-US" sz="2000" dirty="0" err="1">
                <a:latin typeface="Arial" charset="0"/>
                <a:ea typeface="ＭＳ Ｐゴシック" charset="0"/>
              </a:rPr>
              <a:t>tv</a:t>
            </a:r>
            <a:r>
              <a:rPr lang="en-US" sz="2000" dirty="0">
                <a:latin typeface="Arial" charset="0"/>
                <a:ea typeface="ＭＳ Ｐゴシック" charset="0"/>
              </a:rPr>
              <a:t> 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000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Different types of memory rely upon different brain systems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Episodic semantic, procedural memory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Post traumatic amnesia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Sample changes in activity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Inability to learn new information that affects school and/or job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Inability to remember who came into the room</a:t>
            </a:r>
          </a:p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Executive Functions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Skills/processes involved in completing goal directed activity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Initiation, task maintenance, task shifting, controlling impulses, organization, awareness/insight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Sample changes in activity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Not bringing materials to class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Cannot find needed items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Inability to utilize public transportation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Poor social skills—reduced turn taking &amp; topic maintenance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451A-28A9-484D-9DF9-5C69F9A3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6143-5110-A348-A5B7-FF25E1181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</a:p>
          <a:p>
            <a:pPr marL="0" indent="0">
              <a:buNone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Social communication encompasses a range of verbal and nonverbal skills allowing one to share intended messages with others </a:t>
            </a: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Resquirements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Intact cognitive functioning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Intact speech and language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Intact psychological functioning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Environment that provides appropriate communicative opportunities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5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3"/>
              </a:rPr>
              <a:t>http://www.brainline.org/content/multimedia.php?id=11006</a:t>
            </a:r>
            <a:endParaRPr lang="en-US" b="1" dirty="0"/>
          </a:p>
          <a:p>
            <a:r>
              <a:rPr lang="en-US" b="1" dirty="0">
                <a:hlinkClick r:id="rId4"/>
              </a:rPr>
              <a:t>https://www.youtube.com/watch?v=uq2f62LSxzQ</a:t>
            </a:r>
            <a:endParaRPr lang="en-US" b="1" dirty="0"/>
          </a:p>
          <a:p>
            <a:r>
              <a:rPr lang="en-US" b="1" dirty="0">
                <a:hlinkClick r:id="rId5"/>
              </a:rPr>
              <a:t>https://www.youtube.com/watch?v=3pCiWDKA93s</a:t>
            </a:r>
            <a:endParaRPr lang="en-US" b="1" dirty="0"/>
          </a:p>
          <a:p>
            <a:r>
              <a:rPr lang="en-US" b="1" dirty="0">
                <a:hlinkClick r:id="rId6"/>
              </a:rPr>
              <a:t>https://www.youtube.com/watch?v=qbzd7Zp70UU</a:t>
            </a:r>
            <a:endParaRPr lang="en-US" b="1" dirty="0"/>
          </a:p>
          <a:p>
            <a:r>
              <a:rPr lang="en-US" dirty="0"/>
              <a:t> </a:t>
            </a:r>
            <a:r>
              <a:rPr lang="en-US" dirty="0">
                <a:hlinkClick r:id="rId7"/>
              </a:rPr>
              <a:t>https://vimeo.com/98994959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46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Right Hemisphere Damage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Problems following RHD:</a:t>
            </a:r>
          </a:p>
          <a:p>
            <a:pPr lvl="1"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Attentional Deficits</a:t>
            </a:r>
          </a:p>
          <a:p>
            <a:pPr lvl="1"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Neglect/Unawareness</a:t>
            </a:r>
          </a:p>
          <a:p>
            <a:pPr lvl="1" eaLnBrk="1" hangingPunct="1">
              <a:defRPr/>
            </a:pPr>
            <a:r>
              <a:rPr lang="en-US" sz="2800" dirty="0" err="1">
                <a:latin typeface="Arial" charset="0"/>
                <a:ea typeface="ＭＳ Ｐゴシック" charset="0"/>
              </a:rPr>
              <a:t>Visuoperceptual</a:t>
            </a:r>
            <a:r>
              <a:rPr lang="en-US" sz="2800" dirty="0">
                <a:latin typeface="Arial" charset="0"/>
                <a:ea typeface="ＭＳ Ｐゴシック" charset="0"/>
              </a:rPr>
              <a:t> Deficits</a:t>
            </a:r>
          </a:p>
          <a:p>
            <a:pPr lvl="1"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Discourse/Pragmatics difficulty</a:t>
            </a:r>
          </a:p>
          <a:p>
            <a:pPr lvl="1"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Affective &amp; Emotional Deficits</a:t>
            </a:r>
            <a:endParaRPr lang="en-US" sz="2800" i="1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Dementia--A population for whom we use cognitive rehabilitation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Dementia is not a specific disease but general term that describes a range of symptoms</a:t>
            </a:r>
          </a:p>
          <a:p>
            <a:pPr lvl="1"/>
            <a:r>
              <a:rPr lang="en-US" dirty="0"/>
              <a:t>General term for a class of disorders that has progressive decline it cognitive ability</a:t>
            </a:r>
          </a:p>
          <a:p>
            <a:pPr lvl="1"/>
            <a:r>
              <a:rPr lang="en-US" dirty="0"/>
              <a:t>Memory is a hallmark symptom but executive function and communication impairments are also common.</a:t>
            </a:r>
          </a:p>
          <a:p>
            <a:r>
              <a:rPr lang="en-US" dirty="0"/>
              <a:t>Alzheimer’s disease accounts for 60-80 percent of cases</a:t>
            </a:r>
          </a:p>
          <a:p>
            <a:r>
              <a:rPr lang="en-US" dirty="0"/>
              <a:t>Vascular dementia (occurs after stroke) is the second most common dementia type.</a:t>
            </a:r>
          </a:p>
          <a:p>
            <a:r>
              <a:rPr lang="en-US"/>
              <a:t>Many causes, types </a:t>
            </a:r>
            <a:r>
              <a:rPr lang="en-US" dirty="0"/>
              <a:t>and </a:t>
            </a:r>
            <a:r>
              <a:rPr lang="en-US"/>
              <a:t>variable courses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59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Periodic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Two sentence succinct description of cog rehab?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What are the three elements important  for classifying treatment (RTT model)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Three common RHD impairments?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What are executive functions?</a:t>
            </a:r>
          </a:p>
          <a:p>
            <a:pPr>
              <a:buFont typeface="Wingdings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365760"/>
            <a:ext cx="7269480" cy="100584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Map Part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371600"/>
            <a:ext cx="8226425" cy="53340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Causes of cognitive impairment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TBI-demographics, mechanisms of injury</a:t>
            </a:r>
          </a:p>
          <a:p>
            <a:pPr lvl="2"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Focal vs. Diffuse; Closed vs. Open; 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Other neurological conditions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Prevention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Approaches to Cognitive Rehabilitation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Categorizing treatment approaches;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General treatment principles </a:t>
            </a:r>
          </a:p>
          <a:p>
            <a:pPr>
              <a:defRPr/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Recovery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Specific Mechanisms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Variables that affect recovery</a:t>
            </a:r>
          </a:p>
          <a:p>
            <a:pPr>
              <a:buFont typeface="Wingdings" charset="0"/>
              <a:buNone/>
              <a:defRPr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46404" y="365760"/>
            <a:ext cx="7269480" cy="9296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What Causes Cognitive </a:t>
            </a:r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mpairments</a:t>
            </a:r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828800"/>
            <a:ext cx="8226425" cy="4267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Traumatic brain injury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Stroke (PCA, MCA,ACA involvement)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Cerebral hypoxia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Infectious disorders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Tumors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Progressive illnesses (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e.g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, AD)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Some overlap w/certain developmental conditions: Asperger</a:t>
            </a:r>
            <a:r>
              <a:rPr lang="ja-JP" altLang="en-US" sz="2800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s; schizophrenia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15CA-CB44-D34E-8765-A275D68C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Traumatic Brain Injury – TBI Facts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5039A2-8585-8F40-B94F-3987D08F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</a:rPr>
              <a:t>One of the most common patient populations in rehabilitation settings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75% mild/concussion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Males &gt; females</a:t>
            </a:r>
          </a:p>
          <a:p>
            <a:pPr>
              <a:defRPr/>
            </a:pPr>
            <a:endParaRPr lang="en-US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rgbClr val="0070C0"/>
                </a:solidFill>
              </a:rPr>
              <a:t>Mechanisms of Injury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Motor vehicle accident (MVA)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Fall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Combat (blast injury) 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Assault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Penetrating injury/GSW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pic>
        <p:nvPicPr>
          <p:cNvPr id="11268" name="Picture 3" descr="Copy of bjar">
            <a:extLst>
              <a:ext uri="{FF2B5EF4-FFF2-40B4-BE49-F238E27FC236}">
                <a16:creationId xmlns:a16="http://schemas.microsoft.com/office/drawing/2014/main" id="{EF1226E5-1C28-B944-8A6C-922E663A793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lum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352800"/>
            <a:ext cx="19923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6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 descr="Large confetti"/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Traumatic Brain Injury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685800" y="1905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Terms and Acronyms: BI, TBI, CHI, open head injury—these are all types of ABI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Closed vs. Open Head Injury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Focal vs. Diffuse brain injury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TBI: Traumatic Brain Injury. 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Involves physical trauma to the brain. 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Generally involves loss of consciousness.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One-half of TBI serious enough to require hospitalization result from motor vehicle accidents (MVA).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Rectangle 6" descr="Large confetti"/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Brain Injury </a:t>
            </a:r>
            <a:b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Incidence and Impact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About 2% of population is disabled significantly as a result of BI.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US: 50,000 die; 235,000 hospitalized; 1.1 million treated and released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Accounts for up to $60 billion in direct and indirect costs per year.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Number one cause of death and disability in children and young adults.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BI has killed more in U.S. since 1977 than all U.S. wars combined.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5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>
            <a:extLst>
              <a:ext uri="{FF2B5EF4-FFF2-40B4-BE49-F238E27FC236}">
                <a16:creationId xmlns:a16="http://schemas.microsoft.com/office/drawing/2014/main" id="{D1E42715-A7B8-9943-918A-D76ACDA571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1471613"/>
            <a:ext cx="5249863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3F0515FD-C61E-2741-BDE7-506AD345F3C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0"/>
            <a:ext cx="7332663" cy="6858000"/>
            <a:chOff x="480" y="0"/>
            <a:chExt cx="4619" cy="4320"/>
          </a:xfrm>
        </p:grpSpPr>
        <p:sp>
          <p:nvSpPr>
            <p:cNvPr id="13317" name="Text Box 4">
              <a:extLst>
                <a:ext uri="{FF2B5EF4-FFF2-40B4-BE49-F238E27FC236}">
                  <a16:creationId xmlns:a16="http://schemas.microsoft.com/office/drawing/2014/main" id="{F9ACCFE7-06FE-6B45-B58C-EBE5A1471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9" y="3755"/>
              <a:ext cx="13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pSp>
          <p:nvGrpSpPr>
            <p:cNvPr id="13318" name="Group 5">
              <a:extLst>
                <a:ext uri="{FF2B5EF4-FFF2-40B4-BE49-F238E27FC236}">
                  <a16:creationId xmlns:a16="http://schemas.microsoft.com/office/drawing/2014/main" id="{A9664946-A119-9747-88DA-873C4EEA5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0"/>
              <a:ext cx="4619" cy="4320"/>
              <a:chOff x="480" y="0"/>
              <a:chExt cx="4619" cy="4320"/>
            </a:xfrm>
          </p:grpSpPr>
          <p:sp>
            <p:nvSpPr>
              <p:cNvPr id="13319" name="Line 6">
                <a:extLst>
                  <a:ext uri="{FF2B5EF4-FFF2-40B4-BE49-F238E27FC236}">
                    <a16:creationId xmlns:a16="http://schemas.microsoft.com/office/drawing/2014/main" id="{88EBA6F8-2609-7B44-B48A-0657752CE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9" y="2754"/>
                <a:ext cx="0" cy="49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320" name="Group 7">
                <a:extLst>
                  <a:ext uri="{FF2B5EF4-FFF2-40B4-BE49-F238E27FC236}">
                    <a16:creationId xmlns:a16="http://schemas.microsoft.com/office/drawing/2014/main" id="{68839FB9-C223-3044-BB29-EFCB71C5B4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0"/>
                <a:ext cx="4619" cy="4320"/>
                <a:chOff x="480" y="0"/>
                <a:chExt cx="4619" cy="4320"/>
              </a:xfrm>
            </p:grpSpPr>
            <p:sp>
              <p:nvSpPr>
                <p:cNvPr id="13321" name="Line 8">
                  <a:extLst>
                    <a:ext uri="{FF2B5EF4-FFF2-40B4-BE49-F238E27FC236}">
                      <a16:creationId xmlns:a16="http://schemas.microsoft.com/office/drawing/2014/main" id="{1CB4B8ED-CFFB-FF44-9396-1EE0B646FB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016" y="1922"/>
                  <a:ext cx="0" cy="843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322" name="Group 9">
                  <a:extLst>
                    <a:ext uri="{FF2B5EF4-FFF2-40B4-BE49-F238E27FC236}">
                      <a16:creationId xmlns:a16="http://schemas.microsoft.com/office/drawing/2014/main" id="{ADC7EA63-613A-F745-A654-46A3C28775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0" y="0"/>
                  <a:ext cx="4619" cy="4320"/>
                  <a:chOff x="480" y="0"/>
                  <a:chExt cx="4619" cy="4320"/>
                </a:xfrm>
              </p:grpSpPr>
              <p:sp>
                <p:nvSpPr>
                  <p:cNvPr id="13323" name="Text Box 10">
                    <a:extLst>
                      <a:ext uri="{FF2B5EF4-FFF2-40B4-BE49-F238E27FC236}">
                        <a16:creationId xmlns:a16="http://schemas.microsoft.com/office/drawing/2014/main" id="{31D51446-E0AA-0649-9DFB-C70F5B2B8A7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4" y="324"/>
                    <a:ext cx="209" cy="3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6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Cogni t ive</a:t>
                    </a:r>
                    <a:endParaRPr lang="en-US" altLang="en-US" sz="2000">
                      <a:latin typeface="Times New Roman" panose="02020603050405020304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Leve l</a:t>
                    </a:r>
                    <a:endParaRPr lang="en-US" altLang="en-US" sz="2000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3324" name="Group 11">
                    <a:extLst>
                      <a:ext uri="{FF2B5EF4-FFF2-40B4-BE49-F238E27FC236}">
                        <a16:creationId xmlns:a16="http://schemas.microsoft.com/office/drawing/2014/main" id="{B4AA5538-65D3-F94E-9371-3545C621DE2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0" y="0"/>
                    <a:ext cx="4619" cy="4320"/>
                    <a:chOff x="480" y="0"/>
                    <a:chExt cx="4619" cy="4320"/>
                  </a:xfrm>
                </p:grpSpPr>
                <p:sp>
                  <p:nvSpPr>
                    <p:cNvPr id="13325" name="AutoShape 12">
                      <a:extLst>
                        <a:ext uri="{FF2B5EF4-FFF2-40B4-BE49-F238E27FC236}">
                          <a16:creationId xmlns:a16="http://schemas.microsoft.com/office/drawing/2014/main" id="{7CCED605-D45A-824B-93FC-973A1091737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-5400000">
                      <a:off x="2365" y="3072"/>
                      <a:ext cx="195" cy="493"/>
                    </a:xfrm>
                    <a:prstGeom prst="leftBrace">
                      <a:avLst>
                        <a:gd name="adj1" fmla="val 21068"/>
                        <a:gd name="adj2" fmla="val 50000"/>
                      </a:avLst>
                    </a:prstGeom>
                    <a:noFill/>
                    <a:ln w="15875">
                      <a:solidFill>
                        <a:srgbClr val="FFFF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326" name="Text Box 13">
                      <a:extLst>
                        <a:ext uri="{FF2B5EF4-FFF2-40B4-BE49-F238E27FC236}">
                          <a16:creationId xmlns:a16="http://schemas.microsoft.com/office/drawing/2014/main" id="{3B78ABC6-56FB-7C43-87EC-093A01B2FEF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413"/>
                      <a:ext cx="823" cy="424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tIns="0" bIns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Preinjury Functioning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27" name="Text Box 14">
                      <a:extLst>
                        <a:ext uri="{FF2B5EF4-FFF2-40B4-BE49-F238E27FC236}">
                          <a16:creationId xmlns:a16="http://schemas.microsoft.com/office/drawing/2014/main" id="{A0178B59-8057-EB40-A7D2-A0443A8B6E5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5" y="3118"/>
                      <a:ext cx="381" cy="176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PTA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3328" name="Group 15">
                      <a:extLst>
                        <a:ext uri="{FF2B5EF4-FFF2-40B4-BE49-F238E27FC236}">
                          <a16:creationId xmlns:a16="http://schemas.microsoft.com/office/drawing/2014/main" id="{3D9E0677-3284-0F47-8DEC-08CA2DA8F05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" y="0"/>
                      <a:ext cx="4619" cy="4320"/>
                      <a:chOff x="480" y="0"/>
                      <a:chExt cx="4619" cy="4320"/>
                    </a:xfrm>
                  </p:grpSpPr>
                  <p:sp>
                    <p:nvSpPr>
                      <p:cNvPr id="13342" name="Text Box 16">
                        <a:extLst>
                          <a:ext uri="{FF2B5EF4-FFF2-40B4-BE49-F238E27FC236}">
                            <a16:creationId xmlns:a16="http://schemas.microsoft.com/office/drawing/2014/main" id="{B37052DF-7660-AF45-9D3C-BD796F261D1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52" y="3251"/>
                        <a:ext cx="356" cy="157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7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Coma</a:t>
                        </a:r>
                        <a:endParaRPr lang="en-US" altLang="en-US" sz="17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343" name="Line 17">
                        <a:extLst>
                          <a:ext uri="{FF2B5EF4-FFF2-40B4-BE49-F238E27FC236}">
                            <a16:creationId xmlns:a16="http://schemas.microsoft.com/office/drawing/2014/main" id="{A71DB7CF-7C85-4F4D-8411-39FEC2DA93D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22" y="3524"/>
                        <a:ext cx="0" cy="1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44" name="Line 18">
                        <a:extLst>
                          <a:ext uri="{FF2B5EF4-FFF2-40B4-BE49-F238E27FC236}">
                            <a16:creationId xmlns:a16="http://schemas.microsoft.com/office/drawing/2014/main" id="{5FF8F7D8-F4F5-E242-9234-09899760990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39" y="3338"/>
                        <a:ext cx="0" cy="18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45" name="Freeform 19">
                        <a:extLst>
                          <a:ext uri="{FF2B5EF4-FFF2-40B4-BE49-F238E27FC236}">
                            <a16:creationId xmlns:a16="http://schemas.microsoft.com/office/drawing/2014/main" id="{B0974E24-41DD-4845-A70B-AF587849A37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22" y="1361"/>
                        <a:ext cx="3001" cy="1868"/>
                      </a:xfrm>
                      <a:custGeom>
                        <a:avLst/>
                        <a:gdLst>
                          <a:gd name="T0" fmla="*/ 0 w 5940"/>
                          <a:gd name="T1" fmla="*/ 19 h 2595"/>
                          <a:gd name="T2" fmla="*/ 1 w 5940"/>
                          <a:gd name="T3" fmla="*/ 18 h 2595"/>
                          <a:gd name="T4" fmla="*/ 1 w 5940"/>
                          <a:gd name="T5" fmla="*/ 15 h 2595"/>
                          <a:gd name="T6" fmla="*/ 1 w 5940"/>
                          <a:gd name="T7" fmla="*/ 13 h 2595"/>
                          <a:gd name="T8" fmla="*/ 1 w 5940"/>
                          <a:gd name="T9" fmla="*/ 10 h 2595"/>
                          <a:gd name="T10" fmla="*/ 1 w 5940"/>
                          <a:gd name="T11" fmla="*/ 8 h 2595"/>
                          <a:gd name="T12" fmla="*/ 1 w 5940"/>
                          <a:gd name="T13" fmla="*/ 4 h 2595"/>
                          <a:gd name="T14" fmla="*/ 1 w 5940"/>
                          <a:gd name="T15" fmla="*/ 1 h 2595"/>
                          <a:gd name="T16" fmla="*/ 1 w 5940"/>
                          <a:gd name="T17" fmla="*/ 0 h 2595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5940"/>
                          <a:gd name="T28" fmla="*/ 0 h 2595"/>
                          <a:gd name="T29" fmla="*/ 5940 w 5940"/>
                          <a:gd name="T30" fmla="*/ 2595 h 2595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5940" h="2595">
                            <a:moveTo>
                              <a:pt x="0" y="2595"/>
                            </a:moveTo>
                            <a:cubicBezTo>
                              <a:pt x="62" y="2572"/>
                              <a:pt x="248" y="2545"/>
                              <a:pt x="375" y="2460"/>
                            </a:cubicBezTo>
                            <a:cubicBezTo>
                              <a:pt x="502" y="2375"/>
                              <a:pt x="638" y="2200"/>
                              <a:pt x="765" y="2085"/>
                            </a:cubicBezTo>
                            <a:cubicBezTo>
                              <a:pt x="892" y="1970"/>
                              <a:pt x="1000" y="1882"/>
                              <a:pt x="1140" y="1770"/>
                            </a:cubicBezTo>
                            <a:cubicBezTo>
                              <a:pt x="1280" y="1658"/>
                              <a:pt x="1445" y="1528"/>
                              <a:pt x="1605" y="1410"/>
                            </a:cubicBezTo>
                            <a:cubicBezTo>
                              <a:pt x="1765" y="1292"/>
                              <a:pt x="1890" y="1195"/>
                              <a:pt x="2100" y="1065"/>
                            </a:cubicBezTo>
                            <a:cubicBezTo>
                              <a:pt x="2310" y="935"/>
                              <a:pt x="2525" y="777"/>
                              <a:pt x="2865" y="630"/>
                            </a:cubicBezTo>
                            <a:cubicBezTo>
                              <a:pt x="3205" y="483"/>
                              <a:pt x="3628" y="285"/>
                              <a:pt x="4140" y="180"/>
                            </a:cubicBezTo>
                            <a:cubicBezTo>
                              <a:pt x="4652" y="75"/>
                              <a:pt x="5565" y="37"/>
                              <a:pt x="5940" y="0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46" name="Line 20">
                        <a:extLst>
                          <a:ext uri="{FF2B5EF4-FFF2-40B4-BE49-F238E27FC236}">
                            <a16:creationId xmlns:a16="http://schemas.microsoft.com/office/drawing/2014/main" id="{B58EE036-7D50-C740-BC3C-626CE99006E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0" y="3524"/>
                        <a:ext cx="4599" cy="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47" name="Text Box 21">
                        <a:extLst>
                          <a:ext uri="{FF2B5EF4-FFF2-40B4-BE49-F238E27FC236}">
                            <a16:creationId xmlns:a16="http://schemas.microsoft.com/office/drawing/2014/main" id="{072AA7FC-331D-0B46-9D32-3B4E8579E06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615" y="2056"/>
                        <a:ext cx="244" cy="1273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INJURY</a:t>
                        </a:r>
                        <a:endParaRPr lang="en-US" altLang="en-US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348" name="Line 22">
                        <a:extLst>
                          <a:ext uri="{FF2B5EF4-FFF2-40B4-BE49-F238E27FC236}">
                            <a16:creationId xmlns:a16="http://schemas.microsoft.com/office/drawing/2014/main" id="{E67BF726-D53D-4541-8797-5B31EA15A6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84" y="0"/>
                        <a:ext cx="0" cy="35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3349" name="Group 23">
                        <a:extLst>
                          <a:ext uri="{FF2B5EF4-FFF2-40B4-BE49-F238E27FC236}">
                            <a16:creationId xmlns:a16="http://schemas.microsoft.com/office/drawing/2014/main" id="{C7A023B4-9411-024A-B8AE-06E772CB97C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34" y="870"/>
                        <a:ext cx="1375" cy="2362"/>
                        <a:chOff x="2240" y="2649"/>
                        <a:chExt cx="2720" cy="3280"/>
                      </a:xfrm>
                    </p:grpSpPr>
                    <p:grpSp>
                      <p:nvGrpSpPr>
                        <p:cNvPr id="13361" name="Group 24">
                          <a:extLst>
                            <a:ext uri="{FF2B5EF4-FFF2-40B4-BE49-F238E27FC236}">
                              <a16:creationId xmlns:a16="http://schemas.microsoft.com/office/drawing/2014/main" id="{E40B35DD-C3BB-804D-8FCE-CA781E7581C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40" y="2649"/>
                          <a:ext cx="2017" cy="3279"/>
                          <a:chOff x="2240" y="2649"/>
                          <a:chExt cx="2017" cy="3279"/>
                        </a:xfrm>
                      </p:grpSpPr>
                      <p:sp>
                        <p:nvSpPr>
                          <p:cNvPr id="13363" name="Line 25">
                            <a:extLst>
                              <a:ext uri="{FF2B5EF4-FFF2-40B4-BE49-F238E27FC236}">
                                <a16:creationId xmlns:a16="http://schemas.microsoft.com/office/drawing/2014/main" id="{FAA5E049-F1E5-7A4F-BE07-74CD1867C55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240" y="2649"/>
                            <a:ext cx="1730" cy="1"/>
                          </a:xfrm>
                          <a:prstGeom prst="line">
                            <a:avLst/>
                          </a:prstGeom>
                          <a:noFill/>
                          <a:ln w="25400">
                            <a:solidFill>
                              <a:srgbClr val="FFFF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3364" name="Freeform 26">
                            <a:extLst>
                              <a:ext uri="{FF2B5EF4-FFF2-40B4-BE49-F238E27FC236}">
                                <a16:creationId xmlns:a16="http://schemas.microsoft.com/office/drawing/2014/main" id="{024D60AE-3C29-A54B-8E54-47D89F269DB1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975" y="2655"/>
                            <a:ext cx="282" cy="3273"/>
                          </a:xfrm>
                          <a:custGeom>
                            <a:avLst/>
                            <a:gdLst>
                              <a:gd name="T0" fmla="*/ 0 w 282"/>
                              <a:gd name="T1" fmla="*/ 0 h 3273"/>
                              <a:gd name="T2" fmla="*/ 165 w 282"/>
                              <a:gd name="T3" fmla="*/ 961 h 3273"/>
                              <a:gd name="T4" fmla="*/ 265 w 282"/>
                              <a:gd name="T5" fmla="*/ 2457 h 3273"/>
                              <a:gd name="T6" fmla="*/ 265 w 282"/>
                              <a:gd name="T7" fmla="*/ 3273 h 3273"/>
                              <a:gd name="T8" fmla="*/ 0 60000 65536"/>
                              <a:gd name="T9" fmla="*/ 0 60000 65536"/>
                              <a:gd name="T10" fmla="*/ 0 60000 65536"/>
                              <a:gd name="T11" fmla="*/ 0 60000 65536"/>
                              <a:gd name="T12" fmla="*/ 0 w 282"/>
                              <a:gd name="T13" fmla="*/ 0 h 3273"/>
                              <a:gd name="T14" fmla="*/ 282 w 282"/>
                              <a:gd name="T15" fmla="*/ 3273 h 3273"/>
                            </a:gdLst>
                            <a:ahLst/>
                            <a:cxnLst>
                              <a:cxn ang="T8">
                                <a:pos x="T0" y="T1"/>
                              </a:cxn>
                              <a:cxn ang="T9">
                                <a:pos x="T2" y="T3"/>
                              </a:cxn>
                              <a:cxn ang="T10">
                                <a:pos x="T4" y="T5"/>
                              </a:cxn>
                              <a:cxn ang="T11">
                                <a:pos x="T6" y="T7"/>
                              </a:cxn>
                            </a:cxnLst>
                            <a:rect l="T12" t="T13" r="T14" b="T15"/>
                            <a:pathLst>
                              <a:path w="282" h="3273">
                                <a:moveTo>
                                  <a:pt x="0" y="0"/>
                                </a:moveTo>
                                <a:cubicBezTo>
                                  <a:pt x="28" y="163"/>
                                  <a:pt x="121" y="552"/>
                                  <a:pt x="165" y="961"/>
                                </a:cubicBezTo>
                                <a:cubicBezTo>
                                  <a:pt x="209" y="1370"/>
                                  <a:pt x="248" y="2072"/>
                                  <a:pt x="265" y="2457"/>
                                </a:cubicBezTo>
                                <a:cubicBezTo>
                                  <a:pt x="282" y="2842"/>
                                  <a:pt x="273" y="3057"/>
                                  <a:pt x="265" y="3273"/>
                                </a:cubicBezTo>
                              </a:path>
                            </a:pathLst>
                          </a:custGeom>
                          <a:noFill/>
                          <a:ln w="25400">
                            <a:solidFill>
                              <a:srgbClr val="FFFF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3362" name="Line 27">
                          <a:extLst>
                            <a:ext uri="{FF2B5EF4-FFF2-40B4-BE49-F238E27FC236}">
                              <a16:creationId xmlns:a16="http://schemas.microsoft.com/office/drawing/2014/main" id="{C1095F9B-DA42-354C-A4BB-C2C3637FC6B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40" y="5928"/>
                          <a:ext cx="720" cy="1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rgbClr val="FFFF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13350" name="AutoShape 28">
                        <a:extLst>
                          <a:ext uri="{FF2B5EF4-FFF2-40B4-BE49-F238E27FC236}">
                            <a16:creationId xmlns:a16="http://schemas.microsoft.com/office/drawing/2014/main" id="{B8E80DB8-252E-884E-BAD7-B17E3A1A7F7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-5400000">
                        <a:off x="1438" y="3442"/>
                        <a:ext cx="218" cy="384"/>
                      </a:xfrm>
                      <a:prstGeom prst="leftBrace">
                        <a:avLst>
                          <a:gd name="adj1" fmla="val 14679"/>
                          <a:gd name="adj2" fmla="val 50000"/>
                        </a:avLst>
                      </a:prstGeom>
                      <a:noFill/>
                      <a:ln w="1587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3351" name="Freeform 29">
                        <a:extLst>
                          <a:ext uri="{FF2B5EF4-FFF2-40B4-BE49-F238E27FC236}">
                            <a16:creationId xmlns:a16="http://schemas.microsoft.com/office/drawing/2014/main" id="{5BBE0DA6-351C-4548-974B-35CC4CE2F3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47" y="859"/>
                        <a:ext cx="3252" cy="1850"/>
                      </a:xfrm>
                      <a:custGeom>
                        <a:avLst/>
                        <a:gdLst>
                          <a:gd name="T0" fmla="*/ 0 w 6435"/>
                          <a:gd name="T1" fmla="*/ 18 h 2569"/>
                          <a:gd name="T2" fmla="*/ 1 w 6435"/>
                          <a:gd name="T3" fmla="*/ 17 h 2569"/>
                          <a:gd name="T4" fmla="*/ 1 w 6435"/>
                          <a:gd name="T5" fmla="*/ 9 h 2569"/>
                          <a:gd name="T6" fmla="*/ 1 w 6435"/>
                          <a:gd name="T7" fmla="*/ 4 h 2569"/>
                          <a:gd name="T8" fmla="*/ 1 w 6435"/>
                          <a:gd name="T9" fmla="*/ 2 h 2569"/>
                          <a:gd name="T10" fmla="*/ 1 w 6435"/>
                          <a:gd name="T11" fmla="*/ 1 h 2569"/>
                          <a:gd name="T12" fmla="*/ 1 w 6435"/>
                          <a:gd name="T13" fmla="*/ 1 h 2569"/>
                          <a:gd name="T14" fmla="*/ 1 w 6435"/>
                          <a:gd name="T15" fmla="*/ 1 h 2569"/>
                          <a:gd name="T16" fmla="*/ 1 w 6435"/>
                          <a:gd name="T17" fmla="*/ 1 h 2569"/>
                          <a:gd name="T18" fmla="*/ 1 w 6435"/>
                          <a:gd name="T19" fmla="*/ 1 h 256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435"/>
                          <a:gd name="T31" fmla="*/ 0 h 2569"/>
                          <a:gd name="T32" fmla="*/ 6435 w 6435"/>
                          <a:gd name="T33" fmla="*/ 2569 h 2569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435" h="2569">
                            <a:moveTo>
                              <a:pt x="0" y="2437"/>
                            </a:moveTo>
                            <a:cubicBezTo>
                              <a:pt x="10" y="2422"/>
                              <a:pt x="50" y="2569"/>
                              <a:pt x="60" y="2347"/>
                            </a:cubicBezTo>
                            <a:cubicBezTo>
                              <a:pt x="70" y="2125"/>
                              <a:pt x="53" y="1397"/>
                              <a:pt x="60" y="1102"/>
                            </a:cubicBezTo>
                            <a:cubicBezTo>
                              <a:pt x="67" y="807"/>
                              <a:pt x="43" y="712"/>
                              <a:pt x="105" y="577"/>
                            </a:cubicBezTo>
                            <a:cubicBezTo>
                              <a:pt x="167" y="442"/>
                              <a:pt x="340" y="357"/>
                              <a:pt x="435" y="292"/>
                            </a:cubicBezTo>
                            <a:cubicBezTo>
                              <a:pt x="530" y="227"/>
                              <a:pt x="545" y="217"/>
                              <a:pt x="675" y="187"/>
                            </a:cubicBezTo>
                            <a:cubicBezTo>
                              <a:pt x="805" y="157"/>
                              <a:pt x="988" y="134"/>
                              <a:pt x="1215" y="112"/>
                            </a:cubicBezTo>
                            <a:cubicBezTo>
                              <a:pt x="1442" y="90"/>
                              <a:pt x="1638" y="69"/>
                              <a:pt x="2040" y="52"/>
                            </a:cubicBezTo>
                            <a:cubicBezTo>
                              <a:pt x="2442" y="35"/>
                              <a:pt x="2898" y="14"/>
                              <a:pt x="3630" y="7"/>
                            </a:cubicBezTo>
                            <a:cubicBezTo>
                              <a:pt x="4362" y="0"/>
                              <a:pt x="5851" y="7"/>
                              <a:pt x="6435" y="7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2" name="Freeform 30">
                        <a:extLst>
                          <a:ext uri="{FF2B5EF4-FFF2-40B4-BE49-F238E27FC236}">
                            <a16:creationId xmlns:a16="http://schemas.microsoft.com/office/drawing/2014/main" id="{6DA1668D-0A5F-DB42-8083-48556B53ED1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99" y="1922"/>
                        <a:ext cx="2814" cy="1319"/>
                      </a:xfrm>
                      <a:custGeom>
                        <a:avLst/>
                        <a:gdLst>
                          <a:gd name="T0" fmla="*/ 0 w 5570"/>
                          <a:gd name="T1" fmla="*/ 13 h 1831"/>
                          <a:gd name="T2" fmla="*/ 1 w 5570"/>
                          <a:gd name="T3" fmla="*/ 12 h 1831"/>
                          <a:gd name="T4" fmla="*/ 1 w 5570"/>
                          <a:gd name="T5" fmla="*/ 9 h 1831"/>
                          <a:gd name="T6" fmla="*/ 1 w 5570"/>
                          <a:gd name="T7" fmla="*/ 6 h 1831"/>
                          <a:gd name="T8" fmla="*/ 1 w 5570"/>
                          <a:gd name="T9" fmla="*/ 4 h 1831"/>
                          <a:gd name="T10" fmla="*/ 1 w 5570"/>
                          <a:gd name="T11" fmla="*/ 3 h 1831"/>
                          <a:gd name="T12" fmla="*/ 1 w 5570"/>
                          <a:gd name="T13" fmla="*/ 1 h 1831"/>
                          <a:gd name="T14" fmla="*/ 1 w 5570"/>
                          <a:gd name="T15" fmla="*/ 1 h 1831"/>
                          <a:gd name="T16" fmla="*/ 1 w 5570"/>
                          <a:gd name="T17" fmla="*/ 0 h 1831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5570"/>
                          <a:gd name="T28" fmla="*/ 0 h 1831"/>
                          <a:gd name="T29" fmla="*/ 5570 w 5570"/>
                          <a:gd name="T30" fmla="*/ 1831 h 1831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5570" h="1831">
                            <a:moveTo>
                              <a:pt x="0" y="1820"/>
                            </a:moveTo>
                            <a:cubicBezTo>
                              <a:pt x="49" y="1806"/>
                              <a:pt x="136" y="1831"/>
                              <a:pt x="295" y="1725"/>
                            </a:cubicBezTo>
                            <a:cubicBezTo>
                              <a:pt x="454" y="1619"/>
                              <a:pt x="768" y="1320"/>
                              <a:pt x="955" y="1185"/>
                            </a:cubicBezTo>
                            <a:cubicBezTo>
                              <a:pt x="1142" y="1050"/>
                              <a:pt x="1214" y="1007"/>
                              <a:pt x="1420" y="915"/>
                            </a:cubicBezTo>
                            <a:cubicBezTo>
                              <a:pt x="1626" y="823"/>
                              <a:pt x="1927" y="721"/>
                              <a:pt x="2190" y="630"/>
                            </a:cubicBezTo>
                            <a:cubicBezTo>
                              <a:pt x="2453" y="539"/>
                              <a:pt x="2690" y="452"/>
                              <a:pt x="3000" y="370"/>
                            </a:cubicBezTo>
                            <a:cubicBezTo>
                              <a:pt x="3310" y="288"/>
                              <a:pt x="3740" y="197"/>
                              <a:pt x="4050" y="140"/>
                            </a:cubicBezTo>
                            <a:cubicBezTo>
                              <a:pt x="4360" y="83"/>
                              <a:pt x="4607" y="53"/>
                              <a:pt x="4860" y="30"/>
                            </a:cubicBezTo>
                            <a:cubicBezTo>
                              <a:pt x="5113" y="7"/>
                              <a:pt x="5422" y="6"/>
                              <a:pt x="5570" y="0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3" name="Text Box 31">
                        <a:extLst>
                          <a:ext uri="{FF2B5EF4-FFF2-40B4-BE49-F238E27FC236}">
                            <a16:creationId xmlns:a16="http://schemas.microsoft.com/office/drawing/2014/main" id="{3B79267A-C11E-8B46-8A16-ECB88BEB05B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93" y="3830"/>
                        <a:ext cx="707" cy="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Retro-</a:t>
                        </a:r>
                        <a:endParaRPr lang="en-US" altLang="en-US" sz="1600">
                          <a:latin typeface="Times New Roman" panose="02020603050405020304" pitchFamily="18" charset="0"/>
                        </a:endParaRPr>
                      </a:p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Grade Amnesia</a:t>
                        </a:r>
                        <a:endParaRPr lang="en-US" altLang="en-US" sz="16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354" name="Text Box 32">
                        <a:extLst>
                          <a:ext uri="{FF2B5EF4-FFF2-40B4-BE49-F238E27FC236}">
                            <a16:creationId xmlns:a16="http://schemas.microsoft.com/office/drawing/2014/main" id="{A6C91288-3AFA-6244-ABAE-FCFA47AFEDC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64" y="4032"/>
                        <a:ext cx="708" cy="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Months</a:t>
                        </a:r>
                        <a:endParaRPr lang="en-US" altLang="en-US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355" name="Line 33">
                        <a:extLst>
                          <a:ext uri="{FF2B5EF4-FFF2-40B4-BE49-F238E27FC236}">
                            <a16:creationId xmlns:a16="http://schemas.microsoft.com/office/drawing/2014/main" id="{7F901EC1-89DE-6F41-8C4B-78E1FF696D1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03" y="3534"/>
                        <a:ext cx="0" cy="19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6" name="Line 34">
                        <a:extLst>
                          <a:ext uri="{FF2B5EF4-FFF2-40B4-BE49-F238E27FC236}">
                            <a16:creationId xmlns:a16="http://schemas.microsoft.com/office/drawing/2014/main" id="{A3266764-B18C-D344-8102-A4D7D36E24E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83" y="3534"/>
                        <a:ext cx="1" cy="19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7" name="Line 35">
                        <a:extLst>
                          <a:ext uri="{FF2B5EF4-FFF2-40B4-BE49-F238E27FC236}">
                            <a16:creationId xmlns:a16="http://schemas.microsoft.com/office/drawing/2014/main" id="{EA0F7777-B689-9D44-A3D3-9F5BA44389E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34" y="3534"/>
                        <a:ext cx="0" cy="19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8" name="Text Box 36">
                        <a:extLst>
                          <a:ext uri="{FF2B5EF4-FFF2-40B4-BE49-F238E27FC236}">
                            <a16:creationId xmlns:a16="http://schemas.microsoft.com/office/drawing/2014/main" id="{45053973-7848-604F-9289-501641FAC68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39" y="3744"/>
                        <a:ext cx="132" cy="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6</a:t>
                        </a:r>
                      </a:p>
                    </p:txBody>
                  </p:sp>
                  <p:sp>
                    <p:nvSpPr>
                      <p:cNvPr id="13359" name="Text Box 37">
                        <a:extLst>
                          <a:ext uri="{FF2B5EF4-FFF2-40B4-BE49-F238E27FC236}">
                            <a16:creationId xmlns:a16="http://schemas.microsoft.com/office/drawing/2014/main" id="{03AB9F7F-44D3-2A45-B161-FD1B5BB7182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028" y="3755"/>
                        <a:ext cx="131" cy="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9</a:t>
                        </a:r>
                      </a:p>
                    </p:txBody>
                  </p:sp>
                  <p:sp>
                    <p:nvSpPr>
                      <p:cNvPr id="13360" name="Text Box 38">
                        <a:extLst>
                          <a:ext uri="{FF2B5EF4-FFF2-40B4-BE49-F238E27FC236}">
                            <a16:creationId xmlns:a16="http://schemas.microsoft.com/office/drawing/2014/main" id="{EDAB6397-D191-274A-8638-8306793E11D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04" y="3744"/>
                        <a:ext cx="229" cy="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12</a:t>
                        </a:r>
                      </a:p>
                    </p:txBody>
                  </p:sp>
                </p:grpSp>
                <p:sp>
                  <p:nvSpPr>
                    <p:cNvPr id="56341" name="Text Box 39">
                      <a:extLst>
                        <a:ext uri="{FF2B5EF4-FFF2-40B4-BE49-F238E27FC236}">
                          <a16:creationId xmlns:a16="http://schemas.microsoft.com/office/drawing/2014/main" id="{97B48936-5DEE-0E4F-8060-1CDC12D0089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35" y="623"/>
                      <a:ext cx="707" cy="209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defRPr/>
                      </a:pPr>
                      <a:r>
                        <a:rPr lang="en-US" sz="20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Mild TBI</a:t>
                      </a:r>
                      <a:endParaRPr lang="en-US" sz="2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56342" name="Text Box 40">
                      <a:extLst>
                        <a:ext uri="{FF2B5EF4-FFF2-40B4-BE49-F238E27FC236}">
                          <a16:creationId xmlns:a16="http://schemas.microsoft.com/office/drawing/2014/main" id="{A84DE489-F0B4-1C4D-846C-896766134EE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8" y="1296"/>
                      <a:ext cx="920" cy="367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defRPr/>
                      </a:pPr>
                      <a:r>
                        <a:rPr lang="en-US" sz="20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Moderate TBI</a:t>
                      </a:r>
                      <a:endParaRPr lang="en-US" sz="2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56343" name="Text Box 41">
                      <a:extLst>
                        <a:ext uri="{FF2B5EF4-FFF2-40B4-BE49-F238E27FC236}">
                          <a16:creationId xmlns:a16="http://schemas.microsoft.com/office/drawing/2014/main" id="{BF99A025-DB97-DB45-B36A-4FD9F4C300E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5" y="2112"/>
                      <a:ext cx="707" cy="252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defRPr/>
                      </a:pPr>
                      <a:r>
                        <a:rPr lang="en-US" sz="20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Severe TBI</a:t>
                      </a:r>
                      <a:endParaRPr lang="en-US" sz="2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3332" name="AutoShape 42">
                      <a:extLst>
                        <a:ext uri="{FF2B5EF4-FFF2-40B4-BE49-F238E27FC236}">
                          <a16:creationId xmlns:a16="http://schemas.microsoft.com/office/drawing/2014/main" id="{BB4BD6A5-8DDF-224C-BD2A-1C799B72FD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5400000" flipV="1">
                      <a:off x="3596" y="-48"/>
                      <a:ext cx="260" cy="2590"/>
                    </a:xfrm>
                    <a:prstGeom prst="leftBrace">
                      <a:avLst>
                        <a:gd name="adj1" fmla="val 83013"/>
                        <a:gd name="adj2" fmla="val 50000"/>
                      </a:avLst>
                    </a:prstGeom>
                    <a:noFill/>
                    <a:ln w="15875">
                      <a:solidFill>
                        <a:srgbClr val="FFFF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333" name="Text Box 43">
                      <a:extLst>
                        <a:ext uri="{FF2B5EF4-FFF2-40B4-BE49-F238E27FC236}">
                          <a16:creationId xmlns:a16="http://schemas.microsoft.com/office/drawing/2014/main" id="{48D191A7-3563-6549-9CD8-0EED3EE3C26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77" y="947"/>
                      <a:ext cx="1898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Ongoing Cognitive Problems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34" name="AutoShape 44">
                      <a:extLst>
                        <a:ext uri="{FF2B5EF4-FFF2-40B4-BE49-F238E27FC236}">
                          <a16:creationId xmlns:a16="http://schemas.microsoft.com/office/drawing/2014/main" id="{A602204B-67B3-EC42-BFF9-9BFEBDC11E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5400000" flipV="1">
                      <a:off x="1752" y="1142"/>
                      <a:ext cx="164" cy="129"/>
                    </a:xfrm>
                    <a:prstGeom prst="leftBrace">
                      <a:avLst>
                        <a:gd name="adj1" fmla="val 8333"/>
                        <a:gd name="adj2" fmla="val 50000"/>
                      </a:avLst>
                    </a:prstGeom>
                    <a:noFill/>
                    <a:ln w="15875">
                      <a:solidFill>
                        <a:srgbClr val="FFFF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335" name="Text Box 45">
                      <a:extLst>
                        <a:ext uri="{FF2B5EF4-FFF2-40B4-BE49-F238E27FC236}">
                          <a16:creationId xmlns:a16="http://schemas.microsoft.com/office/drawing/2014/main" id="{B774C65B-A70C-414C-8279-DB197A72138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78" y="731"/>
                      <a:ext cx="382" cy="360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 PTA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36" name="AutoShape 46">
                      <a:extLst>
                        <a:ext uri="{FF2B5EF4-FFF2-40B4-BE49-F238E27FC236}">
                          <a16:creationId xmlns:a16="http://schemas.microsoft.com/office/drawing/2014/main" id="{CC5A862F-9F1A-3843-9C12-A4DAE69A9E4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5400000" flipV="1">
                      <a:off x="2124" y="2524"/>
                      <a:ext cx="207" cy="394"/>
                    </a:xfrm>
                    <a:prstGeom prst="leftBrace">
                      <a:avLst>
                        <a:gd name="adj1" fmla="val 15862"/>
                        <a:gd name="adj2" fmla="val 50000"/>
                      </a:avLst>
                    </a:prstGeom>
                    <a:noFill/>
                    <a:ln w="15875">
                      <a:solidFill>
                        <a:srgbClr val="FFFF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337" name="Line 47">
                      <a:extLst>
                        <a:ext uri="{FF2B5EF4-FFF2-40B4-BE49-F238E27FC236}">
                          <a16:creationId xmlns:a16="http://schemas.microsoft.com/office/drawing/2014/main" id="{A94B0578-E9DA-3446-A571-CD8244243F5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29" y="2851"/>
                      <a:ext cx="0" cy="37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66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38" name="Text Box 48">
                      <a:extLst>
                        <a:ext uri="{FF2B5EF4-FFF2-40B4-BE49-F238E27FC236}">
                          <a16:creationId xmlns:a16="http://schemas.microsoft.com/office/drawing/2014/main" id="{1D9BBA5D-1561-C743-9C45-B6B12192750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42" y="2394"/>
                      <a:ext cx="381" cy="176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PTA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39" name="AutoShape 49">
                      <a:extLst>
                        <a:ext uri="{FF2B5EF4-FFF2-40B4-BE49-F238E27FC236}">
                          <a16:creationId xmlns:a16="http://schemas.microsoft.com/office/drawing/2014/main" id="{E2EFA992-5C09-714D-B7FC-1C08AEF8F7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-5400000">
                      <a:off x="3734" y="1715"/>
                      <a:ext cx="261" cy="2312"/>
                    </a:xfrm>
                    <a:prstGeom prst="leftBrace">
                      <a:avLst>
                        <a:gd name="adj1" fmla="val 73819"/>
                        <a:gd name="adj2" fmla="val 50000"/>
                      </a:avLst>
                    </a:prstGeom>
                    <a:noFill/>
                    <a:ln w="15875">
                      <a:solidFill>
                        <a:srgbClr val="FFFF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340" name="Text Box 50">
                      <a:extLst>
                        <a:ext uri="{FF2B5EF4-FFF2-40B4-BE49-F238E27FC236}">
                          <a16:creationId xmlns:a16="http://schemas.microsoft.com/office/drawing/2014/main" id="{BE62BFD6-DD87-5341-A27A-D90A1B7EC0B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96" y="3071"/>
                      <a:ext cx="1897" cy="241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Ongoing Cognitive Problems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41" name="Line 51">
                      <a:extLst>
                        <a:ext uri="{FF2B5EF4-FFF2-40B4-BE49-F238E27FC236}">
                          <a16:creationId xmlns:a16="http://schemas.microsoft.com/office/drawing/2014/main" id="{E34FCCAF-2F07-1A4A-BB13-0DF256B6178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31" y="1404"/>
                      <a:ext cx="0" cy="141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66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13316" name="Rectangle 52">
            <a:extLst>
              <a:ext uri="{FF2B5EF4-FFF2-40B4-BE49-F238E27FC236}">
                <a16:creationId xmlns:a16="http://schemas.microsoft.com/office/drawing/2014/main" id="{01290774-1230-924C-90EF-044C1220A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1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82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6131C11-FA35-2E42-9580-E9BB1258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Continuum of Severity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C8F32DE-4DAD-4042-8A09-AB76EFCBFBA8}"/>
              </a:ext>
            </a:extLst>
          </p:cNvPr>
          <p:cNvSpPr/>
          <p:nvPr/>
        </p:nvSpPr>
        <p:spPr>
          <a:xfrm>
            <a:off x="838200" y="1828800"/>
            <a:ext cx="7620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FC7DA8B-400E-F046-88F6-B367101D62A7}"/>
              </a:ext>
            </a:extLst>
          </p:cNvPr>
          <p:cNvSpPr/>
          <p:nvPr/>
        </p:nvSpPr>
        <p:spPr>
          <a:xfrm>
            <a:off x="4495800" y="4876800"/>
            <a:ext cx="36576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C4F2693-B0BD-9746-9361-4E8B1D2F2D86}"/>
              </a:ext>
            </a:extLst>
          </p:cNvPr>
          <p:cNvSpPr/>
          <p:nvPr/>
        </p:nvSpPr>
        <p:spPr>
          <a:xfrm rot="10800000">
            <a:off x="990600" y="4876800"/>
            <a:ext cx="3124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2" name="TextBox 7">
            <a:extLst>
              <a:ext uri="{FF2B5EF4-FFF2-40B4-BE49-F238E27FC236}">
                <a16:creationId xmlns:a16="http://schemas.microsoft.com/office/drawing/2014/main" id="{C717B496-95AE-6A4E-9D8F-CB66F3656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731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Calibri" panose="020F0502020204030204" pitchFamily="34" charset="0"/>
              </a:rPr>
              <a:t>Mild 			Moderate	 	Severe</a:t>
            </a:r>
          </a:p>
        </p:txBody>
      </p:sp>
      <p:sp>
        <p:nvSpPr>
          <p:cNvPr id="14343" name="TextBox 8">
            <a:extLst>
              <a:ext uri="{FF2B5EF4-FFF2-40B4-BE49-F238E27FC236}">
                <a16:creationId xmlns:a16="http://schemas.microsoft.com/office/drawing/2014/main" id="{8E3712DC-0EA0-FD4A-8352-233CD6BE3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352800"/>
            <a:ext cx="1447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0">
                <a:latin typeface="Calibri" panose="020F0502020204030204" pitchFamily="34" charset="0"/>
              </a:rPr>
              <a:t>OR</a:t>
            </a:r>
          </a:p>
        </p:txBody>
      </p:sp>
      <p:sp>
        <p:nvSpPr>
          <p:cNvPr id="14344" name="TextBox 9">
            <a:extLst>
              <a:ext uri="{FF2B5EF4-FFF2-40B4-BE49-F238E27FC236}">
                <a16:creationId xmlns:a16="http://schemas.microsoft.com/office/drawing/2014/main" id="{07937DD4-3B74-2B43-ABAA-544EEB969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029200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Calibri" panose="020F0502020204030204" pitchFamily="34" charset="0"/>
              </a:rPr>
              <a:t>Mild</a:t>
            </a:r>
            <a:r>
              <a:rPr lang="en-US" altLang="en-US" sz="180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4345" name="TextBox 10">
            <a:extLst>
              <a:ext uri="{FF2B5EF4-FFF2-40B4-BE49-F238E27FC236}">
                <a16:creationId xmlns:a16="http://schemas.microsoft.com/office/drawing/2014/main" id="{49521DC6-71D3-B744-8B0B-4A35C225F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11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Calibri" panose="020F0502020204030204" pitchFamily="34" charset="0"/>
              </a:rPr>
              <a:t>Moderate 	Severe</a:t>
            </a:r>
          </a:p>
        </p:txBody>
      </p:sp>
    </p:spTree>
    <p:extLst>
      <p:ext uri="{BB962C8B-B14F-4D97-AF65-F5344CB8AC3E}">
        <p14:creationId xmlns:p14="http://schemas.microsoft.com/office/powerpoint/2010/main" val="142582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Course Overview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Let’s Commit to learning how to further Kevin, John and Gabby’s, recovery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Course Overview (Review Syllabus Carefully!)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Content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Cog Processes (Attn, EF, Memory, Social Communication)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Populations (ABI, progressive, adult/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peds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Interventions (Attn training, strategy training, Assistive tech)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Assessment (Formal, Informal)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Syllabus/course description, expectations agenda, grading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2600" dirty="0" err="1">
                <a:latin typeface="Arial" charset="0"/>
                <a:ea typeface="ＭＳ Ｐゴシック" charset="0"/>
              </a:rPr>
              <a:t>Review&amp;Chew</a:t>
            </a:r>
            <a:r>
              <a:rPr lang="en-US" sz="2600" dirty="0">
                <a:latin typeface="Arial" charset="0"/>
                <a:ea typeface="ＭＳ Ｐゴシック" charset="0"/>
              </a:rPr>
              <a:t>-#1 is posted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More Facts about TBI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Leading causes: Falls, MVA, Assaults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Males are 1.5 times as likely as females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Risk Age groups: 1-4; 15-19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Veterans with Brain Injury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Brain injury is growing rapidly w/wounded veterans returning from Iraq  &amp; Afghanistan</a:t>
            </a:r>
          </a:p>
          <a:p>
            <a:pPr lvl="1" eaLnBrk="1" hangingPunct="1"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Signature injury of the war</a:t>
            </a:r>
          </a:p>
          <a:p>
            <a:pPr lvl="1" eaLnBrk="1" hangingPunct="1"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15-20% returning combat veterans have changes in cognitive function</a:t>
            </a:r>
          </a:p>
          <a:p>
            <a:pPr lvl="1" eaLnBrk="1" hangingPunct="1"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Overlap with PTSD is complex and difficult to diagnose</a:t>
            </a:r>
          </a:p>
          <a:p>
            <a:pPr eaLnBrk="1" hangingPunct="1"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At least half of blast injuries produce brain injury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Rising incidence</a:t>
            </a:r>
          </a:p>
          <a:p>
            <a:pPr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Between 5-15% of  concussion result in persistent cognitive and somatic effects</a:t>
            </a:r>
          </a:p>
          <a:p>
            <a:pPr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Factors related to vulnerability to ongoing effects include: history of concussion, genetics, mechanisms of injury; premorbid conditions including psychological profiles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Important Concepts: Mechanisms of Injury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Focal  Vs. Diffuse Injuries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 of focal-coup/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contracoup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; bleeding (extradural and subdural hematomas)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 of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diffiuse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-Diffuse Axonal Injury: stretching and tearing of axons results in widespread patchy damage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Open vs. Closed Head Injury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Secondary problems: hemorrhage, swelling, ischemic damage, infection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Delayed complications: seizures, hydrocephalus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 descr="Large confetti"/>
          <p:cNvSpPr>
            <a:spLocks noChangeArrowheads="1"/>
          </p:cNvSpPr>
          <p:nvPr/>
        </p:nvSpPr>
        <p:spPr bwMode="auto">
          <a:xfrm>
            <a:off x="2514600" y="304800"/>
            <a:ext cx="609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Closed Head Injury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3505200" y="2019300"/>
            <a:ext cx="5105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Many MVA produce Closed Head Injuries (CHI), characterized by: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Rapid acceleration and deceleration of the brain.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Both diffuse (widespread) and focal (localized) damage.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Damage to white matter connecting regions throughout the brain, or diffuse axonal injury (DAI).</a:t>
            </a:r>
          </a:p>
        </p:txBody>
      </p:sp>
      <p:pic>
        <p:nvPicPr>
          <p:cNvPr id="51203" name="Picture 6" descr="bub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88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 descr="Large confetti"/>
          <p:cNvSpPr>
            <a:spLocks noChangeArrowheads="1"/>
          </p:cNvSpPr>
          <p:nvPr/>
        </p:nvSpPr>
        <p:spPr bwMode="auto">
          <a:xfrm>
            <a:off x="990600" y="2286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Focal Brain Damage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582613" y="1849438"/>
            <a:ext cx="7772400" cy="439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Particular damage to the temporal lobes and the frontal lobes, especially orbitofrontal area just behind the eyes.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Contre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-coup injuries occur on the side of the head opposite the point of impact.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Times New Roman" charset="0"/>
              <a:cs typeface="Times New Roman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Open head injury involves penetration of the skull and protective layers, or meninges, covering the brain.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49" name="Group 4"/>
          <p:cNvGrpSpPr>
            <a:grpSpLocks/>
          </p:cNvGrpSpPr>
          <p:nvPr/>
        </p:nvGrpSpPr>
        <p:grpSpPr bwMode="auto">
          <a:xfrm>
            <a:off x="2209800" y="1641475"/>
            <a:ext cx="5121275" cy="5216525"/>
            <a:chOff x="1427" y="120"/>
            <a:chExt cx="3629" cy="3456"/>
          </a:xfrm>
        </p:grpSpPr>
        <p:sp>
          <p:nvSpPr>
            <p:cNvPr id="53251" name="Rectangle 5"/>
            <p:cNvSpPr>
              <a:spLocks noChangeArrowheads="1"/>
            </p:cNvSpPr>
            <p:nvPr/>
          </p:nvSpPr>
          <p:spPr bwMode="auto">
            <a:xfrm>
              <a:off x="1427" y="120"/>
              <a:ext cx="3629" cy="34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3252" name="Picture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" y="120"/>
              <a:ext cx="2856" cy="3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3" name="Rectangle 7"/>
            <p:cNvSpPr>
              <a:spLocks noChangeArrowheads="1"/>
            </p:cNvSpPr>
            <p:nvPr/>
          </p:nvSpPr>
          <p:spPr bwMode="auto">
            <a:xfrm>
              <a:off x="3910" y="2734"/>
              <a:ext cx="12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endParaRPr lang="en-US" sz="1400" b="1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53254" name="Rectangle 8"/>
            <p:cNvSpPr>
              <a:spLocks noChangeArrowheads="1"/>
            </p:cNvSpPr>
            <p:nvPr/>
          </p:nvSpPr>
          <p:spPr bwMode="auto">
            <a:xfrm>
              <a:off x="3670" y="504"/>
              <a:ext cx="1043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Subdural veins</a:t>
              </a:r>
            </a:p>
            <a:p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torn as brain</a:t>
              </a:r>
            </a:p>
            <a:p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rotates forward</a:t>
              </a:r>
            </a:p>
          </p:txBody>
        </p:sp>
        <p:sp>
          <p:nvSpPr>
            <p:cNvPr id="53255" name="Line 9"/>
            <p:cNvSpPr>
              <a:spLocks noChangeShapeType="1"/>
            </p:cNvSpPr>
            <p:nvPr/>
          </p:nvSpPr>
          <p:spPr bwMode="auto">
            <a:xfrm flipH="1">
              <a:off x="3527" y="984"/>
              <a:ext cx="1055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6" name="Line 10"/>
            <p:cNvSpPr>
              <a:spLocks noChangeShapeType="1"/>
            </p:cNvSpPr>
            <p:nvPr/>
          </p:nvSpPr>
          <p:spPr bwMode="auto">
            <a:xfrm>
              <a:off x="4582" y="705"/>
              <a:ext cx="0" cy="271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7" name="Line 11"/>
            <p:cNvSpPr>
              <a:spLocks noChangeShapeType="1"/>
            </p:cNvSpPr>
            <p:nvPr/>
          </p:nvSpPr>
          <p:spPr bwMode="auto">
            <a:xfrm flipH="1">
              <a:off x="4439" y="696"/>
              <a:ext cx="143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8" name="Line 12"/>
            <p:cNvSpPr>
              <a:spLocks noChangeShapeType="1"/>
            </p:cNvSpPr>
            <p:nvPr/>
          </p:nvSpPr>
          <p:spPr bwMode="auto">
            <a:xfrm flipH="1">
              <a:off x="3815" y="1560"/>
              <a:ext cx="1055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9" name="Line 13"/>
            <p:cNvSpPr>
              <a:spLocks noChangeShapeType="1"/>
            </p:cNvSpPr>
            <p:nvPr/>
          </p:nvSpPr>
          <p:spPr bwMode="auto">
            <a:xfrm>
              <a:off x="4870" y="1569"/>
              <a:ext cx="0" cy="1279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0" name="Line 14"/>
            <p:cNvSpPr>
              <a:spLocks noChangeShapeType="1"/>
            </p:cNvSpPr>
            <p:nvPr/>
          </p:nvSpPr>
          <p:spPr bwMode="auto">
            <a:xfrm flipH="1">
              <a:off x="4775" y="2858"/>
              <a:ext cx="95" cy="3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1" name="Rectangle 15"/>
            <p:cNvSpPr>
              <a:spLocks noChangeArrowheads="1"/>
            </p:cNvSpPr>
            <p:nvPr/>
          </p:nvSpPr>
          <p:spPr bwMode="auto">
            <a:xfrm>
              <a:off x="2936" y="2280"/>
              <a:ext cx="79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Swelling of</a:t>
              </a:r>
            </a:p>
            <a:p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brain stem</a:t>
              </a:r>
            </a:p>
          </p:txBody>
        </p:sp>
        <p:sp>
          <p:nvSpPr>
            <p:cNvPr id="53262" name="Line 16"/>
            <p:cNvSpPr>
              <a:spLocks noChangeShapeType="1"/>
            </p:cNvSpPr>
            <p:nvPr/>
          </p:nvSpPr>
          <p:spPr bwMode="auto">
            <a:xfrm flipV="1">
              <a:off x="3039" y="2089"/>
              <a:ext cx="143" cy="203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3" name="Rectangle 17"/>
            <p:cNvSpPr>
              <a:spLocks noChangeArrowheads="1"/>
            </p:cNvSpPr>
            <p:nvPr/>
          </p:nvSpPr>
          <p:spPr bwMode="auto">
            <a:xfrm>
              <a:off x="2087" y="3032"/>
              <a:ext cx="12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endParaRPr lang="en-US" sz="1400" b="1">
                <a:solidFill>
                  <a:schemeClr val="bg2"/>
                </a:solidFill>
              </a:endParaRPr>
            </a:p>
          </p:txBody>
        </p:sp>
        <p:sp>
          <p:nvSpPr>
            <p:cNvPr id="53264" name="Line 18"/>
            <p:cNvSpPr>
              <a:spLocks noChangeShapeType="1"/>
            </p:cNvSpPr>
            <p:nvPr/>
          </p:nvSpPr>
          <p:spPr bwMode="auto">
            <a:xfrm flipH="1" flipV="1">
              <a:off x="1991" y="3205"/>
              <a:ext cx="127" cy="12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5" name="Line 19"/>
            <p:cNvSpPr>
              <a:spLocks noChangeShapeType="1"/>
            </p:cNvSpPr>
            <p:nvPr/>
          </p:nvSpPr>
          <p:spPr bwMode="auto">
            <a:xfrm flipV="1">
              <a:off x="1990" y="2905"/>
              <a:ext cx="0" cy="299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6" name="Line 20"/>
            <p:cNvSpPr>
              <a:spLocks noChangeShapeType="1"/>
            </p:cNvSpPr>
            <p:nvPr/>
          </p:nvSpPr>
          <p:spPr bwMode="auto">
            <a:xfrm flipV="1">
              <a:off x="1999" y="1881"/>
              <a:ext cx="783" cy="102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" name="Rectangle 21"/>
            <p:cNvSpPr>
              <a:spLocks noChangeArrowheads="1"/>
            </p:cNvSpPr>
            <p:nvPr/>
          </p:nvSpPr>
          <p:spPr bwMode="auto">
            <a:xfrm>
              <a:off x="2351" y="420"/>
              <a:ext cx="931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Compression</a:t>
              </a:r>
            </a:p>
            <a:p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fracture</a:t>
              </a:r>
            </a:p>
          </p:txBody>
        </p:sp>
        <p:sp>
          <p:nvSpPr>
            <p:cNvPr id="53268" name="Line 22"/>
            <p:cNvSpPr>
              <a:spLocks noChangeShapeType="1"/>
            </p:cNvSpPr>
            <p:nvPr/>
          </p:nvSpPr>
          <p:spPr bwMode="auto">
            <a:xfrm flipH="1">
              <a:off x="1760" y="512"/>
              <a:ext cx="591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9" name="Line 23"/>
            <p:cNvSpPr>
              <a:spLocks noChangeShapeType="1"/>
            </p:cNvSpPr>
            <p:nvPr/>
          </p:nvSpPr>
          <p:spPr bwMode="auto">
            <a:xfrm>
              <a:off x="1743" y="521"/>
              <a:ext cx="0" cy="45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0" name="Line 24"/>
            <p:cNvSpPr>
              <a:spLocks noChangeShapeType="1"/>
            </p:cNvSpPr>
            <p:nvPr/>
          </p:nvSpPr>
          <p:spPr bwMode="auto">
            <a:xfrm>
              <a:off x="1752" y="993"/>
              <a:ext cx="431" cy="20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49" name="Rectangle 25" descr="Large confetti"/>
          <p:cNvSpPr>
            <a:spLocks noChangeArrowheads="1"/>
          </p:cNvSpPr>
          <p:nvPr/>
        </p:nvSpPr>
        <p:spPr bwMode="auto">
          <a:xfrm>
            <a:off x="1828800" y="457200"/>
            <a:ext cx="609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Types of Damage in a Closed Head Injury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 descr="Large confetti"/>
          <p:cNvSpPr>
            <a:spLocks noChangeArrowheads="1"/>
          </p:cNvSpPr>
          <p:nvPr/>
        </p:nvSpPr>
        <p:spPr bwMode="auto">
          <a:xfrm>
            <a:off x="1600200" y="304800"/>
            <a:ext cx="609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Reminder: Other Acquired Neurological Injuries</a:t>
            </a:r>
            <a:endParaRPr lang="en-US" sz="32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Times New Roman" charset="0"/>
              <a:cs typeface="Times New Roman" charset="0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1752600" y="1752600"/>
            <a:ext cx="6096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CVA (hemorrhage vs. thrombosis/rt vs. lft/PCA,MCS,ACA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Anoxia (severe deprivation of oxygen as in drowning or carbon monoxide poisoning).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Brain infection (encephalitis)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Tumor (glioma, meningioma, astrocytoma)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Measuring Severity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COMA: different instruments used to measure (Glascow Coma Scale awards points for eye opening, best motor response, best verbal response)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PTA (GOAT is an example of instrument and looks at orientation to person, place, time  &amp; circumstance)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Scales to track progress: most widely used is the Rancho Los Amigos Levels of Cognitive Functioning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Prevention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Safety measures: Seatbelts! Helmets! Baby restraints! Water Rules! 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Avoid substances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Good perinatal care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Healthy parenting (anger management/physical abuse risks/safe house)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Cardiovascular health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How can you contribute to prevention?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Factors Affecting Outcome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87843"/>
            <a:ext cx="9144000" cy="6701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9710" y="3421061"/>
            <a:ext cx="6716112" cy="24991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60776" y="3666058"/>
            <a:ext cx="2885090" cy="8170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76952" y="3666058"/>
            <a:ext cx="2885090" cy="8170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0913" y="3864395"/>
            <a:ext cx="2309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Cognition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6579" y="3716821"/>
            <a:ext cx="2597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Communication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60776" y="4755244"/>
            <a:ext cx="2885090" cy="92975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76952" y="4755244"/>
            <a:ext cx="2885090" cy="92975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80488" y="4876949"/>
            <a:ext cx="2885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Psychoemotional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Functioning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8484" y="4892716"/>
            <a:ext cx="2885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Physical &amp; Sensory Abilities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60731" y="4366032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Quad Arrow Callout 15"/>
          <p:cNvSpPr/>
          <p:nvPr/>
        </p:nvSpPr>
        <p:spPr>
          <a:xfrm rot="18879193">
            <a:off x="4160074" y="4154303"/>
            <a:ext cx="903525" cy="903525"/>
          </a:xfrm>
          <a:prstGeom prst="quadArrowCallo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6121" y="3421062"/>
            <a:ext cx="993228" cy="24991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4302841" y="5599635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735434" y="4081492"/>
            <a:ext cx="2499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Premorbid Individual Factors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60777" y="6038207"/>
            <a:ext cx="6101266" cy="6719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91454" y="6183392"/>
            <a:ext cx="403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Injury-Related Factors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40418" y="3421059"/>
            <a:ext cx="993228" cy="24991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7405217" y="4432404"/>
            <a:ext cx="248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OUTCOME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7770147" y="4389620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770147" y="3799446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7770147" y="4944437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54500" y="2342988"/>
            <a:ext cx="6716112" cy="6719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54500" y="2488173"/>
            <a:ext cx="671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</a:rPr>
              <a:t>Therapeutic Services for Injury-Related Impairments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54500" y="1171075"/>
            <a:ext cx="6716112" cy="8530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35349" y="1253196"/>
            <a:ext cx="5754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Postinjury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Contextual Factors: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+mj-lt"/>
              </a:rPr>
              <a:t>Life Roles; Types of Supports for Roles</a:t>
            </a:r>
          </a:p>
        </p:txBody>
      </p:sp>
      <p:sp>
        <p:nvSpPr>
          <p:cNvPr id="31" name="Up-Down Arrow 30"/>
          <p:cNvSpPr/>
          <p:nvPr/>
        </p:nvSpPr>
        <p:spPr>
          <a:xfrm>
            <a:off x="3549225" y="3074277"/>
            <a:ext cx="366555" cy="555429"/>
          </a:xfrm>
          <a:prstGeom prst="up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-Down Arrow 31"/>
          <p:cNvSpPr/>
          <p:nvPr/>
        </p:nvSpPr>
        <p:spPr>
          <a:xfrm>
            <a:off x="6036219" y="3074277"/>
            <a:ext cx="366555" cy="555429"/>
          </a:xfrm>
          <a:prstGeom prst="up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-Down Arrow 32"/>
          <p:cNvSpPr/>
          <p:nvPr/>
        </p:nvSpPr>
        <p:spPr>
          <a:xfrm>
            <a:off x="5429279" y="1901212"/>
            <a:ext cx="366555" cy="555429"/>
          </a:xfrm>
          <a:prstGeom prst="upDown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26121" y="2087210"/>
            <a:ext cx="2285998" cy="1192020"/>
            <a:chOff x="126121" y="2087210"/>
            <a:chExt cx="2285998" cy="1192020"/>
          </a:xfrm>
        </p:grpSpPr>
        <p:sp>
          <p:nvSpPr>
            <p:cNvPr id="35" name="Rectangle 34"/>
            <p:cNvSpPr/>
            <p:nvPr/>
          </p:nvSpPr>
          <p:spPr>
            <a:xfrm>
              <a:off x="134780" y="2087210"/>
              <a:ext cx="1867437" cy="1192020"/>
            </a:xfrm>
            <a:prstGeom prst="rect">
              <a:avLst/>
            </a:prstGeom>
            <a:solidFill>
              <a:srgbClr val="FF5050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6121" y="2254242"/>
              <a:ext cx="17491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HOW DO WE OPTIMIZE?</a:t>
              </a:r>
            </a:p>
          </p:txBody>
        </p:sp>
        <p:sp>
          <p:nvSpPr>
            <p:cNvPr id="37" name="Isosceles Triangle 36"/>
            <p:cNvSpPr/>
            <p:nvPr/>
          </p:nvSpPr>
          <p:spPr>
            <a:xfrm rot="5400000">
              <a:off x="1856572" y="2478269"/>
              <a:ext cx="701192" cy="409903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42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14450" y="1611090"/>
            <a:ext cx="5486401" cy="866997"/>
            <a:chOff x="-138296" y="432927"/>
            <a:chExt cx="6530340" cy="951066"/>
          </a:xfrm>
        </p:grpSpPr>
        <p:sp>
          <p:nvSpPr>
            <p:cNvPr id="18" name="Right Arrow 17"/>
            <p:cNvSpPr/>
            <p:nvPr/>
          </p:nvSpPr>
          <p:spPr>
            <a:xfrm>
              <a:off x="-138296" y="432927"/>
              <a:ext cx="6530340" cy="95106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Right Arrow 4"/>
            <p:cNvSpPr/>
            <p:nvPr/>
          </p:nvSpPr>
          <p:spPr>
            <a:xfrm>
              <a:off x="-138296" y="670694"/>
              <a:ext cx="6292574" cy="475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190500" bIns="113237" numCol="1" spcCol="1270" anchor="ctr" anchorCtr="0">
              <a:noAutofit/>
            </a:bodyPr>
            <a:lstStyle/>
            <a:p>
              <a:pPr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500" b="1" dirty="0">
                  <a:solidFill>
                    <a:sysClr val="window" lastClr="FFFFFF"/>
                  </a:solidFill>
                  <a:latin typeface="Palatino Linotype" panose="02040502050505030304" pitchFamily="18" charset="0"/>
                </a:rPr>
                <a:t>     Guiding Principles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76363" y="2321707"/>
            <a:ext cx="1840592" cy="2002329"/>
            <a:chOff x="-138296" y="1166336"/>
            <a:chExt cx="2011344" cy="2268415"/>
          </a:xfrm>
        </p:grpSpPr>
        <p:sp>
          <p:nvSpPr>
            <p:cNvPr id="16" name="Rectangle 15"/>
            <p:cNvSpPr/>
            <p:nvPr/>
          </p:nvSpPr>
          <p:spPr>
            <a:xfrm>
              <a:off x="-138296" y="1166337"/>
              <a:ext cx="2011344" cy="18321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25400" cap="flat" cmpd="sng" algn="ctr">
              <a:solidFill>
                <a:srgbClr val="9BBB59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-138296" y="1166336"/>
              <a:ext cx="2011344" cy="226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718" tIns="25718" rIns="25718" bIns="25718" numCol="1" spcCol="1270" anchor="t" anchorCtr="0">
              <a:noAutofit/>
            </a:bodyPr>
            <a:lstStyle/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1. Focus on Function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2. Cultivate Partnerships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3. Acknowledge Multifactorial  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    complexities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4. Building a Team: "There's no 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    "I" in Team"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5. Recruit Resilience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6. Promote Realistic Expectations 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    for Recovery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00350" y="1988954"/>
            <a:ext cx="4400550" cy="845783"/>
            <a:chOff x="1441893" y="749949"/>
            <a:chExt cx="5088446" cy="951066"/>
          </a:xfrm>
        </p:grpSpPr>
        <p:sp>
          <p:nvSpPr>
            <p:cNvPr id="14" name="Right Arrow 13"/>
            <p:cNvSpPr/>
            <p:nvPr/>
          </p:nvSpPr>
          <p:spPr>
            <a:xfrm>
              <a:off x="1807989" y="749949"/>
              <a:ext cx="4722350" cy="95106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8C9D1"/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5" name="Right Arrow 8"/>
            <p:cNvSpPr/>
            <p:nvPr/>
          </p:nvSpPr>
          <p:spPr>
            <a:xfrm>
              <a:off x="1441893" y="987716"/>
              <a:ext cx="4850680" cy="475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190500" bIns="113237" numCol="1" spcCol="1270" anchor="ctr" anchorCtr="0">
              <a:noAutofit/>
            </a:bodyPr>
            <a:lstStyle/>
            <a:p>
              <a:pPr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500" b="1" dirty="0">
                  <a:solidFill>
                    <a:sysClr val="window" lastClr="FFFFFF"/>
                  </a:solidFill>
                  <a:latin typeface="Palatino Linotype" panose="02040502050505030304" pitchFamily="18" charset="0"/>
                </a:rPr>
                <a:t>          Rehabilitation Stages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20642" y="2648941"/>
            <a:ext cx="1508508" cy="1637309"/>
            <a:chOff x="1879685" y="1423669"/>
            <a:chExt cx="2011344" cy="1832103"/>
          </a:xfrm>
        </p:grpSpPr>
        <p:sp>
          <p:nvSpPr>
            <p:cNvPr id="12" name="Rectangle 11"/>
            <p:cNvSpPr/>
            <p:nvPr/>
          </p:nvSpPr>
          <p:spPr>
            <a:xfrm>
              <a:off x="1879685" y="1423669"/>
              <a:ext cx="2011344" cy="1832103"/>
            </a:xfrm>
            <a:prstGeom prst="rect">
              <a:avLst/>
            </a:prstGeom>
            <a:solidFill>
              <a:srgbClr val="9BBB59">
                <a:hueOff val="5625132"/>
                <a:satOff val="-8440"/>
                <a:lumOff val="-1373"/>
                <a:alphaOff val="0"/>
              </a:srgbClr>
            </a:solidFill>
            <a:ln w="2540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879685" y="1423669"/>
              <a:ext cx="2011344" cy="1832103"/>
            </a:xfrm>
            <a:prstGeom prst="rect">
              <a:avLst/>
            </a:prstGeom>
            <a:solidFill>
              <a:srgbClr val="98C9D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575" tIns="28575" rIns="28575" bIns="28575" numCol="1" spcCol="1270" anchor="t" anchorCtr="0">
              <a:noAutofit/>
            </a:bodyPr>
            <a:lstStyle/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Getting Started</a:t>
              </a: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endParaRPr lang="en-US" sz="900" b="1" dirty="0">
                <a:solidFill>
                  <a:sysClr val="window" lastClr="FFFFFF"/>
                </a:solidFill>
                <a:latin typeface="Palatino Linotype" panose="02040502050505030304" pitchFamily="18" charset="0"/>
              </a:endParaRP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Setting Stage For Functional Change</a:t>
              </a: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endParaRPr lang="en-US" sz="9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Palatino Linotype" panose="02040502050505030304" pitchFamily="18" charset="0"/>
              </a:endParaRP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Making Functional Change</a:t>
              </a: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endParaRPr lang="en-US" sz="9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Palatino Linotype" panose="02040502050505030304" pitchFamily="18" charset="0"/>
              </a:endParaRP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Transition to self management</a:t>
              </a: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endParaRPr lang="en-US" sz="825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29148" y="2405098"/>
            <a:ext cx="3028952" cy="980509"/>
            <a:chOff x="3607797" y="888832"/>
            <a:chExt cx="3060839" cy="1307345"/>
          </a:xfrm>
        </p:grpSpPr>
        <p:sp>
          <p:nvSpPr>
            <p:cNvPr id="10" name="Right Arrow 9"/>
            <p:cNvSpPr/>
            <p:nvPr/>
          </p:nvSpPr>
          <p:spPr>
            <a:xfrm>
              <a:off x="3607798" y="888832"/>
              <a:ext cx="3060838" cy="13073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BB59">
                <a:hueOff val="11250264"/>
                <a:satOff val="-16880"/>
                <a:lumOff val="-2745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" name="Right Arrow 12"/>
            <p:cNvSpPr/>
            <p:nvPr/>
          </p:nvSpPr>
          <p:spPr>
            <a:xfrm>
              <a:off x="3607797" y="1215668"/>
              <a:ext cx="2866576" cy="653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718" tIns="25718" rIns="190500" bIns="113237" numCol="1" spcCol="1270" anchor="ctr" anchorCtr="0">
              <a:noAutofit/>
            </a:bodyPr>
            <a:lstStyle/>
            <a:p>
              <a:pPr defTabSz="300038">
                <a:lnSpc>
                  <a:spcPct val="90000"/>
                </a:lnSpc>
              </a:pPr>
              <a:r>
                <a:rPr lang="en-US" sz="1500" b="1" dirty="0">
                  <a:solidFill>
                    <a:sysClr val="window" lastClr="FFFFFF"/>
                  </a:solidFill>
                  <a:latin typeface="Palatino Linotype" panose="02040502050505030304" pitchFamily="18" charset="0"/>
                </a:rPr>
                <a:t>  Six Cognitive Interventions 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29150" y="3134725"/>
            <a:ext cx="2571750" cy="1741274"/>
            <a:chOff x="3723192" y="2111825"/>
            <a:chExt cx="2647748" cy="2176190"/>
          </a:xfrm>
        </p:grpSpPr>
        <p:sp>
          <p:nvSpPr>
            <p:cNvPr id="8" name="Rectangle 7"/>
            <p:cNvSpPr/>
            <p:nvPr/>
          </p:nvSpPr>
          <p:spPr>
            <a:xfrm>
              <a:off x="3723192" y="2111825"/>
              <a:ext cx="2526208" cy="2010534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25400" cap="flat" cmpd="sng" algn="ctr">
              <a:solidFill>
                <a:srgbClr val="9BBB59">
                  <a:hueOff val="11250264"/>
                  <a:satOff val="-16880"/>
                  <a:lumOff val="-2745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3844732" y="2317069"/>
              <a:ext cx="2526208" cy="19709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718" tIns="25718" rIns="25718" bIns="25718" numCol="1" spcCol="1270" anchor="t" anchorCtr="0">
              <a:noAutofit/>
            </a:bodyPr>
            <a:lstStyle/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Personalized education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Cognitive strategy training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Direct training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Assistive technology for cognition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Task specific training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Environmental management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TOOLS: Motivational interviewing; goal attainment scaling, dynamic coaching 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428750" y="5086350"/>
            <a:ext cx="6149372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Roadmap for Functional </a:t>
            </a:r>
            <a:r>
              <a:rPr lang="en-US" sz="2100"/>
              <a:t>Cognitive Rehabilitation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873BF2-A1C7-3145-865C-1F3733E42C69}"/>
              </a:ext>
            </a:extLst>
          </p:cNvPr>
          <p:cNvSpPr txBox="1"/>
          <p:nvPr/>
        </p:nvSpPr>
        <p:spPr>
          <a:xfrm>
            <a:off x="152400" y="5871785"/>
            <a:ext cx="17456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776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7423">
        <p14:prism/>
      </p:transition>
    </mc:Choice>
    <mc:Fallback xmlns="">
      <p:transition spd="slow" advTm="17423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Six Intervention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Direct training of cognitive processes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Specific functional skills training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Cognitive strategy training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Selection &amp; training use of assistive technology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Environmental management/task accommodation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Personalized education and understanding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514" y="365760"/>
            <a:ext cx="8074370" cy="777240"/>
          </a:xfrm>
        </p:spPr>
        <p:txBody>
          <a:bodyPr>
            <a:normAutofit fontScale="90000"/>
          </a:bodyPr>
          <a:lstStyle/>
          <a:p>
            <a:r>
              <a:rPr lang="en-US" sz="1800" b="1" dirty="0"/>
              <a:t>The tripartite structure of treatment theory. </a:t>
            </a:r>
            <a:br>
              <a:rPr lang="en-US" sz="1200" dirty="0"/>
            </a:br>
            <a:r>
              <a:rPr lang="en-US" sz="1200" dirty="0"/>
              <a:t>Adapted from Hart, T., </a:t>
            </a:r>
            <a:r>
              <a:rPr lang="en-US" sz="1200" dirty="0" err="1"/>
              <a:t>Tsaousides</a:t>
            </a:r>
            <a:r>
              <a:rPr lang="en-US" sz="1200" dirty="0"/>
              <a:t>, T., </a:t>
            </a:r>
            <a:r>
              <a:rPr lang="en-US" sz="1200" dirty="0" err="1"/>
              <a:t>Zanca</a:t>
            </a:r>
            <a:r>
              <a:rPr lang="en-US" sz="1200" dirty="0"/>
              <a:t>, J. M., Whyte, J., </a:t>
            </a:r>
            <a:r>
              <a:rPr lang="en-US" sz="1200" dirty="0" err="1"/>
              <a:t>Packel</a:t>
            </a:r>
            <a:r>
              <a:rPr lang="en-US" sz="1200" dirty="0"/>
              <a:t>, A., Ferraro, M., et al. (2014). Toward a theory-driven classification of rehabilitation treatments.</a:t>
            </a:r>
            <a:br>
              <a:rPr lang="en-US" sz="1200" dirty="0"/>
            </a:br>
            <a:r>
              <a:rPr lang="en-US" sz="1200" dirty="0"/>
              <a:t> Archives of Physical Medicine and Rehabilitation, 95(1 </a:t>
            </a:r>
            <a:r>
              <a:rPr lang="en-US" sz="1200" dirty="0" err="1"/>
              <a:t>Suppl</a:t>
            </a:r>
            <a:r>
              <a:rPr lang="en-US" sz="1200" dirty="0"/>
              <a:t>), S33-44 e32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5886" y="1302305"/>
            <a:ext cx="5376969" cy="407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41514" y="5532239"/>
            <a:ext cx="1774372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24336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22" y="15346"/>
            <a:ext cx="9101078" cy="1307974"/>
          </a:xfrm>
          <a:solidFill>
            <a:srgbClr val="0070C0"/>
          </a:solidFill>
        </p:spPr>
        <p:txBody>
          <a:bodyPr/>
          <a:lstStyle/>
          <a:p>
            <a:pPr marL="341313"/>
            <a:r>
              <a:rPr lang="en-US" dirty="0"/>
              <a:t>Overview: Four Stages of Rehabilitation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323320"/>
            <a:ext cx="1891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Get Started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-30222" y="187313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1800" dirty="0"/>
              <a:t>Establishing the therapeutic alliance, information gathering, engage &amp; motivate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2534860"/>
            <a:ext cx="5477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800" b="1" dirty="0"/>
              <a:t>S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et the Stage for Functional Change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" y="3058080"/>
            <a:ext cx="8724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000"/>
              <a:t>Client selects goals, treatment approaches, measurement plan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81000" y="3651209"/>
            <a:ext cx="3992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800" b="1">
                <a:solidFill>
                  <a:schemeClr val="accent1">
                    <a:lumMod val="50000"/>
                  </a:schemeClr>
                </a:solidFill>
              </a:rPr>
              <a:t>Make Functional Changes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3618" y="4160357"/>
            <a:ext cx="77006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Engage in therapy, 6 approaches to cognitive rehabilitation, monitor progress, goal attainment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5129854"/>
            <a:ext cx="4794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800" b="1">
                <a:solidFill>
                  <a:schemeClr val="accent1">
                    <a:lumMod val="50000"/>
                  </a:schemeClr>
                </a:solidFill>
              </a:rPr>
              <a:t>Transition to Self-Management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" y="5630649"/>
            <a:ext cx="4949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000"/>
              <a:t>Plan for discharge, evaluate outcomes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66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9260">
        <p:fade/>
      </p:transition>
    </mc:Choice>
    <mc:Fallback xmlns="">
      <p:transition spd="med" advTm="13926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231" y="68443"/>
            <a:ext cx="7269480" cy="975078"/>
          </a:xfrm>
          <a:solidFill>
            <a:schemeClr val="accent2">
              <a:lumMod val="50000"/>
            </a:schemeClr>
          </a:solidFill>
        </p:spPr>
        <p:txBody>
          <a:bodyPr>
            <a:noAutofit/>
          </a:bodyPr>
          <a:lstStyle/>
          <a:p>
            <a:pPr marL="341313"/>
            <a:r>
              <a:rPr lang="en-US" sz="3200" dirty="0">
                <a:solidFill>
                  <a:schemeClr val="bg1"/>
                </a:solidFill>
              </a:rPr>
              <a:t>Six Guiding Principles: Relevant to delivery of all interventions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8962" y="1344958"/>
            <a:ext cx="3315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Recruit Resilience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0708" y="1679952"/>
            <a:ext cx="596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Identify &amp; incorporate values of the person into therapy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0708" y="2487134"/>
            <a:ext cx="684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Promote self-efficacy, positive expectation, sense of meaning 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755" y="3178375"/>
            <a:ext cx="5575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Cultivate the Therapeutic Alliance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6007" y="3594451"/>
            <a:ext cx="785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 strong partnership provides the foundation for the therapeutic process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4287526"/>
            <a:ext cx="761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Listen carefully to the person and resist the impulse to be </a:t>
            </a:r>
            <a:r>
              <a:rPr lang="en-US" i="1" dirty="0"/>
              <a:t>the expert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6755" y="4984589"/>
            <a:ext cx="6595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Acknowledge multifactorial complexities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1040" y="5450819"/>
            <a:ext cx="766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Cognition is a complex construct and can be impacted by comorbid conditions – depression, anxiety, pain, sleep disturbance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135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505">
        <p:fade/>
      </p:transition>
    </mc:Choice>
    <mc:Fallback xmlns="">
      <p:transition spd="med" advTm="1505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6898"/>
            <a:ext cx="9144000" cy="1143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341313"/>
            <a:r>
              <a:rPr lang="en-US" dirty="0"/>
              <a:t>Six Guiding Principles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04351" y="1329898"/>
            <a:ext cx="2421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b="1" dirty="0">
                <a:solidFill>
                  <a:srgbClr val="4F81BD">
                    <a:lumMod val="50000"/>
                  </a:srgbClr>
                </a:solidFill>
                <a:latin typeface="Calibri"/>
                <a:ea typeface=""/>
                <a:cs typeface=""/>
              </a:rPr>
              <a:t>Use the team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3105" y="1805229"/>
            <a:ext cx="795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Be intentional about how you involve and collaborate with family and others who serve as natural supports - friends, coworkers, teachers etc.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627" y="2609418"/>
            <a:ext cx="3308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en-US" b="1" dirty="0">
                <a:solidFill>
                  <a:srgbClr val="4F81BD">
                    <a:lumMod val="50000"/>
                  </a:srgbClr>
                </a:solidFill>
                <a:latin typeface="Calibri"/>
                <a:ea typeface=""/>
                <a:cs typeface=""/>
              </a:rPr>
              <a:t>Focus on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3105" y="3125091"/>
            <a:ext cx="1028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Overarching goal of cognitive rehabilitation after TBI is to help people resume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      valued activities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3105" y="3744747"/>
            <a:ext cx="795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This is best accomplished when therapy itself is integration-focused and directed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      at functional activities that are relevant to a community context</a:t>
            </a:r>
          </a:p>
        </p:txBody>
      </p:sp>
      <p:sp>
        <p:nvSpPr>
          <p:cNvPr id="9" name="Rectangle 8"/>
          <p:cNvSpPr/>
          <p:nvPr/>
        </p:nvSpPr>
        <p:spPr>
          <a:xfrm>
            <a:off x="573485" y="4537501"/>
            <a:ext cx="6146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 startAt="6"/>
            </a:pPr>
            <a:r>
              <a:rPr lang="en-US" b="1" dirty="0">
                <a:solidFill>
                  <a:srgbClr val="4F81BD">
                    <a:lumMod val="50000"/>
                  </a:srgbClr>
                </a:solidFill>
                <a:latin typeface="Calibri"/>
                <a:ea typeface=""/>
                <a:cs typeface=""/>
              </a:rPr>
              <a:t>Promote positive expectations for recovery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3105" y="4999166"/>
            <a:ext cx="7686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Positive expectation for recovery is critical for developing self-efficacy and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      self-determination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105" y="5645497"/>
            <a:ext cx="8048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Provide education about nature of TBI and expected recovery, highlight abilities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      and strengths, and demonstrate effectiveness of strategies in resuming everyday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      activities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079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7015">
        <p:fade/>
      </p:transition>
    </mc:Choice>
    <mc:Fallback xmlns="">
      <p:transition spd="med" advTm="1670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6404" y="835152"/>
            <a:ext cx="7063740" cy="312724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Turn page over and list the six approaches and six guiding principles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133600"/>
          </a:xfrm>
        </p:spPr>
        <p:txBody>
          <a:bodyPr/>
          <a:lstStyle/>
          <a:p>
            <a:pPr algn="l" eaLnBrk="1" hangingPunct="1">
              <a:buFont typeface="Wingdings" charset="0"/>
              <a:buNone/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269480" cy="13255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Target Intervention Approaches Taught in this Class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31127" y="1598613"/>
            <a:ext cx="8226425" cy="5259387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Direct training of cognitive processes </a:t>
            </a:r>
            <a:r>
              <a:rPr lang="en-US" sz="2400" b="1" dirty="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(Direct Attention Training; Awareness Training)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Specific functional skills training </a:t>
            </a:r>
            <a:r>
              <a:rPr lang="en-US" sz="2400" b="1" dirty="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(Spaced Retrieval Training; Social Communication Training)</a:t>
            </a:r>
          </a:p>
          <a:p>
            <a:pPr>
              <a:spcBef>
                <a:spcPct val="25000"/>
              </a:spcBef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Cognitive strategy training </a:t>
            </a:r>
            <a:r>
              <a:rPr lang="en-US" sz="2400" b="1" dirty="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(Visual Scanning; Metacognitive strategy </a:t>
            </a:r>
            <a:r>
              <a:rPr lang="en-US" sz="2400" b="1" dirty="0" err="1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traninig</a:t>
            </a:r>
            <a:r>
              <a:rPr lang="en-US" sz="2400" b="1" dirty="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Selection &amp; training use of assistive technology (</a:t>
            </a:r>
            <a:r>
              <a:rPr lang="en-US" sz="2400" b="1" dirty="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Systematic instruction to train use of assistive technology for cognition</a:t>
            </a:r>
            <a:r>
              <a:rPr lang="en-US" sz="2400" b="1" dirty="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b="1" dirty="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Environmental management/task accommodation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Personalized education and understanding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Important to All Intervention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Motivational Interviewing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Dynamic coaching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Patient-Centered Goal Attainment Scaling</a:t>
            </a:r>
          </a:p>
        </p:txBody>
      </p:sp>
    </p:spTree>
    <p:extLst>
      <p:ext uri="{BB962C8B-B14F-4D97-AF65-F5344CB8AC3E}">
        <p14:creationId xmlns:p14="http://schemas.microsoft.com/office/powerpoint/2010/main" val="7742975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Variables Contributing to Recovery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Demographic variables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Injury variables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Psychological variables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Mechanisms underlying neuroplasticity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Factors related to training and programs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5900-E2BF-5F47-9D7A-2D38223E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Map Part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73A8-09C9-6843-820A-6E5C47F2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Overview of Cognitive Rehabilitation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Definition of cognitive rehabilitation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Components and characteristics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Overall delivery and role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slps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do categorize treatment?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Overview of Cognitive Process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Attention, Memory, Executive Functions, Social Communication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Two distinct populations in addition to TBI with cognitive impairments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RHD and Dementia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71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Younger brains have more potential for plasticity; HOWEVER, newer evidence that early injury affects the acquisition of many motor, cognitive and social skills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Some difficulties not evident until child reaches age at which they would be expected to develop 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Elderly may have protracted recovery especially if there are age related cognitive decline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Cultural Influences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/>
              <a:t>Beliefs about </a:t>
            </a:r>
          </a:p>
          <a:p>
            <a:pPr>
              <a:defRPr/>
            </a:pPr>
            <a:r>
              <a:rPr lang="en-US" dirty="0"/>
              <a:t>Disease</a:t>
            </a:r>
          </a:p>
          <a:p>
            <a:pPr>
              <a:defRPr/>
            </a:pPr>
            <a:r>
              <a:rPr lang="en-US" dirty="0"/>
              <a:t>Disability</a:t>
            </a:r>
          </a:p>
          <a:p>
            <a:pPr>
              <a:defRPr/>
            </a:pPr>
            <a:r>
              <a:rPr lang="en-US" dirty="0"/>
              <a:t>Support</a:t>
            </a:r>
          </a:p>
          <a:p>
            <a:pPr>
              <a:defRPr/>
            </a:pPr>
            <a:r>
              <a:rPr lang="en-US" dirty="0"/>
              <a:t>Medical Intervention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/>
              <a:t>Will influence recovery process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Injury related variables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Time since injury: typically recovery is fastest during first 6 months for moderate to severe injuries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Injury extent and severity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Previous injuries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Psychological Variables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Awareness (can be organic as in the case of anosognosia)</a:t>
            </a: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Denial</a:t>
            </a: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Motivation</a:t>
            </a: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Level of depression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do we mean by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Recovery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Recovery of cognitive functions? Recovery of functional abilities? Biological recovery with repair of neural structures?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Compensation not the same as recovery. Goal of rehabilitation may be</a:t>
            </a:r>
          </a:p>
          <a:p>
            <a:pPr lvl="1"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restore lost functioning</a:t>
            </a:r>
          </a:p>
          <a:p>
            <a:pPr lvl="1"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modify environment/demands on person</a:t>
            </a:r>
            <a:r>
              <a:rPr lang="ja-JP" altLang="en-US" sz="2200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s cognitive functioning</a:t>
            </a:r>
          </a:p>
          <a:p>
            <a:pPr lvl="1"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help people learn more efficiently</a:t>
            </a:r>
          </a:p>
          <a:p>
            <a:pPr lvl="1"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help people compensate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713D6-BAB8-9043-8B5F-3C165CC87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6425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Biological Mechanisms Underlying Recovery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Diaschisis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Functional reorganization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Modification of synaptic connectivity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Influences on neural circuitry</a:t>
            </a:r>
          </a:p>
          <a:p>
            <a:pPr lvl="1"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Behavioral compensation</a:t>
            </a:r>
          </a:p>
          <a:p>
            <a:pPr lvl="1"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Experience dependent plasticity</a:t>
            </a:r>
          </a:p>
          <a:p>
            <a:pPr marL="0" indent="0" eaLnBrk="1" hangingPunct="1"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Principles of plasticity that guide rehabilitation practice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Brain is a dynamic organ capable of extensive neurological reorganization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Motor, sensory and cognitive abilities usually improve over time but the sequelae of brain injury persist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Structural changes in the brain, particularly in dendritic fields and synapses underlie behavioral changes; there are many influence on synaptic connectivity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Enhanced recovery is associated with environmental stimulation and the structuring of experience-functional recovery is use dependent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Neuroplasticity principles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is a role for both restitutive and compensatory approaches in rehabilitation. Both require pairing sensory input with top down feedback. 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Functional reorganization typically involves recruitment of areas adjacent to the lesion and in the homologous areas of contralateral hemisphere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Demonstration of plasticity depends upon the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availabiilty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of sufficient residual neural resources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Patient motivation and attention are critical modulators of plasticity</a:t>
            </a:r>
          </a:p>
          <a:p>
            <a:pPr eaLnBrk="1" hangingPunct="1">
              <a:buFont typeface="Wingdings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5F12-33DC-8046-9B82-AEFC88BE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PIE Framework Allows Us to Optimally Harness Recovery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6278-4184-034F-B537-A0520D206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steps in planning: Key learner characteristics? Treatment target? Desired outcome? Training plan?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Review Table 4.1</a:t>
            </a:r>
          </a:p>
          <a:p>
            <a:r>
              <a:rPr lang="en-US" dirty="0"/>
              <a:t>PIE Framework: Plan Implement and Evaluate with consideration of learning context (individual; environment; program characteristics)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Review Figure 4.3</a:t>
            </a:r>
          </a:p>
        </p:txBody>
      </p:sp>
    </p:spTree>
    <p:extLst>
      <p:ext uri="{BB962C8B-B14F-4D97-AF65-F5344CB8AC3E}">
        <p14:creationId xmlns:p14="http://schemas.microsoft.com/office/powerpoint/2010/main" val="30157028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Factors Affecting Outcome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87843"/>
            <a:ext cx="9144000" cy="6701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9710" y="3421061"/>
            <a:ext cx="6716112" cy="24991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60776" y="3666058"/>
            <a:ext cx="2885090" cy="8170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76952" y="3666058"/>
            <a:ext cx="2885090" cy="8170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0913" y="3864395"/>
            <a:ext cx="2309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Cognition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6579" y="3716821"/>
            <a:ext cx="2597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Communication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60776" y="4755244"/>
            <a:ext cx="2885090" cy="92975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76952" y="4755244"/>
            <a:ext cx="2885090" cy="92975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80488" y="4876949"/>
            <a:ext cx="2885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Psychoemotional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Functioning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8484" y="4892716"/>
            <a:ext cx="2885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Physical &amp; Sensory Abilities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60731" y="4366032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Quad Arrow Callout 15"/>
          <p:cNvSpPr/>
          <p:nvPr/>
        </p:nvSpPr>
        <p:spPr>
          <a:xfrm rot="18879193">
            <a:off x="4160074" y="4154303"/>
            <a:ext cx="903525" cy="903525"/>
          </a:xfrm>
          <a:prstGeom prst="quadArrowCallo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6121" y="3421062"/>
            <a:ext cx="993228" cy="24991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4302841" y="5599635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735434" y="4081492"/>
            <a:ext cx="2499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Premorbid Individual Factors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60777" y="6038207"/>
            <a:ext cx="6101266" cy="6719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91454" y="6183392"/>
            <a:ext cx="403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Injury-Related Factors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40418" y="3421059"/>
            <a:ext cx="993228" cy="24991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7405217" y="4432404"/>
            <a:ext cx="248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OUTCOME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7770147" y="4389620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770147" y="3799446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7770147" y="4944437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54500" y="2342988"/>
            <a:ext cx="6716112" cy="6719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54500" y="2488173"/>
            <a:ext cx="671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</a:rPr>
              <a:t>Therapeutic Services for Injury-Related Impairments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54500" y="1171075"/>
            <a:ext cx="6716112" cy="8530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35349" y="1253196"/>
            <a:ext cx="5754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Postinjury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Contextual Factors: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+mj-lt"/>
              </a:rPr>
              <a:t>Life Roles; Types of Supports for Roles</a:t>
            </a:r>
          </a:p>
        </p:txBody>
      </p:sp>
      <p:sp>
        <p:nvSpPr>
          <p:cNvPr id="31" name="Up-Down Arrow 30"/>
          <p:cNvSpPr/>
          <p:nvPr/>
        </p:nvSpPr>
        <p:spPr>
          <a:xfrm>
            <a:off x="3549225" y="3074277"/>
            <a:ext cx="366555" cy="555429"/>
          </a:xfrm>
          <a:prstGeom prst="up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-Down Arrow 31"/>
          <p:cNvSpPr/>
          <p:nvPr/>
        </p:nvSpPr>
        <p:spPr>
          <a:xfrm>
            <a:off x="6036219" y="3074277"/>
            <a:ext cx="366555" cy="555429"/>
          </a:xfrm>
          <a:prstGeom prst="up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-Down Arrow 32"/>
          <p:cNvSpPr/>
          <p:nvPr/>
        </p:nvSpPr>
        <p:spPr>
          <a:xfrm>
            <a:off x="5429279" y="1901212"/>
            <a:ext cx="366555" cy="555429"/>
          </a:xfrm>
          <a:prstGeom prst="upDown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26121" y="2087210"/>
            <a:ext cx="2285998" cy="1192020"/>
            <a:chOff x="126121" y="2087210"/>
            <a:chExt cx="2285998" cy="1192020"/>
          </a:xfrm>
        </p:grpSpPr>
        <p:sp>
          <p:nvSpPr>
            <p:cNvPr id="35" name="Rectangle 34"/>
            <p:cNvSpPr/>
            <p:nvPr/>
          </p:nvSpPr>
          <p:spPr>
            <a:xfrm>
              <a:off x="134780" y="2087210"/>
              <a:ext cx="1867437" cy="1192020"/>
            </a:xfrm>
            <a:prstGeom prst="rect">
              <a:avLst/>
            </a:prstGeom>
            <a:solidFill>
              <a:srgbClr val="FF5050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6121" y="2254242"/>
              <a:ext cx="17491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HOW DO WE OPTIMIZE?</a:t>
              </a:r>
            </a:p>
          </p:txBody>
        </p:sp>
        <p:sp>
          <p:nvSpPr>
            <p:cNvPr id="37" name="Isosceles Triangle 36"/>
            <p:cNvSpPr/>
            <p:nvPr/>
          </p:nvSpPr>
          <p:spPr>
            <a:xfrm rot="5400000">
              <a:off x="1856572" y="2478269"/>
              <a:ext cx="701192" cy="409903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862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A Good Definition of Cognitive Rehabilitation (MacLennan, 1991)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two way interactive process whereby people with neurological impairments work with professional staff, families, community members to alleviate cognitive deficits.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Unlike surgery or drugs, cog rehab is not done or given TO the client but is an interactive process using collaborative goal setting.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Week 1 Lecture and Reading Knowledge Check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Give a basic description of attention, memory &amp; executive functions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Give a basic description and example of the six approaches to intervention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Explain the RTT model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Describe etiologies of cognitive impairment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Differentiate focal and DAI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List and describe 3 variables related to recovery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List and describe 3 mechanisms of neuroplasticity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List primary mechanisms for preventing brain injury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Describe PIE model and considerations for developing a training plan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86F1-5D8F-FB44-9D1F-C773860A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5014"/>
            <a:ext cx="8229600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ea typeface="ＭＳ Ｐゴシック" pitchFamily="34" charset="-128"/>
              </a:rPr>
              <a:t>Cognitive Rehabilitation -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0ED-3DE2-6542-A101-87848CBB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 b="1" dirty="0">
                <a:solidFill>
                  <a:srgbClr val="0070C0"/>
                </a:solidFill>
              </a:rPr>
              <a:t>Systematic, functionally-oriented, service of therapeutic activities intended to improve cognitive functioning through: 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dirty="0"/>
              <a:t>Re-establishing previously learned patterns of behavior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dirty="0"/>
              <a:t>Establishing new patterns of cognitive activity through external compensatory mechanisms for impaired neurological systems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dirty="0"/>
              <a:t>Establishing new patterns of activity through external compensatory mechanisms or environmental support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dirty="0"/>
              <a:t>Enabling persons to adapt to their cognitive disability in order to improve their overall level of functioning and quality of life.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  <a:defRPr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719E81-50EA-1F42-902D-E6A4BD398F46}"/>
              </a:ext>
            </a:extLst>
          </p:cNvPr>
          <p:cNvSpPr txBox="1">
            <a:spLocks/>
          </p:cNvSpPr>
          <p:nvPr/>
        </p:nvSpPr>
        <p:spPr bwMode="auto">
          <a:xfrm>
            <a:off x="4291013" y="2243138"/>
            <a:ext cx="3998912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Aft>
                <a:spcPts val="30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5125" name="TextBox 5">
            <a:extLst>
              <a:ext uri="{FF2B5EF4-FFF2-40B4-BE49-F238E27FC236}">
                <a16:creationId xmlns:a16="http://schemas.microsoft.com/office/drawing/2014/main" id="{E754E812-6C22-EC4A-9194-D445E148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18226"/>
            <a:ext cx="815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http://</a:t>
            </a:r>
            <a:r>
              <a:rPr lang="en-US" altLang="en-US" sz="1800" b="1" dirty="0" err="1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www.acrm.org</a:t>
            </a:r>
            <a:r>
              <a:rPr lang="en-US" altLang="en-US" sz="1800" b="1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/pdf/</a:t>
            </a:r>
            <a:r>
              <a:rPr lang="en-US" altLang="en-US" sz="1800" b="1" dirty="0" err="1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Cognitive_Rehabilitation_Update_ACRM.pdf</a:t>
            </a:r>
            <a:endParaRPr lang="en-US" altLang="en-US" sz="1800" b="1" dirty="0">
              <a:solidFill>
                <a:srgbClr val="0070C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237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the Koehler article say?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Core Components of Definitions?</a:t>
            </a:r>
          </a:p>
          <a:p>
            <a:r>
              <a:rPr lang="en-US" sz="2800" dirty="0"/>
              <a:t>Key distinctions</a:t>
            </a:r>
          </a:p>
          <a:p>
            <a:pPr lvl="1"/>
            <a:r>
              <a:rPr lang="en-US" sz="2800" dirty="0"/>
              <a:t>Modular vs. comprehensive</a:t>
            </a:r>
          </a:p>
          <a:p>
            <a:pPr lvl="1"/>
            <a:r>
              <a:rPr lang="en-US" sz="2800" dirty="0"/>
              <a:t>Contextualized vs. decontextualized</a:t>
            </a:r>
          </a:p>
          <a:p>
            <a:pPr lvl="1"/>
            <a:r>
              <a:rPr lang="en-US" sz="2800" dirty="0"/>
              <a:t>Restorative vs.. compensatory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26425" cy="15557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Modular Treatments: </a:t>
            </a:r>
            <a:b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Compensatory vs. Restorative Training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981200"/>
            <a:ext cx="4037013" cy="44973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Training to use a compensatory memory notebook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Training the use of social script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Other: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267200" y="1981200"/>
            <a:ext cx="4037013" cy="44973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Improving initiation across different domains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Attention Process Training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Other: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5354" y="4953000"/>
            <a:ext cx="809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might you adjust these to make </a:t>
            </a:r>
            <a:r>
              <a:rPr lang="en-US"/>
              <a:t>them more contextualized?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2|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31.3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AAC Conferenc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6DFD646-AB7D-4F15-8035-E2F14B05F951}" vid="{512AA9B3-4AD0-449A-A274-3FB652D0E2BB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5076</TotalTime>
  <Words>3255</Words>
  <Application>Microsoft Macintosh PowerPoint</Application>
  <PresentationFormat>On-screen Show (4:3)</PresentationFormat>
  <Paragraphs>487</Paragraphs>
  <Slides>60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Calibri</vt:lpstr>
      <vt:lpstr>Century Schoolbook</vt:lpstr>
      <vt:lpstr>Palatino Linotype</vt:lpstr>
      <vt:lpstr>Times</vt:lpstr>
      <vt:lpstr>Times New Roman</vt:lpstr>
      <vt:lpstr>Wingdings</vt:lpstr>
      <vt:lpstr>Wingdings 2</vt:lpstr>
      <vt:lpstr>View</vt:lpstr>
      <vt:lpstr>AAC Conference template</vt:lpstr>
      <vt:lpstr>Welcome to the Management of Acquired Cognitive Disorders</vt:lpstr>
      <vt:lpstr>Why We Are Here</vt:lpstr>
      <vt:lpstr>Course Overview</vt:lpstr>
      <vt:lpstr>Factors Affecting Outcome</vt:lpstr>
      <vt:lpstr>Lecture Map Part A</vt:lpstr>
      <vt:lpstr>A Good Definition of Cognitive Rehabilitation (MacLennan, 1991)</vt:lpstr>
      <vt:lpstr>Cognitive Rehabilitation - Definition </vt:lpstr>
      <vt:lpstr>What did the Koehler article say?</vt:lpstr>
      <vt:lpstr>Modular Treatments:  Compensatory vs. Restorative Training </vt:lpstr>
      <vt:lpstr>Theoretical Rationale for Treatment  Some Vocabulary (Mechanism of change)</vt:lpstr>
      <vt:lpstr>PowerPoint Presentation</vt:lpstr>
      <vt:lpstr>Role of SLPS in Dx &amp; Tx of Persons with Cognitive Communicative Disorders</vt:lpstr>
      <vt:lpstr>Reminder of WHO Model</vt:lpstr>
      <vt:lpstr>PowerPoint Presentation</vt:lpstr>
      <vt:lpstr>Big Picture: What exactly are cognitive impairments?</vt:lpstr>
      <vt:lpstr>Attention</vt:lpstr>
      <vt:lpstr>Memory</vt:lpstr>
      <vt:lpstr>Executive Functions</vt:lpstr>
      <vt:lpstr>Social Communication</vt:lpstr>
      <vt:lpstr>Right Hemisphere Damage</vt:lpstr>
      <vt:lpstr>Dementia--A population for whom we use cognitive rehabilitation</vt:lpstr>
      <vt:lpstr>Periodic Review</vt:lpstr>
      <vt:lpstr>Lecture Map Part B</vt:lpstr>
      <vt:lpstr> What Causes Cognitive Impairments?</vt:lpstr>
      <vt:lpstr>Traumatic Brain Injury – TBI Facts</vt:lpstr>
      <vt:lpstr>PowerPoint Presentation</vt:lpstr>
      <vt:lpstr>PowerPoint Presentation</vt:lpstr>
      <vt:lpstr>PowerPoint Presentation</vt:lpstr>
      <vt:lpstr>A Continuum of Severity</vt:lpstr>
      <vt:lpstr>More Facts about TBI</vt:lpstr>
      <vt:lpstr>Veterans with Brain Injury</vt:lpstr>
      <vt:lpstr>Concussion</vt:lpstr>
      <vt:lpstr>Important Concepts: Mechanisms of Injury</vt:lpstr>
      <vt:lpstr>PowerPoint Presentation</vt:lpstr>
      <vt:lpstr>PowerPoint Presentation</vt:lpstr>
      <vt:lpstr>PowerPoint Presentation</vt:lpstr>
      <vt:lpstr>PowerPoint Presentation</vt:lpstr>
      <vt:lpstr>Measuring Severity</vt:lpstr>
      <vt:lpstr>Prevention</vt:lpstr>
      <vt:lpstr>PowerPoint Presentation</vt:lpstr>
      <vt:lpstr>Six Intervention Approaches</vt:lpstr>
      <vt:lpstr>The tripartite structure of treatment theory.  Adapted from Hart, T., Tsaousides, T., Zanca, J. M., Whyte, J., Packel, A., Ferraro, M., et al. (2014). Toward a theory-driven classification of rehabilitation treatments.  Archives of Physical Medicine and Rehabilitation, 95(1 Suppl), S33-44 e32</vt:lpstr>
      <vt:lpstr>Overview: Four Stages of Rehabilitation</vt:lpstr>
      <vt:lpstr>Six Guiding Principles: Relevant to delivery of all interventions</vt:lpstr>
      <vt:lpstr>Six Guiding Principles (Cont)</vt:lpstr>
      <vt:lpstr>Turn page over and list the six approaches and six guiding principles</vt:lpstr>
      <vt:lpstr>Target Intervention Approaches Taught in this Class</vt:lpstr>
      <vt:lpstr>Tools Important to All Intervention</vt:lpstr>
      <vt:lpstr>Variables Contributing to Recovery</vt:lpstr>
      <vt:lpstr>AGE</vt:lpstr>
      <vt:lpstr>Cultural Influences</vt:lpstr>
      <vt:lpstr>Injury related variables</vt:lpstr>
      <vt:lpstr>Psychological Variables</vt:lpstr>
      <vt:lpstr>What do we mean by “Recovery”</vt:lpstr>
      <vt:lpstr>Biological Mechanisms Underlying Recovery</vt:lpstr>
      <vt:lpstr>Principles of plasticity that guide rehabilitation practice</vt:lpstr>
      <vt:lpstr>Neuroplasticity principles (cont.)</vt:lpstr>
      <vt:lpstr>PIE Framework Allows Us to Optimally Harness Recovery Mechanisms</vt:lpstr>
      <vt:lpstr>Factors Affecting Outcome</vt:lpstr>
      <vt:lpstr>Week 1 Lecture and Reading Knowledge Check</vt:lpstr>
    </vt:vector>
  </TitlesOfParts>
  <Company>뿿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Management of Acquired Cognitive Disorders</dc:title>
  <dc:creator>McKay Moore-Sohlberg</dc:creator>
  <cp:lastModifiedBy>Jim Wright</cp:lastModifiedBy>
  <cp:revision>225</cp:revision>
  <cp:lastPrinted>2016-01-03T19:37:24Z</cp:lastPrinted>
  <dcterms:created xsi:type="dcterms:W3CDTF">2012-01-08T22:01:13Z</dcterms:created>
  <dcterms:modified xsi:type="dcterms:W3CDTF">2020-11-09T19:10:44Z</dcterms:modified>
</cp:coreProperties>
</file>