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98" r:id="rId2"/>
    <p:sldId id="256" r:id="rId3"/>
    <p:sldId id="257" r:id="rId4"/>
    <p:sldId id="258" r:id="rId5"/>
    <p:sldId id="259" r:id="rId6"/>
    <p:sldId id="260" r:id="rId7"/>
    <p:sldId id="261" r:id="rId8"/>
    <p:sldId id="278" r:id="rId9"/>
    <p:sldId id="262" r:id="rId10"/>
    <p:sldId id="275" r:id="rId11"/>
    <p:sldId id="279" r:id="rId12"/>
    <p:sldId id="276" r:id="rId13"/>
    <p:sldId id="277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82" r:id="rId27"/>
    <p:sldId id="281" r:id="rId28"/>
    <p:sldId id="288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6" r:id="rId38"/>
    <p:sldId id="293" r:id="rId39"/>
    <p:sldId id="294" r:id="rId40"/>
    <p:sldId id="295" r:id="rId41"/>
    <p:sldId id="299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385"/>
  </p:normalViewPr>
  <p:slideViewPr>
    <p:cSldViewPr snapToGrid="0" snapToObjects="1">
      <p:cViewPr varScale="1">
        <p:scale>
          <a:sx n="102" d="100"/>
          <a:sy n="102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065F-D538-044A-9D79-150E1198B063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7E107-2591-3E4B-A181-4208A20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3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31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3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E107-2591-3E4B-A181-4208A20C2C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8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53CC7-72D5-834A-9B8F-F17F46B14072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CEB4-F593-FF44-BB53-3E1E7DBFB938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92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62B47F-899B-2342-91A3-D38E26944293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7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74B9C-4CF2-9B4C-A10D-A820951B3541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5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3E28B-D3D8-F34E-BD2A-B6B4845EF72D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94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7E107-2591-3E4B-A181-4208A20C2C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9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4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44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1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8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4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7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A569-92BD-D746-9E43-07CD8FB535A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developer/tactus-therapy-solutions-ltd/id43807000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57E-E10A-8D4A-AFF1-94C8968E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Cognitive Rehab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6CCD-6A80-EC45-8C5C-65328894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Fundamentals: etiologies; types of impairments; treatment frameworks; assessment frameworks</a:t>
            </a:r>
          </a:p>
          <a:p>
            <a:r>
              <a:rPr lang="en-US" dirty="0"/>
              <a:t>Cognitive Domains/Therapy Approaches</a:t>
            </a:r>
          </a:p>
          <a:p>
            <a:pPr lvl="1"/>
            <a:r>
              <a:rPr lang="en-US" dirty="0"/>
              <a:t>All Domains/Training ATC using principles of systematic instruction</a:t>
            </a:r>
          </a:p>
          <a:p>
            <a:pPr lvl="1"/>
            <a:r>
              <a:rPr lang="en-US" dirty="0"/>
              <a:t>Attention/Training Direct Cognitive Processes (DAT)</a:t>
            </a:r>
          </a:p>
          <a:p>
            <a:pPr lvl="1"/>
            <a:r>
              <a:rPr lang="en-US" dirty="0"/>
              <a:t>Memory/Task Specific Training + (Spaced Retrieval)</a:t>
            </a:r>
          </a:p>
          <a:p>
            <a:pPr lvl="1"/>
            <a:r>
              <a:rPr lang="en-US" dirty="0"/>
              <a:t>Executive Functions/Cognitive Strategy Training using principles of systematic instruction</a:t>
            </a:r>
          </a:p>
        </p:txBody>
      </p:sp>
    </p:spTree>
    <p:extLst>
      <p:ext uri="{BB962C8B-B14F-4D97-AF65-F5344CB8AC3E}">
        <p14:creationId xmlns:p14="http://schemas.microsoft.com/office/powerpoint/2010/main" val="79924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Types of memory</a:t>
            </a:r>
            <a:b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Everyday memory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Prospective memory</a:t>
            </a:r>
          </a:p>
          <a:p>
            <a:pPr lvl="1" eaLnBrk="1" hangingPunct="1"/>
            <a:r>
              <a:rPr lang="en-US">
                <a:latin typeface="Georgia" charset="0"/>
                <a:ea typeface="ＭＳ Ｐゴシック" charset="0"/>
              </a:rPr>
              <a:t>Remembering to carry out intended action in the absence of explicit reminder to do so</a:t>
            </a:r>
          </a:p>
          <a:p>
            <a:pPr lvl="1" eaLnBrk="1" hangingPunct="1"/>
            <a:r>
              <a:rPr lang="en-US">
                <a:latin typeface="Georgia" charset="0"/>
                <a:ea typeface="ＭＳ Ｐゴシック" charset="0"/>
              </a:rPr>
              <a:t>Event-based vs. Time based prospective memory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Metamemory</a:t>
            </a:r>
          </a:p>
          <a:p>
            <a:pPr eaLnBrk="1" hangingPunct="1">
              <a:buFontTx/>
              <a:buNone/>
            </a:pPr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(What are these; what brain systems do you think they might be dependent upon?)</a:t>
            </a:r>
          </a:p>
        </p:txBody>
      </p:sp>
    </p:spTree>
    <p:extLst>
      <p:ext uri="{BB962C8B-B14F-4D97-AF65-F5344CB8AC3E}">
        <p14:creationId xmlns:p14="http://schemas.microsoft.com/office/powerpoint/2010/main" val="270669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Prospective Memory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Shum and colleagues evaluated several approaches for treating prospective memory impairments what were they?</a:t>
            </a:r>
          </a:p>
          <a:p>
            <a:r>
              <a:rPr lang="en-US" dirty="0"/>
              <a:t>Your turn: </a:t>
            </a:r>
          </a:p>
          <a:p>
            <a:pPr lvl="1"/>
            <a:r>
              <a:rPr lang="en-US" dirty="0"/>
              <a:t>In five minutes clap your hands (5 min time based pm task)</a:t>
            </a:r>
          </a:p>
          <a:p>
            <a:pPr lvl="1"/>
            <a:r>
              <a:rPr lang="en-US" dirty="0"/>
              <a:t>When you return to your seat after the break, compliment someone at your table </a:t>
            </a:r>
            <a:r>
              <a:rPr lang="en-US"/>
              <a:t>(event based task)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0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Amnesia Terms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Anterograde amnesia</a:t>
            </a:r>
          </a:p>
          <a:p>
            <a:pPr lvl="1" eaLnBrk="1" hangingPunct="1"/>
            <a:r>
              <a:rPr lang="en-US">
                <a:latin typeface="Georgia" charset="0"/>
                <a:ea typeface="ＭＳ Ｐゴシック" charset="0"/>
              </a:rPr>
              <a:t>Problem with encoding, storing or retrieving information that can be used in the future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Retrograde amnesia</a:t>
            </a:r>
          </a:p>
          <a:p>
            <a:pPr lvl="1" eaLnBrk="1" hangingPunct="1"/>
            <a:r>
              <a:rPr lang="en-US">
                <a:latin typeface="Georgia" charset="0"/>
                <a:ea typeface="ＭＳ Ｐゴシック" charset="0"/>
              </a:rPr>
              <a:t>Loss of access to events that happened in the past, typically before the onset of the disease</a:t>
            </a:r>
          </a:p>
          <a:p>
            <a:pPr lvl="1" eaLnBrk="1" hangingPunct="1"/>
            <a:r>
              <a:rPr lang="en-US">
                <a:latin typeface="Georgia" charset="0"/>
                <a:ea typeface="ＭＳ Ｐゴシック" charset="0"/>
              </a:rPr>
              <a:t> Can occur on a gradient </a:t>
            </a:r>
            <a:r>
              <a:rPr lang="ja-JP" altLang="en-US">
                <a:latin typeface="Georgia" charset="0"/>
                <a:ea typeface="ＭＳ Ｐゴシック" charset="0"/>
              </a:rPr>
              <a:t>“</a:t>
            </a:r>
            <a:r>
              <a:rPr lang="en-US" altLang="ja-JP">
                <a:latin typeface="Georgia" charset="0"/>
                <a:ea typeface="ＭＳ Ｐゴシック" charset="0"/>
              </a:rPr>
              <a:t>shrinking RA</a:t>
            </a:r>
            <a:r>
              <a:rPr lang="ja-JP" altLang="en-US">
                <a:latin typeface="Georgia" charset="0"/>
                <a:ea typeface="ＭＳ Ｐゴシック" charset="0"/>
              </a:rPr>
              <a:t>”</a:t>
            </a:r>
            <a:endParaRPr lang="en-US" altLang="ja-JP">
              <a:latin typeface="Georgia" charset="0"/>
              <a:ea typeface="ＭＳ Ｐゴシック" charset="0"/>
            </a:endParaRPr>
          </a:p>
          <a:p>
            <a:pPr lvl="1" eaLnBrk="1" hangingPunct="1"/>
            <a:r>
              <a:rPr lang="en-US">
                <a:latin typeface="Georgia" charset="0"/>
                <a:ea typeface="ＭＳ Ｐゴシック" charset="0"/>
              </a:rPr>
              <a:t>Often co-occurs with anterograde amnesia</a:t>
            </a:r>
          </a:p>
        </p:txBody>
      </p:sp>
    </p:spTree>
    <p:extLst>
      <p:ext uri="{BB962C8B-B14F-4D97-AF65-F5344CB8AC3E}">
        <p14:creationId xmlns:p14="http://schemas.microsoft.com/office/powerpoint/2010/main" val="46899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Posttraumatic amnesia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lvl="1" eaLnBrk="1" hangingPunct="1"/>
            <a:r>
              <a:rPr lang="en-US">
                <a:latin typeface="Georgia" charset="0"/>
                <a:ea typeface="ＭＳ Ｐゴシック" charset="0"/>
              </a:rPr>
              <a:t>Difficulty forming new memories</a:t>
            </a:r>
          </a:p>
          <a:p>
            <a:pPr lvl="1" eaLnBrk="1" hangingPunct="1"/>
            <a:r>
              <a:rPr lang="en-US">
                <a:latin typeface="Georgia" charset="0"/>
                <a:ea typeface="ＭＳ Ｐゴシック" charset="0"/>
              </a:rPr>
              <a:t>Tends to gradually improve</a:t>
            </a:r>
          </a:p>
          <a:p>
            <a:pPr eaLnBrk="1" hangingPunct="1"/>
            <a:endParaRPr lang="en-US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9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memory theory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strengthen encoding, consolidation and storage.</a:t>
            </a:r>
          </a:p>
          <a:p>
            <a:pPr lvl="1"/>
            <a:r>
              <a:rPr lang="en-US" dirty="0"/>
              <a:t>What does the O’Neil-</a:t>
            </a:r>
            <a:r>
              <a:rPr lang="en-US" dirty="0" err="1"/>
              <a:t>Pirozzi</a:t>
            </a:r>
            <a:r>
              <a:rPr lang="en-US" dirty="0"/>
              <a:t> et al. article offer that builds on this concept?</a:t>
            </a:r>
          </a:p>
          <a:p>
            <a:r>
              <a:rPr lang="en-US" dirty="0"/>
              <a:t>Instructional techniques can emphasize procedural memory pathways in those whose declarative memory pathways are damaged.</a:t>
            </a:r>
          </a:p>
          <a:p>
            <a:pPr lvl="1"/>
            <a:r>
              <a:rPr lang="en-US" dirty="0"/>
              <a:t>Sohlberg &amp; </a:t>
            </a:r>
            <a:r>
              <a:rPr lang="en-US" dirty="0" err="1"/>
              <a:t>Turkstra</a:t>
            </a:r>
            <a:r>
              <a:rPr lang="en-US" dirty="0"/>
              <a:t> text provides map to do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0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Learning is enhanced when…</a:t>
            </a:r>
          </a:p>
        </p:txBody>
      </p:sp>
      <p:sp>
        <p:nvSpPr>
          <p:cNvPr id="21506" name="Content Placeholder 9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Deeper levels of processing are activated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Material is elaborated</a:t>
            </a:r>
          </a:p>
          <a:p>
            <a:pPr eaLnBrk="1" hangingPunct="1">
              <a:buFontTx/>
              <a:buNone/>
            </a:pPr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This increases the number of potential routes to retrieval..</a:t>
            </a:r>
          </a:p>
          <a:p>
            <a:endParaRPr lang="en-US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08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What Makes Memories Last?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Self-relevance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Reactivation pattern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Cognitive significance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Sensory diversity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Distinctiveness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Exposure duration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Motivational significance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Emotional significance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Predictability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3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Instruction Should be Based on Client’s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parts of memory are preserved versus impaired</a:t>
            </a:r>
          </a:p>
          <a:p>
            <a:r>
              <a:rPr lang="en-US" dirty="0"/>
              <a:t>Will client need a highly structured, error free learning regimen?</a:t>
            </a:r>
          </a:p>
          <a:p>
            <a:r>
              <a:rPr lang="en-US" dirty="0"/>
              <a:t>What other considerations should drive the design of instruction?</a:t>
            </a:r>
          </a:p>
          <a:p>
            <a:pPr lvl="1"/>
            <a:r>
              <a:rPr lang="en-US" dirty="0"/>
              <a:t>Cognitive-linguistic function</a:t>
            </a:r>
          </a:p>
          <a:p>
            <a:pPr lvl="1"/>
            <a:r>
              <a:rPr lang="en-US" dirty="0"/>
              <a:t>Physical sensory abilities</a:t>
            </a:r>
          </a:p>
          <a:p>
            <a:pPr lvl="1"/>
            <a:r>
              <a:rPr lang="en-US" dirty="0"/>
              <a:t>Psychosocial function</a:t>
            </a:r>
          </a:p>
          <a:p>
            <a:pPr lvl="1"/>
            <a:r>
              <a:rPr lang="en-US" dirty="0"/>
              <a:t>Social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9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Memory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Client’s primary issue is with encoding because working memory is reduced </a:t>
            </a:r>
          </a:p>
          <a:p>
            <a:pPr marL="400050" lvl="1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latin typeface="+mj-lt"/>
                <a:ea typeface="Wingdings"/>
                <a:cs typeface="Wingdings"/>
                <a:sym typeface="Wingdings"/>
              </a:rPr>
              <a:t>administer direct attention training</a:t>
            </a:r>
          </a:p>
          <a:p>
            <a:r>
              <a:rPr lang="en-US" dirty="0">
                <a:latin typeface="+mj-lt"/>
                <a:ea typeface="Wingdings"/>
                <a:cs typeface="Wingdings"/>
                <a:sym typeface="Wingdings"/>
              </a:rPr>
              <a:t>Client’s primary issue is with consolidation and storage</a:t>
            </a:r>
          </a:p>
          <a:p>
            <a:pPr marL="400050" lvl="1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latin typeface="+mj-lt"/>
                <a:ea typeface="Wingdings"/>
                <a:cs typeface="Wingdings"/>
                <a:sym typeface="Wingdings"/>
              </a:rPr>
              <a:t>circumvent using procedural learning and SI</a:t>
            </a:r>
          </a:p>
          <a:p>
            <a:r>
              <a:rPr lang="en-US" dirty="0">
                <a:latin typeface="+mj-lt"/>
                <a:ea typeface="Wingdings"/>
                <a:cs typeface="Wingdings"/>
                <a:sym typeface="Wingdings"/>
              </a:rPr>
              <a:t>Client’s primary issue is with retrieval</a:t>
            </a:r>
          </a:p>
          <a:p>
            <a:pPr marL="400050" lvl="1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ea typeface="Wingdings"/>
                <a:cs typeface="Wingdings"/>
                <a:sym typeface="Wingdings"/>
              </a:rPr>
              <a:t>circumvent by teaching recall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Assessment of Memory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  <a:latin typeface="Georgia" charset="0"/>
                <a:ea typeface="ＭＳ Ｐゴシック" charset="0"/>
                <a:cs typeface="ＭＳ Ｐゴシック" charset="0"/>
              </a:rPr>
              <a:t>Episodic memory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  <a:latin typeface="Georgia" charset="0"/>
                <a:ea typeface="ＭＳ Ｐゴシック" charset="0"/>
                <a:cs typeface="ＭＳ Ｐゴシック" charset="0"/>
              </a:rPr>
              <a:t>Semantic memory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  <a:latin typeface="Georgia" charset="0"/>
                <a:ea typeface="ＭＳ Ｐゴシック" charset="0"/>
                <a:cs typeface="ＭＳ Ｐゴシック" charset="0"/>
              </a:rPr>
              <a:t>Working (short term/attentional) memory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rgbClr val="4EB82E"/>
                </a:solidFill>
                <a:latin typeface="Georgia" charset="0"/>
                <a:ea typeface="ＭＳ Ｐゴシック" charset="0"/>
                <a:cs typeface="ＭＳ Ｐゴシック" charset="0"/>
              </a:rPr>
              <a:t>Perceptual (agnosias)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rgbClr val="4EB82E"/>
                </a:solidFill>
                <a:latin typeface="Georgia" charset="0"/>
                <a:ea typeface="ＭＳ Ｐゴシック" charset="0"/>
                <a:cs typeface="ＭＳ Ｐゴシック" charset="0"/>
              </a:rPr>
              <a:t>Procedural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rgbClr val="4EB82E"/>
                </a:solidFill>
                <a:latin typeface="Georgia" charset="0"/>
                <a:ea typeface="ＭＳ Ｐゴシック" charset="0"/>
                <a:cs typeface="ＭＳ Ｐゴシック" charset="0"/>
              </a:rPr>
              <a:t>Priming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rgbClr val="4EB82E"/>
                </a:solidFill>
                <a:latin typeface="Georgia" charset="0"/>
                <a:ea typeface="ＭＳ Ｐゴシック" charset="0"/>
                <a:cs typeface="ＭＳ Ｐゴシック" charset="0"/>
              </a:rPr>
              <a:t>Emotional/motivational</a:t>
            </a:r>
          </a:p>
        </p:txBody>
      </p:sp>
    </p:spTree>
    <p:extLst>
      <p:ext uri="{BB962C8B-B14F-4D97-AF65-F5344CB8AC3E}">
        <p14:creationId xmlns:p14="http://schemas.microsoft.com/office/powerpoint/2010/main" val="302098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Memory:</a:t>
            </a:r>
            <a:br>
              <a:rPr lang="en-US" dirty="0"/>
            </a:br>
            <a:r>
              <a:rPr lang="en-US" dirty="0"/>
              <a:t> Theory, Assessment and Treatment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</p:txBody>
      </p:sp>
    </p:spTree>
    <p:extLst>
      <p:ext uri="{BB962C8B-B14F-4D97-AF65-F5344CB8AC3E}">
        <p14:creationId xmlns:p14="http://schemas.microsoft.com/office/powerpoint/2010/main" val="339027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Assessment Questions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Is there a memory impairment?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If so, how severe?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What memory systems &amp; domains are affected?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Prognosis &amp; prediction?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How do/will memory problems affect everyday functioning?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What will help?</a:t>
            </a:r>
          </a:p>
          <a:p>
            <a:pPr eaLnBrk="1" hangingPunct="1"/>
            <a:endParaRPr lang="en-US" sz="280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74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Contributions to Clinical Memory Assessment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Patient symptoms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Perspective of carers/family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Diary based observations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Memory tests</a:t>
            </a:r>
          </a:p>
          <a:p>
            <a:pPr eaLnBrk="1" hangingPunct="1"/>
            <a:endParaRPr lang="en-US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84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9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Testing</a:t>
            </a:r>
            <a:br>
              <a:rPr lang="en-US" sz="29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9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(Informal/Formal-Unstandardized)</a:t>
            </a:r>
            <a:endParaRPr lang="en-US" sz="3000">
              <a:solidFill>
                <a:srgbClr val="7B9899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Clinical Interview (spontaneous account, symptoms, impact, agreement)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Questionnaires/rating scales for acute (e.g., GOAT)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Questionnaires/rating scales for post acute (Memory Questionnaire; Cognitive Symptoms Checklist (Ohara, et al., 1993)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Diaries/charts (formal to informal)</a:t>
            </a:r>
          </a:p>
        </p:txBody>
      </p:sp>
    </p:spTree>
    <p:extLst>
      <p:ext uri="{BB962C8B-B14F-4D97-AF65-F5344CB8AC3E}">
        <p14:creationId xmlns:p14="http://schemas.microsoft.com/office/powerpoint/2010/main" val="667350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Testing</a:t>
            </a:r>
            <a:br>
              <a:rPr lang="en-US" sz="32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32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(Formal-Standardized)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05000"/>
            <a:ext cx="7772400" cy="4495800"/>
          </a:xfrm>
        </p:spPr>
        <p:txBody>
          <a:bodyPr/>
          <a:lstStyle/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Wechsler Memory Scales (six primary subtests--episodic, working/recognition, recall, learning)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RBMT (episodic, prospective/recognition, recall, learning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CVLT (episodic/recognition, recall, learning)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Pyramid &amp; Palm Trees (semantic/recognition)</a:t>
            </a:r>
          </a:p>
          <a:p>
            <a:pPr eaLnBrk="1" hangingPunct="1"/>
            <a:endParaRPr lang="en-US" sz="280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93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Testing</a:t>
            </a:r>
            <a:br>
              <a:rPr lang="en-US" sz="32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32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(Formal-Standardized)</a:t>
            </a:r>
            <a:endParaRPr lang="en-US" sz="3000">
              <a:solidFill>
                <a:srgbClr val="7B9899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Consider task stimuli (pictorial, verbal), response modality (auditory, visual), mode of response (recall, cued, recognition), focus (new learning, retention)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Consider psychometrics: construct validity, face validity, reliability, norming, floor &amp; ceiling effects, ecological validity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Dynamic assessment by altering: distraction, practice, rehearsal, simplification of instructions, external incentives, external aids etc.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46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Six Possible Memory Intervention Approaches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4EB82E"/>
                </a:solidFill>
              </a:rPr>
              <a:t>Impairment based</a:t>
            </a:r>
            <a:r>
              <a:rPr lang="en-US" sz="2800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dirty="0"/>
              <a:t>Drills (no evidence to support; Shum et al., 2011)</a:t>
            </a:r>
          </a:p>
          <a:p>
            <a:pPr marL="274638" lvl="1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dirty="0"/>
              <a:t>				</a:t>
            </a:r>
          </a:p>
          <a:p>
            <a:pPr marL="0" indent="0" algn="ctr" eaLnBrk="1" hangingPunct="1">
              <a:lnSpc>
                <a:spcPct val="90000"/>
              </a:lnSpc>
              <a:buFont typeface="Wingdings 2" charset="0"/>
              <a:buNone/>
              <a:defRPr/>
            </a:pPr>
            <a:r>
              <a:rPr lang="en-US" sz="2800" b="1" dirty="0">
                <a:solidFill>
                  <a:srgbClr val="4EB82E"/>
                </a:solidFill>
              </a:rPr>
              <a:t>VS</a:t>
            </a: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4EB82E"/>
                </a:solidFill>
              </a:rPr>
              <a:t>Domain specific/Task Specific/Compensatory</a:t>
            </a:r>
            <a:endParaRPr lang="en-US" sz="2800" dirty="0"/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solidFill>
                  <a:schemeClr val="tx1"/>
                </a:solidFill>
              </a:rPr>
              <a:t>Environmental management*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solidFill>
                  <a:schemeClr val="tx1"/>
                </a:solidFill>
              </a:rPr>
              <a:t>Functional Skills or Facts </a:t>
            </a:r>
            <a:r>
              <a:rPr lang="en-US" sz="2600" b="1" dirty="0"/>
              <a:t>T</a:t>
            </a:r>
            <a:r>
              <a:rPr lang="en-US" sz="2600" b="1" dirty="0">
                <a:solidFill>
                  <a:schemeClr val="tx1"/>
                </a:solidFill>
              </a:rPr>
              <a:t>raining*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solidFill>
                  <a:schemeClr val="tx1"/>
                </a:solidFill>
              </a:rPr>
              <a:t>External Aids/Assistive Technology*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solidFill>
                  <a:schemeClr val="tx1"/>
                </a:solidFill>
              </a:rPr>
              <a:t>Cognitive strategies to enhance memory*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solidFill>
                  <a:schemeClr val="tx1"/>
                </a:solidFill>
              </a:rPr>
              <a:t>Personalized Education</a:t>
            </a:r>
          </a:p>
          <a:p>
            <a:pPr marL="282575" lvl="1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b="1" dirty="0">
                <a:solidFill>
                  <a:schemeClr val="accent1"/>
                </a:solidFill>
              </a:rPr>
              <a:t>*Depend upon effective instruction—Use PIE framework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048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Spaced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Used to primarily train concepts and facts</a:t>
            </a:r>
          </a:p>
          <a:p>
            <a:r>
              <a:rPr lang="en-US" dirty="0"/>
              <a:t> “Active rehearsal” </a:t>
            </a:r>
          </a:p>
          <a:p>
            <a:r>
              <a:rPr lang="en-US" dirty="0"/>
              <a:t>Repeated and spaced retrieval facilitates learning</a:t>
            </a:r>
          </a:p>
          <a:p>
            <a:r>
              <a:rPr lang="en-US" dirty="0"/>
              <a:t>Minimizes errors but does not eliminate them</a:t>
            </a:r>
          </a:p>
          <a:p>
            <a:r>
              <a:rPr lang="en-US" dirty="0"/>
              <a:t>Been demonstrated to enhance memory performance on a range of tasks (face-name association, object recall, use of memory aids)</a:t>
            </a:r>
          </a:p>
          <a:p>
            <a:r>
              <a:rPr lang="en-US" dirty="0"/>
              <a:t>Most of the data in the dementia population with some in the ABI literature</a:t>
            </a:r>
          </a:p>
        </p:txBody>
      </p:sp>
    </p:spTree>
    <p:extLst>
      <p:ext uri="{BB962C8B-B14F-4D97-AF65-F5344CB8AC3E}">
        <p14:creationId xmlns:p14="http://schemas.microsoft.com/office/powerpoint/2010/main" val="172072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Errorless Learning used in 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Basic principle is: Error reduction by minimizing guessing</a:t>
            </a:r>
          </a:p>
          <a:p>
            <a:r>
              <a:rPr lang="en-US" dirty="0"/>
              <a:t>Errorless learning is an instructional technique part of a number of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1445477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Times New Roman" pitchFamily="-65" charset="0"/>
              </a:rPr>
              <a:t>Identify Goals: ask client and caregivers 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>
                <a:latin typeface="Times New Roman" pitchFamily="-65" charset="0"/>
              </a:rPr>
              <a:t>Develop Verbal Prompt and Response using client’s own words 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Times New Roman" pitchFamily="-65" charset="0"/>
              </a:rPr>
              <a:t> Practice phrasing before beginning to train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35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 flipV="1">
            <a:off x="609600" y="2002414"/>
            <a:ext cx="7162800" cy="5847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Times New Roman" pitchFamily="-65" charset="0"/>
              </a:rPr>
              <a:t> </a:t>
            </a:r>
            <a:r>
              <a:rPr lang="en-US" sz="3200" dirty="0">
                <a:latin typeface="Times New Roman" pitchFamily="-65" charset="0"/>
              </a:rPr>
              <a:t> 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-65" charset="0"/>
              </a:rPr>
              <a:t>“If you want to know what activities we have planned today, you can come over here and read this schedule.  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itchFamily="-65" charset="0"/>
              </a:rPr>
              <a:t>Prompt:</a:t>
            </a:r>
            <a:r>
              <a:rPr lang="en-US" sz="2800" dirty="0">
                <a:latin typeface="Times New Roman" pitchFamily="-65" charset="0"/>
              </a:rPr>
              <a:t>  Where can you look to find out what is planned for the day?”</a:t>
            </a:r>
          </a:p>
          <a:p>
            <a:pPr>
              <a:spcBef>
                <a:spcPct val="50000"/>
              </a:spcBef>
            </a:pPr>
            <a:r>
              <a:rPr lang="en-US" sz="2800" b="1" dirty="0" err="1">
                <a:latin typeface="Times New Roman" pitchFamily="-65" charset="0"/>
              </a:rPr>
              <a:t>Response:</a:t>
            </a:r>
            <a:r>
              <a:rPr lang="en-US" sz="2800" dirty="0" err="1">
                <a:latin typeface="Times New Roman" pitchFamily="-65" charset="0"/>
              </a:rPr>
              <a:t>“I</a:t>
            </a:r>
            <a:r>
              <a:rPr lang="en-US" sz="2800" dirty="0">
                <a:latin typeface="Times New Roman" pitchFamily="-65" charset="0"/>
              </a:rPr>
              <a:t> can go here to read this schedule.”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913199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Big Picture: Learning &amp; Memory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Engage a wide range of brain regions</a:t>
            </a:r>
          </a:p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There are both modality &amp; material-specific channels for information encoding, storage &amp; even retrieval</a:t>
            </a:r>
          </a:p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Information is not represented statically in the brain--(e.g., attention, emotion, hormonal levels) influence, modify and rearrange our knowledge</a:t>
            </a:r>
          </a:p>
        </p:txBody>
      </p:sp>
    </p:spTree>
    <p:extLst>
      <p:ext uri="{BB962C8B-B14F-4D97-AF65-F5344CB8AC3E}">
        <p14:creationId xmlns:p14="http://schemas.microsoft.com/office/powerpoint/2010/main" val="436654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example…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“ When you get up in the morning, please go to the refrigerator and read the message I left for you. </a:t>
            </a:r>
          </a:p>
          <a:p>
            <a:r>
              <a:rPr lang="en-US" sz="2800" b="1" dirty="0"/>
              <a:t>Prompt:</a:t>
            </a:r>
            <a:r>
              <a:rPr lang="en-US" sz="2800" dirty="0"/>
              <a:t> What should you do when  you get up in the morning?”</a:t>
            </a:r>
          </a:p>
          <a:p>
            <a:r>
              <a:rPr lang="en-US" sz="2800" b="1" dirty="0"/>
              <a:t>Response:</a:t>
            </a:r>
            <a:r>
              <a:rPr lang="en-US" sz="2800" dirty="0"/>
              <a:t>  “I go to the refrigerator and read the message.”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9736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procedure</a:t>
            </a:r>
          </a:p>
        </p:txBody>
      </p:sp>
      <p:sp>
        <p:nvSpPr>
          <p:cNvPr id="151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Prompt:  </a:t>
            </a:r>
          </a:p>
          <a:p>
            <a:pPr lvl="1"/>
            <a:r>
              <a:rPr lang="en-US" dirty="0"/>
              <a:t>What do you do when you finish your cereal?</a:t>
            </a:r>
          </a:p>
          <a:p>
            <a:r>
              <a:rPr lang="en-US" dirty="0"/>
              <a:t>Correct response: </a:t>
            </a:r>
          </a:p>
          <a:p>
            <a:pPr lvl="1"/>
            <a:r>
              <a:rPr lang="en-US" dirty="0"/>
              <a:t> I take something out of the freezer for dinner.</a:t>
            </a:r>
          </a:p>
          <a:p>
            <a:pPr lvl="1"/>
            <a:r>
              <a:rPr lang="en-US" dirty="0"/>
              <a:t>= Immediate Repetition</a:t>
            </a:r>
          </a:p>
          <a:p>
            <a:r>
              <a:rPr lang="en-US" dirty="0"/>
              <a:t>Next prompt in 30 sec.</a:t>
            </a:r>
          </a:p>
          <a:p>
            <a:r>
              <a:rPr lang="en-US" dirty="0"/>
              <a:t>Interval doubles with each correct response.</a:t>
            </a:r>
          </a:p>
          <a:p>
            <a:r>
              <a:rPr lang="en-US" dirty="0"/>
              <a:t>Incorrect response: Immediate repetition of correct response then interval reduces by half.</a:t>
            </a:r>
          </a:p>
        </p:txBody>
      </p:sp>
    </p:spTree>
    <p:extLst>
      <p:ext uri="{BB962C8B-B14F-4D97-AF65-F5344CB8AC3E}">
        <p14:creationId xmlns:p14="http://schemas.microsoft.com/office/powerpoint/2010/main" val="168522479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on implicit or </a:t>
            </a:r>
            <a:r>
              <a:rPr lang="en-US" dirty="0" err="1"/>
              <a:t>nondeclarative</a:t>
            </a:r>
            <a:r>
              <a:rPr lang="en-US" dirty="0"/>
              <a:t> memory</a:t>
            </a:r>
          </a:p>
          <a:p>
            <a:r>
              <a:rPr lang="en-US" dirty="0"/>
              <a:t>Exploits residual but impaired declarative memory</a:t>
            </a:r>
          </a:p>
          <a:p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Valitchka</a:t>
            </a:r>
            <a:r>
              <a:rPr lang="en-US" dirty="0"/>
              <a:t> &amp; </a:t>
            </a:r>
            <a:r>
              <a:rPr lang="en-US" dirty="0" err="1"/>
              <a:t>Turkstra</a:t>
            </a:r>
            <a:r>
              <a:rPr lang="en-US" dirty="0"/>
              <a:t> (2013). Take one of their examples where the </a:t>
            </a:r>
            <a:r>
              <a:rPr lang="en-US" dirty="0" err="1"/>
              <a:t>careprovider</a:t>
            </a:r>
            <a:r>
              <a:rPr lang="en-US" dirty="0"/>
              <a:t> used declarative questions and turn it into a spaced retrieval target.</a:t>
            </a:r>
          </a:p>
        </p:txBody>
      </p:sp>
    </p:spTree>
    <p:extLst>
      <p:ext uri="{BB962C8B-B14F-4D97-AF65-F5344CB8AC3E}">
        <p14:creationId xmlns:p14="http://schemas.microsoft.com/office/powerpoint/2010/main" val="300783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SR Training Session (30 min)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Hello, are you ready to start?</a:t>
            </a:r>
          </a:p>
          <a:p>
            <a:r>
              <a:rPr lang="en-US" dirty="0"/>
              <a:t>Prompt: “what is your telephone number?</a:t>
            </a:r>
          </a:p>
          <a:p>
            <a:r>
              <a:rPr lang="en-US" dirty="0"/>
              <a:t>Response: “my telephone number is 123-4567”</a:t>
            </a:r>
          </a:p>
          <a:p>
            <a:r>
              <a:rPr lang="en-US" dirty="0"/>
              <a:t>That’s right.  How have you been? Anything new happening in your life?</a:t>
            </a:r>
          </a:p>
          <a:p>
            <a:r>
              <a:rPr lang="en-US" dirty="0"/>
              <a:t>30 sec later: Now I need to ask you, “what is your telephone number?</a:t>
            </a:r>
          </a:p>
          <a:p>
            <a:r>
              <a:rPr lang="en-US" dirty="0"/>
              <a:t>Response: “my telephone number is 123-4567”</a:t>
            </a:r>
          </a:p>
          <a:p>
            <a:r>
              <a:rPr lang="en-US" dirty="0"/>
              <a:t>Good, you were telling me…..</a:t>
            </a:r>
          </a:p>
          <a:p>
            <a:r>
              <a:rPr lang="en-US" dirty="0"/>
              <a:t>1 min later: Again, I need to ask you, “what is your telephone number</a:t>
            </a:r>
          </a:p>
          <a:p>
            <a:r>
              <a:rPr lang="en-US" dirty="0"/>
              <a:t>“my telephone number is 123-4567”</a:t>
            </a:r>
          </a:p>
          <a:p>
            <a:r>
              <a:rPr lang="en-US" dirty="0"/>
              <a:t>Keeps repeating at 2 min, 4 min, 8 min, 16 min.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58986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9388"/>
            <a:ext cx="7086600" cy="1292225"/>
          </a:xfrm>
        </p:spPr>
        <p:txBody>
          <a:bodyPr/>
          <a:lstStyle/>
          <a:p>
            <a:r>
              <a:rPr lang="en-US" sz="3600" dirty="0"/>
              <a:t>What to do or say during intervals?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General conversation: how have you been, what’s new with you?</a:t>
            </a:r>
          </a:p>
          <a:p>
            <a:pPr>
              <a:lnSpc>
                <a:spcPct val="90000"/>
              </a:lnSpc>
            </a:pPr>
            <a:r>
              <a:rPr lang="en-US"/>
              <a:t>Different activity: another therapy goal, reading, puzzles, games</a:t>
            </a:r>
          </a:p>
          <a:p>
            <a:pPr>
              <a:lnSpc>
                <a:spcPct val="90000"/>
              </a:lnSpc>
            </a:pPr>
            <a:r>
              <a:rPr lang="en-US"/>
              <a:t>Future goal discussion:  identify other problems to address; plan external aids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DO NOT discuss current goal</a:t>
            </a:r>
          </a:p>
        </p:txBody>
      </p:sp>
    </p:spTree>
    <p:extLst>
      <p:ext uri="{BB962C8B-B14F-4D97-AF65-F5344CB8AC3E}">
        <p14:creationId xmlns:p14="http://schemas.microsoft.com/office/powerpoint/2010/main" val="1270688694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575_00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8772"/>
            <a:ext cx="5524500" cy="715403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227832" cy="1098332"/>
          </a:xfrm>
        </p:spPr>
        <p:txBody>
          <a:bodyPr/>
          <a:lstStyle/>
          <a:p>
            <a:r>
              <a:rPr lang="en-US" dirty="0"/>
              <a:t>Clinician records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227832" cy="316886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Longest interval between successful recalls achieved during last session</a:t>
            </a:r>
          </a:p>
          <a:p>
            <a:pPr>
              <a:buFont typeface="Arial"/>
              <a:buChar char="•"/>
            </a:pPr>
            <a:r>
              <a:rPr lang="en-US" dirty="0"/>
              <a:t>Successful recall at beginning of session</a:t>
            </a:r>
          </a:p>
          <a:p>
            <a:pPr>
              <a:buFont typeface="Arial"/>
              <a:buChar char="•"/>
            </a:pPr>
            <a:r>
              <a:rPr lang="en-US" dirty="0"/>
              <a:t>Charting recall intervals during session</a:t>
            </a:r>
          </a:p>
        </p:txBody>
      </p:sp>
    </p:spTree>
    <p:extLst>
      <p:ext uri="{BB962C8B-B14F-4D97-AF65-F5344CB8AC3E}">
        <p14:creationId xmlns:p14="http://schemas.microsoft.com/office/powerpoint/2010/main" val="488098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Session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Used to record progress when teaching the use of a strategy </a:t>
            </a:r>
          </a:p>
          <a:p>
            <a:r>
              <a:rPr lang="en-US" dirty="0"/>
              <a:t>Data taken on the phone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4495800" y="457200"/>
          <a:ext cx="4392613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3" imgW="6451600" imgH="8496300" progId="Word.Document.8">
                  <p:embed/>
                </p:oleObj>
              </mc:Choice>
              <mc:Fallback>
                <p:oleObj name="Document" r:id="rId3" imgW="6451600" imgH="8496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"/>
                        <a:ext cx="4392613" cy="5791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31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04A4-E58D-4E49-AAD2-85AB6681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Spaced Retrieval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AC832-985F-2A4A-925A-CA40CA8E5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8749" y="1106661"/>
            <a:ext cx="9330677" cy="44797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48083-36D6-1A42-BA5C-2F4016DA673C}"/>
              </a:ext>
            </a:extLst>
          </p:cNvPr>
          <p:cNvSpPr txBox="1"/>
          <p:nvPr/>
        </p:nvSpPr>
        <p:spPr>
          <a:xfrm>
            <a:off x="1685924" y="5956770"/>
            <a:ext cx="6729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Spaced Retrieval Therapy 4+  </a:t>
            </a:r>
            <a:r>
              <a:rPr lang="en-US" dirty="0"/>
              <a:t>Memory Training for Dementia</a:t>
            </a:r>
          </a:p>
          <a:p>
            <a:r>
              <a:rPr lang="en-US" dirty="0">
                <a:hlinkClick r:id="rId3"/>
              </a:rPr>
              <a:t>Tactus Therapy Solutions Ltd.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87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1"/>
            <a:ext cx="899160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Examples of SR Goals</a:t>
            </a:r>
          </a:p>
          <a:p>
            <a:r>
              <a:rPr lang="en-US" u="sng" dirty="0">
                <a:latin typeface="Arial" charset="0"/>
                <a:ea typeface="Arial" charset="0"/>
                <a:cs typeface="Arial" charset="0"/>
              </a:rPr>
              <a:t>Type of Goal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					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Diagnosis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	 	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Source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*Using a calendar to remember	AD			Camp et al., 1996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daily tasks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*Remembering to redeem a 		AD			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McKitrick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Camp, &amp; Black, 1992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coupon 								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*Object naming				AD (Vascular)	Abrahams &amp; Camp, 1993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*Remember to eat			HAD			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Neundorfer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et al., 2004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*Describe an item if you		CVA			Brush &amp; Camp, 1998b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cannot name it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*Room number				Dementia		Brush &amp; Camp, 1998b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*Speak into a voice			CVA/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Dysarthria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	Brush &amp; Camp, 1998b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amplifier when talking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*Take a sip of liquid after		Dementia		Brush &amp; Camp, 1998c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eating a bite of food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*Face-name association		AD				Clare et al., 2002;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											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Loewenstein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et al., 2004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*Use a notebook to find	AD (Vascular) 		Bird &amp;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Kinsella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1996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answers to questions		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*Address “paranoid		AD					Bird, 2001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delusions” &amp; violence	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*Obsessive toileting		Hypoxia				Bird, 2001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*Anger management		TBI					Melton &amp;  Bourgeois, 2005</a:t>
            </a:r>
          </a:p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7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Instructional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60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Metacognitive strategies</a:t>
            </a:r>
          </a:p>
          <a:p>
            <a:pPr lvl="1"/>
            <a:r>
              <a:rPr lang="en-US" dirty="0"/>
              <a:t>Task specific strategies</a:t>
            </a:r>
          </a:p>
          <a:p>
            <a:pPr lvl="1"/>
            <a:r>
              <a:rPr lang="en-US" dirty="0"/>
              <a:t>General strategies</a:t>
            </a:r>
          </a:p>
          <a:p>
            <a:r>
              <a:rPr lang="en-US" dirty="0"/>
              <a:t>External aids/Tools or Multistep Tasks</a:t>
            </a:r>
          </a:p>
          <a:p>
            <a:pPr lvl="1"/>
            <a:r>
              <a:rPr lang="en-US" dirty="0"/>
              <a:t>Smartphone apps</a:t>
            </a:r>
          </a:p>
          <a:p>
            <a:r>
              <a:rPr lang="en-US" dirty="0"/>
              <a:t>Facts/Information; Simple routines*</a:t>
            </a:r>
          </a:p>
          <a:p>
            <a:pPr lvl="1"/>
            <a:r>
              <a:rPr lang="en-US" dirty="0"/>
              <a:t>Names/</a:t>
            </a:r>
            <a:r>
              <a:rPr lang="en-US" dirty="0" err="1"/>
              <a:t>addressess</a:t>
            </a:r>
            <a:endParaRPr lang="en-US" dirty="0"/>
          </a:p>
          <a:p>
            <a:pPr lvl="1"/>
            <a:r>
              <a:rPr lang="en-US" dirty="0"/>
              <a:t>Vocabulary</a:t>
            </a:r>
          </a:p>
          <a:p>
            <a:pPr lvl="1"/>
            <a:r>
              <a:rPr lang="en-US" dirty="0"/>
              <a:t>Dressing or swallowing routines</a:t>
            </a:r>
          </a:p>
          <a:p>
            <a:pPr marL="457200" lvl="1" indent="0">
              <a:buNone/>
            </a:pPr>
            <a:r>
              <a:rPr lang="en-US" dirty="0"/>
              <a:t>*BEST FOR SPACED RETRIEVAL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Stages for remembering &amp; neuroanatomical correlates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solidFill>
                  <a:schemeClr val="accent2"/>
                </a:solidFill>
                <a:latin typeface="Georgia" charset="0"/>
                <a:ea typeface="ＭＳ Ｐゴシック" charset="0"/>
                <a:cs typeface="ＭＳ Ｐゴシック" charset="0"/>
              </a:rPr>
              <a:t>Attention</a:t>
            </a:r>
            <a:r>
              <a:rPr lang="en-US" sz="2600" dirty="0">
                <a:latin typeface="Georgia" charset="0"/>
                <a:ea typeface="ＭＳ Ｐゴシック" charset="0"/>
                <a:cs typeface="ＭＳ Ｐゴシック" charset="0"/>
              </a:rPr>
              <a:t>/Initial registration (reticular activating system/corresponding sensory cortex)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solidFill>
                  <a:schemeClr val="accent2"/>
                </a:solidFill>
                <a:latin typeface="Georgia" charset="0"/>
                <a:ea typeface="ＭＳ Ｐゴシック" charset="0"/>
                <a:cs typeface="ＭＳ Ｐゴシック" charset="0"/>
              </a:rPr>
              <a:t>Encoding</a:t>
            </a:r>
            <a:r>
              <a:rPr lang="en-US" sz="2600" dirty="0">
                <a:latin typeface="Georgia" charset="0"/>
                <a:ea typeface="ＭＳ Ｐゴシック" charset="0"/>
                <a:cs typeface="ＭＳ Ｐゴシック" charset="0"/>
              </a:rPr>
              <a:t> (corresponding sensory cortex/basal ganglia/diencephalon)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Georgia" charset="0"/>
                <a:ea typeface="ＭＳ Ｐゴシック" charset="0"/>
              </a:rPr>
              <a:t>Working Memory (prefrontal/parietal structures)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solidFill>
                  <a:schemeClr val="accent2"/>
                </a:solidFill>
                <a:latin typeface="Georgia" charset="0"/>
                <a:ea typeface="ＭＳ Ｐゴシック" charset="0"/>
                <a:cs typeface="ＭＳ Ｐゴシック" charset="0"/>
              </a:rPr>
              <a:t>Consolidation/Storage</a:t>
            </a:r>
            <a:r>
              <a:rPr lang="en-US" sz="2600" dirty="0">
                <a:latin typeface="Georgia" charset="0"/>
                <a:ea typeface="ＭＳ Ｐゴシック" charset="0"/>
                <a:cs typeface="ＭＳ Ｐゴシック" charset="0"/>
              </a:rPr>
              <a:t> (medial temporal lobes/limbic systems/hippocampi)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solidFill>
                  <a:schemeClr val="accent2"/>
                </a:solidFill>
                <a:latin typeface="Georgia" charset="0"/>
                <a:ea typeface="ＭＳ Ｐゴシック" charset="0"/>
                <a:cs typeface="ＭＳ Ｐゴシック" charset="0"/>
              </a:rPr>
              <a:t>Retrieval</a:t>
            </a:r>
            <a:r>
              <a:rPr lang="en-US" sz="2600" dirty="0">
                <a:latin typeface="Georgia" charset="0"/>
                <a:ea typeface="ＭＳ Ｐゴシック" charset="0"/>
                <a:cs typeface="ＭＳ Ｐゴシック" charset="0"/>
              </a:rPr>
              <a:t> (frontal structures)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Georgia" charset="0"/>
                <a:ea typeface="ＭＳ Ｐゴシック" charset="0"/>
                <a:cs typeface="ＭＳ Ｐゴシック" charset="0"/>
              </a:rPr>
              <a:t>[medial temporal lobes, diencephalon (thalamus), basal forebrain (hippocampus), </a:t>
            </a:r>
            <a:r>
              <a:rPr lang="en-US" sz="2600" dirty="0" err="1">
                <a:latin typeface="Georgia" charset="0"/>
                <a:ea typeface="ＭＳ Ｐゴシック" charset="0"/>
                <a:cs typeface="ＭＳ Ｐゴシック" charset="0"/>
              </a:rPr>
              <a:t>neocortex</a:t>
            </a:r>
            <a:r>
              <a:rPr lang="en-US" sz="2600" dirty="0">
                <a:latin typeface="Georgia" charset="0"/>
                <a:ea typeface="ＭＳ Ｐゴシック" charset="0"/>
                <a:cs typeface="ＭＳ Ｐゴシック" charset="0"/>
              </a:rPr>
              <a:t> of frontal lobes and temporal lobes]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600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600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8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promotes rote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Does not encourage self monitoring, reflection, or other metacognitive skills</a:t>
            </a:r>
          </a:p>
          <a:p>
            <a:r>
              <a:rPr lang="en-US" dirty="0"/>
              <a:t>Relies on establishing automaticity so generalization is limited</a:t>
            </a:r>
          </a:p>
          <a:p>
            <a:r>
              <a:rPr lang="en-US" dirty="0"/>
              <a:t>MOST of our instruction will encourage both implicit and explicit memory </a:t>
            </a:r>
          </a:p>
          <a:p>
            <a:pPr lvl="1"/>
            <a:r>
              <a:rPr lang="en-US" dirty="0"/>
              <a:t>Metacognitive components that rely on declarative memory</a:t>
            </a:r>
          </a:p>
          <a:p>
            <a:pPr lvl="1"/>
            <a:r>
              <a:rPr lang="en-US" dirty="0"/>
              <a:t>Error reduction, chaining, repetition that promote automaticity and rely primarily on implicit memory</a:t>
            </a:r>
          </a:p>
        </p:txBody>
      </p:sp>
    </p:spTree>
    <p:extLst>
      <p:ext uri="{BB962C8B-B14F-4D97-AF65-F5344CB8AC3E}">
        <p14:creationId xmlns:p14="http://schemas.microsoft.com/office/powerpoint/2010/main" val="1679259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ADF6-2C76-5644-899E-2B9ACD92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Multiple Choice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9B2D-A389-3941-9AC8-32C1C07E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Think about the tripartite (3 pronged) RTSS model classifying treatment. Which of the following would be true if you applied it to Direct Attention Training as described in class?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Active ingredients would include drills targeting specific attention impairments, strategies to increase or compensate for attention deficits, and client engagement components like self monitoring.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Active ingredients would only include attention drills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Targets might include improved sustained attention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Mechanism of action might refer to sustained attention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Mechanism of action might refer to improved cognitive processing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A, C, &amp; E</a:t>
            </a:r>
          </a:p>
          <a:p>
            <a:pPr marL="400050" lvl="1" indent="0">
              <a:buNone/>
            </a:pPr>
            <a:endParaRPr lang="en-US" dirty="0"/>
          </a:p>
          <a:p>
            <a:pPr marL="914400" lvl="1" indent="-51435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63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C1B4-C448-6E41-B6F2-B9AD2220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i="1" dirty="0"/>
              <a:t>What would be important considerations during the “E” phase of the PIE model if a clinician were planning on using assistive technology for cognition as an therapy approach:</a:t>
            </a:r>
            <a:r>
              <a:rPr lang="en-US" sz="2400" i="1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D41D-EC49-3D4C-9AA3-D0B3A981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Identify a standardized test that meets the SMARTED criteria in order to assess impact of ATC.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Use multidimensional measures that assess ability to use the device or tool AND impact of tool usage on the corresponding functional goal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 Develop session measures for evaluating learning of tool that probe steps recalled for using the tool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None of the above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 &amp; C </a:t>
            </a:r>
          </a:p>
        </p:txBody>
      </p:sp>
    </p:spTree>
    <p:extLst>
      <p:ext uri="{BB962C8B-B14F-4D97-AF65-F5344CB8AC3E}">
        <p14:creationId xmlns:p14="http://schemas.microsoft.com/office/powerpoint/2010/main" val="347797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Types of Memory</a:t>
            </a:r>
            <a:b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time-dependent forms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Short term (includes working memory-an active construct)</a:t>
            </a:r>
          </a:p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Long term</a:t>
            </a:r>
          </a:p>
          <a:p>
            <a:pPr eaLnBrk="1" hangingPunct="1"/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7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900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Types of memory</a:t>
            </a:r>
            <a:br>
              <a:rPr lang="en-US" sz="2900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900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content-dependent forms </a:t>
            </a:r>
            <a:br>
              <a:rPr lang="en-US" sz="2900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900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(all </a:t>
            </a:r>
            <a:r>
              <a:rPr lang="en-US" sz="2900" dirty="0" err="1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longterm</a:t>
            </a:r>
            <a:r>
              <a:rPr lang="en-US" sz="2900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 memory)</a:t>
            </a:r>
            <a:r>
              <a:rPr lang="en-US" sz="3000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LONG TERM MEMORY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Georgia" charset="0"/>
                <a:ea typeface="ＭＳ Ｐゴシック" charset="0"/>
                <a:cs typeface="ＭＳ Ｐゴシック" charset="0"/>
              </a:rPr>
              <a:t>Declarative</a:t>
            </a:r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 err="1">
                <a:solidFill>
                  <a:schemeClr val="accent2"/>
                </a:solidFill>
                <a:latin typeface="Georgia" charset="0"/>
                <a:ea typeface="ＭＳ Ｐゴシック" charset="0"/>
                <a:cs typeface="ＭＳ Ｐゴシック" charset="0"/>
              </a:rPr>
              <a:t>Nondeclarative</a:t>
            </a:r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endParaRPr lang="en-US" dirty="0">
              <a:latin typeface="Georgi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0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319213" y="2432050"/>
            <a:ext cx="3198812" cy="1371600"/>
          </a:xfrm>
          <a:prstGeom prst="octagon">
            <a:avLst>
              <a:gd name="adj" fmla="val 29287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latin typeface="Arial" charset="0"/>
              </a:rPr>
              <a:t>Declarative</a:t>
            </a:r>
          </a:p>
          <a:p>
            <a:pPr algn="ctr" eaLnBrk="1" hangingPunct="1">
              <a:defRPr/>
            </a:pPr>
            <a:r>
              <a:rPr lang="en-US" b="1">
                <a:latin typeface="Arial" charset="0"/>
              </a:rPr>
              <a:t>Memory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5348288" y="2433638"/>
            <a:ext cx="3198812" cy="1371600"/>
          </a:xfrm>
          <a:prstGeom prst="octagon">
            <a:avLst>
              <a:gd name="adj" fmla="val 29287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 err="1">
                <a:latin typeface="Arial" charset="0"/>
              </a:rPr>
              <a:t>NonDeclarative</a:t>
            </a:r>
            <a:r>
              <a:rPr lang="en-US" b="1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Memory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271588" y="4152900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Facts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986088" y="4152900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Events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271588" y="5248275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World</a:t>
            </a:r>
          </a:p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Knowledge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986088" y="5248275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Vocabulary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319713" y="5248275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Simple</a:t>
            </a:r>
          </a:p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Classical</a:t>
            </a:r>
          </a:p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Conditioning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38975" y="5248275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Priming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7038975" y="4152900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Habits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5319713" y="4152900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 dirty="0">
                <a:latin typeface="Arial" charset="0"/>
              </a:rPr>
              <a:t>Skills/</a:t>
            </a:r>
          </a:p>
          <a:p>
            <a:pPr algn="ctr" eaLnBrk="1" hangingPunct="1">
              <a:defRPr/>
            </a:pPr>
            <a:r>
              <a:rPr lang="en-US" sz="1800" b="1" dirty="0">
                <a:latin typeface="Arial" charset="0"/>
              </a:rPr>
              <a:t>Procedures</a:t>
            </a:r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914400" y="228600"/>
            <a:ext cx="80406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b="1">
                <a:solidFill>
                  <a:schemeClr val="tx2"/>
                </a:solidFill>
                <a:latin typeface="Tahoma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80980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Valitchka</a:t>
            </a:r>
            <a:r>
              <a:rPr lang="en-US" dirty="0"/>
              <a:t> &amp; </a:t>
            </a:r>
            <a:r>
              <a:rPr lang="en-US" dirty="0" err="1"/>
              <a:t>Turkstra</a:t>
            </a:r>
            <a:r>
              <a:rPr lang="en-US" dirty="0"/>
              <a:t> (2013)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25880" y="386334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Spoiler Alert:</a:t>
            </a:r>
          </a:p>
          <a:p>
            <a:r>
              <a:rPr lang="en-US" dirty="0">
                <a:solidFill>
                  <a:schemeClr val="tx1"/>
                </a:solidFill>
              </a:rPr>
              <a:t>The clinical relevance of this dichotomy to the interactions observed in the acute care setting will be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88186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>
          <a:xfrm>
            <a:off x="301625" y="1524000"/>
            <a:ext cx="4040188" cy="733425"/>
          </a:xfrm>
        </p:spPr>
        <p:txBody>
          <a:bodyPr/>
          <a:lstStyle/>
          <a:p>
            <a:pPr eaLnBrk="1" hangingPunct="1">
              <a:defRPr/>
            </a:pPr>
            <a:r>
              <a:rPr dirty="0">
                <a:latin typeface="Georgia" charset="0"/>
                <a:ea typeface="ＭＳ Ｐゴシック" charset="0"/>
                <a:cs typeface="ＭＳ Ｐゴシック" charset="0"/>
              </a:rPr>
              <a:t>Semantic Memory</a:t>
            </a:r>
          </a:p>
        </p:txBody>
      </p:sp>
      <p:sp>
        <p:nvSpPr>
          <p:cNvPr id="19461" name="Text Placeholder 4"/>
          <p:cNvSpPr>
            <a:spLocks noGrp="1"/>
          </p:cNvSpPr>
          <p:nvPr>
            <p:ph type="body" sz="half" idx="3"/>
          </p:nvPr>
        </p:nvSpPr>
        <p:spPr>
          <a:xfrm>
            <a:off x="4791075" y="1706247"/>
            <a:ext cx="4041775" cy="731838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sz="5100" dirty="0">
                <a:latin typeface="Georgia" charset="0"/>
                <a:ea typeface="ＭＳ Ｐゴシック" charset="0"/>
                <a:cs typeface="ＭＳ Ｐゴシック" charset="0"/>
              </a:rPr>
              <a:t>Episodic Memory</a:t>
            </a:r>
          </a:p>
          <a:p>
            <a:pPr>
              <a:defRPr/>
            </a:pPr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rgbClr val="FFFFFF"/>
                </a:solidFill>
                <a:latin typeface="Georgia" charset="0"/>
                <a:ea typeface="ＭＳ Ｐゴシック" charset="0"/>
                <a:cs typeface="ＭＳ Ｐゴシック" charset="0"/>
              </a:rPr>
              <a:t>dic</a:t>
            </a:r>
            <a:r>
              <a:rPr lang="en-US" dirty="0">
                <a:solidFill>
                  <a:srgbClr val="FFFFFF"/>
                </a:solidFill>
                <a:latin typeface="Georgia" charset="0"/>
                <a:ea typeface="ＭＳ Ｐゴシック" charset="0"/>
                <a:cs typeface="ＭＳ Ｐゴシック" charset="0"/>
              </a:rPr>
              <a:t> memory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sz="quarter" idx="2"/>
          </p:nvPr>
        </p:nvSpPr>
        <p:spPr>
          <a:xfrm>
            <a:off x="301625" y="2471738"/>
            <a:ext cx="4041775" cy="38179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dirty="0">
                <a:latin typeface="Georgia" charset="0"/>
                <a:ea typeface="ＭＳ Ｐゴシック" charset="0"/>
                <a:cs typeface="ＭＳ Ｐゴシック" charset="0"/>
              </a:rPr>
              <a:t>General knowledge about the world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dirty="0">
                <a:latin typeface="Georgia" charset="0"/>
                <a:ea typeface="ＭＳ Ｐゴシック" charset="0"/>
                <a:cs typeface="ＭＳ Ｐゴシック" charset="0"/>
              </a:rPr>
              <a:t>Mental thesaurus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dirty="0">
                <a:latin typeface="Georgia" charset="0"/>
                <a:ea typeface="ＭＳ Ｐゴシック" charset="0"/>
                <a:cs typeface="ＭＳ Ｐゴシック" charset="0"/>
              </a:rPr>
              <a:t>The residue of many episodes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dirty="0">
                <a:latin typeface="Georgia" charset="0"/>
                <a:ea typeface="ＭＳ Ｐゴシック" charset="0"/>
                <a:cs typeface="ＭＳ Ｐゴシック" charset="0"/>
              </a:rPr>
              <a:t>People with amnesia usually have trouble building up new semantic knowledge and they don</a:t>
            </a:r>
            <a:r>
              <a:rPr lang="ja-JP" altLang="en-US" sz="2500" dirty="0">
                <a:latin typeface="Georgi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500" dirty="0">
                <a:latin typeface="Georgia" charset="0"/>
                <a:ea typeface="ＭＳ Ｐゴシック" charset="0"/>
                <a:cs typeface="ＭＳ Ｐゴシック" charset="0"/>
              </a:rPr>
              <a:t>t have access to episodic memories</a:t>
            </a:r>
          </a:p>
          <a:p>
            <a:pPr eaLnBrk="1" hangingPunct="1">
              <a:lnSpc>
                <a:spcPct val="80000"/>
              </a:lnSpc>
            </a:pPr>
            <a:endParaRPr lang="en-US" sz="2500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500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471738"/>
            <a:ext cx="4038600" cy="3821112"/>
          </a:xfrm>
        </p:spPr>
        <p:txBody>
          <a:bodyPr/>
          <a:lstStyle/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It is the </a:t>
            </a:r>
            <a:r>
              <a:rPr lang="en-US" i="1" dirty="0">
                <a:latin typeface="Georgia" charset="0"/>
                <a:ea typeface="ＭＳ Ｐゴシック" charset="0"/>
                <a:cs typeface="ＭＳ Ｐゴシック" charset="0"/>
              </a:rPr>
              <a:t>what when where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 part of memory</a:t>
            </a:r>
            <a:endParaRPr lang="en-US" i="1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Relies on links between the hippocampus, thalamus and cortex—patients with damage to this system are often amnestic</a:t>
            </a:r>
          </a:p>
          <a:p>
            <a:pPr eaLnBrk="1" hangingPunct="1"/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Declarative Memory</a:t>
            </a:r>
            <a:b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Semantic vs. Episodic</a:t>
            </a:r>
          </a:p>
        </p:txBody>
      </p:sp>
    </p:spTree>
    <p:extLst>
      <p:ext uri="{BB962C8B-B14F-4D97-AF65-F5344CB8AC3E}">
        <p14:creationId xmlns:p14="http://schemas.microsoft.com/office/powerpoint/2010/main" val="265495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2201</Words>
  <Application>Microsoft Macintosh PowerPoint</Application>
  <PresentationFormat>On-screen Show (4:3)</PresentationFormat>
  <Paragraphs>294</Paragraphs>
  <Slides>42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Georgia</vt:lpstr>
      <vt:lpstr>Tahoma</vt:lpstr>
      <vt:lpstr>Times New Roman</vt:lpstr>
      <vt:lpstr>Wingdings</vt:lpstr>
      <vt:lpstr>Wingdings 2</vt:lpstr>
      <vt:lpstr>Office Theme</vt:lpstr>
      <vt:lpstr>Document</vt:lpstr>
      <vt:lpstr>Our Cognitive Rehab Journey</vt:lpstr>
      <vt:lpstr>Memory:  Theory, Assessment and Treatment</vt:lpstr>
      <vt:lpstr>Big Picture: Learning &amp; Memory</vt:lpstr>
      <vt:lpstr>Stages for remembering &amp; neuroanatomical correlates</vt:lpstr>
      <vt:lpstr>Types of Memory time-dependent forms</vt:lpstr>
      <vt:lpstr>Types of memory content-dependent forms  (all longterm memory) </vt:lpstr>
      <vt:lpstr>PowerPoint Presentation</vt:lpstr>
      <vt:lpstr>Valitchka &amp; Turkstra (2013)</vt:lpstr>
      <vt:lpstr>Declarative Memory Semantic vs. Episodic</vt:lpstr>
      <vt:lpstr>Types of memory Everyday memory</vt:lpstr>
      <vt:lpstr>Prospective Memory Intervention</vt:lpstr>
      <vt:lpstr>Amnesia Terms</vt:lpstr>
      <vt:lpstr>Posttraumatic amnesia</vt:lpstr>
      <vt:lpstr>Why is memory theory important?</vt:lpstr>
      <vt:lpstr>Learning is enhanced when…</vt:lpstr>
      <vt:lpstr>What Makes Memories Last?</vt:lpstr>
      <vt:lpstr>Instruction Should be Based on Client’s Profile</vt:lpstr>
      <vt:lpstr>Applying Memory Theory </vt:lpstr>
      <vt:lpstr>Assessment of Memory</vt:lpstr>
      <vt:lpstr>Assessment Questions</vt:lpstr>
      <vt:lpstr>Contributions to Clinical Memory Assessment</vt:lpstr>
      <vt:lpstr>Testing (Informal/Formal-Unstandardized)</vt:lpstr>
      <vt:lpstr>Testing (Formal-Standardized)</vt:lpstr>
      <vt:lpstr>Testing (Formal-Standardized)</vt:lpstr>
      <vt:lpstr>Six Possible Memory Intervention Approaches</vt:lpstr>
      <vt:lpstr>Spaced Retrieval</vt:lpstr>
      <vt:lpstr>Errorless Learning used in SR</vt:lpstr>
      <vt:lpstr>Overview</vt:lpstr>
      <vt:lpstr>An example…</vt:lpstr>
      <vt:lpstr>Another example…</vt:lpstr>
      <vt:lpstr>Training procedure</vt:lpstr>
      <vt:lpstr>Theoretical rationale</vt:lpstr>
      <vt:lpstr>Sample SR Training Session (30 min)</vt:lpstr>
      <vt:lpstr>What to do or say during intervals?</vt:lpstr>
      <vt:lpstr>Clinician records</vt:lpstr>
      <vt:lpstr>SR Session Data</vt:lpstr>
      <vt:lpstr>Spaced Retrieval App</vt:lpstr>
      <vt:lpstr>PowerPoint Presentation</vt:lpstr>
      <vt:lpstr>Types of Instructional Targets</vt:lpstr>
      <vt:lpstr>SR promotes rote learning</vt:lpstr>
      <vt:lpstr>Sample Multiple Choice Question</vt:lpstr>
      <vt:lpstr>What would be important considerations during the “E” phase of the PIE model if a clinician were planning on using assistive technology for cognition as an therapy approach:  </vt:lpstr>
    </vt:vector>
  </TitlesOfParts>
  <Company>UO-COE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 kay</dc:creator>
  <cp:lastModifiedBy>Jim Wright</cp:lastModifiedBy>
  <cp:revision>26</cp:revision>
  <dcterms:created xsi:type="dcterms:W3CDTF">2016-01-28T00:06:14Z</dcterms:created>
  <dcterms:modified xsi:type="dcterms:W3CDTF">2020-11-09T19:34:23Z</dcterms:modified>
</cp:coreProperties>
</file>