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337" r:id="rId7"/>
    <p:sldId id="258" r:id="rId8"/>
    <p:sldId id="322" r:id="rId9"/>
    <p:sldId id="278" r:id="rId10"/>
    <p:sldId id="259" r:id="rId11"/>
    <p:sldId id="299" r:id="rId12"/>
    <p:sldId id="370" r:id="rId13"/>
    <p:sldId id="369" r:id="rId14"/>
    <p:sldId id="261" r:id="rId15"/>
    <p:sldId id="263" r:id="rId16"/>
    <p:sldId id="262" r:id="rId17"/>
    <p:sldId id="279" r:id="rId18"/>
    <p:sldId id="280" r:id="rId19"/>
    <p:sldId id="375" r:id="rId20"/>
    <p:sldId id="355" r:id="rId21"/>
    <p:sldId id="356" r:id="rId22"/>
    <p:sldId id="323" r:id="rId23"/>
    <p:sldId id="357" r:id="rId24"/>
    <p:sldId id="362" r:id="rId25"/>
    <p:sldId id="301" r:id="rId26"/>
    <p:sldId id="377" r:id="rId27"/>
    <p:sldId id="379" r:id="rId28"/>
    <p:sldId id="378" r:id="rId29"/>
    <p:sldId id="388" r:id="rId30"/>
    <p:sldId id="371" r:id="rId31"/>
    <p:sldId id="381" r:id="rId32"/>
    <p:sldId id="384" r:id="rId33"/>
    <p:sldId id="385" r:id="rId34"/>
    <p:sldId id="284" r:id="rId35"/>
    <p:sldId id="286" r:id="rId36"/>
    <p:sldId id="295" r:id="rId37"/>
    <p:sldId id="289" r:id="rId38"/>
    <p:sldId id="290" r:id="rId39"/>
    <p:sldId id="386" r:id="rId40"/>
    <p:sldId id="345" r:id="rId41"/>
    <p:sldId id="312" r:id="rId42"/>
    <p:sldId id="331" r:id="rId43"/>
    <p:sldId id="311" r:id="rId44"/>
    <p:sldId id="314" r:id="rId45"/>
    <p:sldId id="341" r:id="rId46"/>
    <p:sldId id="351" r:id="rId47"/>
    <p:sldId id="338" r:id="rId48"/>
    <p:sldId id="347" r:id="rId49"/>
    <p:sldId id="353" r:id="rId50"/>
    <p:sldId id="354" r:id="rId51"/>
    <p:sldId id="274" r:id="rId52"/>
    <p:sldId id="350" r:id="rId53"/>
    <p:sldId id="276" r:id="rId54"/>
    <p:sldId id="36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6845C-3012-4993-9A06-4EE9D817200A}" v="17" dt="2021-01-25T20:01:57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907" autoAdjust="0"/>
  </p:normalViewPr>
  <p:slideViewPr>
    <p:cSldViewPr snapToGrid="0">
      <p:cViewPr varScale="1">
        <p:scale>
          <a:sx n="97" d="100"/>
          <a:sy n="97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C7CEF-59FF-49D5-B0B5-7BF21ECA5F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5DF4C4-9973-46DC-9C39-54FD6AE69487}">
      <dgm:prSet/>
      <dgm:spPr/>
      <dgm:t>
        <a:bodyPr/>
        <a:lstStyle/>
        <a:p>
          <a:r>
            <a:rPr lang="en-GB" dirty="0"/>
            <a:t>Consider </a:t>
          </a:r>
          <a:endParaRPr lang="en-US" dirty="0"/>
        </a:p>
      </dgm:t>
    </dgm:pt>
    <dgm:pt modelId="{C89C8F95-718C-4376-80B9-8141A9C14254}" type="parTrans" cxnId="{7D245D6C-EEC5-4A6C-A52B-A8515BEC944F}">
      <dgm:prSet/>
      <dgm:spPr/>
      <dgm:t>
        <a:bodyPr/>
        <a:lstStyle/>
        <a:p>
          <a:endParaRPr lang="en-US"/>
        </a:p>
      </dgm:t>
    </dgm:pt>
    <dgm:pt modelId="{7A383CAD-8F90-4593-B054-6CF0D41B1023}" type="sibTrans" cxnId="{7D245D6C-EEC5-4A6C-A52B-A8515BEC944F}">
      <dgm:prSet/>
      <dgm:spPr/>
      <dgm:t>
        <a:bodyPr/>
        <a:lstStyle/>
        <a:p>
          <a:endParaRPr lang="en-US"/>
        </a:p>
      </dgm:t>
    </dgm:pt>
    <dgm:pt modelId="{B99E6177-8E5F-45CD-A5B4-0F3A8C3344BD}">
      <dgm:prSet/>
      <dgm:spPr/>
      <dgm:t>
        <a:bodyPr/>
        <a:lstStyle/>
        <a:p>
          <a:r>
            <a:rPr lang="en-GB" b="0" dirty="0"/>
            <a:t>Client</a:t>
          </a:r>
          <a:endParaRPr lang="en-US" b="0" dirty="0"/>
        </a:p>
      </dgm:t>
    </dgm:pt>
    <dgm:pt modelId="{17783F92-66FB-4132-851A-EB50AF62A370}" type="parTrans" cxnId="{0E440BBF-E586-41D1-83FE-080A9EB74E22}">
      <dgm:prSet/>
      <dgm:spPr/>
      <dgm:t>
        <a:bodyPr/>
        <a:lstStyle/>
        <a:p>
          <a:endParaRPr lang="en-US"/>
        </a:p>
      </dgm:t>
    </dgm:pt>
    <dgm:pt modelId="{AAC8F1C1-337E-4A62-B582-0C9008C551A3}" type="sibTrans" cxnId="{0E440BBF-E586-41D1-83FE-080A9EB74E22}">
      <dgm:prSet/>
      <dgm:spPr/>
      <dgm:t>
        <a:bodyPr/>
        <a:lstStyle/>
        <a:p>
          <a:endParaRPr lang="en-US"/>
        </a:p>
      </dgm:t>
    </dgm:pt>
    <dgm:pt modelId="{2785440E-21C0-431E-8693-650386474787}">
      <dgm:prSet/>
      <dgm:spPr/>
      <dgm:t>
        <a:bodyPr/>
        <a:lstStyle/>
        <a:p>
          <a:r>
            <a:rPr lang="en-GB" b="0" dirty="0"/>
            <a:t>Caregivers</a:t>
          </a:r>
          <a:endParaRPr lang="en-US" b="0" dirty="0"/>
        </a:p>
      </dgm:t>
    </dgm:pt>
    <dgm:pt modelId="{1C1B9F78-0963-473B-B4E3-E335CD8BB4C4}" type="parTrans" cxnId="{7BC899E0-2412-4D6E-BA2A-DC3C8AC5B8D5}">
      <dgm:prSet/>
      <dgm:spPr/>
      <dgm:t>
        <a:bodyPr/>
        <a:lstStyle/>
        <a:p>
          <a:endParaRPr lang="en-US"/>
        </a:p>
      </dgm:t>
    </dgm:pt>
    <dgm:pt modelId="{25932ADF-4A39-4C72-8A98-8621B389B592}" type="sibTrans" cxnId="{7BC899E0-2412-4D6E-BA2A-DC3C8AC5B8D5}">
      <dgm:prSet/>
      <dgm:spPr/>
      <dgm:t>
        <a:bodyPr/>
        <a:lstStyle/>
        <a:p>
          <a:endParaRPr lang="en-US"/>
        </a:p>
      </dgm:t>
    </dgm:pt>
    <dgm:pt modelId="{77338FFC-FD5D-4500-86D2-8CA9002010C0}">
      <dgm:prSet/>
      <dgm:spPr/>
      <dgm:t>
        <a:bodyPr/>
        <a:lstStyle/>
        <a:p>
          <a:r>
            <a:rPr lang="en-GB" b="0" dirty="0"/>
            <a:t>Disorder</a:t>
          </a:r>
        </a:p>
        <a:p>
          <a:r>
            <a:rPr lang="en-US" b="0" dirty="0"/>
            <a:t>Environment</a:t>
          </a:r>
        </a:p>
      </dgm:t>
    </dgm:pt>
    <dgm:pt modelId="{5D202434-1FD3-4086-B3F3-B2DE4F35030D}" type="parTrans" cxnId="{90E8B109-5A35-4BE6-9EED-4EE32E2792FA}">
      <dgm:prSet/>
      <dgm:spPr/>
      <dgm:t>
        <a:bodyPr/>
        <a:lstStyle/>
        <a:p>
          <a:endParaRPr lang="en-US"/>
        </a:p>
      </dgm:t>
    </dgm:pt>
    <dgm:pt modelId="{5F4E3A15-C36A-4812-97E2-679D74FAB46A}" type="sibTrans" cxnId="{90E8B109-5A35-4BE6-9EED-4EE32E2792FA}">
      <dgm:prSet/>
      <dgm:spPr/>
      <dgm:t>
        <a:bodyPr/>
        <a:lstStyle/>
        <a:p>
          <a:endParaRPr lang="en-US"/>
        </a:p>
      </dgm:t>
    </dgm:pt>
    <dgm:pt modelId="{FB0972A7-6B72-44D1-9170-EA2F39F58D66}">
      <dgm:prSet/>
      <dgm:spPr/>
      <dgm:t>
        <a:bodyPr/>
        <a:lstStyle/>
        <a:p>
          <a:r>
            <a:rPr lang="en-US" dirty="0"/>
            <a:t>Collect Information</a:t>
          </a:r>
        </a:p>
      </dgm:t>
    </dgm:pt>
    <dgm:pt modelId="{662F3937-E645-41AB-80E1-AB3685A709B7}" type="parTrans" cxnId="{15B324E1-BEAE-4877-814B-FA4F321EFF65}">
      <dgm:prSet/>
      <dgm:spPr/>
      <dgm:t>
        <a:bodyPr/>
        <a:lstStyle/>
        <a:p>
          <a:endParaRPr lang="en-US"/>
        </a:p>
      </dgm:t>
    </dgm:pt>
    <dgm:pt modelId="{FDECED3E-EFB7-4825-90CA-434440ED03EC}" type="sibTrans" cxnId="{15B324E1-BEAE-4877-814B-FA4F321EFF65}">
      <dgm:prSet/>
      <dgm:spPr/>
      <dgm:t>
        <a:bodyPr/>
        <a:lstStyle/>
        <a:p>
          <a:endParaRPr lang="en-US"/>
        </a:p>
      </dgm:t>
    </dgm:pt>
    <dgm:pt modelId="{5B011418-4B5F-4D60-AB25-7C909F0CD9C8}">
      <dgm:prSet/>
      <dgm:spPr/>
      <dgm:t>
        <a:bodyPr/>
        <a:lstStyle/>
        <a:p>
          <a:r>
            <a:rPr lang="en-GB" dirty="0"/>
            <a:t>Medical history</a:t>
          </a:r>
          <a:endParaRPr lang="en-US" dirty="0"/>
        </a:p>
      </dgm:t>
    </dgm:pt>
    <dgm:pt modelId="{23DCC568-794B-49EE-B34C-E71712B43F68}" type="parTrans" cxnId="{E9A4023B-B213-45B9-A331-6D1F19261378}">
      <dgm:prSet/>
      <dgm:spPr/>
      <dgm:t>
        <a:bodyPr/>
        <a:lstStyle/>
        <a:p>
          <a:endParaRPr lang="en-US"/>
        </a:p>
      </dgm:t>
    </dgm:pt>
    <dgm:pt modelId="{2442B591-6128-4D29-80AD-DDF7865CAE71}" type="sibTrans" cxnId="{E9A4023B-B213-45B9-A331-6D1F19261378}">
      <dgm:prSet/>
      <dgm:spPr/>
      <dgm:t>
        <a:bodyPr/>
        <a:lstStyle/>
        <a:p>
          <a:endParaRPr lang="en-US"/>
        </a:p>
      </dgm:t>
    </dgm:pt>
    <dgm:pt modelId="{02F6494A-7FAE-4131-BEEA-C95FD7923EF1}">
      <dgm:prSet/>
      <dgm:spPr/>
      <dgm:t>
        <a:bodyPr/>
        <a:lstStyle/>
        <a:p>
          <a:r>
            <a:rPr lang="en-GB" dirty="0"/>
            <a:t>Personal history</a:t>
          </a:r>
          <a:endParaRPr lang="en-US" dirty="0"/>
        </a:p>
      </dgm:t>
    </dgm:pt>
    <dgm:pt modelId="{161F56FB-D4FD-4D3E-A073-6D0736CB67D7}" type="parTrans" cxnId="{A73C2F31-7F8F-417E-9F5D-21B7B0809EC9}">
      <dgm:prSet/>
      <dgm:spPr/>
      <dgm:t>
        <a:bodyPr/>
        <a:lstStyle/>
        <a:p>
          <a:endParaRPr lang="en-US"/>
        </a:p>
      </dgm:t>
    </dgm:pt>
    <dgm:pt modelId="{6C31D5F1-025E-4812-9B24-9C70FC9C1F04}" type="sibTrans" cxnId="{A73C2F31-7F8F-417E-9F5D-21B7B0809EC9}">
      <dgm:prSet/>
      <dgm:spPr/>
      <dgm:t>
        <a:bodyPr/>
        <a:lstStyle/>
        <a:p>
          <a:endParaRPr lang="en-US"/>
        </a:p>
      </dgm:t>
    </dgm:pt>
    <dgm:pt modelId="{BD7E3AC1-D839-4E4C-AFA0-B0F12330F568}">
      <dgm:prSet/>
      <dgm:spPr/>
      <dgm:t>
        <a:bodyPr/>
        <a:lstStyle/>
        <a:p>
          <a:r>
            <a:rPr lang="en-GB" dirty="0"/>
            <a:t>Education</a:t>
          </a:r>
          <a:endParaRPr lang="en-US" dirty="0"/>
        </a:p>
      </dgm:t>
    </dgm:pt>
    <dgm:pt modelId="{9F5E4E27-BB9A-4C7F-86A1-F8DE893369BD}" type="parTrans" cxnId="{52CDF416-3779-4A41-B8CA-4136F2E5C2C8}">
      <dgm:prSet/>
      <dgm:spPr/>
      <dgm:t>
        <a:bodyPr/>
        <a:lstStyle/>
        <a:p>
          <a:endParaRPr lang="en-US"/>
        </a:p>
      </dgm:t>
    </dgm:pt>
    <dgm:pt modelId="{A32F8C0A-A796-4527-82A9-A2897CFFC157}" type="sibTrans" cxnId="{52CDF416-3779-4A41-B8CA-4136F2E5C2C8}">
      <dgm:prSet/>
      <dgm:spPr/>
      <dgm:t>
        <a:bodyPr/>
        <a:lstStyle/>
        <a:p>
          <a:endParaRPr lang="en-US"/>
        </a:p>
      </dgm:t>
    </dgm:pt>
    <dgm:pt modelId="{74733089-B1D4-4F5A-A61B-BF0AA99049DF}">
      <dgm:prSet/>
      <dgm:spPr/>
      <dgm:t>
        <a:bodyPr/>
        <a:lstStyle/>
        <a:p>
          <a:r>
            <a:rPr lang="en-GB" dirty="0"/>
            <a:t>Vocation</a:t>
          </a:r>
          <a:endParaRPr lang="en-US" dirty="0"/>
        </a:p>
      </dgm:t>
    </dgm:pt>
    <dgm:pt modelId="{AD2CC000-DA9E-48C6-B14B-6BA94D1424AC}" type="parTrans" cxnId="{534EDBD1-D580-4D3E-9796-D656190CCE5D}">
      <dgm:prSet/>
      <dgm:spPr/>
      <dgm:t>
        <a:bodyPr/>
        <a:lstStyle/>
        <a:p>
          <a:endParaRPr lang="en-US"/>
        </a:p>
      </dgm:t>
    </dgm:pt>
    <dgm:pt modelId="{0F0F66B9-4473-4E7F-935D-1D9D43778FAC}" type="sibTrans" cxnId="{534EDBD1-D580-4D3E-9796-D656190CCE5D}">
      <dgm:prSet/>
      <dgm:spPr/>
      <dgm:t>
        <a:bodyPr/>
        <a:lstStyle/>
        <a:p>
          <a:endParaRPr lang="en-US"/>
        </a:p>
      </dgm:t>
    </dgm:pt>
    <dgm:pt modelId="{9FFCDB0E-7A1B-46F2-BEBB-8377B7A2B886}">
      <dgm:prSet/>
      <dgm:spPr/>
      <dgm:t>
        <a:bodyPr/>
        <a:lstStyle/>
        <a:p>
          <a:r>
            <a:rPr lang="en-GB" dirty="0"/>
            <a:t>Hobbies</a:t>
          </a:r>
          <a:endParaRPr lang="en-US" dirty="0"/>
        </a:p>
      </dgm:t>
    </dgm:pt>
    <dgm:pt modelId="{B4A061B6-B8AB-4738-9169-39C5149DCEB1}" type="parTrans" cxnId="{26CCD88B-B263-4EEF-83FD-28DC4D11B1EA}">
      <dgm:prSet/>
      <dgm:spPr/>
      <dgm:t>
        <a:bodyPr/>
        <a:lstStyle/>
        <a:p>
          <a:endParaRPr lang="en-US"/>
        </a:p>
      </dgm:t>
    </dgm:pt>
    <dgm:pt modelId="{F048BC1B-0862-47AE-81C2-EFAEB5D9DDC7}" type="sibTrans" cxnId="{26CCD88B-B263-4EEF-83FD-28DC4D11B1EA}">
      <dgm:prSet/>
      <dgm:spPr/>
      <dgm:t>
        <a:bodyPr/>
        <a:lstStyle/>
        <a:p>
          <a:endParaRPr lang="en-US"/>
        </a:p>
      </dgm:t>
    </dgm:pt>
    <dgm:pt modelId="{62449368-DFDA-46BB-9A39-5910BC8F6091}">
      <dgm:prSet/>
      <dgm:spPr/>
      <dgm:t>
        <a:bodyPr/>
        <a:lstStyle/>
        <a:p>
          <a:r>
            <a:rPr lang="en-GB" dirty="0"/>
            <a:t>Daily activities</a:t>
          </a:r>
          <a:endParaRPr lang="en-US" dirty="0"/>
        </a:p>
      </dgm:t>
    </dgm:pt>
    <dgm:pt modelId="{1678B368-617E-4BBF-AA27-7ABA7A247613}" type="parTrans" cxnId="{FEAA23C7-B4E9-4D8B-AC7D-614EABE6E3FC}">
      <dgm:prSet/>
      <dgm:spPr/>
      <dgm:t>
        <a:bodyPr/>
        <a:lstStyle/>
        <a:p>
          <a:endParaRPr lang="en-US"/>
        </a:p>
      </dgm:t>
    </dgm:pt>
    <dgm:pt modelId="{10C0D673-5AF2-4FB2-82DD-642252241BDB}" type="sibTrans" cxnId="{FEAA23C7-B4E9-4D8B-AC7D-614EABE6E3FC}">
      <dgm:prSet/>
      <dgm:spPr/>
      <dgm:t>
        <a:bodyPr/>
        <a:lstStyle/>
        <a:p>
          <a:endParaRPr lang="en-US"/>
        </a:p>
      </dgm:t>
    </dgm:pt>
    <dgm:pt modelId="{5668552B-D5AA-421E-B504-C5C756D450EA}" type="pres">
      <dgm:prSet presAssocID="{9DFC7CEF-59FF-49D5-B0B5-7BF21ECA5F59}" presName="Name0" presStyleCnt="0">
        <dgm:presLayoutVars>
          <dgm:dir/>
          <dgm:animLvl val="lvl"/>
          <dgm:resizeHandles val="exact"/>
        </dgm:presLayoutVars>
      </dgm:prSet>
      <dgm:spPr/>
    </dgm:pt>
    <dgm:pt modelId="{80917F87-8033-4801-A6CE-7BA505171261}" type="pres">
      <dgm:prSet presAssocID="{FB0972A7-6B72-44D1-9170-EA2F39F58D66}" presName="boxAndChildren" presStyleCnt="0"/>
      <dgm:spPr/>
    </dgm:pt>
    <dgm:pt modelId="{9CB237F3-8E75-47AB-B258-BA5EF522E554}" type="pres">
      <dgm:prSet presAssocID="{FB0972A7-6B72-44D1-9170-EA2F39F58D66}" presName="parentTextBox" presStyleLbl="alignNode1" presStyleIdx="0" presStyleCnt="2"/>
      <dgm:spPr/>
    </dgm:pt>
    <dgm:pt modelId="{CF6A5CAF-90E3-4132-BD7D-7709762123BB}" type="pres">
      <dgm:prSet presAssocID="{FB0972A7-6B72-44D1-9170-EA2F39F58D66}" presName="descendantBox" presStyleLbl="bgAccFollowNode1" presStyleIdx="0" presStyleCnt="2"/>
      <dgm:spPr/>
    </dgm:pt>
    <dgm:pt modelId="{EBEF0AC1-7FD5-4F14-974A-1A54A14D9766}" type="pres">
      <dgm:prSet presAssocID="{7A383CAD-8F90-4593-B054-6CF0D41B1023}" presName="sp" presStyleCnt="0"/>
      <dgm:spPr/>
    </dgm:pt>
    <dgm:pt modelId="{35053F1C-9F84-483B-8590-0C08B64DBB9E}" type="pres">
      <dgm:prSet presAssocID="{245DF4C4-9973-46DC-9C39-54FD6AE69487}" presName="arrowAndChildren" presStyleCnt="0"/>
      <dgm:spPr/>
    </dgm:pt>
    <dgm:pt modelId="{C9C27B5D-98E6-4FB2-8C2F-43B43B1B3240}" type="pres">
      <dgm:prSet presAssocID="{245DF4C4-9973-46DC-9C39-54FD6AE69487}" presName="parentTextArrow" presStyleLbl="node1" presStyleIdx="0" presStyleCnt="0"/>
      <dgm:spPr/>
    </dgm:pt>
    <dgm:pt modelId="{110D129F-13DA-4230-944A-11C49F97B4BE}" type="pres">
      <dgm:prSet presAssocID="{245DF4C4-9973-46DC-9C39-54FD6AE69487}" presName="arrow" presStyleLbl="alignNode1" presStyleIdx="1" presStyleCnt="2"/>
      <dgm:spPr/>
    </dgm:pt>
    <dgm:pt modelId="{2B9E1926-E31F-4F02-8B82-D9C15A61B6BF}" type="pres">
      <dgm:prSet presAssocID="{245DF4C4-9973-46DC-9C39-54FD6AE69487}" presName="descendantArrow" presStyleLbl="bgAccFollowNode1" presStyleIdx="1" presStyleCnt="2"/>
      <dgm:spPr/>
    </dgm:pt>
  </dgm:ptLst>
  <dgm:cxnLst>
    <dgm:cxn modelId="{90E8B109-5A35-4BE6-9EED-4EE32E2792FA}" srcId="{245DF4C4-9973-46DC-9C39-54FD6AE69487}" destId="{77338FFC-FD5D-4500-86D2-8CA9002010C0}" srcOrd="2" destOrd="0" parTransId="{5D202434-1FD3-4086-B3F3-B2DE4F35030D}" sibTransId="{5F4E3A15-C36A-4812-97E2-679D74FAB46A}"/>
    <dgm:cxn modelId="{3D57270A-9140-4232-B3C1-18D721E560C8}" type="presOf" srcId="{2785440E-21C0-431E-8693-650386474787}" destId="{2B9E1926-E31F-4F02-8B82-D9C15A61B6BF}" srcOrd="0" destOrd="1" presId="urn:microsoft.com/office/officeart/2016/7/layout/VerticalDownArrowProcess"/>
    <dgm:cxn modelId="{D9FBAB0B-A916-4E1D-BECC-8D777393AD44}" type="presOf" srcId="{9DFC7CEF-59FF-49D5-B0B5-7BF21ECA5F59}" destId="{5668552B-D5AA-421E-B504-C5C756D450EA}" srcOrd="0" destOrd="0" presId="urn:microsoft.com/office/officeart/2016/7/layout/VerticalDownArrowProcess"/>
    <dgm:cxn modelId="{52CDF416-3779-4A41-B8CA-4136F2E5C2C8}" srcId="{02F6494A-7FAE-4131-BEEA-C95FD7923EF1}" destId="{BD7E3AC1-D839-4E4C-AFA0-B0F12330F568}" srcOrd="0" destOrd="0" parTransId="{9F5E4E27-BB9A-4C7F-86A1-F8DE893369BD}" sibTransId="{A32F8C0A-A796-4527-82A9-A2897CFFC157}"/>
    <dgm:cxn modelId="{9750B529-38AF-4242-9C87-6DFB6207944D}" type="presOf" srcId="{74733089-B1D4-4F5A-A61B-BF0AA99049DF}" destId="{CF6A5CAF-90E3-4132-BD7D-7709762123BB}" srcOrd="0" destOrd="3" presId="urn:microsoft.com/office/officeart/2016/7/layout/VerticalDownArrowProcess"/>
    <dgm:cxn modelId="{E98FA92A-0D9F-458C-A5E4-ACE87D847E5C}" type="presOf" srcId="{9FFCDB0E-7A1B-46F2-BEBB-8377B7A2B886}" destId="{CF6A5CAF-90E3-4132-BD7D-7709762123BB}" srcOrd="0" destOrd="4" presId="urn:microsoft.com/office/officeart/2016/7/layout/VerticalDownArrowProcess"/>
    <dgm:cxn modelId="{A73C2F31-7F8F-417E-9F5D-21B7B0809EC9}" srcId="{FB0972A7-6B72-44D1-9170-EA2F39F58D66}" destId="{02F6494A-7FAE-4131-BEEA-C95FD7923EF1}" srcOrd="1" destOrd="0" parTransId="{161F56FB-D4FD-4D3E-A073-6D0736CB67D7}" sibTransId="{6C31D5F1-025E-4812-9B24-9C70FC9C1F04}"/>
    <dgm:cxn modelId="{68551633-69C0-48B3-9359-F23149AC8300}" type="presOf" srcId="{B99E6177-8E5F-45CD-A5B4-0F3A8C3344BD}" destId="{2B9E1926-E31F-4F02-8B82-D9C15A61B6BF}" srcOrd="0" destOrd="0" presId="urn:microsoft.com/office/officeart/2016/7/layout/VerticalDownArrowProcess"/>
    <dgm:cxn modelId="{E9A4023B-B213-45B9-A331-6D1F19261378}" srcId="{FB0972A7-6B72-44D1-9170-EA2F39F58D66}" destId="{5B011418-4B5F-4D60-AB25-7C909F0CD9C8}" srcOrd="0" destOrd="0" parTransId="{23DCC568-794B-49EE-B34C-E71712B43F68}" sibTransId="{2442B591-6128-4D29-80AD-DDF7865CAE71}"/>
    <dgm:cxn modelId="{6DE63243-E3D7-4118-9EAE-5E8C82C44455}" type="presOf" srcId="{245DF4C4-9973-46DC-9C39-54FD6AE69487}" destId="{C9C27B5D-98E6-4FB2-8C2F-43B43B1B3240}" srcOrd="0" destOrd="0" presId="urn:microsoft.com/office/officeart/2016/7/layout/VerticalDownArrowProcess"/>
    <dgm:cxn modelId="{211A4D4F-EFF2-4925-BBAB-DBF4F3079C01}" type="presOf" srcId="{BD7E3AC1-D839-4E4C-AFA0-B0F12330F568}" destId="{CF6A5CAF-90E3-4132-BD7D-7709762123BB}" srcOrd="0" destOrd="2" presId="urn:microsoft.com/office/officeart/2016/7/layout/VerticalDownArrowProcess"/>
    <dgm:cxn modelId="{23321D58-A345-46D9-A262-CDC85775CD19}" type="presOf" srcId="{02F6494A-7FAE-4131-BEEA-C95FD7923EF1}" destId="{CF6A5CAF-90E3-4132-BD7D-7709762123BB}" srcOrd="0" destOrd="1" presId="urn:microsoft.com/office/officeart/2016/7/layout/VerticalDownArrowProcess"/>
    <dgm:cxn modelId="{7D245D6C-EEC5-4A6C-A52B-A8515BEC944F}" srcId="{9DFC7CEF-59FF-49D5-B0B5-7BF21ECA5F59}" destId="{245DF4C4-9973-46DC-9C39-54FD6AE69487}" srcOrd="0" destOrd="0" parTransId="{C89C8F95-718C-4376-80B9-8141A9C14254}" sibTransId="{7A383CAD-8F90-4593-B054-6CF0D41B1023}"/>
    <dgm:cxn modelId="{26CCD88B-B263-4EEF-83FD-28DC4D11B1EA}" srcId="{02F6494A-7FAE-4131-BEEA-C95FD7923EF1}" destId="{9FFCDB0E-7A1B-46F2-BEBB-8377B7A2B886}" srcOrd="2" destOrd="0" parTransId="{B4A061B6-B8AB-4738-9169-39C5149DCEB1}" sibTransId="{F048BC1B-0862-47AE-81C2-EFAEB5D9DDC7}"/>
    <dgm:cxn modelId="{2D702293-0C4E-4561-AA1D-5A4ACB4ED41B}" type="presOf" srcId="{FB0972A7-6B72-44D1-9170-EA2F39F58D66}" destId="{9CB237F3-8E75-47AB-B258-BA5EF522E554}" srcOrd="0" destOrd="0" presId="urn:microsoft.com/office/officeart/2016/7/layout/VerticalDownArrowProcess"/>
    <dgm:cxn modelId="{B4E750A3-FC4C-4AC8-9182-34D4D866B9D3}" type="presOf" srcId="{245DF4C4-9973-46DC-9C39-54FD6AE69487}" destId="{110D129F-13DA-4230-944A-11C49F97B4BE}" srcOrd="1" destOrd="0" presId="urn:microsoft.com/office/officeart/2016/7/layout/VerticalDownArrowProcess"/>
    <dgm:cxn modelId="{346170AE-83C2-4A9B-AC01-C1EC6188FE4B}" type="presOf" srcId="{62449368-DFDA-46BB-9A39-5910BC8F6091}" destId="{CF6A5CAF-90E3-4132-BD7D-7709762123BB}" srcOrd="0" destOrd="5" presId="urn:microsoft.com/office/officeart/2016/7/layout/VerticalDownArrowProcess"/>
    <dgm:cxn modelId="{FE6F03B6-190F-464C-87C0-3841370334DE}" type="presOf" srcId="{5B011418-4B5F-4D60-AB25-7C909F0CD9C8}" destId="{CF6A5CAF-90E3-4132-BD7D-7709762123BB}" srcOrd="0" destOrd="0" presId="urn:microsoft.com/office/officeart/2016/7/layout/VerticalDownArrowProcess"/>
    <dgm:cxn modelId="{0E440BBF-E586-41D1-83FE-080A9EB74E22}" srcId="{245DF4C4-9973-46DC-9C39-54FD6AE69487}" destId="{B99E6177-8E5F-45CD-A5B4-0F3A8C3344BD}" srcOrd="0" destOrd="0" parTransId="{17783F92-66FB-4132-851A-EB50AF62A370}" sibTransId="{AAC8F1C1-337E-4A62-B582-0C9008C551A3}"/>
    <dgm:cxn modelId="{FEAA23C7-B4E9-4D8B-AC7D-614EABE6E3FC}" srcId="{02F6494A-7FAE-4131-BEEA-C95FD7923EF1}" destId="{62449368-DFDA-46BB-9A39-5910BC8F6091}" srcOrd="3" destOrd="0" parTransId="{1678B368-617E-4BBF-AA27-7ABA7A247613}" sibTransId="{10C0D673-5AF2-4FB2-82DD-642252241BDB}"/>
    <dgm:cxn modelId="{534EDBD1-D580-4D3E-9796-D656190CCE5D}" srcId="{02F6494A-7FAE-4131-BEEA-C95FD7923EF1}" destId="{74733089-B1D4-4F5A-A61B-BF0AA99049DF}" srcOrd="1" destOrd="0" parTransId="{AD2CC000-DA9E-48C6-B14B-6BA94D1424AC}" sibTransId="{0F0F66B9-4473-4E7F-935D-1D9D43778FAC}"/>
    <dgm:cxn modelId="{7BC899E0-2412-4D6E-BA2A-DC3C8AC5B8D5}" srcId="{245DF4C4-9973-46DC-9C39-54FD6AE69487}" destId="{2785440E-21C0-431E-8693-650386474787}" srcOrd="1" destOrd="0" parTransId="{1C1B9F78-0963-473B-B4E3-E335CD8BB4C4}" sibTransId="{25932ADF-4A39-4C72-8A98-8621B389B592}"/>
    <dgm:cxn modelId="{15B324E1-BEAE-4877-814B-FA4F321EFF65}" srcId="{9DFC7CEF-59FF-49D5-B0B5-7BF21ECA5F59}" destId="{FB0972A7-6B72-44D1-9170-EA2F39F58D66}" srcOrd="1" destOrd="0" parTransId="{662F3937-E645-41AB-80E1-AB3685A709B7}" sibTransId="{FDECED3E-EFB7-4825-90CA-434440ED03EC}"/>
    <dgm:cxn modelId="{FDE220F3-180D-446A-9470-D20A9FF8B542}" type="presOf" srcId="{77338FFC-FD5D-4500-86D2-8CA9002010C0}" destId="{2B9E1926-E31F-4F02-8B82-D9C15A61B6BF}" srcOrd="0" destOrd="2" presId="urn:microsoft.com/office/officeart/2016/7/layout/VerticalDownArrowProcess"/>
    <dgm:cxn modelId="{01EE85D1-2180-4C72-8FE2-0DABF900C708}" type="presParOf" srcId="{5668552B-D5AA-421E-B504-C5C756D450EA}" destId="{80917F87-8033-4801-A6CE-7BA505171261}" srcOrd="0" destOrd="0" presId="urn:microsoft.com/office/officeart/2016/7/layout/VerticalDownArrowProcess"/>
    <dgm:cxn modelId="{3FC5AE13-9BB0-449E-BA13-F52DABAD7727}" type="presParOf" srcId="{80917F87-8033-4801-A6CE-7BA505171261}" destId="{9CB237F3-8E75-47AB-B258-BA5EF522E554}" srcOrd="0" destOrd="0" presId="urn:microsoft.com/office/officeart/2016/7/layout/VerticalDownArrowProcess"/>
    <dgm:cxn modelId="{3E8DA095-F167-4877-A03C-B4BFACEE7BAE}" type="presParOf" srcId="{80917F87-8033-4801-A6CE-7BA505171261}" destId="{CF6A5CAF-90E3-4132-BD7D-7709762123BB}" srcOrd="1" destOrd="0" presId="urn:microsoft.com/office/officeart/2016/7/layout/VerticalDownArrowProcess"/>
    <dgm:cxn modelId="{467D1184-E772-477B-BE21-6D98CD141203}" type="presParOf" srcId="{5668552B-D5AA-421E-B504-C5C756D450EA}" destId="{EBEF0AC1-7FD5-4F14-974A-1A54A14D9766}" srcOrd="1" destOrd="0" presId="urn:microsoft.com/office/officeart/2016/7/layout/VerticalDownArrowProcess"/>
    <dgm:cxn modelId="{B5A65BBD-49BA-402E-88B2-5DD80364F1B4}" type="presParOf" srcId="{5668552B-D5AA-421E-B504-C5C756D450EA}" destId="{35053F1C-9F84-483B-8590-0C08B64DBB9E}" srcOrd="2" destOrd="0" presId="urn:microsoft.com/office/officeart/2016/7/layout/VerticalDownArrowProcess"/>
    <dgm:cxn modelId="{86033CC2-EA16-4947-8229-DE68C36BBC82}" type="presParOf" srcId="{35053F1C-9F84-483B-8590-0C08B64DBB9E}" destId="{C9C27B5D-98E6-4FB2-8C2F-43B43B1B3240}" srcOrd="0" destOrd="0" presId="urn:microsoft.com/office/officeart/2016/7/layout/VerticalDownArrowProcess"/>
    <dgm:cxn modelId="{B2EEEC75-90EE-420C-887D-6D848E55500D}" type="presParOf" srcId="{35053F1C-9F84-483B-8590-0C08B64DBB9E}" destId="{110D129F-13DA-4230-944A-11C49F97B4BE}" srcOrd="1" destOrd="0" presId="urn:microsoft.com/office/officeart/2016/7/layout/VerticalDownArrowProcess"/>
    <dgm:cxn modelId="{B0533980-E21F-4734-A27F-DEC71BE68C58}" type="presParOf" srcId="{35053F1C-9F84-483B-8590-0C08B64DBB9E}" destId="{2B9E1926-E31F-4F02-8B82-D9C15A61B6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DD6D6-3F33-45F4-B5D0-CD76691936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7A412B-9FEE-45C5-B76F-BD36EAB05AF5}">
      <dgm:prSet/>
      <dgm:spPr/>
      <dgm:t>
        <a:bodyPr/>
        <a:lstStyle/>
        <a:p>
          <a:r>
            <a:rPr lang="en-US"/>
            <a:t>Group together members with similar cognitive/communicative ability if possible</a:t>
          </a:r>
        </a:p>
      </dgm:t>
    </dgm:pt>
    <dgm:pt modelId="{F7682F2C-CEC2-4CBA-BDBB-D15651B039D3}" type="parTrans" cxnId="{44C31022-FE39-4E9D-BF27-45C3C836E310}">
      <dgm:prSet/>
      <dgm:spPr/>
      <dgm:t>
        <a:bodyPr/>
        <a:lstStyle/>
        <a:p>
          <a:endParaRPr lang="en-US"/>
        </a:p>
      </dgm:t>
    </dgm:pt>
    <dgm:pt modelId="{00477537-CDC6-4848-9597-80F318FA1E3D}" type="sibTrans" cxnId="{44C31022-FE39-4E9D-BF27-45C3C836E310}">
      <dgm:prSet/>
      <dgm:spPr/>
      <dgm:t>
        <a:bodyPr/>
        <a:lstStyle/>
        <a:p>
          <a:endParaRPr lang="en-US"/>
        </a:p>
      </dgm:t>
    </dgm:pt>
    <dgm:pt modelId="{22796BB7-A44F-4B34-A647-693DA5455C98}">
      <dgm:prSet/>
      <dgm:spPr/>
      <dgm:t>
        <a:bodyPr/>
        <a:lstStyle/>
        <a:p>
          <a:r>
            <a:rPr lang="en-US"/>
            <a:t>No more than 5 individuals with dementia per staff person</a:t>
          </a:r>
        </a:p>
      </dgm:t>
    </dgm:pt>
    <dgm:pt modelId="{7F0E3181-970F-4E8C-9DA8-F47070BE37F6}" type="parTrans" cxnId="{19ED9E26-0DE2-4786-A900-2B1448A48E3C}">
      <dgm:prSet/>
      <dgm:spPr/>
      <dgm:t>
        <a:bodyPr/>
        <a:lstStyle/>
        <a:p>
          <a:endParaRPr lang="en-US"/>
        </a:p>
      </dgm:t>
    </dgm:pt>
    <dgm:pt modelId="{46A51797-C9B6-4D26-AFDE-C4CB59EF82A4}" type="sibTrans" cxnId="{19ED9E26-0DE2-4786-A900-2B1448A48E3C}">
      <dgm:prSet/>
      <dgm:spPr/>
      <dgm:t>
        <a:bodyPr/>
        <a:lstStyle/>
        <a:p>
          <a:endParaRPr lang="en-US"/>
        </a:p>
      </dgm:t>
    </dgm:pt>
    <dgm:pt modelId="{44F12B4B-E797-472D-AF9E-D764D37833D8}">
      <dgm:prSet/>
      <dgm:spPr/>
      <dgm:t>
        <a:bodyPr/>
        <a:lstStyle/>
        <a:p>
          <a:r>
            <a:rPr lang="en-US"/>
            <a:t>Groups of 6-10 members total are ideal</a:t>
          </a:r>
        </a:p>
      </dgm:t>
    </dgm:pt>
    <dgm:pt modelId="{CE99AD8F-656C-4DD8-BDCD-267BF871C55B}" type="parTrans" cxnId="{2AEBB0EA-1A32-4224-84E9-3DBA4DF2540C}">
      <dgm:prSet/>
      <dgm:spPr/>
      <dgm:t>
        <a:bodyPr/>
        <a:lstStyle/>
        <a:p>
          <a:endParaRPr lang="en-US"/>
        </a:p>
      </dgm:t>
    </dgm:pt>
    <dgm:pt modelId="{5A94411F-7394-4293-8767-D1D503248AA3}" type="sibTrans" cxnId="{2AEBB0EA-1A32-4224-84E9-3DBA4DF2540C}">
      <dgm:prSet/>
      <dgm:spPr/>
      <dgm:t>
        <a:bodyPr/>
        <a:lstStyle/>
        <a:p>
          <a:endParaRPr lang="en-US"/>
        </a:p>
      </dgm:t>
    </dgm:pt>
    <dgm:pt modelId="{B55DCAC8-BA5D-4A27-B287-F616374F1439}">
      <dgm:prSet/>
      <dgm:spPr/>
      <dgm:t>
        <a:bodyPr/>
        <a:lstStyle/>
        <a:p>
          <a:r>
            <a:rPr lang="en-US"/>
            <a:t>Group facilitators should be familiar with dementia and have group leadership skills</a:t>
          </a:r>
        </a:p>
      </dgm:t>
    </dgm:pt>
    <dgm:pt modelId="{8464B8F3-8C68-42B5-A70B-D938359BD3E7}" type="parTrans" cxnId="{6D894006-3155-4187-A550-D02AFF52D0E7}">
      <dgm:prSet/>
      <dgm:spPr/>
      <dgm:t>
        <a:bodyPr/>
        <a:lstStyle/>
        <a:p>
          <a:endParaRPr lang="en-US"/>
        </a:p>
      </dgm:t>
    </dgm:pt>
    <dgm:pt modelId="{95884DB5-156B-4638-947B-CDAAB7A0A234}" type="sibTrans" cxnId="{6D894006-3155-4187-A550-D02AFF52D0E7}">
      <dgm:prSet/>
      <dgm:spPr/>
      <dgm:t>
        <a:bodyPr/>
        <a:lstStyle/>
        <a:p>
          <a:endParaRPr lang="en-US"/>
        </a:p>
      </dgm:t>
    </dgm:pt>
    <dgm:pt modelId="{E4FE60B2-FE16-45E9-8330-C3D7CD450BB8}">
      <dgm:prSet/>
      <dgm:spPr/>
      <dgm:t>
        <a:bodyPr/>
        <a:lstStyle/>
        <a:p>
          <a:r>
            <a:rPr lang="en-US"/>
            <a:t>Focus each session around a theme, and use relevant multisensory props/stimuli</a:t>
          </a:r>
        </a:p>
      </dgm:t>
    </dgm:pt>
    <dgm:pt modelId="{CEE4BEAB-5110-4DED-ACE1-DC7FC7CC26CA}" type="parTrans" cxnId="{10D4D589-566E-4B1F-B426-03C90CFC45FB}">
      <dgm:prSet/>
      <dgm:spPr/>
      <dgm:t>
        <a:bodyPr/>
        <a:lstStyle/>
        <a:p>
          <a:endParaRPr lang="en-US"/>
        </a:p>
      </dgm:t>
    </dgm:pt>
    <dgm:pt modelId="{86F5D5FC-7BBF-4D9B-9F25-5327DA51C213}" type="sibTrans" cxnId="{10D4D589-566E-4B1F-B426-03C90CFC45FB}">
      <dgm:prSet/>
      <dgm:spPr/>
      <dgm:t>
        <a:bodyPr/>
        <a:lstStyle/>
        <a:p>
          <a:endParaRPr lang="en-US"/>
        </a:p>
      </dgm:t>
    </dgm:pt>
    <dgm:pt modelId="{7896DA2C-FD63-46C7-BF7E-C9683B7D8064}">
      <dgm:prSet/>
      <dgm:spPr/>
      <dgm:t>
        <a:bodyPr/>
        <a:lstStyle/>
        <a:p>
          <a:r>
            <a:rPr lang="en-US"/>
            <a:t>Use personally relevant props if possible (e.g. members’ own photos, keepsakes, etc.)</a:t>
          </a:r>
        </a:p>
      </dgm:t>
    </dgm:pt>
    <dgm:pt modelId="{B4BAECC2-9D22-43EA-A3BB-A5356A0D6E1C}" type="parTrans" cxnId="{C82A1B92-019D-4EFD-90CA-DEDEE8B59A28}">
      <dgm:prSet/>
      <dgm:spPr/>
      <dgm:t>
        <a:bodyPr/>
        <a:lstStyle/>
        <a:p>
          <a:endParaRPr lang="en-US"/>
        </a:p>
      </dgm:t>
    </dgm:pt>
    <dgm:pt modelId="{286DD4B5-CDDA-4BD4-A710-7CF33D88F7C9}" type="sibTrans" cxnId="{C82A1B92-019D-4EFD-90CA-DEDEE8B59A28}">
      <dgm:prSet/>
      <dgm:spPr/>
      <dgm:t>
        <a:bodyPr/>
        <a:lstStyle/>
        <a:p>
          <a:endParaRPr lang="en-US"/>
        </a:p>
      </dgm:t>
    </dgm:pt>
    <dgm:pt modelId="{EE49225A-5294-431F-B971-262DB60209E8}">
      <dgm:prSet/>
      <dgm:spPr/>
      <dgm:t>
        <a:bodyPr/>
        <a:lstStyle/>
        <a:p>
          <a:r>
            <a:rPr lang="en-US"/>
            <a:t>Frequency: at least weekly</a:t>
          </a:r>
        </a:p>
      </dgm:t>
    </dgm:pt>
    <dgm:pt modelId="{F010A4EF-9998-40D1-8CA5-D1EDF768844A}" type="parTrans" cxnId="{70E2ACD0-A6B0-469B-9196-2E102132DAAB}">
      <dgm:prSet/>
      <dgm:spPr/>
      <dgm:t>
        <a:bodyPr/>
        <a:lstStyle/>
        <a:p>
          <a:endParaRPr lang="en-US"/>
        </a:p>
      </dgm:t>
    </dgm:pt>
    <dgm:pt modelId="{00C09F39-F500-40BC-A5D2-DB15692B705F}" type="sibTrans" cxnId="{70E2ACD0-A6B0-469B-9196-2E102132DAAB}">
      <dgm:prSet/>
      <dgm:spPr/>
      <dgm:t>
        <a:bodyPr/>
        <a:lstStyle/>
        <a:p>
          <a:endParaRPr lang="en-US"/>
        </a:p>
      </dgm:t>
    </dgm:pt>
    <dgm:pt modelId="{95A62336-B8F0-4E09-AA21-9794B188427F}">
      <dgm:prSet/>
      <dgm:spPr/>
      <dgm:t>
        <a:bodyPr/>
        <a:lstStyle/>
        <a:p>
          <a:r>
            <a:rPr lang="en-US"/>
            <a:t>(Kim et al., 2006; Asirit &amp; Kapucu, 2016)</a:t>
          </a:r>
        </a:p>
      </dgm:t>
    </dgm:pt>
    <dgm:pt modelId="{4C837AFA-D1DF-41F3-B346-3AC184BC5267}" type="parTrans" cxnId="{780043D3-2C31-4D9F-9379-507906CE0122}">
      <dgm:prSet/>
      <dgm:spPr/>
      <dgm:t>
        <a:bodyPr/>
        <a:lstStyle/>
        <a:p>
          <a:endParaRPr lang="en-US"/>
        </a:p>
      </dgm:t>
    </dgm:pt>
    <dgm:pt modelId="{D2F9945A-54EA-409F-BFCC-98949409279B}" type="sibTrans" cxnId="{780043D3-2C31-4D9F-9379-507906CE0122}">
      <dgm:prSet/>
      <dgm:spPr/>
      <dgm:t>
        <a:bodyPr/>
        <a:lstStyle/>
        <a:p>
          <a:endParaRPr lang="en-US"/>
        </a:p>
      </dgm:t>
    </dgm:pt>
    <dgm:pt modelId="{0B50749A-DEAD-472C-A3A7-BB6780A41355}" type="pres">
      <dgm:prSet presAssocID="{CE5DD6D6-3F33-45F4-B5D0-CD766919363A}" presName="diagram" presStyleCnt="0">
        <dgm:presLayoutVars>
          <dgm:dir/>
          <dgm:resizeHandles val="exact"/>
        </dgm:presLayoutVars>
      </dgm:prSet>
      <dgm:spPr/>
    </dgm:pt>
    <dgm:pt modelId="{564BDCEE-02A1-4955-B4A8-94E490AD6F9C}" type="pres">
      <dgm:prSet presAssocID="{8D7A412B-9FEE-45C5-B76F-BD36EAB05AF5}" presName="node" presStyleLbl="node1" presStyleIdx="0" presStyleCnt="8">
        <dgm:presLayoutVars>
          <dgm:bulletEnabled val="1"/>
        </dgm:presLayoutVars>
      </dgm:prSet>
      <dgm:spPr/>
    </dgm:pt>
    <dgm:pt modelId="{8E9F7DC5-2405-48C3-BFF0-BFD1AED82611}" type="pres">
      <dgm:prSet presAssocID="{00477537-CDC6-4848-9597-80F318FA1E3D}" presName="sibTrans" presStyleCnt="0"/>
      <dgm:spPr/>
    </dgm:pt>
    <dgm:pt modelId="{F9564B8A-BC44-4CEB-8195-60B4B79A2D89}" type="pres">
      <dgm:prSet presAssocID="{22796BB7-A44F-4B34-A647-693DA5455C98}" presName="node" presStyleLbl="node1" presStyleIdx="1" presStyleCnt="8">
        <dgm:presLayoutVars>
          <dgm:bulletEnabled val="1"/>
        </dgm:presLayoutVars>
      </dgm:prSet>
      <dgm:spPr/>
    </dgm:pt>
    <dgm:pt modelId="{34B3A2E4-526B-46C8-ADFD-969583303C5E}" type="pres">
      <dgm:prSet presAssocID="{46A51797-C9B6-4D26-AFDE-C4CB59EF82A4}" presName="sibTrans" presStyleCnt="0"/>
      <dgm:spPr/>
    </dgm:pt>
    <dgm:pt modelId="{2518E573-689F-41A2-9FA0-3B97AE9FAC3D}" type="pres">
      <dgm:prSet presAssocID="{44F12B4B-E797-472D-AF9E-D764D37833D8}" presName="node" presStyleLbl="node1" presStyleIdx="2" presStyleCnt="8">
        <dgm:presLayoutVars>
          <dgm:bulletEnabled val="1"/>
        </dgm:presLayoutVars>
      </dgm:prSet>
      <dgm:spPr/>
    </dgm:pt>
    <dgm:pt modelId="{E7B4DDDA-1651-4908-94DD-FB58096EAC29}" type="pres">
      <dgm:prSet presAssocID="{5A94411F-7394-4293-8767-D1D503248AA3}" presName="sibTrans" presStyleCnt="0"/>
      <dgm:spPr/>
    </dgm:pt>
    <dgm:pt modelId="{5354C7BF-8E30-445E-8DE7-87A0B36E73A8}" type="pres">
      <dgm:prSet presAssocID="{B55DCAC8-BA5D-4A27-B287-F616374F1439}" presName="node" presStyleLbl="node1" presStyleIdx="3" presStyleCnt="8">
        <dgm:presLayoutVars>
          <dgm:bulletEnabled val="1"/>
        </dgm:presLayoutVars>
      </dgm:prSet>
      <dgm:spPr/>
    </dgm:pt>
    <dgm:pt modelId="{CE6C1173-51B6-423B-95E1-EA075D94AB6C}" type="pres">
      <dgm:prSet presAssocID="{95884DB5-156B-4638-947B-CDAAB7A0A234}" presName="sibTrans" presStyleCnt="0"/>
      <dgm:spPr/>
    </dgm:pt>
    <dgm:pt modelId="{8E817023-700C-4476-9F07-1497FC6CEAC2}" type="pres">
      <dgm:prSet presAssocID="{E4FE60B2-FE16-45E9-8330-C3D7CD450BB8}" presName="node" presStyleLbl="node1" presStyleIdx="4" presStyleCnt="8">
        <dgm:presLayoutVars>
          <dgm:bulletEnabled val="1"/>
        </dgm:presLayoutVars>
      </dgm:prSet>
      <dgm:spPr/>
    </dgm:pt>
    <dgm:pt modelId="{71924C28-B6BE-4A36-85D5-A000D483203F}" type="pres">
      <dgm:prSet presAssocID="{86F5D5FC-7BBF-4D9B-9F25-5327DA51C213}" presName="sibTrans" presStyleCnt="0"/>
      <dgm:spPr/>
    </dgm:pt>
    <dgm:pt modelId="{7B9D7FC3-08DE-4E7E-9B40-C0EA1BB2F74F}" type="pres">
      <dgm:prSet presAssocID="{7896DA2C-FD63-46C7-BF7E-C9683B7D8064}" presName="node" presStyleLbl="node1" presStyleIdx="5" presStyleCnt="8">
        <dgm:presLayoutVars>
          <dgm:bulletEnabled val="1"/>
        </dgm:presLayoutVars>
      </dgm:prSet>
      <dgm:spPr/>
    </dgm:pt>
    <dgm:pt modelId="{908011F3-AEF7-4F14-BB49-076979F1C947}" type="pres">
      <dgm:prSet presAssocID="{286DD4B5-CDDA-4BD4-A710-7CF33D88F7C9}" presName="sibTrans" presStyleCnt="0"/>
      <dgm:spPr/>
    </dgm:pt>
    <dgm:pt modelId="{67F1638C-774F-4240-8CBE-26FA76128473}" type="pres">
      <dgm:prSet presAssocID="{EE49225A-5294-431F-B971-262DB60209E8}" presName="node" presStyleLbl="node1" presStyleIdx="6" presStyleCnt="8">
        <dgm:presLayoutVars>
          <dgm:bulletEnabled val="1"/>
        </dgm:presLayoutVars>
      </dgm:prSet>
      <dgm:spPr/>
    </dgm:pt>
    <dgm:pt modelId="{5D81A413-E2B3-43A4-AE9B-0E096559A39B}" type="pres">
      <dgm:prSet presAssocID="{00C09F39-F500-40BC-A5D2-DB15692B705F}" presName="sibTrans" presStyleCnt="0"/>
      <dgm:spPr/>
    </dgm:pt>
    <dgm:pt modelId="{1F85B3B8-CD47-42D2-8853-3D2CE4C807DE}" type="pres">
      <dgm:prSet presAssocID="{95A62336-B8F0-4E09-AA21-9794B188427F}" presName="node" presStyleLbl="node1" presStyleIdx="7" presStyleCnt="8">
        <dgm:presLayoutVars>
          <dgm:bulletEnabled val="1"/>
        </dgm:presLayoutVars>
      </dgm:prSet>
      <dgm:spPr/>
    </dgm:pt>
  </dgm:ptLst>
  <dgm:cxnLst>
    <dgm:cxn modelId="{6D894006-3155-4187-A550-D02AFF52D0E7}" srcId="{CE5DD6D6-3F33-45F4-B5D0-CD766919363A}" destId="{B55DCAC8-BA5D-4A27-B287-F616374F1439}" srcOrd="3" destOrd="0" parTransId="{8464B8F3-8C68-42B5-A70B-D938359BD3E7}" sibTransId="{95884DB5-156B-4638-947B-CDAAB7A0A234}"/>
    <dgm:cxn modelId="{957C391E-9963-41A4-83F4-B501BE91E281}" type="presOf" srcId="{E4FE60B2-FE16-45E9-8330-C3D7CD450BB8}" destId="{8E817023-700C-4476-9F07-1497FC6CEAC2}" srcOrd="0" destOrd="0" presId="urn:microsoft.com/office/officeart/2005/8/layout/default"/>
    <dgm:cxn modelId="{44C31022-FE39-4E9D-BF27-45C3C836E310}" srcId="{CE5DD6D6-3F33-45F4-B5D0-CD766919363A}" destId="{8D7A412B-9FEE-45C5-B76F-BD36EAB05AF5}" srcOrd="0" destOrd="0" parTransId="{F7682F2C-CEC2-4CBA-BDBB-D15651B039D3}" sibTransId="{00477537-CDC6-4848-9597-80F318FA1E3D}"/>
    <dgm:cxn modelId="{19ED9E26-0DE2-4786-A900-2B1448A48E3C}" srcId="{CE5DD6D6-3F33-45F4-B5D0-CD766919363A}" destId="{22796BB7-A44F-4B34-A647-693DA5455C98}" srcOrd="1" destOrd="0" parTransId="{7F0E3181-970F-4E8C-9DA8-F47070BE37F6}" sibTransId="{46A51797-C9B6-4D26-AFDE-C4CB59EF82A4}"/>
    <dgm:cxn modelId="{CE2FEC4E-E5DD-49D5-B784-224852F1142C}" type="presOf" srcId="{CE5DD6D6-3F33-45F4-B5D0-CD766919363A}" destId="{0B50749A-DEAD-472C-A3A7-BB6780A41355}" srcOrd="0" destOrd="0" presId="urn:microsoft.com/office/officeart/2005/8/layout/default"/>
    <dgm:cxn modelId="{10D4D589-566E-4B1F-B426-03C90CFC45FB}" srcId="{CE5DD6D6-3F33-45F4-B5D0-CD766919363A}" destId="{E4FE60B2-FE16-45E9-8330-C3D7CD450BB8}" srcOrd="4" destOrd="0" parTransId="{CEE4BEAB-5110-4DED-ACE1-DC7FC7CC26CA}" sibTransId="{86F5D5FC-7BBF-4D9B-9F25-5327DA51C213}"/>
    <dgm:cxn modelId="{4BBC098C-0281-4EBB-B329-1E36EE13A273}" type="presOf" srcId="{8D7A412B-9FEE-45C5-B76F-BD36EAB05AF5}" destId="{564BDCEE-02A1-4955-B4A8-94E490AD6F9C}" srcOrd="0" destOrd="0" presId="urn:microsoft.com/office/officeart/2005/8/layout/default"/>
    <dgm:cxn modelId="{C82A1B92-019D-4EFD-90CA-DEDEE8B59A28}" srcId="{CE5DD6D6-3F33-45F4-B5D0-CD766919363A}" destId="{7896DA2C-FD63-46C7-BF7E-C9683B7D8064}" srcOrd="5" destOrd="0" parTransId="{B4BAECC2-9D22-43EA-A3BB-A5356A0D6E1C}" sibTransId="{286DD4B5-CDDA-4BD4-A710-7CF33D88F7C9}"/>
    <dgm:cxn modelId="{8CD06CB4-FCED-4CB8-9C7E-2E2D8282A56A}" type="presOf" srcId="{95A62336-B8F0-4E09-AA21-9794B188427F}" destId="{1F85B3B8-CD47-42D2-8853-3D2CE4C807DE}" srcOrd="0" destOrd="0" presId="urn:microsoft.com/office/officeart/2005/8/layout/default"/>
    <dgm:cxn modelId="{8EB8B3B6-55E4-475A-9670-ACBEF0A58216}" type="presOf" srcId="{7896DA2C-FD63-46C7-BF7E-C9683B7D8064}" destId="{7B9D7FC3-08DE-4E7E-9B40-C0EA1BB2F74F}" srcOrd="0" destOrd="0" presId="urn:microsoft.com/office/officeart/2005/8/layout/default"/>
    <dgm:cxn modelId="{70E2ACD0-A6B0-469B-9196-2E102132DAAB}" srcId="{CE5DD6D6-3F33-45F4-B5D0-CD766919363A}" destId="{EE49225A-5294-431F-B971-262DB60209E8}" srcOrd="6" destOrd="0" parTransId="{F010A4EF-9998-40D1-8CA5-D1EDF768844A}" sibTransId="{00C09F39-F500-40BC-A5D2-DB15692B705F}"/>
    <dgm:cxn modelId="{BAD8ACD1-4549-4C27-A580-A0A442B9D168}" type="presOf" srcId="{22796BB7-A44F-4B34-A647-693DA5455C98}" destId="{F9564B8A-BC44-4CEB-8195-60B4B79A2D89}" srcOrd="0" destOrd="0" presId="urn:microsoft.com/office/officeart/2005/8/layout/default"/>
    <dgm:cxn modelId="{780043D3-2C31-4D9F-9379-507906CE0122}" srcId="{CE5DD6D6-3F33-45F4-B5D0-CD766919363A}" destId="{95A62336-B8F0-4E09-AA21-9794B188427F}" srcOrd="7" destOrd="0" parTransId="{4C837AFA-D1DF-41F3-B346-3AC184BC5267}" sibTransId="{D2F9945A-54EA-409F-BFCC-98949409279B}"/>
    <dgm:cxn modelId="{B1920EDE-F716-4B05-B912-22846724067D}" type="presOf" srcId="{B55DCAC8-BA5D-4A27-B287-F616374F1439}" destId="{5354C7BF-8E30-445E-8DE7-87A0B36E73A8}" srcOrd="0" destOrd="0" presId="urn:microsoft.com/office/officeart/2005/8/layout/default"/>
    <dgm:cxn modelId="{2AEBB0EA-1A32-4224-84E9-3DBA4DF2540C}" srcId="{CE5DD6D6-3F33-45F4-B5D0-CD766919363A}" destId="{44F12B4B-E797-472D-AF9E-D764D37833D8}" srcOrd="2" destOrd="0" parTransId="{CE99AD8F-656C-4DD8-BDCD-267BF871C55B}" sibTransId="{5A94411F-7394-4293-8767-D1D503248AA3}"/>
    <dgm:cxn modelId="{B97B7DEF-2F75-49B1-AE9A-CEB0A18CBCC2}" type="presOf" srcId="{EE49225A-5294-431F-B971-262DB60209E8}" destId="{67F1638C-774F-4240-8CBE-26FA76128473}" srcOrd="0" destOrd="0" presId="urn:microsoft.com/office/officeart/2005/8/layout/default"/>
    <dgm:cxn modelId="{03866FFF-D933-409B-9EA8-EACB38BF4EE4}" type="presOf" srcId="{44F12B4B-E797-472D-AF9E-D764D37833D8}" destId="{2518E573-689F-41A2-9FA0-3B97AE9FAC3D}" srcOrd="0" destOrd="0" presId="urn:microsoft.com/office/officeart/2005/8/layout/default"/>
    <dgm:cxn modelId="{55F8C4A0-750F-4825-83F3-42E6EA41B976}" type="presParOf" srcId="{0B50749A-DEAD-472C-A3A7-BB6780A41355}" destId="{564BDCEE-02A1-4955-B4A8-94E490AD6F9C}" srcOrd="0" destOrd="0" presId="urn:microsoft.com/office/officeart/2005/8/layout/default"/>
    <dgm:cxn modelId="{BF773B0F-EFC9-4DCA-B3EE-B9A26A4D9F34}" type="presParOf" srcId="{0B50749A-DEAD-472C-A3A7-BB6780A41355}" destId="{8E9F7DC5-2405-48C3-BFF0-BFD1AED82611}" srcOrd="1" destOrd="0" presId="urn:microsoft.com/office/officeart/2005/8/layout/default"/>
    <dgm:cxn modelId="{E7AB993D-631D-464F-801B-A656BDA8F920}" type="presParOf" srcId="{0B50749A-DEAD-472C-A3A7-BB6780A41355}" destId="{F9564B8A-BC44-4CEB-8195-60B4B79A2D89}" srcOrd="2" destOrd="0" presId="urn:microsoft.com/office/officeart/2005/8/layout/default"/>
    <dgm:cxn modelId="{E62F3ED4-22B6-47C7-B34A-EB648186D9B3}" type="presParOf" srcId="{0B50749A-DEAD-472C-A3A7-BB6780A41355}" destId="{34B3A2E4-526B-46C8-ADFD-969583303C5E}" srcOrd="3" destOrd="0" presId="urn:microsoft.com/office/officeart/2005/8/layout/default"/>
    <dgm:cxn modelId="{53CFE1B0-13AB-4BB5-A62A-6D21E2DBA311}" type="presParOf" srcId="{0B50749A-DEAD-472C-A3A7-BB6780A41355}" destId="{2518E573-689F-41A2-9FA0-3B97AE9FAC3D}" srcOrd="4" destOrd="0" presId="urn:microsoft.com/office/officeart/2005/8/layout/default"/>
    <dgm:cxn modelId="{49098C36-723C-4D50-9EE7-55699176256B}" type="presParOf" srcId="{0B50749A-DEAD-472C-A3A7-BB6780A41355}" destId="{E7B4DDDA-1651-4908-94DD-FB58096EAC29}" srcOrd="5" destOrd="0" presId="urn:microsoft.com/office/officeart/2005/8/layout/default"/>
    <dgm:cxn modelId="{C95832C1-4434-401D-8566-F3CD1A0CA64E}" type="presParOf" srcId="{0B50749A-DEAD-472C-A3A7-BB6780A41355}" destId="{5354C7BF-8E30-445E-8DE7-87A0B36E73A8}" srcOrd="6" destOrd="0" presId="urn:microsoft.com/office/officeart/2005/8/layout/default"/>
    <dgm:cxn modelId="{F3A4B233-D995-4AA9-BAE4-F9AAF89A820A}" type="presParOf" srcId="{0B50749A-DEAD-472C-A3A7-BB6780A41355}" destId="{CE6C1173-51B6-423B-95E1-EA075D94AB6C}" srcOrd="7" destOrd="0" presId="urn:microsoft.com/office/officeart/2005/8/layout/default"/>
    <dgm:cxn modelId="{67312A02-0DE1-4D6A-BAF6-E384E1D57ABA}" type="presParOf" srcId="{0B50749A-DEAD-472C-A3A7-BB6780A41355}" destId="{8E817023-700C-4476-9F07-1497FC6CEAC2}" srcOrd="8" destOrd="0" presId="urn:microsoft.com/office/officeart/2005/8/layout/default"/>
    <dgm:cxn modelId="{766BCD55-7856-400C-8249-4C0E3CF9C515}" type="presParOf" srcId="{0B50749A-DEAD-472C-A3A7-BB6780A41355}" destId="{71924C28-B6BE-4A36-85D5-A000D483203F}" srcOrd="9" destOrd="0" presId="urn:microsoft.com/office/officeart/2005/8/layout/default"/>
    <dgm:cxn modelId="{59570502-7141-45AF-8DE7-670DD72C2C1C}" type="presParOf" srcId="{0B50749A-DEAD-472C-A3A7-BB6780A41355}" destId="{7B9D7FC3-08DE-4E7E-9B40-C0EA1BB2F74F}" srcOrd="10" destOrd="0" presId="urn:microsoft.com/office/officeart/2005/8/layout/default"/>
    <dgm:cxn modelId="{3D8C1698-B065-43E8-878D-EE4510C05E77}" type="presParOf" srcId="{0B50749A-DEAD-472C-A3A7-BB6780A41355}" destId="{908011F3-AEF7-4F14-BB49-076979F1C947}" srcOrd="11" destOrd="0" presId="urn:microsoft.com/office/officeart/2005/8/layout/default"/>
    <dgm:cxn modelId="{69BB5DA3-ACBF-4C99-A26B-C042C91F9F7B}" type="presParOf" srcId="{0B50749A-DEAD-472C-A3A7-BB6780A41355}" destId="{67F1638C-774F-4240-8CBE-26FA76128473}" srcOrd="12" destOrd="0" presId="urn:microsoft.com/office/officeart/2005/8/layout/default"/>
    <dgm:cxn modelId="{438AB041-2BB7-4D75-A5D7-FFA122DE68E4}" type="presParOf" srcId="{0B50749A-DEAD-472C-A3A7-BB6780A41355}" destId="{5D81A413-E2B3-43A4-AE9B-0E096559A39B}" srcOrd="13" destOrd="0" presId="urn:microsoft.com/office/officeart/2005/8/layout/default"/>
    <dgm:cxn modelId="{871C5E06-F405-4782-A79C-551BE75FA89E}" type="presParOf" srcId="{0B50749A-DEAD-472C-A3A7-BB6780A41355}" destId="{1F85B3B8-CD47-42D2-8853-3D2CE4C807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0437C-1947-465D-ACBD-204E5364428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CEB49D-3AB6-4E4C-BCA2-D0E14EA4FB37}">
      <dgm:prSet/>
      <dgm:spPr/>
      <dgm:t>
        <a:bodyPr/>
        <a:lstStyle/>
        <a:p>
          <a:r>
            <a:rPr lang="en-US"/>
            <a:t>Pass around</a:t>
          </a:r>
        </a:p>
      </dgm:t>
    </dgm:pt>
    <dgm:pt modelId="{64036A5E-CBB5-4201-B13E-7EFB9A3C95F2}" type="parTrans" cxnId="{0D5358B4-F1A8-4943-8233-65EEEDFC7560}">
      <dgm:prSet/>
      <dgm:spPr/>
      <dgm:t>
        <a:bodyPr/>
        <a:lstStyle/>
        <a:p>
          <a:endParaRPr lang="en-US"/>
        </a:p>
      </dgm:t>
    </dgm:pt>
    <dgm:pt modelId="{4CAFDC2B-2316-40C8-9F15-5F59C39EDE7C}" type="sibTrans" cxnId="{0D5358B4-F1A8-4943-8233-65EEEDFC7560}">
      <dgm:prSet/>
      <dgm:spPr/>
      <dgm:t>
        <a:bodyPr/>
        <a:lstStyle/>
        <a:p>
          <a:endParaRPr lang="en-US"/>
        </a:p>
      </dgm:t>
    </dgm:pt>
    <dgm:pt modelId="{D5E22181-DFE3-4530-BADE-7D332C2C136E}">
      <dgm:prSet/>
      <dgm:spPr/>
      <dgm:t>
        <a:bodyPr/>
        <a:lstStyle/>
        <a:p>
          <a:r>
            <a:rPr lang="en-US" dirty="0"/>
            <a:t>objects and photos, let members handle them</a:t>
          </a:r>
        </a:p>
      </dgm:t>
    </dgm:pt>
    <dgm:pt modelId="{50587160-6025-46E8-843A-1919801B1999}" type="parTrans" cxnId="{D8B35EC3-C6D1-4F1B-B426-BD6B18579B86}">
      <dgm:prSet/>
      <dgm:spPr/>
      <dgm:t>
        <a:bodyPr/>
        <a:lstStyle/>
        <a:p>
          <a:endParaRPr lang="en-US"/>
        </a:p>
      </dgm:t>
    </dgm:pt>
    <dgm:pt modelId="{57714476-1931-4363-9B1F-95BD3E98E463}" type="sibTrans" cxnId="{D8B35EC3-C6D1-4F1B-B426-BD6B18579B86}">
      <dgm:prSet/>
      <dgm:spPr/>
      <dgm:t>
        <a:bodyPr/>
        <a:lstStyle/>
        <a:p>
          <a:endParaRPr lang="en-US"/>
        </a:p>
      </dgm:t>
    </dgm:pt>
    <dgm:pt modelId="{4CAEC672-D623-490A-BB62-C5184F8A3DD3}">
      <dgm:prSet/>
      <dgm:spPr/>
      <dgm:t>
        <a:bodyPr/>
        <a:lstStyle/>
        <a:p>
          <a:r>
            <a:rPr lang="en-US" dirty="0"/>
            <a:t>Large</a:t>
          </a:r>
        </a:p>
      </dgm:t>
    </dgm:pt>
    <dgm:pt modelId="{CA6EBE63-E578-4FF6-B98D-79A3A4A99A03}" type="parTrans" cxnId="{25156B36-1D57-4D78-B91A-33C9EE738B68}">
      <dgm:prSet/>
      <dgm:spPr/>
      <dgm:t>
        <a:bodyPr/>
        <a:lstStyle/>
        <a:p>
          <a:endParaRPr lang="en-US"/>
        </a:p>
      </dgm:t>
    </dgm:pt>
    <dgm:pt modelId="{7AF9734A-D823-48C8-A792-D0B536689071}" type="sibTrans" cxnId="{25156B36-1D57-4D78-B91A-33C9EE738B68}">
      <dgm:prSet/>
      <dgm:spPr/>
      <dgm:t>
        <a:bodyPr/>
        <a:lstStyle/>
        <a:p>
          <a:endParaRPr lang="en-US"/>
        </a:p>
      </dgm:t>
    </dgm:pt>
    <dgm:pt modelId="{B66FA424-9C76-4FE9-942D-9700325FDDF9}">
      <dgm:prSet/>
      <dgm:spPr/>
      <dgm:t>
        <a:bodyPr/>
        <a:lstStyle/>
        <a:p>
          <a:r>
            <a:rPr lang="en-US" dirty="0"/>
            <a:t>and clear font for printed materials e.g. recipes, song lyrics</a:t>
          </a:r>
        </a:p>
      </dgm:t>
    </dgm:pt>
    <dgm:pt modelId="{5149C4A9-DC07-4A00-878D-83730F11EE77}" type="parTrans" cxnId="{C7D5E73F-6B62-4647-9561-C005F5FCD28E}">
      <dgm:prSet/>
      <dgm:spPr/>
      <dgm:t>
        <a:bodyPr/>
        <a:lstStyle/>
        <a:p>
          <a:endParaRPr lang="en-US"/>
        </a:p>
      </dgm:t>
    </dgm:pt>
    <dgm:pt modelId="{1E2C07AF-D082-41FF-907D-0A5519FF0160}" type="sibTrans" cxnId="{C7D5E73F-6B62-4647-9561-C005F5FCD28E}">
      <dgm:prSet/>
      <dgm:spPr/>
      <dgm:t>
        <a:bodyPr/>
        <a:lstStyle/>
        <a:p>
          <a:endParaRPr lang="en-US"/>
        </a:p>
      </dgm:t>
    </dgm:pt>
    <dgm:pt modelId="{B72C58B4-7FB1-4012-9E1A-A5B496FE4020}">
      <dgm:prSet/>
      <dgm:spPr/>
      <dgm:t>
        <a:bodyPr/>
        <a:lstStyle/>
        <a:p>
          <a:r>
            <a:rPr lang="en-US"/>
            <a:t>Speak</a:t>
          </a:r>
        </a:p>
      </dgm:t>
    </dgm:pt>
    <dgm:pt modelId="{0E68FA09-C55E-4DEB-BE2A-ECC2215BD24F}" type="parTrans" cxnId="{D1EC5B7B-CDF6-48A3-B7BD-0FCB0861DCFC}">
      <dgm:prSet/>
      <dgm:spPr/>
      <dgm:t>
        <a:bodyPr/>
        <a:lstStyle/>
        <a:p>
          <a:endParaRPr lang="en-US"/>
        </a:p>
      </dgm:t>
    </dgm:pt>
    <dgm:pt modelId="{9524A49D-6106-4B5D-9890-E1939A9AFFE9}" type="sibTrans" cxnId="{D1EC5B7B-CDF6-48A3-B7BD-0FCB0861DCFC}">
      <dgm:prSet/>
      <dgm:spPr/>
      <dgm:t>
        <a:bodyPr/>
        <a:lstStyle/>
        <a:p>
          <a:endParaRPr lang="en-US"/>
        </a:p>
      </dgm:t>
    </dgm:pt>
    <dgm:pt modelId="{1DBFA219-DD47-403D-9C4F-42E40F2B34BE}">
      <dgm:prSet/>
      <dgm:spPr/>
      <dgm:t>
        <a:bodyPr/>
        <a:lstStyle/>
        <a:p>
          <a:r>
            <a:rPr lang="en-US" dirty="0"/>
            <a:t>slowly and clearly; use simple sentences</a:t>
          </a:r>
        </a:p>
      </dgm:t>
    </dgm:pt>
    <dgm:pt modelId="{12D8714C-6FC4-4863-B923-C397C2669AB7}" type="parTrans" cxnId="{C26838DB-BB48-47BD-938E-565BB7B412C8}">
      <dgm:prSet/>
      <dgm:spPr/>
      <dgm:t>
        <a:bodyPr/>
        <a:lstStyle/>
        <a:p>
          <a:endParaRPr lang="en-US"/>
        </a:p>
      </dgm:t>
    </dgm:pt>
    <dgm:pt modelId="{5621AD64-91FF-4C96-8B2A-5C92AAE8515D}" type="sibTrans" cxnId="{C26838DB-BB48-47BD-938E-565BB7B412C8}">
      <dgm:prSet/>
      <dgm:spPr/>
      <dgm:t>
        <a:bodyPr/>
        <a:lstStyle/>
        <a:p>
          <a:endParaRPr lang="en-US"/>
        </a:p>
      </dgm:t>
    </dgm:pt>
    <dgm:pt modelId="{13A3428C-97F2-41B0-9914-5B4A8F3335EE}">
      <dgm:prSet/>
      <dgm:spPr/>
      <dgm:t>
        <a:bodyPr/>
        <a:lstStyle/>
        <a:p>
          <a:r>
            <a:rPr lang="en-US" dirty="0"/>
            <a:t>Validate</a:t>
          </a:r>
        </a:p>
      </dgm:t>
    </dgm:pt>
    <dgm:pt modelId="{92D4E3DD-2CEF-46A6-B9CA-F56814B19066}" type="parTrans" cxnId="{D6EE344B-8215-41D2-B9E3-45FBC48B6933}">
      <dgm:prSet/>
      <dgm:spPr/>
      <dgm:t>
        <a:bodyPr/>
        <a:lstStyle/>
        <a:p>
          <a:endParaRPr lang="en-US"/>
        </a:p>
      </dgm:t>
    </dgm:pt>
    <dgm:pt modelId="{73F534B4-2C7F-4737-826F-0E0434985BE6}" type="sibTrans" cxnId="{D6EE344B-8215-41D2-B9E3-45FBC48B6933}">
      <dgm:prSet/>
      <dgm:spPr/>
      <dgm:t>
        <a:bodyPr/>
        <a:lstStyle/>
        <a:p>
          <a:endParaRPr lang="en-US"/>
        </a:p>
      </dgm:t>
    </dgm:pt>
    <dgm:pt modelId="{ACDDC88D-D326-4920-BB41-FB9C30752834}">
      <dgm:prSet/>
      <dgm:spPr/>
      <dgm:t>
        <a:bodyPr/>
        <a:lstStyle/>
        <a:p>
          <a:r>
            <a:rPr lang="en-US" dirty="0"/>
            <a:t>all opinions (“I think your right Tom (restate his point)… and Linda, I think you also have a good point about…”)</a:t>
          </a:r>
        </a:p>
      </dgm:t>
    </dgm:pt>
    <dgm:pt modelId="{CEC0F72C-0CB0-4F2E-AC25-3C01B2372954}" type="parTrans" cxnId="{47F6E089-0FC4-4FAC-B095-946F87454CF4}">
      <dgm:prSet/>
      <dgm:spPr/>
      <dgm:t>
        <a:bodyPr/>
        <a:lstStyle/>
        <a:p>
          <a:endParaRPr lang="en-US"/>
        </a:p>
      </dgm:t>
    </dgm:pt>
    <dgm:pt modelId="{81DEEAF0-DF62-4011-8BCC-70ED8F55A986}" type="sibTrans" cxnId="{47F6E089-0FC4-4FAC-B095-946F87454CF4}">
      <dgm:prSet/>
      <dgm:spPr/>
      <dgm:t>
        <a:bodyPr/>
        <a:lstStyle/>
        <a:p>
          <a:endParaRPr lang="en-US"/>
        </a:p>
      </dgm:t>
    </dgm:pt>
    <dgm:pt modelId="{DE385F45-6E08-4F3D-ACFF-581CF3FC308D}">
      <dgm:prSet/>
      <dgm:spPr/>
      <dgm:t>
        <a:bodyPr/>
        <a:lstStyle/>
        <a:p>
          <a:r>
            <a:rPr lang="en-US"/>
            <a:t>Share</a:t>
          </a:r>
        </a:p>
      </dgm:t>
    </dgm:pt>
    <dgm:pt modelId="{F2C0EE1B-4432-4682-87C8-C903DFD04776}" type="parTrans" cxnId="{16A009BA-8C54-425B-AF7A-37F6899E06D4}">
      <dgm:prSet/>
      <dgm:spPr/>
      <dgm:t>
        <a:bodyPr/>
        <a:lstStyle/>
        <a:p>
          <a:endParaRPr lang="en-US"/>
        </a:p>
      </dgm:t>
    </dgm:pt>
    <dgm:pt modelId="{20A9A9D5-1436-47F5-B5BE-17A53377B781}" type="sibTrans" cxnId="{16A009BA-8C54-425B-AF7A-37F6899E06D4}">
      <dgm:prSet/>
      <dgm:spPr/>
      <dgm:t>
        <a:bodyPr/>
        <a:lstStyle/>
        <a:p>
          <a:endParaRPr lang="en-US"/>
        </a:p>
      </dgm:t>
    </dgm:pt>
    <dgm:pt modelId="{4AFD9D49-6D1A-4F20-8401-8C2DA4B32980}">
      <dgm:prSet/>
      <dgm:spPr/>
      <dgm:t>
        <a:bodyPr/>
        <a:lstStyle/>
        <a:p>
          <a:r>
            <a:rPr lang="en-US" dirty="0"/>
            <a:t> your own memories when relevant</a:t>
          </a:r>
        </a:p>
      </dgm:t>
    </dgm:pt>
    <dgm:pt modelId="{FEE556FB-B2ED-4E7A-83DA-E406ABD625C7}" type="parTrans" cxnId="{9C05FD40-6032-4166-B647-0D26E2FFDE7E}">
      <dgm:prSet/>
      <dgm:spPr/>
      <dgm:t>
        <a:bodyPr/>
        <a:lstStyle/>
        <a:p>
          <a:endParaRPr lang="en-US"/>
        </a:p>
      </dgm:t>
    </dgm:pt>
    <dgm:pt modelId="{1C9DA16A-70F2-4362-A859-A72015402B1A}" type="sibTrans" cxnId="{9C05FD40-6032-4166-B647-0D26E2FFDE7E}">
      <dgm:prSet/>
      <dgm:spPr/>
      <dgm:t>
        <a:bodyPr/>
        <a:lstStyle/>
        <a:p>
          <a:endParaRPr lang="en-US"/>
        </a:p>
      </dgm:t>
    </dgm:pt>
    <dgm:pt modelId="{CF06D9BB-F3FD-464F-8876-0A96446DC4A6}">
      <dgm:prSet/>
      <dgm:spPr/>
      <dgm:t>
        <a:bodyPr/>
        <a:lstStyle/>
        <a:p>
          <a:r>
            <a:rPr lang="en-US" dirty="0"/>
            <a:t>Give</a:t>
          </a:r>
        </a:p>
      </dgm:t>
    </dgm:pt>
    <dgm:pt modelId="{695F29D8-0ACD-48E1-835F-3EC73C65C1D3}" type="parTrans" cxnId="{FAA52AF4-A64D-4648-B162-CF87C7894724}">
      <dgm:prSet/>
      <dgm:spPr/>
      <dgm:t>
        <a:bodyPr/>
        <a:lstStyle/>
        <a:p>
          <a:endParaRPr lang="en-US"/>
        </a:p>
      </dgm:t>
    </dgm:pt>
    <dgm:pt modelId="{516480AE-51A0-4907-99CE-551FDBAEB217}" type="sibTrans" cxnId="{FAA52AF4-A64D-4648-B162-CF87C7894724}">
      <dgm:prSet/>
      <dgm:spPr/>
      <dgm:t>
        <a:bodyPr/>
        <a:lstStyle/>
        <a:p>
          <a:endParaRPr lang="en-US"/>
        </a:p>
      </dgm:t>
    </dgm:pt>
    <dgm:pt modelId="{214B90EC-D442-4500-A185-C89A324D6085}">
      <dgm:prSet/>
      <dgm:spPr/>
      <dgm:t>
        <a:bodyPr/>
        <a:lstStyle/>
        <a:p>
          <a:r>
            <a:rPr lang="en-US" dirty="0"/>
            <a:t>all members a chance to speak</a:t>
          </a:r>
        </a:p>
      </dgm:t>
    </dgm:pt>
    <dgm:pt modelId="{6CA6F02B-37F1-4566-B730-B8E30E3BFEE4}" type="parTrans" cxnId="{C9D6EF69-AB6A-435B-A338-F233046799AF}">
      <dgm:prSet/>
      <dgm:spPr/>
      <dgm:t>
        <a:bodyPr/>
        <a:lstStyle/>
        <a:p>
          <a:endParaRPr lang="en-US"/>
        </a:p>
      </dgm:t>
    </dgm:pt>
    <dgm:pt modelId="{65192969-B136-41B3-A8E3-E87D76548380}" type="sibTrans" cxnId="{C9D6EF69-AB6A-435B-A338-F233046799AF}">
      <dgm:prSet/>
      <dgm:spPr/>
      <dgm:t>
        <a:bodyPr/>
        <a:lstStyle/>
        <a:p>
          <a:endParaRPr lang="en-US"/>
        </a:p>
      </dgm:t>
    </dgm:pt>
    <dgm:pt modelId="{1CCCBEC2-BBF9-412B-B078-7B780977D945}">
      <dgm:prSet/>
      <dgm:spPr/>
      <dgm:t>
        <a:bodyPr/>
        <a:lstStyle/>
        <a:p>
          <a:r>
            <a:rPr lang="en-US"/>
            <a:t>Keep</a:t>
          </a:r>
        </a:p>
      </dgm:t>
    </dgm:pt>
    <dgm:pt modelId="{17542FCC-2169-4FD1-83F7-3F98EC0D207C}" type="parTrans" cxnId="{C48C8C25-3A0E-41C2-B0D0-932E87DE3B08}">
      <dgm:prSet/>
      <dgm:spPr/>
      <dgm:t>
        <a:bodyPr/>
        <a:lstStyle/>
        <a:p>
          <a:endParaRPr lang="en-US"/>
        </a:p>
      </dgm:t>
    </dgm:pt>
    <dgm:pt modelId="{F83389B2-D4E4-4526-A7E3-2FA568BA6F1C}" type="sibTrans" cxnId="{C48C8C25-3A0E-41C2-B0D0-932E87DE3B08}">
      <dgm:prSet/>
      <dgm:spPr/>
      <dgm:t>
        <a:bodyPr/>
        <a:lstStyle/>
        <a:p>
          <a:endParaRPr lang="en-US"/>
        </a:p>
      </dgm:t>
    </dgm:pt>
    <dgm:pt modelId="{B0791D4F-B64C-4665-BAD9-67FA4685C50D}">
      <dgm:prSet/>
      <dgm:spPr/>
      <dgm:t>
        <a:bodyPr/>
        <a:lstStyle/>
        <a:p>
          <a:r>
            <a:rPr lang="en-US" dirty="0"/>
            <a:t>sessions low pressure, relaxing and fun</a:t>
          </a:r>
        </a:p>
      </dgm:t>
    </dgm:pt>
    <dgm:pt modelId="{0FD63181-B78A-4C6C-9A09-514713E73060}" type="parTrans" cxnId="{682BA0FB-899E-445F-B345-5D1C756A87A2}">
      <dgm:prSet/>
      <dgm:spPr/>
      <dgm:t>
        <a:bodyPr/>
        <a:lstStyle/>
        <a:p>
          <a:endParaRPr lang="en-US"/>
        </a:p>
      </dgm:t>
    </dgm:pt>
    <dgm:pt modelId="{8DD1E0F3-5577-4895-A3B2-4AFB2C91190E}" type="sibTrans" cxnId="{682BA0FB-899E-445F-B345-5D1C756A87A2}">
      <dgm:prSet/>
      <dgm:spPr/>
      <dgm:t>
        <a:bodyPr/>
        <a:lstStyle/>
        <a:p>
          <a:endParaRPr lang="en-US"/>
        </a:p>
      </dgm:t>
    </dgm:pt>
    <dgm:pt modelId="{52733929-1417-4D27-BBB4-21FFA0232BEF}">
      <dgm:prSet/>
      <dgm:spPr/>
      <dgm:t>
        <a:bodyPr/>
        <a:lstStyle/>
        <a:p>
          <a:r>
            <a:rPr lang="en-US"/>
            <a:t>Focus on</a:t>
          </a:r>
        </a:p>
      </dgm:t>
    </dgm:pt>
    <dgm:pt modelId="{674FD5C3-981F-43BE-BB3F-5FB3CA6933A7}" type="parTrans" cxnId="{66C9254A-5928-4C21-8FA4-C11ADF3C8846}">
      <dgm:prSet/>
      <dgm:spPr/>
      <dgm:t>
        <a:bodyPr/>
        <a:lstStyle/>
        <a:p>
          <a:endParaRPr lang="en-US"/>
        </a:p>
      </dgm:t>
    </dgm:pt>
    <dgm:pt modelId="{DBE52416-7542-47D5-95C8-9765F2D87978}" type="sibTrans" cxnId="{66C9254A-5928-4C21-8FA4-C11ADF3C8846}">
      <dgm:prSet/>
      <dgm:spPr/>
      <dgm:t>
        <a:bodyPr/>
        <a:lstStyle/>
        <a:p>
          <a:endParaRPr lang="en-US"/>
        </a:p>
      </dgm:t>
    </dgm:pt>
    <dgm:pt modelId="{B5E5DDDC-C060-4362-A369-E40AEB15A740}">
      <dgm:prSet/>
      <dgm:spPr/>
      <dgm:t>
        <a:bodyPr/>
        <a:lstStyle/>
        <a:p>
          <a:r>
            <a:rPr lang="en-US" dirty="0"/>
            <a:t>positive memories (avoid topics that could trigger bad memories for some people like wartime, babies, marriage, hospitals…)</a:t>
          </a:r>
        </a:p>
      </dgm:t>
    </dgm:pt>
    <dgm:pt modelId="{2A0E077D-37CB-4F53-BCB4-00A79623BA8B}" type="parTrans" cxnId="{7CF41403-865C-40F7-AF7F-F8FAA38CD6BD}">
      <dgm:prSet/>
      <dgm:spPr/>
      <dgm:t>
        <a:bodyPr/>
        <a:lstStyle/>
        <a:p>
          <a:endParaRPr lang="en-US"/>
        </a:p>
      </dgm:t>
    </dgm:pt>
    <dgm:pt modelId="{17F50814-B2D2-49F8-BBA3-486DAD87D78D}" type="sibTrans" cxnId="{7CF41403-865C-40F7-AF7F-F8FAA38CD6BD}">
      <dgm:prSet/>
      <dgm:spPr/>
      <dgm:t>
        <a:bodyPr/>
        <a:lstStyle/>
        <a:p>
          <a:endParaRPr lang="en-US"/>
        </a:p>
      </dgm:t>
    </dgm:pt>
    <dgm:pt modelId="{0B7CAEF9-D73A-451D-9E28-FA72129955D3}">
      <dgm:prSet/>
      <dgm:spPr/>
      <dgm:t>
        <a:bodyPr/>
        <a:lstStyle/>
        <a:p>
          <a:r>
            <a:rPr lang="en-US"/>
            <a:t>Don’t correct</a:t>
          </a:r>
        </a:p>
      </dgm:t>
    </dgm:pt>
    <dgm:pt modelId="{A8D0C500-809B-4254-B652-3AB0B3B678A3}" type="parTrans" cxnId="{0B7E36C5-C955-42B7-AC20-1B7E8E657854}">
      <dgm:prSet/>
      <dgm:spPr/>
      <dgm:t>
        <a:bodyPr/>
        <a:lstStyle/>
        <a:p>
          <a:endParaRPr lang="en-US"/>
        </a:p>
      </dgm:t>
    </dgm:pt>
    <dgm:pt modelId="{CBB72B76-DAE9-4D18-8237-206C61E1A95D}" type="sibTrans" cxnId="{0B7E36C5-C955-42B7-AC20-1B7E8E657854}">
      <dgm:prSet/>
      <dgm:spPr/>
      <dgm:t>
        <a:bodyPr/>
        <a:lstStyle/>
        <a:p>
          <a:endParaRPr lang="en-US"/>
        </a:p>
      </dgm:t>
    </dgm:pt>
    <dgm:pt modelId="{5290CD07-57D8-4B8F-A5E9-9C50FB3F0E71}">
      <dgm:prSet/>
      <dgm:spPr/>
      <dgm:t>
        <a:bodyPr/>
        <a:lstStyle/>
        <a:p>
          <a:r>
            <a:rPr lang="en-US" dirty="0"/>
            <a:t>facts; instead, affirm the feeling behind the statement. </a:t>
          </a:r>
        </a:p>
      </dgm:t>
    </dgm:pt>
    <dgm:pt modelId="{7E8714E1-BE31-497C-868F-C14E7E9D29B5}" type="parTrans" cxnId="{E7F5FD32-589C-4D96-83EC-59566AE8403D}">
      <dgm:prSet/>
      <dgm:spPr/>
      <dgm:t>
        <a:bodyPr/>
        <a:lstStyle/>
        <a:p>
          <a:endParaRPr lang="en-US"/>
        </a:p>
      </dgm:t>
    </dgm:pt>
    <dgm:pt modelId="{2505A118-FD91-451B-A9A9-010379B88953}" type="sibTrans" cxnId="{E7F5FD32-589C-4D96-83EC-59566AE8403D}">
      <dgm:prSet/>
      <dgm:spPr/>
      <dgm:t>
        <a:bodyPr/>
        <a:lstStyle/>
        <a:p>
          <a:endParaRPr lang="en-US"/>
        </a:p>
      </dgm:t>
    </dgm:pt>
    <dgm:pt modelId="{CDE251FC-184F-41D5-801D-4BBED538C390}" type="pres">
      <dgm:prSet presAssocID="{6B40437C-1947-465D-ACBD-204E53644284}" presName="Name0" presStyleCnt="0">
        <dgm:presLayoutVars>
          <dgm:dir/>
          <dgm:animLvl val="lvl"/>
          <dgm:resizeHandles val="exact"/>
        </dgm:presLayoutVars>
      </dgm:prSet>
      <dgm:spPr/>
    </dgm:pt>
    <dgm:pt modelId="{21EA4576-423F-4A20-9738-7F980EC90E3F}" type="pres">
      <dgm:prSet presAssocID="{0B7CAEF9-D73A-451D-9E28-FA72129955D3}" presName="boxAndChildren" presStyleCnt="0"/>
      <dgm:spPr/>
    </dgm:pt>
    <dgm:pt modelId="{5F2806A5-794E-444A-9FDF-B81358D4988B}" type="pres">
      <dgm:prSet presAssocID="{0B7CAEF9-D73A-451D-9E28-FA72129955D3}" presName="parentTextBox" presStyleLbl="alignNode1" presStyleIdx="0" presStyleCnt="9"/>
      <dgm:spPr/>
    </dgm:pt>
    <dgm:pt modelId="{82F3BCB6-D924-4013-8E25-B22723353D3D}" type="pres">
      <dgm:prSet presAssocID="{0B7CAEF9-D73A-451D-9E28-FA72129955D3}" presName="descendantBox" presStyleLbl="bgAccFollowNode1" presStyleIdx="0" presStyleCnt="9"/>
      <dgm:spPr/>
    </dgm:pt>
    <dgm:pt modelId="{3A0D83BA-A03E-4A5D-8AFB-85DB10BC0F61}" type="pres">
      <dgm:prSet presAssocID="{DBE52416-7542-47D5-95C8-9765F2D87978}" presName="sp" presStyleCnt="0"/>
      <dgm:spPr/>
    </dgm:pt>
    <dgm:pt modelId="{E9BDCE76-18E7-4A00-AB7C-CC52B413329C}" type="pres">
      <dgm:prSet presAssocID="{52733929-1417-4D27-BBB4-21FFA0232BEF}" presName="arrowAndChildren" presStyleCnt="0"/>
      <dgm:spPr/>
    </dgm:pt>
    <dgm:pt modelId="{1A7D02B6-0A49-42D9-BE3B-CDE2EDDD98B9}" type="pres">
      <dgm:prSet presAssocID="{52733929-1417-4D27-BBB4-21FFA0232BEF}" presName="parentTextArrow" presStyleLbl="node1" presStyleIdx="0" presStyleCnt="0"/>
      <dgm:spPr/>
    </dgm:pt>
    <dgm:pt modelId="{BDF2DC9F-E1CD-4A2D-AA85-247BF3D921CE}" type="pres">
      <dgm:prSet presAssocID="{52733929-1417-4D27-BBB4-21FFA0232BEF}" presName="arrow" presStyleLbl="alignNode1" presStyleIdx="1" presStyleCnt="9"/>
      <dgm:spPr/>
    </dgm:pt>
    <dgm:pt modelId="{283B55E7-3FB0-4493-8EA7-BD3AA7F9F6FB}" type="pres">
      <dgm:prSet presAssocID="{52733929-1417-4D27-BBB4-21FFA0232BEF}" presName="descendantArrow" presStyleLbl="bgAccFollowNode1" presStyleIdx="1" presStyleCnt="9"/>
      <dgm:spPr/>
    </dgm:pt>
    <dgm:pt modelId="{CF08FA71-B9AD-409F-90CD-66D68591FA08}" type="pres">
      <dgm:prSet presAssocID="{F83389B2-D4E4-4526-A7E3-2FA568BA6F1C}" presName="sp" presStyleCnt="0"/>
      <dgm:spPr/>
    </dgm:pt>
    <dgm:pt modelId="{73FE7438-92B9-4AB9-992D-1412B83E6ABE}" type="pres">
      <dgm:prSet presAssocID="{1CCCBEC2-BBF9-412B-B078-7B780977D945}" presName="arrowAndChildren" presStyleCnt="0"/>
      <dgm:spPr/>
    </dgm:pt>
    <dgm:pt modelId="{0DDECCB7-6C09-4E5B-AE65-8DCA868F7881}" type="pres">
      <dgm:prSet presAssocID="{1CCCBEC2-BBF9-412B-B078-7B780977D945}" presName="parentTextArrow" presStyleLbl="node1" presStyleIdx="0" presStyleCnt="0"/>
      <dgm:spPr/>
    </dgm:pt>
    <dgm:pt modelId="{994E8B87-67DC-432D-B985-602EA623DC04}" type="pres">
      <dgm:prSet presAssocID="{1CCCBEC2-BBF9-412B-B078-7B780977D945}" presName="arrow" presStyleLbl="alignNode1" presStyleIdx="2" presStyleCnt="9"/>
      <dgm:spPr/>
    </dgm:pt>
    <dgm:pt modelId="{C95C5977-599C-4C27-A67C-7338B3B15CFF}" type="pres">
      <dgm:prSet presAssocID="{1CCCBEC2-BBF9-412B-B078-7B780977D945}" presName="descendantArrow" presStyleLbl="bgAccFollowNode1" presStyleIdx="2" presStyleCnt="9" custLinFactNeighborX="-981"/>
      <dgm:spPr/>
    </dgm:pt>
    <dgm:pt modelId="{ED9A9C7F-5CBE-499E-AE88-B463D579EBF7}" type="pres">
      <dgm:prSet presAssocID="{516480AE-51A0-4907-99CE-551FDBAEB217}" presName="sp" presStyleCnt="0"/>
      <dgm:spPr/>
    </dgm:pt>
    <dgm:pt modelId="{B3D22C7D-72BE-4668-B598-B7F556675501}" type="pres">
      <dgm:prSet presAssocID="{CF06D9BB-F3FD-464F-8876-0A96446DC4A6}" presName="arrowAndChildren" presStyleCnt="0"/>
      <dgm:spPr/>
    </dgm:pt>
    <dgm:pt modelId="{F276EDAE-3393-426A-BABE-F88EB36EDA63}" type="pres">
      <dgm:prSet presAssocID="{CF06D9BB-F3FD-464F-8876-0A96446DC4A6}" presName="parentTextArrow" presStyleLbl="node1" presStyleIdx="0" presStyleCnt="0"/>
      <dgm:spPr/>
    </dgm:pt>
    <dgm:pt modelId="{EFF4E609-78B8-47E8-B0D5-0E49D6757DFE}" type="pres">
      <dgm:prSet presAssocID="{CF06D9BB-F3FD-464F-8876-0A96446DC4A6}" presName="arrow" presStyleLbl="alignNode1" presStyleIdx="3" presStyleCnt="9"/>
      <dgm:spPr/>
    </dgm:pt>
    <dgm:pt modelId="{4572EF9B-A590-4E67-BB53-11D8CD4DFCD4}" type="pres">
      <dgm:prSet presAssocID="{CF06D9BB-F3FD-464F-8876-0A96446DC4A6}" presName="descendantArrow" presStyleLbl="bgAccFollowNode1" presStyleIdx="3" presStyleCnt="9"/>
      <dgm:spPr/>
    </dgm:pt>
    <dgm:pt modelId="{DCD25F7B-4816-4692-B9EB-5EA1FC98EF8C}" type="pres">
      <dgm:prSet presAssocID="{20A9A9D5-1436-47F5-B5BE-17A53377B781}" presName="sp" presStyleCnt="0"/>
      <dgm:spPr/>
    </dgm:pt>
    <dgm:pt modelId="{828BCC9D-9C67-4552-B01F-5FC19666D8EA}" type="pres">
      <dgm:prSet presAssocID="{DE385F45-6E08-4F3D-ACFF-581CF3FC308D}" presName="arrowAndChildren" presStyleCnt="0"/>
      <dgm:spPr/>
    </dgm:pt>
    <dgm:pt modelId="{DB765DA6-36E6-4950-B4BF-9EE6F73B7191}" type="pres">
      <dgm:prSet presAssocID="{DE385F45-6E08-4F3D-ACFF-581CF3FC308D}" presName="parentTextArrow" presStyleLbl="node1" presStyleIdx="0" presStyleCnt="0"/>
      <dgm:spPr/>
    </dgm:pt>
    <dgm:pt modelId="{5D59B63C-9E7F-476A-9803-D97B7F976575}" type="pres">
      <dgm:prSet presAssocID="{DE385F45-6E08-4F3D-ACFF-581CF3FC308D}" presName="arrow" presStyleLbl="alignNode1" presStyleIdx="4" presStyleCnt="9"/>
      <dgm:spPr/>
    </dgm:pt>
    <dgm:pt modelId="{4CB8508B-90D9-4A55-B6D0-AA37B0AC8971}" type="pres">
      <dgm:prSet presAssocID="{DE385F45-6E08-4F3D-ACFF-581CF3FC308D}" presName="descendantArrow" presStyleLbl="bgAccFollowNode1" presStyleIdx="4" presStyleCnt="9"/>
      <dgm:spPr/>
    </dgm:pt>
    <dgm:pt modelId="{3D605DB7-9C7A-40E7-A4C6-F251357D288F}" type="pres">
      <dgm:prSet presAssocID="{73F534B4-2C7F-4737-826F-0E0434985BE6}" presName="sp" presStyleCnt="0"/>
      <dgm:spPr/>
    </dgm:pt>
    <dgm:pt modelId="{9C268774-3DCB-4E0F-91C4-364A5B2E098E}" type="pres">
      <dgm:prSet presAssocID="{13A3428C-97F2-41B0-9914-5B4A8F3335EE}" presName="arrowAndChildren" presStyleCnt="0"/>
      <dgm:spPr/>
    </dgm:pt>
    <dgm:pt modelId="{94640F6B-6C1E-454C-AF2F-E3A4CD84FD35}" type="pres">
      <dgm:prSet presAssocID="{13A3428C-97F2-41B0-9914-5B4A8F3335EE}" presName="parentTextArrow" presStyleLbl="node1" presStyleIdx="0" presStyleCnt="0"/>
      <dgm:spPr/>
    </dgm:pt>
    <dgm:pt modelId="{373D74AF-13D6-4321-8F6A-577235D3D555}" type="pres">
      <dgm:prSet presAssocID="{13A3428C-97F2-41B0-9914-5B4A8F3335EE}" presName="arrow" presStyleLbl="alignNode1" presStyleIdx="5" presStyleCnt="9" custLinFactNeighborX="-3034" custLinFactNeighborY="-1929"/>
      <dgm:spPr/>
    </dgm:pt>
    <dgm:pt modelId="{B95DC30B-AFED-4A2C-9F16-5C7FD0A86671}" type="pres">
      <dgm:prSet presAssocID="{13A3428C-97F2-41B0-9914-5B4A8F3335EE}" presName="descendantArrow" presStyleLbl="bgAccFollowNode1" presStyleIdx="5" presStyleCnt="9"/>
      <dgm:spPr/>
    </dgm:pt>
    <dgm:pt modelId="{E2701C23-0151-4225-BC83-9CDF1445E30F}" type="pres">
      <dgm:prSet presAssocID="{9524A49D-6106-4B5D-9890-E1939A9AFFE9}" presName="sp" presStyleCnt="0"/>
      <dgm:spPr/>
    </dgm:pt>
    <dgm:pt modelId="{6B13C638-2620-4C9E-9B9D-4CD813F2A242}" type="pres">
      <dgm:prSet presAssocID="{B72C58B4-7FB1-4012-9E1A-A5B496FE4020}" presName="arrowAndChildren" presStyleCnt="0"/>
      <dgm:spPr/>
    </dgm:pt>
    <dgm:pt modelId="{5883F9B3-F9F7-4243-8B3B-78AD8420A389}" type="pres">
      <dgm:prSet presAssocID="{B72C58B4-7FB1-4012-9E1A-A5B496FE4020}" presName="parentTextArrow" presStyleLbl="node1" presStyleIdx="0" presStyleCnt="0"/>
      <dgm:spPr/>
    </dgm:pt>
    <dgm:pt modelId="{B2A5A371-36D9-478D-8440-CF2795B7022F}" type="pres">
      <dgm:prSet presAssocID="{B72C58B4-7FB1-4012-9E1A-A5B496FE4020}" presName="arrow" presStyleLbl="alignNode1" presStyleIdx="6" presStyleCnt="9"/>
      <dgm:spPr/>
    </dgm:pt>
    <dgm:pt modelId="{04DDAF09-FD02-4838-ACA8-01414251418E}" type="pres">
      <dgm:prSet presAssocID="{B72C58B4-7FB1-4012-9E1A-A5B496FE4020}" presName="descendantArrow" presStyleLbl="bgAccFollowNode1" presStyleIdx="6" presStyleCnt="9"/>
      <dgm:spPr/>
    </dgm:pt>
    <dgm:pt modelId="{C92569F0-7C9F-4FF0-BF3B-32C0A4DF4C4E}" type="pres">
      <dgm:prSet presAssocID="{7AF9734A-D823-48C8-A792-D0B536689071}" presName="sp" presStyleCnt="0"/>
      <dgm:spPr/>
    </dgm:pt>
    <dgm:pt modelId="{3C337336-CF4D-4DC8-99D4-177EEFF8EF53}" type="pres">
      <dgm:prSet presAssocID="{4CAEC672-D623-490A-BB62-C5184F8A3DD3}" presName="arrowAndChildren" presStyleCnt="0"/>
      <dgm:spPr/>
    </dgm:pt>
    <dgm:pt modelId="{44842DEB-7A26-44E3-A520-A3D65B4CDA42}" type="pres">
      <dgm:prSet presAssocID="{4CAEC672-D623-490A-BB62-C5184F8A3DD3}" presName="parentTextArrow" presStyleLbl="node1" presStyleIdx="0" presStyleCnt="0"/>
      <dgm:spPr/>
    </dgm:pt>
    <dgm:pt modelId="{3D462965-FD72-4890-96C1-5F8D6D37D5D6}" type="pres">
      <dgm:prSet presAssocID="{4CAEC672-D623-490A-BB62-C5184F8A3DD3}" presName="arrow" presStyleLbl="alignNode1" presStyleIdx="7" presStyleCnt="9"/>
      <dgm:spPr/>
    </dgm:pt>
    <dgm:pt modelId="{0F649EF6-E091-4ABA-90C0-3554A97159D5}" type="pres">
      <dgm:prSet presAssocID="{4CAEC672-D623-490A-BB62-C5184F8A3DD3}" presName="descendantArrow" presStyleLbl="bgAccFollowNode1" presStyleIdx="7" presStyleCnt="9"/>
      <dgm:spPr/>
    </dgm:pt>
    <dgm:pt modelId="{FE769515-5D20-4928-8085-B8472A1B2A9A}" type="pres">
      <dgm:prSet presAssocID="{4CAFDC2B-2316-40C8-9F15-5F59C39EDE7C}" presName="sp" presStyleCnt="0"/>
      <dgm:spPr/>
    </dgm:pt>
    <dgm:pt modelId="{FFECF384-D62C-4603-B817-38DA840FABAC}" type="pres">
      <dgm:prSet presAssocID="{BBCEB49D-3AB6-4E4C-BCA2-D0E14EA4FB37}" presName="arrowAndChildren" presStyleCnt="0"/>
      <dgm:spPr/>
    </dgm:pt>
    <dgm:pt modelId="{135D7CF2-8ABF-40AD-B203-BEBB27A5C65F}" type="pres">
      <dgm:prSet presAssocID="{BBCEB49D-3AB6-4E4C-BCA2-D0E14EA4FB37}" presName="parentTextArrow" presStyleLbl="node1" presStyleIdx="0" presStyleCnt="0"/>
      <dgm:spPr/>
    </dgm:pt>
    <dgm:pt modelId="{7108A6DE-12A6-46D0-8E21-6B44D87007B3}" type="pres">
      <dgm:prSet presAssocID="{BBCEB49D-3AB6-4E4C-BCA2-D0E14EA4FB37}" presName="arrow" presStyleLbl="alignNode1" presStyleIdx="8" presStyleCnt="9"/>
      <dgm:spPr/>
    </dgm:pt>
    <dgm:pt modelId="{F1AF95B0-EFA8-43F5-8273-7894F66BF09F}" type="pres">
      <dgm:prSet presAssocID="{BBCEB49D-3AB6-4E4C-BCA2-D0E14EA4FB37}" presName="descendantArrow" presStyleLbl="bgAccFollowNode1" presStyleIdx="8" presStyleCnt="9"/>
      <dgm:spPr/>
    </dgm:pt>
  </dgm:ptLst>
  <dgm:cxnLst>
    <dgm:cxn modelId="{7CF41403-865C-40F7-AF7F-F8FAA38CD6BD}" srcId="{52733929-1417-4D27-BBB4-21FFA0232BEF}" destId="{B5E5DDDC-C060-4362-A369-E40AEB15A740}" srcOrd="0" destOrd="0" parTransId="{2A0E077D-37CB-4F53-BCB4-00A79623BA8B}" sibTransId="{17F50814-B2D2-49F8-BBA3-486DAD87D78D}"/>
    <dgm:cxn modelId="{4B3A2914-113D-4ED6-842E-7370F384A37F}" type="presOf" srcId="{DE385F45-6E08-4F3D-ACFF-581CF3FC308D}" destId="{DB765DA6-36E6-4950-B4BF-9EE6F73B7191}" srcOrd="0" destOrd="0" presId="urn:microsoft.com/office/officeart/2016/7/layout/VerticalDownArrowProcess"/>
    <dgm:cxn modelId="{FBACA614-204A-41FC-AD7D-0E7271B62EF8}" type="presOf" srcId="{4AFD9D49-6D1A-4F20-8401-8C2DA4B32980}" destId="{4CB8508B-90D9-4A55-B6D0-AA37B0AC8971}" srcOrd="0" destOrd="0" presId="urn:microsoft.com/office/officeart/2016/7/layout/VerticalDownArrowProcess"/>
    <dgm:cxn modelId="{7084231E-F20C-4452-85A5-A134E6A6AF0D}" type="presOf" srcId="{52733929-1417-4D27-BBB4-21FFA0232BEF}" destId="{BDF2DC9F-E1CD-4A2D-AA85-247BF3D921CE}" srcOrd="1" destOrd="0" presId="urn:microsoft.com/office/officeart/2016/7/layout/VerticalDownArrowProcess"/>
    <dgm:cxn modelId="{C38C4725-9829-44FD-AC61-8FD439CDB263}" type="presOf" srcId="{13A3428C-97F2-41B0-9914-5B4A8F3335EE}" destId="{373D74AF-13D6-4321-8F6A-577235D3D555}" srcOrd="1" destOrd="0" presId="urn:microsoft.com/office/officeart/2016/7/layout/VerticalDownArrowProcess"/>
    <dgm:cxn modelId="{C48C8C25-3A0E-41C2-B0D0-932E87DE3B08}" srcId="{6B40437C-1947-465D-ACBD-204E53644284}" destId="{1CCCBEC2-BBF9-412B-B078-7B780977D945}" srcOrd="6" destOrd="0" parTransId="{17542FCC-2169-4FD1-83F7-3F98EC0D207C}" sibTransId="{F83389B2-D4E4-4526-A7E3-2FA568BA6F1C}"/>
    <dgm:cxn modelId="{1172AB2A-EFF3-4172-BD82-D57F23F65BB5}" type="presOf" srcId="{5290CD07-57D8-4B8F-A5E9-9C50FB3F0E71}" destId="{82F3BCB6-D924-4013-8E25-B22723353D3D}" srcOrd="0" destOrd="0" presId="urn:microsoft.com/office/officeart/2016/7/layout/VerticalDownArrowProcess"/>
    <dgm:cxn modelId="{6995B231-8807-4C24-94D1-8D6CEFCFBCDF}" type="presOf" srcId="{1DBFA219-DD47-403D-9C4F-42E40F2B34BE}" destId="{04DDAF09-FD02-4838-ACA8-01414251418E}" srcOrd="0" destOrd="0" presId="urn:microsoft.com/office/officeart/2016/7/layout/VerticalDownArrowProcess"/>
    <dgm:cxn modelId="{E7F5FD32-589C-4D96-83EC-59566AE8403D}" srcId="{0B7CAEF9-D73A-451D-9E28-FA72129955D3}" destId="{5290CD07-57D8-4B8F-A5E9-9C50FB3F0E71}" srcOrd="0" destOrd="0" parTransId="{7E8714E1-BE31-497C-868F-C14E7E9D29B5}" sibTransId="{2505A118-FD91-451B-A9A9-010379B88953}"/>
    <dgm:cxn modelId="{25156B36-1D57-4D78-B91A-33C9EE738B68}" srcId="{6B40437C-1947-465D-ACBD-204E53644284}" destId="{4CAEC672-D623-490A-BB62-C5184F8A3DD3}" srcOrd="1" destOrd="0" parTransId="{CA6EBE63-E578-4FF6-B98D-79A3A4A99A03}" sibTransId="{7AF9734A-D823-48C8-A792-D0B536689071}"/>
    <dgm:cxn modelId="{6A9D7637-C8FB-40AF-B96A-4A72915F0F64}" type="presOf" srcId="{1CCCBEC2-BBF9-412B-B078-7B780977D945}" destId="{994E8B87-67DC-432D-B985-602EA623DC04}" srcOrd="1" destOrd="0" presId="urn:microsoft.com/office/officeart/2016/7/layout/VerticalDownArrowProcess"/>
    <dgm:cxn modelId="{435DF63A-D457-4530-BB6C-07F8D4331D98}" type="presOf" srcId="{4CAEC672-D623-490A-BB62-C5184F8A3DD3}" destId="{3D462965-FD72-4890-96C1-5F8D6D37D5D6}" srcOrd="1" destOrd="0" presId="urn:microsoft.com/office/officeart/2016/7/layout/VerticalDownArrowProcess"/>
    <dgm:cxn modelId="{3825C13E-87FE-40B6-9809-EE2D45B85103}" type="presOf" srcId="{BBCEB49D-3AB6-4E4C-BCA2-D0E14EA4FB37}" destId="{135D7CF2-8ABF-40AD-B203-BEBB27A5C65F}" srcOrd="0" destOrd="0" presId="urn:microsoft.com/office/officeart/2016/7/layout/VerticalDownArrowProcess"/>
    <dgm:cxn modelId="{C7D5E73F-6B62-4647-9561-C005F5FCD28E}" srcId="{4CAEC672-D623-490A-BB62-C5184F8A3DD3}" destId="{B66FA424-9C76-4FE9-942D-9700325FDDF9}" srcOrd="0" destOrd="0" parTransId="{5149C4A9-DC07-4A00-878D-83730F11EE77}" sibTransId="{1E2C07AF-D082-41FF-907D-0A5519FF0160}"/>
    <dgm:cxn modelId="{3415A740-7238-4339-858D-9097247BCBBD}" type="presOf" srcId="{B66FA424-9C76-4FE9-942D-9700325FDDF9}" destId="{0F649EF6-E091-4ABA-90C0-3554A97159D5}" srcOrd="0" destOrd="0" presId="urn:microsoft.com/office/officeart/2016/7/layout/VerticalDownArrowProcess"/>
    <dgm:cxn modelId="{9C05FD40-6032-4166-B647-0D26E2FFDE7E}" srcId="{DE385F45-6E08-4F3D-ACFF-581CF3FC308D}" destId="{4AFD9D49-6D1A-4F20-8401-8C2DA4B32980}" srcOrd="0" destOrd="0" parTransId="{FEE556FB-B2ED-4E7A-83DA-E406ABD625C7}" sibTransId="{1C9DA16A-70F2-4362-A859-A72015402B1A}"/>
    <dgm:cxn modelId="{7A8C2543-BE01-4795-81AF-39E72CA62E4B}" type="presOf" srcId="{B72C58B4-7FB1-4012-9E1A-A5B496FE4020}" destId="{5883F9B3-F9F7-4243-8B3B-78AD8420A389}" srcOrd="0" destOrd="0" presId="urn:microsoft.com/office/officeart/2016/7/layout/VerticalDownArrowProcess"/>
    <dgm:cxn modelId="{66C9254A-5928-4C21-8FA4-C11ADF3C8846}" srcId="{6B40437C-1947-465D-ACBD-204E53644284}" destId="{52733929-1417-4D27-BBB4-21FFA0232BEF}" srcOrd="7" destOrd="0" parTransId="{674FD5C3-981F-43BE-BB3F-5FB3CA6933A7}" sibTransId="{DBE52416-7542-47D5-95C8-9765F2D87978}"/>
    <dgm:cxn modelId="{D6EE344B-8215-41D2-B9E3-45FBC48B6933}" srcId="{6B40437C-1947-465D-ACBD-204E53644284}" destId="{13A3428C-97F2-41B0-9914-5B4A8F3335EE}" srcOrd="3" destOrd="0" parTransId="{92D4E3DD-2CEF-46A6-B9CA-F56814B19066}" sibTransId="{73F534B4-2C7F-4737-826F-0E0434985BE6}"/>
    <dgm:cxn modelId="{9701254C-DA98-4087-B59C-93A522E02D31}" type="presOf" srcId="{6B40437C-1947-465D-ACBD-204E53644284}" destId="{CDE251FC-184F-41D5-801D-4BBED538C390}" srcOrd="0" destOrd="0" presId="urn:microsoft.com/office/officeart/2016/7/layout/VerticalDownArrowProcess"/>
    <dgm:cxn modelId="{C9D6EF69-AB6A-435B-A338-F233046799AF}" srcId="{CF06D9BB-F3FD-464F-8876-0A96446DC4A6}" destId="{214B90EC-D442-4500-A185-C89A324D6085}" srcOrd="0" destOrd="0" parTransId="{6CA6F02B-37F1-4566-B730-B8E30E3BFEE4}" sibTransId="{65192969-B136-41B3-A8E3-E87D76548380}"/>
    <dgm:cxn modelId="{D1EC5B7B-CDF6-48A3-B7BD-0FCB0861DCFC}" srcId="{6B40437C-1947-465D-ACBD-204E53644284}" destId="{B72C58B4-7FB1-4012-9E1A-A5B496FE4020}" srcOrd="2" destOrd="0" parTransId="{0E68FA09-C55E-4DEB-BE2A-ECC2215BD24F}" sibTransId="{9524A49D-6106-4B5D-9890-E1939A9AFFE9}"/>
    <dgm:cxn modelId="{CF0F4E81-B0F6-46CF-8AF8-DB76BB5509F0}" type="presOf" srcId="{214B90EC-D442-4500-A185-C89A324D6085}" destId="{4572EF9B-A590-4E67-BB53-11D8CD4DFCD4}" srcOrd="0" destOrd="0" presId="urn:microsoft.com/office/officeart/2016/7/layout/VerticalDownArrowProcess"/>
    <dgm:cxn modelId="{972A2A85-AF17-4808-A2D4-2C1F3688CC46}" type="presOf" srcId="{ACDDC88D-D326-4920-BB41-FB9C30752834}" destId="{B95DC30B-AFED-4A2C-9F16-5C7FD0A86671}" srcOrd="0" destOrd="0" presId="urn:microsoft.com/office/officeart/2016/7/layout/VerticalDownArrowProcess"/>
    <dgm:cxn modelId="{47F6E089-0FC4-4FAC-B095-946F87454CF4}" srcId="{13A3428C-97F2-41B0-9914-5B4A8F3335EE}" destId="{ACDDC88D-D326-4920-BB41-FB9C30752834}" srcOrd="0" destOrd="0" parTransId="{CEC0F72C-0CB0-4F2E-AC25-3C01B2372954}" sibTransId="{81DEEAF0-DF62-4011-8BCC-70ED8F55A986}"/>
    <dgm:cxn modelId="{EF45F496-B527-4F5F-AEED-2888C7433D09}" type="presOf" srcId="{B72C58B4-7FB1-4012-9E1A-A5B496FE4020}" destId="{B2A5A371-36D9-478D-8440-CF2795B7022F}" srcOrd="1" destOrd="0" presId="urn:microsoft.com/office/officeart/2016/7/layout/VerticalDownArrowProcess"/>
    <dgm:cxn modelId="{5296B9A4-1630-4F38-BF15-4CA9A13D40A4}" type="presOf" srcId="{BBCEB49D-3AB6-4E4C-BCA2-D0E14EA4FB37}" destId="{7108A6DE-12A6-46D0-8E21-6B44D87007B3}" srcOrd="1" destOrd="0" presId="urn:microsoft.com/office/officeart/2016/7/layout/VerticalDownArrowProcess"/>
    <dgm:cxn modelId="{743ACDA8-4857-4197-95E6-BC5998629829}" type="presOf" srcId="{DE385F45-6E08-4F3D-ACFF-581CF3FC308D}" destId="{5D59B63C-9E7F-476A-9803-D97B7F976575}" srcOrd="1" destOrd="0" presId="urn:microsoft.com/office/officeart/2016/7/layout/VerticalDownArrowProcess"/>
    <dgm:cxn modelId="{6A9D34AF-DF7C-468F-A706-3CA74016B50D}" type="presOf" srcId="{CF06D9BB-F3FD-464F-8876-0A96446DC4A6}" destId="{F276EDAE-3393-426A-BABE-F88EB36EDA63}" srcOrd="0" destOrd="0" presId="urn:microsoft.com/office/officeart/2016/7/layout/VerticalDownArrowProcess"/>
    <dgm:cxn modelId="{2DE824B1-502C-4583-AC87-3E2DF4D2394C}" type="presOf" srcId="{13A3428C-97F2-41B0-9914-5B4A8F3335EE}" destId="{94640F6B-6C1E-454C-AF2F-E3A4CD84FD35}" srcOrd="0" destOrd="0" presId="urn:microsoft.com/office/officeart/2016/7/layout/VerticalDownArrowProcess"/>
    <dgm:cxn modelId="{0D5358B4-F1A8-4943-8233-65EEEDFC7560}" srcId="{6B40437C-1947-465D-ACBD-204E53644284}" destId="{BBCEB49D-3AB6-4E4C-BCA2-D0E14EA4FB37}" srcOrd="0" destOrd="0" parTransId="{64036A5E-CBB5-4201-B13E-7EFB9A3C95F2}" sibTransId="{4CAFDC2B-2316-40C8-9F15-5F59C39EDE7C}"/>
    <dgm:cxn modelId="{16A009BA-8C54-425B-AF7A-37F6899E06D4}" srcId="{6B40437C-1947-465D-ACBD-204E53644284}" destId="{DE385F45-6E08-4F3D-ACFF-581CF3FC308D}" srcOrd="4" destOrd="0" parTransId="{F2C0EE1B-4432-4682-87C8-C903DFD04776}" sibTransId="{20A9A9D5-1436-47F5-B5BE-17A53377B781}"/>
    <dgm:cxn modelId="{1E5C23BC-4013-458B-97ED-CA09B75D22EA}" type="presOf" srcId="{4CAEC672-D623-490A-BB62-C5184F8A3DD3}" destId="{44842DEB-7A26-44E3-A520-A3D65B4CDA42}" srcOrd="0" destOrd="0" presId="urn:microsoft.com/office/officeart/2016/7/layout/VerticalDownArrowProcess"/>
    <dgm:cxn modelId="{77EE48BC-AF67-4A0D-B34F-455EB5E0EC14}" type="presOf" srcId="{D5E22181-DFE3-4530-BADE-7D332C2C136E}" destId="{F1AF95B0-EFA8-43F5-8273-7894F66BF09F}" srcOrd="0" destOrd="0" presId="urn:microsoft.com/office/officeart/2016/7/layout/VerticalDownArrowProcess"/>
    <dgm:cxn modelId="{D8B35EC3-C6D1-4F1B-B426-BD6B18579B86}" srcId="{BBCEB49D-3AB6-4E4C-BCA2-D0E14EA4FB37}" destId="{D5E22181-DFE3-4530-BADE-7D332C2C136E}" srcOrd="0" destOrd="0" parTransId="{50587160-6025-46E8-843A-1919801B1999}" sibTransId="{57714476-1931-4363-9B1F-95BD3E98E463}"/>
    <dgm:cxn modelId="{0B7E36C5-C955-42B7-AC20-1B7E8E657854}" srcId="{6B40437C-1947-465D-ACBD-204E53644284}" destId="{0B7CAEF9-D73A-451D-9E28-FA72129955D3}" srcOrd="8" destOrd="0" parTransId="{A8D0C500-809B-4254-B652-3AB0B3B678A3}" sibTransId="{CBB72B76-DAE9-4D18-8237-206C61E1A95D}"/>
    <dgm:cxn modelId="{82C3C8D8-71F4-4D7D-B948-C634E65CF1C1}" type="presOf" srcId="{0B7CAEF9-D73A-451D-9E28-FA72129955D3}" destId="{5F2806A5-794E-444A-9FDF-B81358D4988B}" srcOrd="0" destOrd="0" presId="urn:microsoft.com/office/officeart/2016/7/layout/VerticalDownArrowProcess"/>
    <dgm:cxn modelId="{C26838DB-BB48-47BD-938E-565BB7B412C8}" srcId="{B72C58B4-7FB1-4012-9E1A-A5B496FE4020}" destId="{1DBFA219-DD47-403D-9C4F-42E40F2B34BE}" srcOrd="0" destOrd="0" parTransId="{12D8714C-6FC4-4863-B923-C397C2669AB7}" sibTransId="{5621AD64-91FF-4C96-8B2A-5C92AAE8515D}"/>
    <dgm:cxn modelId="{CE3D52DC-614B-4AE2-94D9-2E3FB518E856}" type="presOf" srcId="{1CCCBEC2-BBF9-412B-B078-7B780977D945}" destId="{0DDECCB7-6C09-4E5B-AE65-8DCA868F7881}" srcOrd="0" destOrd="0" presId="urn:microsoft.com/office/officeart/2016/7/layout/VerticalDownArrowProcess"/>
    <dgm:cxn modelId="{E16A2FEB-35BE-4D32-B10E-3931C7827A51}" type="presOf" srcId="{CF06D9BB-F3FD-464F-8876-0A96446DC4A6}" destId="{EFF4E609-78B8-47E8-B0D5-0E49D6757DFE}" srcOrd="1" destOrd="0" presId="urn:microsoft.com/office/officeart/2016/7/layout/VerticalDownArrowProcess"/>
    <dgm:cxn modelId="{C3AB3DEB-C239-4A9E-B5E8-C0BA06FE1C9C}" type="presOf" srcId="{B0791D4F-B64C-4665-BAD9-67FA4685C50D}" destId="{C95C5977-599C-4C27-A67C-7338B3B15CFF}" srcOrd="0" destOrd="0" presId="urn:microsoft.com/office/officeart/2016/7/layout/VerticalDownArrowProcess"/>
    <dgm:cxn modelId="{EB4CD9F3-1E64-4201-B570-EA27FADBE023}" type="presOf" srcId="{B5E5DDDC-C060-4362-A369-E40AEB15A740}" destId="{283B55E7-3FB0-4493-8EA7-BD3AA7F9F6FB}" srcOrd="0" destOrd="0" presId="urn:microsoft.com/office/officeart/2016/7/layout/VerticalDownArrowProcess"/>
    <dgm:cxn modelId="{FAA52AF4-A64D-4648-B162-CF87C7894724}" srcId="{6B40437C-1947-465D-ACBD-204E53644284}" destId="{CF06D9BB-F3FD-464F-8876-0A96446DC4A6}" srcOrd="5" destOrd="0" parTransId="{695F29D8-0ACD-48E1-835F-3EC73C65C1D3}" sibTransId="{516480AE-51A0-4907-99CE-551FDBAEB217}"/>
    <dgm:cxn modelId="{A0DD37F9-7009-4ED8-96A4-EE1755BE0BEF}" type="presOf" srcId="{52733929-1417-4D27-BBB4-21FFA0232BEF}" destId="{1A7D02B6-0A49-42D9-BE3B-CDE2EDDD98B9}" srcOrd="0" destOrd="0" presId="urn:microsoft.com/office/officeart/2016/7/layout/VerticalDownArrowProcess"/>
    <dgm:cxn modelId="{682BA0FB-899E-445F-B345-5D1C756A87A2}" srcId="{1CCCBEC2-BBF9-412B-B078-7B780977D945}" destId="{B0791D4F-B64C-4665-BAD9-67FA4685C50D}" srcOrd="0" destOrd="0" parTransId="{0FD63181-B78A-4C6C-9A09-514713E73060}" sibTransId="{8DD1E0F3-5577-4895-A3B2-4AFB2C91190E}"/>
    <dgm:cxn modelId="{98232FFF-919C-4990-8974-B3637BCA8FC9}" type="presParOf" srcId="{CDE251FC-184F-41D5-801D-4BBED538C390}" destId="{21EA4576-423F-4A20-9738-7F980EC90E3F}" srcOrd="0" destOrd="0" presId="urn:microsoft.com/office/officeart/2016/7/layout/VerticalDownArrowProcess"/>
    <dgm:cxn modelId="{185FD0C2-AE42-43A0-91D4-B7D6FAC48CF6}" type="presParOf" srcId="{21EA4576-423F-4A20-9738-7F980EC90E3F}" destId="{5F2806A5-794E-444A-9FDF-B81358D4988B}" srcOrd="0" destOrd="0" presId="urn:microsoft.com/office/officeart/2016/7/layout/VerticalDownArrowProcess"/>
    <dgm:cxn modelId="{E12E6F25-22F0-4671-88CD-5C84D38BBF61}" type="presParOf" srcId="{21EA4576-423F-4A20-9738-7F980EC90E3F}" destId="{82F3BCB6-D924-4013-8E25-B22723353D3D}" srcOrd="1" destOrd="0" presId="urn:microsoft.com/office/officeart/2016/7/layout/VerticalDownArrowProcess"/>
    <dgm:cxn modelId="{F7BB2559-AB47-4BB9-BA8D-4BB36881232D}" type="presParOf" srcId="{CDE251FC-184F-41D5-801D-4BBED538C390}" destId="{3A0D83BA-A03E-4A5D-8AFB-85DB10BC0F61}" srcOrd="1" destOrd="0" presId="urn:microsoft.com/office/officeart/2016/7/layout/VerticalDownArrowProcess"/>
    <dgm:cxn modelId="{D8168C76-A2ED-4354-9D1D-96C6E1187DC9}" type="presParOf" srcId="{CDE251FC-184F-41D5-801D-4BBED538C390}" destId="{E9BDCE76-18E7-4A00-AB7C-CC52B413329C}" srcOrd="2" destOrd="0" presId="urn:microsoft.com/office/officeart/2016/7/layout/VerticalDownArrowProcess"/>
    <dgm:cxn modelId="{799C8102-55D9-4767-AE27-6D662A2B0CD1}" type="presParOf" srcId="{E9BDCE76-18E7-4A00-AB7C-CC52B413329C}" destId="{1A7D02B6-0A49-42D9-BE3B-CDE2EDDD98B9}" srcOrd="0" destOrd="0" presId="urn:microsoft.com/office/officeart/2016/7/layout/VerticalDownArrowProcess"/>
    <dgm:cxn modelId="{38C00713-E89F-4B24-AD7A-B78704DE2E62}" type="presParOf" srcId="{E9BDCE76-18E7-4A00-AB7C-CC52B413329C}" destId="{BDF2DC9F-E1CD-4A2D-AA85-247BF3D921CE}" srcOrd="1" destOrd="0" presId="urn:microsoft.com/office/officeart/2016/7/layout/VerticalDownArrowProcess"/>
    <dgm:cxn modelId="{8DE701BA-4AF0-419B-B6E4-4D0D7322299C}" type="presParOf" srcId="{E9BDCE76-18E7-4A00-AB7C-CC52B413329C}" destId="{283B55E7-3FB0-4493-8EA7-BD3AA7F9F6FB}" srcOrd="2" destOrd="0" presId="urn:microsoft.com/office/officeart/2016/7/layout/VerticalDownArrowProcess"/>
    <dgm:cxn modelId="{05C82D5C-8C88-44CD-9A4F-F40EA3ABD1A2}" type="presParOf" srcId="{CDE251FC-184F-41D5-801D-4BBED538C390}" destId="{CF08FA71-B9AD-409F-90CD-66D68591FA08}" srcOrd="3" destOrd="0" presId="urn:microsoft.com/office/officeart/2016/7/layout/VerticalDownArrowProcess"/>
    <dgm:cxn modelId="{754680DD-17C2-46B2-BB16-A4BCC40A82FF}" type="presParOf" srcId="{CDE251FC-184F-41D5-801D-4BBED538C390}" destId="{73FE7438-92B9-4AB9-992D-1412B83E6ABE}" srcOrd="4" destOrd="0" presId="urn:microsoft.com/office/officeart/2016/7/layout/VerticalDownArrowProcess"/>
    <dgm:cxn modelId="{83BCAF7D-41C6-45F1-8F27-E0DB7F8FD0B5}" type="presParOf" srcId="{73FE7438-92B9-4AB9-992D-1412B83E6ABE}" destId="{0DDECCB7-6C09-4E5B-AE65-8DCA868F7881}" srcOrd="0" destOrd="0" presId="urn:microsoft.com/office/officeart/2016/7/layout/VerticalDownArrowProcess"/>
    <dgm:cxn modelId="{AAFC46F7-FAA7-4ECD-BCC6-AD496014AC66}" type="presParOf" srcId="{73FE7438-92B9-4AB9-992D-1412B83E6ABE}" destId="{994E8B87-67DC-432D-B985-602EA623DC04}" srcOrd="1" destOrd="0" presId="urn:microsoft.com/office/officeart/2016/7/layout/VerticalDownArrowProcess"/>
    <dgm:cxn modelId="{A60BC2A3-7AEC-4990-A9DF-2D8C303FD09A}" type="presParOf" srcId="{73FE7438-92B9-4AB9-992D-1412B83E6ABE}" destId="{C95C5977-599C-4C27-A67C-7338B3B15CFF}" srcOrd="2" destOrd="0" presId="urn:microsoft.com/office/officeart/2016/7/layout/VerticalDownArrowProcess"/>
    <dgm:cxn modelId="{1D3E4443-FB9D-44C1-BD5D-85FC32F0BB43}" type="presParOf" srcId="{CDE251FC-184F-41D5-801D-4BBED538C390}" destId="{ED9A9C7F-5CBE-499E-AE88-B463D579EBF7}" srcOrd="5" destOrd="0" presId="urn:microsoft.com/office/officeart/2016/7/layout/VerticalDownArrowProcess"/>
    <dgm:cxn modelId="{6A164507-CBBC-4CB4-BA50-A50BED20ECD9}" type="presParOf" srcId="{CDE251FC-184F-41D5-801D-4BBED538C390}" destId="{B3D22C7D-72BE-4668-B598-B7F556675501}" srcOrd="6" destOrd="0" presId="urn:microsoft.com/office/officeart/2016/7/layout/VerticalDownArrowProcess"/>
    <dgm:cxn modelId="{C5F55B42-D130-4B5C-B12B-D1B7ED83DE4F}" type="presParOf" srcId="{B3D22C7D-72BE-4668-B598-B7F556675501}" destId="{F276EDAE-3393-426A-BABE-F88EB36EDA63}" srcOrd="0" destOrd="0" presId="urn:microsoft.com/office/officeart/2016/7/layout/VerticalDownArrowProcess"/>
    <dgm:cxn modelId="{9BA869F6-0575-4F04-8E29-069EBDAC9ADF}" type="presParOf" srcId="{B3D22C7D-72BE-4668-B598-B7F556675501}" destId="{EFF4E609-78B8-47E8-B0D5-0E49D6757DFE}" srcOrd="1" destOrd="0" presId="urn:microsoft.com/office/officeart/2016/7/layout/VerticalDownArrowProcess"/>
    <dgm:cxn modelId="{0F81FEE0-D30B-4FFA-9F2E-1398B2ACCA0A}" type="presParOf" srcId="{B3D22C7D-72BE-4668-B598-B7F556675501}" destId="{4572EF9B-A590-4E67-BB53-11D8CD4DFCD4}" srcOrd="2" destOrd="0" presId="urn:microsoft.com/office/officeart/2016/7/layout/VerticalDownArrowProcess"/>
    <dgm:cxn modelId="{E9313CA8-2538-4B52-A19B-E3D01F027201}" type="presParOf" srcId="{CDE251FC-184F-41D5-801D-4BBED538C390}" destId="{DCD25F7B-4816-4692-B9EB-5EA1FC98EF8C}" srcOrd="7" destOrd="0" presId="urn:microsoft.com/office/officeart/2016/7/layout/VerticalDownArrowProcess"/>
    <dgm:cxn modelId="{E7E1BC4F-CC9A-4DBA-83C2-7068C3F27524}" type="presParOf" srcId="{CDE251FC-184F-41D5-801D-4BBED538C390}" destId="{828BCC9D-9C67-4552-B01F-5FC19666D8EA}" srcOrd="8" destOrd="0" presId="urn:microsoft.com/office/officeart/2016/7/layout/VerticalDownArrowProcess"/>
    <dgm:cxn modelId="{7458BDFC-81C6-46C2-87F6-2AF9FC36CAC4}" type="presParOf" srcId="{828BCC9D-9C67-4552-B01F-5FC19666D8EA}" destId="{DB765DA6-36E6-4950-B4BF-9EE6F73B7191}" srcOrd="0" destOrd="0" presId="urn:microsoft.com/office/officeart/2016/7/layout/VerticalDownArrowProcess"/>
    <dgm:cxn modelId="{FCB0901C-D861-4F5D-87BD-05202C61ADBB}" type="presParOf" srcId="{828BCC9D-9C67-4552-B01F-5FC19666D8EA}" destId="{5D59B63C-9E7F-476A-9803-D97B7F976575}" srcOrd="1" destOrd="0" presId="urn:microsoft.com/office/officeart/2016/7/layout/VerticalDownArrowProcess"/>
    <dgm:cxn modelId="{A3CA8CB4-02CA-44E9-8AFF-CC466949C7B8}" type="presParOf" srcId="{828BCC9D-9C67-4552-B01F-5FC19666D8EA}" destId="{4CB8508B-90D9-4A55-B6D0-AA37B0AC8971}" srcOrd="2" destOrd="0" presId="urn:microsoft.com/office/officeart/2016/7/layout/VerticalDownArrowProcess"/>
    <dgm:cxn modelId="{1C445078-B26A-4587-B405-CEEA2928659A}" type="presParOf" srcId="{CDE251FC-184F-41D5-801D-4BBED538C390}" destId="{3D605DB7-9C7A-40E7-A4C6-F251357D288F}" srcOrd="9" destOrd="0" presId="urn:microsoft.com/office/officeart/2016/7/layout/VerticalDownArrowProcess"/>
    <dgm:cxn modelId="{F73DE455-5208-4AE2-A56A-CA456410316B}" type="presParOf" srcId="{CDE251FC-184F-41D5-801D-4BBED538C390}" destId="{9C268774-3DCB-4E0F-91C4-364A5B2E098E}" srcOrd="10" destOrd="0" presId="urn:microsoft.com/office/officeart/2016/7/layout/VerticalDownArrowProcess"/>
    <dgm:cxn modelId="{E5AAFC3A-DDC4-47AE-A58C-1D971B6F187D}" type="presParOf" srcId="{9C268774-3DCB-4E0F-91C4-364A5B2E098E}" destId="{94640F6B-6C1E-454C-AF2F-E3A4CD84FD35}" srcOrd="0" destOrd="0" presId="urn:microsoft.com/office/officeart/2016/7/layout/VerticalDownArrowProcess"/>
    <dgm:cxn modelId="{B76054A4-71E9-4DDB-AEC2-0FBBBA33B072}" type="presParOf" srcId="{9C268774-3DCB-4E0F-91C4-364A5B2E098E}" destId="{373D74AF-13D6-4321-8F6A-577235D3D555}" srcOrd="1" destOrd="0" presId="urn:microsoft.com/office/officeart/2016/7/layout/VerticalDownArrowProcess"/>
    <dgm:cxn modelId="{EB9D5F0C-82A9-4880-B7C8-830A8F5C304E}" type="presParOf" srcId="{9C268774-3DCB-4E0F-91C4-364A5B2E098E}" destId="{B95DC30B-AFED-4A2C-9F16-5C7FD0A86671}" srcOrd="2" destOrd="0" presId="urn:microsoft.com/office/officeart/2016/7/layout/VerticalDownArrowProcess"/>
    <dgm:cxn modelId="{ABB888E1-E4E8-4322-A64D-6B37B4BE821C}" type="presParOf" srcId="{CDE251FC-184F-41D5-801D-4BBED538C390}" destId="{E2701C23-0151-4225-BC83-9CDF1445E30F}" srcOrd="11" destOrd="0" presId="urn:microsoft.com/office/officeart/2016/7/layout/VerticalDownArrowProcess"/>
    <dgm:cxn modelId="{7B8706D8-ACA6-485A-B574-A43DBAD6C06B}" type="presParOf" srcId="{CDE251FC-184F-41D5-801D-4BBED538C390}" destId="{6B13C638-2620-4C9E-9B9D-4CD813F2A242}" srcOrd="12" destOrd="0" presId="urn:microsoft.com/office/officeart/2016/7/layout/VerticalDownArrowProcess"/>
    <dgm:cxn modelId="{AEECD8EF-E438-4343-8B0B-D2ABA11765C9}" type="presParOf" srcId="{6B13C638-2620-4C9E-9B9D-4CD813F2A242}" destId="{5883F9B3-F9F7-4243-8B3B-78AD8420A389}" srcOrd="0" destOrd="0" presId="urn:microsoft.com/office/officeart/2016/7/layout/VerticalDownArrowProcess"/>
    <dgm:cxn modelId="{A4684988-6A47-41FE-9A11-3F130FB1504B}" type="presParOf" srcId="{6B13C638-2620-4C9E-9B9D-4CD813F2A242}" destId="{B2A5A371-36D9-478D-8440-CF2795B7022F}" srcOrd="1" destOrd="0" presId="urn:microsoft.com/office/officeart/2016/7/layout/VerticalDownArrowProcess"/>
    <dgm:cxn modelId="{9AEE8D97-33BC-43AC-A7D8-BF05A11CFB38}" type="presParOf" srcId="{6B13C638-2620-4C9E-9B9D-4CD813F2A242}" destId="{04DDAF09-FD02-4838-ACA8-01414251418E}" srcOrd="2" destOrd="0" presId="urn:microsoft.com/office/officeart/2016/7/layout/VerticalDownArrowProcess"/>
    <dgm:cxn modelId="{91DC98D0-5E34-4B44-87BD-D6AB7E1512B6}" type="presParOf" srcId="{CDE251FC-184F-41D5-801D-4BBED538C390}" destId="{C92569F0-7C9F-4FF0-BF3B-32C0A4DF4C4E}" srcOrd="13" destOrd="0" presId="urn:microsoft.com/office/officeart/2016/7/layout/VerticalDownArrowProcess"/>
    <dgm:cxn modelId="{E585DAF4-F6F4-4CF6-B401-F211E5DB979A}" type="presParOf" srcId="{CDE251FC-184F-41D5-801D-4BBED538C390}" destId="{3C337336-CF4D-4DC8-99D4-177EEFF8EF53}" srcOrd="14" destOrd="0" presId="urn:microsoft.com/office/officeart/2016/7/layout/VerticalDownArrowProcess"/>
    <dgm:cxn modelId="{50C27038-FF29-4D23-A763-8615F38E7F3D}" type="presParOf" srcId="{3C337336-CF4D-4DC8-99D4-177EEFF8EF53}" destId="{44842DEB-7A26-44E3-A520-A3D65B4CDA42}" srcOrd="0" destOrd="0" presId="urn:microsoft.com/office/officeart/2016/7/layout/VerticalDownArrowProcess"/>
    <dgm:cxn modelId="{E84B9403-92A2-4E35-8852-C1D79A0884AC}" type="presParOf" srcId="{3C337336-CF4D-4DC8-99D4-177EEFF8EF53}" destId="{3D462965-FD72-4890-96C1-5F8D6D37D5D6}" srcOrd="1" destOrd="0" presId="urn:microsoft.com/office/officeart/2016/7/layout/VerticalDownArrowProcess"/>
    <dgm:cxn modelId="{939DCB62-13C3-4ED6-B59D-CAB662E7C44B}" type="presParOf" srcId="{3C337336-CF4D-4DC8-99D4-177EEFF8EF53}" destId="{0F649EF6-E091-4ABA-90C0-3554A97159D5}" srcOrd="2" destOrd="0" presId="urn:microsoft.com/office/officeart/2016/7/layout/VerticalDownArrowProcess"/>
    <dgm:cxn modelId="{2965CEF5-9866-4B56-BFAC-02D47052643A}" type="presParOf" srcId="{CDE251FC-184F-41D5-801D-4BBED538C390}" destId="{FE769515-5D20-4928-8085-B8472A1B2A9A}" srcOrd="15" destOrd="0" presId="urn:microsoft.com/office/officeart/2016/7/layout/VerticalDownArrowProcess"/>
    <dgm:cxn modelId="{63199C82-298C-4961-9AAE-292435096344}" type="presParOf" srcId="{CDE251FC-184F-41D5-801D-4BBED538C390}" destId="{FFECF384-D62C-4603-B817-38DA840FABAC}" srcOrd="16" destOrd="0" presId="urn:microsoft.com/office/officeart/2016/7/layout/VerticalDownArrowProcess"/>
    <dgm:cxn modelId="{B9E6BA95-8B54-47F6-A148-FAAF136EADBD}" type="presParOf" srcId="{FFECF384-D62C-4603-B817-38DA840FABAC}" destId="{135D7CF2-8ABF-40AD-B203-BEBB27A5C65F}" srcOrd="0" destOrd="0" presId="urn:microsoft.com/office/officeart/2016/7/layout/VerticalDownArrowProcess"/>
    <dgm:cxn modelId="{E06CD1AC-2C2D-46EC-844A-014BFF550BE9}" type="presParOf" srcId="{FFECF384-D62C-4603-B817-38DA840FABAC}" destId="{7108A6DE-12A6-46D0-8E21-6B44D87007B3}" srcOrd="1" destOrd="0" presId="urn:microsoft.com/office/officeart/2016/7/layout/VerticalDownArrowProcess"/>
    <dgm:cxn modelId="{A912D0C3-3D70-493F-8EF0-250A1BA59F21}" type="presParOf" srcId="{FFECF384-D62C-4603-B817-38DA840FABAC}" destId="{F1AF95B0-EFA8-43F5-8273-7894F66BF09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37F3-8E75-47AB-B258-BA5EF522E554}">
      <dsp:nvSpPr>
        <dsp:cNvPr id="0" name=""/>
        <dsp:cNvSpPr/>
      </dsp:nvSpPr>
      <dsp:spPr>
        <a:xfrm>
          <a:off x="0" y="2967797"/>
          <a:ext cx="1471572" cy="19471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42240" rIns="10465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Information</a:t>
          </a:r>
        </a:p>
      </dsp:txBody>
      <dsp:txXfrm>
        <a:off x="0" y="2967797"/>
        <a:ext cx="1471572" cy="1947196"/>
      </dsp:txXfrm>
    </dsp:sp>
    <dsp:sp modelId="{CF6A5CAF-90E3-4132-BD7D-7709762123BB}">
      <dsp:nvSpPr>
        <dsp:cNvPr id="0" name=""/>
        <dsp:cNvSpPr/>
      </dsp:nvSpPr>
      <dsp:spPr>
        <a:xfrm>
          <a:off x="1471572" y="2967797"/>
          <a:ext cx="4414718" cy="19471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15900" rIns="89551" bIns="2159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Medical history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Personal history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Education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Vocation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Hobbies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Daily activities</a:t>
          </a:r>
          <a:endParaRPr lang="en-US" sz="1300" kern="1200" dirty="0"/>
        </a:p>
      </dsp:txBody>
      <dsp:txXfrm>
        <a:off x="1471572" y="2967797"/>
        <a:ext cx="4414718" cy="1947196"/>
      </dsp:txXfrm>
    </dsp:sp>
    <dsp:sp modelId="{110D129F-13DA-4230-944A-11C49F97B4BE}">
      <dsp:nvSpPr>
        <dsp:cNvPr id="0" name=""/>
        <dsp:cNvSpPr/>
      </dsp:nvSpPr>
      <dsp:spPr>
        <a:xfrm rot="10800000">
          <a:off x="0" y="2217"/>
          <a:ext cx="1471572" cy="29947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42240" rIns="10465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Consider </a:t>
          </a:r>
          <a:endParaRPr lang="en-US" sz="2000" kern="1200" dirty="0"/>
        </a:p>
      </dsp:txBody>
      <dsp:txXfrm rot="-10800000">
        <a:off x="0" y="2217"/>
        <a:ext cx="1471572" cy="1946612"/>
      </dsp:txXfrm>
    </dsp:sp>
    <dsp:sp modelId="{2B9E1926-E31F-4F02-8B82-D9C15A61B6BF}">
      <dsp:nvSpPr>
        <dsp:cNvPr id="0" name=""/>
        <dsp:cNvSpPr/>
      </dsp:nvSpPr>
      <dsp:spPr>
        <a:xfrm>
          <a:off x="1471572" y="2217"/>
          <a:ext cx="4414718" cy="1946612"/>
        </a:xfrm>
        <a:prstGeom prst="rect">
          <a:avLst/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567769"/>
              <a:satOff val="3499"/>
              <a:lumOff val="7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15900" rIns="89551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Client</a:t>
          </a:r>
          <a:endParaRPr lang="en-US" sz="1700" b="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Caregivers</a:t>
          </a:r>
          <a:endParaRPr lang="en-US" sz="1700" b="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Disorder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Environment</a:t>
          </a:r>
        </a:p>
      </dsp:txBody>
      <dsp:txXfrm>
        <a:off x="1471572" y="2217"/>
        <a:ext cx="4414718" cy="1946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BDCEE-02A1-4955-B4A8-94E490AD6F9C}">
      <dsp:nvSpPr>
        <dsp:cNvPr id="0" name=""/>
        <dsp:cNvSpPr/>
      </dsp:nvSpPr>
      <dsp:spPr>
        <a:xfrm>
          <a:off x="2968" y="161802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Group together members with similar cognitive/communicative ability if possible</a:t>
          </a:r>
        </a:p>
      </dsp:txBody>
      <dsp:txXfrm>
        <a:off x="2968" y="161802"/>
        <a:ext cx="2354764" cy="1412858"/>
      </dsp:txXfrm>
    </dsp:sp>
    <dsp:sp modelId="{F9564B8A-BC44-4CEB-8195-60B4B79A2D89}">
      <dsp:nvSpPr>
        <dsp:cNvPr id="0" name=""/>
        <dsp:cNvSpPr/>
      </dsp:nvSpPr>
      <dsp:spPr>
        <a:xfrm>
          <a:off x="2593209" y="161802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more than 5 individuals with dementia per staff person</a:t>
          </a:r>
        </a:p>
      </dsp:txBody>
      <dsp:txXfrm>
        <a:off x="2593209" y="161802"/>
        <a:ext cx="2354764" cy="1412858"/>
      </dsp:txXfrm>
    </dsp:sp>
    <dsp:sp modelId="{2518E573-689F-41A2-9FA0-3B97AE9FAC3D}">
      <dsp:nvSpPr>
        <dsp:cNvPr id="0" name=""/>
        <dsp:cNvSpPr/>
      </dsp:nvSpPr>
      <dsp:spPr>
        <a:xfrm>
          <a:off x="5183450" y="161802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Groups of 6-10 members total are ideal</a:t>
          </a:r>
        </a:p>
      </dsp:txBody>
      <dsp:txXfrm>
        <a:off x="5183450" y="161802"/>
        <a:ext cx="2354764" cy="1412858"/>
      </dsp:txXfrm>
    </dsp:sp>
    <dsp:sp modelId="{5354C7BF-8E30-445E-8DE7-87A0B36E73A8}">
      <dsp:nvSpPr>
        <dsp:cNvPr id="0" name=""/>
        <dsp:cNvSpPr/>
      </dsp:nvSpPr>
      <dsp:spPr>
        <a:xfrm>
          <a:off x="7773692" y="161802"/>
          <a:ext cx="2354764" cy="141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Group facilitators should be familiar with dementia and have group leadership skills</a:t>
          </a:r>
        </a:p>
      </dsp:txBody>
      <dsp:txXfrm>
        <a:off x="7773692" y="161802"/>
        <a:ext cx="2354764" cy="1412858"/>
      </dsp:txXfrm>
    </dsp:sp>
    <dsp:sp modelId="{8E817023-700C-4476-9F07-1497FC6CEAC2}">
      <dsp:nvSpPr>
        <dsp:cNvPr id="0" name=""/>
        <dsp:cNvSpPr/>
      </dsp:nvSpPr>
      <dsp:spPr>
        <a:xfrm>
          <a:off x="2968" y="1810137"/>
          <a:ext cx="2354764" cy="141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Focus each session around a theme, and use relevant multisensory props/stimuli</a:t>
          </a:r>
        </a:p>
      </dsp:txBody>
      <dsp:txXfrm>
        <a:off x="2968" y="1810137"/>
        <a:ext cx="2354764" cy="1412858"/>
      </dsp:txXfrm>
    </dsp:sp>
    <dsp:sp modelId="{7B9D7FC3-08DE-4E7E-9B40-C0EA1BB2F74F}">
      <dsp:nvSpPr>
        <dsp:cNvPr id="0" name=""/>
        <dsp:cNvSpPr/>
      </dsp:nvSpPr>
      <dsp:spPr>
        <a:xfrm>
          <a:off x="2593209" y="1810137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personally relevant props if possible (e.g. members’ own photos, keepsakes, etc.)</a:t>
          </a:r>
        </a:p>
      </dsp:txBody>
      <dsp:txXfrm>
        <a:off x="2593209" y="1810137"/>
        <a:ext cx="2354764" cy="1412858"/>
      </dsp:txXfrm>
    </dsp:sp>
    <dsp:sp modelId="{67F1638C-774F-4240-8CBE-26FA76128473}">
      <dsp:nvSpPr>
        <dsp:cNvPr id="0" name=""/>
        <dsp:cNvSpPr/>
      </dsp:nvSpPr>
      <dsp:spPr>
        <a:xfrm>
          <a:off x="5183450" y="1810137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Frequency: at least weekly</a:t>
          </a:r>
        </a:p>
      </dsp:txBody>
      <dsp:txXfrm>
        <a:off x="5183450" y="1810137"/>
        <a:ext cx="2354764" cy="1412858"/>
      </dsp:txXfrm>
    </dsp:sp>
    <dsp:sp modelId="{1F85B3B8-CD47-42D2-8853-3D2CE4C807DE}">
      <dsp:nvSpPr>
        <dsp:cNvPr id="0" name=""/>
        <dsp:cNvSpPr/>
      </dsp:nvSpPr>
      <dsp:spPr>
        <a:xfrm>
          <a:off x="7773692" y="1810137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(Kim et al., 2006; Asirit &amp; Kapucu, 2016)</a:t>
          </a:r>
        </a:p>
      </dsp:txBody>
      <dsp:txXfrm>
        <a:off x="7773692" y="1810137"/>
        <a:ext cx="2354764" cy="1412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806A5-794E-444A-9FDF-B81358D4988B}">
      <dsp:nvSpPr>
        <dsp:cNvPr id="0" name=""/>
        <dsp:cNvSpPr/>
      </dsp:nvSpPr>
      <dsp:spPr>
        <a:xfrm>
          <a:off x="0" y="4777498"/>
          <a:ext cx="1435383" cy="391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Don’t correct</a:t>
          </a:r>
        </a:p>
      </dsp:txBody>
      <dsp:txXfrm>
        <a:off x="0" y="4777498"/>
        <a:ext cx="1435383" cy="391989"/>
      </dsp:txXfrm>
    </dsp:sp>
    <dsp:sp modelId="{82F3BCB6-D924-4013-8E25-B22723353D3D}">
      <dsp:nvSpPr>
        <dsp:cNvPr id="0" name=""/>
        <dsp:cNvSpPr/>
      </dsp:nvSpPr>
      <dsp:spPr>
        <a:xfrm>
          <a:off x="1435383" y="4777498"/>
          <a:ext cx="4306150" cy="3919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facts; instead, affirm the feeling behind the statement. </a:t>
          </a:r>
        </a:p>
      </dsp:txBody>
      <dsp:txXfrm>
        <a:off x="1435383" y="4777498"/>
        <a:ext cx="4306150" cy="391989"/>
      </dsp:txXfrm>
    </dsp:sp>
    <dsp:sp modelId="{BDF2DC9F-E1CD-4A2D-AA85-247BF3D921CE}">
      <dsp:nvSpPr>
        <dsp:cNvPr id="0" name=""/>
        <dsp:cNvSpPr/>
      </dsp:nvSpPr>
      <dsp:spPr>
        <a:xfrm rot="10800000">
          <a:off x="0" y="4180497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Focus on</a:t>
          </a:r>
        </a:p>
      </dsp:txBody>
      <dsp:txXfrm rot="-10800000">
        <a:off x="0" y="4180497"/>
        <a:ext cx="1435383" cy="391872"/>
      </dsp:txXfrm>
    </dsp:sp>
    <dsp:sp modelId="{283B55E7-3FB0-4493-8EA7-BD3AA7F9F6FB}">
      <dsp:nvSpPr>
        <dsp:cNvPr id="0" name=""/>
        <dsp:cNvSpPr/>
      </dsp:nvSpPr>
      <dsp:spPr>
        <a:xfrm>
          <a:off x="1435383" y="4180497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483920"/>
            <a:satOff val="-2392"/>
            <a:lumOff val="-2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83920"/>
              <a:satOff val="-2392"/>
              <a:lumOff val="-2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positive memories (avoid topics that could trigger bad memories for some people like wartime, babies, marriage, hospitals…)</a:t>
          </a:r>
        </a:p>
      </dsp:txBody>
      <dsp:txXfrm>
        <a:off x="1435383" y="4180497"/>
        <a:ext cx="4306150" cy="391872"/>
      </dsp:txXfrm>
    </dsp:sp>
    <dsp:sp modelId="{994E8B87-67DC-432D-B985-602EA623DC04}">
      <dsp:nvSpPr>
        <dsp:cNvPr id="0" name=""/>
        <dsp:cNvSpPr/>
      </dsp:nvSpPr>
      <dsp:spPr>
        <a:xfrm rot="10800000">
          <a:off x="0" y="3583497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</a:t>
          </a:r>
        </a:p>
      </dsp:txBody>
      <dsp:txXfrm rot="-10800000">
        <a:off x="0" y="3583497"/>
        <a:ext cx="1435383" cy="391872"/>
      </dsp:txXfrm>
    </dsp:sp>
    <dsp:sp modelId="{C95C5977-599C-4C27-A67C-7338B3B15CFF}">
      <dsp:nvSpPr>
        <dsp:cNvPr id="0" name=""/>
        <dsp:cNvSpPr/>
      </dsp:nvSpPr>
      <dsp:spPr>
        <a:xfrm>
          <a:off x="1393140" y="3583497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967840"/>
            <a:satOff val="-4783"/>
            <a:lumOff val="-48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67840"/>
              <a:satOff val="-4783"/>
              <a:lumOff val="-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sessions low pressure, relaxing and fun</a:t>
          </a:r>
        </a:p>
      </dsp:txBody>
      <dsp:txXfrm>
        <a:off x="1393140" y="3583497"/>
        <a:ext cx="4306150" cy="391872"/>
      </dsp:txXfrm>
    </dsp:sp>
    <dsp:sp modelId="{EFF4E609-78B8-47E8-B0D5-0E49D6757DFE}">
      <dsp:nvSpPr>
        <dsp:cNvPr id="0" name=""/>
        <dsp:cNvSpPr/>
      </dsp:nvSpPr>
      <dsp:spPr>
        <a:xfrm rot="10800000">
          <a:off x="0" y="2986497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Give</a:t>
          </a:r>
        </a:p>
      </dsp:txBody>
      <dsp:txXfrm rot="-10800000">
        <a:off x="0" y="2986497"/>
        <a:ext cx="1435383" cy="391872"/>
      </dsp:txXfrm>
    </dsp:sp>
    <dsp:sp modelId="{4572EF9B-A590-4E67-BB53-11D8CD4DFCD4}">
      <dsp:nvSpPr>
        <dsp:cNvPr id="0" name=""/>
        <dsp:cNvSpPr/>
      </dsp:nvSpPr>
      <dsp:spPr>
        <a:xfrm>
          <a:off x="1435383" y="2986497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1451761"/>
            <a:satOff val="-7175"/>
            <a:lumOff val="-72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451761"/>
              <a:satOff val="-7175"/>
              <a:lumOff val="-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members a chance to speak</a:t>
          </a:r>
        </a:p>
      </dsp:txBody>
      <dsp:txXfrm>
        <a:off x="1435383" y="2986497"/>
        <a:ext cx="4306150" cy="391872"/>
      </dsp:txXfrm>
    </dsp:sp>
    <dsp:sp modelId="{5D59B63C-9E7F-476A-9803-D97B7F976575}">
      <dsp:nvSpPr>
        <dsp:cNvPr id="0" name=""/>
        <dsp:cNvSpPr/>
      </dsp:nvSpPr>
      <dsp:spPr>
        <a:xfrm rot="10800000">
          <a:off x="0" y="2389496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Share</a:t>
          </a:r>
        </a:p>
      </dsp:txBody>
      <dsp:txXfrm rot="-10800000">
        <a:off x="0" y="2389496"/>
        <a:ext cx="1435383" cy="391872"/>
      </dsp:txXfrm>
    </dsp:sp>
    <dsp:sp modelId="{4CB8508B-90D9-4A55-B6D0-AA37B0AC8971}">
      <dsp:nvSpPr>
        <dsp:cNvPr id="0" name=""/>
        <dsp:cNvSpPr/>
      </dsp:nvSpPr>
      <dsp:spPr>
        <a:xfrm>
          <a:off x="1435383" y="2389496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your own memories when relevant</a:t>
          </a:r>
        </a:p>
      </dsp:txBody>
      <dsp:txXfrm>
        <a:off x="1435383" y="2389496"/>
        <a:ext cx="4306150" cy="391872"/>
      </dsp:txXfrm>
    </dsp:sp>
    <dsp:sp modelId="{373D74AF-13D6-4321-8F6A-577235D3D555}">
      <dsp:nvSpPr>
        <dsp:cNvPr id="0" name=""/>
        <dsp:cNvSpPr/>
      </dsp:nvSpPr>
      <dsp:spPr>
        <a:xfrm rot="10800000">
          <a:off x="0" y="1780866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</a:t>
          </a:r>
        </a:p>
      </dsp:txBody>
      <dsp:txXfrm rot="-10800000">
        <a:off x="0" y="1780866"/>
        <a:ext cx="1435383" cy="391872"/>
      </dsp:txXfrm>
    </dsp:sp>
    <dsp:sp modelId="{B95DC30B-AFED-4A2C-9F16-5C7FD0A86671}">
      <dsp:nvSpPr>
        <dsp:cNvPr id="0" name=""/>
        <dsp:cNvSpPr/>
      </dsp:nvSpPr>
      <dsp:spPr>
        <a:xfrm>
          <a:off x="1435383" y="1792496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2419601"/>
            <a:satOff val="-11958"/>
            <a:lumOff val="-120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19601"/>
              <a:satOff val="-11958"/>
              <a:lumOff val="-1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opinions (“I think your right Tom (restate his point)… and Linda, I think you also have a good point about…”)</a:t>
          </a:r>
        </a:p>
      </dsp:txBody>
      <dsp:txXfrm>
        <a:off x="1435383" y="1792496"/>
        <a:ext cx="4306150" cy="391872"/>
      </dsp:txXfrm>
    </dsp:sp>
    <dsp:sp modelId="{B2A5A371-36D9-478D-8440-CF2795B7022F}">
      <dsp:nvSpPr>
        <dsp:cNvPr id="0" name=""/>
        <dsp:cNvSpPr/>
      </dsp:nvSpPr>
      <dsp:spPr>
        <a:xfrm rot="10800000">
          <a:off x="0" y="1195495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Speak</a:t>
          </a:r>
        </a:p>
      </dsp:txBody>
      <dsp:txXfrm rot="-10800000">
        <a:off x="0" y="1195495"/>
        <a:ext cx="1435383" cy="391872"/>
      </dsp:txXfrm>
    </dsp:sp>
    <dsp:sp modelId="{04DDAF09-FD02-4838-ACA8-01414251418E}">
      <dsp:nvSpPr>
        <dsp:cNvPr id="0" name=""/>
        <dsp:cNvSpPr/>
      </dsp:nvSpPr>
      <dsp:spPr>
        <a:xfrm>
          <a:off x="1435383" y="1195495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2903521"/>
            <a:satOff val="-14349"/>
            <a:lumOff val="-144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03521"/>
              <a:satOff val="-14349"/>
              <a:lumOff val="-1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slowly and clearly; use simple sentences</a:t>
          </a:r>
        </a:p>
      </dsp:txBody>
      <dsp:txXfrm>
        <a:off x="1435383" y="1195495"/>
        <a:ext cx="4306150" cy="391872"/>
      </dsp:txXfrm>
    </dsp:sp>
    <dsp:sp modelId="{3D462965-FD72-4890-96C1-5F8D6D37D5D6}">
      <dsp:nvSpPr>
        <dsp:cNvPr id="0" name=""/>
        <dsp:cNvSpPr/>
      </dsp:nvSpPr>
      <dsp:spPr>
        <a:xfrm rot="10800000">
          <a:off x="0" y="598495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Large</a:t>
          </a:r>
        </a:p>
      </dsp:txBody>
      <dsp:txXfrm rot="-10800000">
        <a:off x="0" y="598495"/>
        <a:ext cx="1435383" cy="391872"/>
      </dsp:txXfrm>
    </dsp:sp>
    <dsp:sp modelId="{0F649EF6-E091-4ABA-90C0-3554A97159D5}">
      <dsp:nvSpPr>
        <dsp:cNvPr id="0" name=""/>
        <dsp:cNvSpPr/>
      </dsp:nvSpPr>
      <dsp:spPr>
        <a:xfrm>
          <a:off x="1435383" y="598495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3387441"/>
            <a:satOff val="-16741"/>
            <a:lumOff val="-168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387441"/>
              <a:satOff val="-16741"/>
              <a:lumOff val="-16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 clear font for printed materials e.g. recipes, song lyrics</a:t>
          </a:r>
        </a:p>
      </dsp:txBody>
      <dsp:txXfrm>
        <a:off x="1435383" y="598495"/>
        <a:ext cx="4306150" cy="391872"/>
      </dsp:txXfrm>
    </dsp:sp>
    <dsp:sp modelId="{7108A6DE-12A6-46D0-8E21-6B44D87007B3}">
      <dsp:nvSpPr>
        <dsp:cNvPr id="0" name=""/>
        <dsp:cNvSpPr/>
      </dsp:nvSpPr>
      <dsp:spPr>
        <a:xfrm rot="10800000">
          <a:off x="0" y="1494"/>
          <a:ext cx="1435383" cy="6028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92456" rIns="10208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Pass around</a:t>
          </a:r>
        </a:p>
      </dsp:txBody>
      <dsp:txXfrm rot="-10800000">
        <a:off x="0" y="1494"/>
        <a:ext cx="1435383" cy="391872"/>
      </dsp:txXfrm>
    </dsp:sp>
    <dsp:sp modelId="{F1AF95B0-EFA8-43F5-8273-7894F66BF09F}">
      <dsp:nvSpPr>
        <dsp:cNvPr id="0" name=""/>
        <dsp:cNvSpPr/>
      </dsp:nvSpPr>
      <dsp:spPr>
        <a:xfrm>
          <a:off x="1435383" y="1494"/>
          <a:ext cx="4306150" cy="391872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139700" rIns="873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objects and photos, let members handle them</a:t>
          </a:r>
        </a:p>
      </dsp:txBody>
      <dsp:txXfrm>
        <a:off x="1435383" y="1494"/>
        <a:ext cx="4306150" cy="391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69D7-0459-4895-A065-F927F117E98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3D4-044D-4325-BCE5-53EFA09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743D4-044D-4325-BCE5-53EFA0942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74B9C-4CF2-9B4C-A10D-A820951B3541}" type="slidenum">
              <a:rPr lang="en-US" altLang="zh-TW"/>
              <a:pPr/>
              <a:t>34</a:t>
            </a:fld>
            <a:endParaRPr lang="en-US" altLang="zh-TW" dirty="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9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3E28B-D3D8-F34E-BD2A-B6B4845EF72D}" type="slidenum">
              <a:rPr lang="en-US" altLang="zh-TW"/>
              <a:pPr/>
              <a:t>35</a:t>
            </a:fld>
            <a:endParaRPr lang="en-US" altLang="zh-TW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9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8615C103-37B5-41AB-93A5-EA588CC15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BCB0181-6708-4A03-ADF4-035EF6E3C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619A4D5-03C0-4D6D-B78A-E5E82B52F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E6B32-2D09-47F4-8E85-DE16CC830E9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153F7C6-3C66-446F-AAC8-951FA37D1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1C8C33AE-9410-448D-831E-38F5A920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399A1E0D-8F92-41F3-893D-A23F743BA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4E9A57-16D4-4C90-B6EC-1BDC3637757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84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D77FFBE-637A-4076-BA99-9DBA778AF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0445CF6-8C1C-48A8-BD80-00B7CEF39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2EEDCE28-13EF-44C5-B1EB-FF34C0C75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F5AB17-2F18-4D90-87FD-6C1170E402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6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D4ADC78-D662-4F32-905F-20F578C44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30AC65B7-1CA8-4657-9C13-A3F7AA9B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6D8D6E11-B60B-4E5F-8938-10DC0649E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A9D3F-B754-407A-B4D8-F27A652CBD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65BB2E7-B6D4-46C5-BC33-C7C526BB9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1FAE3DE-1E21-45EA-8785-F22CB32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E53AAFE-7803-4BC1-8A0A-C80E7F923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49-8319-49AC-8D90-CB7B1CB02C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69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38ED0821-661C-4AEA-BF4A-9C0EB4DDF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9704C6E3-BEC1-4D8E-A7EE-79524E56D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B6B0BB6-BB1E-4D39-BA9D-20D5381CD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59BE3-E7A5-4373-A80B-D039B8474B3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1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B46442A3-D139-4684-BE9E-350DC7F50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320A62B-0FB2-429A-897E-DF3AA676F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704ABBBD-11CB-4A3E-9DF7-50207D316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5B6321-3CA2-40B0-9745-51897BAC34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4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026C36E4-43DC-47B4-BB0F-CA0CFC9ED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2D09D49-1195-45A0-A49B-2F024C250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872D6F3-A45E-46AA-A15E-5CB75675F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FAE73-2BAB-48F2-AAC6-E303B62FB27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40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6DD394CC-DF2A-4B01-8282-FBF795E7B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6592E2B9-DCB3-458C-B649-1E8CBA3A3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A8CE4859-8622-4744-89B7-1C16A4892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BE7E0-569C-48FD-AADF-1DF4328299A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3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07AB20E-BDF2-41D4-98C9-7DBEB5B8A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32450A25-8270-431E-8054-49A0894CE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6CCE62D-1719-45FF-9D89-E3AD4559E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69AEA-880B-47A8-B544-2D8D7B4941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39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3D526A5C-AAAF-4572-B88C-1C456B19E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53106C5-053F-4A60-8612-C323F0524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808A56AF-5F1D-4D2A-9AF0-2D784434C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C9572A-E961-46EC-98E8-D01B5CD06DB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C703187-9D4E-4A48-A8C0-732984F26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8CF22C7-0C43-44CC-8267-0977AE082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8922BC9-20DD-48DD-AA84-0C7D4CC3D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A86500-3F82-4DC6-AD10-B284DA5E21E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D1A2EF8-4893-42EF-B403-4E854995C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3B78085-81D9-4CC3-8FC4-0803F9436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F7B3A69-1759-4DBD-9E3F-A946CCC7B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348C23-EE39-4789-B772-41D94696A80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05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660166F7-1F16-42A0-B274-15FC08663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7D27F1D-AA72-4D8C-93C3-A47C38076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8BA6725-3589-4A96-BFAD-1D664D3C1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2E3959-A809-4792-A0C1-151F0F5831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02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582ACBC1-ADFC-4F96-9F63-E5C449021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7898A992-549B-410F-AFD1-6576DA6F9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4116C93-C84C-4F49-B85B-072E7373D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4469BD-6546-4B2E-ADE8-1220895D407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8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EF5DE1B-5712-474F-8845-569D7549B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BAF7A32-3413-45F5-8505-73CCB8643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29C36FF-9E74-4198-B690-46680548C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4ED17-C257-4051-8F77-DDA852BEE27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63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3CC7-72D5-834A-9B8F-F17F46B14072}" type="slidenum">
              <a:rPr lang="en-US" altLang="zh-TW"/>
              <a:pPr/>
              <a:t>31</a:t>
            </a:fld>
            <a:endParaRPr lang="en-US" altLang="zh-TW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5763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2B47F-899B-2342-91A3-D38E26944293}" type="slidenum">
              <a:rPr lang="en-US" altLang="zh-TW"/>
              <a:pPr/>
              <a:t>32</a:t>
            </a:fld>
            <a:endParaRPr lang="en-US" altLang="zh-TW" dirty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echymusing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actustherapy.com/spaced-retrieval-training-memor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atspeakthink.com/how-to-use-spaced-retrieval-with-errorless-learning-to-improve-memory/#question-response" TargetMode="External"/><Relationship Id="rId5" Type="http://schemas.openxmlformats.org/officeDocument/2006/relationships/hyperlink" Target="https://www.youtube.com/watch?v=FiLzX1r8RVI" TargetMode="Externa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ltercare.org/what-we-do/uhlhorn-day-services/" TargetMode="External"/><Relationship Id="rId2" Type="http://schemas.openxmlformats.org/officeDocument/2006/relationships/hyperlink" Target="https://www.alz.org/media/oregon/documents/support%20group%20listings/190212_SGs_Cascade-Coast-listing-fly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er.fm/podcasts/Dementi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ha.org/uploadedFiles/ICF-Dementia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ha.org/Practice-Portal/Clinical-Topics/Dementia/#Mild_Cognitive_Impair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ha.org/PRPSpecificTopic.aspx?folderid=8589935289&amp;section=Assess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964FB9-8BB4-4A00-AC48-0A2A14798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1" r="1017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8A76D-1258-41E8-9CE2-F106C356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944" y="1026048"/>
            <a:ext cx="4107766" cy="3685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Dementia: </a:t>
            </a:r>
            <a:br>
              <a:rPr lang="en-US" altLang="en-US" dirty="0"/>
            </a:br>
            <a:r>
              <a:rPr lang="en-US" altLang="en-US" dirty="0"/>
              <a:t>Approaches for SLPs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9AA6-C96D-40E8-8899-0FB88C85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669" y="4711784"/>
            <a:ext cx="3254990" cy="1405467"/>
          </a:xfrm>
        </p:spPr>
        <p:txBody>
          <a:bodyPr>
            <a:normAutofit/>
          </a:bodyPr>
          <a:lstStyle/>
          <a:p>
            <a:r>
              <a:rPr lang="en-US" altLang="en-US" dirty="0"/>
              <a:t>Heidi Iwashita, M.S., CCC-SLP</a:t>
            </a:r>
            <a:br>
              <a:rPr lang="en-US" altLang="en-US" dirty="0"/>
            </a:br>
            <a:r>
              <a:rPr lang="en-US" altLang="en-US" dirty="0"/>
              <a:t>Winter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DAE3-9863-481D-A771-157CEA12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Cognitive 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BCC-7816-45B7-89E0-FF81A55A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5071"/>
            <a:ext cx="10131425" cy="3906129"/>
          </a:xfrm>
        </p:spPr>
        <p:txBody>
          <a:bodyPr/>
          <a:lstStyle/>
          <a:p>
            <a:r>
              <a:rPr lang="en-US" dirty="0"/>
              <a:t>Same amount of brain pathology does not always mean same degree of disruption in functioning</a:t>
            </a:r>
          </a:p>
          <a:p>
            <a:r>
              <a:rPr lang="en-US" dirty="0"/>
              <a:t>“Cognitive reserve” is a theory to account for this difference</a:t>
            </a:r>
          </a:p>
          <a:p>
            <a:r>
              <a:rPr lang="en-US" dirty="0"/>
              <a:t>More cognitive reserve – less functional impairment, even with same degree of structural brain damage</a:t>
            </a:r>
          </a:p>
          <a:p>
            <a:r>
              <a:rPr lang="en-US" dirty="0"/>
              <a:t>Factors thought to increase cognitive reserve:</a:t>
            </a:r>
          </a:p>
          <a:p>
            <a:pPr lvl="1"/>
            <a:r>
              <a:rPr lang="en-US" dirty="0"/>
              <a:t>Higher education</a:t>
            </a:r>
          </a:p>
          <a:p>
            <a:pPr lvl="1"/>
            <a:r>
              <a:rPr lang="en-US" dirty="0"/>
              <a:t>Bilingualism</a:t>
            </a:r>
          </a:p>
          <a:p>
            <a:pPr lvl="1"/>
            <a:r>
              <a:rPr lang="en-US" dirty="0"/>
              <a:t>Physical activity</a:t>
            </a:r>
          </a:p>
          <a:p>
            <a:pPr lvl="1"/>
            <a:r>
              <a:rPr lang="en-US" dirty="0"/>
              <a:t>Intellectual stimulation</a:t>
            </a:r>
          </a:p>
          <a:p>
            <a:pPr lvl="1"/>
            <a:r>
              <a:rPr lang="en-US" dirty="0"/>
              <a:t>Social involvement</a:t>
            </a:r>
          </a:p>
        </p:txBody>
      </p:sp>
    </p:spTree>
    <p:extLst>
      <p:ext uri="{BB962C8B-B14F-4D97-AF65-F5344CB8AC3E}">
        <p14:creationId xmlns:p14="http://schemas.microsoft.com/office/powerpoint/2010/main" val="14481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9922-F13B-4E90-9032-F80CCE5C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8" y="19095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Roles of the SLp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2FE3-1E16-48F7-8EB6-2200709D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223889"/>
            <a:ext cx="10409263" cy="5219114"/>
          </a:xfrm>
        </p:spPr>
        <p:txBody>
          <a:bodyPr>
            <a:noAutofit/>
          </a:bodyPr>
          <a:lstStyle/>
          <a:p>
            <a:pPr lvl="0"/>
            <a:endParaRPr lang="en-US" sz="2800" b="1" dirty="0"/>
          </a:p>
          <a:p>
            <a:pPr lvl="0"/>
            <a:r>
              <a:rPr lang="en-US" sz="2800" b="1" dirty="0"/>
              <a:t>Assist in identification, screening</a:t>
            </a:r>
            <a:endParaRPr lang="en-US" sz="2800" dirty="0"/>
          </a:p>
          <a:p>
            <a:pPr lvl="0"/>
            <a:r>
              <a:rPr lang="en-US" sz="2800" b="1" dirty="0"/>
              <a:t>Assessment – cognition, communication, swallowing </a:t>
            </a:r>
            <a:endParaRPr lang="en-US" sz="2800" dirty="0"/>
          </a:p>
          <a:p>
            <a:pPr lvl="0"/>
            <a:r>
              <a:rPr lang="en-US" sz="2800" b="1" dirty="0"/>
              <a:t>Intervention – cognition, communication, dysphagia</a:t>
            </a:r>
            <a:endParaRPr lang="en-US" sz="2800" dirty="0"/>
          </a:p>
          <a:p>
            <a:pPr lvl="0"/>
            <a:r>
              <a:rPr lang="en-US" sz="2800" b="1" dirty="0"/>
              <a:t>Counseling</a:t>
            </a:r>
            <a:endParaRPr lang="en-US" sz="2800" dirty="0"/>
          </a:p>
          <a:p>
            <a:pPr lvl="0"/>
            <a:r>
              <a:rPr lang="en-US" sz="2800" b="1" dirty="0"/>
              <a:t>Collaboration</a:t>
            </a:r>
            <a:endParaRPr lang="en-US" sz="2800" dirty="0"/>
          </a:p>
          <a:p>
            <a:pPr lvl="0"/>
            <a:r>
              <a:rPr lang="en-US" sz="2800" b="1" dirty="0"/>
              <a:t>Education </a:t>
            </a:r>
            <a:endParaRPr lang="en-US" sz="2800" dirty="0"/>
          </a:p>
          <a:p>
            <a:pPr lvl="0"/>
            <a:r>
              <a:rPr lang="en-US" sz="2800" b="1" dirty="0"/>
              <a:t>Advocacy</a:t>
            </a:r>
            <a:endParaRPr lang="en-US" sz="2800" dirty="0"/>
          </a:p>
          <a:p>
            <a:pPr lvl="0"/>
            <a:r>
              <a:rPr lang="en-US" sz="2800" b="1" dirty="0"/>
              <a:t>Research</a:t>
            </a:r>
          </a:p>
          <a:p>
            <a:pPr marL="0" lv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72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D0EE-5B09-4DF6-935A-76319D7F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Interdisciplinary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35E6-1F8F-43C0-86A8-A2773434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0326"/>
            <a:ext cx="10131425" cy="4518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SLPs frequently coordinate care with many other disciplines, including:</a:t>
            </a:r>
          </a:p>
          <a:p>
            <a:r>
              <a:rPr lang="en-US" dirty="0"/>
              <a:t>Nursing</a:t>
            </a:r>
          </a:p>
          <a:p>
            <a:r>
              <a:rPr lang="en-US" dirty="0"/>
              <a:t>Social worker</a:t>
            </a:r>
          </a:p>
          <a:p>
            <a:r>
              <a:rPr lang="en-US" dirty="0"/>
              <a:t>Neuropsychologist</a:t>
            </a:r>
          </a:p>
          <a:p>
            <a:r>
              <a:rPr lang="en-US" dirty="0"/>
              <a:t>OT</a:t>
            </a:r>
          </a:p>
          <a:p>
            <a:pPr lvl="1"/>
            <a:r>
              <a:rPr lang="en-US" dirty="0"/>
              <a:t>Home safety</a:t>
            </a:r>
          </a:p>
          <a:p>
            <a:pPr lvl="1"/>
            <a:r>
              <a:rPr lang="en-US" dirty="0"/>
              <a:t>Medication management</a:t>
            </a:r>
          </a:p>
          <a:p>
            <a:pPr lvl="1"/>
            <a:r>
              <a:rPr lang="en-US" dirty="0"/>
              <a:t>ADLs</a:t>
            </a:r>
          </a:p>
          <a:p>
            <a:pPr lvl="1"/>
            <a:r>
              <a:rPr lang="en-US" dirty="0"/>
              <a:t>Driving evaluation</a:t>
            </a:r>
          </a:p>
          <a:p>
            <a:r>
              <a:rPr lang="en-US" dirty="0"/>
              <a:t>PT</a:t>
            </a:r>
          </a:p>
          <a:p>
            <a:pPr lvl="1"/>
            <a:r>
              <a:rPr lang="en-US" dirty="0"/>
              <a:t>Fall prevention</a:t>
            </a:r>
          </a:p>
          <a:p>
            <a:pPr lvl="1"/>
            <a:r>
              <a:rPr lang="en-US" dirty="0"/>
              <a:t>Home safety</a:t>
            </a:r>
          </a:p>
          <a:p>
            <a:r>
              <a:rPr lang="en-US" dirty="0"/>
              <a:t>Activity director</a:t>
            </a:r>
          </a:p>
        </p:txBody>
      </p:sp>
    </p:spTree>
    <p:extLst>
      <p:ext uri="{BB962C8B-B14F-4D97-AF65-F5344CB8AC3E}">
        <p14:creationId xmlns:p14="http://schemas.microsoft.com/office/powerpoint/2010/main" val="185019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23E7-0F3A-4EA9-B62D-92FBBA9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73" y="442149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Icf Framework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EA7B8-17F3-48FE-AD9A-2E664FF97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" r="2055" b="1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7A5AED-E02A-4D8A-9099-F17C18F3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473" y="2054639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Environment plays a crucial role in performance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Cognition</a:t>
            </a:r>
          </a:p>
          <a:p>
            <a:pPr lvl="1"/>
            <a:r>
              <a:rPr lang="en-US" dirty="0"/>
              <a:t>Set up supports in environment to ensure success</a:t>
            </a:r>
          </a:p>
          <a:p>
            <a:r>
              <a:rPr lang="en-US" dirty="0"/>
              <a:t>Activities and participation</a:t>
            </a:r>
          </a:p>
          <a:p>
            <a:pPr lvl="1"/>
            <a:r>
              <a:rPr lang="en-US" dirty="0"/>
              <a:t>Continuing valued roles</a:t>
            </a:r>
          </a:p>
          <a:p>
            <a:pPr lvl="1"/>
            <a:r>
              <a:rPr lang="en-US" dirty="0"/>
              <a:t>Continuing social involvement</a:t>
            </a:r>
          </a:p>
          <a:p>
            <a:pPr lvl="1"/>
            <a:r>
              <a:rPr lang="en-US" dirty="0"/>
              <a:t>Continuing preferred activities</a:t>
            </a:r>
          </a:p>
          <a:p>
            <a:pPr lvl="1"/>
            <a:r>
              <a:rPr lang="en-US" dirty="0"/>
              <a:t>Continuing sense of purpose –helping, contributing</a:t>
            </a:r>
          </a:p>
        </p:txBody>
      </p:sp>
    </p:spTree>
    <p:extLst>
      <p:ext uri="{BB962C8B-B14F-4D97-AF65-F5344CB8AC3E}">
        <p14:creationId xmlns:p14="http://schemas.microsoft.com/office/powerpoint/2010/main" val="184162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8984C-8DCD-48B7-BFCF-59EF7F05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02" y="184095"/>
            <a:ext cx="8270622" cy="64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2ED19-8306-496B-ACCB-EA77062F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2" y="434714"/>
            <a:ext cx="12196542" cy="56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2EC-D125-49E0-95B9-A42701C4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considerations </a:t>
            </a:r>
            <a:br>
              <a:rPr lang="en-US" dirty="0"/>
            </a:br>
            <a:r>
              <a:rPr lang="en-US" dirty="0"/>
              <a:t>mod to severe dementia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DEEF9-7E07-4D4D-9CFF-FF7EB70D4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Clinical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ACF8-67D2-4BC2-BAAF-E745D463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2" y="2870200"/>
            <a:ext cx="4842802" cy="3544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Confusion, Agitation </a:t>
            </a:r>
          </a:p>
          <a:p>
            <a:pPr lvl="1"/>
            <a:r>
              <a:rPr lang="en-US" dirty="0"/>
              <a:t>Not knowing what to do</a:t>
            </a:r>
          </a:p>
          <a:p>
            <a:pPr lvl="1"/>
            <a:r>
              <a:rPr lang="en-US" dirty="0"/>
              <a:t>Not knowing where they are</a:t>
            </a:r>
          </a:p>
          <a:p>
            <a:r>
              <a:rPr lang="en-US" dirty="0"/>
              <a:t>Paranoia, delusions, hallucinations</a:t>
            </a:r>
          </a:p>
          <a:p>
            <a:r>
              <a:rPr lang="en-US" dirty="0"/>
              <a:t>Confabulation</a:t>
            </a:r>
          </a:p>
          <a:p>
            <a:r>
              <a:rPr lang="en-US" dirty="0"/>
              <a:t>Receptive language deficits</a:t>
            </a:r>
          </a:p>
          <a:p>
            <a:r>
              <a:rPr lang="en-US" dirty="0"/>
              <a:t>Impaired attention</a:t>
            </a:r>
          </a:p>
          <a:p>
            <a:r>
              <a:rPr lang="en-US" dirty="0"/>
              <a:t>Impacted learning and memory</a:t>
            </a:r>
          </a:p>
          <a:p>
            <a:r>
              <a:rPr lang="en-US" dirty="0"/>
              <a:t>Social withdrawal </a:t>
            </a:r>
          </a:p>
          <a:p>
            <a:r>
              <a:rPr lang="en-US" dirty="0"/>
              <a:t>Personality changes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38509-2FAA-49AC-8A74-2C4C1B10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Clinical Tips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AB5B-9E93-4EC1-A0CD-53E546E17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842802" cy="38400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Create pleasant, calm, familiar environment</a:t>
            </a:r>
          </a:p>
          <a:p>
            <a:r>
              <a:rPr lang="en-US" dirty="0"/>
              <a:t>One activity at a time</a:t>
            </a:r>
          </a:p>
          <a:p>
            <a:r>
              <a:rPr lang="en-US" dirty="0"/>
              <a:t>Clear away clutter and distractors</a:t>
            </a:r>
          </a:p>
          <a:p>
            <a:r>
              <a:rPr lang="en-US" dirty="0"/>
              <a:t>Write down key words, directions</a:t>
            </a:r>
          </a:p>
          <a:p>
            <a:r>
              <a:rPr lang="en-US" dirty="0"/>
              <a:t>Tell, don’t quiz</a:t>
            </a:r>
          </a:p>
          <a:p>
            <a:r>
              <a:rPr lang="en-US" dirty="0"/>
              <a:t>Reduce opportunities for confabulation</a:t>
            </a:r>
          </a:p>
          <a:p>
            <a:pPr lvl="1"/>
            <a:r>
              <a:rPr lang="en-US" dirty="0"/>
              <a:t>Avoid asking fact-based questions</a:t>
            </a:r>
          </a:p>
          <a:p>
            <a:r>
              <a:rPr lang="en-US" dirty="0"/>
              <a:t>Set up environment to show expectations</a:t>
            </a:r>
          </a:p>
          <a:p>
            <a:r>
              <a:rPr lang="en-US" dirty="0"/>
              <a:t>Keep conversation about the present</a:t>
            </a:r>
          </a:p>
          <a:p>
            <a:r>
              <a:rPr lang="en-US" dirty="0"/>
              <a:t>Be in the moment with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4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EFDED6E-9BEF-404F-A054-392E254C2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Dementia Assessment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61E096-A171-4A06-87AF-3CC147D6E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800" dirty="0"/>
              <a:t>What are your clinical questions? What are your hypotheses?</a:t>
            </a:r>
            <a:endParaRPr lang="en-US" altLang="en-US" sz="2800" dirty="0"/>
          </a:p>
          <a:p>
            <a:pPr lvl="1"/>
            <a:r>
              <a:rPr lang="en-GB" altLang="en-US" sz="2800" dirty="0"/>
              <a:t>Current level of function</a:t>
            </a:r>
            <a:endParaRPr lang="en-US" altLang="en-US" sz="2800" dirty="0"/>
          </a:p>
          <a:p>
            <a:pPr lvl="1"/>
            <a:r>
              <a:rPr lang="en-GB" altLang="en-US" sz="2800" dirty="0"/>
              <a:t>Family and caregiver support</a:t>
            </a:r>
            <a:endParaRPr lang="en-US" altLang="en-US" sz="2800" dirty="0"/>
          </a:p>
          <a:p>
            <a:pPr lvl="1"/>
            <a:r>
              <a:rPr lang="en-GB" altLang="en-US" sz="2800" dirty="0"/>
              <a:t>Stage of dementia</a:t>
            </a:r>
            <a:endParaRPr lang="en-US" altLang="en-US" sz="2800" dirty="0"/>
          </a:p>
          <a:p>
            <a:pPr lvl="1"/>
            <a:r>
              <a:rPr lang="en-GB" altLang="en-US" sz="2800" dirty="0"/>
              <a:t>Level of independence</a:t>
            </a:r>
            <a:endParaRPr lang="en-US" altLang="en-US" sz="2800" dirty="0"/>
          </a:p>
          <a:p>
            <a:pPr lvl="1"/>
            <a:r>
              <a:rPr lang="en-GB" altLang="en-US" sz="2800" dirty="0"/>
              <a:t>Safety concerns</a:t>
            </a:r>
            <a:endParaRPr lang="en-US" altLang="en-US" sz="2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68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3554" name="Title 1">
            <a:extLst>
              <a:ext uri="{FF2B5EF4-FFF2-40B4-BE49-F238E27FC236}">
                <a16:creationId xmlns:a16="http://schemas.microsoft.com/office/drawing/2014/main" id="{955A8C12-8141-412A-A8A7-94B9F728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Interview and informal assessment</a:t>
            </a: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557" name="Content Placeholder 2">
            <a:extLst>
              <a:ext uri="{FF2B5EF4-FFF2-40B4-BE49-F238E27FC236}">
                <a16:creationId xmlns:a16="http://schemas.microsoft.com/office/drawing/2014/main" id="{28FF828E-F7F2-4FF9-91C5-9B39ED843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734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322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EC85ECA3-AFD0-45CC-9833-F9B98EE3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3" r="26308" b="-2"/>
          <a:stretch>
            <a:fillRect/>
          </a:stretch>
        </p:blipFill>
        <p:spPr bwMode="auto">
          <a:xfrm>
            <a:off x="2006600" y="644526"/>
            <a:ext cx="409098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>
            <a:extLst>
              <a:ext uri="{FF2B5EF4-FFF2-40B4-BE49-F238E27FC236}">
                <a16:creationId xmlns:a16="http://schemas.microsoft.com/office/drawing/2014/main" id="{6D01E9FD-F00F-4E05-840F-D1770ADD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4601" y="568326"/>
            <a:ext cx="3978275" cy="1560513"/>
          </a:xfrm>
        </p:spPr>
        <p:txBody>
          <a:bodyPr>
            <a:normAutofit fontScale="90000"/>
          </a:bodyPr>
          <a:lstStyle/>
          <a:p>
            <a:br>
              <a:rPr lang="en-US" altLang="en-US" sz="3500" dirty="0"/>
            </a:br>
            <a:r>
              <a:rPr lang="en-US" altLang="en-US" sz="3500" dirty="0"/>
              <a:t>formal assessments</a:t>
            </a: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81B340C4-DB53-4AA3-B97F-4FEC4A9D2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24601" y="2438400"/>
            <a:ext cx="3978275" cy="3651250"/>
          </a:xfrm>
        </p:spPr>
        <p:txBody>
          <a:bodyPr/>
          <a:lstStyle/>
          <a:p>
            <a:pPr>
              <a:lnSpc>
                <a:spcPct val="101000"/>
              </a:lnSpc>
            </a:pPr>
            <a:r>
              <a:rPr lang="en-US" altLang="en-US" sz="1600" dirty="0"/>
              <a:t>Screens: MMSE, SLUMS, MOCA</a:t>
            </a:r>
          </a:p>
          <a:p>
            <a:pPr>
              <a:lnSpc>
                <a:spcPct val="101000"/>
              </a:lnSpc>
            </a:pPr>
            <a:r>
              <a:rPr lang="en-US" altLang="en-US" sz="1600" dirty="0"/>
              <a:t>Allen Cognitive Levels</a:t>
            </a:r>
          </a:p>
          <a:p>
            <a:pPr>
              <a:lnSpc>
                <a:spcPct val="101000"/>
              </a:lnSpc>
            </a:pPr>
            <a:r>
              <a:rPr lang="en-US" altLang="en-US" sz="1600" dirty="0"/>
              <a:t>Arizona Battery Communication Disorder of Dementia (ABCD) </a:t>
            </a:r>
          </a:p>
          <a:p>
            <a:pPr>
              <a:lnSpc>
                <a:spcPct val="101000"/>
              </a:lnSpc>
            </a:pPr>
            <a:r>
              <a:rPr lang="en-US" altLang="en-US" sz="1600" dirty="0"/>
              <a:t>The Brief Cognitive Assessment Tool (BCAT) </a:t>
            </a:r>
          </a:p>
          <a:p>
            <a:pPr>
              <a:lnSpc>
                <a:spcPct val="101000"/>
              </a:lnSpc>
            </a:pPr>
            <a:r>
              <a:rPr lang="en-US" altLang="en-US" sz="1600" dirty="0"/>
              <a:t>Dementia Severity Rating Scale </a:t>
            </a:r>
          </a:p>
          <a:p>
            <a:pPr>
              <a:lnSpc>
                <a:spcPct val="101000"/>
              </a:lnSpc>
            </a:pPr>
            <a:r>
              <a:rPr lang="en-US" altLang="en-US" sz="1600" dirty="0"/>
              <a:t>Functional Linguistic Cognitive Inventory (FLCI)</a:t>
            </a:r>
          </a:p>
        </p:txBody>
      </p:sp>
    </p:spTree>
    <p:extLst>
      <p:ext uri="{BB962C8B-B14F-4D97-AF65-F5344CB8AC3E}">
        <p14:creationId xmlns:p14="http://schemas.microsoft.com/office/powerpoint/2010/main" val="2838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7A3741-E378-4C90-B141-4FC00E5F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Dementia</a:t>
            </a:r>
          </a:p>
        </p:txBody>
      </p:sp>
      <p:pic>
        <p:nvPicPr>
          <p:cNvPr id="1036" name="Picture 12" descr="Transparent Umbrella White - White Umbrella Clip Art (4832x4543), Png Download">
            <a:extLst>
              <a:ext uri="{FF2B5EF4-FFF2-40B4-BE49-F238E27FC236}">
                <a16:creationId xmlns:a16="http://schemas.microsoft.com/office/drawing/2014/main" id="{0FE06448-B5E9-4F84-941E-326EAF9FE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3402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Content Placeholder 1039">
            <a:extLst>
              <a:ext uri="{FF2B5EF4-FFF2-40B4-BE49-F238E27FC236}">
                <a16:creationId xmlns:a16="http://schemas.microsoft.com/office/drawing/2014/main" id="{110D80A6-F13F-45E9-894A-44A6480C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096843"/>
            <a:ext cx="3861960" cy="4275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Characterized by significant decline in cognitive function across one or more domains</a:t>
            </a:r>
          </a:p>
          <a:p>
            <a:pPr marL="0" indent="0">
              <a:buNone/>
            </a:pPr>
            <a:r>
              <a:rPr lang="en-US" dirty="0"/>
              <a:t>Also impacting:</a:t>
            </a:r>
          </a:p>
          <a:p>
            <a:pPr lvl="1"/>
            <a:r>
              <a:rPr lang="en-US" dirty="0"/>
              <a:t>Thought</a:t>
            </a:r>
          </a:p>
          <a:p>
            <a:pPr lvl="1"/>
            <a:r>
              <a:rPr lang="en-US" dirty="0"/>
              <a:t>Behavior</a:t>
            </a:r>
          </a:p>
          <a:p>
            <a:pPr lvl="1"/>
            <a:r>
              <a:rPr lang="en-US" dirty="0"/>
              <a:t>Mood</a:t>
            </a:r>
          </a:p>
          <a:p>
            <a:r>
              <a:rPr lang="en-US" dirty="0"/>
              <a:t>Interferes with daily life activities</a:t>
            </a:r>
          </a:p>
          <a:p>
            <a:r>
              <a:rPr lang="en-US" dirty="0"/>
              <a:t>Not explained by delirium or other disorder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B0A25-267F-4423-816E-4064220FE706}"/>
              </a:ext>
            </a:extLst>
          </p:cNvPr>
          <p:cNvSpPr txBox="1"/>
          <p:nvPr/>
        </p:nvSpPr>
        <p:spPr>
          <a:xfrm>
            <a:off x="464234" y="3812345"/>
            <a:ext cx="2152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“Umbrella” term covers a wide range of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220B8-333C-4157-9923-68291A64DABF}"/>
              </a:ext>
            </a:extLst>
          </p:cNvPr>
          <p:cNvSpPr txBox="1"/>
          <p:nvPr/>
        </p:nvSpPr>
        <p:spPr>
          <a:xfrm>
            <a:off x="927764" y="4924672"/>
            <a:ext cx="2152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400+ types of dementia, some extremely rare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7E2D6-239A-4622-975E-11DCEA92E14C}"/>
              </a:ext>
            </a:extLst>
          </p:cNvPr>
          <p:cNvSpPr txBox="1"/>
          <p:nvPr/>
        </p:nvSpPr>
        <p:spPr>
          <a:xfrm>
            <a:off x="4326195" y="3973207"/>
            <a:ext cx="229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most common:</a:t>
            </a:r>
          </a:p>
          <a:p>
            <a:r>
              <a:rPr lang="en-US" dirty="0"/>
              <a:t>Alzheimer’s Disease dementia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7D5A8-9EBD-4A26-8581-6299A5FB1967}"/>
              </a:ext>
            </a:extLst>
          </p:cNvPr>
          <p:cNvSpPr txBox="1"/>
          <p:nvPr/>
        </p:nvSpPr>
        <p:spPr>
          <a:xfrm>
            <a:off x="5549704" y="5075682"/>
            <a:ext cx="19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common:</a:t>
            </a:r>
          </a:p>
          <a:p>
            <a:r>
              <a:rPr lang="en-US" dirty="0"/>
              <a:t>vascular dementia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185CD-EBFD-4451-8738-1E5523C34743}"/>
              </a:ext>
            </a:extLst>
          </p:cNvPr>
          <p:cNvSpPr txBox="1"/>
          <p:nvPr/>
        </p:nvSpPr>
        <p:spPr>
          <a:xfrm>
            <a:off x="3546465" y="5398848"/>
            <a:ext cx="194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one type often co-occurs in same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9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5A40B66-C341-4D21-80B8-BCD446216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assessments,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ECB0-610A-4C25-8289-288924AE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Skills assessment inventory (Klein and Hahn, 2007)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GB" sz="2400" dirty="0"/>
              <a:t>	Asks patients/caregivers to rate the patients’ ability to do various tasks of basic living skills and social, leisure, and work activities.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GB" sz="2400" dirty="0"/>
              <a:t>Assessment of Language-Related Functional Activities (ALFA)</a:t>
            </a:r>
            <a:endParaRPr lang="en-US" sz="2400" dirty="0"/>
          </a:p>
          <a:p>
            <a:pPr>
              <a:defRPr/>
            </a:pPr>
            <a:r>
              <a:rPr lang="en-GB" sz="2400" dirty="0"/>
              <a:t>	Uses activities such as telling time and using the telephone to assess cognitive linguistic function (Baines, Martin, &amp; McMartin-</a:t>
            </a:r>
            <a:r>
              <a:rPr lang="en-GB" sz="2400" dirty="0" err="1"/>
              <a:t>Heeringa</a:t>
            </a:r>
            <a:r>
              <a:rPr lang="en-GB" sz="2400" dirty="0"/>
              <a:t>, 1999).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81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A63A91CD-4286-4202-AF4F-BD1A8E8F2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4774" y="1782501"/>
            <a:ext cx="8836025" cy="4343662"/>
          </a:xfrm>
        </p:spPr>
        <p:txBody>
          <a:bodyPr>
            <a:normAutofit lnSpcReduction="10000"/>
          </a:bodyPr>
          <a:lstStyle/>
          <a:p>
            <a:r>
              <a:rPr lang="en-GB" altLang="en-US" sz="2400" b="1" dirty="0"/>
              <a:t>Arizona Battery for Communication Disorders of Dementia (Bayles &amp; </a:t>
            </a:r>
            <a:r>
              <a:rPr lang="en-GB" altLang="en-US" sz="2400" b="1" dirty="0" err="1"/>
              <a:t>Tomoeda</a:t>
            </a:r>
            <a:r>
              <a:rPr lang="en-GB" altLang="en-US" sz="2400" b="1" dirty="0"/>
              <a:t>, 1991). </a:t>
            </a:r>
          </a:p>
          <a:p>
            <a:pPr lvl="1"/>
            <a:r>
              <a:rPr lang="en-GB" altLang="en-US" sz="2400" dirty="0"/>
              <a:t>14 subtests that assess communicative components of judgment, objection identification, and direction following. </a:t>
            </a:r>
          </a:p>
          <a:p>
            <a:pPr lvl="1"/>
            <a:endParaRPr lang="en-US" altLang="en-US" sz="2400" b="1" dirty="0"/>
          </a:p>
          <a:p>
            <a:r>
              <a:rPr lang="en-GB" altLang="en-US" sz="2400" b="1" dirty="0"/>
              <a:t>Communicative Activities of Daily Living-Second Edition (CADL-2; Holland, </a:t>
            </a:r>
            <a:r>
              <a:rPr lang="en-GB" altLang="en-US" sz="2400" b="1" dirty="0" err="1"/>
              <a:t>Frattali</a:t>
            </a:r>
            <a:r>
              <a:rPr lang="en-GB" altLang="en-US" sz="2400" b="1" dirty="0"/>
              <a:t>, &amp; Fromm, 1999). </a:t>
            </a:r>
          </a:p>
          <a:p>
            <a:pPr lvl="1"/>
            <a:r>
              <a:rPr lang="en-GB" altLang="en-US" sz="2400" dirty="0"/>
              <a:t>Evaluates skills needed for everyday activities, e.g. reading menus, making phone calls, making plans</a:t>
            </a:r>
          </a:p>
          <a:p>
            <a:pPr lvl="1"/>
            <a:r>
              <a:rPr lang="en-GB" altLang="en-US" sz="2400" dirty="0"/>
              <a:t>Evaluates verbal and nonverbal </a:t>
            </a:r>
            <a:r>
              <a:rPr lang="en-GB" altLang="en-US" sz="2400" dirty="0" err="1"/>
              <a:t>behaviors</a:t>
            </a:r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F28AD6-ADF3-458F-AE9B-57AF8F71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en-US" dirty="0"/>
              <a:t>Formal assessments, continued</a:t>
            </a:r>
          </a:p>
        </p:txBody>
      </p:sp>
    </p:spTree>
    <p:extLst>
      <p:ext uri="{BB962C8B-B14F-4D97-AF65-F5344CB8AC3E}">
        <p14:creationId xmlns:p14="http://schemas.microsoft.com/office/powerpoint/2010/main" val="259410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DA87EF1-2CC6-4A17-9669-D7FB35E58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Global Deterioration Scale (see handout)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0538545-6AE4-4761-9CCC-F507E6836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Seven stages, with Level 1 representing “no cognitive impairment”</a:t>
            </a:r>
          </a:p>
          <a:p>
            <a:r>
              <a:rPr lang="en-US" altLang="en-US" sz="2400"/>
              <a:t>Individuals with progressive dementia will progress through all 7 stages</a:t>
            </a:r>
          </a:p>
          <a:p>
            <a:r>
              <a:rPr lang="en-US" altLang="en-US" sz="2400"/>
              <a:t>Average durations: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Stage 3: 7 years before onset of dementia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Stage 4: 2 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Stage 5: 1.5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Stage 6: 2.5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Stage 7: 2.5 years</a:t>
            </a:r>
          </a:p>
        </p:txBody>
      </p:sp>
    </p:spTree>
    <p:extLst>
      <p:ext uri="{BB962C8B-B14F-4D97-AF65-F5344CB8AC3E}">
        <p14:creationId xmlns:p14="http://schemas.microsoft.com/office/powerpoint/2010/main" val="371734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B32B06-7947-43FC-84B5-CFC902A08529}"/>
              </a:ext>
            </a:extLst>
          </p:cNvPr>
          <p:cNvSpPr txBox="1"/>
          <p:nvPr/>
        </p:nvSpPr>
        <p:spPr>
          <a:xfrm>
            <a:off x="1141941" y="4974231"/>
            <a:ext cx="10127192" cy="93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Non-pharmacological Treatment approaches for dementia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64FB9-8BB4-4A00-AC48-0A2A14798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4" b="32041"/>
          <a:stretch/>
        </p:blipFill>
        <p:spPr>
          <a:xfrm>
            <a:off x="922867" y="645517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11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125E6-F15E-4282-82E9-9C55E896B535}"/>
              </a:ext>
            </a:extLst>
          </p:cNvPr>
          <p:cNvSpPr txBox="1"/>
          <p:nvPr/>
        </p:nvSpPr>
        <p:spPr>
          <a:xfrm>
            <a:off x="4916129" y="1964267"/>
            <a:ext cx="6243996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Why can’t we just train memory?</a:t>
            </a:r>
          </a:p>
        </p:txBody>
      </p:sp>
      <p:pic>
        <p:nvPicPr>
          <p:cNvPr id="60418" name="Picture 2" descr="Image result for cartoon about not remembering dementia">
            <a:extLst>
              <a:ext uri="{FF2B5EF4-FFF2-40B4-BE49-F238E27FC236}">
                <a16:creationId xmlns:a16="http://schemas.microsoft.com/office/drawing/2014/main" id="{ACB19F10-9858-4953-8FAE-C82779887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2867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1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B8E9-EF5D-41F1-8B03-5E8E44F9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Declarative vs nondeclarative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21E1C0-1F38-4043-8842-0EF2454F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Declarative memory</a:t>
            </a:r>
            <a:r>
              <a:rPr lang="en-US" sz="5600" dirty="0"/>
              <a:t>:  memory for facts, events</a:t>
            </a:r>
          </a:p>
          <a:p>
            <a:pPr marL="0" indent="0">
              <a:buNone/>
            </a:pPr>
            <a:r>
              <a:rPr lang="en-US" sz="5600" b="1" dirty="0"/>
              <a:t>Nondeclarative memory</a:t>
            </a:r>
            <a:r>
              <a:rPr lang="en-US" sz="5600" dirty="0"/>
              <a:t>:  “non-fact” memories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u="sng" dirty="0"/>
              <a:t>Procedural</a:t>
            </a:r>
            <a:r>
              <a:rPr lang="en-US" sz="5600" dirty="0"/>
              <a:t>:  memory for motor skills/sequences</a:t>
            </a:r>
          </a:p>
          <a:p>
            <a:pPr marL="0" indent="0">
              <a:buNone/>
            </a:pPr>
            <a:r>
              <a:rPr lang="en-US" sz="5600" dirty="0"/>
              <a:t> 	</a:t>
            </a:r>
            <a:r>
              <a:rPr lang="en-US" sz="5600" i="1" u="sng" dirty="0"/>
              <a:t>Cognitive Skill Memory:</a:t>
            </a:r>
            <a:r>
              <a:rPr lang="en-US" sz="5600" i="1" dirty="0"/>
              <a:t> </a:t>
            </a:r>
            <a:r>
              <a:rPr lang="en-US" sz="5600" dirty="0"/>
              <a:t>cognitive procedures that occur without conscious awareness, i.e. being able to read in reverse in a mirrored image</a:t>
            </a:r>
          </a:p>
          <a:p>
            <a:pPr marL="0" indent="0">
              <a:buNone/>
            </a:pPr>
            <a:r>
              <a:rPr lang="en-US" sz="5600" i="1" dirty="0"/>
              <a:t> 	</a:t>
            </a:r>
            <a:r>
              <a:rPr lang="en-US" sz="5600" i="1" u="sng" dirty="0"/>
              <a:t>Priming:  </a:t>
            </a:r>
            <a:r>
              <a:rPr lang="en-US" sz="5600" dirty="0"/>
              <a:t>Prior experience improves performance; prior exposure makes a response more likely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i="1" u="sng" dirty="0"/>
              <a:t>Conditioned responses</a:t>
            </a:r>
            <a:r>
              <a:rPr lang="en-US" sz="5600" i="1" dirty="0"/>
              <a:t>:  </a:t>
            </a:r>
            <a:r>
              <a:rPr lang="en-US" sz="5600" dirty="0"/>
              <a:t>associations &amp; habits that are formed through classical and operant </a:t>
            </a:r>
            <a:r>
              <a:rPr lang="en-US" sz="5600" i="1" u="sng" dirty="0"/>
              <a:t>conditioning.</a:t>
            </a:r>
          </a:p>
          <a:p>
            <a:pPr marL="457200" lvl="1" indent="0">
              <a:buNone/>
            </a:pPr>
            <a:r>
              <a:rPr lang="en-US" sz="5400" i="1" u="sng" dirty="0"/>
              <a:t> Reflexes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0D9412-F805-4749-80E1-5A1258894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87304"/>
            <a:ext cx="6095593" cy="352116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96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F555-CEDF-4DC2-B15A-49E57F1C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Internal memory strategies vs.</a:t>
            </a:r>
            <a:br>
              <a:rPr lang="en-US" dirty="0"/>
            </a:br>
            <a:r>
              <a:rPr lang="en-US" dirty="0"/>
              <a:t>External Memory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7012-30B5-41A2-B8BF-B17D53557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3843-13DC-4559-83D6-8AB90CF6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37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Appropriate for MILD memory difficulties</a:t>
            </a:r>
          </a:p>
          <a:p>
            <a:r>
              <a:rPr lang="en-US" sz="2400" dirty="0"/>
              <a:t>Or to enhance memory performance in people without memory deficits</a:t>
            </a:r>
          </a:p>
          <a:p>
            <a:r>
              <a:rPr lang="en-US" sz="2400" b="0" i="0" dirty="0">
                <a:effectLst/>
                <a:latin typeface="Roboto"/>
              </a:rPr>
              <a:t>Ex.: visualization, association, acronyms, mnemonics, chunking, elaborative encoding, memory palace</a:t>
            </a:r>
          </a:p>
          <a:p>
            <a:r>
              <a:rPr lang="en-US" sz="2400" dirty="0">
                <a:latin typeface="Roboto"/>
              </a:rPr>
              <a:t>May be helpful for swallowing strategies, safety strategies </a:t>
            </a:r>
          </a:p>
          <a:p>
            <a:r>
              <a:rPr lang="en-US" sz="2400" dirty="0">
                <a:latin typeface="Roboto"/>
              </a:rPr>
              <a:t>Need to be able to remember when to use it, how to use it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4C550-659C-4D89-A246-D0376C45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External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EC0E0-85CF-4E11-B1FB-467EB51B4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5230340" cy="337819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Appropriate for mod-severe memory decline, dementia</a:t>
            </a:r>
          </a:p>
          <a:p>
            <a:r>
              <a:rPr lang="en-US" sz="2800" dirty="0"/>
              <a:t>Relies on written/visual reminders</a:t>
            </a:r>
          </a:p>
          <a:p>
            <a:pPr lvl="1"/>
            <a:r>
              <a:rPr lang="en-US" sz="2600" dirty="0"/>
              <a:t>Signs and labels for home</a:t>
            </a:r>
          </a:p>
          <a:p>
            <a:pPr lvl="1"/>
            <a:r>
              <a:rPr lang="en-US" sz="2600" dirty="0"/>
              <a:t>Memory wallet/book</a:t>
            </a:r>
          </a:p>
          <a:p>
            <a:pPr lvl="1"/>
            <a:r>
              <a:rPr lang="en-US" sz="2600" dirty="0"/>
              <a:t>Procedural checklists </a:t>
            </a:r>
          </a:p>
          <a:p>
            <a:pPr lvl="1"/>
            <a:r>
              <a:rPr lang="en-US" sz="2600" dirty="0"/>
              <a:t>List of names, passwords, etc.</a:t>
            </a:r>
          </a:p>
          <a:p>
            <a:r>
              <a:rPr lang="en-US" sz="2800" dirty="0"/>
              <a:t>May require caregiver support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903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A8162-FD4B-451A-87D8-F295BE27B7D9}"/>
              </a:ext>
            </a:extLst>
          </p:cNvPr>
          <p:cNvSpPr txBox="1"/>
          <p:nvPr/>
        </p:nvSpPr>
        <p:spPr>
          <a:xfrm>
            <a:off x="2447778" y="144911"/>
            <a:ext cx="756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Consider Candidacy, Not Convenience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7DED6B-4545-489B-A161-EE2D562B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87532"/>
              </p:ext>
            </p:extLst>
          </p:nvPr>
        </p:nvGraphicFramePr>
        <p:xfrm>
          <a:off x="1946030" y="663165"/>
          <a:ext cx="8299940" cy="60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8">
                  <a:extLst>
                    <a:ext uri="{9D8B030D-6E8A-4147-A177-3AD203B41FA5}">
                      <a16:colId xmlns:a16="http://schemas.microsoft.com/office/drawing/2014/main" val="2087785406"/>
                    </a:ext>
                  </a:extLst>
                </a:gridCol>
                <a:gridCol w="2755261">
                  <a:extLst>
                    <a:ext uri="{9D8B030D-6E8A-4147-A177-3AD203B41FA5}">
                      <a16:colId xmlns:a16="http://schemas.microsoft.com/office/drawing/2014/main" val="484166613"/>
                    </a:ext>
                  </a:extLst>
                </a:gridCol>
                <a:gridCol w="2755261">
                  <a:extLst>
                    <a:ext uri="{9D8B030D-6E8A-4147-A177-3AD203B41FA5}">
                      <a16:colId xmlns:a16="http://schemas.microsoft.com/office/drawing/2014/main" val="1627494639"/>
                    </a:ext>
                  </a:extLst>
                </a:gridCol>
              </a:tblGrid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Candidacy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88323"/>
                  </a:ext>
                </a:extLst>
              </a:tr>
              <a:tr h="2489094">
                <a:tc>
                  <a:txBody>
                    <a:bodyPr/>
                    <a:lstStyle/>
                    <a:p>
                      <a:r>
                        <a:rPr lang="en-US" dirty="0"/>
                        <a:t>Internal memory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supported by evidence for dementia/degenerative diseases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awareness &amp; remembering to use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May be helpful for clients with ABI, MCI, or other stable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Piras</a:t>
                      </a:r>
                      <a:r>
                        <a:rPr lang="en-US" dirty="0"/>
                        <a:t> et al.,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8142"/>
                  </a:ext>
                </a:extLst>
              </a:tr>
              <a:tr h="1422339">
                <a:tc>
                  <a:txBody>
                    <a:bodyPr/>
                    <a:lstStyle/>
                    <a:p>
                      <a:r>
                        <a:rPr lang="en-US" dirty="0"/>
                        <a:t>AAC (e.g. memory wallets and books, may be electronic)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Suitable for moderate and severe memory deficits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May require caregiver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May, Dada, &amp; Murray,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70133"/>
                  </a:ext>
                </a:extLst>
              </a:tr>
              <a:tr h="1422339">
                <a:tc>
                  <a:txBody>
                    <a:bodyPr/>
                    <a:lstStyle/>
                    <a:p>
                      <a:r>
                        <a:rPr lang="en-US" dirty="0"/>
                        <a:t>Environmental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 for individuals with severe memory deficits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require caregiver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Brush et al,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4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6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7803-B989-4DC7-883D-E2F97C1E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978" y="296222"/>
            <a:ext cx="3706762" cy="1608124"/>
          </a:xfrm>
        </p:spPr>
        <p:txBody>
          <a:bodyPr>
            <a:normAutofit/>
          </a:bodyPr>
          <a:lstStyle/>
          <a:p>
            <a:r>
              <a:rPr lang="en-US" sz="3300" dirty="0"/>
              <a:t>Assistive Technology (AAC) for Dementia</a:t>
            </a:r>
          </a:p>
        </p:txBody>
      </p:sp>
      <p:pic>
        <p:nvPicPr>
          <p:cNvPr id="3074" name="Picture 2" descr="IMG_0147">
            <a:extLst>
              <a:ext uri="{FF2B5EF4-FFF2-40B4-BE49-F238E27FC236}">
                <a16:creationId xmlns:a16="http://schemas.microsoft.com/office/drawing/2014/main" id="{4D5BE234-AEC9-4BCC-A069-726E64B2C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r="15941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94A0-C66B-455F-AAC5-525E7380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978" y="1999015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Memory wallets, memory books</a:t>
            </a:r>
          </a:p>
          <a:p>
            <a:r>
              <a:rPr lang="en-US" dirty="0"/>
              <a:t>No-tech, low-tech (talking picture album)</a:t>
            </a:r>
          </a:p>
          <a:p>
            <a:r>
              <a:rPr lang="en-US" dirty="0"/>
              <a:t>Requires caregiver training, caregiver support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Simple &amp; easy to use</a:t>
            </a:r>
          </a:p>
          <a:p>
            <a:pPr lvl="1"/>
            <a:r>
              <a:rPr lang="en-US" dirty="0"/>
              <a:t>Photos, simple labels</a:t>
            </a:r>
          </a:p>
          <a:p>
            <a:pPr lvl="1"/>
            <a:r>
              <a:rPr lang="en-US" dirty="0"/>
              <a:t>Label photos with names</a:t>
            </a:r>
          </a:p>
          <a:p>
            <a:pPr lvl="1"/>
            <a:r>
              <a:rPr lang="en-US" dirty="0"/>
              <a:t>Important life events, 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222AF-A41D-4A6E-A112-8403440604A9}"/>
              </a:ext>
            </a:extLst>
          </p:cNvPr>
          <p:cNvSpPr txBox="1"/>
          <p:nvPr/>
        </p:nvSpPr>
        <p:spPr>
          <a:xfrm>
            <a:off x="7707273" y="6065917"/>
            <a:ext cx="44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https://speechymusings.com/</a:t>
            </a:r>
            <a:endParaRPr lang="en-US" dirty="0"/>
          </a:p>
          <a:p>
            <a:r>
              <a:rPr lang="en-US" dirty="0"/>
              <a:t>2013/09/24/memory-and-orientation-books/</a:t>
            </a:r>
          </a:p>
        </p:txBody>
      </p:sp>
    </p:spTree>
    <p:extLst>
      <p:ext uri="{BB962C8B-B14F-4D97-AF65-F5344CB8AC3E}">
        <p14:creationId xmlns:p14="http://schemas.microsoft.com/office/powerpoint/2010/main" val="38570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C17E2-4AC0-41C6-9D45-0DA69F07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54" y="717629"/>
            <a:ext cx="6410881" cy="1036245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Environmental Modification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8BECC5-FDC8-4757-95B0-FB5BB87D54B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7570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92109-250E-4396-AE5F-667C80D1F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5458" y="2251587"/>
            <a:ext cx="6593075" cy="39722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Aim to support safe, independent 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Signs, whiteboards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3200" dirty="0"/>
              <a:t>Large print, high contrast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3200" dirty="0"/>
              <a:t>Reassuring worries, fears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3200" dirty="0"/>
              <a:t>Labels, arrows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2600" dirty="0"/>
              <a:t>Make landmarks more salient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FB49B-E84F-4BCD-8802-A755667C4AA4}"/>
              </a:ext>
            </a:extLst>
          </p:cNvPr>
          <p:cNvSpPr txBox="1"/>
          <p:nvPr/>
        </p:nvSpPr>
        <p:spPr>
          <a:xfrm>
            <a:off x="4737113" y="6140371"/>
            <a:ext cx="73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 https://www.dailymail.co.uk/femail/article-6640593/White-boards-used-help-dementia-sufferers.html</a:t>
            </a:r>
          </a:p>
        </p:txBody>
      </p:sp>
    </p:spTree>
    <p:extLst>
      <p:ext uri="{BB962C8B-B14F-4D97-AF65-F5344CB8AC3E}">
        <p14:creationId xmlns:p14="http://schemas.microsoft.com/office/powerpoint/2010/main" val="129413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>
            <a:extLst>
              <a:ext uri="{FF2B5EF4-FFF2-40B4-BE49-F238E27FC236}">
                <a16:creationId xmlns:a16="http://schemas.microsoft.com/office/drawing/2014/main" id="{B304B8B7-1ABC-4376-9AC6-EB886342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1125538"/>
            <a:ext cx="79914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43" name="Graphic 2" descr="Brain in head">
            <a:extLst>
              <a:ext uri="{FF2B5EF4-FFF2-40B4-BE49-F238E27FC236}">
                <a16:creationId xmlns:a16="http://schemas.microsoft.com/office/drawing/2014/main" id="{6E548519-E1C2-460D-97DB-BF68864B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2506663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Placeholder 4">
            <a:extLst>
              <a:ext uri="{FF2B5EF4-FFF2-40B4-BE49-F238E27FC236}">
                <a16:creationId xmlns:a16="http://schemas.microsoft.com/office/drawing/2014/main" id="{9B576CEC-AFF0-406E-86D6-246E5715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670050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Irreversible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45" name="Content Placeholder 3">
            <a:extLst>
              <a:ext uri="{FF2B5EF4-FFF2-40B4-BE49-F238E27FC236}">
                <a16:creationId xmlns:a16="http://schemas.microsoft.com/office/drawing/2014/main" id="{0B875F27-B98A-4236-B4BA-40DD9644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6" y="2552122"/>
            <a:ext cx="290195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Alzheimer’s Disease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Huntington’s Disease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Parkinson’s Disease 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Lewy-body dementia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Etc.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1800" dirty="0"/>
              <a:t>Bayles &amp; </a:t>
            </a:r>
            <a:r>
              <a:rPr lang="en-US" sz="1800" dirty="0" err="1"/>
              <a:t>Tomoeda</a:t>
            </a:r>
            <a:r>
              <a:rPr lang="en-US" sz="1800" dirty="0"/>
              <a:t> (2007) overview primary causes of dementia as divided into </a:t>
            </a:r>
            <a:r>
              <a:rPr lang="en-US" sz="1800" i="1" dirty="0"/>
              <a:t>irreversible </a:t>
            </a:r>
            <a:r>
              <a:rPr lang="en-US" sz="1800" dirty="0"/>
              <a:t>or </a:t>
            </a:r>
            <a:r>
              <a:rPr lang="en-US" sz="1800" i="1" dirty="0"/>
              <a:t>reversible </a:t>
            </a:r>
            <a:r>
              <a:rPr lang="en-US" sz="1800" dirty="0"/>
              <a:t>causes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6" name="Text Placeholder 4">
            <a:extLst>
              <a:ext uri="{FF2B5EF4-FFF2-40B4-BE49-F238E27FC236}">
                <a16:creationId xmlns:a16="http://schemas.microsoft.com/office/drawing/2014/main" id="{D7361EA7-2AA8-43F2-BA46-DFAA122D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635125"/>
            <a:ext cx="27416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28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86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743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004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Reversible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247" name="Content Placeholder 5">
            <a:extLst>
              <a:ext uri="{FF2B5EF4-FFF2-40B4-BE49-F238E27FC236}">
                <a16:creationId xmlns:a16="http://schemas.microsoft.com/office/drawing/2014/main" id="{8D238789-8A3B-4BD4-AABD-8A4A9584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1" y="2525713"/>
            <a:ext cx="2741612" cy="281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Certain infections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Medication side effects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Excess alcohol use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Thyroid disease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Vitamin deficiency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365E9-C764-4276-83A1-A881E4518D4F}"/>
              </a:ext>
            </a:extLst>
          </p:cNvPr>
          <p:cNvSpPr txBox="1">
            <a:spLocks noChangeArrowheads="1"/>
          </p:cNvSpPr>
          <p:nvPr/>
        </p:nvSpPr>
        <p:spPr>
          <a:xfrm>
            <a:off x="2482851" y="211139"/>
            <a:ext cx="7599363" cy="7270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Causes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3D55E-DAF4-472B-A91D-40BAF70515E5}"/>
              </a:ext>
            </a:extLst>
          </p:cNvPr>
          <p:cNvSpPr txBox="1"/>
          <p:nvPr/>
        </p:nvSpPr>
        <p:spPr>
          <a:xfrm>
            <a:off x="7334897" y="5269921"/>
            <a:ext cx="241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Correlates somewhat with distinction between “dementia” and “delirium”</a:t>
            </a:r>
          </a:p>
        </p:txBody>
      </p:sp>
    </p:spTree>
    <p:extLst>
      <p:ext uri="{BB962C8B-B14F-4D97-AF65-F5344CB8AC3E}">
        <p14:creationId xmlns:p14="http://schemas.microsoft.com/office/powerpoint/2010/main" val="175127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6BFC8-52D8-4E20-B823-33C9363C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Spaced retrieval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F7276A-CD00-4E11-9636-AC57C8CC236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58FE-0256-45DE-B691-0D7A5061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5458" y="2251587"/>
            <a:ext cx="6593075" cy="397223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3000" dirty="0"/>
              <a:t>When 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or desire to retain one concrete fact or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 for candidacy first: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they execute the strategy?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they retain a fact for a short period (i.e. 30 sec?)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Purpose: to train one fact/strategy that will enhance the person’s safety, independence, or QOL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 flipV="1">
            <a:off x="2133600" y="2002414"/>
            <a:ext cx="7162800" cy="5847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pitchFamily="-65" charset="0"/>
              </a:rPr>
              <a:t> </a:t>
            </a:r>
            <a:r>
              <a:rPr lang="en-US" sz="3200" dirty="0">
                <a:latin typeface="Times New Roman" pitchFamily="-65" charset="0"/>
              </a:rPr>
              <a:t> 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retrieval </a:t>
            </a:r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-65" charset="0"/>
              </a:rPr>
              <a:t>“If you want to know what activities we have planned today, you can come over here and read this schedule.”  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itchFamily="-65" charset="0"/>
              </a:rPr>
              <a:t>Prompt:</a:t>
            </a:r>
            <a:r>
              <a:rPr lang="en-US" sz="2800" dirty="0">
                <a:latin typeface="Times New Roman" pitchFamily="-65" charset="0"/>
              </a:rPr>
              <a:t>  Where can you look to find out what is planned for the day?”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itchFamily="-65" charset="0"/>
              </a:rPr>
              <a:t>Response:</a:t>
            </a:r>
            <a:r>
              <a:rPr lang="en-US" sz="2800" dirty="0">
                <a:latin typeface="Times New Roman" pitchFamily="-65" charset="0"/>
              </a:rPr>
              <a:t>“I can go here to read this schedule.”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924684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Prompt:  </a:t>
            </a:r>
          </a:p>
          <a:p>
            <a:pPr lvl="1"/>
            <a:r>
              <a:rPr lang="en-US" sz="2400" dirty="0"/>
              <a:t>What is your daughter’s name?</a:t>
            </a:r>
          </a:p>
          <a:p>
            <a:r>
              <a:rPr lang="en-US" sz="2400" dirty="0"/>
              <a:t>Correct response: </a:t>
            </a:r>
          </a:p>
          <a:p>
            <a:pPr lvl="1"/>
            <a:r>
              <a:rPr lang="en-US" sz="2400" dirty="0"/>
              <a:t> Her name is Mary. </a:t>
            </a:r>
          </a:p>
          <a:p>
            <a:pPr lvl="1"/>
            <a:r>
              <a:rPr lang="en-US" sz="2400" dirty="0"/>
              <a:t>= Immediate Repetition</a:t>
            </a:r>
          </a:p>
          <a:p>
            <a:r>
              <a:rPr lang="en-US" sz="2400" dirty="0"/>
              <a:t>Next prompt in 30 sec.</a:t>
            </a:r>
          </a:p>
          <a:p>
            <a:r>
              <a:rPr lang="en-US" sz="2400" dirty="0"/>
              <a:t>Interval doubles with each correct response.</a:t>
            </a:r>
          </a:p>
          <a:p>
            <a:r>
              <a:rPr lang="en-US" sz="2400" dirty="0"/>
              <a:t>Incorrect response: Immediate repetition of correct response then interval reduces by half.</a:t>
            </a:r>
          </a:p>
        </p:txBody>
      </p:sp>
    </p:spTree>
    <p:extLst>
      <p:ext uri="{BB962C8B-B14F-4D97-AF65-F5344CB8AC3E}">
        <p14:creationId xmlns:p14="http://schemas.microsoft.com/office/powerpoint/2010/main" val="1929328299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promotes rote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not encourage self monitoring, reflection, or other metacognitive skills</a:t>
            </a:r>
          </a:p>
          <a:p>
            <a:r>
              <a:rPr lang="en-US" sz="2400" dirty="0"/>
              <a:t>Relies on establishing automaticity so generalization is limited</a:t>
            </a:r>
          </a:p>
          <a:p>
            <a:r>
              <a:rPr lang="en-US" sz="2400" dirty="0"/>
              <a:t>MOST of our instruction will encourage both implicit and explicit memory </a:t>
            </a:r>
          </a:p>
          <a:p>
            <a:pPr lvl="1"/>
            <a:r>
              <a:rPr lang="en-US" sz="2400" dirty="0"/>
              <a:t>Metacognitive components that rely on declarative memory</a:t>
            </a:r>
          </a:p>
          <a:p>
            <a:pPr lvl="1"/>
            <a:r>
              <a:rPr lang="en-US" sz="2400" dirty="0"/>
              <a:t>Error reduction, chaining, repetition that promotes automaticity and relies primarily on implicit memory</a:t>
            </a:r>
          </a:p>
        </p:txBody>
      </p:sp>
    </p:spTree>
    <p:extLst>
      <p:ext uri="{BB962C8B-B14F-4D97-AF65-F5344CB8AC3E}">
        <p14:creationId xmlns:p14="http://schemas.microsoft.com/office/powerpoint/2010/main" val="130572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SR Training Session (30 min)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/>
              <a:t>Hello, are you ready to start?</a:t>
            </a:r>
          </a:p>
          <a:p>
            <a:r>
              <a:rPr lang="en-US" sz="2200" dirty="0"/>
              <a:t>Prompt: “where do you find today’s date?</a:t>
            </a:r>
          </a:p>
          <a:p>
            <a:r>
              <a:rPr lang="en-US" sz="2200" dirty="0"/>
              <a:t>Response: “the calendar on my desk”</a:t>
            </a:r>
          </a:p>
          <a:p>
            <a:r>
              <a:rPr lang="en-US" sz="2200" dirty="0"/>
              <a:t>That’s right.  How have you been? Anything new happening in your life?</a:t>
            </a:r>
          </a:p>
          <a:p>
            <a:r>
              <a:rPr lang="en-US" sz="2200" dirty="0"/>
              <a:t>30 sec later: Now I need to ask you, “where do you find today’s date?</a:t>
            </a:r>
          </a:p>
          <a:p>
            <a:r>
              <a:rPr lang="en-US" sz="2200" dirty="0"/>
              <a:t>Response: “the calendar on my desk”</a:t>
            </a:r>
          </a:p>
          <a:p>
            <a:r>
              <a:rPr lang="en-US" sz="2200" dirty="0"/>
              <a:t>Good, you were telling me…..</a:t>
            </a:r>
          </a:p>
          <a:p>
            <a:r>
              <a:rPr lang="en-US" sz="2200" dirty="0"/>
              <a:t>1 min later: Again, I need to ask you, “where do you find today’s date?”</a:t>
            </a:r>
          </a:p>
          <a:p>
            <a:r>
              <a:rPr lang="en-US" sz="2200" dirty="0"/>
              <a:t>“the calendar on my desk”</a:t>
            </a:r>
          </a:p>
          <a:p>
            <a:r>
              <a:rPr lang="en-US" sz="2200" dirty="0"/>
              <a:t>Keeps repeating at 2 min, 4 min, 8 min, 16 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691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9389"/>
            <a:ext cx="7086600" cy="1292225"/>
          </a:xfrm>
        </p:spPr>
        <p:txBody>
          <a:bodyPr/>
          <a:lstStyle/>
          <a:p>
            <a:r>
              <a:rPr lang="en-US" dirty="0"/>
              <a:t>What to do or say during intervals?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General conversation: how have you been, what’s new with you?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Different activity: another therapy goal, reading, puzzles, games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Future goal discussion:  identify other problems to address; plan external aids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DO NOT discuss current goal</a:t>
            </a:r>
          </a:p>
        </p:txBody>
      </p:sp>
    </p:spTree>
    <p:extLst>
      <p:ext uri="{BB962C8B-B14F-4D97-AF65-F5344CB8AC3E}">
        <p14:creationId xmlns:p14="http://schemas.microsoft.com/office/powerpoint/2010/main" val="2440581322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6BFC8-52D8-4E20-B823-33C9363C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More info on Spaced retrieval: Tutorials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F7276A-CD00-4E11-9636-AC57C8CC236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58FE-0256-45DE-B691-0D7A5061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5458" y="2251587"/>
            <a:ext cx="6593075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https://www.youtube.com/watch?v=FiLzX1r8RVI</a:t>
            </a:r>
            <a:endParaRPr lang="en-US" sz="2400" dirty="0"/>
          </a:p>
          <a:p>
            <a:r>
              <a:rPr lang="en-US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https://eatspeakthink.com/how-to-use-spaced-retrieval-with-errorless-learning-to-improve-memory/#question-response</a:t>
            </a:r>
            <a:endParaRPr lang="en-US" sz="2400" dirty="0"/>
          </a:p>
          <a:p>
            <a:r>
              <a:rPr lang="en-US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https://tactustherapy.com/spaced-retrieval-training-memory/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65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3D59D79-4E13-4F38-9F0A-FA033C89E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Retained Abilities in Alzheimer’s Dementia (see handout)</a:t>
            </a:r>
            <a:endParaRPr lang="en-US" altLang="en-US" sz="24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A85AC3A-D8A1-4A05-9C03-9EEFE3772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200" dirty="0"/>
              <a:t>Memory - strengths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Procedures, habits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Long-ago memories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Response to cues</a:t>
            </a:r>
          </a:p>
          <a:p>
            <a:r>
              <a:rPr lang="en-US" altLang="en-US" sz="2200" dirty="0"/>
              <a:t>Reading - strengths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Oral reading of short phrases,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Can read aloud recipes, instructions, titles</a:t>
            </a:r>
          </a:p>
          <a:p>
            <a:r>
              <a:rPr lang="en-US" altLang="en-US" sz="2200" dirty="0"/>
              <a:t>Social language - strengths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 grammar, syntax, greetings, automatic phrases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>
            <a:extLst>
              <a:ext uri="{FF2B5EF4-FFF2-40B4-BE49-F238E27FC236}">
                <a16:creationId xmlns:a16="http://schemas.microsoft.com/office/drawing/2014/main" id="{8E1A953E-6C5C-450A-AD21-A636093CB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5806" y="188686"/>
            <a:ext cx="4019624" cy="24093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Reminiscence: ‘‘the process of remembering long-forgotten experiences and events that are worth remembering for the person”</a:t>
            </a:r>
            <a:endParaRPr lang="en-US" altLang="en-US" sz="2400" dirty="0"/>
          </a:p>
        </p:txBody>
      </p:sp>
      <p:pic>
        <p:nvPicPr>
          <p:cNvPr id="49154" name="Picture 3" descr="A picture containing indoor, wall, table, sitting&#10;&#10;Description generated with very high confidence">
            <a:extLst>
              <a:ext uri="{FF2B5EF4-FFF2-40B4-BE49-F238E27FC236}">
                <a16:creationId xmlns:a16="http://schemas.microsoft.com/office/drawing/2014/main" id="{83F62BA5-619A-43AD-9E59-6A79B9D41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r="7261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346D-23CA-419B-99AB-C968AC79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815771"/>
            <a:ext cx="3706762" cy="340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Started in early 1960s –reevaluation of reminiscence as positive</a:t>
            </a:r>
          </a:p>
          <a:p>
            <a:pPr>
              <a:defRPr/>
            </a:pPr>
            <a:r>
              <a:rPr lang="en-US" dirty="0"/>
              <a:t>Became widespread in 1980s</a:t>
            </a:r>
          </a:p>
          <a:p>
            <a:pPr>
              <a:defRPr/>
            </a:pPr>
            <a:r>
              <a:rPr lang="en-US" dirty="0"/>
              <a:t>Research continues to show benefits</a:t>
            </a:r>
          </a:p>
          <a:p>
            <a:pPr>
              <a:defRPr/>
            </a:pPr>
            <a:r>
              <a:rPr lang="en-US" dirty="0"/>
              <a:t>Can be group or individual</a:t>
            </a:r>
          </a:p>
          <a:p>
            <a:pPr>
              <a:defRPr/>
            </a:pPr>
            <a:r>
              <a:rPr lang="en-US" dirty="0"/>
              <a:t>Most common in SNF setting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58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6D3723E-3859-485C-A94A-8388D0882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altLang="en-US"/>
              <a:t>Benefits of Reminiscing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D0E7D69-7C2E-4E84-8771-93C69C87C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Self-expression</a:t>
            </a:r>
          </a:p>
          <a:p>
            <a:r>
              <a:rPr lang="en-US" altLang="en-US" sz="1700" dirty="0"/>
              <a:t>Social interaction and connection</a:t>
            </a:r>
          </a:p>
          <a:p>
            <a:r>
              <a:rPr lang="en-US" altLang="en-US" sz="1700" dirty="0"/>
              <a:t>Promotes self-esteem, self-worth</a:t>
            </a:r>
          </a:p>
          <a:p>
            <a:r>
              <a:rPr lang="en-US" altLang="en-US" sz="1700" dirty="0"/>
              <a:t>Alleviates depression, boredom, isolation</a:t>
            </a:r>
          </a:p>
          <a:p>
            <a:r>
              <a:rPr lang="en-US" altLang="en-US" sz="1700" dirty="0"/>
              <a:t>Sense of belonging</a:t>
            </a:r>
          </a:p>
          <a:p>
            <a:r>
              <a:rPr lang="en-US" altLang="en-US" sz="1700" dirty="0"/>
              <a:t>Connect with the past, explore memories</a:t>
            </a:r>
          </a:p>
          <a:p>
            <a:r>
              <a:rPr lang="en-US" altLang="en-US" sz="1700" dirty="0"/>
              <a:t>Finding meaning, purpose</a:t>
            </a:r>
          </a:p>
          <a:p>
            <a:r>
              <a:rPr lang="en-US" altLang="en-US" sz="1700" dirty="0"/>
              <a:t>Pass along stories and memories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19BED-7EF3-48ED-AC26-9FE08DC9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328719"/>
            <a:ext cx="6095593" cy="40383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0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BA16-FA4E-49E8-B857-8F93DB54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Diagnostic criteria in DSM-V (2013)</a:t>
            </a:r>
            <a:br>
              <a:rPr lang="en-US" dirty="0"/>
            </a:br>
            <a:r>
              <a:rPr lang="en-US" dirty="0"/>
              <a:t>Major Neurocognitive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5A74-C20A-400A-B803-BD89B39D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Significant decline from previous performance in one or more of these cognitive domains:</a:t>
            </a:r>
          </a:p>
          <a:p>
            <a:pPr lvl="1"/>
            <a:r>
              <a:rPr lang="en-US" dirty="0"/>
              <a:t>Complex attention (sustained attention, divided attention, selective attention)</a:t>
            </a:r>
          </a:p>
          <a:p>
            <a:pPr lvl="1"/>
            <a:r>
              <a:rPr lang="en-US" dirty="0"/>
              <a:t>Executive function</a:t>
            </a:r>
          </a:p>
          <a:p>
            <a:pPr lvl="1"/>
            <a:r>
              <a:rPr lang="en-US" dirty="0"/>
              <a:t>Learning and memory</a:t>
            </a:r>
          </a:p>
          <a:p>
            <a:pPr lvl="1"/>
            <a:r>
              <a:rPr lang="en-US" dirty="0"/>
              <a:t>Language (object naming, word finding, fluency, grammar and syntax, receptive language)</a:t>
            </a:r>
          </a:p>
          <a:p>
            <a:pPr lvl="1"/>
            <a:r>
              <a:rPr lang="en-US" dirty="0"/>
              <a:t>Perceptual-motor function</a:t>
            </a:r>
          </a:p>
          <a:p>
            <a:pPr lvl="1"/>
            <a:r>
              <a:rPr lang="en-US" dirty="0"/>
              <a:t>Social cognition</a:t>
            </a:r>
          </a:p>
          <a:p>
            <a:r>
              <a:rPr lang="en-US" dirty="0"/>
              <a:t>Sufficient to interfere with independence in ADLs</a:t>
            </a:r>
          </a:p>
          <a:p>
            <a:r>
              <a:rPr lang="en-US" dirty="0"/>
              <a:t>Not attributable to other mental disorder</a:t>
            </a:r>
          </a:p>
        </p:txBody>
      </p:sp>
    </p:spTree>
    <p:extLst>
      <p:ext uri="{BB962C8B-B14F-4D97-AF65-F5344CB8AC3E}">
        <p14:creationId xmlns:p14="http://schemas.microsoft.com/office/powerpoint/2010/main" val="339638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02" name="Title 1">
            <a:extLst>
              <a:ext uri="{FF2B5EF4-FFF2-40B4-BE49-F238E27FC236}">
                <a16:creationId xmlns:a16="http://schemas.microsoft.com/office/drawing/2014/main" id="{43650AC9-7139-4904-B6F0-F4BEBD1C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/>
              <a:t>Theory</a:t>
            </a:r>
          </a:p>
        </p:txBody>
      </p:sp>
      <p:cxnSp>
        <p:nvCxnSpPr>
          <p:cNvPr id="51215" name="Straight Connector 7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816255C3-035B-4CE1-B2F3-60B449A58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Strengths-based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“Reminiscence bump” for the period of early adulthood</a:t>
            </a:r>
          </a:p>
          <a:p>
            <a:r>
              <a:rPr lang="en-US" altLang="en-US" sz="2400" dirty="0"/>
              <a:t>Fosters social interaction and connection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Reduces isolation, loneliness</a:t>
            </a:r>
          </a:p>
          <a:p>
            <a:r>
              <a:rPr lang="en-US" altLang="en-US" sz="2400" dirty="0"/>
              <a:t>Age-appropriate: elders want to tell their stories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Reflecting back on one’s life, making it meaningful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Erikson’s Stage 8: Looking back on life with satisfaction (Integrity vs. Despair)</a:t>
            </a:r>
          </a:p>
        </p:txBody>
      </p:sp>
    </p:spTree>
    <p:extLst>
      <p:ext uri="{BB962C8B-B14F-4D97-AF65-F5344CB8AC3E}">
        <p14:creationId xmlns:p14="http://schemas.microsoft.com/office/powerpoint/2010/main" val="3822592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>
            <a:extLst>
              <a:ext uri="{FF2B5EF4-FFF2-40B4-BE49-F238E27FC236}">
                <a16:creationId xmlns:a16="http://schemas.microsoft.com/office/drawing/2014/main" id="{8D953C76-EE03-4BF4-BA6E-E451944B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en-US" dirty="0"/>
              <a:t>Reminiscence</a:t>
            </a:r>
            <a:br>
              <a:rPr lang="en-US" altLang="en-US" dirty="0"/>
            </a:br>
            <a:r>
              <a:rPr lang="en-US" altLang="en-US" dirty="0"/>
              <a:t>outcomes</a:t>
            </a:r>
          </a:p>
        </p:txBody>
      </p:sp>
      <p:pic>
        <p:nvPicPr>
          <p:cNvPr id="53250" name="Picture 3">
            <a:extLst>
              <a:ext uri="{FF2B5EF4-FFF2-40B4-BE49-F238E27FC236}">
                <a16:creationId xmlns:a16="http://schemas.microsoft.com/office/drawing/2014/main" id="{3115D861-ED10-44E3-8628-FEC7E31C9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42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3F1E-360E-4583-909B-5C5CC3D9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9968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Cognitive benefits</a:t>
            </a:r>
          </a:p>
          <a:p>
            <a:pPr lvl="1">
              <a:defRPr/>
            </a:pPr>
            <a:r>
              <a:rPr lang="en-US" dirty="0"/>
              <a:t>Improvement on global cognitive measures</a:t>
            </a:r>
          </a:p>
          <a:p>
            <a:pPr lvl="2">
              <a:defRPr/>
            </a:pPr>
            <a:r>
              <a:rPr lang="en-US" dirty="0"/>
              <a:t>MMSE scores</a:t>
            </a:r>
          </a:p>
          <a:p>
            <a:pPr lvl="1">
              <a:defRPr/>
            </a:pPr>
            <a:r>
              <a:rPr lang="en-US" dirty="0"/>
              <a:t>Increased # of utterances, decreased problem behavior</a:t>
            </a:r>
          </a:p>
          <a:p>
            <a:pPr>
              <a:defRPr/>
            </a:pPr>
            <a:r>
              <a:rPr lang="en-US" dirty="0"/>
              <a:t>Mental health benefits</a:t>
            </a:r>
          </a:p>
          <a:p>
            <a:pPr lvl="1">
              <a:defRPr/>
            </a:pPr>
            <a:r>
              <a:rPr lang="en-US" dirty="0"/>
              <a:t>Reduction in depression</a:t>
            </a:r>
          </a:p>
          <a:p>
            <a:pPr lvl="1">
              <a:defRPr/>
            </a:pPr>
            <a:r>
              <a:rPr lang="en-US" dirty="0"/>
              <a:t>Increase in Quality of Life measures</a:t>
            </a:r>
          </a:p>
          <a:p>
            <a:pPr marL="0" indent="0">
              <a:buNone/>
              <a:defRPr/>
            </a:pPr>
            <a:r>
              <a:rPr lang="en-US" dirty="0" err="1"/>
              <a:t>Asiret</a:t>
            </a:r>
            <a:r>
              <a:rPr lang="en-US" dirty="0"/>
              <a:t>, G.D. &amp; </a:t>
            </a:r>
            <a:r>
              <a:rPr lang="en-US" dirty="0" err="1"/>
              <a:t>Kapucu</a:t>
            </a:r>
            <a:r>
              <a:rPr lang="en-US" dirty="0"/>
              <a:t>, S. (2016).</a:t>
            </a:r>
          </a:p>
          <a:p>
            <a:pPr marL="0" indent="0">
              <a:buNone/>
              <a:defRPr/>
            </a:pPr>
            <a:r>
              <a:rPr lang="en-US" dirty="0"/>
              <a:t>Swan et al., (2018)</a:t>
            </a:r>
          </a:p>
        </p:txBody>
      </p:sp>
    </p:spTree>
    <p:extLst>
      <p:ext uri="{BB962C8B-B14F-4D97-AF65-F5344CB8AC3E}">
        <p14:creationId xmlns:p14="http://schemas.microsoft.com/office/powerpoint/2010/main" val="3055264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2A76083-C3FF-4435-815D-AE36CB5CC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Reminiscence Video Examples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5A640F50-F811-4579-B257-28CF40399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Think Life Organization</a:t>
            </a:r>
          </a:p>
          <a:p>
            <a:r>
              <a:rPr lang="en-US" altLang="en-US" dirty="0"/>
              <a:t>https://www.youtube.com/watch?v=DAlrkb2XIe4</a:t>
            </a:r>
          </a:p>
          <a:p>
            <a:endParaRPr lang="en-US" altLang="en-US" dirty="0"/>
          </a:p>
          <a:p>
            <a:r>
              <a:rPr lang="en-US" altLang="en-US" dirty="0"/>
              <a:t>The Cardinals Reminiscence League</a:t>
            </a:r>
          </a:p>
          <a:p>
            <a:r>
              <a:rPr lang="en-US" altLang="en-US" dirty="0"/>
              <a:t>https://www.youtube.com/watch?v=GrnQHpzLtz0</a:t>
            </a:r>
          </a:p>
        </p:txBody>
      </p:sp>
    </p:spTree>
    <p:extLst>
      <p:ext uri="{BB962C8B-B14F-4D97-AF65-F5344CB8AC3E}">
        <p14:creationId xmlns:p14="http://schemas.microsoft.com/office/powerpoint/2010/main" val="2631047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7347" name="TextBox 1">
            <a:extLst>
              <a:ext uri="{FF2B5EF4-FFF2-40B4-BE49-F238E27FC236}">
                <a16:creationId xmlns:a16="http://schemas.microsoft.com/office/drawing/2014/main" id="{F369C50B-862B-4F82-A73E-1ADA374D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1" y="609600"/>
            <a:ext cx="10131425" cy="14562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all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Guidelines for Planning a Reminiscence Group Session</a:t>
            </a:r>
          </a:p>
        </p:txBody>
      </p:sp>
      <p:graphicFrame>
        <p:nvGraphicFramePr>
          <p:cNvPr id="57349" name="Text Placeholder 3">
            <a:extLst>
              <a:ext uri="{FF2B5EF4-FFF2-40B4-BE49-F238E27FC236}">
                <a16:creationId xmlns:a16="http://schemas.microsoft.com/office/drawing/2014/main" id="{C511E33D-B6A2-4FC0-B1EC-E8106BA98636}"/>
              </a:ext>
            </a:extLst>
          </p:cNvPr>
          <p:cNvGraphicFramePr/>
          <p:nvPr/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3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94" name="Title 1">
            <a:extLst>
              <a:ext uri="{FF2B5EF4-FFF2-40B4-BE49-F238E27FC236}">
                <a16:creationId xmlns:a16="http://schemas.microsoft.com/office/drawing/2014/main" id="{B3E01064-AD77-493F-9F89-22224914F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altLang="en-US"/>
              <a:t>Suggested reminiscence topics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4F38-FB37-41D2-9AB1-DF1E816F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Use multisensory materials that evoke positive memories</a:t>
            </a:r>
          </a:p>
          <a:p>
            <a:pPr>
              <a:defRPr/>
            </a:pPr>
            <a:r>
              <a:rPr lang="en-US" altLang="en-US" dirty="0"/>
              <a:t>Each session should have a specific theme/topic</a:t>
            </a:r>
          </a:p>
          <a:p>
            <a:pPr>
              <a:defRPr/>
            </a:pPr>
            <a:r>
              <a:rPr lang="en-US" altLang="en-US" dirty="0"/>
              <a:t>Examples:</a:t>
            </a:r>
          </a:p>
          <a:p>
            <a:pPr lvl="1">
              <a:defRPr/>
            </a:pPr>
            <a:r>
              <a:rPr lang="en-US" altLang="en-US" dirty="0"/>
              <a:t>Cooking		-Gardening</a:t>
            </a:r>
          </a:p>
          <a:p>
            <a:pPr lvl="1">
              <a:defRPr/>
            </a:pPr>
            <a:r>
              <a:rPr lang="en-US" altLang="en-US" dirty="0"/>
              <a:t>Travel			-Dancing</a:t>
            </a:r>
          </a:p>
          <a:p>
            <a:pPr lvl="1">
              <a:defRPr/>
            </a:pPr>
            <a:r>
              <a:rPr lang="en-US" altLang="en-US" dirty="0"/>
              <a:t>Sewing			-Sports</a:t>
            </a:r>
          </a:p>
          <a:p>
            <a:pPr lvl="1">
              <a:defRPr/>
            </a:pPr>
            <a:r>
              <a:rPr lang="en-US" altLang="en-US" dirty="0"/>
              <a:t>Music			-Toys, dolls</a:t>
            </a:r>
          </a:p>
          <a:p>
            <a:pPr lvl="1">
              <a:defRPr/>
            </a:pPr>
            <a:r>
              <a:rPr lang="en-US" altLang="en-US" dirty="0"/>
              <a:t>Fashion		-Games</a:t>
            </a:r>
          </a:p>
          <a:p>
            <a:pPr lvl="1">
              <a:defRPr/>
            </a:pPr>
            <a:r>
              <a:rPr lang="en-US" altLang="en-US" dirty="0"/>
              <a:t>TV, film			-Cars</a:t>
            </a:r>
          </a:p>
          <a:p>
            <a:pPr lvl="1">
              <a:defRPr/>
            </a:pPr>
            <a:r>
              <a:rPr lang="en-US" altLang="en-US" dirty="0"/>
              <a:t>Weddings		-Hobbies, collecting</a:t>
            </a:r>
          </a:p>
          <a:p>
            <a:pPr marL="239713" lvl="1" indent="0">
              <a:buNone/>
              <a:defRPr/>
            </a:pPr>
            <a:r>
              <a:rPr lang="en-US" altLang="en-US" dirty="0"/>
              <a:t>			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6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9" name="Rectangle 73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60" name="Rectangle 75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561" name="Picture 77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5538" name="Title 1">
            <a:extLst>
              <a:ext uri="{FF2B5EF4-FFF2-40B4-BE49-F238E27FC236}">
                <a16:creationId xmlns:a16="http://schemas.microsoft.com/office/drawing/2014/main" id="{790D2119-D1D0-4AA3-B0DC-43BB04DA5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Tips for Leading Reminiscence Groups</a:t>
            </a:r>
          </a:p>
        </p:txBody>
      </p:sp>
      <p:sp useBgFill="1">
        <p:nvSpPr>
          <p:cNvPr id="65562" name="Freeform: Shape 79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563" name="Content Placeholder 2">
            <a:extLst>
              <a:ext uri="{FF2B5EF4-FFF2-40B4-BE49-F238E27FC236}">
                <a16:creationId xmlns:a16="http://schemas.microsoft.com/office/drawing/2014/main" id="{5058C5B6-1D3A-4272-A182-0114881010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991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CA93AF6-2189-4354-BAD5-07F8D59D0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Montessori Method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7588" name="TextBox 5">
            <a:extLst>
              <a:ext uri="{FF2B5EF4-FFF2-40B4-BE49-F238E27FC236}">
                <a16:creationId xmlns:a16="http://schemas.microsoft.com/office/drawing/2014/main" id="{92FCB43F-2FB3-4BB4-A2BF-AED6D5C1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6" y="1417638"/>
            <a:ext cx="632936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000" dirty="0"/>
          </a:p>
          <a:p>
            <a:pPr>
              <a:spcBef>
                <a:spcPct val="0"/>
              </a:spcBef>
            </a:pP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US" altLang="en-US" sz="2000" dirty="0"/>
              <a:t>Developed for educating children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Adapted for people with dementia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For dementia, has been successful in improving social interactions (Camp &amp; </a:t>
            </a:r>
            <a:r>
              <a:rPr lang="en-US" altLang="en-US" sz="2000" dirty="0" err="1"/>
              <a:t>Mattern</a:t>
            </a:r>
            <a:r>
              <a:rPr lang="en-US" altLang="en-US" sz="2000" dirty="0"/>
              <a:t>, 1999) and engagement (Judge, Camp, &amp; </a:t>
            </a:r>
            <a:r>
              <a:rPr lang="en-US" altLang="en-US" sz="2000" dirty="0" err="1"/>
              <a:t>Orsulic-Jeras</a:t>
            </a:r>
            <a:r>
              <a:rPr lang="en-US" altLang="en-US" sz="2000" dirty="0"/>
              <a:t>, 2000).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Characterized by: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Use of real  materials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Breaking down activity into simple steps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Increasing complexity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Create functional activities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Promote independence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Provide a scaffolding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Provide a safe, stimulating environment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E904007E-767B-427C-AA66-BA0F482D6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5270" y="199417"/>
            <a:ext cx="10131425" cy="1456267"/>
          </a:xfrm>
        </p:spPr>
        <p:txBody>
          <a:bodyPr/>
          <a:lstStyle/>
          <a:p>
            <a:r>
              <a:rPr lang="en-US" altLang="en-US" dirty="0"/>
              <a:t>Montessori Method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1943AC6-6E56-416C-A9EF-4775E48F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90" y="1557338"/>
            <a:ext cx="44180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dirty="0"/>
              <a:t>Activities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Person’s interests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Previous life roles</a:t>
            </a:r>
          </a:p>
          <a:p>
            <a:pPr lvl="1"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800" dirty="0"/>
              <a:t>Engage the senses</a:t>
            </a:r>
          </a:p>
          <a:p>
            <a:pPr>
              <a:spcBef>
                <a:spcPct val="0"/>
              </a:spcBef>
            </a:pPr>
            <a:endParaRPr lang="en-US" altLang="en-US" sz="2800" dirty="0"/>
          </a:p>
          <a:p>
            <a:pPr>
              <a:spcBef>
                <a:spcPct val="0"/>
              </a:spcBef>
            </a:pPr>
            <a:r>
              <a:rPr lang="en-US" altLang="en-US" sz="2800" dirty="0"/>
              <a:t>Safe environment</a:t>
            </a:r>
          </a:p>
          <a:p>
            <a:pPr>
              <a:spcBef>
                <a:spcPct val="0"/>
              </a:spcBef>
            </a:pPr>
            <a:endParaRPr lang="en-US" altLang="en-US" sz="2800" dirty="0"/>
          </a:p>
          <a:p>
            <a:pPr>
              <a:spcBef>
                <a:spcPct val="0"/>
              </a:spcBef>
            </a:pPr>
            <a:r>
              <a:rPr lang="en-US" altLang="en-US" sz="2800" dirty="0"/>
              <a:t>Independent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With scaffolding</a:t>
            </a:r>
          </a:p>
        </p:txBody>
      </p:sp>
      <p:pic>
        <p:nvPicPr>
          <p:cNvPr id="68612" name="Picture 2" descr="Image result for cupcake image free">
            <a:extLst>
              <a:ext uri="{FF2B5EF4-FFF2-40B4-BE49-F238E27FC236}">
                <a16:creationId xmlns:a16="http://schemas.microsoft.com/office/drawing/2014/main" id="{059FF246-B0FA-4D9F-9B13-45B02DAC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1557338"/>
            <a:ext cx="32639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Box 5">
            <a:extLst>
              <a:ext uri="{FF2B5EF4-FFF2-40B4-BE49-F238E27FC236}">
                <a16:creationId xmlns:a16="http://schemas.microsoft.com/office/drawing/2014/main" id="{831DE89E-0C03-4113-A83A-4F161D74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663950"/>
            <a:ext cx="33845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/>
              <a:t>Example: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Person who likes to bake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Materials:  </a:t>
            </a:r>
          </a:p>
          <a:p>
            <a:pPr lvl="2">
              <a:spcBef>
                <a:spcPct val="0"/>
              </a:spcBef>
            </a:pPr>
            <a:r>
              <a:rPr lang="en-US" altLang="en-US" sz="1800" dirty="0"/>
              <a:t>cupcakes</a:t>
            </a:r>
          </a:p>
          <a:p>
            <a:pPr lvl="2">
              <a:spcBef>
                <a:spcPct val="0"/>
              </a:spcBef>
            </a:pPr>
            <a:r>
              <a:rPr lang="en-US" altLang="en-US" sz="1800" dirty="0"/>
              <a:t>icing</a:t>
            </a:r>
          </a:p>
          <a:p>
            <a:pPr lvl="2">
              <a:spcBef>
                <a:spcPct val="0"/>
              </a:spcBef>
            </a:pPr>
            <a:r>
              <a:rPr lang="en-US" altLang="en-US" sz="1800" dirty="0"/>
              <a:t>Plates</a:t>
            </a:r>
          </a:p>
          <a:p>
            <a:pPr lvl="2">
              <a:spcBef>
                <a:spcPct val="0"/>
              </a:spcBef>
            </a:pPr>
            <a:endParaRPr lang="en-US" altLang="en-US" sz="18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Task: finish icing the cupcakes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7803-B989-4DC7-883D-E2F97C1E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Alzheimers</a:t>
            </a:r>
            <a:r>
              <a:rPr lang="en-US" dirty="0"/>
              <a:t> and dementia resources </a:t>
            </a:r>
            <a:br>
              <a:rPr lang="en-US" dirty="0"/>
            </a:br>
            <a:r>
              <a:rPr lang="en-US" dirty="0"/>
              <a:t>for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94A0-C66B-455F-AAC5-525E7380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caregiver support groups and early-stage Alzheimer’s support groups</a:t>
            </a:r>
          </a:p>
          <a:p>
            <a:r>
              <a:rPr lang="en-US" dirty="0">
                <a:hlinkClick r:id="rId2"/>
              </a:rPr>
              <a:t>https://www.alz.org/media/oregon/documents/support%20group%20listings/190212_SGs_Cascade-Coast-listing-flyer.pdf</a:t>
            </a:r>
            <a:endParaRPr lang="en-US" dirty="0"/>
          </a:p>
          <a:p>
            <a:r>
              <a:rPr lang="en-US" dirty="0">
                <a:hlinkClick r:id="rId3"/>
              </a:rPr>
              <a:t>https://www.sheltercare.org/what-we-do/uhlhorn-day-services/</a:t>
            </a:r>
            <a:endParaRPr lang="en-US" dirty="0"/>
          </a:p>
          <a:p>
            <a:r>
              <a:rPr lang="en-US" dirty="0"/>
              <a:t>Podcasts (</a:t>
            </a:r>
            <a:r>
              <a:rPr lang="en-US" dirty="0">
                <a:hlinkClick r:id="rId4"/>
              </a:rPr>
              <a:t>https://player.fm/podcasts/Dementia</a:t>
            </a:r>
            <a:r>
              <a:rPr lang="en-US" dirty="0"/>
              <a:t>)</a:t>
            </a:r>
          </a:p>
          <a:p>
            <a:r>
              <a:rPr lang="en-US" dirty="0"/>
              <a:t>Websites (e.g. alz.org)</a:t>
            </a:r>
          </a:p>
          <a:p>
            <a:r>
              <a:rPr lang="en-US" dirty="0"/>
              <a:t>Books for caregivers (helpful content may include communication strategies, learning to be at peace with diagnosis, preventing caregiving burnout through self-compassion, etc.)</a:t>
            </a:r>
          </a:p>
        </p:txBody>
      </p:sp>
    </p:spTree>
    <p:extLst>
      <p:ext uri="{BB962C8B-B14F-4D97-AF65-F5344CB8AC3E}">
        <p14:creationId xmlns:p14="http://schemas.microsoft.com/office/powerpoint/2010/main" val="2688736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4096F465-C3C4-4BA6-8F4F-10C12BF7E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0515" y="249238"/>
            <a:ext cx="2688236" cy="866101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pic>
        <p:nvPicPr>
          <p:cNvPr id="4" name="Picture 8" descr="Image result for nostalgic antique rocking horse">
            <a:extLst>
              <a:ext uri="{FF2B5EF4-FFF2-40B4-BE49-F238E27FC236}">
                <a16:creationId xmlns:a16="http://schemas.microsoft.com/office/drawing/2014/main" id="{D93C2DC8-2305-40A6-B958-5E8F2A25E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454" y="1994593"/>
            <a:ext cx="2252022" cy="28150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14" descr="Image result for nostalgic grandfather clock">
            <a:extLst>
              <a:ext uri="{FF2B5EF4-FFF2-40B4-BE49-F238E27FC236}">
                <a16:creationId xmlns:a16="http://schemas.microsoft.com/office/drawing/2014/main" id="{BFDF0ADC-6793-489C-9161-ACB21016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45889" y="1530328"/>
            <a:ext cx="1627102" cy="3743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9637" name="TextBox 1">
            <a:extLst>
              <a:ext uri="{FF2B5EF4-FFF2-40B4-BE49-F238E27FC236}">
                <a16:creationId xmlns:a16="http://schemas.microsoft.com/office/drawing/2014/main" id="{07D6A140-1A7A-4A65-A9E0-C93C9A88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41" y="5800208"/>
            <a:ext cx="251511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Contact: heidii@uoregon.edu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4DEFC-371D-4E18-BB26-707D035BBF2D}"/>
              </a:ext>
            </a:extLst>
          </p:cNvPr>
          <p:cNvSpPr txBox="1"/>
          <p:nvPr/>
        </p:nvSpPr>
        <p:spPr>
          <a:xfrm>
            <a:off x="4032354" y="1254096"/>
            <a:ext cx="4081463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/>
              <a:t>Assessment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Informal assessments: interview, questionnaire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Client, caregiver, disorder, environment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Standardized assessments, </a:t>
            </a:r>
          </a:p>
          <a:p>
            <a:pPr>
              <a:defRPr/>
            </a:pPr>
            <a:r>
              <a:rPr lang="en-US" dirty="0"/>
              <a:t>	e.g. ABCD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Collaborative goalsetting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Safety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Quality of life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FC1A1-B13A-4209-9322-C235B05043AE}"/>
              </a:ext>
            </a:extLst>
          </p:cNvPr>
          <p:cNvSpPr txBox="1"/>
          <p:nvPr/>
        </p:nvSpPr>
        <p:spPr>
          <a:xfrm>
            <a:off x="4032354" y="4255176"/>
            <a:ext cx="408146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/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Reminiscence therapy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Caregiver training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Memory aids/books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Errorless learning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Spaced retrieval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Montessori method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A07DA62A-FFA3-4781-AD7D-5C0E41F7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387" y="605631"/>
            <a:ext cx="8604250" cy="56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239713" indent="-239713"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425" indent="-239713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9138" indent="-239713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58850" indent="-239713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0150" indent="-239713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657350" indent="-239713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14550" indent="-239713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239713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28950" indent="-239713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>
              <a:lnSpc>
                <a:spcPct val="111000"/>
              </a:lnSpc>
              <a:spcBef>
                <a:spcPts val="925"/>
              </a:spcBef>
              <a:buNone/>
              <a:defRPr/>
            </a:pPr>
            <a:r>
              <a:rPr lang="en-US" altLang="en-US" sz="2000" b="1" u="sng" dirty="0"/>
              <a:t>Subclassification of Types of Dementia</a:t>
            </a:r>
            <a:endParaRPr lang="en-US" altLang="en-US" sz="2000" u="sng" dirty="0"/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b="1" dirty="0"/>
              <a:t>1.  Cortical Dementia:  primarily affecting the cortex</a:t>
            </a:r>
            <a:endParaRPr lang="en-US" altLang="en-US" sz="2000" dirty="0"/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dirty="0"/>
              <a:t>Examples:  Alzheimer’s disease, frontotemporal degeneration</a:t>
            </a:r>
          </a:p>
          <a:p>
            <a:pPr lvl="1">
              <a:lnSpc>
                <a:spcPct val="111000"/>
              </a:lnSpc>
              <a:spcBef>
                <a:spcPts val="925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Motor deficits later</a:t>
            </a:r>
          </a:p>
          <a:p>
            <a:pPr lvl="1">
              <a:lnSpc>
                <a:spcPct val="111000"/>
              </a:lnSpc>
              <a:spcBef>
                <a:spcPts val="925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Less awareness of cognitive deficits</a:t>
            </a:r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b="1" dirty="0"/>
              <a:t>2.  Subcortical Dementia:  primarily affecting the subcortical components of the brain. </a:t>
            </a:r>
            <a:endParaRPr lang="en-US" altLang="en-US" sz="2000" dirty="0"/>
          </a:p>
          <a:p>
            <a:pPr lvl="1">
              <a:lnSpc>
                <a:spcPct val="111000"/>
              </a:lnSpc>
              <a:spcBef>
                <a:spcPts val="925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Motor deficits earlier</a:t>
            </a:r>
          </a:p>
          <a:p>
            <a:pPr lvl="1">
              <a:lnSpc>
                <a:spcPct val="111000"/>
              </a:lnSpc>
              <a:spcBef>
                <a:spcPts val="925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More aware of deficits – may contribute to depression</a:t>
            </a:r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dirty="0"/>
              <a:t>Examples: Parkinson’s, Huntington’s Disease, vascular dementia</a:t>
            </a:r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b="1" dirty="0"/>
              <a:t>3.  Mixed Dementia: affecting both cortical and subcortical regions of the brain.</a:t>
            </a:r>
          </a:p>
          <a:p>
            <a:pPr>
              <a:lnSpc>
                <a:spcPct val="111000"/>
              </a:lnSpc>
              <a:spcBef>
                <a:spcPts val="925"/>
              </a:spcBef>
              <a:defRPr/>
            </a:pPr>
            <a:r>
              <a:rPr lang="en-US" altLang="en-US" sz="2000" b="1" dirty="0"/>
              <a:t>Examples: </a:t>
            </a:r>
            <a:r>
              <a:rPr lang="en-US" altLang="en-US" sz="2000" dirty="0"/>
              <a:t>dementia with Lewy bodies, Creutzfeldt-Jakob disease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B8C6-150E-4B3B-A094-73981BF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1" y="609601"/>
            <a:ext cx="9767915" cy="664564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2522-6492-415B-90E8-60C93C17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1274165"/>
            <a:ext cx="10112688" cy="45170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American Speech-Language Hearing Association. Person Centered Focus: Dementia. Retrieved from: </a:t>
            </a:r>
            <a:r>
              <a:rPr lang="en-US" sz="2300" dirty="0">
                <a:hlinkClick r:id="rId2"/>
              </a:rPr>
              <a:t>https://www.asha.org/uploadedFiles/ICF-Dementia.pdf</a:t>
            </a:r>
            <a:endParaRPr lang="en-US" sz="23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 err="1"/>
              <a:t>Asiret</a:t>
            </a:r>
            <a:r>
              <a:rPr lang="en-US" sz="2300" dirty="0"/>
              <a:t>, G.D. &amp; </a:t>
            </a:r>
            <a:r>
              <a:rPr lang="en-US" sz="2300" dirty="0" err="1"/>
              <a:t>Kapucu</a:t>
            </a:r>
            <a:r>
              <a:rPr lang="en-US" sz="2300" dirty="0"/>
              <a:t>, S. (2016). The effect of reminiscence therapy on cognition, depression, and activities of daily living for patience with Alzheimer disease. </a:t>
            </a:r>
            <a:r>
              <a:rPr lang="en-US" sz="2300" i="1" dirty="0"/>
              <a:t>Journal of Geriatric Psychiatry and Neurology, </a:t>
            </a:r>
            <a:r>
              <a:rPr lang="en-US" sz="2300" dirty="0"/>
              <a:t>29(1), 31-37.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Bayles, K. &amp; </a:t>
            </a:r>
            <a:r>
              <a:rPr lang="en-US" sz="2300" dirty="0" err="1"/>
              <a:t>Tomoeda</a:t>
            </a:r>
            <a:r>
              <a:rPr lang="en-US" sz="2300" dirty="0"/>
              <a:t>, C. (2007).  </a:t>
            </a:r>
            <a:r>
              <a:rPr lang="en-US" sz="2300" i="1" dirty="0"/>
              <a:t>Cognitive-Communication Disorders of Dementia.  </a:t>
            </a:r>
            <a:r>
              <a:rPr lang="en-US" sz="2300" dirty="0"/>
              <a:t>San Diego, CA:  Plural Publishing.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Brush, J., Sanford, J., </a:t>
            </a:r>
            <a:r>
              <a:rPr lang="en-US" sz="2300" dirty="0" err="1"/>
              <a:t>Fleder</a:t>
            </a:r>
            <a:r>
              <a:rPr lang="en-US" sz="2300" dirty="0"/>
              <a:t>, H., Bruce, C., &amp; Calkins, M. (2011). Evaluating and Modifying the Communication Environment for People with Dementia. </a:t>
            </a:r>
            <a:r>
              <a:rPr lang="en-US" sz="2300" i="1" dirty="0"/>
              <a:t>Perspectives on </a:t>
            </a:r>
            <a:r>
              <a:rPr lang="en-US" sz="2300" i="1" dirty="0" err="1"/>
              <a:t>Gernontology</a:t>
            </a:r>
            <a:r>
              <a:rPr lang="en-US" sz="2300" i="1" dirty="0"/>
              <a:t>, 16</a:t>
            </a:r>
            <a:r>
              <a:rPr lang="en-US" sz="2300" dirty="0"/>
              <a:t>(2) 32-40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 err="1"/>
              <a:t>Folkerts</a:t>
            </a:r>
            <a:r>
              <a:rPr lang="en-US" sz="2300" dirty="0"/>
              <a:t>, A., </a:t>
            </a:r>
            <a:r>
              <a:rPr lang="en-US" sz="2300" dirty="0" err="1"/>
              <a:t>Roheger</a:t>
            </a:r>
            <a:r>
              <a:rPr lang="en-US" sz="2300" dirty="0"/>
              <a:t>, M., Franklin, J., </a:t>
            </a:r>
            <a:r>
              <a:rPr lang="en-US" sz="2300" dirty="0" err="1"/>
              <a:t>Middelstadt</a:t>
            </a:r>
            <a:r>
              <a:rPr lang="en-US" sz="2300" dirty="0"/>
              <a:t>, J., &amp; </a:t>
            </a:r>
            <a:r>
              <a:rPr lang="en-US" sz="2300" dirty="0" err="1"/>
              <a:t>Kabe</a:t>
            </a:r>
            <a:r>
              <a:rPr lang="en-US" sz="2300" dirty="0"/>
              <a:t>, E. (2017). Cognitive interventions in patients with dementia living in long-term care facilities: Systematic review and meta-analysis. </a:t>
            </a:r>
            <a:r>
              <a:rPr lang="en-US" sz="2300" i="1" dirty="0"/>
              <a:t>Archives of Gerontology and Geriatrics, 73</a:t>
            </a:r>
            <a:r>
              <a:rPr lang="en-US" sz="2300" dirty="0"/>
              <a:t>, 204-221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Kim, E. S., Cleary, S. J., et al. (2006). Evidence-based practice recommendations for working with individuals with dementia: group reminiscence therapy. </a:t>
            </a:r>
            <a:r>
              <a:rPr lang="en-US" sz="2300" i="1" dirty="0"/>
              <a:t>Journal of Medical Speech-Language Pathology, 14</a:t>
            </a:r>
            <a:r>
              <a:rPr lang="en-US" sz="2300" dirty="0"/>
              <a:t>(3), xxiii-xxxiv.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300" dirty="0" err="1"/>
              <a:t>Korytkowska</a:t>
            </a:r>
            <a:r>
              <a:rPr lang="en-US" sz="2300" dirty="0"/>
              <a:t>, M., &amp; </a:t>
            </a:r>
            <a:r>
              <a:rPr lang="en-US" sz="2300" dirty="0" err="1"/>
              <a:t>Obler</a:t>
            </a:r>
            <a:r>
              <a:rPr lang="en-US" sz="2300" dirty="0"/>
              <a:t>, L., K. (2016). Speech-language pathologists (SLP) treatment approaches for Alzheimer’s dementia. </a:t>
            </a:r>
            <a:r>
              <a:rPr lang="en-US" sz="2300" i="1" dirty="0"/>
              <a:t>Perspectives of the ASHA Special Interest Groups, Sig 2, </a:t>
            </a:r>
            <a:r>
              <a:rPr lang="en-US" sz="2300" dirty="0"/>
              <a:t>Vol 1(3).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2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DF50-968D-4B5A-B7CE-1B70F86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5857-4EB7-4AA3-BDF1-64C1B011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May, A. A., Dada, S., &amp; Murray, J. (2019). Review of AAC interventions in persons with dementia</a:t>
            </a:r>
            <a:r>
              <a:rPr lang="en-US" altLang="en-US" i="1" dirty="0"/>
              <a:t>. International Journal of Communication Disorders, 54 </a:t>
            </a:r>
            <a:r>
              <a:rPr lang="en-US" altLang="en-US" dirty="0"/>
              <a:t>(6)857-874.</a:t>
            </a:r>
          </a:p>
          <a:p>
            <a:r>
              <a:rPr lang="en-US" altLang="en-US" dirty="0" err="1"/>
              <a:t>Piras</a:t>
            </a:r>
            <a:r>
              <a:rPr lang="en-US" altLang="en-US" dirty="0"/>
              <a:t>, F., </a:t>
            </a:r>
            <a:r>
              <a:rPr lang="en-US" altLang="en-US" dirty="0" err="1"/>
              <a:t>Inoccia</a:t>
            </a:r>
            <a:r>
              <a:rPr lang="en-US" altLang="en-US" dirty="0"/>
              <a:t>, C., </a:t>
            </a:r>
            <a:r>
              <a:rPr lang="en-US" altLang="en-US" dirty="0" err="1"/>
              <a:t>Borella</a:t>
            </a:r>
            <a:r>
              <a:rPr lang="en-US" altLang="en-US" dirty="0"/>
              <a:t>, E., &amp; </a:t>
            </a:r>
            <a:r>
              <a:rPr lang="en-US" altLang="en-US" dirty="0" err="1"/>
              <a:t>Carlesimo</a:t>
            </a:r>
            <a:r>
              <a:rPr lang="en-US" altLang="en-US" dirty="0"/>
              <a:t>, G. A. (2011). Evidence-based practice recommendations for memory rehabilitation. European Journal of Physical and Rehabilitation Medicine,  47: 149-75.</a:t>
            </a:r>
          </a:p>
          <a:p>
            <a:r>
              <a:rPr lang="en-US" altLang="en-US" dirty="0"/>
              <a:t>Swan, K., Hopper, M., </a:t>
            </a:r>
            <a:r>
              <a:rPr lang="en-US" altLang="en-US" dirty="0" err="1"/>
              <a:t>Wenke</a:t>
            </a:r>
            <a:r>
              <a:rPr lang="en-US" altLang="en-US" dirty="0"/>
              <a:t>, R., Jackson, C., Till, T., &amp; Conway, E. (2018). Speech-language pathologist interventions for communication in moderate-severe dementia: A systematic review. </a:t>
            </a:r>
            <a:r>
              <a:rPr lang="en-US" altLang="en-US" i="1" dirty="0"/>
              <a:t>American Journal of Speech-Language Pathology, 27, </a:t>
            </a:r>
            <a:r>
              <a:rPr lang="en-US" altLang="en-US" dirty="0"/>
              <a:t>836-852</a:t>
            </a:r>
          </a:p>
          <a:p>
            <a:r>
              <a:rPr lang="en-US" altLang="en-US" dirty="0" err="1"/>
              <a:t>Knopman</a:t>
            </a:r>
            <a:r>
              <a:rPr lang="en-US" altLang="en-US" dirty="0"/>
              <a:t>, D.S., </a:t>
            </a:r>
            <a:r>
              <a:rPr lang="en-US" altLang="en-US" dirty="0" err="1"/>
              <a:t>Boeve</a:t>
            </a:r>
            <a:r>
              <a:rPr lang="en-US" altLang="en-US" dirty="0"/>
              <a:t>, B.F., &amp; Petersen, R.C. (2003). Essentials of the proper diagnoses of mild cognitive impairment, dementia, and major subtypes of dementia. </a:t>
            </a:r>
            <a:r>
              <a:rPr lang="en-US" altLang="en-US" i="1" dirty="0"/>
              <a:t>Mayo Clinic Proceedings,</a:t>
            </a:r>
            <a:r>
              <a:rPr lang="en-US" altLang="en-US" dirty="0"/>
              <a:t> 78(10),1290-308.</a:t>
            </a:r>
          </a:p>
          <a:p>
            <a:r>
              <a:rPr lang="en-US" altLang="en-US" dirty="0"/>
              <a:t>Stern, Y. (2012). Cognitive reserve in ageing and Alzheimer’s disease. </a:t>
            </a:r>
            <a:r>
              <a:rPr lang="en-US" altLang="en-US" i="1" dirty="0"/>
              <a:t>Lancet Neurology, 11</a:t>
            </a:r>
            <a:r>
              <a:rPr lang="en-US" altLang="en-US" dirty="0"/>
              <a:t>(11), 1006-1012</a:t>
            </a:r>
          </a:p>
        </p:txBody>
      </p:sp>
    </p:spTree>
    <p:extLst>
      <p:ext uri="{BB962C8B-B14F-4D97-AF65-F5344CB8AC3E}">
        <p14:creationId xmlns:p14="http://schemas.microsoft.com/office/powerpoint/2010/main" val="344868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50A8-133E-4A43-83DA-CD8EC7D4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Mild cognitive impairment (MCI)</a:t>
            </a:r>
            <a:br>
              <a:rPr lang="en-US" dirty="0"/>
            </a:br>
            <a:r>
              <a:rPr lang="en-US" dirty="0"/>
              <a:t>Minor Neurocognitive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85AD-BBDC-4B8A-8AF2-E25464C2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0673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Subtle cognitive changes </a:t>
            </a:r>
          </a:p>
          <a:p>
            <a:pPr>
              <a:defRPr/>
            </a:pPr>
            <a:r>
              <a:rPr lang="en-US" sz="2400" dirty="0"/>
              <a:t>Up to 9 years prior to dementia diagnosis</a:t>
            </a:r>
          </a:p>
          <a:p>
            <a:pPr>
              <a:defRPr/>
            </a:pPr>
            <a:r>
              <a:rPr lang="en-US" sz="2400" dirty="0"/>
              <a:t>Intermediate stage of cognitive impairment</a:t>
            </a:r>
          </a:p>
          <a:p>
            <a:pPr lvl="1">
              <a:defRPr/>
            </a:pPr>
            <a:r>
              <a:rPr lang="en-US" sz="2400" dirty="0"/>
              <a:t>Does not always progress to dementia</a:t>
            </a:r>
          </a:p>
          <a:p>
            <a:pPr lvl="1">
              <a:defRPr/>
            </a:pPr>
            <a:r>
              <a:rPr lang="en-US" sz="2400" dirty="0"/>
              <a:t>Early identification of MCI might allow cognitive interventions that slow the progression of decline</a:t>
            </a:r>
          </a:p>
          <a:p>
            <a:pPr lvl="1">
              <a:defRPr/>
            </a:pPr>
            <a:r>
              <a:rPr lang="en-US" sz="2400" dirty="0"/>
              <a:t>Does not interfere with independence in everyday activities</a:t>
            </a:r>
          </a:p>
          <a:p>
            <a:pPr marL="457200" lvl="1" indent="0">
              <a:buNone/>
              <a:defRPr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  <a:defRPr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https://www.asha.org/Practice-Portal/Clinical-Topics/Dementia/#Mild_Cognitive_Impairment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CDD4-A146-48E4-A9F4-487EE568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Diagnosis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6E2-BEEA-48DA-BDB5-3BB520FD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4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“The diagnosis of dementia is made by a medical team. </a:t>
            </a:r>
            <a:r>
              <a:rPr lang="en-US" sz="2800" dirty="0"/>
              <a:t>The role of the SLP is to </a:t>
            </a:r>
            <a:r>
              <a:rPr lang="en-US" sz="2800" dirty="0">
                <a:solidFill>
                  <a:srgbClr val="FF0000"/>
                </a:solidFill>
              </a:rPr>
              <a:t>assess cognitive-communication deficits related to dementia</a:t>
            </a:r>
            <a:r>
              <a:rPr lang="en-US" sz="2800" dirty="0"/>
              <a:t> (e.g., memory problems; disorientation to time, place, and person; difficulty with language comprehension and expression) and to identify cultural, linguistic, and environmental influences that have an impact on functioning.”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Source: ASHA.org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https://www.asha.org/PRPSpecificTopic.aspx?folderid=8589935289&amp;section=Assessment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98531DA-4D23-4289-8B97-C63BAD8B5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Alzheimer’s Disease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189B5FB-9F6F-49C8-A71A-5F936384D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/>
          </a:p>
          <a:p>
            <a:r>
              <a:rPr lang="en-US" altLang="en-US" sz="2400"/>
              <a:t>A type of cortical dementia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/>
              <a:t>Memory difficulties are often the first sign</a:t>
            </a:r>
          </a:p>
          <a:p>
            <a:r>
              <a:rPr lang="en-US" altLang="en-US" sz="2400"/>
              <a:t>Most common form of dementia</a:t>
            </a:r>
          </a:p>
          <a:p>
            <a:r>
              <a:rPr lang="en-US" altLang="en-US" sz="2400"/>
              <a:t>About 50 to 70% of all progressive dementias</a:t>
            </a:r>
          </a:p>
          <a:p>
            <a:r>
              <a:rPr lang="en-US" altLang="en-US" sz="2400"/>
              <a:t>Approximately 4.5 million currently in the U.S. </a:t>
            </a:r>
          </a:p>
          <a:p>
            <a:r>
              <a:rPr lang="en-US" altLang="en-US" sz="2400"/>
              <a:t>Expected to almost quadruple by 2050</a:t>
            </a:r>
            <a:r>
              <a:rPr lang="en-US" altLang="en-US" sz="24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2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DC8-0827-4837-88F8-607E3A4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factors for dementia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5A6A-404A-4D51-9F0A-F433E4762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Nonmodifiable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F2946-0B10-4B84-AD3B-E0EC0D86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5" y="3192463"/>
            <a:ext cx="4996923" cy="292099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Age</a:t>
            </a:r>
          </a:p>
          <a:p>
            <a:pPr marL="457200" lvl="1" indent="0">
              <a:buNone/>
            </a:pPr>
            <a:r>
              <a:rPr lang="en-US" sz="2000" dirty="0"/>
              <a:t>Every 5 years after age 65, the number of individuals with Alzheimer’s disease doubles  (National Institute on Aging, 2017).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Heredity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0C71-B1A6-4280-9024-7FEE38CD4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Modifiable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E8DA-9D69-44F9-8472-B041CBAC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3" y="2963863"/>
            <a:ext cx="4993743" cy="3378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 than high school education</a:t>
            </a:r>
          </a:p>
          <a:p>
            <a:r>
              <a:rPr lang="en-US" dirty="0"/>
              <a:t>Hearing loss</a:t>
            </a:r>
          </a:p>
          <a:p>
            <a:r>
              <a:rPr lang="en-US" dirty="0"/>
              <a:t>Obesity</a:t>
            </a:r>
          </a:p>
          <a:p>
            <a:r>
              <a:rPr lang="en-US" dirty="0"/>
              <a:t>Hypertension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Depression</a:t>
            </a:r>
          </a:p>
          <a:p>
            <a:r>
              <a:rPr lang="en-US" dirty="0"/>
              <a:t>Physical inactivity</a:t>
            </a:r>
          </a:p>
          <a:p>
            <a:r>
              <a:rPr lang="en-US" dirty="0"/>
              <a:t>Social isolation</a:t>
            </a:r>
          </a:p>
          <a:p>
            <a:r>
              <a:rPr lang="en-US" dirty="0"/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105471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D8D2EE63E964798A4AFD2573A52DD" ma:contentTypeVersion="10" ma:contentTypeDescription="Create a new document." ma:contentTypeScope="" ma:versionID="09c64e37a456f59091461006aa89eb9d">
  <xsd:schema xmlns:xsd="http://www.w3.org/2001/XMLSchema" xmlns:xs="http://www.w3.org/2001/XMLSchema" xmlns:p="http://schemas.microsoft.com/office/2006/metadata/properties" xmlns:ns3="1e94e960-3d32-40f5-b693-2d4f394ef569" targetNamespace="http://schemas.microsoft.com/office/2006/metadata/properties" ma:root="true" ma:fieldsID="b34f89a6940d2390cdadb1eca517654b" ns3:_="">
    <xsd:import namespace="1e94e960-3d32-40f5-b693-2d4f394ef5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4e960-3d32-40f5-b693-2d4f394ef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AF411-CC70-483F-8184-E1C97189F5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731DFC-D197-4653-AB96-97A362D1CC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0F3465-E136-46DD-A2C8-D41074F67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94e960-3d32-40f5-b693-2d4f394ef5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3305</Words>
  <Application>Microsoft Macintosh PowerPoint</Application>
  <PresentationFormat>Widescreen</PresentationFormat>
  <Paragraphs>504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Roboto</vt:lpstr>
      <vt:lpstr>Times New Roman</vt:lpstr>
      <vt:lpstr>Wingdings</vt:lpstr>
      <vt:lpstr>Celestial</vt:lpstr>
      <vt:lpstr>Dementia:  Approaches for SLPs </vt:lpstr>
      <vt:lpstr>Dementia</vt:lpstr>
      <vt:lpstr>PowerPoint Presentation</vt:lpstr>
      <vt:lpstr>Diagnostic criteria in DSM-V (2013) Major Neurocognitive Disorder</vt:lpstr>
      <vt:lpstr>PowerPoint Presentation</vt:lpstr>
      <vt:lpstr>Mild cognitive impairment (MCI) Minor Neurocognitive Disorder</vt:lpstr>
      <vt:lpstr>Diagnosis </vt:lpstr>
      <vt:lpstr> Alzheimer’s Disease</vt:lpstr>
      <vt:lpstr>Risk factors for dementia</vt:lpstr>
      <vt:lpstr>Cognitive Reserve</vt:lpstr>
      <vt:lpstr>Roles of the SLp</vt:lpstr>
      <vt:lpstr>Interdisciplinary collaboration</vt:lpstr>
      <vt:lpstr>Icf Framework</vt:lpstr>
      <vt:lpstr>PowerPoint Presentation</vt:lpstr>
      <vt:lpstr>PowerPoint Presentation</vt:lpstr>
      <vt:lpstr>Clinical considerations  mod to severe dementia</vt:lpstr>
      <vt:lpstr>Dementia Assessment</vt:lpstr>
      <vt:lpstr>Interview and informal assessment</vt:lpstr>
      <vt:lpstr> formal assessments</vt:lpstr>
      <vt:lpstr>Formal assessments, continued</vt:lpstr>
      <vt:lpstr>Formal assessments, continued</vt:lpstr>
      <vt:lpstr> Global Deterioration Scale (see handout)</vt:lpstr>
      <vt:lpstr>PowerPoint Presentation</vt:lpstr>
      <vt:lpstr>PowerPoint Presentation</vt:lpstr>
      <vt:lpstr>Declarative vs nondeclarative memory</vt:lpstr>
      <vt:lpstr>Internal memory strategies vs. External Memory aids</vt:lpstr>
      <vt:lpstr>PowerPoint Presentation</vt:lpstr>
      <vt:lpstr>Assistive Technology (AAC) for Dementia</vt:lpstr>
      <vt:lpstr> Environmental Modification</vt:lpstr>
      <vt:lpstr>Spaced retrieval</vt:lpstr>
      <vt:lpstr>Spaced retrieval examplE</vt:lpstr>
      <vt:lpstr>Training procedure</vt:lpstr>
      <vt:lpstr>SR promotes rote learning</vt:lpstr>
      <vt:lpstr>Sample SR Training Session (30 min)</vt:lpstr>
      <vt:lpstr>What to do or say during intervals?</vt:lpstr>
      <vt:lpstr>More info on Spaced retrieval: Tutorials</vt:lpstr>
      <vt:lpstr>Retained Abilities in Alzheimer’s Dementia (see handout)</vt:lpstr>
      <vt:lpstr>Reminiscence: ‘‘the process of remembering long-forgotten experiences and events that are worth remembering for the person”</vt:lpstr>
      <vt:lpstr>Benefits of Reminiscing</vt:lpstr>
      <vt:lpstr>Theory</vt:lpstr>
      <vt:lpstr>Reminiscence outcomes</vt:lpstr>
      <vt:lpstr>Reminiscence Video Examples</vt:lpstr>
      <vt:lpstr>PowerPoint Presentation</vt:lpstr>
      <vt:lpstr>Suggested reminiscence topics</vt:lpstr>
      <vt:lpstr>Tips for Leading Reminiscence Groups</vt:lpstr>
      <vt:lpstr>Montessori Method </vt:lpstr>
      <vt:lpstr>Montessori Method</vt:lpstr>
      <vt:lpstr>Alzheimers and dementia resources  for families</vt:lpstr>
      <vt:lpstr>Summary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Dementia:  Approaches for SLPs </dc:title>
  <dc:creator>Heidi Iwashita</dc:creator>
  <cp:lastModifiedBy>Jim Wright</cp:lastModifiedBy>
  <cp:revision>2</cp:revision>
  <dcterms:created xsi:type="dcterms:W3CDTF">2021-01-25T19:44:23Z</dcterms:created>
  <dcterms:modified xsi:type="dcterms:W3CDTF">2021-01-25T21:36:27Z</dcterms:modified>
</cp:coreProperties>
</file>