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67" r:id="rId5"/>
    <p:sldId id="257" r:id="rId6"/>
    <p:sldId id="263" r:id="rId7"/>
    <p:sldId id="272" r:id="rId8"/>
    <p:sldId id="259" r:id="rId9"/>
    <p:sldId id="262" r:id="rId10"/>
    <p:sldId id="264" r:id="rId11"/>
    <p:sldId id="258" r:id="rId12"/>
    <p:sldId id="271" r:id="rId13"/>
    <p:sldId id="261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66259" autoAdjust="0"/>
  </p:normalViewPr>
  <p:slideViewPr>
    <p:cSldViewPr snapToGrid="0">
      <p:cViewPr varScale="1">
        <p:scale>
          <a:sx n="82" d="100"/>
          <a:sy n="82" d="100"/>
        </p:scale>
        <p:origin x="2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E522E0-E7CA-4BE8-8512-EB3B5D3735ED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</dgm:pt>
    <dgm:pt modelId="{FBDE90EE-62F2-4CFF-B1CF-F7040EFC7481}">
      <dgm:prSet phldrT="[Text]"/>
      <dgm:spPr/>
      <dgm:t>
        <a:bodyPr/>
        <a:lstStyle/>
        <a:p>
          <a:r>
            <a:rPr lang="en-US" dirty="0"/>
            <a:t>Awareness</a:t>
          </a:r>
        </a:p>
      </dgm:t>
    </dgm:pt>
    <dgm:pt modelId="{F6423905-5454-42B7-83F2-19A8D8C4EF66}" type="parTrans" cxnId="{9260E988-97FE-4F60-8EDB-083C32FBE8CE}">
      <dgm:prSet/>
      <dgm:spPr/>
      <dgm:t>
        <a:bodyPr/>
        <a:lstStyle/>
        <a:p>
          <a:endParaRPr lang="en-US"/>
        </a:p>
      </dgm:t>
    </dgm:pt>
    <dgm:pt modelId="{7C39B5D2-7844-4E4D-89F3-779BA26EF64F}" type="sibTrans" cxnId="{9260E988-97FE-4F60-8EDB-083C32FBE8CE}">
      <dgm:prSet/>
      <dgm:spPr/>
      <dgm:t>
        <a:bodyPr/>
        <a:lstStyle/>
        <a:p>
          <a:endParaRPr lang="en-US"/>
        </a:p>
      </dgm:t>
    </dgm:pt>
    <dgm:pt modelId="{AEF02BA5-7F0E-4AD0-A44E-43B7DA39376B}">
      <dgm:prSet phldrT="[Text]"/>
      <dgm:spPr/>
      <dgm:t>
        <a:bodyPr/>
        <a:lstStyle/>
        <a:p>
          <a:r>
            <a:rPr lang="en-US" dirty="0"/>
            <a:t>Acceptance</a:t>
          </a:r>
        </a:p>
      </dgm:t>
    </dgm:pt>
    <dgm:pt modelId="{B7855727-EA1F-4719-BB75-75713F3EDEFC}" type="parTrans" cxnId="{07E4103C-2FAB-472B-BC41-AFC4F3E43693}">
      <dgm:prSet/>
      <dgm:spPr/>
      <dgm:t>
        <a:bodyPr/>
        <a:lstStyle/>
        <a:p>
          <a:endParaRPr lang="en-US"/>
        </a:p>
      </dgm:t>
    </dgm:pt>
    <dgm:pt modelId="{6937A1D2-42DA-46A7-B9E1-C50B992AD953}" type="sibTrans" cxnId="{07E4103C-2FAB-472B-BC41-AFC4F3E43693}">
      <dgm:prSet/>
      <dgm:spPr/>
      <dgm:t>
        <a:bodyPr/>
        <a:lstStyle/>
        <a:p>
          <a:endParaRPr lang="en-US"/>
        </a:p>
      </dgm:t>
    </dgm:pt>
    <dgm:pt modelId="{5F7A6CAC-623D-42E2-AC70-91B67040EC78}">
      <dgm:prSet phldrT="[Text]"/>
      <dgm:spPr/>
      <dgm:t>
        <a:bodyPr/>
        <a:lstStyle/>
        <a:p>
          <a:r>
            <a:rPr lang="en-US" dirty="0"/>
            <a:t>Adoption</a:t>
          </a:r>
        </a:p>
      </dgm:t>
    </dgm:pt>
    <dgm:pt modelId="{7376F2D8-B5AF-459B-B76E-AAEA4032B4BE}" type="parTrans" cxnId="{FFA91927-1790-4B1E-B77E-4CA7DC20D158}">
      <dgm:prSet/>
      <dgm:spPr/>
      <dgm:t>
        <a:bodyPr/>
        <a:lstStyle/>
        <a:p>
          <a:endParaRPr lang="en-US"/>
        </a:p>
      </dgm:t>
    </dgm:pt>
    <dgm:pt modelId="{2656BDE7-3017-426F-8393-74D3E690C0DD}" type="sibTrans" cxnId="{FFA91927-1790-4B1E-B77E-4CA7DC20D158}">
      <dgm:prSet/>
      <dgm:spPr/>
      <dgm:t>
        <a:bodyPr/>
        <a:lstStyle/>
        <a:p>
          <a:endParaRPr lang="en-US"/>
        </a:p>
      </dgm:t>
    </dgm:pt>
    <dgm:pt modelId="{EBC6CADB-DA92-400D-AFDC-7CBF7297C31B}" type="pres">
      <dgm:prSet presAssocID="{69E522E0-E7CA-4BE8-8512-EB3B5D3735ED}" presName="outerComposite" presStyleCnt="0">
        <dgm:presLayoutVars>
          <dgm:chMax val="5"/>
          <dgm:dir/>
          <dgm:resizeHandles val="exact"/>
        </dgm:presLayoutVars>
      </dgm:prSet>
      <dgm:spPr/>
    </dgm:pt>
    <dgm:pt modelId="{AE981F55-9370-4B5B-A346-A8662FD4E35B}" type="pres">
      <dgm:prSet presAssocID="{69E522E0-E7CA-4BE8-8512-EB3B5D3735ED}" presName="dummyMaxCanvas" presStyleCnt="0">
        <dgm:presLayoutVars/>
      </dgm:prSet>
      <dgm:spPr/>
    </dgm:pt>
    <dgm:pt modelId="{C435A2BE-8E50-4563-894A-819CA7C0FFA8}" type="pres">
      <dgm:prSet presAssocID="{69E522E0-E7CA-4BE8-8512-EB3B5D3735ED}" presName="ThreeNodes_1" presStyleLbl="node1" presStyleIdx="0" presStyleCnt="3">
        <dgm:presLayoutVars>
          <dgm:bulletEnabled val="1"/>
        </dgm:presLayoutVars>
      </dgm:prSet>
      <dgm:spPr/>
    </dgm:pt>
    <dgm:pt modelId="{A293B819-D6FF-4D85-9542-C46746694BA6}" type="pres">
      <dgm:prSet presAssocID="{69E522E0-E7CA-4BE8-8512-EB3B5D3735ED}" presName="ThreeNodes_2" presStyleLbl="node1" presStyleIdx="1" presStyleCnt="3">
        <dgm:presLayoutVars>
          <dgm:bulletEnabled val="1"/>
        </dgm:presLayoutVars>
      </dgm:prSet>
      <dgm:spPr/>
    </dgm:pt>
    <dgm:pt modelId="{BC26B8F9-6573-4CBB-9D46-7A112BED1427}" type="pres">
      <dgm:prSet presAssocID="{69E522E0-E7CA-4BE8-8512-EB3B5D3735ED}" presName="ThreeNodes_3" presStyleLbl="node1" presStyleIdx="2" presStyleCnt="3">
        <dgm:presLayoutVars>
          <dgm:bulletEnabled val="1"/>
        </dgm:presLayoutVars>
      </dgm:prSet>
      <dgm:spPr/>
    </dgm:pt>
    <dgm:pt modelId="{AEF40E9A-AA19-403C-B2BE-0D07F471D666}" type="pres">
      <dgm:prSet presAssocID="{69E522E0-E7CA-4BE8-8512-EB3B5D3735ED}" presName="ThreeConn_1-2" presStyleLbl="fgAccFollowNode1" presStyleIdx="0" presStyleCnt="2">
        <dgm:presLayoutVars>
          <dgm:bulletEnabled val="1"/>
        </dgm:presLayoutVars>
      </dgm:prSet>
      <dgm:spPr/>
    </dgm:pt>
    <dgm:pt modelId="{3BACF125-3F53-4640-AFE7-15828F1AAA5D}" type="pres">
      <dgm:prSet presAssocID="{69E522E0-E7CA-4BE8-8512-EB3B5D3735ED}" presName="ThreeConn_2-3" presStyleLbl="fgAccFollowNode1" presStyleIdx="1" presStyleCnt="2">
        <dgm:presLayoutVars>
          <dgm:bulletEnabled val="1"/>
        </dgm:presLayoutVars>
      </dgm:prSet>
      <dgm:spPr/>
    </dgm:pt>
    <dgm:pt modelId="{2636703E-17EB-4FD1-8A54-D447BEDF36AA}" type="pres">
      <dgm:prSet presAssocID="{69E522E0-E7CA-4BE8-8512-EB3B5D3735ED}" presName="ThreeNodes_1_text" presStyleLbl="node1" presStyleIdx="2" presStyleCnt="3">
        <dgm:presLayoutVars>
          <dgm:bulletEnabled val="1"/>
        </dgm:presLayoutVars>
      </dgm:prSet>
      <dgm:spPr/>
    </dgm:pt>
    <dgm:pt modelId="{0467CB0C-6949-4C75-AA2B-A03AF4E39FB2}" type="pres">
      <dgm:prSet presAssocID="{69E522E0-E7CA-4BE8-8512-EB3B5D3735ED}" presName="ThreeNodes_2_text" presStyleLbl="node1" presStyleIdx="2" presStyleCnt="3">
        <dgm:presLayoutVars>
          <dgm:bulletEnabled val="1"/>
        </dgm:presLayoutVars>
      </dgm:prSet>
      <dgm:spPr/>
    </dgm:pt>
    <dgm:pt modelId="{E0D6F353-E6F7-418F-9B55-CE9D8C3ABCCA}" type="pres">
      <dgm:prSet presAssocID="{69E522E0-E7CA-4BE8-8512-EB3B5D3735E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AC2B925-B715-4B39-A5C0-7B5E97550478}" type="presOf" srcId="{7C39B5D2-7844-4E4D-89F3-779BA26EF64F}" destId="{AEF40E9A-AA19-403C-B2BE-0D07F471D666}" srcOrd="0" destOrd="0" presId="urn:microsoft.com/office/officeart/2005/8/layout/vProcess5"/>
    <dgm:cxn modelId="{FFA91927-1790-4B1E-B77E-4CA7DC20D158}" srcId="{69E522E0-E7CA-4BE8-8512-EB3B5D3735ED}" destId="{5F7A6CAC-623D-42E2-AC70-91B67040EC78}" srcOrd="2" destOrd="0" parTransId="{7376F2D8-B5AF-459B-B76E-AAEA4032B4BE}" sibTransId="{2656BDE7-3017-426F-8393-74D3E690C0DD}"/>
    <dgm:cxn modelId="{0EADF32A-4746-47F4-B124-DECC7966B6C3}" type="presOf" srcId="{6937A1D2-42DA-46A7-B9E1-C50B992AD953}" destId="{3BACF125-3F53-4640-AFE7-15828F1AAA5D}" srcOrd="0" destOrd="0" presId="urn:microsoft.com/office/officeart/2005/8/layout/vProcess5"/>
    <dgm:cxn modelId="{35B1252C-44F6-42B5-B8D6-6B5626DC9097}" type="presOf" srcId="{AEF02BA5-7F0E-4AD0-A44E-43B7DA39376B}" destId="{0467CB0C-6949-4C75-AA2B-A03AF4E39FB2}" srcOrd="1" destOrd="0" presId="urn:microsoft.com/office/officeart/2005/8/layout/vProcess5"/>
    <dgm:cxn modelId="{07E4103C-2FAB-472B-BC41-AFC4F3E43693}" srcId="{69E522E0-E7CA-4BE8-8512-EB3B5D3735ED}" destId="{AEF02BA5-7F0E-4AD0-A44E-43B7DA39376B}" srcOrd="1" destOrd="0" parTransId="{B7855727-EA1F-4719-BB75-75713F3EDEFC}" sibTransId="{6937A1D2-42DA-46A7-B9E1-C50B992AD953}"/>
    <dgm:cxn modelId="{A3013568-57DF-4932-92E5-B65AE5A4B3F3}" type="presOf" srcId="{AEF02BA5-7F0E-4AD0-A44E-43B7DA39376B}" destId="{A293B819-D6FF-4D85-9542-C46746694BA6}" srcOrd="0" destOrd="0" presId="urn:microsoft.com/office/officeart/2005/8/layout/vProcess5"/>
    <dgm:cxn modelId="{B5CEA979-D62E-4469-A78F-7DDDCBF09F7C}" type="presOf" srcId="{FBDE90EE-62F2-4CFF-B1CF-F7040EFC7481}" destId="{C435A2BE-8E50-4563-894A-819CA7C0FFA8}" srcOrd="0" destOrd="0" presId="urn:microsoft.com/office/officeart/2005/8/layout/vProcess5"/>
    <dgm:cxn modelId="{9260E988-97FE-4F60-8EDB-083C32FBE8CE}" srcId="{69E522E0-E7CA-4BE8-8512-EB3B5D3735ED}" destId="{FBDE90EE-62F2-4CFF-B1CF-F7040EFC7481}" srcOrd="0" destOrd="0" parTransId="{F6423905-5454-42B7-83F2-19A8D8C4EF66}" sibTransId="{7C39B5D2-7844-4E4D-89F3-779BA26EF64F}"/>
    <dgm:cxn modelId="{753AA59F-2CC5-41A8-99E5-B12661A59EF0}" type="presOf" srcId="{FBDE90EE-62F2-4CFF-B1CF-F7040EFC7481}" destId="{2636703E-17EB-4FD1-8A54-D447BEDF36AA}" srcOrd="1" destOrd="0" presId="urn:microsoft.com/office/officeart/2005/8/layout/vProcess5"/>
    <dgm:cxn modelId="{476A0CC2-B6A2-4DEA-903A-A142D7E2E035}" type="presOf" srcId="{69E522E0-E7CA-4BE8-8512-EB3B5D3735ED}" destId="{EBC6CADB-DA92-400D-AFDC-7CBF7297C31B}" srcOrd="0" destOrd="0" presId="urn:microsoft.com/office/officeart/2005/8/layout/vProcess5"/>
    <dgm:cxn modelId="{CE5BEAD4-65C2-458F-8005-A9960D06883D}" type="presOf" srcId="{5F7A6CAC-623D-42E2-AC70-91B67040EC78}" destId="{E0D6F353-E6F7-418F-9B55-CE9D8C3ABCCA}" srcOrd="1" destOrd="0" presId="urn:microsoft.com/office/officeart/2005/8/layout/vProcess5"/>
    <dgm:cxn modelId="{A5326BFD-7E97-4656-A54E-4F103D8ACAC2}" type="presOf" srcId="{5F7A6CAC-623D-42E2-AC70-91B67040EC78}" destId="{BC26B8F9-6573-4CBB-9D46-7A112BED1427}" srcOrd="0" destOrd="0" presId="urn:microsoft.com/office/officeart/2005/8/layout/vProcess5"/>
    <dgm:cxn modelId="{4FEDA272-2F26-4CA9-BBDE-8FBDB62386DA}" type="presParOf" srcId="{EBC6CADB-DA92-400D-AFDC-7CBF7297C31B}" destId="{AE981F55-9370-4B5B-A346-A8662FD4E35B}" srcOrd="0" destOrd="0" presId="urn:microsoft.com/office/officeart/2005/8/layout/vProcess5"/>
    <dgm:cxn modelId="{55273147-3C38-453D-970D-044EC961C421}" type="presParOf" srcId="{EBC6CADB-DA92-400D-AFDC-7CBF7297C31B}" destId="{C435A2BE-8E50-4563-894A-819CA7C0FFA8}" srcOrd="1" destOrd="0" presId="urn:microsoft.com/office/officeart/2005/8/layout/vProcess5"/>
    <dgm:cxn modelId="{6C0BC31F-5E09-4D19-8D17-4F5EA1F3AFF9}" type="presParOf" srcId="{EBC6CADB-DA92-400D-AFDC-7CBF7297C31B}" destId="{A293B819-D6FF-4D85-9542-C46746694BA6}" srcOrd="2" destOrd="0" presId="urn:microsoft.com/office/officeart/2005/8/layout/vProcess5"/>
    <dgm:cxn modelId="{29F41A99-3387-49D9-A4FA-1475E46703CC}" type="presParOf" srcId="{EBC6CADB-DA92-400D-AFDC-7CBF7297C31B}" destId="{BC26B8F9-6573-4CBB-9D46-7A112BED1427}" srcOrd="3" destOrd="0" presId="urn:microsoft.com/office/officeart/2005/8/layout/vProcess5"/>
    <dgm:cxn modelId="{5EF4654F-85BB-42E4-8A4B-B381C79B7C6B}" type="presParOf" srcId="{EBC6CADB-DA92-400D-AFDC-7CBF7297C31B}" destId="{AEF40E9A-AA19-403C-B2BE-0D07F471D666}" srcOrd="4" destOrd="0" presId="urn:microsoft.com/office/officeart/2005/8/layout/vProcess5"/>
    <dgm:cxn modelId="{882328E2-E48F-422A-B6EE-115DD8739B23}" type="presParOf" srcId="{EBC6CADB-DA92-400D-AFDC-7CBF7297C31B}" destId="{3BACF125-3F53-4640-AFE7-15828F1AAA5D}" srcOrd="5" destOrd="0" presId="urn:microsoft.com/office/officeart/2005/8/layout/vProcess5"/>
    <dgm:cxn modelId="{D4F9CE2C-728F-4C40-9906-84CAA05686E3}" type="presParOf" srcId="{EBC6CADB-DA92-400D-AFDC-7CBF7297C31B}" destId="{2636703E-17EB-4FD1-8A54-D447BEDF36AA}" srcOrd="6" destOrd="0" presId="urn:microsoft.com/office/officeart/2005/8/layout/vProcess5"/>
    <dgm:cxn modelId="{1AEAF297-27CD-42A2-9998-4092C4C47583}" type="presParOf" srcId="{EBC6CADB-DA92-400D-AFDC-7CBF7297C31B}" destId="{0467CB0C-6949-4C75-AA2B-A03AF4E39FB2}" srcOrd="7" destOrd="0" presId="urn:microsoft.com/office/officeart/2005/8/layout/vProcess5"/>
    <dgm:cxn modelId="{5BB3C265-672C-4162-815C-0144B2074CC6}" type="presParOf" srcId="{EBC6CADB-DA92-400D-AFDC-7CBF7297C31B}" destId="{E0D6F353-E6F7-418F-9B55-CE9D8C3ABCC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5A2BE-8E50-4563-894A-819CA7C0FFA8}">
      <dsp:nvSpPr>
        <dsp:cNvPr id="0" name=""/>
        <dsp:cNvSpPr/>
      </dsp:nvSpPr>
      <dsp:spPr>
        <a:xfrm>
          <a:off x="0" y="0"/>
          <a:ext cx="2790289" cy="1074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Awareness</a:t>
          </a:r>
        </a:p>
      </dsp:txBody>
      <dsp:txXfrm>
        <a:off x="31469" y="31469"/>
        <a:ext cx="1630906" cy="1011482"/>
      </dsp:txXfrm>
    </dsp:sp>
    <dsp:sp modelId="{A293B819-D6FF-4D85-9542-C46746694BA6}">
      <dsp:nvSpPr>
        <dsp:cNvPr id="0" name=""/>
        <dsp:cNvSpPr/>
      </dsp:nvSpPr>
      <dsp:spPr>
        <a:xfrm>
          <a:off x="246202" y="1253489"/>
          <a:ext cx="2790289" cy="1074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2827"/>
                <a:satOff val="-27168"/>
                <a:lumOff val="-990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82827"/>
                <a:satOff val="-27168"/>
                <a:lumOff val="-990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82827"/>
                <a:satOff val="-27168"/>
                <a:lumOff val="-990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Acceptance</a:t>
          </a:r>
        </a:p>
      </dsp:txBody>
      <dsp:txXfrm>
        <a:off x="277671" y="1284958"/>
        <a:ext cx="1782776" cy="1011482"/>
      </dsp:txXfrm>
    </dsp:sp>
    <dsp:sp modelId="{BC26B8F9-6573-4CBB-9D46-7A112BED1427}">
      <dsp:nvSpPr>
        <dsp:cNvPr id="0" name=""/>
        <dsp:cNvSpPr/>
      </dsp:nvSpPr>
      <dsp:spPr>
        <a:xfrm>
          <a:off x="492404" y="2506979"/>
          <a:ext cx="2790289" cy="1074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65654"/>
                <a:satOff val="-54335"/>
                <a:lumOff val="-1980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65654"/>
                <a:satOff val="-54335"/>
                <a:lumOff val="-1980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65654"/>
                <a:satOff val="-54335"/>
                <a:lumOff val="-1980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Adoption</a:t>
          </a:r>
        </a:p>
      </dsp:txBody>
      <dsp:txXfrm>
        <a:off x="523873" y="2538448"/>
        <a:ext cx="1782776" cy="1011482"/>
      </dsp:txXfrm>
    </dsp:sp>
    <dsp:sp modelId="{AEF40E9A-AA19-403C-B2BE-0D07F471D666}">
      <dsp:nvSpPr>
        <dsp:cNvPr id="0" name=""/>
        <dsp:cNvSpPr/>
      </dsp:nvSpPr>
      <dsp:spPr>
        <a:xfrm>
          <a:off x="2091916" y="814768"/>
          <a:ext cx="698373" cy="698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2249050" y="814768"/>
        <a:ext cx="384105" cy="525526"/>
      </dsp:txXfrm>
    </dsp:sp>
    <dsp:sp modelId="{3BACF125-3F53-4640-AFE7-15828F1AAA5D}">
      <dsp:nvSpPr>
        <dsp:cNvPr id="0" name=""/>
        <dsp:cNvSpPr/>
      </dsp:nvSpPr>
      <dsp:spPr>
        <a:xfrm>
          <a:off x="2338118" y="2061095"/>
          <a:ext cx="698373" cy="698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6350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2495252" y="2061095"/>
        <a:ext cx="384105" cy="525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3BE2-99B6-48DB-96C0-DD5EE474C4BD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FECA2-6CFA-4041-A0D4-B4D716B2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3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hundred seventeen speech-language pathologists completed an online questionnaire querying their perceptions about EBP, use of EBP in clinical practice, and perceived barriers to incorporating EBP.</a:t>
            </a:r>
          </a:p>
          <a:p>
            <a:endParaRPr lang="en-US" dirty="0"/>
          </a:p>
          <a:p>
            <a:r>
              <a:rPr lang="en-US" dirty="0"/>
              <a:t>Predictors of EBP, Sources of EBP, Perceived barriers, and attitudes toward EBP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FECA2-6CFA-4041-A0D4-B4D716B2F1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46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Awareness: Conducting peer support groups is good for adolescents with TBI</a:t>
            </a:r>
          </a:p>
          <a:p>
            <a:r>
              <a:rPr lang="en-US" dirty="0"/>
              <a:t>Acceptance: if an adolescent is showing _________ signs, then I should do __________</a:t>
            </a:r>
          </a:p>
          <a:p>
            <a:r>
              <a:rPr lang="en-US" dirty="0"/>
              <a:t>Adoption: I have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FECA2-6CFA-4041-A0D4-B4D716B2F1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for a clinician who is highly motivated to use research to inform clinical decisions and who also has the knowledge and skill to find and evaluate the articles, implementing an evidence-based intervention with only the research article in hand may be difficult. In fact, only 28% of speech-language intervention clinical trials contained a complete description of all intervention elements (</a:t>
            </a:r>
            <a:r>
              <a:rPr lang="en-US" dirty="0" err="1"/>
              <a:t>Ludemann</a:t>
            </a:r>
            <a:r>
              <a:rPr lang="en-US" dirty="0"/>
              <a:t> et al., 2017</a:t>
            </a:r>
          </a:p>
          <a:p>
            <a:endParaRPr lang="en-US" dirty="0"/>
          </a:p>
          <a:p>
            <a:r>
              <a:rPr lang="en-US" dirty="0"/>
              <a:t>A systematic review of barriers to evidence-based medicine noted that a lack of clinically relevant studies is the most frequent barrier to use and implementation of EBP (Sadeghi-</a:t>
            </a:r>
            <a:r>
              <a:rPr lang="en-US" dirty="0" err="1"/>
              <a:t>Bazargani</a:t>
            </a:r>
            <a:r>
              <a:rPr lang="en-US" dirty="0"/>
              <a:t> et al., 2014). Other identified barriers include (a) resources (e.g., lack of infrastructure, lack of time); (b) attitudes and expectations toward EBP (e.g., EBP not valued by supervisors, EBP not viewed as part of clinical duties); and (c) knowledge (e.g., lack of skills to find, understand, and implement research; Harding et al., 2014). </a:t>
            </a:r>
          </a:p>
          <a:p>
            <a:endParaRPr lang="en-US" dirty="0"/>
          </a:p>
          <a:p>
            <a:r>
              <a:rPr lang="en-US" dirty="0"/>
              <a:t>SLPs report using research studies less than any other form of information when making clinical decisions (</a:t>
            </a:r>
            <a:r>
              <a:rPr lang="en-US" dirty="0" err="1"/>
              <a:t>McCurtin</a:t>
            </a:r>
            <a:r>
              <a:rPr lang="en-US" dirty="0"/>
              <a:t> &amp; Clifford, 2015; </a:t>
            </a:r>
            <a:r>
              <a:rPr lang="en-US" dirty="0" err="1"/>
              <a:t>Zipoli</a:t>
            </a:r>
            <a:r>
              <a:rPr lang="en-US" dirty="0"/>
              <a:t> &amp; Kennedy, 2005). Instead, continuing education, personal contacts, websites, and books are the most frequently used sources of information to make clinical decisions (</a:t>
            </a:r>
            <a:r>
              <a:rPr lang="en-US" dirty="0" err="1"/>
              <a:t>NailChiwetalu</a:t>
            </a:r>
            <a:r>
              <a:rPr lang="en-US" dirty="0"/>
              <a:t> &amp; Bernstein Ratner, 2007; </a:t>
            </a:r>
            <a:r>
              <a:rPr lang="en-US" dirty="0" err="1"/>
              <a:t>Zipoli</a:t>
            </a:r>
            <a:r>
              <a:rPr lang="en-US" dirty="0"/>
              <a:t> &amp; Kennedy, 2005). However, when SLPs use research articles to obtain information, ASHA journals are the most frequent journals accessed (Nail-</a:t>
            </a:r>
            <a:r>
              <a:rPr lang="en-US" dirty="0" err="1"/>
              <a:t>Chiwetalu</a:t>
            </a:r>
            <a:r>
              <a:rPr lang="en-US" dirty="0"/>
              <a:t> &amp; Bernstein Ratner, 2007)</a:t>
            </a:r>
          </a:p>
          <a:p>
            <a:endParaRPr lang="en-US" dirty="0"/>
          </a:p>
          <a:p>
            <a:r>
              <a:rPr lang="en-US" dirty="0"/>
              <a:t>the results of this study indicate that clinical practice research comprises the minority (~25%) of the research articles published in ASHA journals, and this trend does not appear to be changing. Given the broad scope of practice in speech-language pathology, this yields a dearth of information in any single general area of study and even less when answering a clinical question about a specific population. Even fewer implementation studies included SLPs as the primary participants, calling into question the real-world feasibility of most research available to practicing clinicians. In fact, only a single study tested an implementation strategy specifically for SLPs (Bainbridge et al., 2015).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FECA2-6CFA-4041-A0D4-B4D716B2F1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71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read a research paper: https://www.ncbi.nlm.nih.gov/pmc/articles/PMC2127173/pdf/9253275.pdf</a:t>
            </a:r>
          </a:p>
          <a:p>
            <a:r>
              <a:rPr lang="en-US" dirty="0"/>
              <a:t>Statistics for the non-statistician: https://www.ncbi.nlm.nih.gov/pmc/articles/PMC2127256/pdf/9270463.pdf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FECA2-6CFA-4041-A0D4-B4D716B2F1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8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006F-37F9-4E86-8E38-DD7357DB0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Translating the evidence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22B7-A426-43F0-99A6-79498A305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CDS 663 </a:t>
            </a:r>
          </a:p>
          <a:p>
            <a:r>
              <a:rPr lang="en-US" dirty="0"/>
              <a:t>March 9, 2021</a:t>
            </a:r>
          </a:p>
        </p:txBody>
      </p:sp>
    </p:spTree>
    <p:extLst>
      <p:ext uri="{BB962C8B-B14F-4D97-AF65-F5344CB8AC3E}">
        <p14:creationId xmlns:p14="http://schemas.microsoft.com/office/powerpoint/2010/main" val="2237713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07392-F38E-482E-B4AC-E903F77B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cap="all"/>
              <a:t>EVIDENCE-BASED GUIDELINES ON JUDGING RESEARCH APPLICABILITY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BB2E8A-1757-4275-9CA7-741BA9723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444" y="1451952"/>
            <a:ext cx="7678440" cy="2764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A3CF5A-D4C4-46D7-A12A-28518DD14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58" y="237803"/>
            <a:ext cx="5130799" cy="1013332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415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2AB5-2BB7-4A83-B246-C12F08A0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clinicians know about reading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EF9B-EBA5-453B-BD1E-8E422D8F3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 dirty="0"/>
              <a:t>Clinical implications section</a:t>
            </a:r>
          </a:p>
          <a:p>
            <a:pPr>
              <a:buFontTx/>
              <a:buChar char="-"/>
            </a:pPr>
            <a:r>
              <a:rPr lang="en-US" dirty="0"/>
              <a:t>Framework for analyzing clinical utility</a:t>
            </a:r>
          </a:p>
          <a:p>
            <a:pPr lvl="1">
              <a:buFontTx/>
              <a:buChar char="-"/>
            </a:pPr>
            <a:r>
              <a:rPr lang="en-US" dirty="0"/>
              <a:t>Assessment</a:t>
            </a:r>
          </a:p>
          <a:p>
            <a:pPr lvl="2">
              <a:buFontTx/>
              <a:buChar char="-"/>
            </a:pPr>
            <a:r>
              <a:rPr lang="en-US" dirty="0"/>
              <a:t>Population?</a:t>
            </a:r>
          </a:p>
          <a:p>
            <a:pPr lvl="2">
              <a:buFontTx/>
              <a:buChar char="-"/>
            </a:pPr>
            <a:r>
              <a:rPr lang="en-US" dirty="0"/>
              <a:t>Access to tool for free?</a:t>
            </a:r>
          </a:p>
          <a:p>
            <a:pPr lvl="2">
              <a:buFontTx/>
              <a:buChar char="-"/>
            </a:pPr>
            <a:r>
              <a:rPr lang="en-US" dirty="0"/>
              <a:t>Ease of administration</a:t>
            </a:r>
          </a:p>
          <a:p>
            <a:pPr lvl="2">
              <a:buFontTx/>
              <a:buChar char="-"/>
            </a:pPr>
            <a:r>
              <a:rPr lang="en-US" dirty="0"/>
              <a:t>Ease of scoring</a:t>
            </a:r>
          </a:p>
          <a:p>
            <a:pPr lvl="1">
              <a:buFontTx/>
              <a:buChar char="-"/>
            </a:pPr>
            <a:r>
              <a:rPr lang="en-US" dirty="0"/>
              <a:t>Intervention</a:t>
            </a:r>
          </a:p>
          <a:p>
            <a:pPr lvl="2">
              <a:buFontTx/>
              <a:buChar char="-"/>
            </a:pPr>
            <a:r>
              <a:rPr lang="en-US" dirty="0"/>
              <a:t>Population?</a:t>
            </a:r>
          </a:p>
          <a:p>
            <a:pPr lvl="2">
              <a:buFontTx/>
              <a:buChar char="-"/>
            </a:pPr>
            <a:r>
              <a:rPr lang="en-US" dirty="0"/>
              <a:t>Methods replicable?</a:t>
            </a:r>
          </a:p>
          <a:p>
            <a:pPr lvl="2">
              <a:buFontTx/>
              <a:buChar char="-"/>
            </a:pPr>
            <a:r>
              <a:rPr lang="en-US" dirty="0"/>
              <a:t>Clinically feasible dosage/frequency?</a:t>
            </a:r>
          </a:p>
          <a:p>
            <a:pPr lvl="2">
              <a:buFontTx/>
              <a:buChar char="-"/>
            </a:pPr>
            <a:r>
              <a:rPr lang="en-US" dirty="0"/>
              <a:t>Adaptable ingredients?</a:t>
            </a:r>
          </a:p>
          <a:p>
            <a:pPr lvl="1">
              <a:buFontTx/>
              <a:buChar char="-"/>
            </a:pPr>
            <a:r>
              <a:rPr lang="en-US" dirty="0"/>
              <a:t>Service delivery / Interprofessional practice</a:t>
            </a:r>
          </a:p>
        </p:txBody>
      </p:sp>
    </p:spTree>
    <p:extLst>
      <p:ext uri="{BB962C8B-B14F-4D97-AF65-F5344CB8AC3E}">
        <p14:creationId xmlns:p14="http://schemas.microsoft.com/office/powerpoint/2010/main" val="354839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3AE7-FADA-4006-BC22-44E36B66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Million-dollar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44C0-ADF7-4272-9BC8-8E3B5276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Awareness – is this info I need to simply be aware of?</a:t>
            </a:r>
          </a:p>
          <a:p>
            <a:r>
              <a:rPr lang="en-US" dirty="0"/>
              <a:t>Acceptability – if I see a client with ________ with a blank presentation, can I use _________</a:t>
            </a:r>
          </a:p>
          <a:p>
            <a:r>
              <a:rPr lang="en-US" dirty="0"/>
              <a:t>Adoptability – If I see a client tomorrow, should I use this in my session?</a:t>
            </a:r>
          </a:p>
        </p:txBody>
      </p:sp>
    </p:spTree>
    <p:extLst>
      <p:ext uri="{BB962C8B-B14F-4D97-AF65-F5344CB8AC3E}">
        <p14:creationId xmlns:p14="http://schemas.microsoft.com/office/powerpoint/2010/main" val="270481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C620-170F-4B6B-BFDA-F5539BDE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into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4E391-E642-4154-893E-7E9396F2F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evaluate the clinical utility of some papers!</a:t>
            </a:r>
          </a:p>
        </p:txBody>
      </p:sp>
    </p:spTree>
    <p:extLst>
      <p:ext uri="{BB962C8B-B14F-4D97-AF65-F5344CB8AC3E}">
        <p14:creationId xmlns:p14="http://schemas.microsoft.com/office/powerpoint/2010/main" val="3471405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E46E-2ACE-4C3F-A2BC-FC2970F6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I’m going to be a busy clinician!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433E-6A0B-415A-B5B2-436BB3C01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educational platforms</a:t>
            </a:r>
          </a:p>
          <a:p>
            <a:pPr lvl="1"/>
            <a:r>
              <a:rPr lang="en-US" b="1" dirty="0"/>
              <a:t>ANCDS, </a:t>
            </a:r>
            <a:r>
              <a:rPr lang="en-US" dirty="0"/>
              <a:t>STEP, </a:t>
            </a:r>
            <a:r>
              <a:rPr lang="en-US" dirty="0" err="1"/>
              <a:t>Medbridge</a:t>
            </a:r>
            <a:r>
              <a:rPr lang="en-US" dirty="0"/>
              <a:t>, ASHA Learning Pass</a:t>
            </a:r>
          </a:p>
          <a:p>
            <a:r>
              <a:rPr lang="en-US" dirty="0"/>
              <a:t>Blogs</a:t>
            </a:r>
          </a:p>
          <a:p>
            <a:pPr lvl="1"/>
            <a:r>
              <a:rPr lang="en-US" dirty="0"/>
              <a:t>Paid: TISLP</a:t>
            </a:r>
          </a:p>
          <a:p>
            <a:pPr lvl="1"/>
            <a:r>
              <a:rPr lang="en-US" dirty="0"/>
              <a:t>Unpaid: swallowstudy.com, eatspeakthink.com, brainline.org, </a:t>
            </a:r>
          </a:p>
          <a:p>
            <a:r>
              <a:rPr lang="en-US" dirty="0"/>
              <a:t>Podcasts</a:t>
            </a:r>
          </a:p>
          <a:p>
            <a:pPr lvl="1"/>
            <a:r>
              <a:rPr lang="en-US" dirty="0"/>
              <a:t>Down the Hatch, ANCDS podcast, </a:t>
            </a:r>
            <a:r>
              <a:rPr lang="en-US" dirty="0" err="1"/>
              <a:t>AphasiaAccess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5FD4-5831-4ACE-8CA9-95F8E90F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C783-A005-48DF-97B2-C8E31F2D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reading an article, identify what you already know about the topic (textbook, clinical guidelines, systematic reviews)</a:t>
            </a:r>
          </a:p>
          <a:p>
            <a:r>
              <a:rPr lang="en-US" dirty="0"/>
              <a:t>Ensure that you have a checklist that helps you extract pertinent info</a:t>
            </a:r>
          </a:p>
          <a:p>
            <a:r>
              <a:rPr lang="en-US" dirty="0"/>
              <a:t>Compare what the study claims to what you already know</a:t>
            </a:r>
          </a:p>
          <a:p>
            <a:r>
              <a:rPr lang="en-US" dirty="0"/>
              <a:t>Translate the knowledge: </a:t>
            </a:r>
          </a:p>
          <a:p>
            <a:pPr lvl="1"/>
            <a:r>
              <a:rPr lang="en-US" dirty="0"/>
              <a:t>AWARE? ACCEPT? ADOPT?</a:t>
            </a:r>
          </a:p>
        </p:txBody>
      </p:sp>
    </p:spTree>
    <p:extLst>
      <p:ext uri="{BB962C8B-B14F-4D97-AF65-F5344CB8AC3E}">
        <p14:creationId xmlns:p14="http://schemas.microsoft.com/office/powerpoint/2010/main" val="14308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67E5-3D0D-4811-96F4-7D8B529F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US" dirty="0"/>
              <a:t>Why talk about this?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793D8-3264-4196-90FF-885D287C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62" y="2590699"/>
            <a:ext cx="5071256" cy="13565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A049-97C5-4165-838F-B039BEB29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/>
          </a:bodyPr>
          <a:lstStyle/>
          <a:p>
            <a:r>
              <a:rPr lang="en-US" dirty="0"/>
              <a:t>“Exposure to EBP in graduate school and during the CF, perception of barriers, and EBP career training significantly predicted the use of EBP in clinical practice.”</a:t>
            </a:r>
          </a:p>
        </p:txBody>
      </p:sp>
    </p:spTree>
    <p:extLst>
      <p:ext uri="{BB962C8B-B14F-4D97-AF65-F5344CB8AC3E}">
        <p14:creationId xmlns:p14="http://schemas.microsoft.com/office/powerpoint/2010/main" val="420597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0109-022D-4839-8498-23CF8A73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knowledge translation?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7802-7670-464C-AE7D-D795982C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80754"/>
            <a:ext cx="9753600" cy="4186646"/>
          </a:xfrm>
        </p:spPr>
        <p:txBody>
          <a:bodyPr>
            <a:normAutofit/>
          </a:bodyPr>
          <a:lstStyle/>
          <a:p>
            <a:r>
              <a:rPr lang="en-US" dirty="0"/>
              <a:t>“an active process that facilitates the introduction of new evidence into practice…includes identifying optimum strategies to close the gap between research and clinical practice”</a:t>
            </a:r>
          </a:p>
          <a:p>
            <a:r>
              <a:rPr lang="en-US" dirty="0"/>
              <a:t>Passive                                         </a:t>
            </a:r>
            <a:r>
              <a:rPr lang="en-US" dirty="0">
                <a:sym typeface="Wingdings" panose="05000000000000000000" pitchFamily="2" charset="2"/>
              </a:rPr>
              <a:t>Active</a:t>
            </a:r>
          </a:p>
          <a:p>
            <a:r>
              <a:rPr lang="en-US" dirty="0">
                <a:sym typeface="Wingdings" panose="05000000000000000000" pitchFamily="2" charset="2"/>
              </a:rPr>
              <a:t>“showed that educational meetings were commonly used KT strategies specifically directed at translating research into practice and enhancing research uptake in rehabilitation disciplines”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discrepancies were seen between the outcomes reported in the “Method” and “Results” sections.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inconsistencies were seen with the use of multiple tools and approaches to evaluate the primary outcome. 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96C1FE-07DF-4EAD-87C9-CE78C1A732E8}"/>
              </a:ext>
            </a:extLst>
          </p:cNvPr>
          <p:cNvCxnSpPr>
            <a:cxnSpLocks/>
          </p:cNvCxnSpPr>
          <p:nvPr/>
        </p:nvCxnSpPr>
        <p:spPr>
          <a:xfrm>
            <a:off x="2595154" y="2865120"/>
            <a:ext cx="23687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CF7F8C3-0204-48BF-9025-57B2A43B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986" y="84240"/>
            <a:ext cx="2617853" cy="159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57BC-0539-4BD7-831F-6A75106F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Stages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BA8BD-1D39-4A42-94E1-342BBDC9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67" y="2584687"/>
            <a:ext cx="6517065" cy="1368584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57774-826D-4A8D-B13A-39BB3EB2E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506740"/>
              </p:ext>
            </p:extLst>
          </p:nvPr>
        </p:nvGraphicFramePr>
        <p:xfrm>
          <a:off x="1371600" y="2286000"/>
          <a:ext cx="3282694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856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A054-0834-4E3C-A983-9642F472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What do we know about the type of research being published in the field of SLP?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5A2F-F35D-4204-9E48-1AE343119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C060B-58C6-4A7E-A57C-D8242791A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958" y="2372032"/>
            <a:ext cx="85058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6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CC03-5954-47AB-90C4-AD296B44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evidence: a good starting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DA36-D617-44D4-A022-6926F04AE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 reviews</a:t>
            </a:r>
          </a:p>
          <a:p>
            <a:r>
              <a:rPr lang="en-US" dirty="0"/>
              <a:t>Clinical practice guidelines</a:t>
            </a:r>
          </a:p>
          <a:p>
            <a:pPr lvl="1"/>
            <a:r>
              <a:rPr lang="en-US" dirty="0"/>
              <a:t>Provide overview of clinical implications/ trends </a:t>
            </a:r>
          </a:p>
          <a:p>
            <a:pPr lvl="1"/>
            <a:r>
              <a:rPr lang="en-US" dirty="0"/>
              <a:t>Clinical practice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15790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FCD990-B266-4567-9241-29B3E315C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733" y="4798321"/>
            <a:ext cx="7156589" cy="1654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59DC4B-CCD7-4C7D-9ED3-254BF697A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733" y="769040"/>
            <a:ext cx="7580657" cy="36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8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BFD9D-0142-4AB5-BC62-84735FE4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/>
              <a:t>Evidence-based checklists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8E6EFD-1E2F-4926-B8FE-C7FE5DF80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055" y="1150341"/>
            <a:ext cx="6586786" cy="25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4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BFD9D-0142-4AB5-BC62-84735FE4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 dirty="0"/>
              <a:t>Evidence-based checklists</a:t>
            </a:r>
            <a:br>
              <a:rPr lang="en-US" sz="4200" cap="all" dirty="0"/>
            </a:br>
            <a:endParaRPr lang="en-US" sz="4200" cap="all" dirty="0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8DE126-7F57-41C1-B961-C4DB6B412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9023" y="1639831"/>
            <a:ext cx="5659222" cy="3777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B69ACE-5C87-4385-8848-7CCDA9EDD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495" y="1209288"/>
            <a:ext cx="46672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818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{D99C9D23-8E08-4627-B1E6-679A71088F7B}tf10001105</Template>
  <TotalTime>4366</TotalTime>
  <Words>939</Words>
  <Application>Microsoft Macintosh PowerPoint</Application>
  <PresentationFormat>Widescreen</PresentationFormat>
  <Paragraphs>77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Franklin Gothic Book</vt:lpstr>
      <vt:lpstr>Times New Roman</vt:lpstr>
      <vt:lpstr>Crop</vt:lpstr>
      <vt:lpstr>Translating the evidence</vt:lpstr>
      <vt:lpstr>Why talk about this?</vt:lpstr>
      <vt:lpstr>What is knowledge translation?</vt:lpstr>
      <vt:lpstr>Stages</vt:lpstr>
      <vt:lpstr>What do we know about the type of research being published in the field of SLP?</vt:lpstr>
      <vt:lpstr>Translating evidence: a good starting point?</vt:lpstr>
      <vt:lpstr>PowerPoint Presentation</vt:lpstr>
      <vt:lpstr>Evidence-based checklists</vt:lpstr>
      <vt:lpstr>Evidence-based checklists </vt:lpstr>
      <vt:lpstr>EVIDENCE-BASED GUIDELINES ON JUDGING RESEARCH APPLICABILITY</vt:lpstr>
      <vt:lpstr>What should clinicians know about reading research?</vt:lpstr>
      <vt:lpstr>Million-dollar question</vt:lpstr>
      <vt:lpstr>Putting into practice</vt:lpstr>
      <vt:lpstr>But I’m going to be a busy clinician!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Translating the evidence</dc:title>
  <dc:creator>Priya Kucheria</dc:creator>
  <cp:lastModifiedBy>Jim Wright</cp:lastModifiedBy>
  <cp:revision>31</cp:revision>
  <dcterms:created xsi:type="dcterms:W3CDTF">2021-03-02T03:19:40Z</dcterms:created>
  <dcterms:modified xsi:type="dcterms:W3CDTF">2021-03-09T15:47:30Z</dcterms:modified>
</cp:coreProperties>
</file>