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1" r:id="rId9"/>
    <p:sldId id="276" r:id="rId10"/>
    <p:sldId id="277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82" r:id="rId24"/>
    <p:sldId id="281" r:id="rId25"/>
    <p:sldId id="288" r:id="rId26"/>
    <p:sldId id="284" r:id="rId27"/>
    <p:sldId id="285" r:id="rId28"/>
    <p:sldId id="286" r:id="rId29"/>
    <p:sldId id="287" r:id="rId30"/>
    <p:sldId id="289" r:id="rId31"/>
    <p:sldId id="290" r:id="rId32"/>
    <p:sldId id="291" r:id="rId33"/>
    <p:sldId id="292" r:id="rId34"/>
    <p:sldId id="296" r:id="rId35"/>
    <p:sldId id="293" r:id="rId36"/>
    <p:sldId id="294" r:id="rId37"/>
    <p:sldId id="295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473"/>
  </p:normalViewPr>
  <p:slideViewPr>
    <p:cSldViewPr snapToGrid="0" snapToObjects="1">
      <p:cViewPr varScale="1">
        <p:scale>
          <a:sx n="101" d="100"/>
          <a:sy n="101" d="100"/>
        </p:scale>
        <p:origin x="19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5065F-D538-044A-9D79-150E1198B063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7E107-2591-3E4B-A181-4208A20C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37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31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17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37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7E107-2591-3E4B-A181-4208A20C2CA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18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253CC7-72D5-834A-9B8F-F17F46B14072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5800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4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0CEB4-F593-FF44-BB53-3E1E7DBFB938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92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62B47F-899B-2342-91A3-D38E26944293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57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474B9C-4CF2-9B4C-A10D-A820951B3541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35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73E28B-D3D8-F34E-BD2A-B6B4845EF72D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94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7E107-2591-3E4B-A181-4208A20C2CA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97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89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21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2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28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05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7E107-2591-3E4B-A181-4208A20C2C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11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37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91A-E8E9-A447-93FA-B1EE82523E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44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569-92BD-D746-9E43-07CD8FB535A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2549-A1CA-864B-88C9-258804F21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7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569-92BD-D746-9E43-07CD8FB535A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2549-A1CA-864B-88C9-258804F21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6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569-92BD-D746-9E43-07CD8FB535A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2549-A1CA-864B-88C9-258804F21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8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569-92BD-D746-9E43-07CD8FB535A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2549-A1CA-864B-88C9-258804F21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8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569-92BD-D746-9E43-07CD8FB535A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2549-A1CA-864B-88C9-258804F21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569-92BD-D746-9E43-07CD8FB535A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2549-A1CA-864B-88C9-258804F21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4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569-92BD-D746-9E43-07CD8FB535A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2549-A1CA-864B-88C9-258804F21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0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569-92BD-D746-9E43-07CD8FB535A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2549-A1CA-864B-88C9-258804F21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0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569-92BD-D746-9E43-07CD8FB535A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2549-A1CA-864B-88C9-258804F21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4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569-92BD-D746-9E43-07CD8FB535A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2549-A1CA-864B-88C9-258804F21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4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569-92BD-D746-9E43-07CD8FB535A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2549-A1CA-864B-88C9-258804F21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7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2A569-92BD-D746-9E43-07CD8FB535A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D2549-A1CA-864B-88C9-258804F21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0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apple.com/us/developer/tactus-therapy-solutions-ltd/id438070002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Memory:</a:t>
            </a:r>
            <a:br>
              <a:rPr lang="en-US" dirty="0"/>
            </a:br>
            <a:r>
              <a:rPr lang="en-US" dirty="0"/>
              <a:t> Theory, Assessment and Treatment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Winter 2021</a:t>
            </a:r>
          </a:p>
        </p:txBody>
      </p:sp>
    </p:spTree>
    <p:extLst>
      <p:ext uri="{BB962C8B-B14F-4D97-AF65-F5344CB8AC3E}">
        <p14:creationId xmlns:p14="http://schemas.microsoft.com/office/powerpoint/2010/main" val="3390273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Posttraumatic amnesia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lvl="1" eaLnBrk="1" hangingPunct="1"/>
            <a:r>
              <a:rPr lang="en-US">
                <a:latin typeface="Georgia" charset="0"/>
                <a:ea typeface="ＭＳ Ｐゴシック" charset="0"/>
              </a:rPr>
              <a:t>Difficulty forming new memories</a:t>
            </a:r>
          </a:p>
          <a:p>
            <a:pPr lvl="1" eaLnBrk="1" hangingPunct="1"/>
            <a:r>
              <a:rPr lang="en-US">
                <a:latin typeface="Georgia" charset="0"/>
                <a:ea typeface="ＭＳ Ｐゴシック" charset="0"/>
              </a:rPr>
              <a:t>Tends to gradually improve</a:t>
            </a:r>
          </a:p>
          <a:p>
            <a:pPr eaLnBrk="1" hangingPunct="1"/>
            <a:endParaRPr lang="en-US">
              <a:latin typeface="Georgi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495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memory theory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to strengthen encoding, consolidation and storage.</a:t>
            </a:r>
          </a:p>
          <a:p>
            <a:r>
              <a:rPr lang="en-US" dirty="0"/>
              <a:t>Instructional techniques can emphasize procedural memory pathways in those whose declarative memory pathways are damaged.</a:t>
            </a:r>
          </a:p>
          <a:p>
            <a:pPr lvl="1"/>
            <a:r>
              <a:rPr lang="en-US" dirty="0"/>
              <a:t>Sohlberg &amp; </a:t>
            </a:r>
            <a:r>
              <a:rPr lang="en-US" dirty="0" err="1"/>
              <a:t>Turkstra</a:t>
            </a:r>
            <a:r>
              <a:rPr lang="en-US" dirty="0"/>
              <a:t> text provides map to do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00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Learning is enhanced when…</a:t>
            </a:r>
          </a:p>
        </p:txBody>
      </p:sp>
      <p:sp>
        <p:nvSpPr>
          <p:cNvPr id="21506" name="Content Placeholder 9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Deeper levels of processing are activated</a:t>
            </a:r>
          </a:p>
          <a:p>
            <a:pPr eaLnBrk="1" hangingPunct="1"/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Material is elaborated</a:t>
            </a:r>
          </a:p>
          <a:p>
            <a:pPr eaLnBrk="1" hangingPunct="1">
              <a:buFontTx/>
              <a:buNone/>
            </a:pPr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This increases the number of potential routes to retrieval..</a:t>
            </a:r>
          </a:p>
          <a:p>
            <a:endParaRPr lang="en-US">
              <a:latin typeface="Georgi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081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What Makes Memories Last?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Georgia" charset="0"/>
                <a:ea typeface="ＭＳ Ｐゴシック" charset="0"/>
                <a:cs typeface="ＭＳ Ｐゴシック" charset="0"/>
              </a:rPr>
              <a:t>Self-relevance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Georgia" charset="0"/>
                <a:ea typeface="ＭＳ Ｐゴシック" charset="0"/>
                <a:cs typeface="ＭＳ Ｐゴシック" charset="0"/>
              </a:rPr>
              <a:t>Reactivation pattern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Georgia" charset="0"/>
                <a:ea typeface="ＭＳ Ｐゴシック" charset="0"/>
                <a:cs typeface="ＭＳ Ｐゴシック" charset="0"/>
              </a:rPr>
              <a:t>Cognitive significance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Georgia" charset="0"/>
                <a:ea typeface="ＭＳ Ｐゴシック" charset="0"/>
                <a:cs typeface="ＭＳ Ｐゴシック" charset="0"/>
              </a:rPr>
              <a:t>Sensory diversity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Georgia" charset="0"/>
                <a:ea typeface="ＭＳ Ｐゴシック" charset="0"/>
                <a:cs typeface="ＭＳ Ｐゴシック" charset="0"/>
              </a:rPr>
              <a:t>Distinctiveness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Georgia" charset="0"/>
                <a:ea typeface="ＭＳ Ｐゴシック" charset="0"/>
                <a:cs typeface="ＭＳ Ｐゴシック" charset="0"/>
              </a:rPr>
              <a:t>Exposure duration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Georgia" charset="0"/>
                <a:ea typeface="ＭＳ Ｐゴシック" charset="0"/>
                <a:cs typeface="ＭＳ Ｐゴシック" charset="0"/>
              </a:rPr>
              <a:t>Motivational significance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Georgia" charset="0"/>
                <a:ea typeface="ＭＳ Ｐゴシック" charset="0"/>
                <a:cs typeface="ＭＳ Ｐゴシック" charset="0"/>
              </a:rPr>
              <a:t>Emotional significance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Georgia" charset="0"/>
                <a:ea typeface="ＭＳ Ｐゴシック" charset="0"/>
                <a:cs typeface="ＭＳ Ｐゴシック" charset="0"/>
              </a:rPr>
              <a:t>Predictability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Georgi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932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Instruction Should be Based on Client’s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parts of memory are preserved versus impaired</a:t>
            </a:r>
          </a:p>
          <a:p>
            <a:r>
              <a:rPr lang="en-US" dirty="0"/>
              <a:t>Will client need a highly structured, error free learning regimen?</a:t>
            </a:r>
          </a:p>
          <a:p>
            <a:r>
              <a:rPr lang="en-US" dirty="0"/>
              <a:t>What other considerations should drive the design of instruction?</a:t>
            </a:r>
          </a:p>
          <a:p>
            <a:pPr lvl="1"/>
            <a:r>
              <a:rPr lang="en-US" dirty="0"/>
              <a:t>Cognitive-linguistic function</a:t>
            </a:r>
          </a:p>
          <a:p>
            <a:pPr lvl="1"/>
            <a:r>
              <a:rPr lang="en-US" dirty="0"/>
              <a:t>Physical sensory abilities</a:t>
            </a:r>
          </a:p>
          <a:p>
            <a:pPr lvl="1"/>
            <a:r>
              <a:rPr lang="en-US" dirty="0"/>
              <a:t>Psychosocial function</a:t>
            </a:r>
          </a:p>
          <a:p>
            <a:pPr lvl="1"/>
            <a:r>
              <a:rPr lang="en-US" dirty="0"/>
              <a:t>Social connection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94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Memory Theory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Client’s primary issue is with encoding because working memory is reduced </a:t>
            </a:r>
          </a:p>
          <a:p>
            <a:pPr marL="400050" lvl="1" indent="0">
              <a:buNone/>
            </a:pP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en-US" dirty="0">
                <a:latin typeface="+mj-lt"/>
                <a:ea typeface="Wingdings"/>
                <a:cs typeface="Wingdings"/>
                <a:sym typeface="Wingdings"/>
              </a:rPr>
              <a:t>administer direct attention training</a:t>
            </a:r>
          </a:p>
          <a:p>
            <a:r>
              <a:rPr lang="en-US" dirty="0">
                <a:latin typeface="+mj-lt"/>
                <a:ea typeface="Wingdings"/>
                <a:cs typeface="Wingdings"/>
                <a:sym typeface="Wingdings"/>
              </a:rPr>
              <a:t>Client’s primary issue is with consolidation and storage</a:t>
            </a:r>
          </a:p>
          <a:p>
            <a:pPr marL="400050" lvl="1" indent="0">
              <a:buNone/>
            </a:pP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en-US" dirty="0">
                <a:latin typeface="+mj-lt"/>
                <a:ea typeface="Wingdings"/>
                <a:cs typeface="Wingdings"/>
                <a:sym typeface="Wingdings"/>
              </a:rPr>
              <a:t>circumvent using procedural learning and SI</a:t>
            </a:r>
          </a:p>
          <a:p>
            <a:r>
              <a:rPr lang="en-US" dirty="0">
                <a:latin typeface="+mj-lt"/>
                <a:ea typeface="Wingdings"/>
                <a:cs typeface="Wingdings"/>
                <a:sym typeface="Wingdings"/>
              </a:rPr>
              <a:t>Client’s primary issue is with retrieval</a:t>
            </a:r>
          </a:p>
          <a:p>
            <a:pPr marL="400050" lvl="1" indent="0">
              <a:buNone/>
            </a:pP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en-US" dirty="0">
                <a:ea typeface="Wingdings"/>
                <a:cs typeface="Wingdings"/>
                <a:sym typeface="Wingdings"/>
              </a:rPr>
              <a:t>circumvent by teaching recall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7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Assessment of Memory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>
                <a:solidFill>
                  <a:schemeClr val="hlink"/>
                </a:solidFill>
                <a:latin typeface="Georgia" charset="0"/>
                <a:ea typeface="ＭＳ Ｐゴシック" charset="0"/>
                <a:cs typeface="ＭＳ Ｐゴシック" charset="0"/>
              </a:rPr>
              <a:t>Episodic memory</a:t>
            </a:r>
          </a:p>
          <a:p>
            <a:pPr eaLnBrk="1" hangingPunct="1">
              <a:lnSpc>
                <a:spcPct val="90000"/>
              </a:lnSpc>
            </a:pPr>
            <a:r>
              <a:rPr lang="en-US" b="1">
                <a:solidFill>
                  <a:schemeClr val="hlink"/>
                </a:solidFill>
                <a:latin typeface="Georgia" charset="0"/>
                <a:ea typeface="ＭＳ Ｐゴシック" charset="0"/>
                <a:cs typeface="ＭＳ Ｐゴシック" charset="0"/>
              </a:rPr>
              <a:t>Semantic memory</a:t>
            </a:r>
          </a:p>
          <a:p>
            <a:pPr eaLnBrk="1" hangingPunct="1">
              <a:lnSpc>
                <a:spcPct val="90000"/>
              </a:lnSpc>
            </a:pPr>
            <a:r>
              <a:rPr lang="en-US" b="1">
                <a:solidFill>
                  <a:schemeClr val="hlink"/>
                </a:solidFill>
                <a:latin typeface="Georgia" charset="0"/>
                <a:ea typeface="ＭＳ Ｐゴシック" charset="0"/>
                <a:cs typeface="ＭＳ Ｐゴシック" charset="0"/>
              </a:rPr>
              <a:t>Working (short term/attentional) memory</a:t>
            </a:r>
          </a:p>
          <a:p>
            <a:pPr eaLnBrk="1" hangingPunct="1">
              <a:lnSpc>
                <a:spcPct val="90000"/>
              </a:lnSpc>
            </a:pPr>
            <a:r>
              <a:rPr lang="en-US" b="1">
                <a:solidFill>
                  <a:srgbClr val="4EB82E"/>
                </a:solidFill>
                <a:latin typeface="Georgia" charset="0"/>
                <a:ea typeface="ＭＳ Ｐゴシック" charset="0"/>
                <a:cs typeface="ＭＳ Ｐゴシック" charset="0"/>
              </a:rPr>
              <a:t>Perceptual (agnosias)</a:t>
            </a:r>
          </a:p>
          <a:p>
            <a:pPr eaLnBrk="1" hangingPunct="1">
              <a:lnSpc>
                <a:spcPct val="90000"/>
              </a:lnSpc>
            </a:pPr>
            <a:r>
              <a:rPr lang="en-US" b="1">
                <a:solidFill>
                  <a:srgbClr val="4EB82E"/>
                </a:solidFill>
                <a:latin typeface="Georgia" charset="0"/>
                <a:ea typeface="ＭＳ Ｐゴシック" charset="0"/>
                <a:cs typeface="ＭＳ Ｐゴシック" charset="0"/>
              </a:rPr>
              <a:t>Procedural</a:t>
            </a:r>
          </a:p>
          <a:p>
            <a:pPr eaLnBrk="1" hangingPunct="1">
              <a:lnSpc>
                <a:spcPct val="90000"/>
              </a:lnSpc>
            </a:pPr>
            <a:r>
              <a:rPr lang="en-US" b="1">
                <a:solidFill>
                  <a:srgbClr val="4EB82E"/>
                </a:solidFill>
                <a:latin typeface="Georgia" charset="0"/>
                <a:ea typeface="ＭＳ Ｐゴシック" charset="0"/>
                <a:cs typeface="ＭＳ Ｐゴシック" charset="0"/>
              </a:rPr>
              <a:t>Priming</a:t>
            </a:r>
          </a:p>
          <a:p>
            <a:pPr eaLnBrk="1" hangingPunct="1">
              <a:lnSpc>
                <a:spcPct val="90000"/>
              </a:lnSpc>
            </a:pPr>
            <a:r>
              <a:rPr lang="en-US" b="1">
                <a:solidFill>
                  <a:srgbClr val="4EB82E"/>
                </a:solidFill>
                <a:latin typeface="Georgia" charset="0"/>
                <a:ea typeface="ＭＳ Ｐゴシック" charset="0"/>
                <a:cs typeface="ＭＳ Ｐゴシック" charset="0"/>
              </a:rPr>
              <a:t>Emotional/motivational</a:t>
            </a:r>
          </a:p>
        </p:txBody>
      </p:sp>
    </p:spTree>
    <p:extLst>
      <p:ext uri="{BB962C8B-B14F-4D97-AF65-F5344CB8AC3E}">
        <p14:creationId xmlns:p14="http://schemas.microsoft.com/office/powerpoint/2010/main" val="3020989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Assessment Questions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sz="2800">
                <a:latin typeface="Georgia" charset="0"/>
                <a:ea typeface="ＭＳ Ｐゴシック" charset="0"/>
                <a:cs typeface="ＭＳ Ｐゴシック" charset="0"/>
              </a:rPr>
              <a:t>Is there a memory impairment?</a:t>
            </a:r>
          </a:p>
          <a:p>
            <a:pPr eaLnBrk="1" hangingPunct="1"/>
            <a:r>
              <a:rPr lang="en-US" sz="2800">
                <a:latin typeface="Georgia" charset="0"/>
                <a:ea typeface="ＭＳ Ｐゴシック" charset="0"/>
                <a:cs typeface="ＭＳ Ｐゴシック" charset="0"/>
              </a:rPr>
              <a:t>If so, how severe?</a:t>
            </a:r>
          </a:p>
          <a:p>
            <a:pPr eaLnBrk="1" hangingPunct="1"/>
            <a:r>
              <a:rPr lang="en-US" sz="2800">
                <a:latin typeface="Georgia" charset="0"/>
                <a:ea typeface="ＭＳ Ｐゴシック" charset="0"/>
                <a:cs typeface="ＭＳ Ｐゴシック" charset="0"/>
              </a:rPr>
              <a:t>What memory systems &amp; domains are affected?</a:t>
            </a:r>
          </a:p>
          <a:p>
            <a:pPr eaLnBrk="1" hangingPunct="1"/>
            <a:r>
              <a:rPr lang="en-US" sz="2800">
                <a:latin typeface="Georgia" charset="0"/>
                <a:ea typeface="ＭＳ Ｐゴシック" charset="0"/>
                <a:cs typeface="ＭＳ Ｐゴシック" charset="0"/>
              </a:rPr>
              <a:t>Prognosis &amp; prediction?</a:t>
            </a:r>
          </a:p>
          <a:p>
            <a:pPr eaLnBrk="1" hangingPunct="1"/>
            <a:r>
              <a:rPr lang="en-US" sz="2800">
                <a:latin typeface="Georgia" charset="0"/>
                <a:ea typeface="ＭＳ Ｐゴシック" charset="0"/>
                <a:cs typeface="ＭＳ Ｐゴシック" charset="0"/>
              </a:rPr>
              <a:t>How do/will memory problems affect everyday functioning?</a:t>
            </a:r>
          </a:p>
          <a:p>
            <a:pPr eaLnBrk="1" hangingPunct="1"/>
            <a:r>
              <a:rPr lang="en-US" sz="2800">
                <a:latin typeface="Georgia" charset="0"/>
                <a:ea typeface="ＭＳ Ｐゴシック" charset="0"/>
                <a:cs typeface="ＭＳ Ｐゴシック" charset="0"/>
              </a:rPr>
              <a:t>What will help?</a:t>
            </a:r>
          </a:p>
          <a:p>
            <a:pPr eaLnBrk="1" hangingPunct="1"/>
            <a:endParaRPr lang="en-US" sz="2800">
              <a:latin typeface="Georgi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74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Contributions to Clinical Memory Assessment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Patient symptoms</a:t>
            </a:r>
          </a:p>
          <a:p>
            <a:pPr eaLnBrk="1" hangingPunct="1"/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Perspective of carers/family</a:t>
            </a:r>
          </a:p>
          <a:p>
            <a:pPr eaLnBrk="1" hangingPunct="1"/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Diary based observations</a:t>
            </a:r>
          </a:p>
          <a:p>
            <a:pPr eaLnBrk="1" hangingPunct="1"/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Memory tests</a:t>
            </a:r>
          </a:p>
          <a:p>
            <a:pPr eaLnBrk="1" hangingPunct="1"/>
            <a:endParaRPr lang="en-US">
              <a:latin typeface="Georgi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984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90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Testing</a:t>
            </a:r>
            <a:br>
              <a:rPr lang="en-US" sz="290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sz="290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(Informal/Formal-Unstandardized)</a:t>
            </a:r>
            <a:endParaRPr lang="en-US" sz="3000">
              <a:solidFill>
                <a:srgbClr val="7B9899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Clinical Interview (spontaneous account, symptoms, impact, agreement)</a:t>
            </a:r>
          </a:p>
          <a:p>
            <a:pPr eaLnBrk="1" hangingPunct="1"/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Questionnaires/rating scales for acute (e.g., GOAT)</a:t>
            </a:r>
          </a:p>
          <a:p>
            <a:pPr eaLnBrk="1" hangingPunct="1"/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Questionnaires/rating scales for post acute (Memory Questionnaire; Cognitive Symptoms Checklist (Ohara, et al., 1993)</a:t>
            </a:r>
          </a:p>
          <a:p>
            <a:pPr eaLnBrk="1" hangingPunct="1"/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Diaries/charts (formal to informal)</a:t>
            </a:r>
          </a:p>
        </p:txBody>
      </p:sp>
    </p:spTree>
    <p:extLst>
      <p:ext uri="{BB962C8B-B14F-4D97-AF65-F5344CB8AC3E}">
        <p14:creationId xmlns:p14="http://schemas.microsoft.com/office/powerpoint/2010/main" val="66735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Big Picture: Learning &amp; Memory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Engage a wide range of brain regions</a:t>
            </a:r>
          </a:p>
          <a:p>
            <a:pPr eaLnBrk="1" hangingPunct="1"/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There are both modality &amp; material-specific channels for information encoding, storage &amp; even retrieval</a:t>
            </a:r>
          </a:p>
          <a:p>
            <a:pPr eaLnBrk="1" hangingPunct="1"/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Information is not represented statically in the brain--(e.g., attention, emotion, hormonal levels) influence, modify and rearrange our knowledge</a:t>
            </a:r>
          </a:p>
        </p:txBody>
      </p:sp>
    </p:spTree>
    <p:extLst>
      <p:ext uri="{BB962C8B-B14F-4D97-AF65-F5344CB8AC3E}">
        <p14:creationId xmlns:p14="http://schemas.microsoft.com/office/powerpoint/2010/main" val="436654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Testing</a:t>
            </a:r>
            <a:br>
              <a:rPr lang="en-US" sz="320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sz="320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(Formal-Standardized)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05000"/>
            <a:ext cx="7772400" cy="4495800"/>
          </a:xfrm>
        </p:spPr>
        <p:txBody>
          <a:bodyPr/>
          <a:lstStyle/>
          <a:p>
            <a:pPr eaLnBrk="1" hangingPunct="1"/>
            <a:r>
              <a:rPr lang="en-US" sz="2800">
                <a:latin typeface="Georgia" charset="0"/>
                <a:ea typeface="ＭＳ Ｐゴシック" charset="0"/>
                <a:cs typeface="ＭＳ Ｐゴシック" charset="0"/>
              </a:rPr>
              <a:t>Wechsler Memory Scales (six primary subtests--episodic, working/recognition, recall, learning)</a:t>
            </a:r>
          </a:p>
          <a:p>
            <a:pPr eaLnBrk="1" hangingPunct="1"/>
            <a:r>
              <a:rPr lang="en-US" sz="2800">
                <a:latin typeface="Georgia" charset="0"/>
                <a:ea typeface="ＭＳ Ｐゴシック" charset="0"/>
                <a:cs typeface="ＭＳ Ｐゴシック" charset="0"/>
              </a:rPr>
              <a:t>RBMT (episodic, prospective/recognition, recall, learning</a:t>
            </a:r>
          </a:p>
          <a:p>
            <a:pPr eaLnBrk="1" hangingPunct="1"/>
            <a:r>
              <a:rPr lang="en-US" sz="2800">
                <a:latin typeface="Georgia" charset="0"/>
                <a:ea typeface="ＭＳ Ｐゴシック" charset="0"/>
                <a:cs typeface="ＭＳ Ｐゴシック" charset="0"/>
              </a:rPr>
              <a:t>CVLT (episodic/recognition, recall, learning)</a:t>
            </a:r>
          </a:p>
          <a:p>
            <a:pPr eaLnBrk="1" hangingPunct="1"/>
            <a:r>
              <a:rPr lang="en-US" sz="2800">
                <a:latin typeface="Georgia" charset="0"/>
                <a:ea typeface="ＭＳ Ｐゴシック" charset="0"/>
                <a:cs typeface="ＭＳ Ｐゴシック" charset="0"/>
              </a:rPr>
              <a:t>Pyramid &amp; Palm Trees (semantic/recognition)</a:t>
            </a:r>
          </a:p>
          <a:p>
            <a:pPr eaLnBrk="1" hangingPunct="1"/>
            <a:endParaRPr lang="en-US" sz="2800">
              <a:latin typeface="Georgi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493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Testing</a:t>
            </a:r>
            <a:br>
              <a:rPr lang="en-US" sz="320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sz="320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(Formal-Standardized)</a:t>
            </a:r>
            <a:endParaRPr lang="en-US" sz="3000">
              <a:solidFill>
                <a:srgbClr val="7B9899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Georgia" charset="0"/>
                <a:ea typeface="ＭＳ Ｐゴシック" charset="0"/>
                <a:cs typeface="ＭＳ Ｐゴシック" charset="0"/>
              </a:rPr>
              <a:t>Consider task stimuli (pictorial, verbal), response modality (auditory, visual), mode of response (recall, cued, recognition), focus (new learning, retention)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Georgia" charset="0"/>
                <a:ea typeface="ＭＳ Ｐゴシック" charset="0"/>
                <a:cs typeface="ＭＳ Ｐゴシック" charset="0"/>
              </a:rPr>
              <a:t>Consider psychometrics: construct validity, face validity, reliability, norming, floor &amp; ceiling effects, ecological validity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Georgia" charset="0"/>
                <a:ea typeface="ＭＳ Ｐゴシック" charset="0"/>
                <a:cs typeface="ＭＳ Ｐゴシック" charset="0"/>
              </a:rPr>
              <a:t>Dynamic assessment by altering: distraction, practice, rehearsal, simplification of instructions, external incentives, external aids etc.</a:t>
            </a:r>
          </a:p>
          <a:p>
            <a:pPr eaLnBrk="1" hangingPunct="1">
              <a:lnSpc>
                <a:spcPct val="90000"/>
              </a:lnSpc>
            </a:pPr>
            <a:endParaRPr lang="en-US" sz="2800">
              <a:latin typeface="Georgi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846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Six Possible Memory Intervention Approaches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>
                <a:solidFill>
                  <a:srgbClr val="4EB82E"/>
                </a:solidFill>
              </a:rPr>
              <a:t>Impairment based</a:t>
            </a:r>
            <a:r>
              <a:rPr lang="en-US" sz="2800" dirty="0"/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600" dirty="0"/>
              <a:t>Drills (no evidence to support; Shum et al., 2011)</a:t>
            </a:r>
          </a:p>
          <a:p>
            <a:pPr marL="274638" lvl="1" indent="0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600" dirty="0"/>
              <a:t>				</a:t>
            </a:r>
          </a:p>
          <a:p>
            <a:pPr marL="0" indent="0" algn="ctr" eaLnBrk="1" hangingPunct="1">
              <a:lnSpc>
                <a:spcPct val="90000"/>
              </a:lnSpc>
              <a:buFont typeface="Wingdings 2" charset="0"/>
              <a:buNone/>
              <a:defRPr/>
            </a:pPr>
            <a:r>
              <a:rPr lang="en-US" sz="2800" b="1" dirty="0">
                <a:solidFill>
                  <a:srgbClr val="4EB82E"/>
                </a:solidFill>
              </a:rPr>
              <a:t>VS</a:t>
            </a:r>
            <a:endParaRPr 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>
                <a:solidFill>
                  <a:srgbClr val="4EB82E"/>
                </a:solidFill>
              </a:rPr>
              <a:t>Domain specific/Task Specific/Compensatory</a:t>
            </a:r>
            <a:endParaRPr lang="en-US" sz="2800" dirty="0"/>
          </a:p>
          <a:p>
            <a:pPr lvl="1">
              <a:lnSpc>
                <a:spcPct val="90000"/>
              </a:lnSpc>
              <a:defRPr/>
            </a:pPr>
            <a:r>
              <a:rPr lang="en-US" sz="2600" b="1" dirty="0">
                <a:solidFill>
                  <a:schemeClr val="tx1"/>
                </a:solidFill>
              </a:rPr>
              <a:t>Environmental management*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600" b="1" dirty="0">
                <a:solidFill>
                  <a:schemeClr val="tx1"/>
                </a:solidFill>
              </a:rPr>
              <a:t>Functional Skills or Facts </a:t>
            </a:r>
            <a:r>
              <a:rPr lang="en-US" sz="2600" b="1" dirty="0"/>
              <a:t>T</a:t>
            </a:r>
            <a:r>
              <a:rPr lang="en-US" sz="2600" b="1" dirty="0">
                <a:solidFill>
                  <a:schemeClr val="tx1"/>
                </a:solidFill>
              </a:rPr>
              <a:t>raining*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600" b="1" dirty="0">
                <a:solidFill>
                  <a:schemeClr val="tx1"/>
                </a:solidFill>
              </a:rPr>
              <a:t>External Aids/Assistive Technology*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600" b="1" dirty="0">
                <a:solidFill>
                  <a:schemeClr val="tx1"/>
                </a:solidFill>
              </a:rPr>
              <a:t>Cognitive strategies to enhance memory*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600" b="1" dirty="0">
                <a:solidFill>
                  <a:schemeClr val="tx1"/>
                </a:solidFill>
              </a:rPr>
              <a:t>Personalized Education</a:t>
            </a:r>
          </a:p>
          <a:p>
            <a:pPr marL="282575" lvl="1" indent="0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600" b="1" dirty="0">
                <a:solidFill>
                  <a:schemeClr val="accent1"/>
                </a:solidFill>
              </a:rPr>
              <a:t>*Depend upon effective instruction—Use PIE framework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048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Spaced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Used to primarily train concepts and facts</a:t>
            </a:r>
          </a:p>
          <a:p>
            <a:r>
              <a:rPr lang="en-US" dirty="0"/>
              <a:t> “Active rehearsal” </a:t>
            </a:r>
          </a:p>
          <a:p>
            <a:r>
              <a:rPr lang="en-US" dirty="0"/>
              <a:t>Repeated and spaced retrieval facilitates learning</a:t>
            </a:r>
          </a:p>
          <a:p>
            <a:r>
              <a:rPr lang="en-US" dirty="0"/>
              <a:t>Minimizes errors but does not eliminate them</a:t>
            </a:r>
          </a:p>
          <a:p>
            <a:r>
              <a:rPr lang="en-US" dirty="0"/>
              <a:t>Been demonstrated to enhance memory performance on a range of tasks (face-name association, object recall, use of memory aids)</a:t>
            </a:r>
          </a:p>
          <a:p>
            <a:r>
              <a:rPr lang="en-US" dirty="0"/>
              <a:t>Most of the data in the dementia population with some in the ABI literature</a:t>
            </a:r>
          </a:p>
        </p:txBody>
      </p:sp>
    </p:spTree>
    <p:extLst>
      <p:ext uri="{BB962C8B-B14F-4D97-AF65-F5344CB8AC3E}">
        <p14:creationId xmlns:p14="http://schemas.microsoft.com/office/powerpoint/2010/main" val="172072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Errorless Learning used in SR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Basic principle is: Error reduction by minimizing guessing</a:t>
            </a:r>
          </a:p>
          <a:p>
            <a:r>
              <a:rPr lang="en-US" dirty="0"/>
              <a:t>Errorless learning is an instructional technique part of a number of different approaches</a:t>
            </a:r>
          </a:p>
        </p:txBody>
      </p:sp>
    </p:spTree>
    <p:extLst>
      <p:ext uri="{BB962C8B-B14F-4D97-AF65-F5344CB8AC3E}">
        <p14:creationId xmlns:p14="http://schemas.microsoft.com/office/powerpoint/2010/main" val="1445477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ct val="50000"/>
              </a:spcBef>
            </a:pPr>
            <a:r>
              <a:rPr lang="en-US" dirty="0">
                <a:latin typeface="Times New Roman" pitchFamily="-65" charset="0"/>
              </a:rPr>
              <a:t>Identify Goals: ask client and caregivers </a:t>
            </a:r>
          </a:p>
          <a:p>
            <a:pPr marL="457200" indent="-457200">
              <a:spcBef>
                <a:spcPct val="50000"/>
              </a:spcBef>
            </a:pPr>
            <a:r>
              <a:rPr lang="en-US" dirty="0">
                <a:latin typeface="Times New Roman" pitchFamily="-65" charset="0"/>
              </a:rPr>
              <a:t>Develop Verbal Prompt and Response using client’s own words </a:t>
            </a:r>
          </a:p>
          <a:p>
            <a:pPr marL="457200" indent="-457200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  <a:latin typeface="Times New Roman" pitchFamily="-65" charset="0"/>
              </a:rPr>
              <a:t> Practice phrasing before beginning to train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35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 flipV="1">
            <a:off x="609600" y="2002414"/>
            <a:ext cx="7162800" cy="5847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  <a:latin typeface="Times New Roman" pitchFamily="-65" charset="0"/>
              </a:rPr>
              <a:t> </a:t>
            </a:r>
            <a:r>
              <a:rPr lang="en-US" sz="3200" dirty="0">
                <a:latin typeface="Times New Roman" pitchFamily="-65" charset="0"/>
              </a:rPr>
              <a:t> 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-65" charset="0"/>
              </a:rPr>
              <a:t>“If you want to know what activities we have planned today, you can come over here and read this schedule.  </a:t>
            </a:r>
          </a:p>
          <a:p>
            <a:pPr>
              <a:spcBef>
                <a:spcPct val="50000"/>
              </a:spcBef>
            </a:pPr>
            <a:r>
              <a:rPr lang="en-US" sz="2800" b="1" dirty="0">
                <a:latin typeface="Times New Roman" pitchFamily="-65" charset="0"/>
              </a:rPr>
              <a:t>Prompt:</a:t>
            </a:r>
            <a:r>
              <a:rPr lang="en-US" sz="2800" dirty="0">
                <a:latin typeface="Times New Roman" pitchFamily="-65" charset="0"/>
              </a:rPr>
              <a:t>  Where can you look to find out what is planned for the day?”</a:t>
            </a:r>
          </a:p>
          <a:p>
            <a:pPr>
              <a:spcBef>
                <a:spcPct val="50000"/>
              </a:spcBef>
            </a:pPr>
            <a:r>
              <a:rPr lang="en-US" sz="2800" b="1" dirty="0" err="1">
                <a:latin typeface="Times New Roman" pitchFamily="-65" charset="0"/>
              </a:rPr>
              <a:t>Response:</a:t>
            </a:r>
            <a:r>
              <a:rPr lang="en-US" sz="2800" dirty="0" err="1">
                <a:latin typeface="Times New Roman" pitchFamily="-65" charset="0"/>
              </a:rPr>
              <a:t>“I</a:t>
            </a:r>
            <a:r>
              <a:rPr lang="en-US" sz="2800" dirty="0">
                <a:latin typeface="Times New Roman" pitchFamily="-65" charset="0"/>
              </a:rPr>
              <a:t> can go here to read this schedule.”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913199"/>
      </p:ext>
    </p:ext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example…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“ When you get up in the morning, please go to the refrigerator and read the message I left for you. </a:t>
            </a:r>
          </a:p>
          <a:p>
            <a:r>
              <a:rPr lang="en-US" sz="2800" b="1" dirty="0"/>
              <a:t>Prompt:</a:t>
            </a:r>
            <a:r>
              <a:rPr lang="en-US" sz="2800" dirty="0"/>
              <a:t> What should you do when  you get up in the morning?”</a:t>
            </a:r>
          </a:p>
          <a:p>
            <a:r>
              <a:rPr lang="en-US" sz="2800" b="1" dirty="0"/>
              <a:t>Response:</a:t>
            </a:r>
            <a:r>
              <a:rPr lang="en-US" sz="2800" dirty="0"/>
              <a:t>  “I go to the refrigerator and read the message.”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49736"/>
      </p:ext>
    </p:ext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procedure</a:t>
            </a:r>
          </a:p>
        </p:txBody>
      </p:sp>
      <p:sp>
        <p:nvSpPr>
          <p:cNvPr id="1515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Prompt:  </a:t>
            </a:r>
          </a:p>
          <a:p>
            <a:pPr lvl="1"/>
            <a:r>
              <a:rPr lang="en-US" dirty="0"/>
              <a:t>What do you do when you finish your cereal?</a:t>
            </a:r>
          </a:p>
          <a:p>
            <a:r>
              <a:rPr lang="en-US" dirty="0"/>
              <a:t>Correct response: </a:t>
            </a:r>
          </a:p>
          <a:p>
            <a:pPr lvl="1"/>
            <a:r>
              <a:rPr lang="en-US" dirty="0"/>
              <a:t> I take something out of the freezer for dinner.</a:t>
            </a:r>
          </a:p>
          <a:p>
            <a:pPr lvl="1"/>
            <a:r>
              <a:rPr lang="en-US" dirty="0"/>
              <a:t>= Immediate Repetition</a:t>
            </a:r>
          </a:p>
          <a:p>
            <a:r>
              <a:rPr lang="en-US" dirty="0"/>
              <a:t>Next prompt in 30 sec.</a:t>
            </a:r>
          </a:p>
          <a:p>
            <a:r>
              <a:rPr lang="en-US" dirty="0"/>
              <a:t>Interval doubles with each correct response.</a:t>
            </a:r>
          </a:p>
          <a:p>
            <a:r>
              <a:rPr lang="en-US" dirty="0"/>
              <a:t>Incorrect response: Immediate repetition of correct response then interval reduces by half.</a:t>
            </a:r>
          </a:p>
        </p:txBody>
      </p:sp>
    </p:spTree>
    <p:extLst>
      <p:ext uri="{BB962C8B-B14F-4D97-AF65-F5344CB8AC3E}">
        <p14:creationId xmlns:p14="http://schemas.microsoft.com/office/powerpoint/2010/main" val="168522479"/>
      </p:ext>
    </p:extLst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Theoretical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Relies on implicit or </a:t>
            </a:r>
            <a:r>
              <a:rPr lang="en-US" dirty="0" err="1"/>
              <a:t>nondeclarative</a:t>
            </a:r>
            <a:r>
              <a:rPr lang="en-US" dirty="0"/>
              <a:t> memory</a:t>
            </a:r>
          </a:p>
          <a:p>
            <a:r>
              <a:rPr lang="en-US" dirty="0"/>
              <a:t>Exploits residual but impaired declarative memory</a:t>
            </a:r>
          </a:p>
          <a:p>
            <a:endParaRPr lang="en-US" dirty="0"/>
          </a:p>
          <a:p>
            <a:r>
              <a:rPr lang="en-US" dirty="0"/>
              <a:t>Look at </a:t>
            </a:r>
            <a:r>
              <a:rPr lang="en-US" dirty="0" err="1"/>
              <a:t>Valitchka</a:t>
            </a:r>
            <a:r>
              <a:rPr lang="en-US" dirty="0"/>
              <a:t> &amp; </a:t>
            </a:r>
            <a:r>
              <a:rPr lang="en-US" dirty="0" err="1"/>
              <a:t>Turkstra</a:t>
            </a:r>
            <a:r>
              <a:rPr lang="en-US" dirty="0"/>
              <a:t> (2013). Take one of their examples where the </a:t>
            </a:r>
            <a:r>
              <a:rPr lang="en-US" dirty="0" err="1"/>
              <a:t>careprovider</a:t>
            </a:r>
            <a:r>
              <a:rPr lang="en-US" dirty="0"/>
              <a:t> used declarative questions and turn it into a spaced retrieval target.</a:t>
            </a:r>
          </a:p>
        </p:txBody>
      </p:sp>
    </p:spTree>
    <p:extLst>
      <p:ext uri="{BB962C8B-B14F-4D97-AF65-F5344CB8AC3E}">
        <p14:creationId xmlns:p14="http://schemas.microsoft.com/office/powerpoint/2010/main" val="30078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00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Stages for remembering &amp; neuroanatomical correlates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solidFill>
                  <a:schemeClr val="accent2"/>
                </a:solidFill>
                <a:latin typeface="Georgia" charset="0"/>
                <a:ea typeface="ＭＳ Ｐゴシック" charset="0"/>
                <a:cs typeface="ＭＳ Ｐゴシック" charset="0"/>
              </a:rPr>
              <a:t>Attention</a:t>
            </a:r>
            <a:r>
              <a:rPr lang="en-US" sz="2600" dirty="0">
                <a:latin typeface="Georgia" charset="0"/>
                <a:ea typeface="ＭＳ Ｐゴシック" charset="0"/>
                <a:cs typeface="ＭＳ Ｐゴシック" charset="0"/>
              </a:rPr>
              <a:t>/Initial registration (reticular activating system/corresponding sensory cortex)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solidFill>
                  <a:schemeClr val="accent2"/>
                </a:solidFill>
                <a:latin typeface="Georgia" charset="0"/>
                <a:ea typeface="ＭＳ Ｐゴシック" charset="0"/>
                <a:cs typeface="ＭＳ Ｐゴシック" charset="0"/>
              </a:rPr>
              <a:t>Encoding</a:t>
            </a:r>
            <a:r>
              <a:rPr lang="en-US" sz="2600" dirty="0">
                <a:latin typeface="Georgia" charset="0"/>
                <a:ea typeface="ＭＳ Ｐゴシック" charset="0"/>
                <a:cs typeface="ＭＳ Ｐゴシック" charset="0"/>
              </a:rPr>
              <a:t> (corresponding sensory cortex/basal ganglia/diencephalon)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latin typeface="Georgia" charset="0"/>
                <a:ea typeface="ＭＳ Ｐゴシック" charset="0"/>
              </a:rPr>
              <a:t>Working Memory (prefrontal/parietal structures)</a:t>
            </a:r>
          </a:p>
          <a:p>
            <a:pPr>
              <a:lnSpc>
                <a:spcPct val="80000"/>
              </a:lnSpc>
            </a:pPr>
            <a:r>
              <a:rPr lang="en-US" sz="2600" b="1" dirty="0">
                <a:solidFill>
                  <a:schemeClr val="accent2"/>
                </a:solidFill>
                <a:latin typeface="Georgia" charset="0"/>
                <a:ea typeface="ＭＳ Ｐゴシック" charset="0"/>
                <a:cs typeface="ＭＳ Ｐゴシック" charset="0"/>
              </a:rPr>
              <a:t>Consolidation/Storage</a:t>
            </a:r>
            <a:r>
              <a:rPr lang="en-US" sz="2600" dirty="0">
                <a:latin typeface="Georgia" charset="0"/>
                <a:ea typeface="ＭＳ Ｐゴシック" charset="0"/>
                <a:cs typeface="ＭＳ Ｐゴシック" charset="0"/>
              </a:rPr>
              <a:t> (medial temporal lobes/limbic systems/hippocampi)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solidFill>
                  <a:schemeClr val="accent2"/>
                </a:solidFill>
                <a:latin typeface="Georgia" charset="0"/>
                <a:ea typeface="ＭＳ Ｐゴシック" charset="0"/>
                <a:cs typeface="ＭＳ Ｐゴシック" charset="0"/>
              </a:rPr>
              <a:t>Retrieval</a:t>
            </a:r>
            <a:r>
              <a:rPr lang="en-US" sz="2600" dirty="0">
                <a:latin typeface="Georgia" charset="0"/>
                <a:ea typeface="ＭＳ Ｐゴシック" charset="0"/>
                <a:cs typeface="ＭＳ Ｐゴシック" charset="0"/>
              </a:rPr>
              <a:t> (frontal structures)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dirty="0">
                <a:latin typeface="Georgia" charset="0"/>
                <a:ea typeface="ＭＳ Ｐゴシック" charset="0"/>
                <a:cs typeface="ＭＳ Ｐゴシック" charset="0"/>
              </a:rPr>
              <a:t>[medial temporal lobes, diencephalon (thalamus), basal forebrain (hippocampus), </a:t>
            </a:r>
            <a:r>
              <a:rPr lang="en-US" sz="2600" dirty="0" err="1">
                <a:latin typeface="Georgia" charset="0"/>
                <a:ea typeface="ＭＳ Ｐゴシック" charset="0"/>
                <a:cs typeface="ＭＳ Ｐゴシック" charset="0"/>
              </a:rPr>
              <a:t>neocortex</a:t>
            </a:r>
            <a:r>
              <a:rPr lang="en-US" sz="2600" dirty="0">
                <a:latin typeface="Georgia" charset="0"/>
                <a:ea typeface="ＭＳ Ｐゴシック" charset="0"/>
                <a:cs typeface="ＭＳ Ｐゴシック" charset="0"/>
              </a:rPr>
              <a:t> of frontal lobes and temporal lobes]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600" dirty="0">
              <a:latin typeface="Georgi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600" dirty="0">
              <a:latin typeface="Georgi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78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SR Training Session (30 min)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Hello, are you ready to start?</a:t>
            </a:r>
          </a:p>
          <a:p>
            <a:r>
              <a:rPr lang="en-US" dirty="0"/>
              <a:t>Prompt: “what is your telephone number?</a:t>
            </a:r>
          </a:p>
          <a:p>
            <a:r>
              <a:rPr lang="en-US" dirty="0"/>
              <a:t>Response: “my telephone number is 123-4567”</a:t>
            </a:r>
          </a:p>
          <a:p>
            <a:r>
              <a:rPr lang="en-US" dirty="0"/>
              <a:t>That’s right.  How have you been? Anything new happening in your life?</a:t>
            </a:r>
          </a:p>
          <a:p>
            <a:r>
              <a:rPr lang="en-US" dirty="0"/>
              <a:t>30 sec later: Now I need to ask you, “what is your telephone number?</a:t>
            </a:r>
          </a:p>
          <a:p>
            <a:r>
              <a:rPr lang="en-US" dirty="0"/>
              <a:t>Response: “my telephone number is 123-4567”</a:t>
            </a:r>
          </a:p>
          <a:p>
            <a:r>
              <a:rPr lang="en-US" dirty="0"/>
              <a:t>Good, you were telling me…..</a:t>
            </a:r>
          </a:p>
          <a:p>
            <a:r>
              <a:rPr lang="en-US" dirty="0"/>
              <a:t>1 min later: Again, I need to ask you, “what is your telephone number</a:t>
            </a:r>
          </a:p>
          <a:p>
            <a:r>
              <a:rPr lang="en-US" dirty="0"/>
              <a:t>“my telephone number is 123-4567”</a:t>
            </a:r>
          </a:p>
          <a:p>
            <a:r>
              <a:rPr lang="en-US" dirty="0"/>
              <a:t>Keeps repeating at 2 min, 4 min, 8 min, 16 min.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658986"/>
      </p:ext>
    </p:extLst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9388"/>
            <a:ext cx="7086600" cy="1292225"/>
          </a:xfrm>
        </p:spPr>
        <p:txBody>
          <a:bodyPr/>
          <a:lstStyle/>
          <a:p>
            <a:r>
              <a:rPr lang="en-US" sz="3600" dirty="0"/>
              <a:t>What to do or say during intervals?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General conversation: how have you been, what’s new with you?</a:t>
            </a:r>
          </a:p>
          <a:p>
            <a:pPr>
              <a:lnSpc>
                <a:spcPct val="90000"/>
              </a:lnSpc>
            </a:pPr>
            <a:r>
              <a:rPr lang="en-US"/>
              <a:t>Different activity: another therapy goal, reading, puzzles, games</a:t>
            </a:r>
          </a:p>
          <a:p>
            <a:pPr>
              <a:lnSpc>
                <a:spcPct val="90000"/>
              </a:lnSpc>
            </a:pPr>
            <a:r>
              <a:rPr lang="en-US"/>
              <a:t>Future goal discussion:  identify other problems to address; plan external aids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DO NOT discuss current goal</a:t>
            </a:r>
          </a:p>
        </p:txBody>
      </p:sp>
    </p:spTree>
    <p:extLst>
      <p:ext uri="{BB962C8B-B14F-4D97-AF65-F5344CB8AC3E}">
        <p14:creationId xmlns:p14="http://schemas.microsoft.com/office/powerpoint/2010/main" val="1270688694"/>
      </p:ext>
    </p:extLst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1575_00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8772"/>
            <a:ext cx="5524500" cy="7154030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227832" cy="1098332"/>
          </a:xfrm>
        </p:spPr>
        <p:txBody>
          <a:bodyPr/>
          <a:lstStyle/>
          <a:p>
            <a:r>
              <a:rPr lang="en-US" dirty="0"/>
              <a:t>Clinician records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227832" cy="3168869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Longest interval between successful recalls achieved during last session</a:t>
            </a:r>
          </a:p>
          <a:p>
            <a:pPr>
              <a:buFont typeface="Arial"/>
              <a:buChar char="•"/>
            </a:pPr>
            <a:r>
              <a:rPr lang="en-US" dirty="0"/>
              <a:t>Successful recall at beginning of session</a:t>
            </a:r>
          </a:p>
          <a:p>
            <a:pPr>
              <a:buFont typeface="Arial"/>
              <a:buChar char="•"/>
            </a:pPr>
            <a:r>
              <a:rPr lang="en-US" dirty="0"/>
              <a:t>Charting recall intervals during session</a:t>
            </a:r>
          </a:p>
        </p:txBody>
      </p:sp>
    </p:spTree>
    <p:extLst>
      <p:ext uri="{BB962C8B-B14F-4D97-AF65-F5344CB8AC3E}">
        <p14:creationId xmlns:p14="http://schemas.microsoft.com/office/powerpoint/2010/main" val="488098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Session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Used to record progress when teaching the use of a strategy </a:t>
            </a:r>
          </a:p>
          <a:p>
            <a:r>
              <a:rPr lang="en-US" dirty="0"/>
              <a:t>Data taken on the phone</a:t>
            </a: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4495800" y="457200"/>
          <a:ext cx="4392613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Document" r:id="rId3" imgW="6451600" imgH="8496300" progId="Word.Document.8">
                  <p:embed/>
                </p:oleObj>
              </mc:Choice>
              <mc:Fallback>
                <p:oleObj name="Document" r:id="rId3" imgW="6451600" imgH="84963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57200"/>
                        <a:ext cx="4392613" cy="5791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731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04A4-E58D-4E49-AAD2-85AB6681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Spaced Retrieval App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1AC832-985F-2A4A-925A-CA40CA8E5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8749" y="1106661"/>
            <a:ext cx="9330677" cy="44797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648083-36D6-1A42-BA5C-2F4016DA673C}"/>
              </a:ext>
            </a:extLst>
          </p:cNvPr>
          <p:cNvSpPr txBox="1"/>
          <p:nvPr/>
        </p:nvSpPr>
        <p:spPr>
          <a:xfrm>
            <a:off x="1685924" y="5956770"/>
            <a:ext cx="6729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Spaced Retrieval Therapy 4+  </a:t>
            </a:r>
            <a:r>
              <a:rPr lang="en-US" dirty="0"/>
              <a:t>Memory Training for Dementia</a:t>
            </a:r>
          </a:p>
          <a:p>
            <a:r>
              <a:rPr lang="en-US" dirty="0">
                <a:hlinkClick r:id="rId3"/>
              </a:rPr>
              <a:t>Tactus Therapy Solutions Ltd.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87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33401"/>
            <a:ext cx="8991600" cy="6740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charset="0"/>
                <a:ea typeface="Arial" charset="0"/>
                <a:cs typeface="Arial" charset="0"/>
              </a:rPr>
              <a:t>Examples of SR Goals</a:t>
            </a:r>
          </a:p>
          <a:p>
            <a:r>
              <a:rPr lang="en-US" u="sng" dirty="0">
                <a:latin typeface="Arial" charset="0"/>
                <a:ea typeface="Arial" charset="0"/>
                <a:cs typeface="Arial" charset="0"/>
              </a:rPr>
              <a:t>Type of Goal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					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Diagnosis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	 	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Source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*Using a calendar to remember	AD			Camp et al., 1996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daily tasks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*Remembering to redeem a 		AD			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McKitrick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Camp, &amp; Black, 1992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coupon 								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*Object naming				AD (Vascular)	Abrahams &amp; Camp, 1993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*Remember to eat			HAD			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Neundorfer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et al., 2004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*Describe an item if you		CVA			Brush &amp; Camp, 1998b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cannot name it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*Room number				Dementia		Brush &amp; Camp, 1998b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*Speak into a voice			CVA/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Dysarthria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	Brush &amp; Camp, 1998b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amplifier when talking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*Take a sip of liquid after		Dementia		Brush &amp; Camp, 1998c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eating a bite of food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*Face-name association		AD				Clare et al., 2002; 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											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Loewenstein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et al., 2004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*Use a notebook to find	AD (Vascular) 		Bird &amp;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Kinsella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1996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answers to questions		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*Address “paranoid		AD					Bird, 2001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delusions” &amp; violence	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*Obsessive toileting		Hypoxia				Bird, 2001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*Anger management		TBI					Melton &amp;  Bourgeois, 2005</a:t>
            </a:r>
          </a:p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372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Instructional Targets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660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Metacognitive strategies</a:t>
            </a:r>
          </a:p>
          <a:p>
            <a:pPr lvl="1"/>
            <a:r>
              <a:rPr lang="en-US" dirty="0"/>
              <a:t>Task specific strategies</a:t>
            </a:r>
          </a:p>
          <a:p>
            <a:pPr lvl="1"/>
            <a:r>
              <a:rPr lang="en-US" dirty="0"/>
              <a:t>General strategies</a:t>
            </a:r>
          </a:p>
          <a:p>
            <a:r>
              <a:rPr lang="en-US" dirty="0"/>
              <a:t>External aids/Tools or Multistep Tasks</a:t>
            </a:r>
          </a:p>
          <a:p>
            <a:pPr lvl="1"/>
            <a:r>
              <a:rPr lang="en-US" dirty="0"/>
              <a:t>Smartphone apps</a:t>
            </a:r>
          </a:p>
          <a:p>
            <a:r>
              <a:rPr lang="en-US" dirty="0"/>
              <a:t>Facts/Information; Simple routines*</a:t>
            </a:r>
          </a:p>
          <a:p>
            <a:pPr lvl="1"/>
            <a:r>
              <a:rPr lang="en-US" dirty="0"/>
              <a:t>Names/</a:t>
            </a:r>
            <a:r>
              <a:rPr lang="en-US" dirty="0" err="1"/>
              <a:t>addressess</a:t>
            </a:r>
            <a:endParaRPr lang="en-US" dirty="0"/>
          </a:p>
          <a:p>
            <a:pPr lvl="1"/>
            <a:r>
              <a:rPr lang="en-US" dirty="0"/>
              <a:t>Vocabulary</a:t>
            </a:r>
          </a:p>
          <a:p>
            <a:pPr lvl="1"/>
            <a:r>
              <a:rPr lang="en-US" dirty="0"/>
              <a:t>Dressing or swallowing routines</a:t>
            </a:r>
          </a:p>
          <a:p>
            <a:pPr marL="457200" lvl="1" indent="0">
              <a:buNone/>
            </a:pPr>
            <a:r>
              <a:rPr lang="en-US" dirty="0"/>
              <a:t>*BEST FOR SPACED RETRIEVAL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80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promotes rote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Does not encourage self monitoring, reflection, or other metacognitive skills</a:t>
            </a:r>
          </a:p>
          <a:p>
            <a:r>
              <a:rPr lang="en-US" dirty="0"/>
              <a:t>Relies on establishing automaticity so generalization is limited</a:t>
            </a:r>
          </a:p>
          <a:p>
            <a:r>
              <a:rPr lang="en-US" dirty="0"/>
              <a:t>MOST of our instruction will encourage both implicit and explicit memory </a:t>
            </a:r>
          </a:p>
          <a:p>
            <a:pPr lvl="1"/>
            <a:r>
              <a:rPr lang="en-US" dirty="0"/>
              <a:t>Metacognitive components that rely on declarative memory</a:t>
            </a:r>
          </a:p>
          <a:p>
            <a:pPr lvl="1"/>
            <a:r>
              <a:rPr lang="en-US" dirty="0"/>
              <a:t>Error reduction, chaining, repetition that promote automaticity and rely primarily on implicit memory</a:t>
            </a:r>
          </a:p>
        </p:txBody>
      </p:sp>
    </p:spTree>
    <p:extLst>
      <p:ext uri="{BB962C8B-B14F-4D97-AF65-F5344CB8AC3E}">
        <p14:creationId xmlns:p14="http://schemas.microsoft.com/office/powerpoint/2010/main" val="167925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00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Types of Memory</a:t>
            </a:r>
            <a:br>
              <a:rPr lang="en-US" sz="300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sz="300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time-dependent forms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Short term (includes working memory-an active construct)</a:t>
            </a:r>
          </a:p>
          <a:p>
            <a:pPr eaLnBrk="1" hangingPunct="1"/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Long term</a:t>
            </a:r>
          </a:p>
          <a:p>
            <a:pPr eaLnBrk="1" hangingPunct="1"/>
            <a:endParaRPr lang="en-US" dirty="0">
              <a:latin typeface="Georgi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67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467600" cy="990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900" dirty="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Types of memory</a:t>
            </a:r>
            <a:br>
              <a:rPr lang="en-US" sz="2900" dirty="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sz="2900" dirty="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content-dependent forms </a:t>
            </a:r>
            <a:br>
              <a:rPr lang="en-US" sz="2900" dirty="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sz="2900" dirty="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(all </a:t>
            </a:r>
            <a:r>
              <a:rPr lang="en-US" sz="2900" dirty="0" err="1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longterm</a:t>
            </a:r>
            <a:r>
              <a:rPr lang="en-US" sz="2900" dirty="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 memory)</a:t>
            </a:r>
            <a:r>
              <a:rPr lang="en-US" sz="3000" dirty="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LONG TERM MEMORY</a:t>
            </a:r>
          </a:p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Georgia" charset="0"/>
                <a:ea typeface="ＭＳ Ｐゴシック" charset="0"/>
                <a:cs typeface="ＭＳ Ｐゴシック" charset="0"/>
              </a:rPr>
              <a:t>Declarative</a:t>
            </a:r>
            <a:endParaRPr lang="en-US" dirty="0">
              <a:latin typeface="Georgia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b="1" dirty="0" err="1">
                <a:solidFill>
                  <a:schemeClr val="accent2"/>
                </a:solidFill>
                <a:latin typeface="Georgia" charset="0"/>
                <a:ea typeface="ＭＳ Ｐゴシック" charset="0"/>
                <a:cs typeface="ＭＳ Ｐゴシック" charset="0"/>
              </a:rPr>
              <a:t>Nondeclarative</a:t>
            </a:r>
            <a:endParaRPr lang="en-US" dirty="0">
              <a:latin typeface="Georgia" charset="0"/>
              <a:ea typeface="ＭＳ Ｐゴシック" charset="0"/>
              <a:cs typeface="ＭＳ Ｐゴシック" charset="0"/>
            </a:endParaRPr>
          </a:p>
          <a:p>
            <a:pPr marL="457200" lvl="1" indent="0" eaLnBrk="1" hangingPunct="1">
              <a:buNone/>
            </a:pPr>
            <a:endParaRPr lang="en-US" dirty="0">
              <a:latin typeface="Georgi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006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1319213" y="2432050"/>
            <a:ext cx="3198812" cy="1371600"/>
          </a:xfrm>
          <a:prstGeom prst="octagon">
            <a:avLst>
              <a:gd name="adj" fmla="val 29287"/>
            </a:avLst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539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>
                <a:latin typeface="Arial" charset="0"/>
              </a:rPr>
              <a:t>Declarative</a:t>
            </a:r>
          </a:p>
          <a:p>
            <a:pPr algn="ctr" eaLnBrk="1" hangingPunct="1">
              <a:defRPr/>
            </a:pPr>
            <a:r>
              <a:rPr lang="en-US" b="1">
                <a:latin typeface="Arial" charset="0"/>
              </a:rPr>
              <a:t>Memory</a:t>
            </a: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5348288" y="2433638"/>
            <a:ext cx="3198812" cy="1371600"/>
          </a:xfrm>
          <a:prstGeom prst="octagon">
            <a:avLst>
              <a:gd name="adj" fmla="val 29287"/>
            </a:avLst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539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dirty="0" err="1">
                <a:latin typeface="Arial" charset="0"/>
              </a:rPr>
              <a:t>NonDeclarative</a:t>
            </a:r>
            <a:r>
              <a:rPr lang="en-US" b="1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b="1" dirty="0">
                <a:latin typeface="Arial" charset="0"/>
              </a:rPr>
              <a:t>Memory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1271588" y="4152900"/>
            <a:ext cx="1600200" cy="960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539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800" b="1">
                <a:latin typeface="Arial" charset="0"/>
              </a:rPr>
              <a:t>Facts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2986088" y="4152900"/>
            <a:ext cx="1600200" cy="960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539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800" b="1">
                <a:latin typeface="Arial" charset="0"/>
              </a:rPr>
              <a:t>Events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1271588" y="5248275"/>
            <a:ext cx="1600200" cy="960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539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800" b="1">
                <a:latin typeface="Arial" charset="0"/>
              </a:rPr>
              <a:t>World</a:t>
            </a:r>
          </a:p>
          <a:p>
            <a:pPr algn="ctr" eaLnBrk="1" hangingPunct="1">
              <a:defRPr/>
            </a:pPr>
            <a:r>
              <a:rPr lang="en-US" sz="1800" b="1">
                <a:latin typeface="Arial" charset="0"/>
              </a:rPr>
              <a:t>Knowledge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2986088" y="5248275"/>
            <a:ext cx="1600200" cy="960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539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800" b="1">
                <a:latin typeface="Arial" charset="0"/>
              </a:rPr>
              <a:t>Vocabulary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5319713" y="5248275"/>
            <a:ext cx="1600200" cy="960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539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800" b="1">
                <a:latin typeface="Arial" charset="0"/>
              </a:rPr>
              <a:t>Simple</a:t>
            </a:r>
          </a:p>
          <a:p>
            <a:pPr algn="ctr" eaLnBrk="1" hangingPunct="1">
              <a:defRPr/>
            </a:pPr>
            <a:r>
              <a:rPr lang="en-US" sz="1800" b="1">
                <a:latin typeface="Arial" charset="0"/>
              </a:rPr>
              <a:t>Classical</a:t>
            </a:r>
          </a:p>
          <a:p>
            <a:pPr algn="ctr" eaLnBrk="1" hangingPunct="1">
              <a:defRPr/>
            </a:pPr>
            <a:r>
              <a:rPr lang="en-US" sz="1800" b="1">
                <a:latin typeface="Arial" charset="0"/>
              </a:rPr>
              <a:t>Conditioning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7038975" y="5248275"/>
            <a:ext cx="1600200" cy="960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539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800" b="1">
                <a:latin typeface="Arial" charset="0"/>
              </a:rPr>
              <a:t>Priming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7038975" y="4152900"/>
            <a:ext cx="1600200" cy="960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539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800" b="1">
                <a:latin typeface="Arial" charset="0"/>
              </a:rPr>
              <a:t>Habits</a:t>
            </a:r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5319713" y="4152900"/>
            <a:ext cx="1600200" cy="960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539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800" b="1" dirty="0">
                <a:latin typeface="Arial" charset="0"/>
              </a:rPr>
              <a:t>Skills/</a:t>
            </a:r>
          </a:p>
          <a:p>
            <a:pPr algn="ctr" eaLnBrk="1" hangingPunct="1">
              <a:defRPr/>
            </a:pPr>
            <a:r>
              <a:rPr lang="en-US" sz="1800" b="1" dirty="0">
                <a:latin typeface="Arial" charset="0"/>
              </a:rPr>
              <a:t>Procedures</a:t>
            </a:r>
          </a:p>
        </p:txBody>
      </p:sp>
      <p:sp>
        <p:nvSpPr>
          <p:cNvPr id="19467" name="Rectangle 14"/>
          <p:cNvSpPr>
            <a:spLocks noChangeArrowheads="1"/>
          </p:cNvSpPr>
          <p:nvPr/>
        </p:nvSpPr>
        <p:spPr bwMode="auto">
          <a:xfrm>
            <a:off x="914400" y="228600"/>
            <a:ext cx="804068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sz="4400" b="1">
                <a:solidFill>
                  <a:schemeClr val="tx2"/>
                </a:solidFill>
                <a:latin typeface="Tahoma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80980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>
          <a:xfrm>
            <a:off x="301625" y="1524000"/>
            <a:ext cx="4040188" cy="7334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Semantic Memory</a:t>
            </a:r>
            <a:endParaRPr dirty="0"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Content Placeholder 3"/>
          <p:cNvSpPr>
            <a:spLocks noGrp="1"/>
          </p:cNvSpPr>
          <p:nvPr>
            <p:ph sz="quarter" idx="2"/>
          </p:nvPr>
        </p:nvSpPr>
        <p:spPr>
          <a:xfrm>
            <a:off x="301625" y="2471738"/>
            <a:ext cx="4041775" cy="38179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500" dirty="0">
                <a:latin typeface="Georgia" charset="0"/>
                <a:ea typeface="ＭＳ Ｐゴシック" charset="0"/>
                <a:cs typeface="ＭＳ Ｐゴシック" charset="0"/>
              </a:rPr>
              <a:t>General knowledge about the world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dirty="0">
                <a:latin typeface="Georgia" charset="0"/>
                <a:ea typeface="ＭＳ Ｐゴシック" charset="0"/>
                <a:cs typeface="ＭＳ Ｐゴシック" charset="0"/>
              </a:rPr>
              <a:t>Mental thesaurus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dirty="0">
                <a:latin typeface="Georgia" charset="0"/>
                <a:ea typeface="ＭＳ Ｐゴシック" charset="0"/>
                <a:cs typeface="ＭＳ Ｐゴシック" charset="0"/>
              </a:rPr>
              <a:t>The residue of many episodes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dirty="0">
                <a:latin typeface="Georgia" charset="0"/>
                <a:ea typeface="ＭＳ Ｐゴシック" charset="0"/>
                <a:cs typeface="ＭＳ Ｐゴシック" charset="0"/>
              </a:rPr>
              <a:t>People with amnesia usually have trouble building up new semantic knowledge and they don</a:t>
            </a:r>
            <a:r>
              <a:rPr lang="ja-JP" altLang="en-US" sz="2500" dirty="0">
                <a:latin typeface="Georgi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500" dirty="0">
                <a:latin typeface="Georgia" charset="0"/>
                <a:ea typeface="ＭＳ Ｐゴシック" charset="0"/>
                <a:cs typeface="ＭＳ Ｐゴシック" charset="0"/>
              </a:rPr>
              <a:t>t have access to episodic memories</a:t>
            </a:r>
          </a:p>
          <a:p>
            <a:pPr eaLnBrk="1" hangingPunct="1">
              <a:lnSpc>
                <a:spcPct val="80000"/>
              </a:lnSpc>
            </a:pPr>
            <a:endParaRPr lang="en-US" sz="2500" dirty="0">
              <a:latin typeface="Georgi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500" dirty="0"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4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471738"/>
            <a:ext cx="4038600" cy="3821112"/>
          </a:xfrm>
        </p:spPr>
        <p:txBody>
          <a:bodyPr/>
          <a:lstStyle/>
          <a:p>
            <a:pPr eaLnBrk="1" hangingPunct="1"/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It is the </a:t>
            </a:r>
            <a:r>
              <a:rPr lang="en-US" i="1" dirty="0">
                <a:latin typeface="Georgia" charset="0"/>
                <a:ea typeface="ＭＳ Ｐゴシック" charset="0"/>
                <a:cs typeface="ＭＳ Ｐゴシック" charset="0"/>
              </a:rPr>
              <a:t>what when where</a:t>
            </a: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 part of memory</a:t>
            </a:r>
            <a:endParaRPr lang="en-US" i="1" dirty="0">
              <a:latin typeface="Georgia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Relies on links between the hippocampus, thalamus and cortex—patients with damage to this system are often amnestic</a:t>
            </a:r>
          </a:p>
          <a:p>
            <a:pPr eaLnBrk="1" hangingPunct="1"/>
            <a:endParaRPr lang="en-US" dirty="0">
              <a:latin typeface="Georgia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Declarative Memory</a:t>
            </a:r>
            <a:b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Semantic vs. Episodic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F47B3D8-AFB9-9A4B-9302-4ADF98FB510A}"/>
              </a:ext>
            </a:extLst>
          </p:cNvPr>
          <p:cNvSpPr txBox="1">
            <a:spLocks/>
          </p:cNvSpPr>
          <p:nvPr/>
        </p:nvSpPr>
        <p:spPr>
          <a:xfrm>
            <a:off x="4572000" y="1523999"/>
            <a:ext cx="4040188" cy="7334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Episodic Memory</a:t>
            </a:r>
          </a:p>
        </p:txBody>
      </p:sp>
    </p:spTree>
    <p:extLst>
      <p:ext uri="{BB962C8B-B14F-4D97-AF65-F5344CB8AC3E}">
        <p14:creationId xmlns:p14="http://schemas.microsoft.com/office/powerpoint/2010/main" val="22290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00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Types of memory</a:t>
            </a:r>
            <a:br>
              <a:rPr lang="en-US" sz="300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sz="300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Everyday memory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Prospective memory</a:t>
            </a:r>
          </a:p>
          <a:p>
            <a:pPr lvl="1" eaLnBrk="1" hangingPunct="1"/>
            <a:r>
              <a:rPr lang="en-US" dirty="0">
                <a:latin typeface="Georgia" charset="0"/>
                <a:ea typeface="ＭＳ Ｐゴシック" charset="0"/>
              </a:rPr>
              <a:t>Remembering to carry out intended action in the absence of explicit reminder to do so</a:t>
            </a:r>
          </a:p>
          <a:p>
            <a:pPr eaLnBrk="1" hangingPunct="1"/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Metamemory</a:t>
            </a:r>
          </a:p>
          <a:p>
            <a:pPr lvl="1"/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Knowledge and awareness of our own memory processes</a:t>
            </a:r>
          </a:p>
        </p:txBody>
      </p:sp>
    </p:spTree>
    <p:extLst>
      <p:ext uri="{BB962C8B-B14F-4D97-AF65-F5344CB8AC3E}">
        <p14:creationId xmlns:p14="http://schemas.microsoft.com/office/powerpoint/2010/main" val="71246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Amnesia Terms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Anterograde amnesia</a:t>
            </a:r>
          </a:p>
          <a:p>
            <a:pPr lvl="1" eaLnBrk="1" hangingPunct="1"/>
            <a:r>
              <a:rPr lang="en-US">
                <a:latin typeface="Georgia" charset="0"/>
                <a:ea typeface="ＭＳ Ｐゴシック" charset="0"/>
              </a:rPr>
              <a:t>Problem with encoding, storing or retrieving information that can be used in the future</a:t>
            </a:r>
          </a:p>
          <a:p>
            <a:pPr eaLnBrk="1" hangingPunct="1"/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Retrograde amnesia</a:t>
            </a:r>
          </a:p>
          <a:p>
            <a:pPr lvl="1" eaLnBrk="1" hangingPunct="1"/>
            <a:r>
              <a:rPr lang="en-US">
                <a:latin typeface="Georgia" charset="0"/>
                <a:ea typeface="ＭＳ Ｐゴシック" charset="0"/>
              </a:rPr>
              <a:t>Loss of access to events that happened in the past, typically before the onset of the disease</a:t>
            </a:r>
          </a:p>
          <a:p>
            <a:pPr lvl="1" eaLnBrk="1" hangingPunct="1"/>
            <a:r>
              <a:rPr lang="en-US">
                <a:latin typeface="Georgia" charset="0"/>
                <a:ea typeface="ＭＳ Ｐゴシック" charset="0"/>
              </a:rPr>
              <a:t> Can occur on a gradient </a:t>
            </a:r>
            <a:r>
              <a:rPr lang="ja-JP" altLang="en-US">
                <a:latin typeface="Georgia" charset="0"/>
                <a:ea typeface="ＭＳ Ｐゴシック" charset="0"/>
              </a:rPr>
              <a:t>“</a:t>
            </a:r>
            <a:r>
              <a:rPr lang="en-US" altLang="ja-JP">
                <a:latin typeface="Georgia" charset="0"/>
                <a:ea typeface="ＭＳ Ｐゴシック" charset="0"/>
              </a:rPr>
              <a:t>shrinking RA</a:t>
            </a:r>
            <a:r>
              <a:rPr lang="ja-JP" altLang="en-US">
                <a:latin typeface="Georgia" charset="0"/>
                <a:ea typeface="ＭＳ Ｐゴシック" charset="0"/>
              </a:rPr>
              <a:t>”</a:t>
            </a:r>
            <a:endParaRPr lang="en-US" altLang="ja-JP">
              <a:latin typeface="Georgia" charset="0"/>
              <a:ea typeface="ＭＳ Ｐゴシック" charset="0"/>
            </a:endParaRPr>
          </a:p>
          <a:p>
            <a:pPr lvl="1" eaLnBrk="1" hangingPunct="1"/>
            <a:r>
              <a:rPr lang="en-US">
                <a:latin typeface="Georgia" charset="0"/>
                <a:ea typeface="ＭＳ Ｐゴシック" charset="0"/>
              </a:rPr>
              <a:t>Often co-occurs with anterograde amnesia</a:t>
            </a:r>
          </a:p>
        </p:txBody>
      </p:sp>
    </p:spTree>
    <p:extLst>
      <p:ext uri="{BB962C8B-B14F-4D97-AF65-F5344CB8AC3E}">
        <p14:creationId xmlns:p14="http://schemas.microsoft.com/office/powerpoint/2010/main" val="468996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1828</Words>
  <Application>Microsoft Macintosh PowerPoint</Application>
  <PresentationFormat>On-screen Show (4:3)</PresentationFormat>
  <Paragraphs>262</Paragraphs>
  <Slides>37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Georgia</vt:lpstr>
      <vt:lpstr>Tahoma</vt:lpstr>
      <vt:lpstr>Times New Roman</vt:lpstr>
      <vt:lpstr>Wingdings</vt:lpstr>
      <vt:lpstr>Wingdings 2</vt:lpstr>
      <vt:lpstr>Office Theme</vt:lpstr>
      <vt:lpstr>Document</vt:lpstr>
      <vt:lpstr>Memory:  Theory, Assessment and Treatment</vt:lpstr>
      <vt:lpstr>Big Picture: Learning &amp; Memory</vt:lpstr>
      <vt:lpstr>Stages for remembering &amp; neuroanatomical correlates</vt:lpstr>
      <vt:lpstr>Types of Memory time-dependent forms</vt:lpstr>
      <vt:lpstr>Types of memory content-dependent forms  (all longterm memory) </vt:lpstr>
      <vt:lpstr>PowerPoint Presentation</vt:lpstr>
      <vt:lpstr>Declarative Memory Semantic vs. Episodic</vt:lpstr>
      <vt:lpstr>Types of memory Everyday memory</vt:lpstr>
      <vt:lpstr>Amnesia Terms</vt:lpstr>
      <vt:lpstr>Posttraumatic amnesia</vt:lpstr>
      <vt:lpstr>Why is memory theory important?</vt:lpstr>
      <vt:lpstr>Learning is enhanced when…</vt:lpstr>
      <vt:lpstr>What Makes Memories Last?</vt:lpstr>
      <vt:lpstr>Instruction Should be Based on Client’s Profile</vt:lpstr>
      <vt:lpstr>Applying Memory Theory </vt:lpstr>
      <vt:lpstr>Assessment of Memory</vt:lpstr>
      <vt:lpstr>Assessment Questions</vt:lpstr>
      <vt:lpstr>Contributions to Clinical Memory Assessment</vt:lpstr>
      <vt:lpstr>Testing (Informal/Formal-Unstandardized)</vt:lpstr>
      <vt:lpstr>Testing (Formal-Standardized)</vt:lpstr>
      <vt:lpstr>Testing (Formal-Standardized)</vt:lpstr>
      <vt:lpstr>Six Possible Memory Intervention Approaches</vt:lpstr>
      <vt:lpstr>Spaced Retrieval</vt:lpstr>
      <vt:lpstr>Errorless Learning used in SR</vt:lpstr>
      <vt:lpstr>Overview</vt:lpstr>
      <vt:lpstr>An example…</vt:lpstr>
      <vt:lpstr>Another example…</vt:lpstr>
      <vt:lpstr>Training procedure</vt:lpstr>
      <vt:lpstr>Theoretical rationale</vt:lpstr>
      <vt:lpstr>Sample SR Training Session (30 min)</vt:lpstr>
      <vt:lpstr>What to do or say during intervals?</vt:lpstr>
      <vt:lpstr>Clinician records</vt:lpstr>
      <vt:lpstr>SR Session Data</vt:lpstr>
      <vt:lpstr>Spaced Retrieval App</vt:lpstr>
      <vt:lpstr>PowerPoint Presentation</vt:lpstr>
      <vt:lpstr>Types of Instructional Targets</vt:lpstr>
      <vt:lpstr>SR promotes rote learning</vt:lpstr>
    </vt:vector>
  </TitlesOfParts>
  <Company>UO-COE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 kay</dc:creator>
  <cp:lastModifiedBy>Jim Wright</cp:lastModifiedBy>
  <cp:revision>32</cp:revision>
  <dcterms:created xsi:type="dcterms:W3CDTF">2016-01-28T00:06:14Z</dcterms:created>
  <dcterms:modified xsi:type="dcterms:W3CDTF">2020-12-23T21:13:04Z</dcterms:modified>
</cp:coreProperties>
</file>