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78"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0" r:id="rId23"/>
    <p:sldId id="276"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1"/>
    <p:restoredTop sz="94625"/>
  </p:normalViewPr>
  <p:slideViewPr>
    <p:cSldViewPr snapToGrid="0">
      <p:cViewPr varScale="1">
        <p:scale>
          <a:sx n="92" d="100"/>
          <a:sy n="92" d="100"/>
        </p:scale>
        <p:origin x="7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30E170-32C0-4852-98FB-8A70C09BAE3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509081F-D6B5-4C2A-8A81-9E47055EACF7}">
      <dgm:prSet/>
      <dgm:spPr/>
      <dgm:t>
        <a:bodyPr/>
        <a:lstStyle/>
        <a:p>
          <a:r>
            <a:rPr lang="en-US" b="1" u="sng"/>
            <a:t>Jim</a:t>
          </a:r>
          <a:endParaRPr lang="en-US"/>
        </a:p>
      </dgm:t>
    </dgm:pt>
    <dgm:pt modelId="{0334E04B-457B-4473-B147-6276FD51622E}" type="parTrans" cxnId="{33D02403-916B-41F8-ACDC-DCAE692DE216}">
      <dgm:prSet/>
      <dgm:spPr/>
      <dgm:t>
        <a:bodyPr/>
        <a:lstStyle/>
        <a:p>
          <a:endParaRPr lang="en-US"/>
        </a:p>
      </dgm:t>
    </dgm:pt>
    <dgm:pt modelId="{C93C3F64-D6D2-4A07-9345-C9A343BD410D}" type="sibTrans" cxnId="{33D02403-916B-41F8-ACDC-DCAE692DE216}">
      <dgm:prSet/>
      <dgm:spPr/>
      <dgm:t>
        <a:bodyPr/>
        <a:lstStyle/>
        <a:p>
          <a:endParaRPr lang="en-US"/>
        </a:p>
      </dgm:t>
    </dgm:pt>
    <dgm:pt modelId="{536DD0AD-B27F-4027-97D6-D431C6BF6AF8}">
      <dgm:prSet/>
      <dgm:spPr/>
      <dgm:t>
        <a:bodyPr/>
        <a:lstStyle/>
        <a:p>
          <a:r>
            <a:rPr lang="en-US"/>
            <a:t>Identifying when to use and how to successfully use pivot_longer() and pivot_wider()</a:t>
          </a:r>
        </a:p>
      </dgm:t>
    </dgm:pt>
    <dgm:pt modelId="{ADAF2C28-5C46-4C07-B67C-F4219087775E}" type="parTrans" cxnId="{DCFAD35C-0FC5-4D7F-ADA0-6EC7AE12557D}">
      <dgm:prSet/>
      <dgm:spPr/>
      <dgm:t>
        <a:bodyPr/>
        <a:lstStyle/>
        <a:p>
          <a:endParaRPr lang="en-US"/>
        </a:p>
      </dgm:t>
    </dgm:pt>
    <dgm:pt modelId="{3C627A39-3B0D-456C-9E60-1B2081EFF1F5}" type="sibTrans" cxnId="{DCFAD35C-0FC5-4D7F-ADA0-6EC7AE12557D}">
      <dgm:prSet/>
      <dgm:spPr/>
      <dgm:t>
        <a:bodyPr/>
        <a:lstStyle/>
        <a:p>
          <a:endParaRPr lang="en-US"/>
        </a:p>
      </dgm:t>
    </dgm:pt>
    <dgm:pt modelId="{6B18A7F8-E135-4FE0-97AB-16174C6AAA7C}">
      <dgm:prSet/>
      <dgm:spPr/>
      <dgm:t>
        <a:bodyPr/>
        <a:lstStyle/>
        <a:p>
          <a:r>
            <a:rPr lang="en-US"/>
            <a:t>Adjusting ggplot features (e.g. scale, legend title, ect)</a:t>
          </a:r>
        </a:p>
      </dgm:t>
    </dgm:pt>
    <dgm:pt modelId="{9E8E44C3-C115-49E3-B374-95AA0A6E45A6}" type="parTrans" cxnId="{E5369FC5-E7FB-4F7C-9CF2-C7669E2F2A71}">
      <dgm:prSet/>
      <dgm:spPr/>
      <dgm:t>
        <a:bodyPr/>
        <a:lstStyle/>
        <a:p>
          <a:endParaRPr lang="en-US"/>
        </a:p>
      </dgm:t>
    </dgm:pt>
    <dgm:pt modelId="{F7D8789C-9B25-4926-8827-C09985E72107}" type="sibTrans" cxnId="{E5369FC5-E7FB-4F7C-9CF2-C7669E2F2A71}">
      <dgm:prSet/>
      <dgm:spPr/>
      <dgm:t>
        <a:bodyPr/>
        <a:lstStyle/>
        <a:p>
          <a:endParaRPr lang="en-US"/>
        </a:p>
      </dgm:t>
    </dgm:pt>
    <dgm:pt modelId="{099EC483-A1A9-47F2-9901-E945E20B4FC8}">
      <dgm:prSet/>
      <dgm:spPr/>
      <dgm:t>
        <a:bodyPr/>
        <a:lstStyle/>
        <a:p>
          <a:r>
            <a:rPr lang="en-US"/>
            <a:t>Applying what I learn/observe in class to what I want to with my data </a:t>
          </a:r>
        </a:p>
      </dgm:t>
    </dgm:pt>
    <dgm:pt modelId="{59AADCBD-A104-4B91-8F92-3194722A9A70}" type="parTrans" cxnId="{BD7DED72-3A31-478C-BEB6-C4BE98DEE800}">
      <dgm:prSet/>
      <dgm:spPr/>
      <dgm:t>
        <a:bodyPr/>
        <a:lstStyle/>
        <a:p>
          <a:endParaRPr lang="en-US"/>
        </a:p>
      </dgm:t>
    </dgm:pt>
    <dgm:pt modelId="{7966C6DF-CBC2-4488-84F6-5BFFC08DEE5A}" type="sibTrans" cxnId="{BD7DED72-3A31-478C-BEB6-C4BE98DEE800}">
      <dgm:prSet/>
      <dgm:spPr/>
      <dgm:t>
        <a:bodyPr/>
        <a:lstStyle/>
        <a:p>
          <a:endParaRPr lang="en-US"/>
        </a:p>
      </dgm:t>
    </dgm:pt>
    <dgm:pt modelId="{633947CF-3F66-8549-9EB7-EDE3F4697667}" type="pres">
      <dgm:prSet presAssocID="{D830E170-32C0-4852-98FB-8A70C09BAE30}" presName="linear" presStyleCnt="0">
        <dgm:presLayoutVars>
          <dgm:animLvl val="lvl"/>
          <dgm:resizeHandles val="exact"/>
        </dgm:presLayoutVars>
      </dgm:prSet>
      <dgm:spPr/>
      <dgm:t>
        <a:bodyPr/>
        <a:lstStyle/>
        <a:p>
          <a:endParaRPr lang="en-US"/>
        </a:p>
      </dgm:t>
    </dgm:pt>
    <dgm:pt modelId="{0528F1EC-0C28-4249-9919-2705AB89CD37}" type="pres">
      <dgm:prSet presAssocID="{3509081F-D6B5-4C2A-8A81-9E47055EACF7}" presName="parentText" presStyleLbl="node1" presStyleIdx="0" presStyleCnt="1">
        <dgm:presLayoutVars>
          <dgm:chMax val="0"/>
          <dgm:bulletEnabled val="1"/>
        </dgm:presLayoutVars>
      </dgm:prSet>
      <dgm:spPr/>
      <dgm:t>
        <a:bodyPr/>
        <a:lstStyle/>
        <a:p>
          <a:endParaRPr lang="en-US"/>
        </a:p>
      </dgm:t>
    </dgm:pt>
    <dgm:pt modelId="{983833F7-9467-0D46-A6CB-7F2D59B78494}" type="pres">
      <dgm:prSet presAssocID="{3509081F-D6B5-4C2A-8A81-9E47055EACF7}" presName="childText" presStyleLbl="revTx" presStyleIdx="0" presStyleCnt="1">
        <dgm:presLayoutVars>
          <dgm:bulletEnabled val="1"/>
        </dgm:presLayoutVars>
      </dgm:prSet>
      <dgm:spPr/>
      <dgm:t>
        <a:bodyPr/>
        <a:lstStyle/>
        <a:p>
          <a:endParaRPr lang="en-US"/>
        </a:p>
      </dgm:t>
    </dgm:pt>
  </dgm:ptLst>
  <dgm:cxnLst>
    <dgm:cxn modelId="{59BD8FCF-C32E-984D-A078-45E33D7E7629}" type="presOf" srcId="{D830E170-32C0-4852-98FB-8A70C09BAE30}" destId="{633947CF-3F66-8549-9EB7-EDE3F4697667}" srcOrd="0" destOrd="0" presId="urn:microsoft.com/office/officeart/2005/8/layout/vList2"/>
    <dgm:cxn modelId="{7B7E9009-610E-9347-9173-767EB2EE4B9D}" type="presOf" srcId="{099EC483-A1A9-47F2-9901-E945E20B4FC8}" destId="{983833F7-9467-0D46-A6CB-7F2D59B78494}" srcOrd="0" destOrd="2" presId="urn:microsoft.com/office/officeart/2005/8/layout/vList2"/>
    <dgm:cxn modelId="{A5F02E0C-7D23-2242-A149-6083125E755B}" type="presOf" srcId="{6B18A7F8-E135-4FE0-97AB-16174C6AAA7C}" destId="{983833F7-9467-0D46-A6CB-7F2D59B78494}" srcOrd="0" destOrd="1" presId="urn:microsoft.com/office/officeart/2005/8/layout/vList2"/>
    <dgm:cxn modelId="{E5369FC5-E7FB-4F7C-9CF2-C7669E2F2A71}" srcId="{3509081F-D6B5-4C2A-8A81-9E47055EACF7}" destId="{6B18A7F8-E135-4FE0-97AB-16174C6AAA7C}" srcOrd="1" destOrd="0" parTransId="{9E8E44C3-C115-49E3-B374-95AA0A6E45A6}" sibTransId="{F7D8789C-9B25-4926-8827-C09985E72107}"/>
    <dgm:cxn modelId="{453C4EB4-93D2-3C4F-A0B8-E005759BA2D5}" type="presOf" srcId="{536DD0AD-B27F-4027-97D6-D431C6BF6AF8}" destId="{983833F7-9467-0D46-A6CB-7F2D59B78494}" srcOrd="0" destOrd="0" presId="urn:microsoft.com/office/officeart/2005/8/layout/vList2"/>
    <dgm:cxn modelId="{2AD91CBF-A2E2-644F-A3A7-2C024521206F}" type="presOf" srcId="{3509081F-D6B5-4C2A-8A81-9E47055EACF7}" destId="{0528F1EC-0C28-4249-9919-2705AB89CD37}" srcOrd="0" destOrd="0" presId="urn:microsoft.com/office/officeart/2005/8/layout/vList2"/>
    <dgm:cxn modelId="{BD7DED72-3A31-478C-BEB6-C4BE98DEE800}" srcId="{3509081F-D6B5-4C2A-8A81-9E47055EACF7}" destId="{099EC483-A1A9-47F2-9901-E945E20B4FC8}" srcOrd="2" destOrd="0" parTransId="{59AADCBD-A104-4B91-8F92-3194722A9A70}" sibTransId="{7966C6DF-CBC2-4488-84F6-5BFFC08DEE5A}"/>
    <dgm:cxn modelId="{DCFAD35C-0FC5-4D7F-ADA0-6EC7AE12557D}" srcId="{3509081F-D6B5-4C2A-8A81-9E47055EACF7}" destId="{536DD0AD-B27F-4027-97D6-D431C6BF6AF8}" srcOrd="0" destOrd="0" parTransId="{ADAF2C28-5C46-4C07-B67C-F4219087775E}" sibTransId="{3C627A39-3B0D-456C-9E60-1B2081EFF1F5}"/>
    <dgm:cxn modelId="{33D02403-916B-41F8-ACDC-DCAE692DE216}" srcId="{D830E170-32C0-4852-98FB-8A70C09BAE30}" destId="{3509081F-D6B5-4C2A-8A81-9E47055EACF7}" srcOrd="0" destOrd="0" parTransId="{0334E04B-457B-4473-B147-6276FD51622E}" sibTransId="{C93C3F64-D6D2-4A07-9345-C9A343BD410D}"/>
    <dgm:cxn modelId="{9716AAB4-C13D-5844-9571-851983764578}" type="presParOf" srcId="{633947CF-3F66-8549-9EB7-EDE3F4697667}" destId="{0528F1EC-0C28-4249-9919-2705AB89CD37}" srcOrd="0" destOrd="0" presId="urn:microsoft.com/office/officeart/2005/8/layout/vList2"/>
    <dgm:cxn modelId="{81F12399-FCDA-DA4E-90F3-8785276E1F14}" type="presParOf" srcId="{633947CF-3F66-8549-9EB7-EDE3F4697667}" destId="{983833F7-9467-0D46-A6CB-7F2D59B7849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8F1EC-0C28-4249-9919-2705AB89CD37}">
      <dsp:nvSpPr>
        <dsp:cNvPr id="0" name=""/>
        <dsp:cNvSpPr/>
      </dsp:nvSpPr>
      <dsp:spPr>
        <a:xfrm>
          <a:off x="0" y="6449"/>
          <a:ext cx="4205288" cy="7020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1" u="sng" kern="1200"/>
            <a:t>Jim</a:t>
          </a:r>
          <a:endParaRPr lang="en-US" sz="3000" kern="1200"/>
        </a:p>
      </dsp:txBody>
      <dsp:txXfrm>
        <a:off x="34269" y="40718"/>
        <a:ext cx="4136750" cy="633462"/>
      </dsp:txXfrm>
    </dsp:sp>
    <dsp:sp modelId="{983833F7-9467-0D46-A6CB-7F2D59B78494}">
      <dsp:nvSpPr>
        <dsp:cNvPr id="0" name=""/>
        <dsp:cNvSpPr/>
      </dsp:nvSpPr>
      <dsp:spPr>
        <a:xfrm>
          <a:off x="0" y="708449"/>
          <a:ext cx="4205288" cy="298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1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Identifying when to use and how to successfully use pivot_longer() and pivot_wider()</a:t>
          </a:r>
        </a:p>
        <a:p>
          <a:pPr marL="228600" lvl="1" indent="-228600" algn="l" defTabSz="1022350">
            <a:lnSpc>
              <a:spcPct val="90000"/>
            </a:lnSpc>
            <a:spcBef>
              <a:spcPct val="0"/>
            </a:spcBef>
            <a:spcAft>
              <a:spcPct val="20000"/>
            </a:spcAft>
            <a:buChar char="••"/>
          </a:pPr>
          <a:r>
            <a:rPr lang="en-US" sz="2300" kern="1200"/>
            <a:t>Adjusting ggplot features (e.g. scale, legend title, ect)</a:t>
          </a:r>
        </a:p>
        <a:p>
          <a:pPr marL="228600" lvl="1" indent="-228600" algn="l" defTabSz="1022350">
            <a:lnSpc>
              <a:spcPct val="90000"/>
            </a:lnSpc>
            <a:spcBef>
              <a:spcPct val="0"/>
            </a:spcBef>
            <a:spcAft>
              <a:spcPct val="20000"/>
            </a:spcAft>
            <a:buChar char="••"/>
          </a:pPr>
          <a:r>
            <a:rPr lang="en-US" sz="2300" kern="1200"/>
            <a:t>Applying what I learn/observe in class to what I want to with my data </a:t>
          </a:r>
        </a:p>
      </dsp:txBody>
      <dsp:txXfrm>
        <a:off x="0" y="708449"/>
        <a:ext cx="4205288" cy="2980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a70d48c3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a70d48c3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 Notes: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Functions I gained more confidence and understanding after working on this project: mutate(), rename(), pipe, summarize(), and group_by()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a70d48c3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a70d48c3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 Notes: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I think I’m better understanding geom_bar() vs geom_col() but there were a few instances in our code where it seemed one worked better than the other - my success with geom_col is when I had a specific y variable to map to </a:t>
            </a:r>
            <a:endParaRPr/>
          </a:p>
          <a:p>
            <a:pPr marL="457200" lvl="0" indent="-298450" algn="l" rtl="0">
              <a:spcBef>
                <a:spcPts val="0"/>
              </a:spcBef>
              <a:spcAft>
                <a:spcPts val="0"/>
              </a:spcAft>
              <a:buSzPts val="1100"/>
              <a:buChar char="-"/>
            </a:pPr>
            <a:r>
              <a:rPr lang="en"/>
              <a:t>My understanding of strings and factors is getting better, but it’s something I need to work on before next term </a:t>
            </a:r>
            <a:endParaRPr/>
          </a:p>
          <a:p>
            <a:pPr marL="457200" lvl="0" indent="-298450" algn="l" rtl="0">
              <a:spcBef>
                <a:spcPts val="0"/>
              </a:spcBef>
              <a:spcAft>
                <a:spcPts val="0"/>
              </a:spcAft>
              <a:buSzPts val="1100"/>
              <a:buChar char="-"/>
            </a:pPr>
            <a:r>
              <a:rPr lang="en"/>
              <a:t>After completing the latest dataquest assignment, I thought it would be really cool to create logical variables based on status of teacher training and combine multiple trainings into single logical variables, but I wasn’t sure how to execute it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a70d48c3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a70d48c3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wanted to use the filter and mutate functions</a:t>
            </a:r>
            <a:endParaRPr/>
          </a:p>
          <a:p>
            <a:pPr marL="914400" lvl="1" indent="-298450" algn="l" rtl="0">
              <a:spcBef>
                <a:spcPts val="0"/>
              </a:spcBef>
              <a:spcAft>
                <a:spcPts val="0"/>
              </a:spcAft>
              <a:buSzPts val="1100"/>
              <a:buChar char="-"/>
            </a:pPr>
            <a:r>
              <a:rPr lang="en"/>
              <a:t>Filtered schools with status “no” for all teacher trainings </a:t>
            </a:r>
            <a:endParaRPr/>
          </a:p>
          <a:p>
            <a:pPr marL="914400" lvl="1" indent="-298450" algn="l" rtl="0">
              <a:spcBef>
                <a:spcPts val="0"/>
              </a:spcBef>
              <a:spcAft>
                <a:spcPts val="0"/>
              </a:spcAft>
              <a:buSzPts val="1100"/>
              <a:buChar char="-"/>
            </a:pPr>
            <a:r>
              <a:rPr lang="en"/>
              <a:t>Mutated all four quantitative variables for types of disciplinary actions into one category (total) </a:t>
            </a:r>
            <a:endParaRPr/>
          </a:p>
          <a:p>
            <a:pPr marL="914400" lvl="1" indent="-298450" algn="l" rtl="0">
              <a:spcBef>
                <a:spcPts val="0"/>
              </a:spcBef>
              <a:spcAft>
                <a:spcPts val="0"/>
              </a:spcAft>
              <a:buSzPts val="1100"/>
              <a:buChar char="-"/>
            </a:pPr>
            <a:r>
              <a:rPr lang="en"/>
              <a:t>Determined average number (159) and filtered schools with above average total </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a70d48c3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a70d48c3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Plot one displays these schools using geom_bar </a:t>
            </a:r>
            <a:endParaRPr/>
          </a:p>
          <a:p>
            <a:pPr marL="457200" lvl="0" indent="-298450" algn="l" rtl="0">
              <a:spcBef>
                <a:spcPts val="0"/>
              </a:spcBef>
              <a:spcAft>
                <a:spcPts val="0"/>
              </a:spcAft>
              <a:buSzPts val="1100"/>
              <a:buChar char="-"/>
            </a:pPr>
            <a:r>
              <a:rPr lang="en"/>
              <a:t>Both plots display total number of disciplinary actions on the y-axis.</a:t>
            </a:r>
            <a:endParaRPr/>
          </a:p>
          <a:p>
            <a:pPr marL="457200" lvl="0" indent="-298450" algn="l" rtl="0">
              <a:spcBef>
                <a:spcPts val="0"/>
              </a:spcBef>
              <a:spcAft>
                <a:spcPts val="0"/>
              </a:spcAft>
              <a:buSzPts val="1100"/>
              <a:buChar char="-"/>
            </a:pPr>
            <a:r>
              <a:rPr lang="en"/>
              <a:t>Plot one displays school urbanicity level on the x-axis faceted by school level</a:t>
            </a:r>
            <a:endParaRPr/>
          </a:p>
          <a:p>
            <a:pPr marL="457200" lvl="0" indent="-298450" algn="l" rtl="0">
              <a:spcBef>
                <a:spcPts val="0"/>
              </a:spcBef>
              <a:spcAft>
                <a:spcPts val="0"/>
              </a:spcAft>
              <a:buSzPts val="1100"/>
              <a:buChar char="-"/>
            </a:pPr>
            <a:r>
              <a:rPr lang="en"/>
              <a:t>Plot two displays minority percentage on the x-axis facted by school enrollment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a70d48c3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a70d48c3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a70d48c3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a70d48c3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Schools coded as City with an enrollment of 1,000 or more students reported an average of 333.11 total disciplinary actions.  On average, schools coded as Rural reported 52.18 fewer disciplinary actions, schools coded as town reported 34.26 few disciplinary actions, and schools coded as Urban Fringe reported 39.84 fewer disciplinary actions.</a:t>
            </a:r>
            <a:endParaRPr/>
          </a:p>
          <a:p>
            <a:pPr marL="0" lvl="0" indent="0" algn="l" rtl="0">
              <a:spcBef>
                <a:spcPts val="0"/>
              </a:spcBef>
              <a:spcAft>
                <a:spcPts val="0"/>
              </a:spcAft>
              <a:buNone/>
            </a:pPr>
            <a:r>
              <a:rPr lang="en"/>
              <a:t>On average, schools with an enrollment of 300-499 reported 231.59 fewer disciplinary actions. Schools with an enrollment of 500-999 reported 171.61 fewer disciplinary actions, and schools with an enrollment less than 300 reported 250.92 fewer disciplinary actions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70d48c3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70d48c3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Schools coded as high school reported on average 76.29 more disciplinary actions and schools coded as Middle reported on average 53.91 more disciplinary actions. Schools coded as primary reported on average 52.44 fewer disciplinary actions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a70d48c3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a70d48c3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Schools with a minority percentage of 5-20% reported on average 38.25 fewer disciplinary actions.  Schools with a minority percentage of 50% or more reported an average of 48.62 more disciplinary actions, and schools with a minority percentage of less than 5% reported an average of 32.42 fewer disciplinary actions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bd36dbe3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bd36dbe3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a70d48c3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a70d48c3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Both plots present number of schools by urban category </a:t>
            </a:r>
            <a:endParaRPr/>
          </a:p>
          <a:p>
            <a:pPr marL="0" lvl="0" indent="0" algn="l" rtl="0">
              <a:spcBef>
                <a:spcPts val="0"/>
              </a:spcBef>
              <a:spcAft>
                <a:spcPts val="0"/>
              </a:spcAft>
              <a:buNone/>
            </a:pPr>
            <a:r>
              <a:rPr lang="en"/>
              <a:t>Fill is school level in both with a facet of enrollment in the plot on the right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603d195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603d195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 Notes: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Grateful my advisor encouraged taking it</a:t>
            </a:r>
            <a:endParaRPr/>
          </a:p>
          <a:p>
            <a:pPr marL="457200" lvl="0" indent="-298450" algn="l" rtl="0">
              <a:spcBef>
                <a:spcPts val="0"/>
              </a:spcBef>
              <a:spcAft>
                <a:spcPts val="0"/>
              </a:spcAft>
              <a:buSzPts val="1100"/>
              <a:buChar char="-"/>
            </a:pPr>
            <a:r>
              <a:rPr lang="en"/>
              <a:t>Feel like I have a much better understanding of R compared to when I was first exposed to it in my Multiple Regression course fall 2018</a:t>
            </a:r>
            <a:endParaRPr/>
          </a:p>
          <a:p>
            <a:pPr marL="457200" lvl="0" indent="-298450" algn="l" rtl="0">
              <a:spcBef>
                <a:spcPts val="0"/>
              </a:spcBef>
              <a:spcAft>
                <a:spcPts val="0"/>
              </a:spcAft>
              <a:buSzPts val="1100"/>
              <a:buChar char="-"/>
            </a:pPr>
            <a:r>
              <a:rPr lang="en"/>
              <a:t>Didn’t plan on continuing the course sequence but now I plan to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a70d48c3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a70d48c3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Scatterplot of total number of out of school suspensions by total number of disciplinary actions filled by school enrollment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a70d48c3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a70d48c3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Teacher training status for classroom management and positive behavioral intervention by school urbanicity category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bd36dbe3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bd36dbe3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a70d48c3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a70d48c3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03d195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03d195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603d195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603d19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603d195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603d195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a603d195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a603d195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a603d195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a603d195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a70d48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a70d48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 Notes: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 times I felt like I followed along well with what was being done in class but then felt like a deer in headlights when it came time for me to do it on my own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bd36dcce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bd36dcce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Jim Notes: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 times I felt like I followed along well with what was being done in class but then felt like a deer in headlights when it came time for me to do it on my own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972440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56779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96947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2812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214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78805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164303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79787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648417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10522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496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12/2/2019</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48937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12/2/2019</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80477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12/2/2019</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9583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80200"/>
            <a:ext cx="8520600" cy="257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Data Exploration of the 2005-2006 School Survey on Crime and Safety</a:t>
            </a:r>
            <a:endParaRPr sz="4400" dirty="0"/>
          </a:p>
        </p:txBody>
      </p:sp>
      <p:sp>
        <p:nvSpPr>
          <p:cNvPr id="55" name="Google Shape;55;p13"/>
          <p:cNvSpPr txBox="1">
            <a:spLocks noGrp="1"/>
          </p:cNvSpPr>
          <p:nvPr>
            <p:ph type="subTitle" idx="1"/>
          </p:nvPr>
        </p:nvSpPr>
        <p:spPr>
          <a:xfrm>
            <a:off x="311700" y="3400275"/>
            <a:ext cx="8520600" cy="126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Claire Zhang &amp; Jim Wright</a:t>
            </a:r>
            <a:endParaRPr sz="1800" dirty="0"/>
          </a:p>
          <a:p>
            <a:pPr marL="0" lvl="0" indent="0" algn="ctr" rtl="0">
              <a:spcBef>
                <a:spcPts val="0"/>
              </a:spcBef>
              <a:spcAft>
                <a:spcPts val="0"/>
              </a:spcAft>
              <a:buNone/>
            </a:pPr>
            <a:r>
              <a:rPr lang="en" sz="1800" dirty="0"/>
              <a:t>EDLD 610</a:t>
            </a:r>
            <a:endParaRPr sz="1800" dirty="0"/>
          </a:p>
          <a:p>
            <a:pPr marL="0" lvl="0" indent="0" algn="ctr" rtl="0">
              <a:spcBef>
                <a:spcPts val="0"/>
              </a:spcBef>
              <a:spcAft>
                <a:spcPts val="0"/>
              </a:spcAft>
              <a:buNone/>
            </a:pPr>
            <a:r>
              <a:rPr lang="en" sz="1800" dirty="0"/>
              <a:t>Fall 2019</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673352" y="723519"/>
            <a:ext cx="5797296" cy="633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Successes</a:t>
            </a:r>
            <a:endParaRPr sz="3000" dirty="0"/>
          </a:p>
        </p:txBody>
      </p:sp>
      <p:sp>
        <p:nvSpPr>
          <p:cNvPr id="104" name="Google Shape;104;p21"/>
          <p:cNvSpPr txBox="1">
            <a:spLocks noGrp="1"/>
          </p:cNvSpPr>
          <p:nvPr>
            <p:ph sz="half" idx="1"/>
          </p:nvPr>
        </p:nvSpPr>
        <p:spPr>
          <a:xfrm>
            <a:off x="1176808" y="1853404"/>
            <a:ext cx="3203828" cy="2326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u="sng" dirty="0"/>
              <a:t>Jim</a:t>
            </a:r>
            <a:endParaRPr sz="2400" b="1" u="sng" dirty="0"/>
          </a:p>
          <a:p>
            <a:pPr marL="457200" lvl="0" indent="-342900" algn="l" rtl="0">
              <a:spcBef>
                <a:spcPts val="1600"/>
              </a:spcBef>
              <a:spcAft>
                <a:spcPts val="0"/>
              </a:spcAft>
              <a:buSzPts val="1800"/>
              <a:buChar char="●"/>
            </a:pPr>
            <a:r>
              <a:rPr lang="en" sz="1800" dirty="0"/>
              <a:t>Better understanding of the following functions: mutate(), rename(), summarize(), and </a:t>
            </a:r>
            <a:r>
              <a:rPr lang="en" sz="1800" dirty="0" err="1"/>
              <a:t>group_by</a:t>
            </a:r>
            <a:r>
              <a:rPr lang="en" sz="1800" dirty="0"/>
              <a:t>()</a:t>
            </a:r>
            <a:endParaRPr sz="1800" dirty="0"/>
          </a:p>
          <a:p>
            <a:pPr marL="457200" lvl="0" indent="-342900" algn="l" rtl="0">
              <a:spcBef>
                <a:spcPts val="0"/>
              </a:spcBef>
              <a:spcAft>
                <a:spcPts val="0"/>
              </a:spcAft>
              <a:buSzPts val="1800"/>
              <a:buChar char="●"/>
            </a:pPr>
            <a:r>
              <a:rPr lang="en" sz="1800" dirty="0"/>
              <a:t>Use and interpretation of linear models </a:t>
            </a:r>
            <a:endParaRPr sz="1800" dirty="0"/>
          </a:p>
        </p:txBody>
      </p:sp>
      <p:sp>
        <p:nvSpPr>
          <p:cNvPr id="2" name="Content Placeholder 1">
            <a:extLst>
              <a:ext uri="{FF2B5EF4-FFF2-40B4-BE49-F238E27FC236}">
                <a16:creationId xmlns:a16="http://schemas.microsoft.com/office/drawing/2014/main" id="{CFF638B3-4BD6-5745-909F-7362D0457ED8}"/>
              </a:ext>
            </a:extLst>
          </p:cNvPr>
          <p:cNvSpPr>
            <a:spLocks noGrp="1"/>
          </p:cNvSpPr>
          <p:nvPr>
            <p:ph sz="half" idx="2"/>
          </p:nvPr>
        </p:nvSpPr>
        <p:spPr>
          <a:xfrm>
            <a:off x="4763366" y="1853404"/>
            <a:ext cx="3202685" cy="2785972"/>
          </a:xfrm>
        </p:spPr>
        <p:txBody>
          <a:bodyPr>
            <a:normAutofit fontScale="92500" lnSpcReduction="20000"/>
          </a:bodyPr>
          <a:lstStyle/>
          <a:p>
            <a:pPr marL="0" lvl="0" indent="0" algn="ctr">
              <a:spcBef>
                <a:spcPts val="0"/>
              </a:spcBef>
              <a:buNone/>
            </a:pPr>
            <a:r>
              <a:rPr lang="en-US" sz="2600" b="1" u="sng" dirty="0"/>
              <a:t>Claire</a:t>
            </a:r>
          </a:p>
          <a:p>
            <a:pPr marL="457200" lvl="0" indent="-342900">
              <a:spcBef>
                <a:spcPts val="1600"/>
              </a:spcBef>
              <a:buSzPts val="1800"/>
              <a:buChar char="●"/>
            </a:pPr>
            <a:r>
              <a:rPr lang="en-US" sz="1900" dirty="0"/>
              <a:t>Successfully figured out most of the labs! </a:t>
            </a:r>
          </a:p>
          <a:p>
            <a:pPr marL="457200" lvl="0" indent="-342900">
              <a:spcBef>
                <a:spcPts val="0"/>
              </a:spcBef>
              <a:buSzPts val="1800"/>
              <a:buChar char="●"/>
            </a:pPr>
            <a:r>
              <a:rPr lang="en-US" sz="1900" dirty="0"/>
              <a:t>Better understanding of some  functions: filter(), select(), mutate(), summarize(), </a:t>
            </a:r>
            <a:r>
              <a:rPr lang="en-US" sz="1900" dirty="0" err="1"/>
              <a:t>group_by</a:t>
            </a:r>
            <a:r>
              <a:rPr lang="en-US" sz="1900" dirty="0"/>
              <a:t>(), and </a:t>
            </a:r>
            <a:r>
              <a:rPr lang="en-US" sz="1900" dirty="0" err="1"/>
              <a:t>pivot_longer</a:t>
            </a:r>
            <a:r>
              <a:rPr lang="en-US" sz="1900" dirty="0"/>
              <a:t>()</a:t>
            </a:r>
          </a:p>
          <a:p>
            <a:pPr marL="457200" lvl="0" indent="-342900">
              <a:spcBef>
                <a:spcPts val="0"/>
              </a:spcBef>
              <a:buSzPts val="1800"/>
              <a:buChar char="●"/>
            </a:pPr>
            <a:r>
              <a:rPr lang="en-US" sz="1900" dirty="0"/>
              <a:t>Enjoy data visualization: graphs and plots are awesome in presentation!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15" name="Rectangle 114">
            <a:extLst>
              <a:ext uri="{FF2B5EF4-FFF2-40B4-BE49-F238E27FC236}">
                <a16:creationId xmlns:a16="http://schemas.microsoft.com/office/drawing/2014/main" id="{2AEFFFF2-9EB4-4B6C-B9F8-2BA3EF89A2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02629"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7" name="Rectangle 116">
            <a:extLst>
              <a:ext uri="{FF2B5EF4-FFF2-40B4-BE49-F238E27FC236}">
                <a16:creationId xmlns:a16="http://schemas.microsoft.com/office/drawing/2014/main" id="{0D65299F-028F-4AFC-B46A-8DB33E20FE4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2629" y="0"/>
            <a:ext cx="68413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AC87F6E-526A-49B5-995D-42DB656594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67" y="1082276"/>
            <a:ext cx="2978949" cy="2978947"/>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Google Shape;109;p22"/>
          <p:cNvSpPr txBox="1">
            <a:spLocks noGrp="1"/>
          </p:cNvSpPr>
          <p:nvPr>
            <p:ph type="title"/>
          </p:nvPr>
        </p:nvSpPr>
        <p:spPr>
          <a:xfrm>
            <a:off x="945654" y="1189863"/>
            <a:ext cx="2763774" cy="2763774"/>
          </a:xfrm>
          <a:prstGeom prst="ellipse">
            <a:avLst/>
          </a:prstGeom>
          <a:solidFill>
            <a:schemeClr val="accent2">
              <a:lumMod val="75000"/>
            </a:schemeClr>
          </a:solidFill>
          <a:ln>
            <a:noFill/>
          </a:ln>
        </p:spPr>
        <p:txBody>
          <a:bodyPr spcFirstLastPara="1" lIns="91425" tIns="91425" rIns="91425" bIns="91425" anchorCtr="0">
            <a:normAutofit/>
          </a:bodyPr>
          <a:lstStyle/>
          <a:p>
            <a:pPr marL="0" lvl="0" indent="0" rtl="0">
              <a:spcBef>
                <a:spcPts val="0"/>
              </a:spcBef>
              <a:spcAft>
                <a:spcPts val="0"/>
              </a:spcAft>
              <a:buNone/>
            </a:pPr>
            <a:r>
              <a:rPr lang="en-US" sz="2000">
                <a:solidFill>
                  <a:srgbClr val="FFFFFF"/>
                </a:solidFill>
              </a:rPr>
              <a:t>Ongoing Challenges</a:t>
            </a:r>
          </a:p>
        </p:txBody>
      </p:sp>
      <p:sp>
        <p:nvSpPr>
          <p:cNvPr id="110" name="Google Shape;110;p22"/>
          <p:cNvSpPr txBox="1">
            <a:spLocks noGrp="1"/>
          </p:cNvSpPr>
          <p:nvPr>
            <p:ph idx="1"/>
          </p:nvPr>
        </p:nvSpPr>
        <p:spPr>
          <a:xfrm>
            <a:off x="4193771" y="1051560"/>
            <a:ext cx="3990522" cy="3040380"/>
          </a:xfrm>
          <a:prstGeom prst="rect">
            <a:avLst/>
          </a:prstGeom>
        </p:spPr>
        <p:txBody>
          <a:bodyPr spcFirstLastPara="1" lIns="91425" tIns="91425" rIns="91425" bIns="91425" anchor="ctr" anchorCtr="0">
            <a:normAutofit/>
          </a:bodyPr>
          <a:lstStyle/>
          <a:p>
            <a:pPr marL="0" lvl="0" indent="0" rtl="0">
              <a:spcBef>
                <a:spcPts val="0"/>
              </a:spcBef>
              <a:spcAft>
                <a:spcPts val="0"/>
              </a:spcAft>
              <a:buNone/>
            </a:pPr>
            <a:r>
              <a:rPr lang="en-US" sz="2000" b="1" u="sng" dirty="0"/>
              <a:t>Jim</a:t>
            </a:r>
          </a:p>
          <a:p>
            <a:pPr marL="457200" lvl="0" indent="-342900" rtl="0">
              <a:spcBef>
                <a:spcPts val="1600"/>
              </a:spcBef>
              <a:spcAft>
                <a:spcPts val="0"/>
              </a:spcAft>
              <a:buSzPts val="1800"/>
              <a:buChar char="●"/>
            </a:pPr>
            <a:r>
              <a:rPr lang="en-US" sz="2000" dirty="0" err="1"/>
              <a:t>geom_bar</a:t>
            </a:r>
            <a:r>
              <a:rPr lang="en-US" sz="2000" dirty="0"/>
              <a:t>() vs </a:t>
            </a:r>
            <a:r>
              <a:rPr lang="en-US" sz="2000" dirty="0" err="1"/>
              <a:t>geom_col</a:t>
            </a:r>
            <a:r>
              <a:rPr lang="en-US" sz="2000" dirty="0"/>
              <a:t>()</a:t>
            </a:r>
          </a:p>
          <a:p>
            <a:pPr marL="457200" lvl="0" indent="-342900" rtl="0">
              <a:spcBef>
                <a:spcPts val="0"/>
              </a:spcBef>
              <a:spcAft>
                <a:spcPts val="0"/>
              </a:spcAft>
              <a:buSzPts val="1800"/>
              <a:buChar char="●"/>
            </a:pPr>
            <a:r>
              <a:rPr lang="en-US" sz="2000" dirty="0"/>
              <a:t>Strings and factors</a:t>
            </a:r>
          </a:p>
          <a:p>
            <a:pPr marL="457200" lvl="0" indent="-342900" rtl="0">
              <a:spcBef>
                <a:spcPts val="0"/>
              </a:spcBef>
              <a:spcAft>
                <a:spcPts val="0"/>
              </a:spcAft>
              <a:buSzPts val="1800"/>
              <a:buChar char="●"/>
            </a:pPr>
            <a:r>
              <a:rPr lang="en-US" sz="2000" dirty="0"/>
              <a:t>Use of logical variables </a:t>
            </a:r>
          </a:p>
          <a:p>
            <a:pPr marL="457200" lvl="0" indent="-342900" rtl="0">
              <a:spcBef>
                <a:spcPts val="0"/>
              </a:spcBef>
              <a:spcAft>
                <a:spcPts val="0"/>
              </a:spcAft>
              <a:buSzPts val="1800"/>
              <a:buChar char="●"/>
            </a:pPr>
            <a:r>
              <a:rPr lang="en-US" sz="2000" dirty="0"/>
              <a:t>Editing legend titles and plot features (e.g. remove “_” from legend title)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673352" y="458459"/>
            <a:ext cx="5797296" cy="4470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a:t>
            </a:r>
            <a:endParaRPr/>
          </a:p>
        </p:txBody>
      </p:sp>
      <p:pic>
        <p:nvPicPr>
          <p:cNvPr id="116" name="Google Shape;116;p23"/>
          <p:cNvPicPr preferRelativeResize="0"/>
          <p:nvPr/>
        </p:nvPicPr>
        <p:blipFill>
          <a:blip r:embed="rId3">
            <a:alphaModFix/>
          </a:blip>
          <a:stretch>
            <a:fillRect/>
          </a:stretch>
        </p:blipFill>
        <p:spPr>
          <a:xfrm>
            <a:off x="152400" y="1170613"/>
            <a:ext cx="8839200" cy="3067334"/>
          </a:xfrm>
          <a:prstGeom prst="rect">
            <a:avLst/>
          </a:prstGeom>
          <a:noFill/>
          <a:ln>
            <a:noFill/>
          </a:ln>
        </p:spPr>
      </p:pic>
      <p:sp>
        <p:nvSpPr>
          <p:cNvPr id="117" name="Google Shape;117;p23"/>
          <p:cNvSpPr txBox="1"/>
          <p:nvPr/>
        </p:nvSpPr>
        <p:spPr>
          <a:xfrm>
            <a:off x="311700" y="4390850"/>
            <a:ext cx="6674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Purpose of this table was to filter schools that had above average discipline actions and didn’t provide any teacher training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1673352" y="386635"/>
            <a:ext cx="5797296" cy="4466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a:t>
            </a:r>
            <a:endParaRPr/>
          </a:p>
        </p:txBody>
      </p:sp>
      <p:pic>
        <p:nvPicPr>
          <p:cNvPr id="123" name="Google Shape;123;p24"/>
          <p:cNvPicPr preferRelativeResize="0"/>
          <p:nvPr/>
        </p:nvPicPr>
        <p:blipFill>
          <a:blip r:embed="rId3">
            <a:alphaModFix/>
          </a:blip>
          <a:stretch>
            <a:fillRect/>
          </a:stretch>
        </p:blipFill>
        <p:spPr>
          <a:xfrm>
            <a:off x="152400" y="1170125"/>
            <a:ext cx="4569500" cy="3820975"/>
          </a:xfrm>
          <a:prstGeom prst="rect">
            <a:avLst/>
          </a:prstGeom>
          <a:noFill/>
          <a:ln>
            <a:noFill/>
          </a:ln>
        </p:spPr>
      </p:pic>
      <p:pic>
        <p:nvPicPr>
          <p:cNvPr id="124" name="Google Shape;124;p24"/>
          <p:cNvPicPr preferRelativeResize="0"/>
          <p:nvPr/>
        </p:nvPicPr>
        <p:blipFill>
          <a:blip r:embed="rId4">
            <a:alphaModFix/>
          </a:blip>
          <a:stretch>
            <a:fillRect/>
          </a:stretch>
        </p:blipFill>
        <p:spPr>
          <a:xfrm>
            <a:off x="4946575" y="1170125"/>
            <a:ext cx="4045025" cy="3696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Linear Models </a:t>
            </a:r>
            <a:endParaRPr/>
          </a:p>
        </p:txBody>
      </p:sp>
      <p:sp>
        <p:nvSpPr>
          <p:cNvPr id="130" name="Google Shape;130;p25"/>
          <p:cNvSpPr txBox="1">
            <a:spLocks noGrp="1"/>
          </p:cNvSpPr>
          <p:nvPr>
            <p:ph type="body" idx="1"/>
          </p:nvPr>
        </p:nvSpPr>
        <p:spPr>
          <a:xfrm>
            <a:off x="311700" y="1152474"/>
            <a:ext cx="8520600" cy="37564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mod1 &lt;- </a:t>
            </a:r>
            <a:r>
              <a:rPr lang="en" sz="1800" dirty="0" err="1"/>
              <a:t>lm</a:t>
            </a:r>
            <a:r>
              <a:rPr lang="en" sz="1800" dirty="0"/>
              <a:t>(</a:t>
            </a:r>
            <a:r>
              <a:rPr lang="en" sz="1800" dirty="0" err="1"/>
              <a:t>total_discipline_actions</a:t>
            </a:r>
            <a:r>
              <a:rPr lang="en" sz="1800" dirty="0"/>
              <a:t> ~ urbanicity + enrollment, data = </a:t>
            </a:r>
            <a:r>
              <a:rPr lang="en" sz="1800" dirty="0" err="1"/>
              <a:t>safe_organized</a:t>
            </a:r>
            <a:r>
              <a:rPr lang="en" sz="1800" dirty="0"/>
              <a:t>)</a:t>
            </a:r>
          </a:p>
          <a:p>
            <a:pPr marL="0" lvl="0" indent="0" algn="l" rtl="0">
              <a:spcBef>
                <a:spcPts val="0"/>
              </a:spcBef>
              <a:spcAft>
                <a:spcPts val="0"/>
              </a:spcAft>
              <a:buNone/>
            </a:pPr>
            <a:endParaRPr sz="1800" dirty="0"/>
          </a:p>
          <a:p>
            <a:pPr marL="0" lvl="0" indent="0" algn="l" rtl="0">
              <a:spcBef>
                <a:spcPts val="1600"/>
              </a:spcBef>
              <a:spcAft>
                <a:spcPts val="0"/>
              </a:spcAft>
              <a:buNone/>
            </a:pPr>
            <a:r>
              <a:rPr lang="en" sz="1800" dirty="0"/>
              <a:t>mod2 &lt;- </a:t>
            </a:r>
            <a:r>
              <a:rPr lang="en" sz="1800" dirty="0" err="1"/>
              <a:t>lm</a:t>
            </a:r>
            <a:r>
              <a:rPr lang="en" sz="1800" dirty="0"/>
              <a:t>(</a:t>
            </a:r>
            <a:r>
              <a:rPr lang="en" sz="1800" dirty="0" err="1"/>
              <a:t>total_discipline_actions</a:t>
            </a:r>
            <a:r>
              <a:rPr lang="en" sz="1800" dirty="0"/>
              <a:t> ~ urbanicity + enrollment + level, data = </a:t>
            </a:r>
            <a:r>
              <a:rPr lang="en" sz="1800" dirty="0" err="1"/>
              <a:t>safe_organized</a:t>
            </a:r>
            <a:r>
              <a:rPr lang="en" sz="1800" dirty="0"/>
              <a:t>)</a:t>
            </a:r>
          </a:p>
          <a:p>
            <a:pPr marL="0" lvl="0" indent="0" algn="l" rtl="0">
              <a:spcBef>
                <a:spcPts val="1600"/>
              </a:spcBef>
              <a:spcAft>
                <a:spcPts val="0"/>
              </a:spcAft>
              <a:buNone/>
            </a:pPr>
            <a:endParaRPr sz="1800" dirty="0"/>
          </a:p>
          <a:p>
            <a:pPr marL="0" lvl="0" indent="0" algn="l" rtl="0">
              <a:spcBef>
                <a:spcPts val="1600"/>
              </a:spcBef>
              <a:spcAft>
                <a:spcPts val="0"/>
              </a:spcAft>
              <a:buNone/>
            </a:pPr>
            <a:r>
              <a:rPr lang="en" sz="1800" dirty="0"/>
              <a:t>mod3 &lt;- </a:t>
            </a:r>
            <a:r>
              <a:rPr lang="en" sz="1800" dirty="0" err="1"/>
              <a:t>lm</a:t>
            </a:r>
            <a:r>
              <a:rPr lang="en" sz="1800" dirty="0"/>
              <a:t>(</a:t>
            </a:r>
            <a:r>
              <a:rPr lang="en" sz="1800" dirty="0" err="1"/>
              <a:t>total_discipline_actions</a:t>
            </a:r>
            <a:r>
              <a:rPr lang="en" sz="1800" dirty="0"/>
              <a:t> ~ urbanicity + enrollment + level + </a:t>
            </a:r>
            <a:r>
              <a:rPr lang="en" sz="1800" dirty="0" err="1"/>
              <a:t>minority_percentage</a:t>
            </a:r>
            <a:r>
              <a:rPr lang="en" sz="1800" dirty="0"/>
              <a:t>, data = </a:t>
            </a:r>
            <a:r>
              <a:rPr lang="en" sz="1800" dirty="0" err="1"/>
              <a:t>safe_organized</a:t>
            </a:r>
            <a:r>
              <a:rPr lang="en" sz="1800" dirty="0"/>
              <a:t>)</a:t>
            </a:r>
          </a:p>
          <a:p>
            <a:pPr marL="0" lvl="0" indent="0" algn="l" rtl="0">
              <a:spcBef>
                <a:spcPts val="1600"/>
              </a:spcBef>
              <a:spcAft>
                <a:spcPts val="0"/>
              </a:spcAft>
              <a:buNone/>
            </a:pPr>
            <a:endParaRPr sz="1800" dirty="0"/>
          </a:p>
          <a:p>
            <a:pPr marL="0" lvl="0" indent="0" algn="l" rtl="0">
              <a:spcBef>
                <a:spcPts val="1600"/>
              </a:spcBef>
              <a:spcAft>
                <a:spcPts val="1600"/>
              </a:spcAft>
              <a:buNone/>
            </a:pPr>
            <a:r>
              <a:rPr lang="en" sz="1800" dirty="0"/>
              <a:t>mod4 &lt;- </a:t>
            </a:r>
            <a:r>
              <a:rPr lang="en" sz="1800" dirty="0" err="1"/>
              <a:t>lm</a:t>
            </a:r>
            <a:r>
              <a:rPr lang="en" sz="1800" dirty="0"/>
              <a:t>(</a:t>
            </a:r>
            <a:r>
              <a:rPr lang="en" sz="1800" dirty="0" err="1"/>
              <a:t>total_discipline_actions</a:t>
            </a:r>
            <a:r>
              <a:rPr lang="en" sz="1800" dirty="0"/>
              <a:t> ~ training, data = </a:t>
            </a:r>
            <a:r>
              <a:rPr lang="en" sz="1800" dirty="0" err="1"/>
              <a:t>tt_oss</a:t>
            </a:r>
            <a:r>
              <a:rPr lang="en" sz="1800" dirty="0"/>
              <a:t>)</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1673352" y="325060"/>
            <a:ext cx="5797296" cy="5797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mod1 Summary</a:t>
            </a:r>
            <a:endParaRPr dirty="0"/>
          </a:p>
        </p:txBody>
      </p:sp>
      <p:pic>
        <p:nvPicPr>
          <p:cNvPr id="136" name="Google Shape;136;p26"/>
          <p:cNvPicPr preferRelativeResize="0"/>
          <p:nvPr/>
        </p:nvPicPr>
        <p:blipFill>
          <a:blip r:embed="rId3">
            <a:alphaModFix/>
          </a:blip>
          <a:stretch>
            <a:fillRect/>
          </a:stretch>
        </p:blipFill>
        <p:spPr>
          <a:xfrm>
            <a:off x="152400" y="1170125"/>
            <a:ext cx="4881342" cy="3820976"/>
          </a:xfrm>
          <a:prstGeom prst="rect">
            <a:avLst/>
          </a:prstGeom>
          <a:noFill/>
          <a:ln>
            <a:noFill/>
          </a:ln>
        </p:spPr>
      </p:pic>
      <p:sp>
        <p:nvSpPr>
          <p:cNvPr id="137" name="Google Shape;137;p26"/>
          <p:cNvSpPr txBox="1"/>
          <p:nvPr/>
        </p:nvSpPr>
        <p:spPr>
          <a:xfrm>
            <a:off x="5251900" y="1216600"/>
            <a:ext cx="3770400" cy="377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Accounted for 20.05% of the variance</a:t>
            </a:r>
            <a:endParaRPr/>
          </a:p>
          <a:p>
            <a:pPr marL="457200" lvl="0" indent="0" algn="l" rtl="0">
              <a:spcBef>
                <a:spcPts val="0"/>
              </a:spcBef>
              <a:spcAft>
                <a:spcPts val="0"/>
              </a:spcAft>
              <a:buNone/>
            </a:pPr>
            <a:r>
              <a:rPr lang="en"/>
              <a:t> </a:t>
            </a:r>
            <a:endParaRPr/>
          </a:p>
          <a:p>
            <a:pPr marL="457200" lvl="0" indent="-317500" algn="l" rtl="0">
              <a:spcBef>
                <a:spcPts val="0"/>
              </a:spcBef>
              <a:spcAft>
                <a:spcPts val="0"/>
              </a:spcAft>
              <a:buSzPts val="1400"/>
              <a:buChar char="●"/>
            </a:pPr>
            <a:r>
              <a:rPr lang="en"/>
              <a:t>Schools coded as City with an enrollment of 1,000 or more students reported an average of 333.11 total disciplinary actions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1673352" y="278585"/>
            <a:ext cx="5797296" cy="6839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mod2 Summary</a:t>
            </a:r>
            <a:endParaRPr/>
          </a:p>
        </p:txBody>
      </p:sp>
      <p:sp>
        <p:nvSpPr>
          <p:cNvPr id="143" name="Google Shape;143;p27"/>
          <p:cNvSpPr txBox="1"/>
          <p:nvPr/>
        </p:nvSpPr>
        <p:spPr>
          <a:xfrm>
            <a:off x="5251900" y="1216600"/>
            <a:ext cx="3770400" cy="377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t>Accounted for 24.03% of the variance with the variable Level added to the model</a:t>
            </a:r>
            <a:endParaRPr sz="1600" dirty="0"/>
          </a:p>
          <a:p>
            <a:pPr marL="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600" dirty="0"/>
              <a:t>Schools coded as City and Combined with an enrollment of 1,000 or more students reported on average 277.21 disciplinary actions</a:t>
            </a:r>
            <a:endParaRPr sz="1600" dirty="0"/>
          </a:p>
          <a:p>
            <a:pPr marL="457200" lvl="0" indent="0" algn="l" rtl="0">
              <a:spcBef>
                <a:spcPts val="0"/>
              </a:spcBef>
              <a:spcAft>
                <a:spcPts val="0"/>
              </a:spcAft>
              <a:buNone/>
            </a:pPr>
            <a:r>
              <a:rPr lang="en" sz="1600" dirty="0"/>
              <a:t> </a:t>
            </a:r>
            <a:endParaRPr sz="1600" dirty="0"/>
          </a:p>
          <a:p>
            <a:pPr marL="457200" lvl="0" indent="-317500" algn="l" rtl="0">
              <a:spcBef>
                <a:spcPts val="0"/>
              </a:spcBef>
              <a:spcAft>
                <a:spcPts val="0"/>
              </a:spcAft>
              <a:buSzPts val="1400"/>
              <a:buChar char="●"/>
            </a:pPr>
            <a:r>
              <a:rPr lang="en" sz="1600" dirty="0"/>
              <a:t>Findings are similar to model 1 for urbanicity and enrollment variables </a:t>
            </a:r>
            <a:endParaRPr sz="1600" dirty="0"/>
          </a:p>
          <a:p>
            <a:pPr marL="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600" dirty="0"/>
              <a:t>Interesting change with Level added to the model</a:t>
            </a:r>
            <a:endParaRPr sz="1600" dirty="0"/>
          </a:p>
        </p:txBody>
      </p:sp>
      <p:pic>
        <p:nvPicPr>
          <p:cNvPr id="144" name="Google Shape;144;p27"/>
          <p:cNvPicPr preferRelativeResize="0"/>
          <p:nvPr/>
        </p:nvPicPr>
        <p:blipFill>
          <a:blip r:embed="rId3">
            <a:alphaModFix/>
          </a:blip>
          <a:stretch>
            <a:fillRect/>
          </a:stretch>
        </p:blipFill>
        <p:spPr>
          <a:xfrm>
            <a:off x="152400" y="1170125"/>
            <a:ext cx="4647132"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1673352" y="280209"/>
            <a:ext cx="5797296" cy="614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mod3 Summary</a:t>
            </a:r>
            <a:endParaRPr/>
          </a:p>
        </p:txBody>
      </p:sp>
      <p:sp>
        <p:nvSpPr>
          <p:cNvPr id="150" name="Google Shape;150;p28"/>
          <p:cNvSpPr txBox="1"/>
          <p:nvPr/>
        </p:nvSpPr>
        <p:spPr>
          <a:xfrm>
            <a:off x="5221200" y="966344"/>
            <a:ext cx="3770400" cy="377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t>Accounted for 26.38% of the variance with the variable Level added to the model</a:t>
            </a:r>
            <a:endParaRPr sz="1600" dirty="0"/>
          </a:p>
          <a:p>
            <a:pPr marL="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600" dirty="0"/>
              <a:t>Schools coded as City and Combined with an enrollment of 1,000 or more students and a Minority Percentage of 20-50% reported on average 249.19 disciplinary actions</a:t>
            </a:r>
            <a:endParaRPr sz="1600" dirty="0"/>
          </a:p>
          <a:p>
            <a:pPr marL="457200" lvl="0" indent="0" algn="l" rtl="0">
              <a:spcBef>
                <a:spcPts val="0"/>
              </a:spcBef>
              <a:spcAft>
                <a:spcPts val="0"/>
              </a:spcAft>
              <a:buNone/>
            </a:pPr>
            <a:r>
              <a:rPr lang="en" sz="1600" dirty="0"/>
              <a:t> </a:t>
            </a:r>
            <a:endParaRPr sz="1600" dirty="0"/>
          </a:p>
          <a:p>
            <a:pPr marL="457200" lvl="0" indent="-317500" algn="l" rtl="0">
              <a:spcBef>
                <a:spcPts val="0"/>
              </a:spcBef>
              <a:spcAft>
                <a:spcPts val="0"/>
              </a:spcAft>
              <a:buSzPts val="1400"/>
              <a:buChar char="●"/>
            </a:pPr>
            <a:r>
              <a:rPr lang="en" sz="1600" dirty="0"/>
              <a:t>Findings are similar to models 1 and 2 for urbanicity, enrollment, and level variables</a:t>
            </a:r>
            <a:endParaRPr sz="1600" dirty="0"/>
          </a:p>
          <a:p>
            <a:pPr marL="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600" dirty="0"/>
              <a:t>Minority Percentage addition resulted in strongest model </a:t>
            </a:r>
            <a:endParaRPr sz="1600" dirty="0"/>
          </a:p>
        </p:txBody>
      </p:sp>
      <p:pic>
        <p:nvPicPr>
          <p:cNvPr id="151" name="Google Shape;151;p28"/>
          <p:cNvPicPr preferRelativeResize="0"/>
          <p:nvPr/>
        </p:nvPicPr>
        <p:blipFill>
          <a:blip r:embed="rId3">
            <a:alphaModFix/>
          </a:blip>
          <a:stretch>
            <a:fillRect/>
          </a:stretch>
        </p:blipFill>
        <p:spPr>
          <a:xfrm>
            <a:off x="152400" y="1170125"/>
            <a:ext cx="4537871"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1673352" y="299460"/>
            <a:ext cx="5797296" cy="5283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mod4 Summary</a:t>
            </a:r>
            <a:endParaRPr/>
          </a:p>
        </p:txBody>
      </p:sp>
      <p:sp>
        <p:nvSpPr>
          <p:cNvPr id="157" name="Google Shape;157;p29"/>
          <p:cNvSpPr txBox="1"/>
          <p:nvPr/>
        </p:nvSpPr>
        <p:spPr>
          <a:xfrm>
            <a:off x="5251900" y="1216600"/>
            <a:ext cx="3770400" cy="377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t>More difficult to interpret this model </a:t>
            </a:r>
            <a:endParaRPr sz="1600" dirty="0"/>
          </a:p>
          <a:p>
            <a:pPr marL="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600" dirty="0"/>
              <a:t>Doesn’t appear to account for any variance within the model </a:t>
            </a:r>
            <a:endParaRPr sz="1600" dirty="0"/>
          </a:p>
          <a:p>
            <a:pPr marL="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600" dirty="0"/>
              <a:t>The intercept represents teacher training for classroom management </a:t>
            </a:r>
            <a:endParaRPr sz="1600" dirty="0"/>
          </a:p>
          <a:p>
            <a:pPr marL="0" lvl="0" indent="0" algn="l" rtl="0">
              <a:spcBef>
                <a:spcPts val="0"/>
              </a:spcBef>
              <a:spcAft>
                <a:spcPts val="0"/>
              </a:spcAft>
              <a:buNone/>
            </a:pPr>
            <a:endParaRPr sz="1600" dirty="0"/>
          </a:p>
          <a:p>
            <a:pPr marL="457200" lvl="0" indent="-317500" algn="l" rtl="0">
              <a:spcBef>
                <a:spcPts val="0"/>
              </a:spcBef>
              <a:spcAft>
                <a:spcPts val="0"/>
              </a:spcAft>
              <a:buSzPts val="1400"/>
              <a:buChar char="●"/>
            </a:pPr>
            <a:r>
              <a:rPr lang="en" sz="1600" dirty="0"/>
              <a:t>All other forms of teacher training appear to, on average, align with fewer disciplinary actions </a:t>
            </a:r>
            <a:endParaRPr sz="1600" dirty="0"/>
          </a:p>
        </p:txBody>
      </p:sp>
      <p:pic>
        <p:nvPicPr>
          <p:cNvPr id="158" name="Google Shape;158;p29"/>
          <p:cNvPicPr preferRelativeResize="0"/>
          <p:nvPr/>
        </p:nvPicPr>
        <p:blipFill>
          <a:blip r:embed="rId3">
            <a:alphaModFix/>
          </a:blip>
          <a:stretch>
            <a:fillRect/>
          </a:stretch>
        </p:blipFill>
        <p:spPr>
          <a:xfrm>
            <a:off x="152400" y="1170125"/>
            <a:ext cx="4991101" cy="377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1673352" y="204610"/>
            <a:ext cx="5797296" cy="5846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More Plots!</a:t>
            </a:r>
            <a:endParaRPr/>
          </a:p>
        </p:txBody>
      </p:sp>
      <p:pic>
        <p:nvPicPr>
          <p:cNvPr id="164" name="Google Shape;164;p30"/>
          <p:cNvPicPr preferRelativeResize="0"/>
          <p:nvPr/>
        </p:nvPicPr>
        <p:blipFill>
          <a:blip r:embed="rId3">
            <a:alphaModFix/>
          </a:blip>
          <a:stretch>
            <a:fillRect/>
          </a:stretch>
        </p:blipFill>
        <p:spPr>
          <a:xfrm>
            <a:off x="152400" y="1017725"/>
            <a:ext cx="4508200" cy="3973375"/>
          </a:xfrm>
          <a:prstGeom prst="rect">
            <a:avLst/>
          </a:prstGeom>
          <a:noFill/>
          <a:ln>
            <a:noFill/>
          </a:ln>
        </p:spPr>
      </p:pic>
      <p:pic>
        <p:nvPicPr>
          <p:cNvPr id="165" name="Google Shape;165;p30"/>
          <p:cNvPicPr preferRelativeResize="0"/>
          <p:nvPr/>
        </p:nvPicPr>
        <p:blipFill>
          <a:blip r:embed="rId4">
            <a:alphaModFix/>
          </a:blip>
          <a:stretch>
            <a:fillRect/>
          </a:stretch>
        </p:blipFill>
        <p:spPr>
          <a:xfrm>
            <a:off x="4813000" y="1096150"/>
            <a:ext cx="4178600" cy="389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3000" dirty="0"/>
              <a:t>Journey</a:t>
            </a:r>
            <a:endParaRPr sz="3000" dirty="0"/>
          </a:p>
        </p:txBody>
      </p:sp>
      <p:sp>
        <p:nvSpPr>
          <p:cNvPr id="61" name="Google Shape;61;p14"/>
          <p:cNvSpPr txBox="1">
            <a:spLocks noGrp="1"/>
          </p:cNvSpPr>
          <p:nvPr>
            <p:ph sz="half"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u="sng" dirty="0"/>
              <a:t>Jim</a:t>
            </a:r>
            <a:endParaRPr sz="2400" b="1" u="sng" dirty="0"/>
          </a:p>
          <a:p>
            <a:pPr marL="457200" lvl="0" indent="-342900" algn="l" rtl="0">
              <a:spcBef>
                <a:spcPts val="1600"/>
              </a:spcBef>
              <a:spcAft>
                <a:spcPts val="0"/>
              </a:spcAft>
              <a:buSzPts val="1800"/>
              <a:buChar char="●"/>
            </a:pPr>
            <a:r>
              <a:rPr lang="en" sz="1800" dirty="0"/>
              <a:t>Hesitant towards taking this class at first </a:t>
            </a:r>
            <a:endParaRPr sz="1800" dirty="0"/>
          </a:p>
          <a:p>
            <a:pPr marL="457200" lvl="0" indent="-342900" algn="l" rtl="0">
              <a:spcBef>
                <a:spcPts val="0"/>
              </a:spcBef>
              <a:spcAft>
                <a:spcPts val="0"/>
              </a:spcAft>
              <a:buSzPts val="1800"/>
              <a:buChar char="●"/>
            </a:pPr>
            <a:r>
              <a:rPr lang="en" sz="1800" dirty="0"/>
              <a:t>Very pleased with my progress using R after the past 10 weeks</a:t>
            </a:r>
            <a:endParaRPr sz="1800" dirty="0"/>
          </a:p>
          <a:p>
            <a:pPr marL="457200" lvl="0" indent="-342900" algn="l" rtl="0">
              <a:spcBef>
                <a:spcPts val="0"/>
              </a:spcBef>
              <a:spcAft>
                <a:spcPts val="0"/>
              </a:spcAft>
              <a:buSzPts val="1800"/>
              <a:buChar char="●"/>
            </a:pPr>
            <a:r>
              <a:rPr lang="en" sz="1800" dirty="0"/>
              <a:t>Still a lot to learn and foundation to strengthen </a:t>
            </a:r>
            <a:endParaRPr sz="1800" dirty="0"/>
          </a:p>
        </p:txBody>
      </p:sp>
      <p:sp>
        <p:nvSpPr>
          <p:cNvPr id="2" name="Content Placeholder 1">
            <a:extLst>
              <a:ext uri="{FF2B5EF4-FFF2-40B4-BE49-F238E27FC236}">
                <a16:creationId xmlns:a16="http://schemas.microsoft.com/office/drawing/2014/main" id="{778300F1-80FF-1F41-B2E5-F6BEEA235223}"/>
              </a:ext>
            </a:extLst>
          </p:cNvPr>
          <p:cNvSpPr>
            <a:spLocks noGrp="1"/>
          </p:cNvSpPr>
          <p:nvPr>
            <p:ph sz="half" idx="2"/>
          </p:nvPr>
        </p:nvSpPr>
        <p:spPr>
          <a:xfrm>
            <a:off x="4754881" y="2162506"/>
            <a:ext cx="3202685" cy="2326487"/>
          </a:xfrm>
        </p:spPr>
        <p:txBody>
          <a:bodyPr>
            <a:normAutofit fontScale="85000" lnSpcReduction="20000"/>
          </a:bodyPr>
          <a:lstStyle/>
          <a:p>
            <a:pPr marL="0" lvl="0" indent="0" algn="ctr">
              <a:spcBef>
                <a:spcPts val="0"/>
              </a:spcBef>
              <a:buNone/>
            </a:pPr>
            <a:r>
              <a:rPr lang="en-US" sz="2600" b="1" u="sng" dirty="0"/>
              <a:t>Claire</a:t>
            </a:r>
          </a:p>
          <a:p>
            <a:pPr marL="457200" lvl="0" indent="-342900">
              <a:spcBef>
                <a:spcPts val="1600"/>
              </a:spcBef>
              <a:buSzPts val="1800"/>
              <a:buChar char="●"/>
            </a:pPr>
            <a:r>
              <a:rPr lang="en-US" sz="2100" dirty="0"/>
              <a:t>Hard decision at the end of week 1</a:t>
            </a:r>
          </a:p>
          <a:p>
            <a:pPr marL="457200" lvl="0" indent="-342900">
              <a:spcBef>
                <a:spcPts val="0"/>
              </a:spcBef>
              <a:buSzPts val="1800"/>
              <a:buChar char="●"/>
            </a:pPr>
            <a:r>
              <a:rPr lang="en-US" sz="2100" dirty="0"/>
              <a:t>So lucky to find a partner who becomes my biggest motivation</a:t>
            </a:r>
          </a:p>
          <a:p>
            <a:pPr marL="457200" lvl="0" indent="-342900">
              <a:spcBef>
                <a:spcPts val="0"/>
              </a:spcBef>
              <a:buSzPts val="1800"/>
              <a:buChar char="●"/>
            </a:pPr>
            <a:r>
              <a:rPr lang="en-US" sz="2100" dirty="0"/>
              <a:t>Time investment is necessary</a:t>
            </a:r>
          </a:p>
          <a:p>
            <a:pPr marL="457200" lvl="0" indent="-342900">
              <a:spcBef>
                <a:spcPts val="0"/>
              </a:spcBef>
              <a:buSzPts val="1800"/>
              <a:buChar char="●"/>
            </a:pPr>
            <a:r>
              <a:rPr lang="en-US" sz="2100" dirty="0"/>
              <a:t>Study plan for winter break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1"/>
          <p:cNvPicPr preferRelativeResize="0"/>
          <p:nvPr/>
        </p:nvPicPr>
        <p:blipFill>
          <a:blip r:embed="rId3">
            <a:alphaModFix/>
          </a:blip>
          <a:stretch>
            <a:fillRect/>
          </a:stretch>
        </p:blipFill>
        <p:spPr>
          <a:xfrm>
            <a:off x="608556" y="196275"/>
            <a:ext cx="6100252" cy="4750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2"/>
          <p:cNvPicPr preferRelativeResize="0"/>
          <p:nvPr/>
        </p:nvPicPr>
        <p:blipFill>
          <a:blip r:embed="rId3">
            <a:alphaModFix/>
          </a:blip>
          <a:stretch>
            <a:fillRect/>
          </a:stretch>
        </p:blipFill>
        <p:spPr>
          <a:xfrm>
            <a:off x="152400" y="152400"/>
            <a:ext cx="4686300" cy="4665875"/>
          </a:xfrm>
          <a:prstGeom prst="rect">
            <a:avLst/>
          </a:prstGeom>
          <a:noFill/>
          <a:ln>
            <a:noFill/>
          </a:ln>
        </p:spPr>
      </p:pic>
      <p:pic>
        <p:nvPicPr>
          <p:cNvPr id="176" name="Google Shape;176;p32"/>
          <p:cNvPicPr preferRelativeResize="0"/>
          <p:nvPr/>
        </p:nvPicPr>
        <p:blipFill>
          <a:blip r:embed="rId4">
            <a:alphaModFix/>
          </a:blip>
          <a:stretch>
            <a:fillRect/>
          </a:stretch>
        </p:blipFill>
        <p:spPr>
          <a:xfrm>
            <a:off x="4991100" y="152400"/>
            <a:ext cx="4000500" cy="4665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7"/>
          <p:cNvPicPr preferRelativeResize="0"/>
          <p:nvPr/>
        </p:nvPicPr>
        <p:blipFill>
          <a:blip r:embed="rId3">
            <a:alphaModFix/>
          </a:blip>
          <a:stretch>
            <a:fillRect/>
          </a:stretch>
        </p:blipFill>
        <p:spPr>
          <a:xfrm>
            <a:off x="1142400" y="347225"/>
            <a:ext cx="6140700" cy="4449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Next R Hurdle to Address</a:t>
            </a:r>
            <a:endParaRPr sz="3000"/>
          </a:p>
        </p:txBody>
      </p:sp>
      <p:sp>
        <p:nvSpPr>
          <p:cNvPr id="182" name="Google Shape;182;p33"/>
          <p:cNvSpPr txBox="1">
            <a:spLocks noGrp="1"/>
          </p:cNvSpPr>
          <p:nvPr>
            <p:ph sz="half" idx="1"/>
          </p:nvPr>
        </p:nvSpPr>
        <p:spPr>
          <a:xfrm>
            <a:off x="1186434" y="1978533"/>
            <a:ext cx="3203828" cy="25164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u="sng" dirty="0"/>
              <a:t>Jim</a:t>
            </a:r>
            <a:endParaRPr sz="2400" b="1" u="sng" dirty="0"/>
          </a:p>
          <a:p>
            <a:pPr marL="457200" lvl="0" indent="-342900" algn="l" rtl="0">
              <a:spcBef>
                <a:spcPts val="1600"/>
              </a:spcBef>
              <a:spcAft>
                <a:spcPts val="0"/>
              </a:spcAft>
              <a:buSzPts val="1800"/>
              <a:buChar char="●"/>
            </a:pPr>
            <a:r>
              <a:rPr lang="en" sz="1800" dirty="0"/>
              <a:t>Touching up plots and graphics to be easier to read and comprehend </a:t>
            </a:r>
            <a:endParaRPr sz="1800" dirty="0"/>
          </a:p>
          <a:p>
            <a:pPr marL="457200" lvl="0" indent="-342900" algn="l" rtl="0">
              <a:spcBef>
                <a:spcPts val="0"/>
              </a:spcBef>
              <a:spcAft>
                <a:spcPts val="0"/>
              </a:spcAft>
              <a:buSzPts val="1800"/>
              <a:buChar char="●"/>
            </a:pPr>
            <a:r>
              <a:rPr lang="en" sz="1800" dirty="0"/>
              <a:t>Strengthen skills using </a:t>
            </a:r>
            <a:r>
              <a:rPr lang="en" sz="1800" dirty="0" err="1"/>
              <a:t>dplyr</a:t>
            </a:r>
            <a:r>
              <a:rPr lang="en" sz="1800" dirty="0"/>
              <a:t> and data tidy functions </a:t>
            </a:r>
            <a:endParaRPr sz="1800" dirty="0"/>
          </a:p>
        </p:txBody>
      </p:sp>
      <p:sp>
        <p:nvSpPr>
          <p:cNvPr id="3" name="Content Placeholder 2">
            <a:extLst>
              <a:ext uri="{FF2B5EF4-FFF2-40B4-BE49-F238E27FC236}">
                <a16:creationId xmlns:a16="http://schemas.microsoft.com/office/drawing/2014/main" id="{5660F0F9-8001-E640-9AB6-D0CEC9C62072}"/>
              </a:ext>
            </a:extLst>
          </p:cNvPr>
          <p:cNvSpPr>
            <a:spLocks noGrp="1"/>
          </p:cNvSpPr>
          <p:nvPr>
            <p:ph sz="half" idx="2"/>
          </p:nvPr>
        </p:nvSpPr>
        <p:spPr>
          <a:xfrm>
            <a:off x="4753737" y="1978533"/>
            <a:ext cx="3202685" cy="2680094"/>
          </a:xfrm>
        </p:spPr>
        <p:txBody>
          <a:bodyPr>
            <a:normAutofit lnSpcReduction="10000"/>
          </a:bodyPr>
          <a:lstStyle/>
          <a:p>
            <a:pPr marL="0" lvl="0" indent="0" algn="ctr">
              <a:spcBef>
                <a:spcPts val="0"/>
              </a:spcBef>
              <a:buNone/>
            </a:pPr>
            <a:r>
              <a:rPr lang="en-US" sz="2400" b="1" u="sng" dirty="0"/>
              <a:t>Claire</a:t>
            </a:r>
          </a:p>
          <a:p>
            <a:pPr marL="457200" lvl="0" indent="-342900">
              <a:spcBef>
                <a:spcPts val="1600"/>
              </a:spcBef>
              <a:buSzPts val="1800"/>
              <a:buChar char="●"/>
            </a:pPr>
            <a:r>
              <a:rPr lang="en-US" sz="1800" dirty="0"/>
              <a:t>Familiarize myself with packages and their functions</a:t>
            </a:r>
          </a:p>
          <a:p>
            <a:pPr marL="457200" lvl="0" indent="-342900">
              <a:spcBef>
                <a:spcPts val="0"/>
              </a:spcBef>
              <a:buSzPts val="1800"/>
              <a:buChar char="●"/>
            </a:pPr>
            <a:r>
              <a:rPr lang="en-US" sz="1800" dirty="0"/>
              <a:t>Tidying data is still a major problem</a:t>
            </a:r>
          </a:p>
          <a:p>
            <a:pPr marL="457200" lvl="0" indent="-342900">
              <a:spcBef>
                <a:spcPts val="0"/>
              </a:spcBef>
              <a:buSzPts val="1800"/>
              <a:buChar char="●"/>
            </a:pPr>
            <a:r>
              <a:rPr lang="en-US" sz="1800" dirty="0"/>
              <a:t>Prepare for next term</a:t>
            </a:r>
          </a:p>
          <a:p>
            <a:pPr marL="457200" lvl="0" indent="-342900">
              <a:spcBef>
                <a:spcPts val="0"/>
              </a:spcBef>
              <a:buSzPts val="1800"/>
              <a:buChar char="●"/>
            </a:pPr>
            <a:r>
              <a:rPr lang="en-US" sz="1800" dirty="0"/>
              <a:t>How to use R in data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a:t>Data</a:t>
            </a:r>
            <a:endParaRPr sz="3000"/>
          </a:p>
          <a:p>
            <a:pPr marL="0" lvl="0" indent="0" algn="l" rtl="0">
              <a:spcBef>
                <a:spcPts val="0"/>
              </a:spcBef>
              <a:spcAft>
                <a:spcPts val="0"/>
              </a:spcAft>
              <a:buNone/>
            </a:pP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2000" dirty="0"/>
              <a:t>2005-2006 School Safety Survey completed by school principals </a:t>
            </a:r>
            <a:endParaRPr sz="2000" dirty="0"/>
          </a:p>
          <a:p>
            <a:pPr marL="457200" lvl="0" indent="-342900" algn="l" rtl="0">
              <a:lnSpc>
                <a:spcPct val="150000"/>
              </a:lnSpc>
              <a:spcBef>
                <a:spcPts val="0"/>
              </a:spcBef>
              <a:spcAft>
                <a:spcPts val="0"/>
              </a:spcAft>
              <a:buSzPts val="1800"/>
              <a:buChar char="●"/>
            </a:pPr>
            <a:r>
              <a:rPr lang="en" sz="2000" dirty="0"/>
              <a:t>SPSS data file accessed from </a:t>
            </a:r>
            <a:r>
              <a:rPr lang="en" sz="2000" dirty="0" err="1"/>
              <a:t>data.gov</a:t>
            </a:r>
            <a:r>
              <a:rPr lang="en" sz="2000" dirty="0"/>
              <a:t> </a:t>
            </a:r>
            <a:endParaRPr sz="2000" dirty="0"/>
          </a:p>
          <a:p>
            <a:pPr marL="457200" lvl="0" indent="-342900" algn="l" rtl="0">
              <a:lnSpc>
                <a:spcPct val="150000"/>
              </a:lnSpc>
              <a:spcBef>
                <a:spcPts val="0"/>
              </a:spcBef>
              <a:spcAft>
                <a:spcPts val="0"/>
              </a:spcAft>
              <a:buSzPts val="1800"/>
              <a:buChar char="●"/>
            </a:pPr>
            <a:r>
              <a:rPr lang="en" sz="2000" dirty="0"/>
              <a:t>Survey sent to stratified random sample 3,565 U.S. public schools </a:t>
            </a:r>
            <a:endParaRPr sz="2000" dirty="0"/>
          </a:p>
          <a:p>
            <a:pPr marL="457200" lvl="0" indent="-342900" algn="l" rtl="0">
              <a:lnSpc>
                <a:spcPct val="150000"/>
              </a:lnSpc>
              <a:spcBef>
                <a:spcPts val="0"/>
              </a:spcBef>
              <a:spcAft>
                <a:spcPts val="0"/>
              </a:spcAft>
              <a:buSzPts val="1800"/>
              <a:buChar char="●"/>
            </a:pPr>
            <a:r>
              <a:rPr lang="en" sz="2000" dirty="0"/>
              <a:t>2,724 survey respondents </a:t>
            </a:r>
            <a:endParaRPr sz="2000" dirty="0"/>
          </a:p>
          <a:p>
            <a:pPr marL="457200" lvl="0" indent="-342900" algn="l" rtl="0">
              <a:lnSpc>
                <a:spcPct val="150000"/>
              </a:lnSpc>
              <a:spcBef>
                <a:spcPts val="0"/>
              </a:spcBef>
              <a:spcAft>
                <a:spcPts val="0"/>
              </a:spcAft>
              <a:buSzPts val="1800"/>
              <a:buChar char="●"/>
            </a:pPr>
            <a:r>
              <a:rPr lang="en" sz="2000" dirty="0"/>
              <a:t>R =&gt; 525 columns by 2,724 rows </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Variables of Interest </a:t>
            </a:r>
            <a:endParaRPr sz="3000"/>
          </a:p>
          <a:p>
            <a:pPr marL="0" lvl="0" indent="0" algn="l" rtl="0">
              <a:spcBef>
                <a:spcPts val="0"/>
              </a:spcBef>
              <a:spcAft>
                <a:spcPts val="0"/>
              </a:spcAft>
              <a:buNone/>
            </a:pP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2000" dirty="0"/>
              <a:t>14 Total variables (including “</a:t>
            </a:r>
            <a:r>
              <a:rPr lang="en" sz="2000" dirty="0" err="1"/>
              <a:t>school_id</a:t>
            </a:r>
            <a:r>
              <a:rPr lang="en" sz="2000" dirty="0"/>
              <a:t>”)</a:t>
            </a:r>
            <a:endParaRPr sz="2000" dirty="0"/>
          </a:p>
          <a:p>
            <a:pPr marL="914400" lvl="1" indent="-317500" algn="l" rtl="0">
              <a:lnSpc>
                <a:spcPct val="150000"/>
              </a:lnSpc>
              <a:spcBef>
                <a:spcPts val="0"/>
              </a:spcBef>
              <a:spcAft>
                <a:spcPts val="0"/>
              </a:spcAft>
              <a:buSzPts val="1400"/>
              <a:buChar char="○"/>
            </a:pPr>
            <a:r>
              <a:rPr lang="en" sz="2000" dirty="0"/>
              <a:t>4 Categorical variables </a:t>
            </a:r>
            <a:endParaRPr sz="2000" dirty="0"/>
          </a:p>
          <a:p>
            <a:pPr marL="914400" lvl="1" indent="-317500" algn="l" rtl="0">
              <a:lnSpc>
                <a:spcPct val="150000"/>
              </a:lnSpc>
              <a:spcBef>
                <a:spcPts val="0"/>
              </a:spcBef>
              <a:spcAft>
                <a:spcPts val="0"/>
              </a:spcAft>
              <a:buSzPts val="1400"/>
              <a:buChar char="○"/>
            </a:pPr>
            <a:r>
              <a:rPr lang="en" sz="2000" dirty="0"/>
              <a:t>5 Logical variables </a:t>
            </a:r>
            <a:endParaRPr sz="2000" dirty="0"/>
          </a:p>
          <a:p>
            <a:pPr marL="914400" lvl="1" indent="-317500" algn="l" rtl="0">
              <a:lnSpc>
                <a:spcPct val="150000"/>
              </a:lnSpc>
              <a:spcBef>
                <a:spcPts val="0"/>
              </a:spcBef>
              <a:spcAft>
                <a:spcPts val="0"/>
              </a:spcAft>
              <a:buSzPts val="1400"/>
              <a:buChar char="○"/>
            </a:pPr>
            <a:r>
              <a:rPr lang="en" sz="2000" dirty="0"/>
              <a:t>4 Quantitative variables </a:t>
            </a:r>
            <a:endParaRPr sz="2000" dirty="0"/>
          </a:p>
          <a:p>
            <a:pPr marL="457200" lvl="0" indent="0" algn="l" rtl="0">
              <a:lnSpc>
                <a:spcPct val="150000"/>
              </a:lnSpc>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Categorical Variables</a:t>
            </a:r>
            <a:endParaRPr sz="3000"/>
          </a:p>
          <a:p>
            <a:pPr marL="0" lvl="0" indent="0" algn="l" rtl="0">
              <a:spcBef>
                <a:spcPts val="0"/>
              </a:spcBef>
              <a:spcAft>
                <a:spcPts val="0"/>
              </a:spcAft>
              <a:buNone/>
            </a:pP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600" b="1" u="sng" dirty="0"/>
              <a:t>Urbanicity</a:t>
            </a:r>
            <a:endParaRPr sz="1600" b="1" u="sng" dirty="0"/>
          </a:p>
          <a:p>
            <a:pPr marL="914400" lvl="1" indent="-304800" algn="l" rtl="0">
              <a:lnSpc>
                <a:spcPct val="150000"/>
              </a:lnSpc>
              <a:spcBef>
                <a:spcPts val="0"/>
              </a:spcBef>
              <a:spcAft>
                <a:spcPts val="0"/>
              </a:spcAft>
              <a:buSzPts val="1200"/>
              <a:buChar char="○"/>
            </a:pPr>
            <a:r>
              <a:rPr lang="en" sz="1400" dirty="0"/>
              <a:t>City</a:t>
            </a:r>
            <a:endParaRPr sz="1400" dirty="0"/>
          </a:p>
          <a:p>
            <a:pPr marL="914400" lvl="1" indent="-304800" algn="l" rtl="0">
              <a:lnSpc>
                <a:spcPct val="150000"/>
              </a:lnSpc>
              <a:spcBef>
                <a:spcPts val="0"/>
              </a:spcBef>
              <a:spcAft>
                <a:spcPts val="0"/>
              </a:spcAft>
              <a:buSzPts val="1200"/>
              <a:buChar char="○"/>
            </a:pPr>
            <a:r>
              <a:rPr lang="en" sz="1400" dirty="0"/>
              <a:t>Urban fringe</a:t>
            </a:r>
            <a:endParaRPr sz="1400" dirty="0"/>
          </a:p>
          <a:p>
            <a:pPr marL="914400" lvl="1" indent="-304800" algn="l" rtl="0">
              <a:lnSpc>
                <a:spcPct val="150000"/>
              </a:lnSpc>
              <a:spcBef>
                <a:spcPts val="0"/>
              </a:spcBef>
              <a:spcAft>
                <a:spcPts val="0"/>
              </a:spcAft>
              <a:buSzPts val="1200"/>
              <a:buChar char="○"/>
            </a:pPr>
            <a:r>
              <a:rPr lang="en" sz="1400" dirty="0"/>
              <a:t>Town </a:t>
            </a:r>
            <a:endParaRPr sz="1400" dirty="0"/>
          </a:p>
          <a:p>
            <a:pPr marL="914400" lvl="1" indent="-304800" algn="l" rtl="0">
              <a:lnSpc>
                <a:spcPct val="150000"/>
              </a:lnSpc>
              <a:spcBef>
                <a:spcPts val="0"/>
              </a:spcBef>
              <a:spcAft>
                <a:spcPts val="0"/>
              </a:spcAft>
              <a:buSzPts val="1200"/>
              <a:buChar char="○"/>
            </a:pPr>
            <a:r>
              <a:rPr lang="en" sz="1400" dirty="0"/>
              <a:t>Rural</a:t>
            </a:r>
            <a:endParaRPr sz="1400" dirty="0"/>
          </a:p>
          <a:p>
            <a:pPr marL="457200" lvl="0" indent="-317500" algn="l" rtl="0">
              <a:lnSpc>
                <a:spcPct val="150000"/>
              </a:lnSpc>
              <a:spcBef>
                <a:spcPts val="0"/>
              </a:spcBef>
              <a:spcAft>
                <a:spcPts val="0"/>
              </a:spcAft>
              <a:buSzPts val="1400"/>
              <a:buChar char="●"/>
            </a:pPr>
            <a:r>
              <a:rPr lang="en" sz="1600" b="1" u="sng" dirty="0"/>
              <a:t>Level</a:t>
            </a:r>
            <a:endParaRPr sz="1600" b="1" u="sng" dirty="0"/>
          </a:p>
          <a:p>
            <a:pPr marL="914400" lvl="1" indent="-304800" algn="l" rtl="0">
              <a:lnSpc>
                <a:spcPct val="150000"/>
              </a:lnSpc>
              <a:spcBef>
                <a:spcPts val="0"/>
              </a:spcBef>
              <a:spcAft>
                <a:spcPts val="0"/>
              </a:spcAft>
              <a:buSzPts val="1200"/>
              <a:buChar char="○"/>
            </a:pPr>
            <a:r>
              <a:rPr lang="en" sz="1400" dirty="0"/>
              <a:t>Primary</a:t>
            </a:r>
            <a:endParaRPr sz="1400" dirty="0"/>
          </a:p>
          <a:p>
            <a:pPr marL="914400" lvl="1" indent="-304800" algn="l" rtl="0">
              <a:lnSpc>
                <a:spcPct val="150000"/>
              </a:lnSpc>
              <a:spcBef>
                <a:spcPts val="0"/>
              </a:spcBef>
              <a:spcAft>
                <a:spcPts val="0"/>
              </a:spcAft>
              <a:buSzPts val="1200"/>
              <a:buChar char="○"/>
            </a:pPr>
            <a:r>
              <a:rPr lang="en" sz="1400" dirty="0"/>
              <a:t>Middle</a:t>
            </a:r>
            <a:endParaRPr sz="1400" dirty="0"/>
          </a:p>
          <a:p>
            <a:pPr marL="914400" lvl="1" indent="-304800" algn="l" rtl="0">
              <a:lnSpc>
                <a:spcPct val="150000"/>
              </a:lnSpc>
              <a:spcBef>
                <a:spcPts val="0"/>
              </a:spcBef>
              <a:spcAft>
                <a:spcPts val="0"/>
              </a:spcAft>
              <a:buSzPts val="1200"/>
              <a:buChar char="○"/>
            </a:pPr>
            <a:r>
              <a:rPr lang="en" sz="1400" dirty="0"/>
              <a:t>High school</a:t>
            </a:r>
            <a:endParaRPr sz="1400" dirty="0"/>
          </a:p>
          <a:p>
            <a:pPr marL="914400" lvl="1" indent="-304800" algn="l" rtl="0">
              <a:lnSpc>
                <a:spcPct val="150000"/>
              </a:lnSpc>
              <a:spcBef>
                <a:spcPts val="0"/>
              </a:spcBef>
              <a:spcAft>
                <a:spcPts val="0"/>
              </a:spcAft>
              <a:buSzPts val="1200"/>
              <a:buChar char="○"/>
            </a:pPr>
            <a:r>
              <a:rPr lang="en" sz="1400" dirty="0"/>
              <a:t>Combined (both Middle and High school)</a:t>
            </a:r>
            <a:endParaRPr sz="1400" dirty="0"/>
          </a:p>
        </p:txBody>
      </p:sp>
      <p:sp>
        <p:nvSpPr>
          <p:cNvPr id="80" name="Google Shape;80;p17"/>
          <p:cNvSpPr txBox="1">
            <a:spLocks noGrp="1"/>
          </p:cNvSpPr>
          <p:nvPr>
            <p:ph type="body" idx="2"/>
          </p:nvPr>
        </p:nvSpPr>
        <p:spPr>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600" b="1" u="sng" dirty="0"/>
              <a:t>Minority Percentage</a:t>
            </a:r>
            <a:endParaRPr sz="1600" b="1" u="sng" dirty="0"/>
          </a:p>
          <a:p>
            <a:pPr marL="914400" lvl="1" indent="-304800" algn="l" rtl="0">
              <a:lnSpc>
                <a:spcPct val="150000"/>
              </a:lnSpc>
              <a:spcBef>
                <a:spcPts val="0"/>
              </a:spcBef>
              <a:spcAft>
                <a:spcPts val="0"/>
              </a:spcAft>
              <a:buSzPts val="1200"/>
              <a:buChar char="○"/>
            </a:pPr>
            <a:r>
              <a:rPr lang="en" sz="1400" dirty="0"/>
              <a:t>Less than 5 percent </a:t>
            </a:r>
            <a:endParaRPr sz="1400" dirty="0"/>
          </a:p>
          <a:p>
            <a:pPr marL="914400" lvl="1" indent="-304800" algn="l" rtl="0">
              <a:lnSpc>
                <a:spcPct val="150000"/>
              </a:lnSpc>
              <a:spcBef>
                <a:spcPts val="0"/>
              </a:spcBef>
              <a:spcAft>
                <a:spcPts val="0"/>
              </a:spcAft>
              <a:buSzPts val="1200"/>
              <a:buChar char="○"/>
            </a:pPr>
            <a:r>
              <a:rPr lang="en" sz="1400" dirty="0"/>
              <a:t>5 to 20 percent </a:t>
            </a:r>
            <a:endParaRPr sz="1400" dirty="0"/>
          </a:p>
          <a:p>
            <a:pPr marL="914400" lvl="1" indent="-304800" algn="l" rtl="0">
              <a:lnSpc>
                <a:spcPct val="150000"/>
              </a:lnSpc>
              <a:spcBef>
                <a:spcPts val="0"/>
              </a:spcBef>
              <a:spcAft>
                <a:spcPts val="0"/>
              </a:spcAft>
              <a:buSzPts val="1200"/>
              <a:buChar char="○"/>
            </a:pPr>
            <a:r>
              <a:rPr lang="en" sz="1400" dirty="0"/>
              <a:t>20 to 50 percent</a:t>
            </a:r>
            <a:endParaRPr sz="1400" dirty="0"/>
          </a:p>
          <a:p>
            <a:pPr marL="914400" lvl="1" indent="-304800" algn="l" rtl="0">
              <a:lnSpc>
                <a:spcPct val="150000"/>
              </a:lnSpc>
              <a:spcBef>
                <a:spcPts val="0"/>
              </a:spcBef>
              <a:spcAft>
                <a:spcPts val="0"/>
              </a:spcAft>
              <a:buSzPts val="1200"/>
              <a:buChar char="○"/>
            </a:pPr>
            <a:r>
              <a:rPr lang="en" sz="1400" dirty="0"/>
              <a:t>50 percent or more</a:t>
            </a:r>
            <a:endParaRPr sz="1400" dirty="0"/>
          </a:p>
          <a:p>
            <a:pPr marL="457200" lvl="0" indent="-317500" algn="l" rtl="0">
              <a:lnSpc>
                <a:spcPct val="150000"/>
              </a:lnSpc>
              <a:spcBef>
                <a:spcPts val="0"/>
              </a:spcBef>
              <a:spcAft>
                <a:spcPts val="0"/>
              </a:spcAft>
              <a:buSzPts val="1400"/>
              <a:buChar char="●"/>
            </a:pPr>
            <a:r>
              <a:rPr lang="en" sz="1600" b="1" u="sng" dirty="0"/>
              <a:t>Enrollment</a:t>
            </a:r>
            <a:endParaRPr sz="1600" b="1" u="sng" dirty="0"/>
          </a:p>
          <a:p>
            <a:pPr marL="914400" lvl="1" indent="-304800" algn="l" rtl="0">
              <a:lnSpc>
                <a:spcPct val="150000"/>
              </a:lnSpc>
              <a:spcBef>
                <a:spcPts val="0"/>
              </a:spcBef>
              <a:spcAft>
                <a:spcPts val="0"/>
              </a:spcAft>
              <a:buSzPts val="1200"/>
              <a:buChar char="○"/>
            </a:pPr>
            <a:r>
              <a:rPr lang="en" sz="1400" dirty="0"/>
              <a:t>Less than 300</a:t>
            </a:r>
            <a:endParaRPr sz="1400" dirty="0"/>
          </a:p>
          <a:p>
            <a:pPr marL="914400" lvl="1" indent="-304800" algn="l" rtl="0">
              <a:lnSpc>
                <a:spcPct val="150000"/>
              </a:lnSpc>
              <a:spcBef>
                <a:spcPts val="0"/>
              </a:spcBef>
              <a:spcAft>
                <a:spcPts val="0"/>
              </a:spcAft>
              <a:buSzPts val="1200"/>
              <a:buChar char="○"/>
            </a:pPr>
            <a:r>
              <a:rPr lang="en" sz="1400" dirty="0"/>
              <a:t>300 - 499</a:t>
            </a:r>
            <a:endParaRPr sz="1400" dirty="0"/>
          </a:p>
          <a:p>
            <a:pPr marL="914400" lvl="1" indent="-304800" algn="l" rtl="0">
              <a:lnSpc>
                <a:spcPct val="150000"/>
              </a:lnSpc>
              <a:spcBef>
                <a:spcPts val="0"/>
              </a:spcBef>
              <a:spcAft>
                <a:spcPts val="0"/>
              </a:spcAft>
              <a:buSzPts val="1200"/>
              <a:buChar char="○"/>
            </a:pPr>
            <a:r>
              <a:rPr lang="en" sz="1400" dirty="0"/>
              <a:t>500 - 999</a:t>
            </a:r>
            <a:endParaRPr sz="1400" dirty="0"/>
          </a:p>
          <a:p>
            <a:pPr marL="914400" lvl="1" indent="-304800" algn="l" rtl="0">
              <a:lnSpc>
                <a:spcPct val="150000"/>
              </a:lnSpc>
              <a:spcBef>
                <a:spcPts val="0"/>
              </a:spcBef>
              <a:spcAft>
                <a:spcPts val="0"/>
              </a:spcAft>
              <a:buSzPts val="1200"/>
              <a:buChar char="○"/>
            </a:pPr>
            <a:r>
              <a:rPr lang="en" sz="1400" dirty="0"/>
              <a:t>1,000 or more</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Logical Variables</a:t>
            </a:r>
            <a:endParaRPr sz="3000"/>
          </a:p>
          <a:p>
            <a:pPr marL="0" lvl="0" indent="0" algn="l" rtl="0">
              <a:spcBef>
                <a:spcPts val="0"/>
              </a:spcBef>
              <a:spcAft>
                <a:spcPts val="0"/>
              </a:spcAft>
              <a:buNone/>
            </a:pPr>
            <a:endParaRPr/>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2000" dirty="0"/>
              <a:t>Yes/No survey response on provision of certain types of teacher training </a:t>
            </a:r>
            <a:endParaRPr sz="2000" dirty="0"/>
          </a:p>
          <a:p>
            <a:pPr marL="0" lvl="0" indent="0" algn="l" rtl="0">
              <a:lnSpc>
                <a:spcPct val="150000"/>
              </a:lnSpc>
              <a:spcBef>
                <a:spcPts val="1600"/>
              </a:spcBef>
              <a:spcAft>
                <a:spcPts val="0"/>
              </a:spcAft>
              <a:buNone/>
            </a:pPr>
            <a:endParaRPr sz="2000" dirty="0"/>
          </a:p>
          <a:p>
            <a:pPr marL="457200" lvl="0" indent="-342900" algn="l" rtl="0">
              <a:lnSpc>
                <a:spcPct val="150000"/>
              </a:lnSpc>
              <a:spcBef>
                <a:spcPts val="1600"/>
              </a:spcBef>
              <a:spcAft>
                <a:spcPts val="0"/>
              </a:spcAft>
              <a:buSzPts val="1800"/>
              <a:buAutoNum type="arabicPeriod"/>
            </a:pPr>
            <a:r>
              <a:rPr lang="en" sz="2000" dirty="0"/>
              <a:t>Classroom Management</a:t>
            </a:r>
            <a:endParaRPr sz="2000" dirty="0"/>
          </a:p>
          <a:p>
            <a:pPr marL="457200" lvl="0" indent="-342900" algn="l" rtl="0">
              <a:lnSpc>
                <a:spcPct val="150000"/>
              </a:lnSpc>
              <a:spcBef>
                <a:spcPts val="0"/>
              </a:spcBef>
              <a:spcAft>
                <a:spcPts val="0"/>
              </a:spcAft>
              <a:buSzPts val="1800"/>
              <a:buAutoNum type="arabicPeriod"/>
            </a:pPr>
            <a:r>
              <a:rPr lang="en" sz="2000" dirty="0"/>
              <a:t>Discipline Policies </a:t>
            </a:r>
            <a:endParaRPr sz="2000" dirty="0"/>
          </a:p>
          <a:p>
            <a:pPr marL="457200" lvl="0" indent="-342900" algn="l" rtl="0">
              <a:lnSpc>
                <a:spcPct val="150000"/>
              </a:lnSpc>
              <a:spcBef>
                <a:spcPts val="0"/>
              </a:spcBef>
              <a:spcAft>
                <a:spcPts val="0"/>
              </a:spcAft>
              <a:buSzPts val="1800"/>
              <a:buAutoNum type="arabicPeriod"/>
            </a:pPr>
            <a:r>
              <a:rPr lang="en" sz="2000" dirty="0"/>
              <a:t>Safety Procedures </a:t>
            </a:r>
            <a:endParaRPr sz="2000" dirty="0"/>
          </a:p>
          <a:p>
            <a:pPr marL="457200" lvl="0" indent="-342900" algn="l" rtl="0">
              <a:lnSpc>
                <a:spcPct val="150000"/>
              </a:lnSpc>
              <a:spcBef>
                <a:spcPts val="0"/>
              </a:spcBef>
              <a:spcAft>
                <a:spcPts val="0"/>
              </a:spcAft>
              <a:buSzPts val="1800"/>
              <a:buAutoNum type="arabicPeriod"/>
            </a:pPr>
            <a:r>
              <a:rPr lang="en" sz="2000" dirty="0"/>
              <a:t>Early Warning Signs for Violent Behavior </a:t>
            </a:r>
            <a:endParaRPr sz="2000" dirty="0"/>
          </a:p>
          <a:p>
            <a:pPr marL="457200" lvl="0" indent="-342900" algn="l" rtl="0">
              <a:lnSpc>
                <a:spcPct val="150000"/>
              </a:lnSpc>
              <a:spcBef>
                <a:spcPts val="0"/>
              </a:spcBef>
              <a:spcAft>
                <a:spcPts val="0"/>
              </a:spcAft>
              <a:buSzPts val="1800"/>
              <a:buAutoNum type="arabicPeriod"/>
            </a:pPr>
            <a:r>
              <a:rPr lang="en" sz="2000" dirty="0"/>
              <a:t>Positive Behavioral Intervention</a:t>
            </a:r>
            <a:endParaRPr sz="2000" dirty="0"/>
          </a:p>
          <a:p>
            <a:pPr marL="457200" lvl="0" indent="0" algn="l" rtl="0">
              <a:lnSpc>
                <a:spcPct val="150000"/>
              </a:lnSpc>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a:t>Quantitative Variables </a:t>
            </a:r>
          </a:p>
          <a:p>
            <a:pPr marL="0" lvl="0" indent="0" algn="l" rtl="0">
              <a:spcBef>
                <a:spcPts val="0"/>
              </a:spcBef>
              <a:spcAft>
                <a:spcPts val="0"/>
              </a:spcAft>
              <a:buNone/>
            </a:pPr>
            <a:endParaRPr lang="en-US"/>
          </a:p>
        </p:txBody>
      </p:sp>
      <p:sp>
        <p:nvSpPr>
          <p:cNvPr id="92" name="Google Shape;92;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2000" dirty="0"/>
              <a:t>Numerical totals of the following variables:</a:t>
            </a:r>
            <a:endParaRPr sz="2000" dirty="0"/>
          </a:p>
          <a:p>
            <a:pPr marL="0" lvl="0" indent="0" algn="l" rtl="0">
              <a:lnSpc>
                <a:spcPct val="150000"/>
              </a:lnSpc>
              <a:spcBef>
                <a:spcPts val="1600"/>
              </a:spcBef>
              <a:spcAft>
                <a:spcPts val="0"/>
              </a:spcAft>
              <a:buNone/>
            </a:pPr>
            <a:endParaRPr sz="2000" dirty="0"/>
          </a:p>
          <a:p>
            <a:pPr marL="457200" lvl="0" indent="-342900" algn="l" rtl="0">
              <a:lnSpc>
                <a:spcPct val="150000"/>
              </a:lnSpc>
              <a:spcBef>
                <a:spcPts val="1600"/>
              </a:spcBef>
              <a:spcAft>
                <a:spcPts val="0"/>
              </a:spcAft>
              <a:buSzPts val="1800"/>
              <a:buAutoNum type="arabicPeriod"/>
            </a:pPr>
            <a:r>
              <a:rPr lang="en" sz="2000" dirty="0"/>
              <a:t>Disciplinary Actions Recorded </a:t>
            </a:r>
            <a:endParaRPr sz="2000" dirty="0"/>
          </a:p>
          <a:p>
            <a:pPr marL="457200" lvl="0" indent="-342900" algn="l" rtl="0">
              <a:lnSpc>
                <a:spcPct val="150000"/>
              </a:lnSpc>
              <a:spcBef>
                <a:spcPts val="0"/>
              </a:spcBef>
              <a:spcAft>
                <a:spcPts val="0"/>
              </a:spcAft>
              <a:buSzPts val="1800"/>
              <a:buAutoNum type="arabicPeriod"/>
            </a:pPr>
            <a:r>
              <a:rPr lang="en" sz="2000" dirty="0"/>
              <a:t>Incidents Recorded </a:t>
            </a:r>
            <a:endParaRPr sz="2000" dirty="0"/>
          </a:p>
          <a:p>
            <a:pPr marL="457200" lvl="0" indent="-342900" algn="l" rtl="0">
              <a:lnSpc>
                <a:spcPct val="150000"/>
              </a:lnSpc>
              <a:spcBef>
                <a:spcPts val="0"/>
              </a:spcBef>
              <a:spcAft>
                <a:spcPts val="0"/>
              </a:spcAft>
              <a:buSzPts val="1800"/>
              <a:buAutoNum type="arabicPeriod"/>
            </a:pPr>
            <a:r>
              <a:rPr lang="en" sz="2000" dirty="0"/>
              <a:t>Incidents Recorded to Police </a:t>
            </a:r>
            <a:endParaRPr sz="2000" dirty="0"/>
          </a:p>
          <a:p>
            <a:pPr marL="457200" lvl="0" indent="-342900" algn="l" rtl="0">
              <a:lnSpc>
                <a:spcPct val="150000"/>
              </a:lnSpc>
              <a:spcBef>
                <a:spcPts val="0"/>
              </a:spcBef>
              <a:spcAft>
                <a:spcPts val="0"/>
              </a:spcAft>
              <a:buSzPts val="1800"/>
              <a:buAutoNum type="arabicPeriod"/>
            </a:pPr>
            <a:r>
              <a:rPr lang="en" sz="2000" dirty="0"/>
              <a:t>Out of School Suspensions </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useBgFill="1">
        <p:nvSpPr>
          <p:cNvPr id="109" name="Rectangle 104">
            <a:extLst>
              <a:ext uri="{FF2B5EF4-FFF2-40B4-BE49-F238E27FC236}">
                <a16:creationId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6">
            <a:extLst>
              <a:ext uri="{FF2B5EF4-FFF2-40B4-BE49-F238E27FC236}">
                <a16:creationId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7" name="Google Shape;97;p20"/>
          <p:cNvSpPr txBox="1">
            <a:spLocks noGrp="1"/>
          </p:cNvSpPr>
          <p:nvPr>
            <p:ph type="title"/>
          </p:nvPr>
        </p:nvSpPr>
        <p:spPr>
          <a:xfrm>
            <a:off x="482600" y="2010827"/>
            <a:ext cx="2522980" cy="1121845"/>
          </a:xfrm>
          <a:prstGeom prst="rect">
            <a:avLst/>
          </a:prstGeom>
          <a:noFill/>
          <a:ln>
            <a:solidFill>
              <a:schemeClr val="bg1"/>
            </a:solidFill>
          </a:ln>
        </p:spPr>
        <p:txBody>
          <a:bodyPr spcFirstLastPara="1" wrap="square" lIns="91425" tIns="91425" rIns="91425" bIns="91425" anchorCtr="0">
            <a:normAutofit/>
          </a:bodyPr>
          <a:lstStyle/>
          <a:p>
            <a:pPr marL="0" lvl="0" indent="0" rtl="0">
              <a:spcBef>
                <a:spcPts val="0"/>
              </a:spcBef>
              <a:spcAft>
                <a:spcPts val="0"/>
              </a:spcAft>
              <a:buNone/>
            </a:pPr>
            <a:r>
              <a:rPr lang="en-US">
                <a:solidFill>
                  <a:schemeClr val="bg1"/>
                </a:solidFill>
              </a:rPr>
              <a:t>Challenges</a:t>
            </a:r>
          </a:p>
        </p:txBody>
      </p:sp>
      <p:graphicFrame>
        <p:nvGraphicFramePr>
          <p:cNvPr id="100" name="Google Shape;98;p20">
            <a:extLst>
              <a:ext uri="{FF2B5EF4-FFF2-40B4-BE49-F238E27FC236}">
                <a16:creationId xmlns:a16="http://schemas.microsoft.com/office/drawing/2014/main" id="{2EB9CF86-CE17-4F37-B8EB-4FBE603C7E6C}"/>
              </a:ext>
            </a:extLst>
          </p:cNvPr>
          <p:cNvGraphicFramePr>
            <a:graphicFrameLocks noGrp="1"/>
          </p:cNvGraphicFramePr>
          <p:nvPr>
            <p:ph idx="1"/>
            <p:extLst>
              <p:ext uri="{D42A27DB-BD31-4B8C-83A1-F6EECF244321}">
                <p14:modId xmlns:p14="http://schemas.microsoft.com/office/powerpoint/2010/main" val="3907524974"/>
              </p:ext>
            </p:extLst>
          </p:nvPr>
        </p:nvGraphicFramePr>
        <p:xfrm>
          <a:off x="4214812" y="723900"/>
          <a:ext cx="4205288"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Challenges</a:t>
            </a:r>
            <a:endParaRPr sz="3000"/>
          </a:p>
        </p:txBody>
      </p:sp>
      <p:sp>
        <p:nvSpPr>
          <p:cNvPr id="194" name="Google Shape;194;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u="sng"/>
              <a:t>Claire</a:t>
            </a:r>
            <a:endParaRPr sz="2400" b="1" u="sng"/>
          </a:p>
          <a:p>
            <a:pPr marL="457200" lvl="0" indent="-342900" algn="l" rtl="0">
              <a:spcBef>
                <a:spcPts val="1600"/>
              </a:spcBef>
              <a:spcAft>
                <a:spcPts val="0"/>
              </a:spcAft>
              <a:buSzPts val="1800"/>
              <a:buChar char="●"/>
            </a:pPr>
            <a:r>
              <a:rPr lang="en" sz="1800"/>
              <a:t>Didn’t have time to familiarize myself with R language</a:t>
            </a:r>
            <a:endParaRPr sz="1800"/>
          </a:p>
          <a:p>
            <a:pPr marL="457200" lvl="0" indent="-342900" algn="l" rtl="0">
              <a:spcBef>
                <a:spcPts val="0"/>
              </a:spcBef>
              <a:spcAft>
                <a:spcPts val="0"/>
              </a:spcAft>
              <a:buSzPts val="1800"/>
              <a:buChar char="●"/>
            </a:pPr>
            <a:r>
              <a:rPr lang="en" sz="1800"/>
              <a:t>Use Joe’s slides and Google everytime writing code</a:t>
            </a:r>
            <a:endParaRPr sz="1800"/>
          </a:p>
          <a:p>
            <a:pPr marL="457200" lvl="0" indent="-342900" algn="l" rtl="0">
              <a:spcBef>
                <a:spcPts val="0"/>
              </a:spcBef>
              <a:spcAft>
                <a:spcPts val="0"/>
              </a:spcAft>
              <a:buSzPts val="1800"/>
              <a:buChar char="●"/>
            </a:pPr>
            <a:r>
              <a:rPr lang="en" sz="1800"/>
              <a:t>Lab 10 :......(</a:t>
            </a:r>
            <a:endParaRPr sz="1800"/>
          </a:p>
          <a:p>
            <a:pPr marL="457200" lvl="0" indent="-342900" algn="l" rtl="0">
              <a:spcBef>
                <a:spcPts val="0"/>
              </a:spcBef>
              <a:spcAft>
                <a:spcPts val="0"/>
              </a:spcAft>
              <a:buSzPts val="1800"/>
              <a:buChar char="●"/>
            </a:pPr>
            <a:r>
              <a:rPr lang="en" sz="1800"/>
              <a:t>How to use knowledge learned to do data analysis</a:t>
            </a:r>
            <a:endParaRPr sz="1800"/>
          </a:p>
        </p:txBody>
      </p:sp>
      <p:pic>
        <p:nvPicPr>
          <p:cNvPr id="195" name="Google Shape;195;p35"/>
          <p:cNvPicPr preferRelativeResize="0"/>
          <p:nvPr/>
        </p:nvPicPr>
        <p:blipFill>
          <a:blip r:embed="rId3">
            <a:alphaModFix/>
          </a:blip>
          <a:stretch>
            <a:fillRect/>
          </a:stretch>
        </p:blipFill>
        <p:spPr>
          <a:xfrm>
            <a:off x="4995825" y="1285800"/>
            <a:ext cx="3787151" cy="3174925"/>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1333</Words>
  <Application>Microsoft Office PowerPoint</Application>
  <PresentationFormat>On-screen Show (16:9)</PresentationFormat>
  <Paragraphs>170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Parcel</vt:lpstr>
      <vt:lpstr>Data Exploration of the 2005-2006 School Survey on Crime and Safety</vt:lpstr>
      <vt:lpstr>Journey</vt:lpstr>
      <vt:lpstr>Data </vt:lpstr>
      <vt:lpstr>Variables of Interest  </vt:lpstr>
      <vt:lpstr>Categorical Variables </vt:lpstr>
      <vt:lpstr>Logical Variables </vt:lpstr>
      <vt:lpstr>Quantitative Variables  </vt:lpstr>
      <vt:lpstr>Challenges</vt:lpstr>
      <vt:lpstr>Challenges</vt:lpstr>
      <vt:lpstr>Successes</vt:lpstr>
      <vt:lpstr>Ongoing Challenges</vt:lpstr>
      <vt:lpstr>Results</vt:lpstr>
      <vt:lpstr>Results</vt:lpstr>
      <vt:lpstr>Linear Models </vt:lpstr>
      <vt:lpstr>mod1 Summary</vt:lpstr>
      <vt:lpstr>mod2 Summary</vt:lpstr>
      <vt:lpstr>mod3 Summary</vt:lpstr>
      <vt:lpstr>mod4 Summary</vt:lpstr>
      <vt:lpstr>More Plots!</vt:lpstr>
      <vt:lpstr>PowerPoint Presentation</vt:lpstr>
      <vt:lpstr>PowerPoint Presentation</vt:lpstr>
      <vt:lpstr>PowerPoint Presentation</vt:lpstr>
      <vt:lpstr>Next R Hurdle to Address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of the 2005-2006 School Survey on Crime and Safety</dc:title>
  <dc:creator>Jim Wright</dc:creator>
  <cp:lastModifiedBy>Claire Zhang</cp:lastModifiedBy>
  <cp:revision>4</cp:revision>
  <dcterms:created xsi:type="dcterms:W3CDTF">2019-12-02T04:44:21Z</dcterms:created>
  <dcterms:modified xsi:type="dcterms:W3CDTF">2019-12-02T19:08:58Z</dcterms:modified>
</cp:coreProperties>
</file>