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5" r:id="rId4"/>
    <p:sldMasterId id="2147483696" r:id="rId5"/>
    <p:sldMasterId id="2147483708" r:id="rId6"/>
  </p:sldMasterIdLst>
  <p:notesMasterIdLst>
    <p:notesMasterId r:id="rId34"/>
  </p:notesMasterIdLst>
  <p:sldIdLst>
    <p:sldId id="334" r:id="rId7"/>
    <p:sldId id="335" r:id="rId8"/>
    <p:sldId id="341" r:id="rId9"/>
    <p:sldId id="336" r:id="rId10"/>
    <p:sldId id="275" r:id="rId11"/>
    <p:sldId id="345" r:id="rId12"/>
    <p:sldId id="338" r:id="rId13"/>
    <p:sldId id="348" r:id="rId14"/>
    <p:sldId id="351" r:id="rId15"/>
    <p:sldId id="352" r:id="rId16"/>
    <p:sldId id="353" r:id="rId17"/>
    <p:sldId id="349" r:id="rId18"/>
    <p:sldId id="354" r:id="rId19"/>
    <p:sldId id="358" r:id="rId20"/>
    <p:sldId id="355" r:id="rId21"/>
    <p:sldId id="379" r:id="rId22"/>
    <p:sldId id="378" r:id="rId23"/>
    <p:sldId id="380" r:id="rId24"/>
    <p:sldId id="356" r:id="rId25"/>
    <p:sldId id="357" r:id="rId26"/>
    <p:sldId id="350" r:id="rId27"/>
    <p:sldId id="359" r:id="rId28"/>
    <p:sldId id="375" r:id="rId29"/>
    <p:sldId id="376" r:id="rId30"/>
    <p:sldId id="377" r:id="rId31"/>
    <p:sldId id="333" r:id="rId32"/>
    <p:sldId id="34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 snapToGrid="0">
      <p:cViewPr>
        <p:scale>
          <a:sx n="100" d="100"/>
          <a:sy n="100" d="100"/>
        </p:scale>
        <p:origin x="6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52F3F-75B6-42A8-A23A-40A8C0B025A9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81DB-23A5-415F-AA02-30535F756C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122363"/>
            <a:ext cx="12192000" cy="90522"/>
            <a:chOff x="0" y="846225"/>
            <a:chExt cx="9144000" cy="110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9" name="直接连接符 8"/>
            <p:cNvCxnSpPr>
              <a:stCxn id="13" idx="2"/>
            </p:cNvCxnSpPr>
            <p:nvPr/>
          </p:nvCxnSpPr>
          <p:spPr>
            <a:xfrm flipV="1">
              <a:off x="975360" y="846225"/>
              <a:ext cx="0" cy="1104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3"/>
          <a:stretch>
            <a:fillRect/>
          </a:stretch>
        </p:blipFill>
        <p:spPr>
          <a:xfrm>
            <a:off x="209387" y="202493"/>
            <a:ext cx="1148457" cy="74119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0" y="1967696"/>
            <a:ext cx="12192000" cy="14618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A40000"/>
                </a:solidFill>
                <a:latin typeface="+mn-lt"/>
              </a:defRPr>
            </a:lvl1pPr>
          </a:lstStyle>
          <a:p>
            <a:r>
              <a:rPr lang="en-US" altLang="zh-CN" dirty="0"/>
              <a:t>Presentation Title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3223" y="4184343"/>
            <a:ext cx="4561433" cy="3408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>
                <a:solidFill>
                  <a:srgbClr val="A40000"/>
                </a:solidFill>
                <a:latin typeface="+mn-lt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Reporter</a:t>
            </a:r>
            <a:endParaRPr 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893223" y="4587544"/>
            <a:ext cx="4555735" cy="37375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3893223" y="5023678"/>
            <a:ext cx="4555735" cy="37375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65879" y="6534364"/>
            <a:ext cx="5226121" cy="246580"/>
            <a:chOff x="3891916" y="6461760"/>
            <a:chExt cx="5252086" cy="515112"/>
          </a:xfrm>
        </p:grpSpPr>
        <p:sp>
          <p:nvSpPr>
            <p:cNvPr id="20" name="文本框 19"/>
            <p:cNvSpPr txBox="1"/>
            <p:nvPr/>
          </p:nvSpPr>
          <p:spPr>
            <a:xfrm>
              <a:off x="3891916" y="6461760"/>
              <a:ext cx="5252086" cy="5151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3892140" y="6461761"/>
              <a:ext cx="655405" cy="3397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2" name="副标题 2"/>
          <p:cNvSpPr txBox="1"/>
          <p:nvPr/>
        </p:nvSpPr>
        <p:spPr>
          <a:xfrm>
            <a:off x="362243" y="6394958"/>
            <a:ext cx="6750121" cy="30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89196" y="6468085"/>
            <a:ext cx="375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igh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nergy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hoton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ource </a:t>
            </a:r>
            <a:r>
              <a:rPr lang="en-US" altLang="zh-CN" sz="1400" b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400" b="0" baseline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u="none" baseline="0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400" b="1" u="none" baseline="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eijing</a:t>
            </a:r>
            <a:endParaRPr lang="zh-CN" altLang="en-US" sz="1400" b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1922" y="6783099"/>
            <a:ext cx="10111373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122363"/>
            <a:ext cx="12192000" cy="90522"/>
            <a:chOff x="0" y="846225"/>
            <a:chExt cx="9144000" cy="110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9" name="直接连接符 8"/>
            <p:cNvCxnSpPr>
              <a:stCxn id="13" idx="2"/>
            </p:cNvCxnSpPr>
            <p:nvPr/>
          </p:nvCxnSpPr>
          <p:spPr>
            <a:xfrm flipV="1">
              <a:off x="975360" y="846225"/>
              <a:ext cx="0" cy="1104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3"/>
          <a:stretch>
            <a:fillRect/>
          </a:stretch>
        </p:blipFill>
        <p:spPr>
          <a:xfrm>
            <a:off x="209387" y="202493"/>
            <a:ext cx="1148457" cy="74119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0" y="1967696"/>
            <a:ext cx="12192000" cy="14618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A40000"/>
                </a:solidFill>
                <a:latin typeface="+mn-lt"/>
              </a:defRPr>
            </a:lvl1pPr>
          </a:lstStyle>
          <a:p>
            <a:r>
              <a:rPr lang="en-US" altLang="zh-CN" dirty="0"/>
              <a:t>Presentation Title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3223" y="4184343"/>
            <a:ext cx="4561433" cy="3408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>
                <a:solidFill>
                  <a:srgbClr val="A40000"/>
                </a:solidFill>
                <a:latin typeface="+mn-lt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Reporter</a:t>
            </a:r>
            <a:endParaRPr 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893223" y="4587544"/>
            <a:ext cx="4555735" cy="37375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3893223" y="5023678"/>
            <a:ext cx="4555735" cy="37375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65879" y="6534364"/>
            <a:ext cx="5226121" cy="246580"/>
            <a:chOff x="3891916" y="6461760"/>
            <a:chExt cx="5252086" cy="515112"/>
          </a:xfrm>
        </p:grpSpPr>
        <p:sp>
          <p:nvSpPr>
            <p:cNvPr id="20" name="文本框 19"/>
            <p:cNvSpPr txBox="1"/>
            <p:nvPr/>
          </p:nvSpPr>
          <p:spPr>
            <a:xfrm>
              <a:off x="3891916" y="6461760"/>
              <a:ext cx="5252086" cy="5151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3892140" y="6461761"/>
              <a:ext cx="655405" cy="3397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2" name="副标题 2"/>
          <p:cNvSpPr txBox="1"/>
          <p:nvPr/>
        </p:nvSpPr>
        <p:spPr>
          <a:xfrm>
            <a:off x="362243" y="6394958"/>
            <a:ext cx="6750121" cy="30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Dec  9th,</a:t>
            </a:r>
            <a:r>
              <a:rPr lang="en-US" altLang="zh-CN" sz="1600" b="0" kern="120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2019</a:t>
            </a:r>
            <a:endParaRPr lang="zh-CN" alt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89196" y="6468085"/>
            <a:ext cx="375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igh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nergy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hoton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ource </a:t>
            </a:r>
            <a:r>
              <a:rPr lang="en-US" altLang="zh-CN" sz="1400" b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400" b="0" baseline="0" dirty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u="none" baseline="0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400" b="1" u="none" baseline="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eijing</a:t>
            </a:r>
            <a:endParaRPr lang="zh-CN" altLang="en-US" sz="1400" b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1922" y="6783099"/>
            <a:ext cx="10111373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E511A6-D352-4D27-9121-05D9A5835011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CDCA43-ABBC-47C7-8BF5-9FF30D698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1.tiff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821645"/>
            <a:ext cx="12192000" cy="99858"/>
            <a:chOff x="0" y="821645"/>
            <a:chExt cx="9144000" cy="13542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4" name="直角三角形 13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V="1">
              <a:off x="975360" y="821645"/>
              <a:ext cx="0" cy="1350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" y="108731"/>
            <a:ext cx="954117" cy="63338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" y="6565187"/>
            <a:ext cx="12191998" cy="29007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059896" y="6433920"/>
            <a:ext cx="0" cy="4213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 txBox="1"/>
          <p:nvPr/>
        </p:nvSpPr>
        <p:spPr>
          <a:xfrm>
            <a:off x="11373494" y="6565187"/>
            <a:ext cx="503434" cy="290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821645"/>
            <a:ext cx="12192000" cy="99858"/>
            <a:chOff x="0" y="821645"/>
            <a:chExt cx="9144000" cy="13542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sp>
              <p:nvSpPr>
                <p:cNvPr id="14" name="直角三角形 13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V="1">
              <a:off x="975360" y="821645"/>
              <a:ext cx="0" cy="1350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" y="108731"/>
            <a:ext cx="954117" cy="63338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" y="6565187"/>
            <a:ext cx="12191998" cy="290074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059896" y="6433920"/>
            <a:ext cx="0" cy="4213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 txBox="1"/>
          <p:nvPr/>
        </p:nvSpPr>
        <p:spPr>
          <a:xfrm>
            <a:off x="11373494" y="6565187"/>
            <a:ext cx="503434" cy="290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9193-D15B-46EA-A6DD-B2F22659AD8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D8FA-A9C0-41A9-B4A1-BCDA58EC17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6E1D-0C00-4995-8F14-99C11D7E6064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3F2D-3522-4B5C-A0A8-E28456699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094" y="141190"/>
            <a:ext cx="10515600" cy="661243"/>
          </a:xfrm>
        </p:spPr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094" y="166582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背景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需求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任务与目标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整体架构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功能模块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各功能模块设计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计划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应用数据源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006" y="1793289"/>
            <a:ext cx="10526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完成数据源的配置，即可在数据源列表选择一个数据源为本系统数据管理过程服务。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         注意：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        ①系统的</a:t>
            </a:r>
            <a:r>
              <a:rPr lang="zh-CN" altLang="en-US" dirty="0">
                <a:solidFill>
                  <a:srgbClr val="FF0000"/>
                </a:solidFill>
              </a:rPr>
              <a:t>数据管理过程</a:t>
            </a:r>
            <a:r>
              <a:rPr lang="zh-CN" altLang="en-US" dirty="0"/>
              <a:t>只允许同时使用一个数据源 （如：</a:t>
            </a:r>
            <a:r>
              <a:rPr lang="en-US" altLang="zh-CN" dirty="0"/>
              <a:t>Mysql</a:t>
            </a:r>
            <a:r>
              <a:rPr lang="zh-CN" altLang="en-US" dirty="0"/>
              <a:t>系统数据 </a:t>
            </a:r>
            <a:r>
              <a:rPr lang="en-US" altLang="zh-CN" dirty="0"/>
              <a:t>+ MongoDB</a:t>
            </a:r>
            <a:r>
              <a:rPr lang="zh-CN" altLang="en-US" dirty="0"/>
              <a:t>业务数据）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②数据源选择并且数据库中存在模型，不允许更换数据源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523783" y="3429000"/>
            <a:ext cx="3595457" cy="164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57" y="5772704"/>
            <a:ext cx="1129707" cy="629204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2321510" y="5113539"/>
            <a:ext cx="1" cy="701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536680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数据管理软件</a:t>
            </a:r>
          </a:p>
        </p:txBody>
      </p:sp>
      <p:sp>
        <p:nvSpPr>
          <p:cNvPr id="28" name="矩形 27"/>
          <p:cNvSpPr/>
          <p:nvPr/>
        </p:nvSpPr>
        <p:spPr>
          <a:xfrm>
            <a:off x="614776" y="4526504"/>
            <a:ext cx="341346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数据源</a:t>
            </a:r>
          </a:p>
        </p:txBody>
      </p:sp>
      <p:sp>
        <p:nvSpPr>
          <p:cNvPr id="30" name="矩形 29"/>
          <p:cNvSpPr/>
          <p:nvPr/>
        </p:nvSpPr>
        <p:spPr>
          <a:xfrm>
            <a:off x="1997452" y="3840501"/>
            <a:ext cx="2030791" cy="616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</a:t>
            </a:r>
          </a:p>
        </p:txBody>
      </p:sp>
      <p:sp>
        <p:nvSpPr>
          <p:cNvPr id="32" name="矩形 31"/>
          <p:cNvSpPr/>
          <p:nvPr/>
        </p:nvSpPr>
        <p:spPr>
          <a:xfrm>
            <a:off x="614776" y="3840501"/>
            <a:ext cx="1291683" cy="616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系统其他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153" y="4539714"/>
            <a:ext cx="861090" cy="342912"/>
          </a:xfrm>
          <a:prstGeom prst="rect">
            <a:avLst/>
          </a:prstGeom>
        </p:spPr>
      </p:pic>
      <p:cxnSp>
        <p:nvCxnSpPr>
          <p:cNvPr id="41" name="直接箭头连接符 40"/>
          <p:cNvCxnSpPr>
            <a:stCxn id="34" idx="0"/>
          </p:cNvCxnSpPr>
          <p:nvPr/>
        </p:nvCxnSpPr>
        <p:spPr>
          <a:xfrm flipH="1" flipV="1">
            <a:off x="3533309" y="4364180"/>
            <a:ext cx="64389" cy="17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80373" y="3818978"/>
            <a:ext cx="1535858" cy="862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User</a:t>
            </a:r>
            <a:r>
              <a:rPr lang="zh-CN" altLang="en-US" sz="1400" b="1" dirty="0"/>
              <a:t>集合</a:t>
            </a:r>
            <a:endParaRPr lang="en-US" altLang="zh-CN" sz="1400" b="1" dirty="0"/>
          </a:p>
          <a:p>
            <a:r>
              <a:rPr lang="en-US" altLang="zh-CN" sz="1400" b="1" dirty="0"/>
              <a:t>Proposal</a:t>
            </a:r>
            <a:r>
              <a:rPr lang="zh-CN" altLang="en-US" sz="1400" b="1" dirty="0"/>
              <a:t>集合</a:t>
            </a:r>
          </a:p>
        </p:txBody>
      </p:sp>
      <p:sp>
        <p:nvSpPr>
          <p:cNvPr id="43" name="矩形 42"/>
          <p:cNvSpPr/>
          <p:nvPr/>
        </p:nvSpPr>
        <p:spPr>
          <a:xfrm>
            <a:off x="2886364" y="5666897"/>
            <a:ext cx="1535858" cy="862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/>
              <a:t>Model</a:t>
            </a:r>
            <a:r>
              <a:rPr lang="zh-CN" altLang="en-US" sz="1400" b="1" dirty="0"/>
              <a:t>表</a:t>
            </a:r>
            <a:endParaRPr lang="en-US" altLang="zh-CN" sz="1400" b="1" dirty="0"/>
          </a:p>
          <a:p>
            <a:r>
              <a:rPr lang="en-US" altLang="zh-CN" sz="1400" b="1" dirty="0"/>
              <a:t>API</a:t>
            </a:r>
            <a:r>
              <a:rPr lang="zh-CN" altLang="en-US" sz="1400" b="1" dirty="0"/>
              <a:t>表</a:t>
            </a:r>
          </a:p>
        </p:txBody>
      </p:sp>
      <p:cxnSp>
        <p:nvCxnSpPr>
          <p:cNvPr id="19" name="直接箭头连接符 18"/>
          <p:cNvCxnSpPr>
            <a:stCxn id="28" idx="3"/>
            <a:endCxn id="12" idx="1"/>
          </p:cNvCxnSpPr>
          <p:nvPr/>
        </p:nvCxnSpPr>
        <p:spPr>
          <a:xfrm flipV="1">
            <a:off x="4028243" y="4250185"/>
            <a:ext cx="952130" cy="460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格 45"/>
          <p:cNvGraphicFramePr>
            <a:graphicFrameLocks noGrp="1"/>
          </p:cNvGraphicFramePr>
          <p:nvPr/>
        </p:nvGraphicFramePr>
        <p:xfrm>
          <a:off x="4987075" y="4921100"/>
          <a:ext cx="3906174" cy="85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model_name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model_type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fields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remark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user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用户模型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proposal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提案模型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 flipV="1">
            <a:off x="3654293" y="5125427"/>
            <a:ext cx="1317224" cy="871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对话气泡: 椭圆形 50"/>
          <p:cNvSpPr/>
          <p:nvPr/>
        </p:nvSpPr>
        <p:spPr>
          <a:xfrm>
            <a:off x="7429131" y="4314413"/>
            <a:ext cx="1216241" cy="5526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字段树根节点</a:t>
            </a:r>
            <a:r>
              <a:rPr lang="en-US" altLang="zh-CN" sz="1200" b="1" dirty="0"/>
              <a:t>id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006" y="1793289"/>
            <a:ext cx="11780789" cy="2122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数据源的选择能够确定</a:t>
            </a:r>
            <a:r>
              <a:rPr lang="zh-CN" altLang="en-US" dirty="0">
                <a:solidFill>
                  <a:srgbClr val="FF0000"/>
                </a:solidFill>
              </a:rPr>
              <a:t>数据管理过程</a:t>
            </a:r>
            <a:r>
              <a:rPr lang="zh-CN" altLang="en-US" dirty="0"/>
              <a:t>所依赖的</a:t>
            </a:r>
            <a:r>
              <a:rPr lang="zh-CN" altLang="en-US" dirty="0">
                <a:solidFill>
                  <a:srgbClr val="FF0000"/>
                </a:solidFill>
              </a:rPr>
              <a:t>业务数据库</a:t>
            </a:r>
            <a:r>
              <a:rPr lang="zh-CN" altLang="en-US" dirty="0"/>
              <a:t>，为了更好地管理业务数据（即接口传输的元数据），</a:t>
            </a:r>
            <a:endParaRPr lang="en-US" altLang="zh-CN" dirty="0"/>
          </a:p>
          <a:p>
            <a:r>
              <a:rPr lang="zh-CN" altLang="en-US" dirty="0"/>
              <a:t>本系统需要提供该业务数据库的管理界面，便于管理开发人员维护数据。管理方式如下：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b="1" dirty="0"/>
              <a:t>查看集合列表</a:t>
            </a:r>
            <a:r>
              <a:rPr lang="zh-CN" altLang="en-US" dirty="0"/>
              <a:t>，当前业务数据库中所有集合（或者表）的查看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b="1" dirty="0"/>
              <a:t>维护业务数据</a:t>
            </a:r>
            <a:r>
              <a:rPr lang="zh-CN" altLang="en-US" dirty="0"/>
              <a:t>，对集合（或者表）中的文档（或者行数据）进行增删改查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b="1" dirty="0"/>
              <a:t>逆向工程</a:t>
            </a:r>
            <a:r>
              <a:rPr lang="zh-CN" altLang="en-US" dirty="0"/>
              <a:t>，通过其他方式（本系统外）创建在业务数据库中的集合（或者表）转换为数据模型</a:t>
            </a:r>
            <a:endParaRPr lang="en-US" altLang="zh-CN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48" y="4355758"/>
            <a:ext cx="1129707" cy="6292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86627" y="3940203"/>
            <a:ext cx="4800573" cy="2487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24628" y="498923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系统库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4" y="4850736"/>
            <a:ext cx="1623009" cy="64633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4959" y="53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业务库</a:t>
            </a:r>
          </a:p>
        </p:txBody>
      </p:sp>
      <p:sp>
        <p:nvSpPr>
          <p:cNvPr id="29" name="矩形 28"/>
          <p:cNvSpPr/>
          <p:nvPr/>
        </p:nvSpPr>
        <p:spPr>
          <a:xfrm>
            <a:off x="1972099" y="4528720"/>
            <a:ext cx="2325949" cy="135828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72134" y="4850735"/>
            <a:ext cx="2109250" cy="84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{name: ‘</a:t>
            </a:r>
            <a:r>
              <a:rPr lang="en-US" altLang="zh-CN" sz="1200" dirty="0" err="1"/>
              <a:t>lisi</a:t>
            </a:r>
            <a:r>
              <a:rPr lang="en-US" altLang="zh-CN" sz="1200" dirty="0"/>
              <a:t>’, age: 20}</a:t>
            </a:r>
          </a:p>
          <a:p>
            <a:r>
              <a:rPr lang="en-US" altLang="zh-CN" sz="1200" dirty="0"/>
              <a:t>{name: ‘</a:t>
            </a:r>
            <a:r>
              <a:rPr lang="en-US" altLang="zh-CN" sz="1200" dirty="0" err="1"/>
              <a:t>zhang</a:t>
            </a:r>
            <a:r>
              <a:rPr lang="en-US" altLang="zh-CN" sz="1200" dirty="0"/>
              <a:t>’, sex: ‘nan’}</a:t>
            </a:r>
          </a:p>
          <a:p>
            <a:r>
              <a:rPr lang="en-US" altLang="zh-CN" sz="1200" dirty="0"/>
              <a:t>{name: ‘wang’, address: ‘</a:t>
            </a:r>
            <a:r>
              <a:rPr lang="zh-CN" altLang="en-US" sz="1200" dirty="0"/>
              <a:t>北京</a:t>
            </a:r>
            <a:r>
              <a:rPr lang="en-US" altLang="zh-CN" sz="1200" dirty="0"/>
              <a:t>’}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839584" y="45287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4687409" y="5162764"/>
            <a:ext cx="1129707" cy="2222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44142" y="4528720"/>
            <a:ext cx="94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按照数据提取所有字段</a:t>
            </a:r>
          </a:p>
        </p:txBody>
      </p:sp>
      <p:graphicFrame>
        <p:nvGraphicFramePr>
          <p:cNvPr id="33" name="表格 45"/>
          <p:cNvGraphicFramePr>
            <a:graphicFrameLocks noGrp="1"/>
          </p:cNvGraphicFramePr>
          <p:nvPr/>
        </p:nvGraphicFramePr>
        <p:xfrm>
          <a:off x="7694266" y="4017962"/>
          <a:ext cx="3962116" cy="55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model_name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model_type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fields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remark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user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76540" y="4139124"/>
            <a:ext cx="65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model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表格 45"/>
          <p:cNvGraphicFramePr>
            <a:graphicFrameLocks noGrp="1"/>
          </p:cNvGraphicFramePr>
          <p:nvPr/>
        </p:nvGraphicFramePr>
        <p:xfrm>
          <a:off x="7694266" y="4695559"/>
          <a:ext cx="3962116" cy="168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field_name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parent_id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length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root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sex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address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086628" y="4816720"/>
            <a:ext cx="51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field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0944" y="3207059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2. </a:t>
            </a:r>
            <a:r>
              <a:rPr lang="zh-CN" altLang="en-US" sz="4800" b="1" dirty="0"/>
              <a:t>数 据 模 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0629" y="88777"/>
            <a:ext cx="5210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—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数据模型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数据模型定义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5210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—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数据模型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006" y="1793289"/>
            <a:ext cx="1149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采用面向对象的思想，数据模型就是一个实体对象的抽象。数据模型可以从多个角度去理解。创建数据模型过程</a:t>
            </a:r>
            <a:endParaRPr lang="en-US" altLang="zh-CN" dirty="0"/>
          </a:p>
          <a:p>
            <a:r>
              <a:rPr lang="zh-CN" altLang="en-US" dirty="0"/>
              <a:t>可以理解为创建表的过程，数据模型结构：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3984F-59D7-41E4-B38A-C42E37D7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" y="2624393"/>
            <a:ext cx="5131716" cy="3679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2A1ED8-B559-455B-92FF-C9C593BE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96" y="2332176"/>
            <a:ext cx="2981325" cy="790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110D4B-244B-4C93-A534-F4334B27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296" y="5970344"/>
            <a:ext cx="3274243" cy="5315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9FA650-DE0B-4079-B617-4B7396D0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296" y="3295245"/>
            <a:ext cx="5967822" cy="24362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数据模型逻辑结构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" y="1792927"/>
            <a:ext cx="10736993" cy="39797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字段存储结构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5210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—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数据模型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006" y="1793289"/>
            <a:ext cx="965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数据模型的结构信息通过系统库（</a:t>
            </a:r>
            <a:r>
              <a:rPr lang="en-US" altLang="zh-CN" dirty="0"/>
              <a:t>Mysql</a:t>
            </a:r>
            <a:r>
              <a:rPr lang="zh-CN" altLang="en-US" dirty="0"/>
              <a:t>）进行存储，由模型表、字段表、字段节点表组成。</a:t>
            </a:r>
            <a:endParaRPr lang="en-US" altLang="zh-CN" dirty="0"/>
          </a:p>
        </p:txBody>
      </p:sp>
      <p:graphicFrame>
        <p:nvGraphicFramePr>
          <p:cNvPr id="3" name="表格 5"/>
          <p:cNvGraphicFramePr>
            <a:graphicFrameLocks noGrp="1"/>
          </p:cNvGraphicFramePr>
          <p:nvPr/>
        </p:nvGraphicFramePr>
        <p:xfrm>
          <a:off x="593818" y="2572440"/>
          <a:ext cx="40492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model_name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field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remark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用户模型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5"/>
          <p:cNvGraphicFramePr>
            <a:graphicFrameLocks noGrp="1"/>
          </p:cNvGraphicFramePr>
          <p:nvPr/>
        </p:nvGraphicFramePr>
        <p:xfrm>
          <a:off x="1930783" y="4597757"/>
          <a:ext cx="7529251" cy="147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field_name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length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require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unique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default_value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remark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string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男</a:t>
                      </a:r>
                      <a:r>
                        <a:rPr lang="en-US" altLang="zh-CN" sz="1400" dirty="0"/>
                        <a:t>0</a:t>
                      </a:r>
                      <a:r>
                        <a:rPr lang="zh-CN" altLang="en-US" sz="1400" dirty="0"/>
                        <a:t>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age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833122" y="2572440"/>
          <a:ext cx="47668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parent_id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field_id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default_name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root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连接符: 肘形 6"/>
          <p:cNvCxnSpPr>
            <a:stCxn id="3" idx="2"/>
          </p:cNvCxnSpPr>
          <p:nvPr/>
        </p:nvCxnSpPr>
        <p:spPr>
          <a:xfrm rot="5400000" flipH="1" flipV="1">
            <a:off x="4170586" y="1519506"/>
            <a:ext cx="110366" cy="3214701"/>
          </a:xfrm>
          <a:prstGeom prst="bentConnector4">
            <a:avLst>
              <a:gd name="adj1" fmla="val -207129"/>
              <a:gd name="adj2" fmla="val 8149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对话气泡: 椭圆形 14"/>
          <p:cNvSpPr/>
          <p:nvPr/>
        </p:nvSpPr>
        <p:spPr>
          <a:xfrm>
            <a:off x="9692257" y="1793289"/>
            <a:ext cx="1262788" cy="6835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复用字段，允许重命名</a:t>
            </a:r>
          </a:p>
        </p:txBody>
      </p:sp>
      <p:cxnSp>
        <p:nvCxnSpPr>
          <p:cNvPr id="20" name="连接符: 肘形 19"/>
          <p:cNvCxnSpPr>
            <a:stCxn id="11" idx="1"/>
          </p:cNvCxnSpPr>
          <p:nvPr/>
        </p:nvCxnSpPr>
        <p:spPr>
          <a:xfrm rot="10800000" flipV="1">
            <a:off x="1930784" y="3334440"/>
            <a:ext cx="3902339" cy="1791236"/>
          </a:xfrm>
          <a:prstGeom prst="bentConnector3">
            <a:avLst>
              <a:gd name="adj1" fmla="val 1048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/>
          <p:cNvCxnSpPr/>
          <p:nvPr/>
        </p:nvCxnSpPr>
        <p:spPr>
          <a:xfrm rot="10800000" flipV="1">
            <a:off x="1930788" y="3675960"/>
            <a:ext cx="3902333" cy="1891483"/>
          </a:xfrm>
          <a:prstGeom prst="bentConnector3">
            <a:avLst>
              <a:gd name="adj1" fmla="val 1114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/>
          <p:cNvCxnSpPr/>
          <p:nvPr/>
        </p:nvCxnSpPr>
        <p:spPr>
          <a:xfrm rot="10800000" flipV="1">
            <a:off x="1930784" y="3944039"/>
            <a:ext cx="3902339" cy="1943637"/>
          </a:xfrm>
          <a:prstGeom prst="bentConnector3">
            <a:avLst>
              <a:gd name="adj1" fmla="val 1180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3B17D4-45B5-4F86-976B-C9BF0211834A}"/>
              </a:ext>
            </a:extLst>
          </p:cNvPr>
          <p:cNvSpPr/>
          <p:nvPr/>
        </p:nvSpPr>
        <p:spPr>
          <a:xfrm>
            <a:off x="5250448" y="1002956"/>
            <a:ext cx="1227338" cy="390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applicant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5BE9103-1BD3-4178-AD6F-2AADA73DC62A}"/>
              </a:ext>
            </a:extLst>
          </p:cNvPr>
          <p:cNvSpPr/>
          <p:nvPr/>
        </p:nvSpPr>
        <p:spPr>
          <a:xfrm>
            <a:off x="3815338" y="1971748"/>
            <a:ext cx="1018095" cy="49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6FFC833-1E2C-4DD9-9943-C87FB6C5C303}"/>
              </a:ext>
            </a:extLst>
          </p:cNvPr>
          <p:cNvSpPr/>
          <p:nvPr/>
        </p:nvSpPr>
        <p:spPr>
          <a:xfrm>
            <a:off x="5169696" y="1975176"/>
            <a:ext cx="1388842" cy="489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institute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753E639-910B-4793-A868-56A10D70890B}"/>
              </a:ext>
            </a:extLst>
          </p:cNvPr>
          <p:cNvSpPr/>
          <p:nvPr/>
        </p:nvSpPr>
        <p:spPr>
          <a:xfrm>
            <a:off x="6894800" y="2013924"/>
            <a:ext cx="1605659" cy="390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41E076-604D-43B0-A21E-B98817272E19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4324386" y="1393573"/>
            <a:ext cx="1539731" cy="5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33C818-7CCE-4223-BF70-25F2D886FE0E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864117" y="1393573"/>
            <a:ext cx="0" cy="58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7E7712-AB75-4CCA-AACA-07EA3126E38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5864117" y="1393573"/>
            <a:ext cx="1833513" cy="620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5E72941-15B7-4044-95C3-02D9B9EBBED8}"/>
              </a:ext>
            </a:extLst>
          </p:cNvPr>
          <p:cNvSpPr/>
          <p:nvPr/>
        </p:nvSpPr>
        <p:spPr>
          <a:xfrm>
            <a:off x="5169696" y="3084552"/>
            <a:ext cx="1308090" cy="404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2BB8D9-5DAB-41E3-8D8F-4EEEAD5712CE}"/>
              </a:ext>
            </a:extLst>
          </p:cNvPr>
          <p:cNvSpPr/>
          <p:nvPr/>
        </p:nvSpPr>
        <p:spPr>
          <a:xfrm>
            <a:off x="163740" y="4025991"/>
            <a:ext cx="1808033" cy="44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roposalID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BD67A18-4C9A-4548-A6AD-4B04FE9AD13C}"/>
              </a:ext>
            </a:extLst>
          </p:cNvPr>
          <p:cNvSpPr/>
          <p:nvPr/>
        </p:nvSpPr>
        <p:spPr>
          <a:xfrm>
            <a:off x="2132995" y="4002425"/>
            <a:ext cx="1605659" cy="49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sampleID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506FD08-BC9A-4490-8237-8E02726DE18F}"/>
              </a:ext>
            </a:extLst>
          </p:cNvPr>
          <p:cNvSpPr/>
          <p:nvPr/>
        </p:nvSpPr>
        <p:spPr>
          <a:xfrm>
            <a:off x="8168345" y="4080694"/>
            <a:ext cx="2776175" cy="490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scientificMetadata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C85020-20A4-43FB-98F3-4F0C8D3AF98A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67757" y="3488864"/>
            <a:ext cx="4755984" cy="537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33A0381-47D2-4D54-A971-927135685CB4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2935825" y="3488864"/>
            <a:ext cx="2887916" cy="51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81AB25-B315-48D5-8CEA-149EFDC135CE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5823741" y="3488864"/>
            <a:ext cx="3732692" cy="59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EEFA60C-05BE-4DA1-9ACA-7EFC72F83D0B}"/>
              </a:ext>
            </a:extLst>
          </p:cNvPr>
          <p:cNvSpPr/>
          <p:nvPr/>
        </p:nvSpPr>
        <p:spPr>
          <a:xfrm>
            <a:off x="3899876" y="4004383"/>
            <a:ext cx="1923865" cy="490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userAccount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CA45246-982D-4E8A-BFAD-69D4E9D53846}"/>
              </a:ext>
            </a:extLst>
          </p:cNvPr>
          <p:cNvCxnSpPr>
            <a:cxnSpLocks/>
            <a:stCxn id="24" idx="2"/>
            <a:endCxn id="44" idx="0"/>
          </p:cNvCxnSpPr>
          <p:nvPr/>
        </p:nvCxnSpPr>
        <p:spPr>
          <a:xfrm flipH="1">
            <a:off x="4861809" y="3488864"/>
            <a:ext cx="961932" cy="51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F8E558F-7F3E-4101-86C0-95D6FC0E5697}"/>
              </a:ext>
            </a:extLst>
          </p:cNvPr>
          <p:cNvSpPr/>
          <p:nvPr/>
        </p:nvSpPr>
        <p:spPr>
          <a:xfrm>
            <a:off x="5984963" y="3990245"/>
            <a:ext cx="1923865" cy="490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682D910-1F1D-494E-BF70-C22F7CEE346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823741" y="3488864"/>
            <a:ext cx="1246362" cy="537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B7C927-4398-472F-ABF2-3A9F28DC7DE5}"/>
              </a:ext>
            </a:extLst>
          </p:cNvPr>
          <p:cNvSpPr/>
          <p:nvPr/>
        </p:nvSpPr>
        <p:spPr>
          <a:xfrm>
            <a:off x="7661806" y="5207874"/>
            <a:ext cx="1292531" cy="445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elog_id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DF29A79-EA04-4C9C-BFA8-F5BB72C0A156}"/>
              </a:ext>
            </a:extLst>
          </p:cNvPr>
          <p:cNvSpPr/>
          <p:nvPr/>
        </p:nvSpPr>
        <p:spPr>
          <a:xfrm>
            <a:off x="9727089" y="5163019"/>
            <a:ext cx="2434862" cy="490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optical_coupling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B84D166-7012-43ED-B9A5-11D336DEBE37}"/>
              </a:ext>
            </a:extLst>
          </p:cNvPr>
          <p:cNvCxnSpPr>
            <a:cxnSpLocks/>
            <a:stCxn id="27" idx="4"/>
            <a:endCxn id="54" idx="0"/>
          </p:cNvCxnSpPr>
          <p:nvPr/>
        </p:nvCxnSpPr>
        <p:spPr>
          <a:xfrm flipH="1">
            <a:off x="8308072" y="4571189"/>
            <a:ext cx="1248361" cy="636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8B60582-8F5A-4AF7-A1C4-C5E296724F7A}"/>
              </a:ext>
            </a:extLst>
          </p:cNvPr>
          <p:cNvCxnSpPr>
            <a:cxnSpLocks/>
            <a:stCxn id="27" idx="4"/>
            <a:endCxn id="55" idx="0"/>
          </p:cNvCxnSpPr>
          <p:nvPr/>
        </p:nvCxnSpPr>
        <p:spPr>
          <a:xfrm>
            <a:off x="9556433" y="4571189"/>
            <a:ext cx="1388087" cy="59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1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数据模型创建过程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BCCC00-1199-40BC-B39A-077E28A1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1" y="1736725"/>
            <a:ext cx="9172281" cy="47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52B88C-6538-465F-B497-BF9D3DD4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1752600"/>
            <a:ext cx="3067050" cy="167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5C3689-B538-45AF-83FC-F9B6B62B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1762125"/>
            <a:ext cx="3086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0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数据模型关系（待考虑）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130" y="1737939"/>
            <a:ext cx="110337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事物之间存在关系，模型是事物的抽象，因此模型之间也存在一定关系。本系统数据模型之间的关系包含：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继承关系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外键约束关系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7" y="1199229"/>
            <a:ext cx="10515600" cy="46949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zh-CN" dirty="0"/>
              <a:t>高能同步辐射光源（</a:t>
            </a:r>
            <a:r>
              <a:rPr lang="en-US" altLang="zh-CN" dirty="0"/>
              <a:t>HEPS</a:t>
            </a:r>
            <a:r>
              <a:rPr lang="zh-CN" altLang="zh-CN" dirty="0"/>
              <a:t>）是国家重大科技基础设施，服务于超高空间分辨、时间分辨、能量分辨的高通量同步辐射实验。预计</a:t>
            </a:r>
            <a:r>
              <a:rPr lang="zh-CN" altLang="zh-CN" dirty="0">
                <a:solidFill>
                  <a:srgbClr val="FF0000"/>
                </a:solidFill>
              </a:rPr>
              <a:t>每天</a:t>
            </a:r>
            <a:r>
              <a:rPr lang="zh-CN" altLang="zh-CN" dirty="0"/>
              <a:t>平均产生</a:t>
            </a:r>
            <a:r>
              <a:rPr lang="en-US" altLang="zh-CN" dirty="0">
                <a:solidFill>
                  <a:srgbClr val="FF0000"/>
                </a:solidFill>
              </a:rPr>
              <a:t>200TB</a:t>
            </a:r>
            <a:r>
              <a:rPr lang="zh-CN" altLang="zh-CN" dirty="0"/>
              <a:t>的实验数据。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数据管理软件能实现科学数据高效的</a:t>
            </a:r>
            <a:r>
              <a:rPr lang="zh-CN" altLang="en-US" dirty="0">
                <a:solidFill>
                  <a:srgbClr val="FF0000"/>
                </a:solidFill>
              </a:rPr>
              <a:t>组织和利用</a:t>
            </a:r>
            <a:r>
              <a:rPr lang="zh-CN" altLang="en-US" dirty="0"/>
              <a:t>，实现科学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zh-CN" dirty="0">
                <a:solidFill>
                  <a:srgbClr val="FF0000"/>
                </a:solidFill>
              </a:rPr>
              <a:t>生命周期</a:t>
            </a:r>
            <a:r>
              <a:rPr lang="zh-CN" altLang="en-US" dirty="0"/>
              <a:t>的跟踪与管理，提高前沿交叉学科基础研究、基础应用研究成果产出</a:t>
            </a:r>
            <a:r>
              <a:rPr lang="zh-CN" altLang="en-US" dirty="0">
                <a:solidFill>
                  <a:srgbClr val="FF0000"/>
                </a:solidFill>
              </a:rPr>
              <a:t>效率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270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模型库和字段库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006" y="1793289"/>
            <a:ext cx="11670182" cy="3703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软件运行过程会产生大量数据，数据包含用户</a:t>
            </a:r>
            <a:r>
              <a:rPr lang="zh-CN" altLang="en-US" dirty="0">
                <a:solidFill>
                  <a:srgbClr val="FF0000"/>
                </a:solidFill>
              </a:rPr>
              <a:t>创建的数据模型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业务数据</a:t>
            </a:r>
            <a:r>
              <a:rPr lang="zh-CN" altLang="en-US" dirty="0"/>
              <a:t>（即接口传输的元数据），从数据模型</a:t>
            </a:r>
            <a:endParaRPr lang="en-US" altLang="zh-CN" dirty="0"/>
          </a:p>
          <a:p>
            <a:r>
              <a:rPr lang="zh-CN" altLang="en-US" dirty="0"/>
              <a:t>和业务数据中能够获取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zh-CN" altLang="en-US" dirty="0"/>
              <a:t>。模型库中存储本系统中出现过的</a:t>
            </a:r>
            <a:r>
              <a:rPr lang="zh-CN" altLang="en-US" dirty="0">
                <a:solidFill>
                  <a:srgbClr val="FF0000"/>
                </a:solidFill>
              </a:rPr>
              <a:t>所有版本模型</a:t>
            </a:r>
            <a:r>
              <a:rPr lang="zh-CN" altLang="en-US" dirty="0"/>
              <a:t>，字段库中存储本系统出现过</a:t>
            </a:r>
            <a:endParaRPr lang="en-US" altLang="zh-CN" dirty="0"/>
          </a:p>
          <a:p>
            <a:r>
              <a:rPr lang="zh-CN" altLang="en-US" dirty="0"/>
              <a:t>的所有</a:t>
            </a:r>
            <a:r>
              <a:rPr lang="zh-CN" altLang="en-US" dirty="0">
                <a:solidFill>
                  <a:srgbClr val="FF0000"/>
                </a:solidFill>
              </a:rPr>
              <a:t>字段树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字段结构信息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ts val="2160"/>
              </a:lnSpc>
            </a:pPr>
            <a:r>
              <a:rPr lang="zh-CN" altLang="en-US" b="1" dirty="0"/>
              <a:t>作用：</a:t>
            </a:r>
            <a:r>
              <a:rPr lang="zh-CN" altLang="en-US" dirty="0"/>
              <a:t>方便数据管理开发人员管理维护模型，模型库和字段库的数据积累有助于后期的数据分析工作，提高系统</a:t>
            </a:r>
            <a:endParaRPr lang="en-US" altLang="zh-CN" dirty="0"/>
          </a:p>
          <a:p>
            <a:pPr>
              <a:lnSpc>
                <a:spcPts val="2160"/>
              </a:lnSpc>
            </a:pPr>
            <a:r>
              <a:rPr lang="zh-CN" altLang="en-US" dirty="0"/>
              <a:t>的运行效率。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来源：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来自模型定义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来自逆向工程：通过业务数据抽取数据模型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来自数据校验：数据通过接口传输到系统，系统会对接收到的数据进行校验，从</a:t>
            </a:r>
            <a:r>
              <a:rPr lang="zh-CN" altLang="en-US" dirty="0">
                <a:solidFill>
                  <a:srgbClr val="FF0000"/>
                </a:solidFill>
              </a:rPr>
              <a:t>实例数据中抽取模型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接口绑定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的模型</a:t>
            </a:r>
            <a:r>
              <a:rPr lang="zh-CN" altLang="en-US" dirty="0"/>
              <a:t>对比，若模型库没有记录，则存入模型库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0944" y="3207059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3. </a:t>
            </a:r>
            <a:r>
              <a:rPr lang="zh-CN" altLang="en-US" sz="4800" b="1" dirty="0"/>
              <a:t>动 态 接 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接口注册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130" y="1737939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接口注册是一个创建动态接口的过程，通过前端配置即可迅速创建动态接口，创建过程如下：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2465" y="3169328"/>
            <a:ext cx="1256328" cy="18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配置</a:t>
            </a:r>
          </a:p>
        </p:txBody>
      </p:sp>
      <p:sp>
        <p:nvSpPr>
          <p:cNvPr id="7" name="矩形 6"/>
          <p:cNvSpPr/>
          <p:nvPr/>
        </p:nvSpPr>
        <p:spPr>
          <a:xfrm>
            <a:off x="2977650" y="3169328"/>
            <a:ext cx="2943756" cy="1890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接口注册服务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263" y="3640400"/>
            <a:ext cx="1129707" cy="6292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10263" y="4217515"/>
            <a:ext cx="86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系统库</a:t>
            </a:r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1888793" y="4114800"/>
            <a:ext cx="1088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921406" y="4102963"/>
            <a:ext cx="1088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235315" y="3869055"/>
            <a:ext cx="110553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接口表</a:t>
            </a:r>
          </a:p>
        </p:txBody>
      </p:sp>
      <p:cxnSp>
        <p:nvCxnSpPr>
          <p:cNvPr id="13" name="肘形连接符 12"/>
          <p:cNvCxnSpPr>
            <a:stCxn id="7" idx="2"/>
            <a:endCxn id="6" idx="2"/>
          </p:cNvCxnSpPr>
          <p:nvPr/>
        </p:nvCxnSpPr>
        <p:spPr>
          <a:xfrm rot="5400000">
            <a:off x="2854960" y="3465830"/>
            <a:ext cx="3175" cy="3188970"/>
          </a:xfrm>
          <a:prstGeom prst="bentConnector3">
            <a:avLst>
              <a:gd name="adj1" fmla="val 75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24760" y="5380355"/>
            <a:ext cx="1569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en-US" altLang="zh-CN" dirty="0" err="1"/>
              <a:t>id,url</a:t>
            </a:r>
            <a:r>
              <a:rPr lang="en-US" altLang="zh-CN" dirty="0"/>
              <a:t>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523105" y="5380355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创建的唯一</a:t>
            </a:r>
            <a:r>
              <a:rPr lang="en-US" altLang="zh-CN" dirty="0"/>
              <a:t>id: 1000001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23105" y="5748655"/>
            <a:ext cx="569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调用地址 </a:t>
            </a:r>
            <a:r>
              <a:rPr lang="en-US" altLang="zh-CN" dirty="0"/>
              <a:t>url: xxx.xxx.xxx.xxx:8081/server/</a:t>
            </a:r>
            <a:r>
              <a:rPr lang="en-US" altLang="zh-CN" dirty="0" err="1"/>
              <a:t>get?id</a:t>
            </a:r>
            <a:r>
              <a:rPr lang="en-US" altLang="zh-CN" dirty="0"/>
              <a:t>=1000001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接口校验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130" y="1737939"/>
            <a:ext cx="1046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接口校验是在接口对象入库前，对接口配置进行的合法性验证过程。触发时机：</a:t>
            </a:r>
            <a:r>
              <a:rPr lang="zh-CN" altLang="en-US" dirty="0">
                <a:solidFill>
                  <a:srgbClr val="FF0000"/>
                </a:solidFill>
              </a:rPr>
              <a:t>创建或者修改</a:t>
            </a:r>
            <a:r>
              <a:rPr lang="zh-CN" altLang="en-US" dirty="0"/>
              <a:t>接口对象</a:t>
            </a:r>
          </a:p>
          <a:p>
            <a:endParaRPr lang="zh-CN" altLang="en-US" dirty="0"/>
          </a:p>
          <a:p>
            <a:r>
              <a:rPr lang="zh-CN" altLang="en-US" dirty="0"/>
              <a:t>校验规则：</a:t>
            </a: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764609-CE9A-48C2-AB20-09809056C75F}"/>
              </a:ext>
            </a:extLst>
          </p:cNvPr>
          <p:cNvSpPr/>
          <p:nvPr/>
        </p:nvSpPr>
        <p:spPr>
          <a:xfrm>
            <a:off x="363984" y="3764132"/>
            <a:ext cx="896645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2BB6CE-31CE-4592-AD41-940FC17EADE2}"/>
              </a:ext>
            </a:extLst>
          </p:cNvPr>
          <p:cNvSpPr/>
          <p:nvPr/>
        </p:nvSpPr>
        <p:spPr>
          <a:xfrm>
            <a:off x="1524990" y="2816504"/>
            <a:ext cx="1260630" cy="3834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273B98-5D59-4185-94CB-AA4777B08F4B}"/>
              </a:ext>
            </a:extLst>
          </p:cNvPr>
          <p:cNvSpPr/>
          <p:nvPr/>
        </p:nvSpPr>
        <p:spPr>
          <a:xfrm>
            <a:off x="1707967" y="4812592"/>
            <a:ext cx="1260630" cy="3834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limit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FEB8E8-662D-497A-9FDC-CA138CA61CE0}"/>
              </a:ext>
            </a:extLst>
          </p:cNvPr>
          <p:cNvCxnSpPr>
            <a:stCxn id="3" idx="3"/>
            <a:endCxn id="6" idx="4"/>
          </p:cNvCxnSpPr>
          <p:nvPr/>
        </p:nvCxnSpPr>
        <p:spPr>
          <a:xfrm flipV="1">
            <a:off x="1260629" y="3199934"/>
            <a:ext cx="894676" cy="82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0E54EF88-F72C-4083-B41E-40E0DF3FB44A}"/>
              </a:ext>
            </a:extLst>
          </p:cNvPr>
          <p:cNvSpPr/>
          <p:nvPr/>
        </p:nvSpPr>
        <p:spPr>
          <a:xfrm>
            <a:off x="1707967" y="5464708"/>
            <a:ext cx="1260630" cy="3834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6F6DC3-D724-4B5C-A3AB-98AC2239D9D6}"/>
              </a:ext>
            </a:extLst>
          </p:cNvPr>
          <p:cNvSpPr/>
          <p:nvPr/>
        </p:nvSpPr>
        <p:spPr>
          <a:xfrm>
            <a:off x="1484057" y="3790130"/>
            <a:ext cx="1567893" cy="5001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099EA7-B040-488A-8C34-57739BACA8E8}"/>
              </a:ext>
            </a:extLst>
          </p:cNvPr>
          <p:cNvCxnSpPr>
            <a:stCxn id="3" idx="3"/>
            <a:endCxn id="16" idx="2"/>
          </p:cNvCxnSpPr>
          <p:nvPr/>
        </p:nvCxnSpPr>
        <p:spPr>
          <a:xfrm>
            <a:off x="1260629" y="4021585"/>
            <a:ext cx="223428" cy="1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9C98F6-471F-4167-BD63-E4710DBB5701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250024" y="4041456"/>
            <a:ext cx="457943" cy="1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F003E0-9F92-4439-A400-BE6C5F06FABF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>
            <a:off x="1260629" y="4021585"/>
            <a:ext cx="447338" cy="98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E63F388-D5BA-4CC4-96C5-70434EF1AF6B}"/>
              </a:ext>
            </a:extLst>
          </p:cNvPr>
          <p:cNvSpPr txBox="1"/>
          <p:nvPr/>
        </p:nvSpPr>
        <p:spPr>
          <a:xfrm>
            <a:off x="3169965" y="280947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user,dept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A8D960-9242-4874-809F-EDABB0539652}"/>
              </a:ext>
            </a:extLst>
          </p:cNvPr>
          <p:cNvSpPr txBox="1"/>
          <p:nvPr/>
        </p:nvSpPr>
        <p:spPr>
          <a:xfrm>
            <a:off x="3114630" y="3846227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user.dept_id</a:t>
            </a:r>
            <a:r>
              <a:rPr lang="en-US" altLang="zh-CN" dirty="0"/>
              <a:t> = dept.id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E5FB15A-14D1-4E45-9197-9A87F293EF94}"/>
              </a:ext>
            </a:extLst>
          </p:cNvPr>
          <p:cNvSpPr/>
          <p:nvPr/>
        </p:nvSpPr>
        <p:spPr>
          <a:xfrm>
            <a:off x="6628050" y="3121484"/>
            <a:ext cx="3329127" cy="2094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1.mongodb</a:t>
            </a:r>
            <a:r>
              <a:rPr lang="zh-CN" altLang="en-US" sz="1400" dirty="0"/>
              <a:t>集合</a:t>
            </a:r>
            <a:r>
              <a:rPr lang="en-US" altLang="zh-CN" sz="1400" dirty="0"/>
              <a:t>User</a:t>
            </a:r>
            <a:r>
              <a:rPr lang="zh-CN" altLang="en-US" sz="1400" dirty="0"/>
              <a:t>和</a:t>
            </a:r>
            <a:r>
              <a:rPr lang="en-US" altLang="zh-CN" sz="1400" dirty="0"/>
              <a:t>dept</a:t>
            </a:r>
            <a:r>
              <a:rPr lang="zh-CN" altLang="en-US" sz="1400" dirty="0"/>
              <a:t>是否存在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数据模型结构能否满足</a:t>
            </a:r>
            <a:r>
              <a:rPr lang="en-US" altLang="zh-CN" sz="1400" dirty="0"/>
              <a:t>condition</a:t>
            </a:r>
            <a:r>
              <a:rPr lang="zh-CN" altLang="en-US" sz="1400" dirty="0"/>
              <a:t>（如：条件</a:t>
            </a:r>
            <a:r>
              <a:rPr lang="en-US" altLang="zh-CN" sz="1400" dirty="0" err="1"/>
              <a:t>dept.aa</a:t>
            </a:r>
            <a:r>
              <a:rPr lang="zh-CN" altLang="en-US" sz="1400" dirty="0"/>
              <a:t>字段不存在</a:t>
            </a:r>
            <a:r>
              <a:rPr lang="en-US" altLang="zh-CN" sz="1400" dirty="0"/>
              <a:t>dept</a:t>
            </a:r>
            <a:r>
              <a:rPr lang="zh-CN" altLang="en-US" sz="1400" dirty="0"/>
              <a:t>中，接口校验失败）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校验</a:t>
            </a:r>
            <a:r>
              <a:rPr lang="en-US" altLang="zh-CN" sz="1400" dirty="0"/>
              <a:t>limit</a:t>
            </a:r>
            <a:r>
              <a:rPr lang="zh-CN" altLang="en-US" sz="1400" dirty="0"/>
              <a:t>限制是否合法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校验排序</a:t>
            </a:r>
            <a:r>
              <a:rPr lang="en-US" altLang="zh-CN" sz="1400" dirty="0"/>
              <a:t>sort</a:t>
            </a:r>
            <a:r>
              <a:rPr lang="zh-CN" altLang="en-US" sz="1400" dirty="0"/>
              <a:t>是否合法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00DBB8C-517E-4AFC-BCFE-EF1AA2F238E2}"/>
              </a:ext>
            </a:extLst>
          </p:cNvPr>
          <p:cNvSpPr/>
          <p:nvPr/>
        </p:nvSpPr>
        <p:spPr>
          <a:xfrm>
            <a:off x="5628443" y="4021584"/>
            <a:ext cx="852256" cy="1939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0331C2-4183-4665-9946-C916A50F0831}"/>
              </a:ext>
            </a:extLst>
          </p:cNvPr>
          <p:cNvSpPr txBox="1"/>
          <p:nvPr/>
        </p:nvSpPr>
        <p:spPr>
          <a:xfrm>
            <a:off x="5731405" y="37365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接口解析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130" y="1737939"/>
            <a:ext cx="11981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接口注册成功会立即生成</a:t>
            </a:r>
            <a:r>
              <a:rPr lang="en-US" altLang="zh-CN" dirty="0"/>
              <a:t>url</a:t>
            </a:r>
            <a:r>
              <a:rPr lang="zh-CN" altLang="en-US" dirty="0"/>
              <a:t>地址，供调用者使用，调用者按照接口的说明（数据开发管理人员约定）进行接口调用。</a:t>
            </a:r>
            <a:endParaRPr lang="en-US" altLang="zh-CN" dirty="0"/>
          </a:p>
          <a:p>
            <a:r>
              <a:rPr lang="zh-CN" altLang="en-US" dirty="0"/>
              <a:t>下图所示，接口解析是将</a:t>
            </a:r>
            <a:r>
              <a:rPr lang="zh-CN" altLang="en-US" dirty="0">
                <a:solidFill>
                  <a:srgbClr val="FF0000"/>
                </a:solidFill>
              </a:rPr>
              <a:t>配置信息</a:t>
            </a:r>
            <a:r>
              <a:rPr lang="zh-CN" altLang="en-US" dirty="0"/>
              <a:t>转换为</a:t>
            </a:r>
            <a:r>
              <a:rPr lang="zh-CN" altLang="en-US" dirty="0">
                <a:solidFill>
                  <a:srgbClr val="FF0000"/>
                </a:solidFill>
              </a:rPr>
              <a:t>可执行对象</a:t>
            </a:r>
            <a:r>
              <a:rPr lang="zh-CN" altLang="en-US" dirty="0"/>
              <a:t>的过程，可执行对象本质上是</a:t>
            </a:r>
            <a:r>
              <a:rPr lang="zh-CN" altLang="en-US" dirty="0">
                <a:solidFill>
                  <a:srgbClr val="FF0000"/>
                </a:solidFill>
              </a:rPr>
              <a:t>存储配置信息的数据结构</a:t>
            </a:r>
            <a:r>
              <a:rPr lang="zh-CN" altLang="en-US" dirty="0"/>
              <a:t>（</a:t>
            </a:r>
            <a:endParaRPr lang="en-US" altLang="zh-CN" dirty="0"/>
          </a:p>
          <a:p>
            <a:r>
              <a:rPr lang="zh-CN" altLang="en-US" dirty="0"/>
              <a:t>从数据库中把配置信息封装到内存对象中），它存储在内存中。接口被频繁调用的情况下，只需在创建接口时解析</a:t>
            </a:r>
            <a:endParaRPr lang="en-US" altLang="zh-CN" dirty="0"/>
          </a:p>
          <a:p>
            <a:r>
              <a:rPr lang="zh-CN" altLang="en-US" dirty="0"/>
              <a:t>接口，生成可执行对象，调用接口时不需要执行接口解析操作。</a:t>
            </a:r>
            <a:endParaRPr lang="en-US" altLang="zh-CN" dirty="0"/>
          </a:p>
        </p:txBody>
      </p:sp>
      <p:pic>
        <p:nvPicPr>
          <p:cNvPr id="17" name="图形 16" descr="用户">
            <a:extLst>
              <a:ext uri="{FF2B5EF4-FFF2-40B4-BE49-F238E27FC236}">
                <a16:creationId xmlns:a16="http://schemas.microsoft.com/office/drawing/2014/main" id="{1F36A502-FA31-4361-9FF1-3FDDAA120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38" y="4285695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18AC147-B40F-47DE-9347-586C481767C2}"/>
              </a:ext>
            </a:extLst>
          </p:cNvPr>
          <p:cNvSpPr txBox="1"/>
          <p:nvPr/>
        </p:nvSpPr>
        <p:spPr>
          <a:xfrm>
            <a:off x="567900" y="5046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调用者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269540D-FE00-4432-9E5B-A7EF8CE2CCBB}"/>
              </a:ext>
            </a:extLst>
          </p:cNvPr>
          <p:cNvSpPr/>
          <p:nvPr/>
        </p:nvSpPr>
        <p:spPr>
          <a:xfrm>
            <a:off x="1535837" y="4788754"/>
            <a:ext cx="2004532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B406F1-D8B3-4B93-8C61-1D1E6B8A3CD7}"/>
              </a:ext>
            </a:extLst>
          </p:cNvPr>
          <p:cNvSpPr txBox="1"/>
          <p:nvPr/>
        </p:nvSpPr>
        <p:spPr>
          <a:xfrm>
            <a:off x="2018858" y="4407122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AC3584-3A13-41FB-804F-E3AB86E89973}"/>
              </a:ext>
            </a:extLst>
          </p:cNvPr>
          <p:cNvSpPr txBox="1"/>
          <p:nvPr/>
        </p:nvSpPr>
        <p:spPr>
          <a:xfrm>
            <a:off x="1386737" y="5076984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url: …:8081/server/</a:t>
            </a:r>
            <a:r>
              <a:rPr lang="en-US" altLang="zh-CN" sz="1200" dirty="0" err="1"/>
              <a:t>get?id</a:t>
            </a:r>
            <a:r>
              <a:rPr lang="en-US" altLang="zh-CN" sz="1200" dirty="0"/>
              <a:t>=1000001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91920A-F29F-4FDD-BD86-E1B6F216B87D}"/>
              </a:ext>
            </a:extLst>
          </p:cNvPr>
          <p:cNvSpPr/>
          <p:nvPr/>
        </p:nvSpPr>
        <p:spPr>
          <a:xfrm>
            <a:off x="3844366" y="4028242"/>
            <a:ext cx="5752395" cy="18677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1740A5-D94C-4B86-9778-7A133D7F4191}"/>
              </a:ext>
            </a:extLst>
          </p:cNvPr>
          <p:cNvSpPr txBox="1"/>
          <p:nvPr/>
        </p:nvSpPr>
        <p:spPr>
          <a:xfrm>
            <a:off x="5911597" y="35480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数据管理系统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E9F698-7E41-45AA-9274-3B1870AD185F}"/>
              </a:ext>
            </a:extLst>
          </p:cNvPr>
          <p:cNvSpPr/>
          <p:nvPr/>
        </p:nvSpPr>
        <p:spPr>
          <a:xfrm>
            <a:off x="3939929" y="4596761"/>
            <a:ext cx="1127464" cy="644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动态接口服务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1A82A46-B187-486C-A0C7-8F9DBC1CF889}"/>
              </a:ext>
            </a:extLst>
          </p:cNvPr>
          <p:cNvSpPr/>
          <p:nvPr/>
        </p:nvSpPr>
        <p:spPr>
          <a:xfrm>
            <a:off x="6026715" y="4595290"/>
            <a:ext cx="1127464" cy="64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接口解析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E12193-4780-4CCC-9C2B-3E84DDC8ADF1}"/>
              </a:ext>
            </a:extLst>
          </p:cNvPr>
          <p:cNvCxnSpPr/>
          <p:nvPr/>
        </p:nvCxnSpPr>
        <p:spPr>
          <a:xfrm>
            <a:off x="5067393" y="4917480"/>
            <a:ext cx="93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DB97E4E-1BCF-402B-B4DE-8FD730B3EFA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5067393" y="4917480"/>
            <a:ext cx="959322" cy="1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2D8C857-BCF5-4DFF-9225-350E67D82A77}"/>
              </a:ext>
            </a:extLst>
          </p:cNvPr>
          <p:cNvSpPr txBox="1"/>
          <p:nvPr/>
        </p:nvSpPr>
        <p:spPr>
          <a:xfrm>
            <a:off x="5340883" y="46606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配置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8964B1-A74F-48FB-8B35-CE399CBC4996}"/>
              </a:ext>
            </a:extLst>
          </p:cNvPr>
          <p:cNvSpPr/>
          <p:nvPr/>
        </p:nvSpPr>
        <p:spPr>
          <a:xfrm>
            <a:off x="8113377" y="4591788"/>
            <a:ext cx="1127464" cy="6443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MQL Parser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EA34AEE-A388-41BA-AA3A-49D407230A60}"/>
              </a:ext>
            </a:extLst>
          </p:cNvPr>
          <p:cNvCxnSpPr>
            <a:cxnSpLocks/>
          </p:cNvCxnSpPr>
          <p:nvPr/>
        </p:nvCxnSpPr>
        <p:spPr>
          <a:xfrm flipV="1">
            <a:off x="7140923" y="4920789"/>
            <a:ext cx="959322" cy="1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B0B4ED-A545-4D32-A21A-8CAF05B4089A}"/>
              </a:ext>
            </a:extLst>
          </p:cNvPr>
          <p:cNvSpPr txBox="1"/>
          <p:nvPr/>
        </p:nvSpPr>
        <p:spPr>
          <a:xfrm>
            <a:off x="7167311" y="466065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可执行对象</a:t>
            </a:r>
          </a:p>
        </p:txBody>
      </p:sp>
      <p:sp>
        <p:nvSpPr>
          <p:cNvPr id="45" name="流程图: 直接访问存储器 44">
            <a:extLst>
              <a:ext uri="{FF2B5EF4-FFF2-40B4-BE49-F238E27FC236}">
                <a16:creationId xmlns:a16="http://schemas.microsoft.com/office/drawing/2014/main" id="{9FF29E9B-B115-4FE0-8559-298E2674EDB0}"/>
              </a:ext>
            </a:extLst>
          </p:cNvPr>
          <p:cNvSpPr/>
          <p:nvPr/>
        </p:nvSpPr>
        <p:spPr>
          <a:xfrm>
            <a:off x="10231869" y="4606341"/>
            <a:ext cx="1204992" cy="565229"/>
          </a:xfrm>
          <a:prstGeom prst="flowChartMagneticDru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数据库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1E3470A-CE7C-4F3D-9E49-D300CB2C7A85}"/>
              </a:ext>
            </a:extLst>
          </p:cNvPr>
          <p:cNvCxnSpPr>
            <a:cxnSpLocks/>
          </p:cNvCxnSpPr>
          <p:nvPr/>
        </p:nvCxnSpPr>
        <p:spPr>
          <a:xfrm flipV="1">
            <a:off x="9247729" y="4913242"/>
            <a:ext cx="959322" cy="1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A241466-66EF-4FC5-B44B-CDCFCF1B4727}"/>
              </a:ext>
            </a:extLst>
          </p:cNvPr>
          <p:cNvSpPr txBox="1"/>
          <p:nvPr/>
        </p:nvSpPr>
        <p:spPr>
          <a:xfrm>
            <a:off x="9518858" y="4660650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MQL</a:t>
            </a:r>
            <a:endParaRPr lang="zh-CN" altLang="en-US" sz="1100" b="1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970B6F5-3E90-43AC-9CA5-8A581C40BC3B}"/>
              </a:ext>
            </a:extLst>
          </p:cNvPr>
          <p:cNvCxnSpPr>
            <a:cxnSpLocks/>
            <a:stCxn id="45" idx="2"/>
            <a:endCxn id="18" idx="2"/>
          </p:cNvCxnSpPr>
          <p:nvPr/>
        </p:nvCxnSpPr>
        <p:spPr>
          <a:xfrm rot="5400000">
            <a:off x="5790746" y="310363"/>
            <a:ext cx="182413" cy="9904827"/>
          </a:xfrm>
          <a:prstGeom prst="bentConnector3">
            <a:avLst>
              <a:gd name="adj1" fmla="val 5513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1DDD15A-395D-44E0-963E-6821FC9578D4}"/>
              </a:ext>
            </a:extLst>
          </p:cNvPr>
          <p:cNvSpPr txBox="1"/>
          <p:nvPr/>
        </p:nvSpPr>
        <p:spPr>
          <a:xfrm>
            <a:off x="5340883" y="621028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返回接口查询结果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数据校验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3360" y="1649081"/>
            <a:ext cx="11279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接口按照数据操作方式可以分为增加、删除、修改、查询四类，对于查询和删除类型的接口，数据模型对应的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集合不会受到脏数据的污染；对于增加和修改类型的接口，示例数据需要校验通过后才能入库，否则</a:t>
            </a:r>
            <a:endParaRPr lang="en-US" altLang="zh-CN" dirty="0"/>
          </a:p>
          <a:p>
            <a:r>
              <a:rPr lang="zh-CN" altLang="en-US" dirty="0"/>
              <a:t>会破坏数据的一致性。</a:t>
            </a:r>
            <a:endParaRPr lang="en-US" altLang="zh-CN" dirty="0"/>
          </a:p>
          <a:p>
            <a:r>
              <a:rPr lang="zh-CN" altLang="en-US" b="1" dirty="0"/>
              <a:t>校验过程如下：</a:t>
            </a:r>
            <a:endParaRPr lang="en-US" altLang="zh-CN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ACC3682-9C65-4B1E-B713-9F606DC28885}"/>
              </a:ext>
            </a:extLst>
          </p:cNvPr>
          <p:cNvSpPr/>
          <p:nvPr/>
        </p:nvSpPr>
        <p:spPr>
          <a:xfrm>
            <a:off x="698999" y="3835154"/>
            <a:ext cx="1091954" cy="461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58718F0-D013-46C8-B93A-450087153133}"/>
              </a:ext>
            </a:extLst>
          </p:cNvPr>
          <p:cNvSpPr/>
          <p:nvPr/>
        </p:nvSpPr>
        <p:spPr>
          <a:xfrm>
            <a:off x="1910968" y="4030462"/>
            <a:ext cx="1207363" cy="11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CA92FF-AC72-4B71-A13C-59D9F61AE13F}"/>
              </a:ext>
            </a:extLst>
          </p:cNvPr>
          <p:cNvSpPr txBox="1"/>
          <p:nvPr/>
        </p:nvSpPr>
        <p:spPr>
          <a:xfrm>
            <a:off x="1960651" y="378897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增加类型接口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D3D7E4-1578-4049-BC12-F8AF9681AD01}"/>
              </a:ext>
            </a:extLst>
          </p:cNvPr>
          <p:cNvSpPr txBox="1"/>
          <p:nvPr/>
        </p:nvSpPr>
        <p:spPr>
          <a:xfrm>
            <a:off x="3168014" y="3843362"/>
            <a:ext cx="395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获取接口中操作的数据模型结构，按照数据模型中字段的存储结构遍历，对比数据实例</a:t>
            </a:r>
            <a:endParaRPr lang="en-US" altLang="zh-CN" sz="1400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3D58FC52-64DD-467A-8AA8-A2733970A014}"/>
              </a:ext>
            </a:extLst>
          </p:cNvPr>
          <p:cNvSpPr/>
          <p:nvPr/>
        </p:nvSpPr>
        <p:spPr>
          <a:xfrm>
            <a:off x="7070039" y="2534787"/>
            <a:ext cx="500110" cy="3107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DA0BE71-FE84-4BE2-8823-2B8CECC9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12" y="2454998"/>
            <a:ext cx="2538520" cy="31071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数据查询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4650" y="1207770"/>
            <a:ext cx="191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MQL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Parser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74650" y="1730990"/>
            <a:ext cx="1123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MQL Parser</a:t>
            </a:r>
            <a:r>
              <a:rPr lang="zh-CN" altLang="en-US" sz="1600" dirty="0"/>
              <a:t>（</a:t>
            </a:r>
            <a:r>
              <a:rPr lang="en-US" altLang="zh-CN" sz="1600" dirty="0"/>
              <a:t>MongoDB SQL Parse</a:t>
            </a:r>
            <a:r>
              <a:rPr lang="zh-CN" altLang="en-US" sz="1600" dirty="0"/>
              <a:t>）是一个用于生成</a:t>
            </a:r>
            <a:r>
              <a:rPr lang="en-US" altLang="zh-CN" sz="1600" dirty="0"/>
              <a:t>MongoDB SQL</a:t>
            </a:r>
            <a:r>
              <a:rPr lang="zh-CN" altLang="en-US" sz="1600" dirty="0"/>
              <a:t>的语法解析器，输入：</a:t>
            </a:r>
            <a:r>
              <a:rPr lang="en-US" altLang="zh-CN" sz="1600" dirty="0"/>
              <a:t>API</a:t>
            </a:r>
            <a:r>
              <a:rPr lang="zh-CN" altLang="en-US" sz="1600" dirty="0"/>
              <a:t>配置</a:t>
            </a:r>
            <a:r>
              <a:rPr lang="en-US" altLang="zh-CN" sz="1600" dirty="0"/>
              <a:t> + data  </a:t>
            </a:r>
            <a:r>
              <a:rPr lang="zh-CN" altLang="en-US" sz="1600" dirty="0"/>
              <a:t>输出：</a:t>
            </a:r>
            <a:r>
              <a:rPr lang="en-US" altLang="zh-CN" sz="1600" dirty="0"/>
              <a:t>MongoDB SQL</a:t>
            </a:r>
            <a:r>
              <a:rPr lang="zh-CN" altLang="en-US" sz="1600" dirty="0"/>
              <a:t>，</a:t>
            </a:r>
          </a:p>
          <a:p>
            <a:r>
              <a:rPr lang="zh-CN" altLang="en-US" sz="1600" dirty="0"/>
              <a:t>通过</a:t>
            </a:r>
            <a:r>
              <a:rPr lang="en-US" altLang="zh-CN" sz="1600" dirty="0"/>
              <a:t>MQL Parser</a:t>
            </a:r>
            <a:r>
              <a:rPr lang="zh-CN" altLang="en-US" sz="1600" dirty="0"/>
              <a:t>，开发人员（</a:t>
            </a:r>
            <a:r>
              <a:rPr lang="en-US" altLang="zh-CN" sz="1600" dirty="0">
                <a:sym typeface="+mn-ea"/>
              </a:rPr>
              <a:t>MQL Parser</a:t>
            </a:r>
            <a:r>
              <a:rPr lang="zh-CN" altLang="en-US" sz="1600" dirty="0">
                <a:sym typeface="+mn-ea"/>
              </a:rPr>
              <a:t>定位为框架中的一个核心组件，拿来即用</a:t>
            </a:r>
            <a:r>
              <a:rPr lang="zh-CN" altLang="en-US" sz="1600" dirty="0"/>
              <a:t>）不需要关心如何拼接</a:t>
            </a:r>
            <a:r>
              <a:rPr lang="en-US" altLang="zh-CN" sz="1600" dirty="0">
                <a:sym typeface="+mn-ea"/>
              </a:rPr>
              <a:t>MongoDB SQL</a:t>
            </a:r>
            <a:r>
              <a:rPr lang="zh-CN" altLang="en-US" sz="1600" dirty="0">
                <a:sym typeface="+mn-ea"/>
              </a:rPr>
              <a:t>，只需要传入</a:t>
            </a:r>
            <a:r>
              <a:rPr lang="en-US" altLang="zh-CN" sz="1600" dirty="0">
                <a:sym typeface="+mn-ea"/>
              </a:rPr>
              <a:t>API</a:t>
            </a:r>
            <a:r>
              <a:rPr lang="zh-CN" altLang="en-US" sz="1600" dirty="0">
                <a:sym typeface="+mn-ea"/>
              </a:rPr>
              <a:t>对象和</a:t>
            </a:r>
            <a:r>
              <a:rPr lang="en-US" altLang="zh-CN" sz="1600" dirty="0">
                <a:sym typeface="+mn-ea"/>
              </a:rPr>
              <a:t>data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MQL Parser</a:t>
            </a:r>
            <a:r>
              <a:rPr lang="zh-CN" altLang="en-US" sz="1600" dirty="0">
                <a:sym typeface="+mn-ea"/>
              </a:rPr>
              <a:t>会自动生成出</a:t>
            </a:r>
            <a:r>
              <a:rPr lang="en-US" altLang="zh-CN" sz="1600" dirty="0">
                <a:sym typeface="+mn-ea"/>
              </a:rPr>
              <a:t>MongoDB SQL</a:t>
            </a:r>
            <a:r>
              <a:rPr lang="zh-CN" altLang="en-US" sz="1600" dirty="0">
                <a:sym typeface="+mn-ea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3085207"/>
            <a:ext cx="5730240" cy="23933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33"/>
            <a:ext cx="10515600" cy="46949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撰写元数据管理软件框架设计方案 </a:t>
            </a:r>
            <a:r>
              <a:rPr lang="en-US" altLang="zh-CN" dirty="0"/>
              <a:t>	2022.2.10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熟悉前后端开发框架及其技术栈 </a:t>
            </a:r>
            <a:r>
              <a:rPr lang="en-US" altLang="zh-CN" dirty="0"/>
              <a:t>         2022.2.20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完成接口配置解析模块的开发         </a:t>
            </a:r>
            <a:r>
              <a:rPr lang="en-US" altLang="zh-CN" dirty="0"/>
              <a:t>2022.3.31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完成接口自动生成模块的开发         </a:t>
            </a:r>
            <a:r>
              <a:rPr lang="en-US" altLang="zh-CN" dirty="0"/>
              <a:t>2022.4.30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5. </a:t>
            </a:r>
            <a:r>
              <a:rPr lang="zh-CN" altLang="en-US" dirty="0"/>
              <a:t>软件框架的联调测试        </a:t>
            </a:r>
            <a:r>
              <a:rPr lang="en-US" altLang="zh-CN" dirty="0"/>
              <a:t>2022.6.1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813" y="1199228"/>
            <a:ext cx="10012374" cy="477736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为数据管理开发人员提供</a:t>
            </a:r>
            <a:r>
              <a:rPr lang="en-US" altLang="zh-CN" dirty="0"/>
              <a:t>WEB</a:t>
            </a:r>
            <a:r>
              <a:rPr lang="zh-CN" altLang="en-US" dirty="0"/>
              <a:t>界面能简单、便捷地配置元数据模型及模型之间的关系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通过简单的元数据模型配置，自动生成</a:t>
            </a:r>
            <a:r>
              <a:rPr lang="en-US" altLang="zh-CN" dirty="0"/>
              <a:t>API</a:t>
            </a:r>
            <a:r>
              <a:rPr lang="zh-CN" altLang="en-US" dirty="0"/>
              <a:t>，满足其他各系统与数据管理软件之间的交互需求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不同的元数据需要关系</a:t>
            </a:r>
            <a:r>
              <a:rPr lang="en-US" altLang="zh-CN" dirty="0"/>
              <a:t>/</a:t>
            </a:r>
            <a:r>
              <a:rPr lang="zh-CN" altLang="en-US" dirty="0"/>
              <a:t>非关系型数据库的支持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兼容已有的数据管理元数据目录，支持从已有数据库生成元数据模型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通过数据管理软件框架可快速开发和部署数据管理软件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任务与目标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33"/>
            <a:ext cx="11440886" cy="4694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目标：实现数据管理软件快速、便捷的开发和部署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web</a:t>
            </a:r>
            <a:r>
              <a:rPr lang="zh-CN" altLang="en-US" dirty="0"/>
              <a:t>界面实现元数据模型及模型关系配置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通过元数据模型及模型关系配置快速生成</a:t>
            </a:r>
            <a:r>
              <a:rPr lang="en-US" altLang="zh-CN" dirty="0"/>
              <a:t>API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实现</a:t>
            </a:r>
            <a:r>
              <a:rPr lang="en-US" altLang="zh-CN" dirty="0"/>
              <a:t>API</a:t>
            </a:r>
            <a:r>
              <a:rPr lang="zh-CN" altLang="en-US" dirty="0"/>
              <a:t>对元数据模型及模型关系的验证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支持基于关系型和非关系型数据库建立元数据模型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预置</a:t>
            </a:r>
            <a:r>
              <a:rPr lang="en-US" altLang="zh-CN" dirty="0"/>
              <a:t>HEPS</a:t>
            </a:r>
            <a:r>
              <a:rPr lang="zh-CN" altLang="en-US" dirty="0"/>
              <a:t>通用的元数据模型，可实现元数据管理目录</a:t>
            </a:r>
            <a:r>
              <a:rPr lang="en-US" altLang="zh-CN" dirty="0"/>
              <a:t>API</a:t>
            </a:r>
            <a:r>
              <a:rPr lang="zh-CN" altLang="en-US" dirty="0"/>
              <a:t>快速部署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实现由已有数据源生成元数据模型的逆向工程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813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整体架构（</a:t>
            </a:r>
            <a:r>
              <a:rPr lang="zh-CN" altLang="en-US" sz="2800" dirty="0">
                <a:solidFill>
                  <a:srgbClr val="FF0000"/>
                </a:solidFill>
              </a:rPr>
              <a:t>需要清晰定义功能模块，体现在整体架构中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28" y="962515"/>
            <a:ext cx="7833674" cy="5385651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86587" y="1199228"/>
            <a:ext cx="3815731" cy="4852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用户在前端定义数据模型和接口，接口供线站调用。后端不仅负责系统服务，还要提供接口自动化创建的功能，创建好的接口能够被即时调用。数据库的实体表分为两类：系统级别、用户级别。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的有：线站</a:t>
            </a:r>
            <a:r>
              <a:rPr lang="en-US" altLang="zh-CN" dirty="0">
                <a:solidFill>
                  <a:srgbClr val="FF0000"/>
                </a:solidFill>
              </a:rPr>
              <a:t>DAQ</a:t>
            </a:r>
            <a:r>
              <a:rPr lang="zh-CN" altLang="en-US" dirty="0">
                <a:solidFill>
                  <a:srgbClr val="FF0000"/>
                </a:solidFill>
              </a:rPr>
              <a:t>系统、存储系统、数据传输系统、数据服务系统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94928" y="4002833"/>
            <a:ext cx="740966" cy="108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821" y="0"/>
            <a:ext cx="10515600" cy="1325563"/>
          </a:xfrm>
        </p:spPr>
        <p:txBody>
          <a:bodyPr/>
          <a:lstStyle/>
          <a:p>
            <a:r>
              <a:rPr lang="zh-CN" altLang="en-US" dirty="0"/>
              <a:t>业务流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2084"/>
            <a:ext cx="10515600" cy="3398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764" y="156470"/>
            <a:ext cx="10515600" cy="1325563"/>
          </a:xfrm>
        </p:spPr>
        <p:txBody>
          <a:bodyPr/>
          <a:lstStyle/>
          <a:p>
            <a:r>
              <a:rPr lang="zh-CN" altLang="en-US" dirty="0"/>
              <a:t>功能模块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33"/>
            <a:ext cx="10515600" cy="4694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/>
              <a:t>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sz="2000" dirty="0"/>
              <a:t>配置数据源、应用数据源、数据管理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sz="2000" dirty="0"/>
              <a:t>模型定义、模型结构、模型关系、模型库和字段库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动态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接口注册</a:t>
            </a:r>
            <a:r>
              <a:rPr lang="zh-CN" altLang="en-US" sz="2000" dirty="0"/>
              <a:t>、接口校验、接口解析、数据校验、</a:t>
            </a:r>
            <a:r>
              <a:rPr lang="en-US" altLang="zh-CN" sz="2000" dirty="0"/>
              <a:t>MQL Parser</a:t>
            </a:r>
            <a:endParaRPr lang="zh-CN" altLang="en-US" sz="2000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0944" y="3207059"/>
            <a:ext cx="2937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1. </a:t>
            </a:r>
            <a:r>
              <a:rPr lang="zh-CN" altLang="en-US" sz="4800" b="1" dirty="0"/>
              <a:t>数 据 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0" y="10852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配置数据源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0629" y="88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功能模块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006" y="1793289"/>
            <a:ext cx="11237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本系统的运行依赖于</a:t>
            </a:r>
            <a:r>
              <a:rPr lang="en-US" altLang="zh-CN" dirty="0"/>
              <a:t>Mysql</a:t>
            </a:r>
            <a:r>
              <a:rPr lang="zh-CN" altLang="en-US" dirty="0"/>
              <a:t>数据库，数据管理可以选择多种数据源。</a:t>
            </a:r>
            <a:r>
              <a:rPr lang="en-US" altLang="zh-CN" dirty="0"/>
              <a:t>Mysql</a:t>
            </a:r>
            <a:r>
              <a:rPr lang="zh-CN" altLang="en-US" dirty="0"/>
              <a:t>数据库为本系统提供系统级别的基础</a:t>
            </a:r>
            <a:endParaRPr lang="en-US" altLang="zh-CN" dirty="0"/>
          </a:p>
          <a:p>
            <a:r>
              <a:rPr lang="zh-CN" altLang="en-US" dirty="0"/>
              <a:t>数据存储服务，在此基础上，支持不同数据源为数据管理过程提供服务。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备注：系统基础数据库方便移植到二次开发框架</a:t>
            </a:r>
          </a:p>
        </p:txBody>
      </p:sp>
      <p:sp>
        <p:nvSpPr>
          <p:cNvPr id="3" name="矩形 2"/>
          <p:cNvSpPr/>
          <p:nvPr/>
        </p:nvSpPr>
        <p:spPr>
          <a:xfrm>
            <a:off x="923277" y="3429000"/>
            <a:ext cx="3595457" cy="164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51" y="5772704"/>
            <a:ext cx="1129707" cy="629204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721004" y="5113539"/>
            <a:ext cx="1" cy="701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36174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数据管理软件</a:t>
            </a:r>
          </a:p>
        </p:txBody>
      </p:sp>
      <p:sp>
        <p:nvSpPr>
          <p:cNvPr id="15" name="矩形 14"/>
          <p:cNvSpPr/>
          <p:nvPr/>
        </p:nvSpPr>
        <p:spPr>
          <a:xfrm>
            <a:off x="1014270" y="4526504"/>
            <a:ext cx="341346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数据源</a:t>
            </a:r>
          </a:p>
        </p:txBody>
      </p:sp>
      <p:sp>
        <p:nvSpPr>
          <p:cNvPr id="16" name="矩形 15"/>
          <p:cNvSpPr/>
          <p:nvPr/>
        </p:nvSpPr>
        <p:spPr>
          <a:xfrm>
            <a:off x="3071665" y="3840501"/>
            <a:ext cx="1356072" cy="594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014270" y="3840501"/>
            <a:ext cx="1966402" cy="594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系统其他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92" y="2619708"/>
            <a:ext cx="1129707" cy="6292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82" y="4418381"/>
            <a:ext cx="1623009" cy="64633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880" y="5215151"/>
            <a:ext cx="1172414" cy="64633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233" y="3753901"/>
            <a:ext cx="1057823" cy="430104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18" idx="1"/>
          </p:cNvCxnSpPr>
          <p:nvPr/>
        </p:nvCxnSpPr>
        <p:spPr>
          <a:xfrm flipH="1">
            <a:off x="4482221" y="2934310"/>
            <a:ext cx="1367071" cy="176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1"/>
          </p:cNvCxnSpPr>
          <p:nvPr/>
        </p:nvCxnSpPr>
        <p:spPr>
          <a:xfrm flipH="1">
            <a:off x="4482221" y="3968953"/>
            <a:ext cx="1403012" cy="730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1"/>
          </p:cNvCxnSpPr>
          <p:nvPr/>
        </p:nvCxnSpPr>
        <p:spPr>
          <a:xfrm flipH="1">
            <a:off x="4482221" y="4741547"/>
            <a:ext cx="1156361" cy="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1"/>
          </p:cNvCxnSpPr>
          <p:nvPr/>
        </p:nvCxnSpPr>
        <p:spPr>
          <a:xfrm flipH="1" flipV="1">
            <a:off x="4482221" y="4761522"/>
            <a:ext cx="1381659" cy="776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978" y="3642418"/>
            <a:ext cx="3632676" cy="158446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8575829" y="3059668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配置数据源（即</a:t>
            </a:r>
            <a:r>
              <a:rPr lang="zh-CN" altLang="en-US" b="1" dirty="0">
                <a:solidFill>
                  <a:srgbClr val="FF0000"/>
                </a:solidFill>
              </a:rPr>
              <a:t>指定数据库</a:t>
            </a:r>
            <a:r>
              <a:rPr lang="zh-CN" altLang="en-US" b="1" dirty="0"/>
              <a:t>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60629" y="6032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系统库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065893" y="6046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业务库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93c15a-78b4-47c5-945e-1f326b41acd5}"/>
</p:tagLst>
</file>

<file path=ppt/theme/theme1.xml><?xml version="1.0" encoding="utf-8"?>
<a:theme xmlns:a="http://schemas.openxmlformats.org/drawingml/2006/main" name="huha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huhao</Template>
  <TotalTime>1495</TotalTime>
  <Words>1733</Words>
  <Application>Microsoft Office PowerPoint</Application>
  <PresentationFormat>宽屏</PresentationFormat>
  <Paragraphs>312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Rockwell Extra Bold</vt:lpstr>
      <vt:lpstr>Times New Roman</vt:lpstr>
      <vt:lpstr>huhao</vt:lpstr>
      <vt:lpstr>1_自定义设计方案</vt:lpstr>
      <vt:lpstr>自定义设计方案</vt:lpstr>
      <vt:lpstr>首页</vt:lpstr>
      <vt:lpstr>2_自定义设计方案</vt:lpstr>
      <vt:lpstr>3_自定义设计方案</vt:lpstr>
      <vt:lpstr>提纲</vt:lpstr>
      <vt:lpstr>背景</vt:lpstr>
      <vt:lpstr>需求</vt:lpstr>
      <vt:lpstr>任务与目标</vt:lpstr>
      <vt:lpstr>整体架构（需要清晰定义功能模块，体现在整体架构中）</vt:lpstr>
      <vt:lpstr>业务流</vt:lpstr>
      <vt:lpstr>功能模块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</vt:lpstr>
      <vt:lpstr>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Jim Jim</cp:lastModifiedBy>
  <cp:revision>330</cp:revision>
  <dcterms:created xsi:type="dcterms:W3CDTF">2019-11-05T01:17:00Z</dcterms:created>
  <dcterms:modified xsi:type="dcterms:W3CDTF">2022-03-26T05:09:50Z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59081DE6C3BE464A80359C52F548308D</vt:lpwstr>
  </property>
  <property fmtid="{D5CDD505-2E9C-101B-9397-08002B2CF9AE}" pid="3" name="KSOProductBuildVer">
    <vt:lpwstr>2052-11.1.0.11365</vt:lpwstr>
  </property>
</Properties>
</file>