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4" r:id="rId3"/>
    <p:sldId id="261" r:id="rId4"/>
    <p:sldId id="267" r:id="rId5"/>
    <p:sldId id="257" r:id="rId6"/>
    <p:sldId id="260" r:id="rId7"/>
    <p:sldId id="262" r:id="rId8"/>
    <p:sldId id="278" r:id="rId9"/>
    <p:sldId id="263" r:id="rId10"/>
    <p:sldId id="264" r:id="rId11"/>
    <p:sldId id="265" r:id="rId12"/>
    <p:sldId id="266" r:id="rId13"/>
    <p:sldId id="268" r:id="rId14"/>
    <p:sldId id="283" r:id="rId15"/>
    <p:sldId id="269" r:id="rId16"/>
    <p:sldId id="270" r:id="rId17"/>
    <p:sldId id="277" r:id="rId18"/>
    <p:sldId id="272" r:id="rId19"/>
    <p:sldId id="275" r:id="rId20"/>
    <p:sldId id="273" r:id="rId21"/>
    <p:sldId id="279" r:id="rId22"/>
    <p:sldId id="284" r:id="rId23"/>
    <p:sldId id="285" r:id="rId24"/>
    <p:sldId id="280" r:id="rId25"/>
    <p:sldId id="288" r:id="rId26"/>
    <p:sldId id="291" r:id="rId27"/>
    <p:sldId id="289" r:id="rId28"/>
    <p:sldId id="290" r:id="rId29"/>
    <p:sldId id="286" r:id="rId30"/>
    <p:sldId id="287" r:id="rId31"/>
    <p:sldId id="292" r:id="rId32"/>
    <p:sldId id="293" r:id="rId33"/>
    <p:sldId id="281" r:id="rId34"/>
    <p:sldId id="282" r:id="rId35"/>
    <p:sldId id="271" r:id="rId36"/>
    <p:sldId id="25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40632-3D72-4A72-BC81-7B8471BA31A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2BA80-8359-4172-9A1C-FE26DBF1A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23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61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5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59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67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9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45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40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1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28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99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11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FE04FB-A9D8-46D0-8293-21F9AA9B3B30}" type="datetimeFigureOut">
              <a:rPr lang="zh-TW" altLang="en-US" smtClean="0"/>
              <a:t>2024/7/25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1E464E-ADFE-4271-9304-B65F812E14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rpsightlabs.com/blog/cross-validation-explained/" TargetMode="External"/><Relationship Id="rId2" Type="http://schemas.openxmlformats.org/officeDocument/2006/relationships/hyperlink" Target="https://xgboost.readthedocs.io/en/s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ower.ai/" TargetMode="External"/><Relationship Id="rId5" Type="http://schemas.openxmlformats.org/officeDocument/2006/relationships/hyperlink" Target="https://scikit-learn.org/stable/modules/generated/sklearn.cluster.DBSCAN.html" TargetMode="External"/><Relationship Id="rId4" Type="http://schemas.openxmlformats.org/officeDocument/2006/relationships/hyperlink" Target="https://scikit-learn.org/stable/modules/generated/sklearn.feature_extraction.FeatureHasher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44C1E-FF97-58FB-4A6F-00B59BDB6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IP Address Classification using Federated Learning Frameworks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676405-85D2-5B1B-518A-B8ABE6403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Jim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1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4E123-3C32-D287-2EEC-ADC5017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the columns ( 2 )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CFBA5C-897A-970B-F0A8-EBB17EBC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One-Hot Encoding ?   Easy but too many features.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Port_1   ~ Port_65535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Frequency Encoding ?  There are multiple port in one event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It will be like          80-&gt; 1000       443-&gt; 500    53-&gt; 800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Hash Encoding ?      A better choice so far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FCE6F1-181B-89FC-2328-E46E444D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939" y="369520"/>
            <a:ext cx="1188720" cy="12387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869A47-1EF1-A8B8-4E90-91F9BC9C221B}"/>
              </a:ext>
            </a:extLst>
          </p:cNvPr>
          <p:cNvSpPr/>
          <p:nvPr/>
        </p:nvSpPr>
        <p:spPr>
          <a:xfrm>
            <a:off x="1371600" y="4545106"/>
            <a:ext cx="1685365" cy="394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74FA44-5946-F152-E076-923E9BF604D1}"/>
              </a:ext>
            </a:extLst>
          </p:cNvPr>
          <p:cNvSpPr txBox="1"/>
          <p:nvPr/>
        </p:nvSpPr>
        <p:spPr>
          <a:xfrm>
            <a:off x="2003612" y="5487207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Feature Hasher</a:t>
            </a:r>
            <a:endParaRPr lang="zh-TW" altLang="en-US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433E18D-8A1B-CBB8-9691-B481D963FF31}"/>
              </a:ext>
            </a:extLst>
          </p:cNvPr>
          <p:cNvSpPr/>
          <p:nvPr/>
        </p:nvSpPr>
        <p:spPr>
          <a:xfrm rot="3360288">
            <a:off x="2190973" y="5091759"/>
            <a:ext cx="473291" cy="304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7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EE7D6-EA70-A2EC-F47E-72325224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 about Feature Hasher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98BBF7-47C1-A981-0526-CE2D670B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categorical features into a sparse matrix.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hash function to map features to indices.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high-dimensional and large-scale data.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avoid the memory overhead of storing feature names.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4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53A72-A6C9-F4DF-4CC4-55D5A54B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like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01DC30F-4C10-1F8C-AED7-216DC41F0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356" y="2498567"/>
            <a:ext cx="2307948" cy="2405127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D311625-B038-C279-80D8-7A8B5BBE4DC3}"/>
              </a:ext>
            </a:extLst>
          </p:cNvPr>
          <p:cNvCxnSpPr/>
          <p:nvPr/>
        </p:nvCxnSpPr>
        <p:spPr>
          <a:xfrm>
            <a:off x="3810000" y="2772605"/>
            <a:ext cx="7171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A2C1000-DEE9-B53A-BDF0-A763D703AD9E}"/>
              </a:ext>
            </a:extLst>
          </p:cNvPr>
          <p:cNvCxnSpPr/>
          <p:nvPr/>
        </p:nvCxnSpPr>
        <p:spPr>
          <a:xfrm>
            <a:off x="3810000" y="3344883"/>
            <a:ext cx="7171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0495D26-D376-BADD-96DD-5C6D8A4D40CD}"/>
              </a:ext>
            </a:extLst>
          </p:cNvPr>
          <p:cNvCxnSpPr/>
          <p:nvPr/>
        </p:nvCxnSpPr>
        <p:spPr>
          <a:xfrm>
            <a:off x="3810000" y="3821476"/>
            <a:ext cx="7171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520FB8F-66BA-F493-2CE1-EE3ACE170E5D}"/>
              </a:ext>
            </a:extLst>
          </p:cNvPr>
          <p:cNvCxnSpPr/>
          <p:nvPr/>
        </p:nvCxnSpPr>
        <p:spPr>
          <a:xfrm>
            <a:off x="3810000" y="4278676"/>
            <a:ext cx="7171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AA914AA-ED80-7DE5-98AC-3681FE74D2FE}"/>
              </a:ext>
            </a:extLst>
          </p:cNvPr>
          <p:cNvCxnSpPr/>
          <p:nvPr/>
        </p:nvCxnSpPr>
        <p:spPr>
          <a:xfrm>
            <a:off x="3810000" y="4744840"/>
            <a:ext cx="7171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8BABE317-10BB-7B99-D7DC-67F8ACB6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57" y="2599022"/>
            <a:ext cx="7082799" cy="22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3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A50B724-64EB-A57C-B59F-7E60E607E4B1}"/>
              </a:ext>
            </a:extLst>
          </p:cNvPr>
          <p:cNvSpPr txBox="1"/>
          <p:nvPr/>
        </p:nvSpPr>
        <p:spPr>
          <a:xfrm>
            <a:off x="2097741" y="3155577"/>
            <a:ext cx="7996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zh-TW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8447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8395A-0A70-92BC-F5F2-D039B378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5BCAF-1B17-95D1-FD49-8EBD475E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FL-Event-Filtered.csv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1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DDF5E20-F7AE-A3E3-82E7-6CB144F9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392" y="1224174"/>
            <a:ext cx="8343302" cy="489163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8FB9CCA-60ED-C7FC-C788-0D7AE516AF75}"/>
              </a:ext>
            </a:extLst>
          </p:cNvPr>
          <p:cNvSpPr txBox="1"/>
          <p:nvPr/>
        </p:nvSpPr>
        <p:spPr>
          <a:xfrm>
            <a:off x="582705" y="573741"/>
            <a:ext cx="1144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5-fold cross validation to find the best classifier and observe its feature importance.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058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CE22-1A81-DFE1-F7A5-24AE575A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the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( 1 )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84F3E55-C410-53EE-4289-F4AF8C54C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10581"/>
              </p:ext>
            </p:extLst>
          </p:nvPr>
        </p:nvGraphicFramePr>
        <p:xfrm>
          <a:off x="1097280" y="1977963"/>
          <a:ext cx="8817683" cy="89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69">
                  <a:extLst>
                    <a:ext uri="{9D8B030D-6E8A-4147-A177-3AD203B41FA5}">
                      <a16:colId xmlns:a16="http://schemas.microsoft.com/office/drawing/2014/main" val="3150411137"/>
                    </a:ext>
                  </a:extLst>
                </a:gridCol>
                <a:gridCol w="1259669">
                  <a:extLst>
                    <a:ext uri="{9D8B030D-6E8A-4147-A177-3AD203B41FA5}">
                      <a16:colId xmlns:a16="http://schemas.microsoft.com/office/drawing/2014/main" val="1430798850"/>
                    </a:ext>
                  </a:extLst>
                </a:gridCol>
                <a:gridCol w="1259669">
                  <a:extLst>
                    <a:ext uri="{9D8B030D-6E8A-4147-A177-3AD203B41FA5}">
                      <a16:colId xmlns:a16="http://schemas.microsoft.com/office/drawing/2014/main" val="309590153"/>
                    </a:ext>
                  </a:extLst>
                </a:gridCol>
                <a:gridCol w="1259669">
                  <a:extLst>
                    <a:ext uri="{9D8B030D-6E8A-4147-A177-3AD203B41FA5}">
                      <a16:colId xmlns:a16="http://schemas.microsoft.com/office/drawing/2014/main" val="4036867320"/>
                    </a:ext>
                  </a:extLst>
                </a:gridCol>
                <a:gridCol w="1259669">
                  <a:extLst>
                    <a:ext uri="{9D8B030D-6E8A-4147-A177-3AD203B41FA5}">
                      <a16:colId xmlns:a16="http://schemas.microsoft.com/office/drawing/2014/main" val="721309976"/>
                    </a:ext>
                  </a:extLst>
                </a:gridCol>
                <a:gridCol w="1259669">
                  <a:extLst>
                    <a:ext uri="{9D8B030D-6E8A-4147-A177-3AD203B41FA5}">
                      <a16:colId xmlns:a16="http://schemas.microsoft.com/office/drawing/2014/main" val="2708712364"/>
                    </a:ext>
                  </a:extLst>
                </a:gridCol>
                <a:gridCol w="1259669">
                  <a:extLst>
                    <a:ext uri="{9D8B030D-6E8A-4147-A177-3AD203B41FA5}">
                      <a16:colId xmlns:a16="http://schemas.microsoft.com/office/drawing/2014/main" val="2813770120"/>
                    </a:ext>
                  </a:extLst>
                </a:gridCol>
              </a:tblGrid>
              <a:tr h="446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38422"/>
                  </a:ext>
                </a:extLst>
              </a:tr>
              <a:tr h="44699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6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62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9BC2F-60E7-760D-131A-061AD77C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the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( 2 )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4D68F5-7C2E-E7B9-40FD-6BD7F6CB4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754" y="1846263"/>
            <a:ext cx="4786818" cy="4022725"/>
          </a:xfrm>
        </p:spPr>
      </p:pic>
    </p:spTree>
    <p:extLst>
      <p:ext uri="{BB962C8B-B14F-4D97-AF65-F5344CB8AC3E}">
        <p14:creationId xmlns:p14="http://schemas.microsoft.com/office/powerpoint/2010/main" val="302436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9958E-7621-9A4E-6B2F-56FACDB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7D5938-6CB3-A3EC-B026-F32D2BFEC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807" y="1873158"/>
            <a:ext cx="7549345" cy="436005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5815E7-BF97-8175-E3AE-97978EFF3BF8}"/>
              </a:ext>
            </a:extLst>
          </p:cNvPr>
          <p:cNvSpPr/>
          <p:nvPr/>
        </p:nvSpPr>
        <p:spPr>
          <a:xfrm>
            <a:off x="2832847" y="2294965"/>
            <a:ext cx="672353" cy="23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6747C8-342A-A004-6906-6BCD488357CE}"/>
              </a:ext>
            </a:extLst>
          </p:cNvPr>
          <p:cNvSpPr/>
          <p:nvPr/>
        </p:nvSpPr>
        <p:spPr>
          <a:xfrm>
            <a:off x="2832847" y="2663845"/>
            <a:ext cx="672353" cy="23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548CCF-383D-A0E0-977D-3776B59B00D8}"/>
              </a:ext>
            </a:extLst>
          </p:cNvPr>
          <p:cNvSpPr txBox="1"/>
          <p:nvPr/>
        </p:nvSpPr>
        <p:spPr>
          <a:xfrm>
            <a:off x="128560" y="2066382"/>
            <a:ext cx="245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noticed the model relies too heavily on these two features.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9958E-7621-9A4E-6B2F-56FACDB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r>
              <a: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3CB80F2-1E18-DFAD-84D7-9A04F37A1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794" y="1846263"/>
            <a:ext cx="6994737" cy="4022725"/>
          </a:xfrm>
        </p:spPr>
      </p:pic>
    </p:spTree>
    <p:extLst>
      <p:ext uri="{BB962C8B-B14F-4D97-AF65-F5344CB8AC3E}">
        <p14:creationId xmlns:p14="http://schemas.microsoft.com/office/powerpoint/2010/main" val="42712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05BAB-54E1-89D7-7722-83B071A4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D42AD-4782-E79F-DA6A-534C2FC8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work is to explore possibilities of collaborative learning for an IP address classification.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3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A50B724-64EB-A57C-B59F-7E60E607E4B1}"/>
              </a:ext>
            </a:extLst>
          </p:cNvPr>
          <p:cNvSpPr txBox="1"/>
          <p:nvPr/>
        </p:nvSpPr>
        <p:spPr>
          <a:xfrm>
            <a:off x="2097741" y="3155577"/>
            <a:ext cx="7996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</a:p>
        </p:txBody>
      </p:sp>
    </p:spTree>
    <p:extLst>
      <p:ext uri="{BB962C8B-B14F-4D97-AF65-F5344CB8AC3E}">
        <p14:creationId xmlns:p14="http://schemas.microsoft.com/office/powerpoint/2010/main" val="1003184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AAF52-E2A5-7E9A-BCEC-52D907E6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framework : Flower 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DB76B4-4720-F578-68C9-17FA3C6D8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554" y="2313095"/>
            <a:ext cx="3773851" cy="2950982"/>
          </a:xfrm>
        </p:spPr>
      </p:pic>
    </p:spTree>
    <p:extLst>
      <p:ext uri="{BB962C8B-B14F-4D97-AF65-F5344CB8AC3E}">
        <p14:creationId xmlns:p14="http://schemas.microsoft.com/office/powerpoint/2010/main" val="2358372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8395A-0A70-92BC-F5F2-D039B378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5BCAF-1B17-95D1-FD49-8EBD475E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FL-Event-Filtered.csv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Splitting -&gt; Client1.csv 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Client2.csv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Client3.csv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:  Simple MLP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17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455181" y="1527898"/>
            <a:ext cx="11325137" cy="2180944"/>
          </a:xfrm>
          <a:prstGeom prst="roundRect">
            <a:avLst>
              <a:gd name="adj" fmla="val 16667"/>
            </a:avLst>
          </a:prstGeom>
          <a:solidFill>
            <a:schemeClr val="lt2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853706" y="2137694"/>
            <a:ext cx="1350628" cy="528507"/>
          </a:xfrm>
          <a:prstGeom prst="roundRect">
            <a:avLst>
              <a:gd name="adj" fmla="val 16667"/>
            </a:avLst>
          </a:prstGeom>
          <a:solidFill>
            <a:srgbClr val="DF96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2617364" y="2137694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C5B497"/>
          </a:solidFill>
          <a:ln w="158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9"/>
          <p:cNvCxnSpPr>
            <a:cxnSpLocks/>
            <a:stCxn id="180" idx="3"/>
            <a:endCxn id="3" idx="1"/>
          </p:cNvCxnSpPr>
          <p:nvPr/>
        </p:nvCxnSpPr>
        <p:spPr>
          <a:xfrm flipV="1">
            <a:off x="3682766" y="2384738"/>
            <a:ext cx="2656688" cy="1721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2" name="Google Shape;182;p9"/>
          <p:cNvSpPr/>
          <p:nvPr/>
        </p:nvSpPr>
        <p:spPr>
          <a:xfrm>
            <a:off x="9737078" y="2102554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C5B497"/>
          </a:solidFill>
          <a:ln w="158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433431" y="3771322"/>
            <a:ext cx="11325137" cy="2180944"/>
          </a:xfrm>
          <a:prstGeom prst="roundRect">
            <a:avLst>
              <a:gd name="adj" fmla="val 16667"/>
            </a:avLst>
          </a:prstGeom>
          <a:solidFill>
            <a:schemeClr val="dk2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10449286" y="3513553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ACC8DD"/>
          </a:solidFill>
          <a:ln w="15875" cap="flat" cmpd="sng">
            <a:solidFill>
              <a:srgbClr val="3F73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Pass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eights</a:t>
            </a:r>
            <a:endParaRPr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853706" y="4882292"/>
            <a:ext cx="1350628" cy="528507"/>
          </a:xfrm>
          <a:prstGeom prst="roundRect">
            <a:avLst>
              <a:gd name="adj" fmla="val 16667"/>
            </a:avLst>
          </a:prstGeom>
          <a:solidFill>
            <a:srgbClr val="DF96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2624609" y="4924192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ACC8DD"/>
          </a:solidFill>
          <a:ln w="15875" cap="flat" cmpd="sng">
            <a:solidFill>
              <a:srgbClr val="3F73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endParaRPr dirty="0"/>
          </a:p>
        </p:txBody>
      </p:sp>
      <p:cxnSp>
        <p:nvCxnSpPr>
          <p:cNvPr id="194" name="Google Shape;194;p9"/>
          <p:cNvCxnSpPr>
            <a:stCxn id="195" idx="1"/>
            <a:endCxn id="193" idx="3"/>
          </p:cNvCxnSpPr>
          <p:nvPr/>
        </p:nvCxnSpPr>
        <p:spPr>
          <a:xfrm flipH="1">
            <a:off x="3690011" y="5132462"/>
            <a:ext cx="5899825" cy="55984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9"/>
          <p:cNvSpPr/>
          <p:nvPr/>
        </p:nvSpPr>
        <p:spPr>
          <a:xfrm>
            <a:off x="9589836" y="4868208"/>
            <a:ext cx="1363034" cy="528507"/>
          </a:xfrm>
          <a:prstGeom prst="roundRect">
            <a:avLst>
              <a:gd name="adj" fmla="val 16667"/>
            </a:avLst>
          </a:prstGeom>
          <a:solidFill>
            <a:srgbClr val="C5B497"/>
          </a:solidFill>
          <a:ln w="158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</a:p>
        </p:txBody>
      </p:sp>
      <p:cxnSp>
        <p:nvCxnSpPr>
          <p:cNvPr id="196" name="Google Shape;196;p9"/>
          <p:cNvCxnSpPr>
            <a:cxnSpLocks/>
            <a:stCxn id="182" idx="2"/>
            <a:endCxn id="195" idx="0"/>
          </p:cNvCxnSpPr>
          <p:nvPr/>
        </p:nvCxnSpPr>
        <p:spPr>
          <a:xfrm rot="16200000" flipH="1">
            <a:off x="9151993" y="3748847"/>
            <a:ext cx="2237147" cy="1574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7" name="Google Shape;197;p9"/>
          <p:cNvSpPr/>
          <p:nvPr/>
        </p:nvSpPr>
        <p:spPr>
          <a:xfrm>
            <a:off x="2395815" y="3537605"/>
            <a:ext cx="1508501" cy="528507"/>
          </a:xfrm>
          <a:prstGeom prst="roundRect">
            <a:avLst>
              <a:gd name="adj" fmla="val 16667"/>
            </a:avLst>
          </a:prstGeom>
          <a:solidFill>
            <a:srgbClr val="C5B497"/>
          </a:solidFill>
          <a:ln w="158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updates</a:t>
            </a:r>
            <a:endParaRPr/>
          </a:p>
        </p:txBody>
      </p:sp>
      <p:cxnSp>
        <p:nvCxnSpPr>
          <p:cNvPr id="198" name="Google Shape;198;p9"/>
          <p:cNvCxnSpPr>
            <a:cxnSpLocks/>
            <a:stCxn id="193" idx="0"/>
            <a:endCxn id="197" idx="2"/>
          </p:cNvCxnSpPr>
          <p:nvPr/>
        </p:nvCxnSpPr>
        <p:spPr>
          <a:xfrm flipH="1" flipV="1">
            <a:off x="3150066" y="4066112"/>
            <a:ext cx="7244" cy="85808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9"/>
          <p:cNvCxnSpPr>
            <a:stCxn id="197" idx="0"/>
            <a:endCxn id="180" idx="2"/>
          </p:cNvCxnSpPr>
          <p:nvPr/>
        </p:nvCxnSpPr>
        <p:spPr>
          <a:xfrm rot="-5400000">
            <a:off x="2714616" y="3101555"/>
            <a:ext cx="871500" cy="6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1" name="Google Shape;201;p9"/>
          <p:cNvSpPr/>
          <p:nvPr/>
        </p:nvSpPr>
        <p:spPr>
          <a:xfrm>
            <a:off x="4083880" y="3537605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ACC8DD"/>
          </a:solidFill>
          <a:ln w="15875" cap="flat" cmpd="sng">
            <a:solidFill>
              <a:srgbClr val="3F73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455181" y="48945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 sz="4800" b="1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FedAVG</a:t>
            </a:r>
            <a:r>
              <a:rPr lang="en-US" sz="4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" name="Google Shape;182;p9">
            <a:extLst>
              <a:ext uri="{FF2B5EF4-FFF2-40B4-BE49-F238E27FC236}">
                <a16:creationId xmlns:a16="http://schemas.microsoft.com/office/drawing/2014/main" id="{CD54AFDA-C5F9-D369-9124-76629F07711B}"/>
              </a:ext>
            </a:extLst>
          </p:cNvPr>
          <p:cNvSpPr/>
          <p:nvPr/>
        </p:nvSpPr>
        <p:spPr>
          <a:xfrm>
            <a:off x="6339454" y="2120484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C5B497"/>
          </a:solidFill>
          <a:ln w="158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Epochs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181;p9">
            <a:extLst>
              <a:ext uri="{FF2B5EF4-FFF2-40B4-BE49-F238E27FC236}">
                <a16:creationId xmlns:a16="http://schemas.microsoft.com/office/drawing/2014/main" id="{8690E51A-CDEB-DD09-1C57-74D34721F231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7404856" y="2364407"/>
            <a:ext cx="2332222" cy="2401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19DB8D-BABC-1F26-8CB3-1D2C1B4600E6}"/>
              </a:ext>
            </a:extLst>
          </p:cNvPr>
          <p:cNvSpPr txBox="1"/>
          <p:nvPr/>
        </p:nvSpPr>
        <p:spPr>
          <a:xfrm>
            <a:off x="853706" y="1191036"/>
            <a:ext cx="130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BF89D-F49F-3FD2-A3D2-59E16D23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Federated learning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0A05314-627E-B509-553C-924E70AE2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739635"/>
              </p:ext>
            </p:extLst>
          </p:nvPr>
        </p:nvGraphicFramePr>
        <p:xfrm>
          <a:off x="1096963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84580032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58978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1979149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9525981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2501499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006256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526420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Flower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1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26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964C43BF-427F-9140-25B2-4D5154D4FEC0}"/>
              </a:ext>
            </a:extLst>
          </p:cNvPr>
          <p:cNvSpPr txBox="1"/>
          <p:nvPr/>
        </p:nvSpPr>
        <p:spPr>
          <a:xfrm>
            <a:off x="1096963" y="2761130"/>
            <a:ext cx="66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split the original dataset randomly for 5 times.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B87014DC-7669-B527-3175-C8DAF425C7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713663"/>
              </p:ext>
            </p:extLst>
          </p:nvPr>
        </p:nvGraphicFramePr>
        <p:xfrm>
          <a:off x="1096963" y="3376078"/>
          <a:ext cx="10058398" cy="89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15041113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43079885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959015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03686732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72130997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70871236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13770120"/>
                    </a:ext>
                  </a:extLst>
                </a:gridCol>
              </a:tblGrid>
              <a:tr h="446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XGboost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38422"/>
                  </a:ext>
                </a:extLst>
              </a:tr>
              <a:tr h="44699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6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32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AAF52-E2A5-7E9A-BCEC-52D907E6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framework : Our Lab 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9CC8344-D23C-CF56-3851-CC45F9D6B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2E4D6DB-F7C1-9605-A577-BAFD403B1CD5}"/>
              </a:ext>
            </a:extLst>
          </p:cNvPr>
          <p:cNvSpPr txBox="1"/>
          <p:nvPr/>
        </p:nvSpPr>
        <p:spPr>
          <a:xfrm>
            <a:off x="4354419" y="5977891"/>
            <a:ext cx="3783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Source : https://www.pokemon.com/us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3174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455181" y="1527898"/>
            <a:ext cx="11325137" cy="2180944"/>
          </a:xfrm>
          <a:prstGeom prst="roundRect">
            <a:avLst>
              <a:gd name="adj" fmla="val 16667"/>
            </a:avLst>
          </a:prstGeom>
          <a:solidFill>
            <a:schemeClr val="lt2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853706" y="2137694"/>
            <a:ext cx="1350628" cy="528507"/>
          </a:xfrm>
          <a:prstGeom prst="roundRect">
            <a:avLst>
              <a:gd name="adj" fmla="val 16667"/>
            </a:avLst>
          </a:prstGeom>
          <a:solidFill>
            <a:srgbClr val="DF96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2617364" y="2137694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C5B497"/>
          </a:solidFill>
          <a:ln w="158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9"/>
          <p:cNvCxnSpPr>
            <a:cxnSpLocks/>
            <a:stCxn id="180" idx="3"/>
            <a:endCxn id="3" idx="1"/>
          </p:cNvCxnSpPr>
          <p:nvPr/>
        </p:nvCxnSpPr>
        <p:spPr>
          <a:xfrm flipV="1">
            <a:off x="3682766" y="2384738"/>
            <a:ext cx="2656688" cy="1721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2" name="Google Shape;182;p9"/>
          <p:cNvSpPr/>
          <p:nvPr/>
        </p:nvSpPr>
        <p:spPr>
          <a:xfrm>
            <a:off x="9737078" y="2102554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C5B497"/>
          </a:solidFill>
          <a:ln w="158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433431" y="3771322"/>
            <a:ext cx="11325137" cy="2180944"/>
          </a:xfrm>
          <a:prstGeom prst="roundRect">
            <a:avLst>
              <a:gd name="adj" fmla="val 16667"/>
            </a:avLst>
          </a:prstGeom>
          <a:solidFill>
            <a:schemeClr val="dk2">
              <a:alpha val="2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10449286" y="3513553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ACC8DD"/>
          </a:solidFill>
          <a:ln w="15875" cap="flat" cmpd="sng">
            <a:solidFill>
              <a:srgbClr val="3F73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Pass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eights</a:t>
            </a:r>
            <a:endParaRPr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853706" y="4882292"/>
            <a:ext cx="1350628" cy="528507"/>
          </a:xfrm>
          <a:prstGeom prst="roundRect">
            <a:avLst>
              <a:gd name="adj" fmla="val 16667"/>
            </a:avLst>
          </a:prstGeom>
          <a:solidFill>
            <a:srgbClr val="DF96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6339454" y="4888332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ACC8DD"/>
          </a:solidFill>
          <a:ln w="15875" cap="flat" cmpd="sng">
            <a:solidFill>
              <a:srgbClr val="3F73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endParaRPr dirty="0"/>
          </a:p>
        </p:txBody>
      </p:sp>
      <p:cxnSp>
        <p:nvCxnSpPr>
          <p:cNvPr id="194" name="Google Shape;194;p9"/>
          <p:cNvCxnSpPr>
            <a:stCxn id="195" idx="1"/>
            <a:endCxn id="193" idx="3"/>
          </p:cNvCxnSpPr>
          <p:nvPr/>
        </p:nvCxnSpPr>
        <p:spPr>
          <a:xfrm flipH="1">
            <a:off x="7404856" y="5132462"/>
            <a:ext cx="2184980" cy="20124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9"/>
          <p:cNvSpPr/>
          <p:nvPr/>
        </p:nvSpPr>
        <p:spPr>
          <a:xfrm>
            <a:off x="9589836" y="4868208"/>
            <a:ext cx="1363034" cy="528507"/>
          </a:xfrm>
          <a:prstGeom prst="roundRect">
            <a:avLst>
              <a:gd name="adj" fmla="val 16667"/>
            </a:avLst>
          </a:prstGeom>
          <a:solidFill>
            <a:srgbClr val="C5B497"/>
          </a:solidFill>
          <a:ln w="158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</a:p>
        </p:txBody>
      </p:sp>
      <p:cxnSp>
        <p:nvCxnSpPr>
          <p:cNvPr id="196" name="Google Shape;196;p9"/>
          <p:cNvCxnSpPr>
            <a:cxnSpLocks/>
            <a:stCxn id="182" idx="2"/>
            <a:endCxn id="195" idx="0"/>
          </p:cNvCxnSpPr>
          <p:nvPr/>
        </p:nvCxnSpPr>
        <p:spPr>
          <a:xfrm rot="16200000" flipH="1">
            <a:off x="9151993" y="3748847"/>
            <a:ext cx="2237147" cy="1574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7" name="Google Shape;197;p9"/>
          <p:cNvSpPr/>
          <p:nvPr/>
        </p:nvSpPr>
        <p:spPr>
          <a:xfrm>
            <a:off x="2395815" y="3537605"/>
            <a:ext cx="1508501" cy="528507"/>
          </a:xfrm>
          <a:prstGeom prst="roundRect">
            <a:avLst>
              <a:gd name="adj" fmla="val 16667"/>
            </a:avLst>
          </a:prstGeom>
          <a:solidFill>
            <a:srgbClr val="C5B497"/>
          </a:solidFill>
          <a:ln w="158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updates</a:t>
            </a:r>
            <a:endParaRPr/>
          </a:p>
        </p:txBody>
      </p:sp>
      <p:cxnSp>
        <p:nvCxnSpPr>
          <p:cNvPr id="198" name="Google Shape;198;p9"/>
          <p:cNvCxnSpPr>
            <a:cxnSpLocks/>
            <a:stCxn id="6" idx="0"/>
            <a:endCxn id="197" idx="2"/>
          </p:cNvCxnSpPr>
          <p:nvPr/>
        </p:nvCxnSpPr>
        <p:spPr>
          <a:xfrm flipV="1">
            <a:off x="3150065" y="4066112"/>
            <a:ext cx="1" cy="825143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9"/>
          <p:cNvCxnSpPr>
            <a:stCxn id="197" idx="0"/>
            <a:endCxn id="180" idx="2"/>
          </p:cNvCxnSpPr>
          <p:nvPr/>
        </p:nvCxnSpPr>
        <p:spPr>
          <a:xfrm rot="-5400000">
            <a:off x="2714616" y="3101555"/>
            <a:ext cx="871500" cy="6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1" name="Google Shape;201;p9"/>
          <p:cNvSpPr/>
          <p:nvPr/>
        </p:nvSpPr>
        <p:spPr>
          <a:xfrm>
            <a:off x="4083880" y="3537605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ACC8DD"/>
          </a:solidFill>
          <a:ln w="15875" cap="flat" cmpd="sng">
            <a:solidFill>
              <a:srgbClr val="3F73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455181" y="48945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 sz="4800" b="1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FedAVG</a:t>
            </a:r>
            <a:r>
              <a:rPr lang="en-US" sz="4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" name="Google Shape;182;p9">
            <a:extLst>
              <a:ext uri="{FF2B5EF4-FFF2-40B4-BE49-F238E27FC236}">
                <a16:creationId xmlns:a16="http://schemas.microsoft.com/office/drawing/2014/main" id="{CD54AFDA-C5F9-D369-9124-76629F07711B}"/>
              </a:ext>
            </a:extLst>
          </p:cNvPr>
          <p:cNvSpPr/>
          <p:nvPr/>
        </p:nvSpPr>
        <p:spPr>
          <a:xfrm>
            <a:off x="6339454" y="2120484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C5B497"/>
          </a:solidFill>
          <a:ln w="158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Epochs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181;p9">
            <a:extLst>
              <a:ext uri="{FF2B5EF4-FFF2-40B4-BE49-F238E27FC236}">
                <a16:creationId xmlns:a16="http://schemas.microsoft.com/office/drawing/2014/main" id="{8690E51A-CDEB-DD09-1C57-74D34721F231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7404856" y="2364407"/>
            <a:ext cx="2332222" cy="2401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19DB8D-BABC-1F26-8CB3-1D2C1B4600E6}"/>
              </a:ext>
            </a:extLst>
          </p:cNvPr>
          <p:cNvSpPr txBox="1"/>
          <p:nvPr/>
        </p:nvSpPr>
        <p:spPr>
          <a:xfrm>
            <a:off x="853706" y="1191036"/>
            <a:ext cx="130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80;p9">
            <a:extLst>
              <a:ext uri="{FF2B5EF4-FFF2-40B4-BE49-F238E27FC236}">
                <a16:creationId xmlns:a16="http://schemas.microsoft.com/office/drawing/2014/main" id="{A43E65F4-74A0-4821-770E-997AD596242B}"/>
              </a:ext>
            </a:extLst>
          </p:cNvPr>
          <p:cNvSpPr/>
          <p:nvPr/>
        </p:nvSpPr>
        <p:spPr>
          <a:xfrm>
            <a:off x="2617364" y="4891255"/>
            <a:ext cx="1065402" cy="528507"/>
          </a:xfrm>
          <a:prstGeom prst="roundRect">
            <a:avLst>
              <a:gd name="adj" fmla="val 16667"/>
            </a:avLst>
          </a:prstGeom>
          <a:solidFill>
            <a:srgbClr val="C5B497"/>
          </a:solidFill>
          <a:ln w="158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198;p9">
            <a:extLst>
              <a:ext uri="{FF2B5EF4-FFF2-40B4-BE49-F238E27FC236}">
                <a16:creationId xmlns:a16="http://schemas.microsoft.com/office/drawing/2014/main" id="{CBD6A7D8-751D-59E5-3490-62FB69D8AA84}"/>
              </a:ext>
            </a:extLst>
          </p:cNvPr>
          <p:cNvCxnSpPr>
            <a:cxnSpLocks/>
            <a:stCxn id="193" idx="1"/>
            <a:endCxn id="6" idx="3"/>
          </p:cNvCxnSpPr>
          <p:nvPr/>
        </p:nvCxnSpPr>
        <p:spPr>
          <a:xfrm flipH="1">
            <a:off x="3682766" y="5152586"/>
            <a:ext cx="2656688" cy="2923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04C04F-ACEE-6227-083F-FD9879B5F11B}"/>
              </a:ext>
            </a:extLst>
          </p:cNvPr>
          <p:cNvSpPr txBox="1"/>
          <p:nvPr/>
        </p:nvSpPr>
        <p:spPr>
          <a:xfrm>
            <a:off x="2204334" y="5539952"/>
            <a:ext cx="24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 have global model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8B3F1F-718A-F58E-82F2-03FA32AEC257}"/>
              </a:ext>
            </a:extLst>
          </p:cNvPr>
          <p:cNvSpPr/>
          <p:nvPr/>
        </p:nvSpPr>
        <p:spPr>
          <a:xfrm>
            <a:off x="2160503" y="4673262"/>
            <a:ext cx="2363038" cy="1440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2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8395A-0A70-92BC-F5F2-D039B378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5BCAF-1B17-95D1-FD49-8EBD475E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FL-Event-Filtered.csv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Splitting -&gt; Client1.csv 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Client2.csv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Client3.csv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:  Simple MLP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84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BF89D-F49F-3FD2-A3D2-59E16D23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Federated learning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0A05314-627E-B509-553C-924E70AE2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630592"/>
              </p:ext>
            </p:extLst>
          </p:nvPr>
        </p:nvGraphicFramePr>
        <p:xfrm>
          <a:off x="1096963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84580032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58978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1979149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9525981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2501499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006256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526420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Our Lab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1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26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964C43BF-427F-9140-25B2-4D5154D4FEC0}"/>
              </a:ext>
            </a:extLst>
          </p:cNvPr>
          <p:cNvSpPr txBox="1"/>
          <p:nvPr/>
        </p:nvSpPr>
        <p:spPr>
          <a:xfrm>
            <a:off x="1096963" y="2761130"/>
            <a:ext cx="66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split the original dataset randomly for 5 times.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FD056D2A-33DC-F361-C13F-73AD5AF28D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364555"/>
              </p:ext>
            </p:extLst>
          </p:nvPr>
        </p:nvGraphicFramePr>
        <p:xfrm>
          <a:off x="1096963" y="32178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84580032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589785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1979149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9525981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2501499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006256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526420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Flower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1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12666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90F1E00F-7604-9872-D50A-16B028BB8E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247174"/>
              </p:ext>
            </p:extLst>
          </p:nvPr>
        </p:nvGraphicFramePr>
        <p:xfrm>
          <a:off x="1096963" y="4469772"/>
          <a:ext cx="10058398" cy="89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15041113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43079885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0959015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03686732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72130997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70871236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13770120"/>
                    </a:ext>
                  </a:extLst>
                </a:gridCol>
              </a:tblGrid>
              <a:tr h="446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XGboost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38422"/>
                  </a:ext>
                </a:extLst>
              </a:tr>
              <a:tr h="44699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6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81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A50B724-64EB-A57C-B59F-7E60E607E4B1}"/>
              </a:ext>
            </a:extLst>
          </p:cNvPr>
          <p:cNvSpPr txBox="1"/>
          <p:nvPr/>
        </p:nvSpPr>
        <p:spPr>
          <a:xfrm>
            <a:off x="2097741" y="3155577"/>
            <a:ext cx="7996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54003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11DE4-E770-05DB-D4F3-A6F656E1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FB373E-2229-ED4F-D1E0-9D3F7301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Attributes column in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Flowmon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the IP in the blacklist, delete the event whose IP is in the blacklist, but Type is not BLACKLIST.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the categorical columns for training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step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Normalize the data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Clustering ( DBSCAN )</a:t>
            </a:r>
          </a:p>
          <a:p>
            <a:pPr marL="0" indent="0">
              <a:buNone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&amp; Federated learning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7594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CB1EF62-A195-8380-4B25-B57A1937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08438"/>
              </p:ext>
            </p:extLst>
          </p:nvPr>
        </p:nvGraphicFramePr>
        <p:xfrm>
          <a:off x="1763059" y="683807"/>
          <a:ext cx="9021483" cy="524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161">
                  <a:extLst>
                    <a:ext uri="{9D8B030D-6E8A-4147-A177-3AD203B41FA5}">
                      <a16:colId xmlns:a16="http://schemas.microsoft.com/office/drawing/2014/main" val="606546780"/>
                    </a:ext>
                  </a:extLst>
                </a:gridCol>
                <a:gridCol w="3007161">
                  <a:extLst>
                    <a:ext uri="{9D8B030D-6E8A-4147-A177-3AD203B41FA5}">
                      <a16:colId xmlns:a16="http://schemas.microsoft.com/office/drawing/2014/main" val="3937167050"/>
                    </a:ext>
                  </a:extLst>
                </a:gridCol>
                <a:gridCol w="3007161">
                  <a:extLst>
                    <a:ext uri="{9D8B030D-6E8A-4147-A177-3AD203B41FA5}">
                      <a16:colId xmlns:a16="http://schemas.microsoft.com/office/drawing/2014/main" val="635729437"/>
                    </a:ext>
                  </a:extLst>
                </a:gridCol>
              </a:tblGrid>
              <a:tr h="834797"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Learning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Federated Learning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70207"/>
                  </a:ext>
                </a:extLst>
              </a:tr>
              <a:tr h="83479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storage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a 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 server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across 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devices or nodes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15709"/>
                  </a:ext>
                </a:extLst>
              </a:tr>
              <a:tr h="83479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privacy and Security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needs to be collected and transferred to the central server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posing potential privacy risks.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remains on local devices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reducing the risk of data privacy breaches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07404"/>
                  </a:ext>
                </a:extLst>
              </a:tr>
              <a:tr h="83479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updates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updating are completed centrally.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device train a local model, server aggregate the model parameters and send back to devices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1868"/>
                  </a:ext>
                </a:extLst>
              </a:tr>
              <a:tr h="83479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28449"/>
                  </a:ext>
                </a:extLst>
              </a:tr>
              <a:tr h="83479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4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314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A50B724-64EB-A57C-B59F-7E60E607E4B1}"/>
              </a:ext>
            </a:extLst>
          </p:cNvPr>
          <p:cNvSpPr txBox="1"/>
          <p:nvPr/>
        </p:nvSpPr>
        <p:spPr>
          <a:xfrm>
            <a:off x="2097741" y="3155577"/>
            <a:ext cx="7996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276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BF89D-F49F-3FD2-A3D2-59E16D23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E4A339-C130-CCDA-376B-FC18BCB7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federated learning runs slower in experiments, it ensures the privacy of client data while maintaining minimal loss in accuracy.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4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A50B724-64EB-A57C-B59F-7E60E607E4B1}"/>
              </a:ext>
            </a:extLst>
          </p:cNvPr>
          <p:cNvSpPr txBox="1"/>
          <p:nvPr/>
        </p:nvSpPr>
        <p:spPr>
          <a:xfrm>
            <a:off x="2097741" y="3155577"/>
            <a:ext cx="7996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544727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82AC6-7FF7-D2CB-7FDB-9F8466A5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02641-8A05-223A-16E6-CD6085EF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on more federated learning frameworks, such as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federated,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pysyft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and so 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Bigger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Federated Learning may be vulnerable to a 'gradient leakage attack’</a:t>
            </a:r>
            <a:r>
              <a:rPr lang="en-US" altLang="zh-TW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still need to improve the architecture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73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0BC9E-664B-ABA9-4D75-2209A74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Reference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7615C-07D4-5843-7384-AA2F5FE8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https://xgboost.readthedocs.io/en/stable/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https://www.sharpsightlabs.com/blog/cross-validation-explained/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https://scikit-learn.org/stable/modules/generated/sklearn.feature_extraction.FeatureHasher.html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https://scikit-learn.org/stable/modules/generated/sklearn.cluster.DBSCAN.html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https://flower.ai/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84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E55B18F-01E5-4C12-39F5-36FAE7BD3B40}"/>
              </a:ext>
            </a:extLst>
          </p:cNvPr>
          <p:cNvSpPr txBox="1"/>
          <p:nvPr/>
        </p:nvSpPr>
        <p:spPr>
          <a:xfrm>
            <a:off x="2653553" y="3244334"/>
            <a:ext cx="688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8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A50B724-64EB-A57C-B59F-7E60E607E4B1}"/>
              </a:ext>
            </a:extLst>
          </p:cNvPr>
          <p:cNvSpPr txBox="1"/>
          <p:nvPr/>
        </p:nvSpPr>
        <p:spPr>
          <a:xfrm>
            <a:off x="2097741" y="3173506"/>
            <a:ext cx="79965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3122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66EAB-BFCB-41A6-5878-7E768A99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Attributes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23692-ACB3-4B20-5734-DEFEAE4B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“Attributes” in the original dataset into several smaller fields.</a:t>
            </a:r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C5270A-763C-3130-606A-91E19E74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421540"/>
            <a:ext cx="12192000" cy="12745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4051A46-6A74-A762-F8F5-64B57D48544E}"/>
              </a:ext>
            </a:extLst>
          </p:cNvPr>
          <p:cNvSpPr/>
          <p:nvPr/>
        </p:nvSpPr>
        <p:spPr>
          <a:xfrm>
            <a:off x="9520518" y="2232212"/>
            <a:ext cx="2701962" cy="1667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98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C308F63-03D9-7E46-6825-BD506D597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06313"/>
            <a:ext cx="10058400" cy="31026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461FAE6-F3D9-5035-060D-2737CD183F65}"/>
              </a:ext>
            </a:extLst>
          </p:cNvPr>
          <p:cNvSpPr/>
          <p:nvPr/>
        </p:nvSpPr>
        <p:spPr>
          <a:xfrm>
            <a:off x="1873624" y="2178424"/>
            <a:ext cx="9359152" cy="33079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89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E483C-7FA4-2B67-8AD5-8DC70570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the IP 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9B57E-80B6-D2BB-CC19-4C78E92C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in the blacklist	 -&gt; 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Not in the blacklist	 -&gt; 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A83B06-BD4D-DAD4-1E38-40CBC3D8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402" y="1845734"/>
            <a:ext cx="132416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1E450-EC32-36C9-90E3-9F11E3DF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some events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BEA087-ACE3-5ECE-34F7-7366BE006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180" y="2886813"/>
            <a:ext cx="6172836" cy="215135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0C52D8B-B99D-69C3-E69C-0E03051056DF}"/>
              </a:ext>
            </a:extLst>
          </p:cNvPr>
          <p:cNvSpPr txBox="1"/>
          <p:nvPr/>
        </p:nvSpPr>
        <p:spPr>
          <a:xfrm>
            <a:off x="1097280" y="1902413"/>
            <a:ext cx="10126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 IP  ‘5.180.196.1”  is in blacklist, but it also appears in other event whose type is not blacklist.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45F29E-9DAB-56B4-6CED-75BB4276E14B}"/>
              </a:ext>
            </a:extLst>
          </p:cNvPr>
          <p:cNvSpPr txBox="1"/>
          <p:nvPr/>
        </p:nvSpPr>
        <p:spPr>
          <a:xfrm>
            <a:off x="1097280" y="445008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Should be deleted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273ABFA-44B2-F020-5E4A-39DE08D036F3}"/>
              </a:ext>
            </a:extLst>
          </p:cNvPr>
          <p:cNvSpPr/>
          <p:nvPr/>
        </p:nvSpPr>
        <p:spPr>
          <a:xfrm>
            <a:off x="3024692" y="4545106"/>
            <a:ext cx="376517" cy="17929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1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4A5E3-FBD0-72CD-8537-C97C606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the columns ( 1 )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A19ED-91FC-6A51-9766-175335AC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has numbers or can be counted are numerical data, whereas data that involves words or vocabulary are non-numerical data.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7 non-numerical columns in the dataset after splitting, so it is very important to choose the encoding method.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problems when encoding some columns, let’s take ‘Ports’ for example</a:t>
            </a:r>
          </a:p>
        </p:txBody>
      </p:sp>
    </p:spTree>
    <p:extLst>
      <p:ext uri="{BB962C8B-B14F-4D97-AF65-F5344CB8AC3E}">
        <p14:creationId xmlns:p14="http://schemas.microsoft.com/office/powerpoint/2010/main" val="343217414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2739</TotalTime>
  <Words>862</Words>
  <Application>Microsoft Office PowerPoint</Application>
  <PresentationFormat>寬螢幕</PresentationFormat>
  <Paragraphs>239</Paragraphs>
  <Slides>36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Times New Roman</vt:lpstr>
      <vt:lpstr>Wingdings</vt:lpstr>
      <vt:lpstr>回顧</vt:lpstr>
      <vt:lpstr>Topic: IP Address Classification using Federated Learning Frameworks</vt:lpstr>
      <vt:lpstr>Description</vt:lpstr>
      <vt:lpstr>Progress</vt:lpstr>
      <vt:lpstr>PowerPoint 簡報</vt:lpstr>
      <vt:lpstr>Split Attributes </vt:lpstr>
      <vt:lpstr>PowerPoint 簡報</vt:lpstr>
      <vt:lpstr>Label the IP  </vt:lpstr>
      <vt:lpstr>Delete some events</vt:lpstr>
      <vt:lpstr>Encode the columns ( 1 )</vt:lpstr>
      <vt:lpstr>Encode the columns ( 2 )</vt:lpstr>
      <vt:lpstr>Key points about Feature Hasher</vt:lpstr>
      <vt:lpstr>It will be like</vt:lpstr>
      <vt:lpstr>PowerPoint 簡報</vt:lpstr>
      <vt:lpstr> Experiment setup</vt:lpstr>
      <vt:lpstr>PowerPoint 簡報</vt:lpstr>
      <vt:lpstr>Result of the XGBoost ( 1 )</vt:lpstr>
      <vt:lpstr>Result of the XGBoost ( 2 )</vt:lpstr>
      <vt:lpstr>Feature Importance </vt:lpstr>
      <vt:lpstr>Feature Importance – Removed</vt:lpstr>
      <vt:lpstr>PowerPoint 簡報</vt:lpstr>
      <vt:lpstr>Federated learning framework : Flower </vt:lpstr>
      <vt:lpstr> Experiment setup</vt:lpstr>
      <vt:lpstr>PowerPoint 簡報</vt:lpstr>
      <vt:lpstr>Result of Federated learning</vt:lpstr>
      <vt:lpstr>Federated learning framework : Our Lab </vt:lpstr>
      <vt:lpstr>PowerPoint 簡報</vt:lpstr>
      <vt:lpstr> Experiment setup</vt:lpstr>
      <vt:lpstr>Result of Federated learning</vt:lpstr>
      <vt:lpstr>PowerPoint 簡報</vt:lpstr>
      <vt:lpstr>PowerPoint 簡報</vt:lpstr>
      <vt:lpstr>PowerPoint 簡報</vt:lpstr>
      <vt:lpstr>Conclusion</vt:lpstr>
      <vt:lpstr>PowerPoint 簡報</vt:lpstr>
      <vt:lpstr>Future work</vt:lpstr>
      <vt:lpstr>Reference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景泓 黃</dc:creator>
  <cp:lastModifiedBy>景泓 黃</cp:lastModifiedBy>
  <cp:revision>50</cp:revision>
  <dcterms:created xsi:type="dcterms:W3CDTF">2024-07-11T05:59:08Z</dcterms:created>
  <dcterms:modified xsi:type="dcterms:W3CDTF">2024-07-25T19:19:24Z</dcterms:modified>
</cp:coreProperties>
</file>