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media/image1.jpeg" ContentType="image/jpe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&lt;header&gt;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/>
          <a:p>
            <a:pPr algn="r"/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r>
              <a:rPr b="0" lang="en-US" sz="1400" spc="-1" strike="noStrike">
                <a:solidFill>
                  <a:srgbClr val="303d22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/>
          <a:p>
            <a:pPr algn="r"/>
            <a:fld id="{25563174-AB06-4818-9F53-CE048426FE8D}" type="slidenum">
              <a:rPr b="0" lang="en-US" sz="1400" spc="-1" strike="noStrike">
                <a:solidFill>
                  <a:srgbClr val="303d22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303d22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587960" y="1005840"/>
            <a:ext cx="4596480" cy="344736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185120" y="4787640"/>
            <a:ext cx="5407560" cy="4816800"/>
          </a:xfrm>
          <a:prstGeom prst="rect">
            <a:avLst/>
          </a:prstGeom>
        </p:spPr>
        <p:txBody>
          <a:bodyPr lIns="0" rIns="0" tIns="0" bIns="0"/>
          <a:p>
            <a:r>
              <a:rPr b="0" lang="en-US" sz="2000" spc="-1" strike="noStrike">
                <a:latin typeface="Arial"/>
              </a:rPr>
              <a:t>IoV resource management based AI</a:t>
            </a:r>
            <a:endParaRPr b="0" lang="en-US" sz="2000" spc="-1" strike="noStrike">
              <a:latin typeface="Arial"/>
            </a:endParaRPr>
          </a:p>
          <a:p>
            <a:r>
              <a:rPr b="0" lang="en-US" sz="2000" spc="-1" strike="noStrike">
                <a:latin typeface="Arial"/>
              </a:rPr>
              <a:t>IF THIS IMAGE HAS BEEN PROVIDED BY OR IS OWNED BY A THIRD PARTY, AS INDICATED IN THE CAPTION LINE, THEN FURTHER PERMISSION MAY BE NEEDED BEFORE ANY FURTHER USE. PLEASE CONTACT WILEY'S PERMISSIONS DEPARTMENT ON PERMISSIONS@WILEY.COM OR USE THE RIGHTSLINK SERVICE BY CLICKING ON THE 'REQUEST PERMISSIONS' LINK ACCOMPANYING THIS ARTICLE. WILEY OR AUTHOR OWNED IMAGES MAY BE USED FOR NON-COMMERCIAL PURPOSES, SUBJECT TO PROPER CITATION OF THE ARTICLE, AUTHOR, AND PUBLISHER. </a:t>
            </a:r>
            <a:endParaRPr b="0" lang="en-US" sz="2000" spc="-1" strike="noStrike"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44000" cy="6858000"/>
          </a:xfrm>
          <a:prstGeom prst="rect">
            <a:avLst/>
          </a:prstGeom>
          <a:solidFill>
            <a:srgbClr val="0054a6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0" y="0"/>
            <a:ext cx="144000" cy="1198440"/>
          </a:xfrm>
          <a:prstGeom prst="rect">
            <a:avLst/>
          </a:prstGeom>
          <a:solidFill>
            <a:srgbClr val="ffce34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Shape 1"/>
          <p:cNvSpPr txBox="1"/>
          <p:nvPr/>
        </p:nvSpPr>
        <p:spPr>
          <a:xfrm>
            <a:off x="1260000" y="152280"/>
            <a:ext cx="720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/>
          <a:p>
            <a:r>
              <a:rPr b="0" lang="en-US" sz="1100" spc="-1" strike="noStrike">
                <a:solidFill>
                  <a:srgbClr val="000000"/>
                </a:solidFill>
                <a:latin typeface="Arial"/>
              </a:rPr>
              <a:t>Internet of vehicle's resource management in 5G networks using AI technologies: Current status and trends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TextShape 2"/>
          <p:cNvSpPr txBox="1"/>
          <p:nvPr/>
        </p:nvSpPr>
        <p:spPr>
          <a:xfrm>
            <a:off x="360000" y="5940000"/>
            <a:ext cx="8640000" cy="451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/>
          <a:p>
            <a:r>
              <a:rPr b="1" lang="en-US" sz="800" spc="-1" strike="noStrike">
                <a:solidFill>
                  <a:srgbClr val="0054a6"/>
                </a:solidFill>
                <a:latin typeface="Arial"/>
              </a:rPr>
              <a:t>IET Communications, Volume: 16, Issue: 5, Pages: 400-420, First published: 30 December 2021, DOI: (10.1049/cmu2.12315) 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Main graphic" descr=""/>
          <p:cNvPicPr/>
          <p:nvPr/>
        </p:nvPicPr>
        <p:blipFill>
          <a:blip r:embed="rId1"/>
          <a:stretch/>
        </p:blipFill>
        <p:spPr>
          <a:xfrm>
            <a:off x="2642760" y="762120"/>
            <a:ext cx="3909600" cy="3809880"/>
          </a:xfrm>
          <a:prstGeom prst="rect">
            <a:avLst/>
          </a:prstGeom>
          <a:ln>
            <a:noFill/>
          </a:ln>
        </p:spPr>
      </p:pic>
    </p:spTree>
  </p:cSld>
  <p:transition>
    <p:wipe dir="r"/>
  </p:transition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LibreOffice_project/dc89aa7a9eabfd848af146d5086077aeed2ae4a5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