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305" r:id="rId2"/>
    <p:sldId id="30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2" d="100"/>
          <a:sy n="112" d="100"/>
        </p:scale>
        <p:origin x="348" y="9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BC7E38-74EE-4B0D-A46C-AE31C570FC4F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4D769D-24C9-4511-B957-C37549CBF1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9006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6179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9557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5CA4B6-B2C7-4BFA-9D62-1850ABEE7A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682BD71-F073-461A-9BA0-D214C22C5B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60E310-F4F9-4F1D-98A2-706B4DFEF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3E275-4C75-4972-A44A-2A6C665314C1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18BF5A-3AD1-4ABB-B553-8B0D5EEE7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3A53A1-E0B7-4C0A-B458-FB6FF4896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C00E2-EBFC-4CD3-A2F7-39E08AD3C0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6220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0FC6ED-FBA4-4BF8-83AE-FDF69BC71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481D7B2-1867-402D-B12B-2B7DF53F7E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83A7B7-E80E-4FFB-863B-93A247E27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3E275-4C75-4972-A44A-2A6C665314C1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252DD4-1D66-44D8-9C8E-1393BC43A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AB6ACF-D2D0-42E9-932A-457FE372A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C00E2-EBFC-4CD3-A2F7-39E08AD3C0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86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300813B-73F7-4D34-AE8E-58D4F81E71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B88FE6E-0D3F-4C8B-81A0-AFF408775D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3A0FC7-59C1-4E08-9929-EE598F741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3E275-4C75-4972-A44A-2A6C665314C1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E600BF-D4E3-4839-937B-83E7A1206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82895E-600A-485C-8080-7A21EC404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C00E2-EBFC-4CD3-A2F7-39E08AD3C0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8510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DB7BB5-DF5D-4EF8-B11D-019B5D2F4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512164-7C21-4B9D-BC16-55112EC6F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6B6B4D-8638-4548-AD10-06DA609E9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3E275-4C75-4972-A44A-2A6C665314C1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6EDFE5-A809-4AB2-A991-8CCC18E8D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787AF6-ADCD-481F-ABA0-FF419457B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C00E2-EBFC-4CD3-A2F7-39E08AD3C0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291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BAC3A8-A5F9-44A3-8A89-864DB681B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AB0599-D554-4688-BE44-15153F207E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E66770-C74A-4D13-B9ED-4C49024A1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3E275-4C75-4972-A44A-2A6C665314C1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2FA61C-6CE9-44AE-B2BC-3F8C6A0B7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23BF16-2900-466D-967A-88CF569DE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C00E2-EBFC-4CD3-A2F7-39E08AD3C0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9438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4A7BBC-0ADD-499C-A3FB-1AA544586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6FCB84-F391-4690-AB5C-A51D12B9B0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72BB382-E042-4BE6-B430-87644B6E30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C8AFBE-6B9E-402B-84EC-979C7D171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3E275-4C75-4972-A44A-2A6C665314C1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4AF8CB-61BD-46E2-B7FD-D8E9106EA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CBC908-4440-4018-8A26-8EFA76B46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C00E2-EBFC-4CD3-A2F7-39E08AD3C0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7568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CA0FB8-E393-46C3-87F9-415E42707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928B2C-7C36-4A43-AFE8-A989ADE8BE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528CAA-5EAB-407E-9C21-D6D719DF34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CA9D4F1-6D03-4428-8432-CD53A2C8D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7B3A3B5-F8B4-42FE-9254-C55FCD427A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0C4FE76-DA3A-40AA-9DF8-F2450E9EF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3E275-4C75-4972-A44A-2A6C665314C1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B10C945-5A78-4221-9D51-D6FFD6B23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1E9B2A5-E507-4309-8E9D-1C70A8407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C00E2-EBFC-4CD3-A2F7-39E08AD3C0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8119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CE8EF1-C445-4A99-978A-33304F8D0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9951F2D-A12E-4AF9-B26F-E463C652D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3E275-4C75-4972-A44A-2A6C665314C1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567A157-8CF5-4F6B-9F91-0133E78A8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B0A700E-C28A-4BE0-AF51-2AAD15D88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C00E2-EBFC-4CD3-A2F7-39E08AD3C0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2059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D0018E8-A0C2-4F22-ABBC-CD586B10F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3E275-4C75-4972-A44A-2A6C665314C1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F634F77-00A3-4863-99B7-9816CDCDD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9959E17-A3A0-414D-932A-1C45FBA61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C00E2-EBFC-4CD3-A2F7-39E08AD3C0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2227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586B52-9061-45AF-8774-B9DFB6EAD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077975-8D1F-48CF-AB8C-8BB74A230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697AF8D-A5A7-431B-800B-72C2067961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7A6BDD-53EC-4A33-9C3A-45868A33A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3E275-4C75-4972-A44A-2A6C665314C1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CF109F-2FB7-4AD8-900E-58EEE0455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8C781F-E8A2-458C-A4C4-13A9C7B66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C00E2-EBFC-4CD3-A2F7-39E08AD3C0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6970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ABB03A-96B2-4E70-B691-683310DC6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BCEDCAC-90F3-4B4E-A313-03F31F5B68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B9AEE7E-B9ED-4F66-94FB-A5AAC735B6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0E914C-4DFA-47F5-857B-3C62DB175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3E275-4C75-4972-A44A-2A6C665314C1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25F96A-F5BF-404B-B2BC-636795448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70651C-76C1-4871-B38A-6CF5A9803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C00E2-EBFC-4CD3-A2F7-39E08AD3C0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855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9340047-2CAC-4745-A8E3-619BB2638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A8F854-B56D-496B-8600-762E44551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A6E40F-206B-42D2-AE6B-49C6C066D4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3E275-4C75-4972-A44A-2A6C665314C1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86215D-C531-4216-94D2-4F588E614F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761659-72E6-4F44-A7EF-C3837D3807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C00E2-EBFC-4CD3-A2F7-39E08AD3C0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9446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18" Type="http://schemas.openxmlformats.org/officeDocument/2006/relationships/image" Target="../media/image15.png"/><Relationship Id="rId3" Type="http://schemas.openxmlformats.org/officeDocument/2006/relationships/notesSlide" Target="../notesSlides/notesSlide1.xml"/><Relationship Id="rId21" Type="http://schemas.openxmlformats.org/officeDocument/2006/relationships/image" Target="../media/image18.pn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17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3.png"/><Relationship Id="rId20" Type="http://schemas.openxmlformats.org/officeDocument/2006/relationships/image" Target="../media/image17.png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5" Type="http://schemas.openxmlformats.org/officeDocument/2006/relationships/image" Target="../media/image12.png"/><Relationship Id="rId23" Type="http://schemas.openxmlformats.org/officeDocument/2006/relationships/image" Target="../media/image20.png"/><Relationship Id="rId10" Type="http://schemas.openxmlformats.org/officeDocument/2006/relationships/image" Target="../media/image7.png"/><Relationship Id="rId19" Type="http://schemas.openxmlformats.org/officeDocument/2006/relationships/image" Target="../media/image16.png"/><Relationship Id="rId4" Type="http://schemas.openxmlformats.org/officeDocument/2006/relationships/image" Target="../media/image1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Relationship Id="rId22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.pn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4" Type="http://schemas.openxmlformats.org/officeDocument/2006/relationships/image" Target="../media/image1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654" r="42125" b="8464"/>
          <a:stretch>
            <a:fillRect/>
          </a:stretch>
        </p:blipFill>
        <p:spPr>
          <a:xfrm flipH="1">
            <a:off x="8920480" y="4966970"/>
            <a:ext cx="6493397" cy="23164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385445" y="-421006"/>
            <a:ext cx="12192000" cy="2316481"/>
          </a:xfrm>
          <a:prstGeom prst="rect">
            <a:avLst/>
          </a:prstGeom>
        </p:spPr>
      </p:pic>
      <p:sp>
        <p:nvSpPr>
          <p:cNvPr id="56" name="文本框 55"/>
          <p:cNvSpPr txBox="1"/>
          <p:nvPr/>
        </p:nvSpPr>
        <p:spPr>
          <a:xfrm>
            <a:off x="1165225" y="668655"/>
            <a:ext cx="3014889" cy="49962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zh-CN" altLang="en-US" sz="2000" dirty="0">
                <a:solidFill>
                  <a:schemeClr val="accent1"/>
                </a:solidFill>
                <a:cs typeface="+mn-ea"/>
                <a:sym typeface="+mn-lt"/>
              </a:rPr>
              <a:t>系统建模</a:t>
            </a:r>
          </a:p>
        </p:txBody>
      </p:sp>
      <p:sp>
        <p:nvSpPr>
          <p:cNvPr id="10" name="11"/>
          <p:cNvSpPr/>
          <p:nvPr userDrawn="1"/>
        </p:nvSpPr>
        <p:spPr>
          <a:xfrm rot="5400000">
            <a:off x="1002030" y="676275"/>
            <a:ext cx="557530" cy="542290"/>
          </a:xfrm>
          <a:prstGeom prst="ellipse">
            <a:avLst/>
          </a:prstGeom>
          <a:solidFill>
            <a:schemeClr val="bg1">
              <a:lumMod val="75000"/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>
              <a:cs typeface="+mn-ea"/>
              <a:sym typeface="+mn-lt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9D0F29D3-00AA-36E8-0D45-9CC167EDD9A0}"/>
              </a:ext>
            </a:extLst>
          </p:cNvPr>
          <p:cNvCxnSpPr>
            <a:cxnSpLocks/>
          </p:cNvCxnSpPr>
          <p:nvPr/>
        </p:nvCxnSpPr>
        <p:spPr>
          <a:xfrm>
            <a:off x="6076676" y="1168279"/>
            <a:ext cx="0" cy="518057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>
            <a:extLst>
              <a:ext uri="{FF2B5EF4-FFF2-40B4-BE49-F238E27FC236}">
                <a16:creationId xmlns:a16="http://schemas.microsoft.com/office/drawing/2014/main" id="{03D3D034-4F4D-4C73-A9BC-F024F7B8F9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4468" y="1512948"/>
            <a:ext cx="5407556" cy="4415212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64C9DF0D-313C-439E-BA97-437CDF4EC1C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27332" y="1135520"/>
            <a:ext cx="1752381" cy="67619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62E66A53-B2F4-4104-870C-6818A1A8272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5363" y="1783009"/>
            <a:ext cx="957761" cy="354974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A5606BC2-CFE2-4132-8423-1A2163A0C39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5363" y="2151369"/>
            <a:ext cx="957761" cy="312993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EEF2595B-3623-480B-B65D-766B36481DAF}"/>
              </a:ext>
            </a:extLst>
          </p:cNvPr>
          <p:cNvSpPr txBox="1"/>
          <p:nvPr/>
        </p:nvSpPr>
        <p:spPr>
          <a:xfrm>
            <a:off x="1665855" y="1793026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：公共流符号预编码向量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3CCFA54-A649-4CFB-8A1C-A11E5EA46E3A}"/>
              </a:ext>
            </a:extLst>
          </p:cNvPr>
          <p:cNvSpPr/>
          <p:nvPr/>
        </p:nvSpPr>
        <p:spPr>
          <a:xfrm>
            <a:off x="749896" y="1278825"/>
            <a:ext cx="12105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发射信号：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C0C97AD-A5C4-44B2-AC3C-8FB3A09447E3}"/>
              </a:ext>
            </a:extLst>
          </p:cNvPr>
          <p:cNvSpPr txBox="1"/>
          <p:nvPr/>
        </p:nvSpPr>
        <p:spPr>
          <a:xfrm>
            <a:off x="1664436" y="2073046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：私有流符号预编码向量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96D21501-140B-4C60-81BB-2E9B61647BD2}"/>
              </a:ext>
            </a:extLst>
          </p:cNvPr>
          <p:cNvSpPr/>
          <p:nvPr/>
        </p:nvSpPr>
        <p:spPr>
          <a:xfrm>
            <a:off x="584649" y="3082851"/>
            <a:ext cx="12105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接收信号：</a:t>
            </a: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69F1D12E-DD0B-483C-909B-0B160DECB84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2914" y="2456694"/>
            <a:ext cx="1026696" cy="264954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33B1F319-7A40-41E3-93AF-C043A687E02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969192" y="2464362"/>
            <a:ext cx="1107984" cy="235027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8CE088CD-80DB-46FA-9AF2-033364DBBEE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102610" y="2452394"/>
            <a:ext cx="628852" cy="221527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1253BAC0-6DBC-4AEA-8F89-F1F4619B297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658446" y="3075197"/>
            <a:ext cx="1418730" cy="326864"/>
          </a:xfrm>
          <a:prstGeom prst="rect">
            <a:avLst/>
          </a:prstGeom>
        </p:spPr>
      </p:pic>
      <p:sp>
        <p:nvSpPr>
          <p:cNvPr id="33" name="矩形 32">
            <a:extLst>
              <a:ext uri="{FF2B5EF4-FFF2-40B4-BE49-F238E27FC236}">
                <a16:creationId xmlns:a16="http://schemas.microsoft.com/office/drawing/2014/main" id="{458FCF5D-DED7-43DC-8662-0C9CA6B02EDA}"/>
              </a:ext>
            </a:extLst>
          </p:cNvPr>
          <p:cNvSpPr/>
          <p:nvPr/>
        </p:nvSpPr>
        <p:spPr>
          <a:xfrm>
            <a:off x="3061199" y="3102233"/>
            <a:ext cx="336094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/>
              <a:t>   ∈  =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 {1, 2,...,K}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77FD7CF3-40F9-4350-A90C-5D1C3986DC6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530050" y="3153759"/>
            <a:ext cx="192395" cy="240494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1D94D768-819D-4D40-950E-C0007D9A6D6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116218" y="3171725"/>
            <a:ext cx="192392" cy="248507"/>
          </a:xfrm>
          <a:prstGeom prst="rect">
            <a:avLst/>
          </a:prstGeom>
        </p:spPr>
      </p:pic>
      <p:sp>
        <p:nvSpPr>
          <p:cNvPr id="37" name="矩形 36">
            <a:extLst>
              <a:ext uri="{FF2B5EF4-FFF2-40B4-BE49-F238E27FC236}">
                <a16:creationId xmlns:a16="http://schemas.microsoft.com/office/drawing/2014/main" id="{2CE7EE3A-F2C9-4DE7-8CD1-5230E5679EA5}"/>
              </a:ext>
            </a:extLst>
          </p:cNvPr>
          <p:cNvSpPr/>
          <p:nvPr/>
        </p:nvSpPr>
        <p:spPr>
          <a:xfrm>
            <a:off x="595997" y="2704634"/>
            <a:ext cx="34676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传输信号功率约束以总功率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Pt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表示：</a:t>
            </a:r>
          </a:p>
        </p:txBody>
      </p:sp>
      <p:pic>
        <p:nvPicPr>
          <p:cNvPr id="39" name="图片 38">
            <a:extLst>
              <a:ext uri="{FF2B5EF4-FFF2-40B4-BE49-F238E27FC236}">
                <a16:creationId xmlns:a16="http://schemas.microsoft.com/office/drawing/2014/main" id="{633B4FAA-61FD-4C3C-BC3C-80B1F7E67A37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832256" y="2756327"/>
            <a:ext cx="2193983" cy="248280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90E2BBD0-91FA-4C2C-BEE6-ACC998F5DDE6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154415" y="3514430"/>
            <a:ext cx="1316646" cy="264432"/>
          </a:xfrm>
          <a:prstGeom prst="rect">
            <a:avLst/>
          </a:prstGeom>
        </p:spPr>
      </p:pic>
      <p:sp>
        <p:nvSpPr>
          <p:cNvPr id="41" name="矩形 40">
            <a:extLst>
              <a:ext uri="{FF2B5EF4-FFF2-40B4-BE49-F238E27FC236}">
                <a16:creationId xmlns:a16="http://schemas.microsoft.com/office/drawing/2014/main" id="{8CC4C59D-F8E5-4995-B6ED-6988E8456885}"/>
              </a:ext>
            </a:extLst>
          </p:cNvPr>
          <p:cNvSpPr/>
          <p:nvPr/>
        </p:nvSpPr>
        <p:spPr>
          <a:xfrm>
            <a:off x="655951" y="3467823"/>
            <a:ext cx="27494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BS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到第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个用户的信道矢量：</a:t>
            </a:r>
          </a:p>
        </p:txBody>
      </p:sp>
      <p:pic>
        <p:nvPicPr>
          <p:cNvPr id="42" name="图片 41">
            <a:extLst>
              <a:ext uri="{FF2B5EF4-FFF2-40B4-BE49-F238E27FC236}">
                <a16:creationId xmlns:a16="http://schemas.microsoft.com/office/drawing/2014/main" id="{9CFC8416-D045-4858-89BF-47313E4B7B65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6514" y="3853960"/>
            <a:ext cx="1756670" cy="243667"/>
          </a:xfrm>
          <a:prstGeom prst="rect">
            <a:avLst/>
          </a:prstGeom>
        </p:spPr>
      </p:pic>
      <p:sp>
        <p:nvSpPr>
          <p:cNvPr id="43" name="矩形 42">
            <a:extLst>
              <a:ext uri="{FF2B5EF4-FFF2-40B4-BE49-F238E27FC236}">
                <a16:creationId xmlns:a16="http://schemas.microsoft.com/office/drawing/2014/main" id="{53C44DF8-06CF-42E3-A8B0-497F88C2F42D}"/>
              </a:ext>
            </a:extLst>
          </p:cNvPr>
          <p:cNvSpPr/>
          <p:nvPr/>
        </p:nvSpPr>
        <p:spPr>
          <a:xfrm>
            <a:off x="613271" y="4111007"/>
            <a:ext cx="16209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发射功率约束：</a:t>
            </a:r>
          </a:p>
        </p:txBody>
      </p:sp>
      <p:pic>
        <p:nvPicPr>
          <p:cNvPr id="44" name="图片 43">
            <a:extLst>
              <a:ext uri="{FF2B5EF4-FFF2-40B4-BE49-F238E27FC236}">
                <a16:creationId xmlns:a16="http://schemas.microsoft.com/office/drawing/2014/main" id="{AC3B5DC8-0848-4C74-8CFF-2E9A5DD43F6B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046633" y="4154917"/>
            <a:ext cx="1159000" cy="264432"/>
          </a:xfrm>
          <a:prstGeom prst="rect">
            <a:avLst/>
          </a:prstGeom>
        </p:spPr>
      </p:pic>
      <p:sp>
        <p:nvSpPr>
          <p:cNvPr id="46" name="矩形 45">
            <a:extLst>
              <a:ext uri="{FF2B5EF4-FFF2-40B4-BE49-F238E27FC236}">
                <a16:creationId xmlns:a16="http://schemas.microsoft.com/office/drawing/2014/main" id="{043282BA-7745-4A54-81B1-C1EED5306C4E}"/>
              </a:ext>
            </a:extLst>
          </p:cNvPr>
          <p:cNvSpPr/>
          <p:nvPr/>
        </p:nvSpPr>
        <p:spPr>
          <a:xfrm>
            <a:off x="595997" y="4394518"/>
            <a:ext cx="536896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如图所示，在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RSMA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中，第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个用户   分为公共消息</a:t>
            </a:r>
            <a:r>
              <a:rPr lang="en-US" altLang="zh-CN" sz="1600" i="1" dirty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和私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有消息    。所有从 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中分离出来的公共消息，      被组合成一个超公共消息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。然后将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编码为一个通用流，该流被设计为所有用户都可解码。每个私有消息都被编码到一个私有流中，该流只能由相应的用户解码。通用数据流可以通过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SIC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操作消除。因此，首先对公共数据流进行解码，然后对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SIC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操作私有数据流进行解码。</a:t>
            </a:r>
          </a:p>
        </p:txBody>
      </p:sp>
      <p:pic>
        <p:nvPicPr>
          <p:cNvPr id="47" name="图片 46">
            <a:extLst>
              <a:ext uri="{FF2B5EF4-FFF2-40B4-BE49-F238E27FC236}">
                <a16:creationId xmlns:a16="http://schemas.microsoft.com/office/drawing/2014/main" id="{5C1EE9E5-0F46-4147-BC5D-A0DAEB13AA79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616491" y="4455727"/>
            <a:ext cx="298409" cy="221546"/>
          </a:xfrm>
          <a:prstGeom prst="rect">
            <a:avLst/>
          </a:prstGeom>
        </p:spPr>
      </p:pic>
      <p:pic>
        <p:nvPicPr>
          <p:cNvPr id="48" name="图片 47">
            <a:extLst>
              <a:ext uri="{FF2B5EF4-FFF2-40B4-BE49-F238E27FC236}">
                <a16:creationId xmlns:a16="http://schemas.microsoft.com/office/drawing/2014/main" id="{7F5C8900-3803-4DCA-9E3F-04A4BA5F52B9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130484" y="4449561"/>
            <a:ext cx="375913" cy="226453"/>
          </a:xfrm>
          <a:prstGeom prst="rect">
            <a:avLst/>
          </a:prstGeom>
        </p:spPr>
      </p:pic>
      <p:pic>
        <p:nvPicPr>
          <p:cNvPr id="49" name="图片 48">
            <a:extLst>
              <a:ext uri="{FF2B5EF4-FFF2-40B4-BE49-F238E27FC236}">
                <a16:creationId xmlns:a16="http://schemas.microsoft.com/office/drawing/2014/main" id="{6D497517-06C2-4727-AE07-3356D204D45A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316262" y="4726110"/>
            <a:ext cx="403915" cy="199738"/>
          </a:xfrm>
          <a:prstGeom prst="rect">
            <a:avLst/>
          </a:prstGeom>
        </p:spPr>
      </p:pic>
      <p:pic>
        <p:nvPicPr>
          <p:cNvPr id="51" name="图片 50">
            <a:extLst>
              <a:ext uri="{FF2B5EF4-FFF2-40B4-BE49-F238E27FC236}">
                <a16:creationId xmlns:a16="http://schemas.microsoft.com/office/drawing/2014/main" id="{62D64AB6-097E-46DA-907B-4E9767954DAC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494020" y="4693649"/>
            <a:ext cx="298409" cy="221546"/>
          </a:xfrm>
          <a:prstGeom prst="rect">
            <a:avLst/>
          </a:prstGeom>
        </p:spPr>
      </p:pic>
      <p:pic>
        <p:nvPicPr>
          <p:cNvPr id="52" name="图片 51">
            <a:extLst>
              <a:ext uri="{FF2B5EF4-FFF2-40B4-BE49-F238E27FC236}">
                <a16:creationId xmlns:a16="http://schemas.microsoft.com/office/drawing/2014/main" id="{7C0E0D38-664D-4483-B199-356B072DD9D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959443" y="4705982"/>
            <a:ext cx="628852" cy="221527"/>
          </a:xfrm>
          <a:prstGeom prst="rect">
            <a:avLst/>
          </a:prstGeom>
        </p:spPr>
      </p:pic>
      <p:pic>
        <p:nvPicPr>
          <p:cNvPr id="50" name="图片 49">
            <a:extLst>
              <a:ext uri="{FF2B5EF4-FFF2-40B4-BE49-F238E27FC236}">
                <a16:creationId xmlns:a16="http://schemas.microsoft.com/office/drawing/2014/main" id="{8C76F972-E08E-4223-AA6D-B8669DE10388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707224" y="4999632"/>
            <a:ext cx="232529" cy="175493"/>
          </a:xfrm>
          <a:prstGeom prst="rect">
            <a:avLst/>
          </a:prstGeom>
        </p:spPr>
      </p:pic>
      <p:pic>
        <p:nvPicPr>
          <p:cNvPr id="54" name="图片 53">
            <a:extLst>
              <a:ext uri="{FF2B5EF4-FFF2-40B4-BE49-F238E27FC236}">
                <a16:creationId xmlns:a16="http://schemas.microsoft.com/office/drawing/2014/main" id="{F7A4C4B2-1340-45AC-A52C-4C1885CF1FA4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731462" y="4999631"/>
            <a:ext cx="232529" cy="17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626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/>
    </mc:Choice>
    <mc:Fallback xmlns="">
      <p:transition advClick="0" advTm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654" r="42125" b="8464"/>
          <a:stretch>
            <a:fillRect/>
          </a:stretch>
        </p:blipFill>
        <p:spPr>
          <a:xfrm flipH="1">
            <a:off x="8920480" y="4966970"/>
            <a:ext cx="6493397" cy="23164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385445" y="-421006"/>
            <a:ext cx="12192000" cy="2316481"/>
          </a:xfrm>
          <a:prstGeom prst="rect">
            <a:avLst/>
          </a:prstGeom>
        </p:spPr>
      </p:pic>
      <p:sp>
        <p:nvSpPr>
          <p:cNvPr id="10" name="11"/>
          <p:cNvSpPr/>
          <p:nvPr userDrawn="1"/>
        </p:nvSpPr>
        <p:spPr>
          <a:xfrm rot="5400000">
            <a:off x="1002030" y="676275"/>
            <a:ext cx="557530" cy="542290"/>
          </a:xfrm>
          <a:prstGeom prst="ellipse">
            <a:avLst/>
          </a:prstGeom>
          <a:solidFill>
            <a:schemeClr val="bg1">
              <a:lumMod val="75000"/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57D03AB-84D3-A7FB-FF21-AB156FB6AD54}"/>
              </a:ext>
            </a:extLst>
          </p:cNvPr>
          <p:cNvSpPr txBox="1"/>
          <p:nvPr/>
        </p:nvSpPr>
        <p:spPr>
          <a:xfrm>
            <a:off x="1165225" y="668655"/>
            <a:ext cx="3014889" cy="49962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zh-CN" altLang="en-US" sz="2000" dirty="0">
                <a:solidFill>
                  <a:schemeClr val="accent1"/>
                </a:solidFill>
                <a:cs typeface="+mn-ea"/>
                <a:sym typeface="+mn-lt"/>
              </a:rPr>
              <a:t>问题提出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F50C8AB-7E60-404C-A0AB-65E60CF7F6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0611" y="1244864"/>
            <a:ext cx="3400000" cy="342857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EFFD89EB-E649-464E-8148-B0E99DD06C72}"/>
              </a:ext>
            </a:extLst>
          </p:cNvPr>
          <p:cNvSpPr/>
          <p:nvPr/>
        </p:nvSpPr>
        <p:spPr>
          <a:xfrm>
            <a:off x="696864" y="1861051"/>
            <a:ext cx="38779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假设一个不完善</a:t>
            </a:r>
            <a:r>
              <a:rPr lang="en-US" altLang="zh-CN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CSIT</a:t>
            </a:r>
            <a:r>
              <a:rPr lang="zh-CN" altLang="en-US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CSIR</a:t>
            </a:r>
            <a:r>
              <a:rPr lang="zh-CN" altLang="en-US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的通道模型：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1075F74-FEBE-4ECE-88A6-D902435D7C2D}"/>
              </a:ext>
            </a:extLst>
          </p:cNvPr>
          <p:cNvSpPr/>
          <p:nvPr/>
        </p:nvSpPr>
        <p:spPr>
          <a:xfrm>
            <a:off x="743936" y="2238686"/>
            <a:ext cx="19287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第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个用户表示为：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1ACDFA0-8C9E-475F-9303-ED62CB3F42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00611" y="2282988"/>
            <a:ext cx="1419048" cy="33333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31F3F8F-E944-4ABF-AFDD-6241C7D6EA0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01952" y="2294870"/>
            <a:ext cx="1326141" cy="25765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0203D22D-7756-452B-A256-28E893B3535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78353" y="2291359"/>
            <a:ext cx="1045126" cy="294184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A3B5A1FE-60AF-41E4-961C-E614225751BD}"/>
              </a:ext>
            </a:extLst>
          </p:cNvPr>
          <p:cNvSpPr txBox="1"/>
          <p:nvPr/>
        </p:nvSpPr>
        <p:spPr>
          <a:xfrm>
            <a:off x="743936" y="2241076"/>
            <a:ext cx="9555258" cy="604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                            ，其中   为估计信道，             。根据信道期望          ，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得出信道协方差为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E367ABF8-750D-47D5-834C-8AC6498B776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39019" y="2241073"/>
            <a:ext cx="254121" cy="274183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5264BB5C-76FF-4094-8095-86B7B90DAA7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481518" y="2518112"/>
            <a:ext cx="3269705" cy="294184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87EE7D36-5A53-4365-8A86-81D81EDA3492}"/>
              </a:ext>
            </a:extLst>
          </p:cNvPr>
          <p:cNvSpPr/>
          <p:nvPr/>
        </p:nvSpPr>
        <p:spPr>
          <a:xfrm>
            <a:off x="743936" y="3053001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同时假设信道误差                             的协方差矩阵为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              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接收信号可重新表示为：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A7DEB786-A86F-4726-9F86-A6D3DBDFDC7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481518" y="3089332"/>
            <a:ext cx="1180952" cy="285714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765D70CB-AE77-492E-ACC7-A590FCFF4A2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576118" y="3090959"/>
            <a:ext cx="1779922" cy="311946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DE3DF3B2-784A-45BA-9BF5-B8D2F1C71CB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48230" y="3360091"/>
            <a:ext cx="1352381" cy="304762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890C25A2-DE9B-48EE-AB80-E050666A0E5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878119" y="3683731"/>
            <a:ext cx="5599451" cy="1325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517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/>
    </mc:Choice>
    <mc:Fallback xmlns="">
      <p:transition advClick="0" advTm="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3648,&quot;width&quot;:10225.822047244093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3648,&quot;width&quot;:10225.822047244093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216</Words>
  <Application>Microsoft Office PowerPoint</Application>
  <PresentationFormat>宽屏</PresentationFormat>
  <Paragraphs>19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宋体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kk</dc:creator>
  <cp:lastModifiedBy>kk</cp:lastModifiedBy>
  <cp:revision>1</cp:revision>
  <dcterms:created xsi:type="dcterms:W3CDTF">2024-01-02T06:23:13Z</dcterms:created>
  <dcterms:modified xsi:type="dcterms:W3CDTF">2024-01-02T06:24:11Z</dcterms:modified>
</cp:coreProperties>
</file>