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notesMasterIdLst>
    <p:notesMasterId r:id="rId22"/>
  </p:notesMasterIdLst>
  <p:handoutMasterIdLst>
    <p:handoutMasterId r:id="rId23"/>
  </p:handoutMasterIdLst>
  <p:sldIdLst>
    <p:sldId id="257" r:id="rId4"/>
    <p:sldId id="258" r:id="rId5"/>
    <p:sldId id="263" r:id="rId6"/>
    <p:sldId id="304" r:id="rId7"/>
    <p:sldId id="276" r:id="rId8"/>
    <p:sldId id="305" r:id="rId9"/>
    <p:sldId id="277" r:id="rId10"/>
    <p:sldId id="307" r:id="rId11"/>
    <p:sldId id="317" r:id="rId12"/>
    <p:sldId id="324" r:id="rId13"/>
    <p:sldId id="321" r:id="rId14"/>
    <p:sldId id="309" r:id="rId15"/>
    <p:sldId id="322" r:id="rId16"/>
    <p:sldId id="323" r:id="rId17"/>
    <p:sldId id="278" r:id="rId18"/>
    <p:sldId id="327" r:id="rId19"/>
    <p:sldId id="326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>
          <p15:clr>
            <a:srgbClr val="A4A3A4"/>
          </p15:clr>
        </p15:guide>
        <p15:guide id="2" pos="39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9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330" y="348"/>
      </p:cViewPr>
      <p:guideLst>
        <p:guide orient="horz" pos="2126"/>
        <p:guide pos="39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  <a:cs typeface="思源宋体" panose="02020700000000000000" pitchFamily="18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思源宋体" panose="02020700000000000000" pitchFamily="18" charset="-122"/>
              </a:rPr>
              <a:t>2024/1/2</a:t>
            </a:fld>
            <a:endParaRPr lang="zh-CN" altLang="en-US">
              <a:cs typeface="思源宋体" panose="02020700000000000000" pitchFamily="18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思源宋体" panose="02020700000000000000" pitchFamily="18" charset="-122"/>
              <a:ea typeface="思源宋体" panose="02020700000000000000" pitchFamily="18" charset="-122"/>
              <a:cs typeface="思源宋体" panose="02020700000000000000" pitchFamily="18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思源宋体" panose="02020700000000000000" pitchFamily="18" charset="-122"/>
              </a:rPr>
              <a:t>‹#›</a:t>
            </a:fld>
            <a:endParaRPr lang="zh-CN" altLang="en-US">
              <a:cs typeface="思源宋体" panose="02020700000000000000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5176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4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思源宋体" panose="02020700000000000000" pitchFamily="18" charset="-122"/>
        <a:ea typeface="思源宋体" panose="02020700000000000000" pitchFamily="18" charset="-122"/>
        <a:cs typeface="思源宋体" panose="02020700000000000000" pitchFamily="18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32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179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55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34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3407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7127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72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7976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2024/1/2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614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70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023818" y="6712767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2322837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2CE67385-41BA-4D28-857C-9E48547FF120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思源宋体" panose="02020700000000000000" pitchFamily="18" charset="-122"/>
                <a:ea typeface="思源宋体" panose="02020700000000000000" pitchFamily="18" charset="-122"/>
                <a:cs typeface="思源宋体" panose="02020700000000000000" pitchFamily="18" charset="-122"/>
              </a:defRPr>
            </a:lvl1pPr>
          </a:lstStyle>
          <a:p>
            <a:fld id="{771DEDB1-E77C-463E-9E7E-3B4586D47F8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" panose="02020700000000000000" pitchFamily="18" charset="-122"/>
          <a:ea typeface="思源宋体" panose="02020700000000000000" pitchFamily="18" charset="-122"/>
          <a:cs typeface="思源宋体" panose="02020700000000000000" pitchFamily="18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60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5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1.png"/><Relationship Id="rId10" Type="http://schemas.openxmlformats.org/officeDocument/2006/relationships/image" Target="../media/image40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6.xml"/><Relationship Id="rId6" Type="http://schemas.openxmlformats.org/officeDocument/2006/relationships/image" Target="../media/image42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1.png"/><Relationship Id="rId10" Type="http://schemas.openxmlformats.org/officeDocument/2006/relationships/image" Target="../media/image50.png"/><Relationship Id="rId4" Type="http://schemas.openxmlformats.org/officeDocument/2006/relationships/image" Target="../media/image2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1.png"/><Relationship Id="rId10" Type="http://schemas.openxmlformats.org/officeDocument/2006/relationships/image" Target="../media/image57.png"/><Relationship Id="rId4" Type="http://schemas.openxmlformats.org/officeDocument/2006/relationships/image" Target="../media/image2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1.png"/><Relationship Id="rId10" Type="http://schemas.openxmlformats.org/officeDocument/2006/relationships/image" Target="../media/image65.png"/><Relationship Id="rId4" Type="http://schemas.openxmlformats.org/officeDocument/2006/relationships/image" Target="../media/image2.png"/><Relationship Id="rId9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0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Relationship Id="rId6" Type="http://schemas.openxmlformats.org/officeDocument/2006/relationships/image" Target="../media/image69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1.xml"/><Relationship Id="rId6" Type="http://schemas.openxmlformats.org/officeDocument/2006/relationships/image" Target="../media/image71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1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3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1.png"/><Relationship Id="rId10" Type="http://schemas.openxmlformats.org/officeDocument/2006/relationships/image" Target="../media/image25.png"/><Relationship Id="rId4" Type="http://schemas.openxmlformats.org/officeDocument/2006/relationships/image" Target="../media/image2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4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1.png"/><Relationship Id="rId10" Type="http://schemas.openxmlformats.org/officeDocument/2006/relationships/image" Target="../media/image34.png"/><Relationship Id="rId4" Type="http://schemas.openxmlformats.org/officeDocument/2006/relationships/image" Target="../media/image2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11"/>
          <p:cNvSpPr/>
          <p:nvPr userDrawn="1"/>
        </p:nvSpPr>
        <p:spPr>
          <a:xfrm rot="5400000">
            <a:off x="4117340" y="1579880"/>
            <a:ext cx="3802380" cy="3697605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57" y="2531301"/>
            <a:ext cx="810704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3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分频多址的最大最小公平性预编码器设计：</a:t>
            </a:r>
            <a:endParaRPr lang="en-US" altLang="zh-CN" sz="32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2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信道知识不完善的影响</a:t>
            </a:r>
            <a:endParaRPr lang="zh-CN" sz="3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418455" y="4264660"/>
            <a:ext cx="1123950" cy="6350"/>
          </a:xfrm>
          <a:prstGeom prst="line">
            <a:avLst/>
          </a:prstGeom>
          <a:ln w="28575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8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 userDrawn="1"/>
        </p:nvSpPr>
        <p:spPr>
          <a:xfrm>
            <a:off x="2080744" y="4264660"/>
            <a:ext cx="7545705" cy="14976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汇报人：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S230132172-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叶锦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组员：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S230132050-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黄雨、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S230101095-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刘代远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    S230131097-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孙玉檬、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S230132005-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蔡文瑞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          S230131004-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常江、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S230101067-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孔维冬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TextBox 32"/>
          <p:cNvSpPr txBox="1"/>
          <p:nvPr userDrawn="1"/>
        </p:nvSpPr>
        <p:spPr>
          <a:xfrm>
            <a:off x="1690736" y="3705757"/>
            <a:ext cx="88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Neue Regular"/>
              </a:rPr>
              <a:t>B. Lee and W. Shin, "Max-Min Fairness Precoder Design for Rate-Splitting Multiple Access: Impact of Imperfect Channel Knowledge," in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Vehicular Technology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Neue Regular"/>
              </a:rPr>
              <a:t>, vol. 72, no. 1, pp. 1355-1359, Jan. 2023.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mortarboard_182327"/>
          <p:cNvSpPr>
            <a:spLocks noChangeAspect="1"/>
          </p:cNvSpPr>
          <p:nvPr/>
        </p:nvSpPr>
        <p:spPr bwMode="auto">
          <a:xfrm>
            <a:off x="5617260" y="150840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0590" y="1275080"/>
            <a:ext cx="2614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公共流速率表示为：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10526" y="1692529"/>
                <a:ext cx="6073266" cy="88601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600" b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𝐩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1600" b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b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𝐩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limLoc m:val="subSup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acc>
                                                        <m:accPr>
                                                          <m:chr m:val="̂"/>
                                                          <m:ctrlP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600" b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  <m:t>𝐡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  <m:t>𝐻</m:t>
                                                      </m:r>
                                                    </m:sup>
                                                  </m:sSubSup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600" b="1"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  <m:t>𝐩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𝔼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begChr m:val="|"/>
                                                      <m:endChr m:val="|"/>
                                                      <m:ctrlPr>
                                                        <a:rPr lang="en-US" altLang="zh-CN" sz="1600" i="1">
                                                          <a:latin typeface="Cambria Math" panose="02040503050406030204" pitchFamily="18" charset="0"/>
                                                          <a:cs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en-US" altLang="zh-CN" sz="1600" b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  <m:t>𝐞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  <m:t>𝑘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  <m:t>𝐻</m:t>
                                                          </m:r>
                                                        </m:sup>
                                                      </m:sSubSup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altLang="zh-CN" sz="1600" b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  <m:t>𝐩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altLang="zh-CN" sz="1600" i="1">
                                                              <a:latin typeface="Cambria Math" panose="02040503050406030204" pitchFamily="18" charset="0"/>
                                                              <a:cs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</m:d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6" y="1692529"/>
                <a:ext cx="6073266" cy="8860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10590" y="2719705"/>
                <a:ext cx="7455535" cy="470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>
                    <a:latin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𝐽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，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600" b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𝐞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𝐩</m:t>
                                    </m:r>
                                  </m:e>
                                  <m:sub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𝚽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1600">
                  <a:latin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" y="2719705"/>
                <a:ext cx="7455535" cy="470770"/>
              </a:xfrm>
              <a:prstGeom prst="rect">
                <a:avLst/>
              </a:prstGeom>
              <a:blipFill>
                <a:blip r:embed="rId7"/>
                <a:stretch>
                  <a:fillRect l="-409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910590" y="3270885"/>
            <a:ext cx="2927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公共速率：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172906" y="3271139"/>
                <a:ext cx="1429109" cy="412742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≜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1600">
                  <a:latin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06" y="3271139"/>
                <a:ext cx="1429109" cy="412742"/>
              </a:xfrm>
              <a:prstGeom prst="rect">
                <a:avLst/>
              </a:prstGeom>
              <a:blipFill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910590" y="3688080"/>
            <a:ext cx="94068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由于所有用户获得的是估计的信道而不是实际信道的知识，所以不能完全消除公共流。因此，应用SIC之后的接收信号被导出为</a:t>
            </a:r>
            <a:r>
              <a:rPr lang="en-US" altLang="zh-CN" sz="1600">
                <a:latin typeface="+mn-ea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10526" y="4382389"/>
                <a:ext cx="5662704" cy="6325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𝑆𝐼𝐶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𝐡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𝐞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𝐻</m:t>
                          </m:r>
                        </m:sup>
                      </m:sSubSup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𝐩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600" b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𝐡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>
                  <a:latin typeface="+mn-ea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26" y="4382389"/>
                <a:ext cx="5662704" cy="632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910590" y="5123815"/>
            <a:ext cx="56857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与公共流类似，可以得到私有流速率为：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09586" y="5541264"/>
                <a:ext cx="4866332" cy="88505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zh-CN" sz="1600" b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𝐡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𝐻</m:t>
                                              </m:r>
                                            </m:sup>
                                          </m:sSubSup>
                                          <m:sSub>
                                            <m:sSub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1600" b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𝐩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1600" b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b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𝐩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𝑐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en-US" altLang="zh-CN" sz="1600" b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sup>
                                              </m:sSubSup>
                                              <m:sSub>
                                                <m:sSubPr>
                                                  <m:ctrlP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sz="1600" b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𝐩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sz="1600" i="1">
                                                      <a:latin typeface="Cambria Math" panose="02040503050406030204" pitchFamily="18" charset="0"/>
                                                      <a:cs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600">
                  <a:latin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86" y="5541264"/>
                <a:ext cx="4866332" cy="8850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6596380" y="5771515"/>
                <a:ext cx="4982210" cy="4719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>
                    <a:latin typeface="+mn-ea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=1,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b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𝐡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b="1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𝐩</m:t>
                                        </m:r>
                                      </m:e>
                                      <m:sub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𝔼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  <a:cs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zh-CN" sz="1600" b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𝐞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𝐻</m:t>
                                            </m:r>
                                          </m:sup>
                                        </m:sSubSup>
                                        <m:sSub>
                                          <m:sSubPr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600" b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𝐩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  <a:cs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zh-CN" altLang="en-US" sz="1600">
                  <a:latin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80" y="5771515"/>
                <a:ext cx="4982210" cy="471989"/>
              </a:xfrm>
              <a:prstGeom prst="rect">
                <a:avLst/>
              </a:prstGeom>
              <a:blipFill>
                <a:blip r:embed="rId11"/>
                <a:stretch>
                  <a:fillRect l="-612" t="-62338" b="-111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latin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36719" y="1675607"/>
                <a:ext cx="9766372" cy="4111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目标：优化最大最小公平性问题，以在使用</a:t>
                </a:r>
                <a:r>
                  <a:rPr lang="en-US" altLang="zh-CN" sz="1600" i="1" dirty="0">
                    <a:latin typeface="+mn-ea"/>
                    <a:cs typeface="+mn-ea"/>
                    <a:sym typeface="+mn-lt"/>
                  </a:rPr>
                  <a:t>RSMA</a:t>
                </a: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框架时保证每个用户的服务质量</a:t>
                </a:r>
                <a:r>
                  <a:rPr lang="en-US" altLang="zh-CN" sz="1600" i="1" dirty="0">
                    <a:latin typeface="+mn-ea"/>
                    <a:cs typeface="+mn-ea"/>
                    <a:sym typeface="+mn-lt"/>
                  </a:rPr>
                  <a:t>(QoS)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（</a:t>
                </a:r>
                <a:r>
                  <a:rPr lang="en-US" altLang="zh-CN" sz="1600" dirty="0">
                    <a:latin typeface="+mn-ea"/>
                    <a:cs typeface="+mn-ea"/>
                    <a:sym typeface="+mn-lt"/>
                  </a:rPr>
                  <a:t>1</a:t>
                </a: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）引入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作为所有用户中最小可实现速率的下界</a:t>
                </a:r>
                <a:r>
                  <a:rPr lang="en-US" altLang="zh-CN" sz="1600" dirty="0">
                    <a:latin typeface="+mn-ea"/>
                    <a:cs typeface="+mn-ea"/>
                    <a:sym typeface="+mn-lt"/>
                  </a:rPr>
                  <a:t>,</a:t>
                </a: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优化问题可表示为：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其中，                                                ，</a:t>
                </a:r>
                <a:r>
                  <a:rPr lang="en-US" altLang="zh-CN" sz="1600" i="1" dirty="0">
                    <a:latin typeface="+mn-ea"/>
                    <a:cs typeface="+mn-ea"/>
                    <a:sym typeface="+mn-lt"/>
                  </a:rPr>
                  <a:t>c=                           ,</a:t>
                </a: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是部分公共速率向量。</a:t>
                </a: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9" y="1675607"/>
                <a:ext cx="9766372" cy="4111510"/>
              </a:xfrm>
              <a:prstGeom prst="rect">
                <a:avLst/>
              </a:prstGeom>
              <a:blipFill>
                <a:blip r:embed="rId6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89EFFE7E-A817-71E1-160A-D2C5CCC15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0150" y="2985136"/>
            <a:ext cx="3219048" cy="17333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5F521D2-FDFA-987A-E873-61318B64D0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9198" y="4651752"/>
            <a:ext cx="2980952" cy="2952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1AD29B0-8D1B-55B2-118C-36FD43D8BB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9905" y="4743478"/>
            <a:ext cx="1600000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50171"/>
      </p:ext>
    </p:extLst>
  </p:cSld>
  <p:clrMapOvr>
    <a:masterClrMapping/>
  </p:clrMapOvr>
  <p:transition advClick="0" advTm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4424" y="-642794"/>
            <a:ext cx="12192000" cy="1606979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latin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736719" y="1269932"/>
                <a:ext cx="9766372" cy="5234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latin typeface="+mn-ea"/>
                    <a:cs typeface="+mn-ea"/>
                    <a:sym typeface="+mn-lt"/>
                  </a:rPr>
                  <a:t>(2)</a:t>
                </a: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由于上述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为</m:t>
                    </m:r>
                  </m:oMath>
                </a14:m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非凸问题，需要将其转化为凸优化问题。通过堆叠方法，将公共速率与私有速率转换为矩阵形式</a:t>
                </a:r>
                <a:r>
                  <a:rPr lang="en-US" altLang="zh-CN" sz="1600" i="1" dirty="0">
                    <a:latin typeface="+mn-ea"/>
                    <a:cs typeface="+mn-ea"/>
                    <a:sym typeface="+mn-lt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其中，                                              为块对角正定矩阵。</a:t>
                </a: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将私有速率表示为 </a:t>
                </a: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利用带辅助变量                     指数项推导出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的上界和下界</a:t>
                </a:r>
                <a:r>
                  <a:rPr lang="en-US" altLang="zh-CN" sz="1600" i="1" dirty="0">
                    <a:latin typeface="+mn-ea"/>
                    <a:cs typeface="+mn-ea"/>
                    <a:sym typeface="+mn-lt"/>
                  </a:rPr>
                  <a:t>,</a:t>
                </a: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得到</a:t>
                </a:r>
                <a:r>
                  <a:rPr lang="en-US" altLang="zh-CN" sz="1600" i="1" dirty="0">
                    <a:latin typeface="+mn-ea"/>
                    <a:cs typeface="+mn-ea"/>
                    <a:sym typeface="+mn-lt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i="1" dirty="0">
                  <a:latin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19" y="1269932"/>
                <a:ext cx="9766372" cy="5234895"/>
              </a:xfrm>
              <a:prstGeom prst="rect">
                <a:avLst/>
              </a:prstGeom>
              <a:blipFill>
                <a:blip r:embed="rId6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212DD67A-3B6C-3FFC-4834-DBEBB9083B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33" y="1822824"/>
            <a:ext cx="3561905" cy="5809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D0364188-9B6C-68BB-6B87-1172CD74BD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39833" y="2536866"/>
            <a:ext cx="2742857" cy="23809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CCA4D30-B010-9C85-2C8E-1D195A5668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5704" y="2868552"/>
            <a:ext cx="3733333" cy="2180952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8F8146A-B740-9975-40A4-1E57F98A2D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27630" y="5049504"/>
            <a:ext cx="2755631" cy="259347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D877AE40-873A-9B7F-885F-479FB4EA76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14314" y="5791876"/>
            <a:ext cx="2514286" cy="66666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E34CD596-4D78-0EA0-CF42-2E162E4577B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4314" y="5421792"/>
            <a:ext cx="1152381" cy="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8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latin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78176" y="1551319"/>
                <a:ext cx="9766372" cy="486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得到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𝑐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,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𝑅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的下界：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利用下界，将修改非凸约束将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转化为凸优化问题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采用半定松弛</a:t>
                </a:r>
                <a:r>
                  <a:rPr lang="en-US" altLang="zh-CN" sz="1600" dirty="0">
                    <a:latin typeface="+mn-ea"/>
                    <a:cs typeface="+mn-ea"/>
                    <a:sym typeface="+mn-lt"/>
                  </a:rPr>
                  <a:t>SDR,</a:t>
                </a: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得到：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将               代入           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rank</m:t>
                    </m:r>
                    <m:r>
                      <a:rPr lang="en-US" altLang="zh-CN" sz="16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(</m:t>
                    </m:r>
                    <m:r>
                      <a:rPr lang="en-US" altLang="zh-CN" sz="16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𝐴</m:t>
                    </m:r>
                    <m:r>
                      <a:rPr lang="en-US" altLang="zh-CN" sz="1600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)=1</m:t>
                    </m:r>
                  </m:oMath>
                </a14:m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当秩约束被移除时，约束                                           变得凸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将</a:t>
                </a:r>
                <a:r>
                  <a:rPr lang="en-US" altLang="zh-CN" sz="1600" dirty="0">
                    <a:latin typeface="+mn-ea"/>
                    <a:cs typeface="+mn-ea"/>
                    <a:sym typeface="+mn-lt"/>
                  </a:rPr>
                  <a:t>CCP</a:t>
                </a: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应用于                                          的非凸指数项，通过一阶泰勒近似得到</a:t>
                </a:r>
                <a:r>
                  <a:rPr lang="en-US" altLang="zh-CN" sz="1600" dirty="0">
                    <a:latin typeface="+mn-ea"/>
                    <a:cs typeface="+mn-ea"/>
                    <a:sym typeface="+mn-lt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其中</a:t>
                </a:r>
                <a:r>
                  <a:rPr lang="en-US" altLang="zh-CN" sz="1600" i="1" dirty="0">
                    <a:latin typeface="+mn-ea"/>
                    <a:cs typeface="+mn-ea"/>
                    <a:sym typeface="+mn-lt"/>
                  </a:rPr>
                  <a:t>m</a:t>
                </a: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为迭代次数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76" y="1551319"/>
                <a:ext cx="9766372" cy="4865563"/>
              </a:xfrm>
              <a:prstGeom prst="rect">
                <a:avLst/>
              </a:prstGeom>
              <a:blipFill>
                <a:blip r:embed="rId6"/>
                <a:stretch>
                  <a:fillRect l="-312" b="-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FF4B00D5-0DF4-E0DB-9BEF-CA960A405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9146" y="2196406"/>
            <a:ext cx="3361905" cy="44761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25FFEFE-34D5-5DC7-8362-B2F6072D14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9146" y="3485983"/>
            <a:ext cx="3895238" cy="32381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D5445E-E939-2E79-D483-7250D93B20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50" y="3893697"/>
            <a:ext cx="790476" cy="25714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8AF897-DBE5-74D5-6E55-3D67452D84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11366" y="3858737"/>
            <a:ext cx="552381" cy="27619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54DFE25-E806-BED7-D4C2-4C45EEC836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8737" y="4225059"/>
            <a:ext cx="2476190" cy="276190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7BE02F62-2076-F2D0-2DF6-FBA0D630C6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12118" y="4575998"/>
            <a:ext cx="2475191" cy="27434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563E53C4-F5BF-523D-A994-8FD5B59815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30166" y="4888837"/>
            <a:ext cx="2857143" cy="12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33686"/>
      </p:ext>
    </p:extLst>
  </p:cSld>
  <p:clrMapOvr>
    <a:masterClrMapping/>
  </p:clrMapOvr>
  <p:transition advClick="0" advTm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latin typeface="+mn-ea"/>
              <a:cs typeface="+mn-ea"/>
              <a:sym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607155" y="1518762"/>
                <a:ext cx="9766372" cy="448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第</a:t>
                </a:r>
                <a:r>
                  <a:rPr lang="en-US" altLang="zh-CN" sz="1600" i="1" dirty="0">
                    <a:latin typeface="+mn-ea"/>
                    <a:cs typeface="+mn-ea"/>
                    <a:sym typeface="+mn-lt"/>
                  </a:rPr>
                  <a:t>m</a:t>
                </a:r>
                <a:r>
                  <a:rPr lang="zh-CN" altLang="en-US" sz="1600" i="1" dirty="0">
                    <a:latin typeface="+mn-ea"/>
                    <a:cs typeface="+mn-ea"/>
                    <a:sym typeface="+mn-lt"/>
                  </a:rPr>
                  <a:t>次迭代是一个凸优化问题，表示如下：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其中，                 和                       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 而            以及           通过求解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𝑝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+mn-ea"/>
                            <a:sym typeface="+mn-lt"/>
                          </a:rPr>
                          <m:t>2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  <a:cs typeface="+mn-ea"/>
                        <a:sym typeface="+mn-lt"/>
                      </a:rPr>
                      <m:t>得出</m:t>
                    </m:r>
                  </m:oMath>
                </a14:m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且通过几次迭代，保证了算法收敛到局部最优解。该问题通过</a:t>
                </a:r>
                <a:r>
                  <a:rPr lang="en-US" altLang="zh-CN" sz="1600" dirty="0">
                    <a:latin typeface="+mn-ea"/>
                    <a:cs typeface="+mn-ea"/>
                    <a:sym typeface="+mn-lt"/>
                  </a:rPr>
                  <a:t>CVX</a:t>
                </a: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工具箱仿真可以解决。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latin typeface="+mn-ea"/>
                    <a:cs typeface="+mn-ea"/>
                    <a:sym typeface="+mn-lt"/>
                  </a:rPr>
                  <a:t>注：为了满足秩约束，可以使用足够大数量的随机向量</a:t>
                </a: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latin typeface="+mn-ea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55" y="1518762"/>
                <a:ext cx="9766372" cy="4480073"/>
              </a:xfrm>
              <a:prstGeom prst="rect">
                <a:avLst/>
              </a:prstGeom>
              <a:blipFill>
                <a:blip r:embed="rId6"/>
                <a:stretch>
                  <a:fillRect l="-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E7A8814-D549-026A-E31F-9392B50632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0166" y="2070105"/>
            <a:ext cx="2066667" cy="457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424BCB2-D800-C917-F68E-623FDBD55C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0166" y="2482609"/>
            <a:ext cx="2638095" cy="14095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D1837F3-BB85-6555-2A25-B350635EB7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6084" y="3758799"/>
            <a:ext cx="533333" cy="2666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3B77EE8-BE38-B4A5-51C7-275DEF7C47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5225" y="4205868"/>
            <a:ext cx="980952" cy="21904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A2EBC83-914E-F58F-5DD2-146E311273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543735" y="4162324"/>
            <a:ext cx="971429" cy="27619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25D26781-9975-C6A7-FDAA-7AB60A55B1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9650" y="4445151"/>
            <a:ext cx="590476" cy="4000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84F09BC-6EEE-0FE8-5B8C-AB6C65D491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146177" y="4570974"/>
            <a:ext cx="552381" cy="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89006"/>
      </p:ext>
    </p:extLst>
  </p:cSld>
  <p:clrMapOvr>
    <a:masterClrMapping/>
  </p:clrMapOvr>
  <p:transition advClick="0" advTm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"/>
          <p:cNvSpPr/>
          <p:nvPr userDrawn="1"/>
        </p:nvSpPr>
        <p:spPr>
          <a:xfrm rot="5400000">
            <a:off x="3867785" y="1262380"/>
            <a:ext cx="4455795" cy="433324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532550" y="1865550"/>
            <a:ext cx="3126900" cy="312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59050" y="2814320"/>
            <a:ext cx="7073265" cy="9069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仿真与总结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5455146" y="2583904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Part  04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1540" y="1414145"/>
            <a:ext cx="10006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/>
              <a:t>本节中，我们测量了数值结果来验证所提出的算法。我们部署了一个多用户MISO系统，该系统由两个发射天线和两个单接收天线组成。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0590" y="2399030"/>
            <a:ext cx="4459605" cy="469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我们假设实际信道具有i.i.d复高斯分布遵循</a:t>
            </a: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8915" y="2322830"/>
            <a:ext cx="2001520" cy="3937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910590" y="2868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估计信道的信道分布遵循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21100" y="2836862"/>
            <a:ext cx="2506980" cy="36766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910590" y="33127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91540" y="3616960"/>
            <a:ext cx="998791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/>
              <a:t>在仿真中，我们将提出的RSMA技术与现有的多址策略(SDMA、NOMA、OMA和组播)进行了比较。RSMA可以通过调整分配给流的功率来作为现有策略工作。假设第一个用户(强用户)比第二个用户(弱用户)有更大的信道增益。因此，在NOMA情况下，弱用户的私有流功率应设为零，即P</a:t>
            </a:r>
            <a:r>
              <a:rPr lang="zh-CN" altLang="en-US" baseline="-25000" dirty="0">
                <a:solidFill>
                  <a:schemeClr val="tx1"/>
                </a:solidFill>
                <a:uFillTx/>
              </a:rPr>
              <a:t>2</a:t>
            </a:r>
            <a:r>
              <a:rPr lang="zh-CN" altLang="en-US" dirty="0"/>
              <a:t> = 0。当公共流关闭时，RSMA显示为SDMA，即P</a:t>
            </a:r>
            <a:r>
              <a:rPr lang="zh-CN" altLang="en-US" baseline="-25000" dirty="0">
                <a:solidFill>
                  <a:schemeClr val="tx1"/>
                </a:solidFill>
                <a:uFillTx/>
              </a:rPr>
              <a:t>c</a:t>
            </a:r>
            <a:r>
              <a:rPr lang="zh-CN" altLang="en-US" dirty="0"/>
              <a:t> = 0。通过将总发射功率分配给指定时隙内的一个专用流，RSMA也成为OMA。</a:t>
            </a:r>
          </a:p>
        </p:txBody>
      </p:sp>
    </p:spTree>
  </p:cSld>
  <p:clrMapOvr>
    <a:masterClrMapping/>
  </p:clrMapOvr>
  <p:transition advClick="0" advTm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49720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685" y="275590"/>
            <a:ext cx="5062220" cy="40424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710" y="386715"/>
            <a:ext cx="5014595" cy="400240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788035" y="4389120"/>
            <a:ext cx="4994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图</a:t>
            </a:r>
            <a:r>
              <a:rPr lang="en-US" altLang="zh-CN" sz="1200"/>
              <a:t>1.</a:t>
            </a:r>
            <a:r>
              <a:rPr lang="zh-CN" altLang="en-US" sz="1200"/>
              <a:t>当σ</a:t>
            </a:r>
            <a:r>
              <a:rPr lang="zh-CN" altLang="en-US" sz="1200" baseline="-25000">
                <a:solidFill>
                  <a:schemeClr val="tx1"/>
                </a:solidFill>
                <a:uFillTx/>
              </a:rPr>
              <a:t>e</a:t>
            </a:r>
            <a:r>
              <a:rPr lang="zh-CN" altLang="en-US" sz="1200"/>
              <a:t> = 0.1和σ</a:t>
            </a:r>
            <a:r>
              <a:rPr lang="zh-CN" altLang="en-US" sz="1200" baseline="-25000">
                <a:solidFill>
                  <a:schemeClr val="tx1"/>
                </a:solidFill>
                <a:uFillTx/>
              </a:rPr>
              <a:t>e </a:t>
            </a:r>
            <a:r>
              <a:rPr lang="zh-CN" altLang="en-US" sz="1200"/>
              <a:t>= 0.4时，提出的RSMA和现有策略的最大最小率性能与信噪比的比较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076315" y="4389120"/>
            <a:ext cx="48526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/>
              <a:t>图</a:t>
            </a:r>
            <a:r>
              <a:rPr lang="en-US" altLang="zh-CN" sz="1200"/>
              <a:t>2.</a:t>
            </a:r>
            <a:r>
              <a:rPr lang="zh-CN" altLang="en-US" sz="1200"/>
              <a:t>对于σ</a:t>
            </a:r>
            <a:r>
              <a:rPr lang="zh-CN" altLang="en-US" sz="1200" baseline="-25000">
                <a:solidFill>
                  <a:schemeClr val="tx1"/>
                </a:solidFill>
                <a:uFillTx/>
              </a:rPr>
              <a:t>e</a:t>
            </a:r>
            <a:r>
              <a:rPr lang="zh-CN" altLang="en-US" sz="1200"/>
              <a:t>，本文提出的RSMA和现有策略的最大最小速率性能。</a:t>
            </a:r>
          </a:p>
          <a:p>
            <a:pPr algn="ctr"/>
            <a:endParaRPr lang="zh-CN" altLang="en-US" sz="1200"/>
          </a:p>
        </p:txBody>
      </p:sp>
      <p:sp>
        <p:nvSpPr>
          <p:cNvPr id="21" name="文本框 20"/>
          <p:cNvSpPr txBox="1"/>
          <p:nvPr/>
        </p:nvSpPr>
        <p:spPr>
          <a:xfrm>
            <a:off x="788035" y="4849495"/>
            <a:ext cx="10024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图</a:t>
            </a:r>
            <a:r>
              <a:rPr lang="en-US" altLang="zh-CN" sz="1600" dirty="0"/>
              <a:t>1</a:t>
            </a:r>
            <a:r>
              <a:rPr lang="zh-CN" altLang="en-US" sz="1600" dirty="0"/>
              <a:t>中，我们比较了所提出的RSMA方法的最大最小率与现有多址方案的信噪比。我们观察到，在各种现有的多址技术中，RSMA在所有信噪比制度下都表现出最好的性能。</a:t>
            </a:r>
          </a:p>
          <a:p>
            <a:r>
              <a:rPr lang="zh-CN" altLang="en-US" sz="1600" dirty="0"/>
              <a:t>其次，在σ</a:t>
            </a:r>
            <a:r>
              <a:rPr lang="zh-CN" altLang="en-US" sz="1600" baseline="-25000" dirty="0">
                <a:solidFill>
                  <a:schemeClr val="tx1"/>
                </a:solidFill>
                <a:uFillTx/>
              </a:rPr>
              <a:t>e</a:t>
            </a:r>
            <a:r>
              <a:rPr lang="zh-CN" altLang="en-US" sz="1600" dirty="0"/>
              <a:t>变化、信噪比为20 dB的情况下，比较了RSMA和传统多址方案的最大最小速率性能。从图</a:t>
            </a:r>
            <a:r>
              <a:rPr lang="en-US" altLang="zh-CN" sz="1600" dirty="0"/>
              <a:t>2</a:t>
            </a:r>
            <a:r>
              <a:rPr lang="zh-CN" altLang="en-US" sz="1600" dirty="0"/>
              <a:t>中可以看出，RSMA相对于SDMA对信道估计误差的鲁棒性增加。当σ</a:t>
            </a:r>
            <a:r>
              <a:rPr lang="zh-CN" altLang="en-US" sz="1600" baseline="-25000" dirty="0">
                <a:solidFill>
                  <a:schemeClr val="tx1"/>
                </a:solidFill>
                <a:uFillTx/>
              </a:rPr>
              <a:t>e</a:t>
            </a:r>
            <a:r>
              <a:rPr lang="zh-CN" altLang="en-US" sz="1600" dirty="0"/>
              <a:t> = 0时，最大-最小速率差约为8%，当σ</a:t>
            </a:r>
            <a:r>
              <a:rPr lang="zh-CN" altLang="en-US" sz="1600" baseline="-25000" dirty="0">
                <a:solidFill>
                  <a:schemeClr val="tx1"/>
                </a:solidFill>
                <a:uFillTx/>
              </a:rPr>
              <a:t>e</a:t>
            </a:r>
            <a:r>
              <a:rPr lang="zh-CN" altLang="en-US" sz="1600" dirty="0"/>
              <a:t> = 0.5时，最大-最小速率差约为13%。</a:t>
            </a:r>
          </a:p>
          <a:p>
            <a:r>
              <a:rPr lang="zh-CN" altLang="en-US" sz="1600" dirty="0"/>
              <a:t>此外，无论σe如何，RSMA比NOMA、OMA和组播实现了更好的最大最小速率性能</a:t>
            </a:r>
          </a:p>
        </p:txBody>
      </p:sp>
    </p:spTree>
  </p:cSld>
  <p:clrMapOvr>
    <a:masterClrMapping/>
  </p:clrMapOvr>
  <p:transition advClick="0" advTm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11"/>
          <p:cNvSpPr/>
          <p:nvPr userDrawn="1"/>
        </p:nvSpPr>
        <p:spPr>
          <a:xfrm rot="5400000">
            <a:off x="4117340" y="1579880"/>
            <a:ext cx="3802380" cy="3697605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2057" name="文本框 13"/>
          <p:cNvSpPr txBox="1"/>
          <p:nvPr userDrawn="1"/>
        </p:nvSpPr>
        <p:spPr>
          <a:xfrm>
            <a:off x="2042160" y="2768600"/>
            <a:ext cx="8107045" cy="922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dist"/>
            <a:r>
              <a:rPr lang="zh-CN" sz="540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感谢聆听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5418455" y="4264660"/>
            <a:ext cx="1123950" cy="6350"/>
          </a:xfrm>
          <a:prstGeom prst="line">
            <a:avLst/>
          </a:prstGeom>
          <a:ln w="28575" cmpd="sng"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mortarboard_182327"/>
          <p:cNvSpPr>
            <a:spLocks noChangeAspect="1"/>
          </p:cNvSpPr>
          <p:nvPr/>
        </p:nvSpPr>
        <p:spPr bwMode="auto">
          <a:xfrm>
            <a:off x="5617581" y="1777256"/>
            <a:ext cx="956840" cy="891670"/>
          </a:xfrm>
          <a:custGeom>
            <a:avLst/>
            <a:gdLst>
              <a:gd name="connsiteX0" fmla="*/ 455711 w 607639"/>
              <a:gd name="connsiteY0" fmla="*/ 515659 h 566254"/>
              <a:gd name="connsiteX1" fmla="*/ 465873 w 607639"/>
              <a:gd name="connsiteY1" fmla="*/ 525796 h 566254"/>
              <a:gd name="connsiteX2" fmla="*/ 465873 w 607639"/>
              <a:gd name="connsiteY2" fmla="*/ 556117 h 566254"/>
              <a:gd name="connsiteX3" fmla="*/ 455711 w 607639"/>
              <a:gd name="connsiteY3" fmla="*/ 566254 h 566254"/>
              <a:gd name="connsiteX4" fmla="*/ 445550 w 607639"/>
              <a:gd name="connsiteY4" fmla="*/ 556117 h 566254"/>
              <a:gd name="connsiteX5" fmla="*/ 445550 w 607639"/>
              <a:gd name="connsiteY5" fmla="*/ 525796 h 566254"/>
              <a:gd name="connsiteX6" fmla="*/ 455711 w 607639"/>
              <a:gd name="connsiteY6" fmla="*/ 515659 h 566254"/>
              <a:gd name="connsiteX7" fmla="*/ 483639 w 607639"/>
              <a:gd name="connsiteY7" fmla="*/ 505931 h 566254"/>
              <a:gd name="connsiteX8" fmla="*/ 495939 w 607639"/>
              <a:gd name="connsiteY8" fmla="*/ 513305 h 566254"/>
              <a:gd name="connsiteX9" fmla="*/ 506010 w 607639"/>
              <a:gd name="connsiteY9" fmla="*/ 553728 h 566254"/>
              <a:gd name="connsiteX10" fmla="*/ 498702 w 607639"/>
              <a:gd name="connsiteY10" fmla="*/ 565988 h 566254"/>
              <a:gd name="connsiteX11" fmla="*/ 496206 w 607639"/>
              <a:gd name="connsiteY11" fmla="*/ 566254 h 566254"/>
              <a:gd name="connsiteX12" fmla="*/ 486402 w 607639"/>
              <a:gd name="connsiteY12" fmla="*/ 558614 h 566254"/>
              <a:gd name="connsiteX13" fmla="*/ 476242 w 607639"/>
              <a:gd name="connsiteY13" fmla="*/ 518191 h 566254"/>
              <a:gd name="connsiteX14" fmla="*/ 483639 w 607639"/>
              <a:gd name="connsiteY14" fmla="*/ 505931 h 566254"/>
              <a:gd name="connsiteX15" fmla="*/ 427732 w 607639"/>
              <a:gd name="connsiteY15" fmla="*/ 505931 h 566254"/>
              <a:gd name="connsiteX16" fmla="*/ 435113 w 607639"/>
              <a:gd name="connsiteY16" fmla="*/ 518191 h 566254"/>
              <a:gd name="connsiteX17" fmla="*/ 424975 w 607639"/>
              <a:gd name="connsiteY17" fmla="*/ 558614 h 566254"/>
              <a:gd name="connsiteX18" fmla="*/ 415192 w 607639"/>
              <a:gd name="connsiteY18" fmla="*/ 566254 h 566254"/>
              <a:gd name="connsiteX19" fmla="*/ 412702 w 607639"/>
              <a:gd name="connsiteY19" fmla="*/ 565988 h 566254"/>
              <a:gd name="connsiteX20" fmla="*/ 405410 w 607639"/>
              <a:gd name="connsiteY20" fmla="*/ 553728 h 566254"/>
              <a:gd name="connsiteX21" fmla="*/ 415459 w 607639"/>
              <a:gd name="connsiteY21" fmla="*/ 513305 h 566254"/>
              <a:gd name="connsiteX22" fmla="*/ 427732 w 607639"/>
              <a:gd name="connsiteY22" fmla="*/ 505931 h 566254"/>
              <a:gd name="connsiteX23" fmla="*/ 455707 w 607639"/>
              <a:gd name="connsiteY23" fmla="*/ 465128 h 566254"/>
              <a:gd name="connsiteX24" fmla="*/ 445560 w 607639"/>
              <a:gd name="connsiteY24" fmla="*/ 475260 h 566254"/>
              <a:gd name="connsiteX25" fmla="*/ 455707 w 607639"/>
              <a:gd name="connsiteY25" fmla="*/ 485392 h 566254"/>
              <a:gd name="connsiteX26" fmla="*/ 465853 w 607639"/>
              <a:gd name="connsiteY26" fmla="*/ 475260 h 566254"/>
              <a:gd name="connsiteX27" fmla="*/ 455707 w 607639"/>
              <a:gd name="connsiteY27" fmla="*/ 465128 h 566254"/>
              <a:gd name="connsiteX28" fmla="*/ 111408 w 607639"/>
              <a:gd name="connsiteY28" fmla="*/ 252803 h 566254"/>
              <a:gd name="connsiteX29" fmla="*/ 121467 w 607639"/>
              <a:gd name="connsiteY29" fmla="*/ 262935 h 566254"/>
              <a:gd name="connsiteX30" fmla="*/ 121467 w 607639"/>
              <a:gd name="connsiteY30" fmla="*/ 331636 h 566254"/>
              <a:gd name="connsiteX31" fmla="*/ 293705 w 607639"/>
              <a:gd name="connsiteY31" fmla="*/ 424334 h 566254"/>
              <a:gd name="connsiteX32" fmla="*/ 293705 w 607639"/>
              <a:gd name="connsiteY32" fmla="*/ 333680 h 566254"/>
              <a:gd name="connsiteX33" fmla="*/ 303764 w 607639"/>
              <a:gd name="connsiteY33" fmla="*/ 323548 h 566254"/>
              <a:gd name="connsiteX34" fmla="*/ 313911 w 607639"/>
              <a:gd name="connsiteY34" fmla="*/ 333680 h 566254"/>
              <a:gd name="connsiteX35" fmla="*/ 313911 w 607639"/>
              <a:gd name="connsiteY35" fmla="*/ 424422 h 566254"/>
              <a:gd name="connsiteX36" fmla="*/ 410668 w 607639"/>
              <a:gd name="connsiteY36" fmla="*/ 402381 h 566254"/>
              <a:gd name="connsiteX37" fmla="*/ 424287 w 607639"/>
              <a:gd name="connsiteY37" fmla="*/ 407003 h 566254"/>
              <a:gd name="connsiteX38" fmla="*/ 419658 w 607639"/>
              <a:gd name="connsiteY38" fmla="*/ 420512 h 566254"/>
              <a:gd name="connsiteX39" fmla="*/ 303764 w 607639"/>
              <a:gd name="connsiteY39" fmla="*/ 444953 h 566254"/>
              <a:gd name="connsiteX40" fmla="*/ 101973 w 607639"/>
              <a:gd name="connsiteY40" fmla="*/ 337502 h 566254"/>
              <a:gd name="connsiteX41" fmla="*/ 101261 w 607639"/>
              <a:gd name="connsiteY41" fmla="*/ 333680 h 566254"/>
              <a:gd name="connsiteX42" fmla="*/ 101261 w 607639"/>
              <a:gd name="connsiteY42" fmla="*/ 262935 h 566254"/>
              <a:gd name="connsiteX43" fmla="*/ 111408 w 607639"/>
              <a:gd name="connsiteY43" fmla="*/ 252803 h 566254"/>
              <a:gd name="connsiteX44" fmla="*/ 10147 w 607639"/>
              <a:gd name="connsiteY44" fmla="*/ 151682 h 566254"/>
              <a:gd name="connsiteX45" fmla="*/ 20294 w 607639"/>
              <a:gd name="connsiteY45" fmla="*/ 161814 h 566254"/>
              <a:gd name="connsiteX46" fmla="*/ 20294 w 607639"/>
              <a:gd name="connsiteY46" fmla="*/ 165191 h 566254"/>
              <a:gd name="connsiteX47" fmla="*/ 303787 w 607639"/>
              <a:gd name="connsiteY47" fmla="*/ 282333 h 566254"/>
              <a:gd name="connsiteX48" fmla="*/ 411310 w 607639"/>
              <a:gd name="connsiteY48" fmla="*/ 237894 h 566254"/>
              <a:gd name="connsiteX49" fmla="*/ 424573 w 607639"/>
              <a:gd name="connsiteY49" fmla="*/ 243405 h 566254"/>
              <a:gd name="connsiteX50" fmla="*/ 419054 w 607639"/>
              <a:gd name="connsiteY50" fmla="*/ 256559 h 566254"/>
              <a:gd name="connsiteX51" fmla="*/ 307704 w 607639"/>
              <a:gd name="connsiteY51" fmla="*/ 302598 h 566254"/>
              <a:gd name="connsiteX52" fmla="*/ 303787 w 607639"/>
              <a:gd name="connsiteY52" fmla="*/ 303398 h 566254"/>
              <a:gd name="connsiteX53" fmla="*/ 299960 w 607639"/>
              <a:gd name="connsiteY53" fmla="*/ 302598 h 566254"/>
              <a:gd name="connsiteX54" fmla="*/ 6231 w 607639"/>
              <a:gd name="connsiteY54" fmla="*/ 181278 h 566254"/>
              <a:gd name="connsiteX55" fmla="*/ 0 w 607639"/>
              <a:gd name="connsiteY55" fmla="*/ 171946 h 566254"/>
              <a:gd name="connsiteX56" fmla="*/ 0 w 607639"/>
              <a:gd name="connsiteY56" fmla="*/ 161814 h 566254"/>
              <a:gd name="connsiteX57" fmla="*/ 10147 w 607639"/>
              <a:gd name="connsiteY57" fmla="*/ 151682 h 566254"/>
              <a:gd name="connsiteX58" fmla="*/ 303775 w 607639"/>
              <a:gd name="connsiteY58" fmla="*/ 121342 h 566254"/>
              <a:gd name="connsiteX59" fmla="*/ 283571 w 607639"/>
              <a:gd name="connsiteY59" fmla="*/ 131474 h 566254"/>
              <a:gd name="connsiteX60" fmla="*/ 303775 w 607639"/>
              <a:gd name="connsiteY60" fmla="*/ 141517 h 566254"/>
              <a:gd name="connsiteX61" fmla="*/ 324068 w 607639"/>
              <a:gd name="connsiteY61" fmla="*/ 131474 h 566254"/>
              <a:gd name="connsiteX62" fmla="*/ 303775 w 607639"/>
              <a:gd name="connsiteY62" fmla="*/ 121342 h 566254"/>
              <a:gd name="connsiteX63" fmla="*/ 299948 w 607639"/>
              <a:gd name="connsiteY63" fmla="*/ 732 h 566254"/>
              <a:gd name="connsiteX64" fmla="*/ 307691 w 607639"/>
              <a:gd name="connsiteY64" fmla="*/ 732 h 566254"/>
              <a:gd name="connsiteX65" fmla="*/ 601320 w 607639"/>
              <a:gd name="connsiteY65" fmla="*/ 122142 h 566254"/>
              <a:gd name="connsiteX66" fmla="*/ 607639 w 607639"/>
              <a:gd name="connsiteY66" fmla="*/ 131474 h 566254"/>
              <a:gd name="connsiteX67" fmla="*/ 601320 w 607639"/>
              <a:gd name="connsiteY67" fmla="*/ 140806 h 566254"/>
              <a:gd name="connsiteX68" fmla="*/ 465853 w 607639"/>
              <a:gd name="connsiteY68" fmla="*/ 196801 h 566254"/>
              <a:gd name="connsiteX69" fmla="*/ 465853 w 607639"/>
              <a:gd name="connsiteY69" fmla="*/ 215021 h 566254"/>
              <a:gd name="connsiteX70" fmla="*/ 587346 w 607639"/>
              <a:gd name="connsiteY70" fmla="*/ 165159 h 566254"/>
              <a:gd name="connsiteX71" fmla="*/ 587346 w 607639"/>
              <a:gd name="connsiteY71" fmla="*/ 161782 h 566254"/>
              <a:gd name="connsiteX72" fmla="*/ 597493 w 607639"/>
              <a:gd name="connsiteY72" fmla="*/ 151650 h 566254"/>
              <a:gd name="connsiteX73" fmla="*/ 607639 w 607639"/>
              <a:gd name="connsiteY73" fmla="*/ 161782 h 566254"/>
              <a:gd name="connsiteX74" fmla="*/ 607639 w 607639"/>
              <a:gd name="connsiteY74" fmla="*/ 171914 h 566254"/>
              <a:gd name="connsiteX75" fmla="*/ 601320 w 607639"/>
              <a:gd name="connsiteY75" fmla="*/ 181247 h 566254"/>
              <a:gd name="connsiteX76" fmla="*/ 465853 w 607639"/>
              <a:gd name="connsiteY76" fmla="*/ 236974 h 566254"/>
              <a:gd name="connsiteX77" fmla="*/ 465853 w 607639"/>
              <a:gd name="connsiteY77" fmla="*/ 362383 h 566254"/>
              <a:gd name="connsiteX78" fmla="*/ 486058 w 607639"/>
              <a:gd name="connsiteY78" fmla="*/ 331808 h 566254"/>
              <a:gd name="connsiteX79" fmla="*/ 486058 w 607639"/>
              <a:gd name="connsiteY79" fmla="*/ 262927 h 566254"/>
              <a:gd name="connsiteX80" fmla="*/ 496205 w 607639"/>
              <a:gd name="connsiteY80" fmla="*/ 252795 h 566254"/>
              <a:gd name="connsiteX81" fmla="*/ 506351 w 607639"/>
              <a:gd name="connsiteY81" fmla="*/ 262927 h 566254"/>
              <a:gd name="connsiteX82" fmla="*/ 506351 w 607639"/>
              <a:gd name="connsiteY82" fmla="*/ 333675 h 566254"/>
              <a:gd name="connsiteX83" fmla="*/ 505817 w 607639"/>
              <a:gd name="connsiteY83" fmla="*/ 336963 h 566254"/>
              <a:gd name="connsiteX84" fmla="*/ 465853 w 607639"/>
              <a:gd name="connsiteY84" fmla="*/ 389402 h 566254"/>
              <a:gd name="connsiteX85" fmla="*/ 465853 w 607639"/>
              <a:gd name="connsiteY85" fmla="*/ 446818 h 566254"/>
              <a:gd name="connsiteX86" fmla="*/ 486058 w 607639"/>
              <a:gd name="connsiteY86" fmla="*/ 475260 h 566254"/>
              <a:gd name="connsiteX87" fmla="*/ 455707 w 607639"/>
              <a:gd name="connsiteY87" fmla="*/ 505568 h 566254"/>
              <a:gd name="connsiteX88" fmla="*/ 425356 w 607639"/>
              <a:gd name="connsiteY88" fmla="*/ 475260 h 566254"/>
              <a:gd name="connsiteX89" fmla="*/ 445560 w 607639"/>
              <a:gd name="connsiteY89" fmla="*/ 446818 h 566254"/>
              <a:gd name="connsiteX90" fmla="*/ 445560 w 607639"/>
              <a:gd name="connsiteY90" fmla="*/ 230041 h 566254"/>
              <a:gd name="connsiteX91" fmla="*/ 445560 w 607639"/>
              <a:gd name="connsiteY91" fmla="*/ 197689 h 566254"/>
              <a:gd name="connsiteX92" fmla="*/ 330031 w 607639"/>
              <a:gd name="connsiteY92" fmla="*/ 154583 h 566254"/>
              <a:gd name="connsiteX93" fmla="*/ 303775 w 607639"/>
              <a:gd name="connsiteY93" fmla="*/ 161782 h 566254"/>
              <a:gd name="connsiteX94" fmla="*/ 263277 w 607639"/>
              <a:gd name="connsiteY94" fmla="*/ 131474 h 566254"/>
              <a:gd name="connsiteX95" fmla="*/ 303775 w 607639"/>
              <a:gd name="connsiteY95" fmla="*/ 101077 h 566254"/>
              <a:gd name="connsiteX96" fmla="*/ 344272 w 607639"/>
              <a:gd name="connsiteY96" fmla="*/ 131474 h 566254"/>
              <a:gd name="connsiteX97" fmla="*/ 343382 w 607639"/>
              <a:gd name="connsiteY97" fmla="*/ 137962 h 566254"/>
              <a:gd name="connsiteX98" fmla="*/ 454728 w 607639"/>
              <a:gd name="connsiteY98" fmla="*/ 179469 h 566254"/>
              <a:gd name="connsiteX99" fmla="*/ 570969 w 607639"/>
              <a:gd name="connsiteY99" fmla="*/ 131474 h 566254"/>
              <a:gd name="connsiteX100" fmla="*/ 303775 w 607639"/>
              <a:gd name="connsiteY100" fmla="*/ 20997 h 566254"/>
              <a:gd name="connsiteX101" fmla="*/ 36581 w 607639"/>
              <a:gd name="connsiteY101" fmla="*/ 131474 h 566254"/>
              <a:gd name="connsiteX102" fmla="*/ 303775 w 607639"/>
              <a:gd name="connsiteY102" fmla="*/ 241862 h 566254"/>
              <a:gd name="connsiteX103" fmla="*/ 406131 w 607639"/>
              <a:gd name="connsiteY103" fmla="*/ 199556 h 566254"/>
              <a:gd name="connsiteX104" fmla="*/ 419393 w 607639"/>
              <a:gd name="connsiteY104" fmla="*/ 205066 h 566254"/>
              <a:gd name="connsiteX105" fmla="*/ 413874 w 607639"/>
              <a:gd name="connsiteY105" fmla="*/ 218220 h 566254"/>
              <a:gd name="connsiteX106" fmla="*/ 307691 w 607639"/>
              <a:gd name="connsiteY106" fmla="*/ 262127 h 566254"/>
              <a:gd name="connsiteX107" fmla="*/ 303775 w 607639"/>
              <a:gd name="connsiteY107" fmla="*/ 262927 h 566254"/>
              <a:gd name="connsiteX108" fmla="*/ 299948 w 607639"/>
              <a:gd name="connsiteY108" fmla="*/ 262127 h 566254"/>
              <a:gd name="connsiteX109" fmla="*/ 6230 w 607639"/>
              <a:gd name="connsiteY109" fmla="*/ 140806 h 566254"/>
              <a:gd name="connsiteX110" fmla="*/ 0 w 607639"/>
              <a:gd name="connsiteY110" fmla="*/ 131474 h 566254"/>
              <a:gd name="connsiteX111" fmla="*/ 6230 w 607639"/>
              <a:gd name="connsiteY111" fmla="*/ 122142 h 56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07639" h="566254">
                <a:moveTo>
                  <a:pt x="455711" y="515659"/>
                </a:moveTo>
                <a:cubicBezTo>
                  <a:pt x="461327" y="515659"/>
                  <a:pt x="465873" y="520194"/>
                  <a:pt x="465873" y="525796"/>
                </a:cubicBezTo>
                <a:lnTo>
                  <a:pt x="465873" y="556117"/>
                </a:lnTo>
                <a:cubicBezTo>
                  <a:pt x="465873" y="561719"/>
                  <a:pt x="461327" y="566254"/>
                  <a:pt x="455711" y="566254"/>
                </a:cubicBezTo>
                <a:cubicBezTo>
                  <a:pt x="450096" y="566254"/>
                  <a:pt x="445550" y="561719"/>
                  <a:pt x="445550" y="556117"/>
                </a:cubicBezTo>
                <a:lnTo>
                  <a:pt x="445550" y="525796"/>
                </a:lnTo>
                <a:cubicBezTo>
                  <a:pt x="445550" y="520194"/>
                  <a:pt x="450096" y="515659"/>
                  <a:pt x="455711" y="515659"/>
                </a:cubicBezTo>
                <a:close/>
                <a:moveTo>
                  <a:pt x="483639" y="505931"/>
                </a:moveTo>
                <a:cubicBezTo>
                  <a:pt x="489076" y="504509"/>
                  <a:pt x="494513" y="507885"/>
                  <a:pt x="495939" y="513305"/>
                </a:cubicBezTo>
                <a:lnTo>
                  <a:pt x="506010" y="553728"/>
                </a:lnTo>
                <a:cubicBezTo>
                  <a:pt x="507436" y="559147"/>
                  <a:pt x="504138" y="564566"/>
                  <a:pt x="498702" y="565988"/>
                </a:cubicBezTo>
                <a:cubicBezTo>
                  <a:pt x="497811" y="566165"/>
                  <a:pt x="497008" y="566254"/>
                  <a:pt x="496206" y="566254"/>
                </a:cubicBezTo>
                <a:cubicBezTo>
                  <a:pt x="491661" y="566254"/>
                  <a:pt x="487561" y="563234"/>
                  <a:pt x="486402" y="558614"/>
                </a:cubicBezTo>
                <a:lnTo>
                  <a:pt x="476242" y="518191"/>
                </a:lnTo>
                <a:cubicBezTo>
                  <a:pt x="474905" y="512772"/>
                  <a:pt x="478203" y="507263"/>
                  <a:pt x="483639" y="505931"/>
                </a:cubicBezTo>
                <a:close/>
                <a:moveTo>
                  <a:pt x="427732" y="505931"/>
                </a:moveTo>
                <a:cubicBezTo>
                  <a:pt x="433156" y="507263"/>
                  <a:pt x="436447" y="512772"/>
                  <a:pt x="435113" y="518191"/>
                </a:cubicBezTo>
                <a:lnTo>
                  <a:pt x="424975" y="558614"/>
                </a:lnTo>
                <a:cubicBezTo>
                  <a:pt x="423819" y="563234"/>
                  <a:pt x="419728" y="566254"/>
                  <a:pt x="415192" y="566254"/>
                </a:cubicBezTo>
                <a:cubicBezTo>
                  <a:pt x="414392" y="566254"/>
                  <a:pt x="413591" y="566165"/>
                  <a:pt x="412702" y="565988"/>
                </a:cubicBezTo>
                <a:cubicBezTo>
                  <a:pt x="407277" y="564566"/>
                  <a:pt x="403987" y="559147"/>
                  <a:pt x="405410" y="553728"/>
                </a:cubicBezTo>
                <a:lnTo>
                  <a:pt x="415459" y="513305"/>
                </a:lnTo>
                <a:cubicBezTo>
                  <a:pt x="416793" y="507885"/>
                  <a:pt x="422307" y="504509"/>
                  <a:pt x="427732" y="505931"/>
                </a:cubicBezTo>
                <a:close/>
                <a:moveTo>
                  <a:pt x="455707" y="465128"/>
                </a:moveTo>
                <a:cubicBezTo>
                  <a:pt x="450100" y="465128"/>
                  <a:pt x="445560" y="469660"/>
                  <a:pt x="445560" y="475260"/>
                </a:cubicBezTo>
                <a:cubicBezTo>
                  <a:pt x="445560" y="480859"/>
                  <a:pt x="450100" y="485392"/>
                  <a:pt x="455707" y="485392"/>
                </a:cubicBezTo>
                <a:cubicBezTo>
                  <a:pt x="461314" y="485392"/>
                  <a:pt x="465853" y="480859"/>
                  <a:pt x="465853" y="475260"/>
                </a:cubicBezTo>
                <a:cubicBezTo>
                  <a:pt x="465853" y="469660"/>
                  <a:pt x="461314" y="465128"/>
                  <a:pt x="455707" y="465128"/>
                </a:cubicBezTo>
                <a:close/>
                <a:moveTo>
                  <a:pt x="111408" y="252803"/>
                </a:moveTo>
                <a:cubicBezTo>
                  <a:pt x="116927" y="252803"/>
                  <a:pt x="121467" y="257335"/>
                  <a:pt x="121467" y="262935"/>
                </a:cubicBezTo>
                <a:lnTo>
                  <a:pt x="121467" y="331636"/>
                </a:lnTo>
                <a:cubicBezTo>
                  <a:pt x="127341" y="344256"/>
                  <a:pt x="167931" y="420334"/>
                  <a:pt x="293705" y="424334"/>
                </a:cubicBezTo>
                <a:lnTo>
                  <a:pt x="293705" y="333680"/>
                </a:lnTo>
                <a:cubicBezTo>
                  <a:pt x="293705" y="328081"/>
                  <a:pt x="298245" y="323548"/>
                  <a:pt x="303764" y="323548"/>
                </a:cubicBezTo>
                <a:cubicBezTo>
                  <a:pt x="309372" y="323548"/>
                  <a:pt x="313911" y="328081"/>
                  <a:pt x="313911" y="333680"/>
                </a:cubicBezTo>
                <a:lnTo>
                  <a:pt x="313911" y="424422"/>
                </a:lnTo>
                <a:cubicBezTo>
                  <a:pt x="359397" y="422911"/>
                  <a:pt x="391441" y="411891"/>
                  <a:pt x="410668" y="402381"/>
                </a:cubicBezTo>
                <a:cubicBezTo>
                  <a:pt x="415741" y="399893"/>
                  <a:pt x="421794" y="401937"/>
                  <a:pt x="424287" y="407003"/>
                </a:cubicBezTo>
                <a:cubicBezTo>
                  <a:pt x="426779" y="411980"/>
                  <a:pt x="424732" y="418023"/>
                  <a:pt x="419658" y="420512"/>
                </a:cubicBezTo>
                <a:cubicBezTo>
                  <a:pt x="397138" y="431621"/>
                  <a:pt x="358684" y="444953"/>
                  <a:pt x="303764" y="444953"/>
                </a:cubicBezTo>
                <a:cubicBezTo>
                  <a:pt x="146835" y="444953"/>
                  <a:pt x="103753" y="341857"/>
                  <a:pt x="101973" y="337502"/>
                </a:cubicBezTo>
                <a:cubicBezTo>
                  <a:pt x="101528" y="336257"/>
                  <a:pt x="101261" y="335013"/>
                  <a:pt x="101261" y="333680"/>
                </a:cubicBezTo>
                <a:lnTo>
                  <a:pt x="101261" y="262935"/>
                </a:lnTo>
                <a:cubicBezTo>
                  <a:pt x="101261" y="257335"/>
                  <a:pt x="105801" y="252803"/>
                  <a:pt x="111408" y="252803"/>
                </a:cubicBezTo>
                <a:close/>
                <a:moveTo>
                  <a:pt x="10147" y="151682"/>
                </a:moveTo>
                <a:cubicBezTo>
                  <a:pt x="15754" y="151682"/>
                  <a:pt x="20294" y="156215"/>
                  <a:pt x="20294" y="161814"/>
                </a:cubicBezTo>
                <a:lnTo>
                  <a:pt x="20294" y="165191"/>
                </a:lnTo>
                <a:lnTo>
                  <a:pt x="303787" y="282333"/>
                </a:lnTo>
                <a:lnTo>
                  <a:pt x="411310" y="237894"/>
                </a:lnTo>
                <a:cubicBezTo>
                  <a:pt x="416473" y="235761"/>
                  <a:pt x="422436" y="238250"/>
                  <a:pt x="424573" y="243405"/>
                </a:cubicBezTo>
                <a:cubicBezTo>
                  <a:pt x="426709" y="248560"/>
                  <a:pt x="424217" y="254426"/>
                  <a:pt x="419054" y="256559"/>
                </a:cubicBezTo>
                <a:lnTo>
                  <a:pt x="307704" y="302598"/>
                </a:lnTo>
                <a:cubicBezTo>
                  <a:pt x="306458" y="303131"/>
                  <a:pt x="305123" y="303398"/>
                  <a:pt x="303787" y="303398"/>
                </a:cubicBezTo>
                <a:cubicBezTo>
                  <a:pt x="302541" y="303398"/>
                  <a:pt x="301206" y="303131"/>
                  <a:pt x="299960" y="302598"/>
                </a:cubicBezTo>
                <a:lnTo>
                  <a:pt x="6231" y="181278"/>
                </a:lnTo>
                <a:cubicBezTo>
                  <a:pt x="2492" y="179679"/>
                  <a:pt x="0" y="176035"/>
                  <a:pt x="0" y="171946"/>
                </a:cubicBezTo>
                <a:lnTo>
                  <a:pt x="0" y="161814"/>
                </a:lnTo>
                <a:cubicBezTo>
                  <a:pt x="0" y="156215"/>
                  <a:pt x="4539" y="151682"/>
                  <a:pt x="10147" y="151682"/>
                </a:cubicBezTo>
                <a:close/>
                <a:moveTo>
                  <a:pt x="303775" y="121342"/>
                </a:moveTo>
                <a:cubicBezTo>
                  <a:pt x="291403" y="121342"/>
                  <a:pt x="283571" y="127297"/>
                  <a:pt x="283571" y="131474"/>
                </a:cubicBezTo>
                <a:cubicBezTo>
                  <a:pt x="283571" y="135563"/>
                  <a:pt x="291403" y="141517"/>
                  <a:pt x="303775" y="141517"/>
                </a:cubicBezTo>
                <a:cubicBezTo>
                  <a:pt x="316147" y="141517"/>
                  <a:pt x="324068" y="135563"/>
                  <a:pt x="324068" y="131474"/>
                </a:cubicBezTo>
                <a:cubicBezTo>
                  <a:pt x="324068" y="127297"/>
                  <a:pt x="316147" y="121342"/>
                  <a:pt x="303775" y="121342"/>
                </a:cubicBezTo>
                <a:close/>
                <a:moveTo>
                  <a:pt x="299948" y="732"/>
                </a:moveTo>
                <a:cubicBezTo>
                  <a:pt x="302440" y="-245"/>
                  <a:pt x="305199" y="-245"/>
                  <a:pt x="307691" y="732"/>
                </a:cubicBezTo>
                <a:lnTo>
                  <a:pt x="601320" y="122142"/>
                </a:lnTo>
                <a:cubicBezTo>
                  <a:pt x="605147" y="123653"/>
                  <a:pt x="607639" y="127386"/>
                  <a:pt x="607639" y="131474"/>
                </a:cubicBezTo>
                <a:cubicBezTo>
                  <a:pt x="607639" y="135563"/>
                  <a:pt x="605147" y="139207"/>
                  <a:pt x="601320" y="140806"/>
                </a:cubicBezTo>
                <a:lnTo>
                  <a:pt x="465853" y="196801"/>
                </a:lnTo>
                <a:lnTo>
                  <a:pt x="465853" y="215021"/>
                </a:lnTo>
                <a:lnTo>
                  <a:pt x="587346" y="165159"/>
                </a:lnTo>
                <a:lnTo>
                  <a:pt x="587346" y="161782"/>
                </a:lnTo>
                <a:cubicBezTo>
                  <a:pt x="587346" y="156183"/>
                  <a:pt x="591885" y="151650"/>
                  <a:pt x="597493" y="151650"/>
                </a:cubicBezTo>
                <a:cubicBezTo>
                  <a:pt x="603100" y="151650"/>
                  <a:pt x="607639" y="156183"/>
                  <a:pt x="607639" y="161782"/>
                </a:cubicBezTo>
                <a:lnTo>
                  <a:pt x="607639" y="171914"/>
                </a:lnTo>
                <a:cubicBezTo>
                  <a:pt x="607639" y="176003"/>
                  <a:pt x="605147" y="179647"/>
                  <a:pt x="601320" y="181247"/>
                </a:cubicBezTo>
                <a:lnTo>
                  <a:pt x="465853" y="236974"/>
                </a:lnTo>
                <a:lnTo>
                  <a:pt x="465853" y="362383"/>
                </a:lnTo>
                <a:cubicBezTo>
                  <a:pt x="478225" y="349318"/>
                  <a:pt x="484367" y="336075"/>
                  <a:pt x="486058" y="331808"/>
                </a:cubicBezTo>
                <a:lnTo>
                  <a:pt x="486058" y="262927"/>
                </a:lnTo>
                <a:cubicBezTo>
                  <a:pt x="486058" y="257327"/>
                  <a:pt x="490597" y="252795"/>
                  <a:pt x="496205" y="252795"/>
                </a:cubicBezTo>
                <a:cubicBezTo>
                  <a:pt x="501812" y="252795"/>
                  <a:pt x="506351" y="257327"/>
                  <a:pt x="506351" y="262927"/>
                </a:cubicBezTo>
                <a:lnTo>
                  <a:pt x="506351" y="333675"/>
                </a:lnTo>
                <a:cubicBezTo>
                  <a:pt x="506351" y="334830"/>
                  <a:pt x="506173" y="335897"/>
                  <a:pt x="505817" y="336963"/>
                </a:cubicBezTo>
                <a:cubicBezTo>
                  <a:pt x="505372" y="338297"/>
                  <a:pt x="494869" y="367449"/>
                  <a:pt x="465853" y="389402"/>
                </a:cubicBezTo>
                <a:lnTo>
                  <a:pt x="465853" y="446818"/>
                </a:lnTo>
                <a:cubicBezTo>
                  <a:pt x="477602" y="450996"/>
                  <a:pt x="486058" y="462106"/>
                  <a:pt x="486058" y="475260"/>
                </a:cubicBezTo>
                <a:cubicBezTo>
                  <a:pt x="486058" y="491969"/>
                  <a:pt x="472440" y="505568"/>
                  <a:pt x="455707" y="505568"/>
                </a:cubicBezTo>
                <a:cubicBezTo>
                  <a:pt x="438974" y="505568"/>
                  <a:pt x="425356" y="491969"/>
                  <a:pt x="425356" y="475260"/>
                </a:cubicBezTo>
                <a:cubicBezTo>
                  <a:pt x="425356" y="462106"/>
                  <a:pt x="433812" y="450996"/>
                  <a:pt x="445560" y="446818"/>
                </a:cubicBezTo>
                <a:lnTo>
                  <a:pt x="445560" y="230041"/>
                </a:lnTo>
                <a:lnTo>
                  <a:pt x="445560" y="197689"/>
                </a:lnTo>
                <a:lnTo>
                  <a:pt x="330031" y="154583"/>
                </a:lnTo>
                <a:cubicBezTo>
                  <a:pt x="323000" y="159027"/>
                  <a:pt x="313921" y="161782"/>
                  <a:pt x="303775" y="161782"/>
                </a:cubicBezTo>
                <a:cubicBezTo>
                  <a:pt x="281079" y="161782"/>
                  <a:pt x="263277" y="148450"/>
                  <a:pt x="263277" y="131474"/>
                </a:cubicBezTo>
                <a:cubicBezTo>
                  <a:pt x="263277" y="114409"/>
                  <a:pt x="281079" y="101077"/>
                  <a:pt x="303775" y="101077"/>
                </a:cubicBezTo>
                <a:cubicBezTo>
                  <a:pt x="326560" y="101077"/>
                  <a:pt x="344272" y="114409"/>
                  <a:pt x="344272" y="131474"/>
                </a:cubicBezTo>
                <a:cubicBezTo>
                  <a:pt x="344272" y="133696"/>
                  <a:pt x="343916" y="135829"/>
                  <a:pt x="343382" y="137962"/>
                </a:cubicBezTo>
                <a:lnTo>
                  <a:pt x="454728" y="179469"/>
                </a:lnTo>
                <a:lnTo>
                  <a:pt x="570969" y="131474"/>
                </a:lnTo>
                <a:lnTo>
                  <a:pt x="303775" y="20997"/>
                </a:lnTo>
                <a:lnTo>
                  <a:pt x="36581" y="131474"/>
                </a:lnTo>
                <a:lnTo>
                  <a:pt x="303775" y="241862"/>
                </a:lnTo>
                <a:lnTo>
                  <a:pt x="406131" y="199556"/>
                </a:lnTo>
                <a:cubicBezTo>
                  <a:pt x="411293" y="197423"/>
                  <a:pt x="417257" y="199911"/>
                  <a:pt x="419393" y="205066"/>
                </a:cubicBezTo>
                <a:cubicBezTo>
                  <a:pt x="421529" y="210221"/>
                  <a:pt x="419037" y="216176"/>
                  <a:pt x="413874" y="218220"/>
                </a:cubicBezTo>
                <a:lnTo>
                  <a:pt x="307691" y="262127"/>
                </a:lnTo>
                <a:cubicBezTo>
                  <a:pt x="306445" y="262660"/>
                  <a:pt x="305110" y="262927"/>
                  <a:pt x="303775" y="262927"/>
                </a:cubicBezTo>
                <a:cubicBezTo>
                  <a:pt x="302529" y="262927"/>
                  <a:pt x="301194" y="262660"/>
                  <a:pt x="299948" y="262127"/>
                </a:cubicBezTo>
                <a:lnTo>
                  <a:pt x="6230" y="140806"/>
                </a:lnTo>
                <a:cubicBezTo>
                  <a:pt x="2492" y="139207"/>
                  <a:pt x="0" y="135563"/>
                  <a:pt x="0" y="131474"/>
                </a:cubicBezTo>
                <a:cubicBezTo>
                  <a:pt x="0" y="127386"/>
                  <a:pt x="2492" y="123653"/>
                  <a:pt x="6230" y="1221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TextBox 32">
            <a:extLst>
              <a:ext uri="{FF2B5EF4-FFF2-40B4-BE49-F238E27FC236}">
                <a16:creationId xmlns:a16="http://schemas.microsoft.com/office/drawing/2014/main" id="{0275592F-0FD1-3476-4B29-241DDD02C2AD}"/>
              </a:ext>
            </a:extLst>
          </p:cNvPr>
          <p:cNvSpPr txBox="1"/>
          <p:nvPr/>
        </p:nvSpPr>
        <p:spPr>
          <a:xfrm>
            <a:off x="1613584" y="3790950"/>
            <a:ext cx="880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Neue Regular"/>
              </a:rPr>
              <a:t>B. Lee and W. Shin, "Max-Min Fairness Precoder Design for Rate-Splitting Multiple Access: Impact of Imperfect Channel Knowledge," in </a:t>
            </a:r>
            <a:r>
              <a:rPr lang="en-US" altLang="zh-CN" sz="1200" b="0" i="1" dirty="0">
                <a:solidFill>
                  <a:srgbClr val="333333"/>
                </a:solidFill>
                <a:effectLst/>
                <a:latin typeface="HelveticaNeue Regular"/>
              </a:rPr>
              <a:t>IEEE Transactions on Vehicular Technology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HelveticaNeue Regular"/>
              </a:rPr>
              <a:t>, vol. 72, no. 1, pp. 1355-1359, Jan. 2023.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Flowchart: Preparation 1"/>
          <p:cNvSpPr/>
          <p:nvPr/>
        </p:nvSpPr>
        <p:spPr>
          <a:xfrm rot="5400000">
            <a:off x="2439035" y="3123565"/>
            <a:ext cx="737870" cy="745490"/>
          </a:xfrm>
          <a:prstGeom prst="ellipse">
            <a:avLst/>
          </a:prstGeom>
          <a:noFill/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14465" y="3975311"/>
            <a:ext cx="2387498" cy="4996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论文背景与介绍</a:t>
            </a:r>
          </a:p>
        </p:txBody>
      </p:sp>
      <p:sp>
        <p:nvSpPr>
          <p:cNvPr id="6" name="矩形 5"/>
          <p:cNvSpPr/>
          <p:nvPr/>
        </p:nvSpPr>
        <p:spPr>
          <a:xfrm>
            <a:off x="1825540" y="3189548"/>
            <a:ext cx="196534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9" name="矩形 28"/>
          <p:cNvSpPr/>
          <p:nvPr/>
        </p:nvSpPr>
        <p:spPr>
          <a:xfrm>
            <a:off x="3744589" y="3975311"/>
            <a:ext cx="2480098" cy="4996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系统建模与问题提出</a:t>
            </a:r>
          </a:p>
        </p:txBody>
      </p:sp>
      <p:sp>
        <p:nvSpPr>
          <p:cNvPr id="30" name="矩形 29"/>
          <p:cNvSpPr/>
          <p:nvPr/>
        </p:nvSpPr>
        <p:spPr>
          <a:xfrm>
            <a:off x="4001964" y="3189548"/>
            <a:ext cx="196534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33" name="矩形 32"/>
          <p:cNvSpPr/>
          <p:nvPr/>
        </p:nvSpPr>
        <p:spPr>
          <a:xfrm>
            <a:off x="5921013" y="3975311"/>
            <a:ext cx="2480098" cy="4996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提出算法</a:t>
            </a:r>
          </a:p>
        </p:txBody>
      </p:sp>
      <p:sp>
        <p:nvSpPr>
          <p:cNvPr id="34" name="矩形 33"/>
          <p:cNvSpPr/>
          <p:nvPr/>
        </p:nvSpPr>
        <p:spPr>
          <a:xfrm>
            <a:off x="6178388" y="3189548"/>
            <a:ext cx="196534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37" name="矩形 36"/>
          <p:cNvSpPr/>
          <p:nvPr/>
        </p:nvSpPr>
        <p:spPr>
          <a:xfrm>
            <a:off x="8097437" y="3975311"/>
            <a:ext cx="2480098" cy="4996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仿真与总结</a:t>
            </a:r>
          </a:p>
        </p:txBody>
      </p:sp>
      <p:sp>
        <p:nvSpPr>
          <p:cNvPr id="38" name="矩形 37"/>
          <p:cNvSpPr/>
          <p:nvPr/>
        </p:nvSpPr>
        <p:spPr>
          <a:xfrm>
            <a:off x="8354812" y="3189548"/>
            <a:ext cx="1965348" cy="5847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39" name="矩形 38"/>
          <p:cNvSpPr/>
          <p:nvPr/>
        </p:nvSpPr>
        <p:spPr>
          <a:xfrm>
            <a:off x="4612098" y="1434584"/>
            <a:ext cx="3200214" cy="106984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800" dirty="0">
                <a:solidFill>
                  <a:schemeClr val="accent1"/>
                </a:solidFill>
                <a:cs typeface="+mn-ea"/>
                <a:sym typeface="+mn-lt"/>
              </a:rPr>
              <a:t>目录</a:t>
            </a:r>
            <a:r>
              <a:rPr lang="en-US" altLang="zh-CN" sz="2400" dirty="0">
                <a:solidFill>
                  <a:schemeClr val="accent1"/>
                </a:solidFill>
                <a:cs typeface="+mn-ea"/>
                <a:sym typeface="+mn-lt"/>
              </a:rPr>
              <a:t>/</a:t>
            </a:r>
            <a:r>
              <a:rPr lang="en-US" altLang="zh-CN" sz="2000" dirty="0">
                <a:solidFill>
                  <a:schemeClr val="accent1"/>
                </a:solidFill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accent1"/>
              </a:solidFill>
              <a:cs typeface="+mn-ea"/>
              <a:sym typeface="+mn-lt"/>
            </a:endParaRPr>
          </a:p>
        </p:txBody>
      </p:sp>
      <p:sp>
        <p:nvSpPr>
          <p:cNvPr id="40" name="Flowchart: Preparation 1"/>
          <p:cNvSpPr/>
          <p:nvPr/>
        </p:nvSpPr>
        <p:spPr>
          <a:xfrm rot="5400000">
            <a:off x="4615815" y="3123565"/>
            <a:ext cx="737870" cy="745490"/>
          </a:xfrm>
          <a:prstGeom prst="ellipse">
            <a:avLst/>
          </a:prstGeom>
          <a:noFill/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1" name="Flowchart: Preparation 1"/>
          <p:cNvSpPr/>
          <p:nvPr/>
        </p:nvSpPr>
        <p:spPr>
          <a:xfrm rot="5400000">
            <a:off x="6791960" y="3123565"/>
            <a:ext cx="737870" cy="745490"/>
          </a:xfrm>
          <a:prstGeom prst="ellipse">
            <a:avLst/>
          </a:prstGeom>
          <a:noFill/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Flowchart: Preparation 1"/>
          <p:cNvSpPr/>
          <p:nvPr/>
        </p:nvSpPr>
        <p:spPr>
          <a:xfrm rot="5400000">
            <a:off x="8968740" y="3107055"/>
            <a:ext cx="737870" cy="745490"/>
          </a:xfrm>
          <a:prstGeom prst="ellipse">
            <a:avLst/>
          </a:prstGeom>
          <a:noFill/>
          <a:ln w="1905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11"/>
          <p:cNvSpPr/>
          <p:nvPr userDrawn="1"/>
        </p:nvSpPr>
        <p:spPr>
          <a:xfrm rot="5400000">
            <a:off x="5389880" y="1453515"/>
            <a:ext cx="1410970" cy="1372235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"/>
          <p:cNvSpPr/>
          <p:nvPr userDrawn="1"/>
        </p:nvSpPr>
        <p:spPr>
          <a:xfrm rot="5400000">
            <a:off x="3867785" y="1262380"/>
            <a:ext cx="4455795" cy="433324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532550" y="1865550"/>
            <a:ext cx="3126900" cy="312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59050" y="2814320"/>
            <a:ext cx="7073265" cy="9069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论文背景与介绍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5455146" y="2583904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Part  01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4136390" cy="4996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论文背景与介绍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24844" y="1996357"/>
            <a:ext cx="9766372" cy="2634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由于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RSMA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（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Rate-splitting multiple access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）对不完美信道知识的鲁棒性，它已成为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5g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以上网络的鲁棒多址框架。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+mn-ea"/>
              </a:rPr>
              <a:t>RSMA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的灵活性使其能够轻松控制公共数据流和专用数据流的功率部分，从而在各种多天线无线网络中获得比传统多址技术更好的性能。</a:t>
            </a: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0000"/>
                </a:solidFill>
                <a:latin typeface="+mn-ea"/>
              </a:rPr>
              <a:t>该论文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+mn-ea"/>
              </a:rPr>
              <a:t>在预编码向量和共同速率部分上最大化所有用户的最小速率，通过这种方法，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解决具有非凸性的</a:t>
            </a:r>
            <a:r>
              <a:rPr lang="en-US" altLang="zh-CN" sz="1600" b="0" i="0" dirty="0">
                <a:solidFill>
                  <a:srgbClr val="333333"/>
                </a:solidFill>
                <a:effectLst/>
                <a:latin typeface="+mn-ea"/>
              </a:rPr>
              <a:t>max-min</a:t>
            </a:r>
            <a:r>
              <a:rPr lang="zh-CN" altLang="en-US" sz="1600" b="0" i="0" dirty="0">
                <a:solidFill>
                  <a:srgbClr val="333333"/>
                </a:solidFill>
                <a:effectLst/>
                <a:latin typeface="+mn-ea"/>
              </a:rPr>
              <a:t>公平性问题，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由于极大极小公平性问题具有非凸性，求解起来比较困难。为此，提出了一个基于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SDR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CCP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的松弛优化问题，将非凸问题转化为凸问题</a:t>
            </a:r>
            <a:r>
              <a:rPr lang="zh-CN" altLang="en-US" sz="1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dirty="0">
              <a:latin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61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"/>
          <p:cNvSpPr/>
          <p:nvPr userDrawn="1"/>
        </p:nvSpPr>
        <p:spPr>
          <a:xfrm rot="5400000">
            <a:off x="3867785" y="1262380"/>
            <a:ext cx="4455795" cy="433324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532550" y="1865550"/>
            <a:ext cx="3126900" cy="312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59050" y="2814320"/>
            <a:ext cx="7073265" cy="9069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系统建模与问题提出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5455146" y="2583904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Part  02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1165225" y="668655"/>
            <a:ext cx="3014889" cy="4996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系统建模</a:t>
            </a:r>
          </a:p>
        </p:txBody>
      </p:sp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D0F29D3-00AA-36E8-0D45-9CC167EDD9A0}"/>
              </a:ext>
            </a:extLst>
          </p:cNvPr>
          <p:cNvCxnSpPr>
            <a:cxnSpLocks/>
          </p:cNvCxnSpPr>
          <p:nvPr/>
        </p:nvCxnSpPr>
        <p:spPr>
          <a:xfrm>
            <a:off x="6076676" y="1168279"/>
            <a:ext cx="0" cy="518057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3D3D034-4F4D-4C73-A9BC-F024F7B8F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4468" y="1512948"/>
            <a:ext cx="5407556" cy="441521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4C9DF0D-313C-439E-BA97-437CDF4EC1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332" y="1135520"/>
            <a:ext cx="1752381" cy="67619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2E66A53-B2F4-4104-870C-6818A1A827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363" y="1783009"/>
            <a:ext cx="957761" cy="35497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5606BC2-CFE2-4132-8423-1A2163A0C3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5363" y="2151369"/>
            <a:ext cx="957761" cy="31299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EF2595B-3623-480B-B65D-766B36481DAF}"/>
              </a:ext>
            </a:extLst>
          </p:cNvPr>
          <p:cNvSpPr txBox="1"/>
          <p:nvPr/>
        </p:nvSpPr>
        <p:spPr>
          <a:xfrm>
            <a:off x="1665855" y="179302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：公共流符号预编码向量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3CCFA54-A649-4CFB-8A1C-A11E5EA46E3A}"/>
              </a:ext>
            </a:extLst>
          </p:cNvPr>
          <p:cNvSpPr/>
          <p:nvPr/>
        </p:nvSpPr>
        <p:spPr>
          <a:xfrm>
            <a:off x="749896" y="1278825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发射信号：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C0C97AD-A5C4-44B2-AC3C-8FB3A09447E3}"/>
              </a:ext>
            </a:extLst>
          </p:cNvPr>
          <p:cNvSpPr txBox="1"/>
          <p:nvPr/>
        </p:nvSpPr>
        <p:spPr>
          <a:xfrm>
            <a:off x="1664436" y="2073046"/>
            <a:ext cx="24416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：私有流符号预编码向量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D21501-140B-4C60-81BB-2E9B61647BD2}"/>
              </a:ext>
            </a:extLst>
          </p:cNvPr>
          <p:cNvSpPr/>
          <p:nvPr/>
        </p:nvSpPr>
        <p:spPr>
          <a:xfrm>
            <a:off x="584649" y="3082851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接收信号：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69F1D12E-DD0B-483C-909B-0B160DECB8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2914" y="2456694"/>
            <a:ext cx="1026696" cy="26495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33B1F319-7A40-41E3-93AF-C043A687E02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9192" y="2464362"/>
            <a:ext cx="1107984" cy="23502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8CE088CD-80DB-46FA-9AF2-033364DBBEE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02610" y="2452394"/>
            <a:ext cx="628852" cy="221527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253BAC0-6DBC-4AEA-8F89-F1F4619B29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58446" y="3075197"/>
            <a:ext cx="1418730" cy="326864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458FCF5D-DED7-43DC-8662-0C9CA6B02EDA}"/>
              </a:ext>
            </a:extLst>
          </p:cNvPr>
          <p:cNvSpPr/>
          <p:nvPr/>
        </p:nvSpPr>
        <p:spPr>
          <a:xfrm>
            <a:off x="3061199" y="3102233"/>
            <a:ext cx="336094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   ∈  =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{1, 2,...,K}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7FD7CF3-40F9-4350-A90C-5D1C3986DC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30050" y="3153759"/>
            <a:ext cx="192395" cy="240494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1D94D768-819D-4D40-950E-C0007D9A6D6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16218" y="3171725"/>
            <a:ext cx="192392" cy="248507"/>
          </a:xfrm>
          <a:prstGeom prst="rect">
            <a:avLst/>
          </a:prstGeom>
        </p:spPr>
      </p:pic>
      <p:sp>
        <p:nvSpPr>
          <p:cNvPr id="37" name="矩形 36">
            <a:extLst>
              <a:ext uri="{FF2B5EF4-FFF2-40B4-BE49-F238E27FC236}">
                <a16:creationId xmlns:a16="http://schemas.microsoft.com/office/drawing/2014/main" id="{2CE7EE3A-F2C9-4DE7-8CD1-5230E5679EA5}"/>
              </a:ext>
            </a:extLst>
          </p:cNvPr>
          <p:cNvSpPr/>
          <p:nvPr/>
        </p:nvSpPr>
        <p:spPr>
          <a:xfrm>
            <a:off x="595997" y="2704634"/>
            <a:ext cx="346761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传输信号功率约束以总功率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Pt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表示：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33B4FAA-61FD-4C3C-BC3C-80B1F7E67A3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32256" y="2756327"/>
            <a:ext cx="2193983" cy="248280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90E2BBD0-91FA-4C2C-BEE6-ACC998F5DDE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54415" y="3514430"/>
            <a:ext cx="1316646" cy="264432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8CC4C59D-F8E5-4995-B6ED-6988E8456885}"/>
              </a:ext>
            </a:extLst>
          </p:cNvPr>
          <p:cNvSpPr/>
          <p:nvPr/>
        </p:nvSpPr>
        <p:spPr>
          <a:xfrm>
            <a:off x="655951" y="3467823"/>
            <a:ext cx="27494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BS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到第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个用户的信道矢量：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9CFC8416-D045-4858-89BF-47313E4B7B65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6514" y="3853960"/>
            <a:ext cx="1756670" cy="243667"/>
          </a:xfrm>
          <a:prstGeom prst="rect">
            <a:avLst/>
          </a:prstGeom>
        </p:spPr>
      </p:pic>
      <p:sp>
        <p:nvSpPr>
          <p:cNvPr id="43" name="矩形 42">
            <a:extLst>
              <a:ext uri="{FF2B5EF4-FFF2-40B4-BE49-F238E27FC236}">
                <a16:creationId xmlns:a16="http://schemas.microsoft.com/office/drawing/2014/main" id="{53C44DF8-06CF-42E3-A8B0-497F88C2F42D}"/>
              </a:ext>
            </a:extLst>
          </p:cNvPr>
          <p:cNvSpPr/>
          <p:nvPr/>
        </p:nvSpPr>
        <p:spPr>
          <a:xfrm>
            <a:off x="613271" y="4111007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发射功率约束：</a:t>
            </a:r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AC3B5DC8-0848-4C74-8CFF-2E9A5DD43F6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46633" y="4154917"/>
            <a:ext cx="1159000" cy="264432"/>
          </a:xfrm>
          <a:prstGeom prst="rect">
            <a:avLst/>
          </a:prstGeom>
        </p:spPr>
      </p:pic>
      <p:sp>
        <p:nvSpPr>
          <p:cNvPr id="46" name="矩形 45">
            <a:extLst>
              <a:ext uri="{FF2B5EF4-FFF2-40B4-BE49-F238E27FC236}">
                <a16:creationId xmlns:a16="http://schemas.microsoft.com/office/drawing/2014/main" id="{043282BA-7745-4A54-81B1-C1EED5306C4E}"/>
              </a:ext>
            </a:extLst>
          </p:cNvPr>
          <p:cNvSpPr/>
          <p:nvPr/>
        </p:nvSpPr>
        <p:spPr>
          <a:xfrm>
            <a:off x="595997" y="4394518"/>
            <a:ext cx="536896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如图所示，在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RSMA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中，第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个用户   分为公共消息</a:t>
            </a:r>
            <a:r>
              <a:rPr lang="en-US" altLang="zh-CN" sz="1600" i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和私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有消息    。所有从 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中分离出来的公共消息，      被组合成一个超公共消息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。然后将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编码为一个通用流，该流被设计为所有用户都可解码。每个私有消息都被编码到一个私有流中，该流只能由相应的用户解码。通用数据流可以通过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操作消除。因此，首先对公共数据流进行解码，然后对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SIC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操作私有数据流进行解码。</a:t>
            </a: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5C1EE9E5-0F46-4147-BC5D-A0DAEB13AA7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16491" y="4455727"/>
            <a:ext cx="298409" cy="22154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7F5C8900-3803-4DCA-9E3F-04A4BA5F52B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30484" y="4449561"/>
            <a:ext cx="375913" cy="226453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6D497517-06C2-4727-AE07-3356D204D4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16262" y="4726110"/>
            <a:ext cx="403915" cy="199738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62D64AB6-097E-46DA-907B-4E9767954DA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94020" y="4693649"/>
            <a:ext cx="298409" cy="221546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7C0E0D38-664D-4483-B199-356B072DD9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59443" y="4705982"/>
            <a:ext cx="628852" cy="221527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8C76F972-E08E-4223-AA6D-B8669DE1038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07224" y="4999632"/>
            <a:ext cx="232529" cy="175493"/>
          </a:xfrm>
          <a:prstGeom prst="rect">
            <a:avLst/>
          </a:prstGeom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F7A4C4B2-1340-45AC-A52C-4C1885CF1FA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731462" y="4999631"/>
            <a:ext cx="232529" cy="175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2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1"/>
          <p:cNvSpPr/>
          <p:nvPr userDrawn="1"/>
        </p:nvSpPr>
        <p:spPr>
          <a:xfrm rot="5400000">
            <a:off x="3867785" y="1262380"/>
            <a:ext cx="4455795" cy="433324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23164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>
            <a:off x="0" y="4541520"/>
            <a:ext cx="6493397" cy="23164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5" b="3346"/>
          <a:stretch>
            <a:fillRect/>
          </a:stretch>
        </p:blipFill>
        <p:spPr>
          <a:xfrm>
            <a:off x="8538110" y="3200400"/>
            <a:ext cx="3653889" cy="3657599"/>
          </a:xfrm>
          <a:prstGeom prst="rect">
            <a:avLst/>
          </a:prstGeom>
        </p:spPr>
      </p:pic>
      <p:sp>
        <p:nvSpPr>
          <p:cNvPr id="2" name="椭圆 1"/>
          <p:cNvSpPr/>
          <p:nvPr/>
        </p:nvSpPr>
        <p:spPr>
          <a:xfrm>
            <a:off x="4532550" y="1865550"/>
            <a:ext cx="3126900" cy="31269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559050" y="2814320"/>
            <a:ext cx="7073265" cy="90691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4000" dirty="0">
                <a:solidFill>
                  <a:schemeClr val="accent1"/>
                </a:solidFill>
                <a:cs typeface="+mn-ea"/>
                <a:sym typeface="+mn-lt"/>
              </a:rPr>
              <a:t>提出算法</a:t>
            </a:r>
          </a:p>
        </p:txBody>
      </p:sp>
      <p:sp>
        <p:nvSpPr>
          <p:cNvPr id="58" name="矩形: 圆角 57"/>
          <p:cNvSpPr/>
          <p:nvPr/>
        </p:nvSpPr>
        <p:spPr>
          <a:xfrm>
            <a:off x="5455146" y="2583904"/>
            <a:ext cx="1282979" cy="32986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bg1"/>
                </a:solidFill>
                <a:cs typeface="+mn-ea"/>
                <a:sym typeface="+mn-lt"/>
              </a:rPr>
              <a:t>Part  03</a:t>
            </a:r>
            <a:endParaRPr lang="zh-CN" altLang="en-US" sz="1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7D03AB-84D3-A7FB-FF21-AB156FB6AD54}"/>
              </a:ext>
            </a:extLst>
          </p:cNvPr>
          <p:cNvSpPr txBox="1"/>
          <p:nvPr/>
        </p:nvSpPr>
        <p:spPr>
          <a:xfrm>
            <a:off x="1165225" y="668655"/>
            <a:ext cx="3014889" cy="499624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zh-CN" altLang="en-US" sz="2000" dirty="0">
                <a:solidFill>
                  <a:schemeClr val="accent1"/>
                </a:solidFill>
                <a:cs typeface="+mn-ea"/>
                <a:sym typeface="+mn-lt"/>
              </a:rPr>
              <a:t>问题提出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FFD89EB-E649-464E-8148-B0E99DD06C72}"/>
              </a:ext>
            </a:extLst>
          </p:cNvPr>
          <p:cNvSpPr/>
          <p:nvPr/>
        </p:nvSpPr>
        <p:spPr>
          <a:xfrm>
            <a:off x="696864" y="1861051"/>
            <a:ext cx="39437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假设一个不完善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CSIT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CSIR</a:t>
            </a:r>
            <a:r>
              <a:rPr lang="zh-CN" altLang="en-US" sz="16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的通道模型：</a:t>
            </a:r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075F74-FEBE-4ECE-88A6-D902435D7C2D}"/>
              </a:ext>
            </a:extLst>
          </p:cNvPr>
          <p:cNvSpPr/>
          <p:nvPr/>
        </p:nvSpPr>
        <p:spPr>
          <a:xfrm>
            <a:off x="743936" y="2238686"/>
            <a:ext cx="19287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个用户表示为：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1ACDFA0-8C9E-475F-9303-ED62CB3F42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611" y="2282988"/>
            <a:ext cx="1419048" cy="33333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1F3F8F-E944-4ABF-AFDD-6241C7D6EA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01952" y="2294870"/>
            <a:ext cx="1326141" cy="2576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203D22D-7756-452B-A256-28E893B35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78353" y="2291359"/>
            <a:ext cx="1045126" cy="29418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3B5A1FE-60AF-41E4-961C-E614225751BD}"/>
              </a:ext>
            </a:extLst>
          </p:cNvPr>
          <p:cNvSpPr txBox="1"/>
          <p:nvPr/>
        </p:nvSpPr>
        <p:spPr>
          <a:xfrm>
            <a:off x="743936" y="2241076"/>
            <a:ext cx="9555258" cy="604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，其中   为估计信道，             。根据信道期望          ，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得出信道协方差为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367ABF8-750D-47D5-834C-8AC6498B77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9019" y="2241073"/>
            <a:ext cx="254121" cy="27418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264BB5C-76FF-4094-8095-86B7B90DAA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1518" y="2518112"/>
            <a:ext cx="3269705" cy="29418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7EE7D36-5A53-4365-8A86-81D81EDA3492}"/>
              </a:ext>
            </a:extLst>
          </p:cNvPr>
          <p:cNvSpPr/>
          <p:nvPr/>
        </p:nvSpPr>
        <p:spPr>
          <a:xfrm>
            <a:off x="743936" y="305300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同时假设信道误差                             的协方差矩阵为</a:t>
            </a:r>
            <a:r>
              <a:rPr lang="en-US" altLang="zh-CN" sz="1600" dirty="0">
                <a:latin typeface="宋体" panose="02010600030101010101" pitchFamily="2" charset="-122"/>
                <a:ea typeface="宋体" panose="02010600030101010101" pitchFamily="2" charset="-122"/>
              </a:rPr>
              <a:t>              </a:t>
            </a:r>
            <a:r>
              <a:rPr lang="zh-CN" altLang="en-US" sz="1600" dirty="0">
                <a:latin typeface="宋体" panose="02010600030101010101" pitchFamily="2" charset="-122"/>
                <a:ea typeface="宋体" panose="02010600030101010101" pitchFamily="2" charset="-122"/>
              </a:rPr>
              <a:t>接收信号可重新表示为：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7DEB786-A86F-4726-9F86-A6D3DBDFDC7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81518" y="3089332"/>
            <a:ext cx="1180952" cy="28571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65D70CB-AE77-492E-ACC7-A590FCFF4A2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76118" y="3090959"/>
            <a:ext cx="1779922" cy="31194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DE3DF3B2-784A-45BA-9BF5-B8D2F1C71CB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8230" y="3360091"/>
            <a:ext cx="1352381" cy="30476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90C25A2-DE9B-48EE-AB80-E050666A0E5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78119" y="3683731"/>
            <a:ext cx="5599451" cy="132569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73EC4E5-8AD3-4D82-A41C-FD8B7B587A04}"/>
              </a:ext>
            </a:extLst>
          </p:cNvPr>
          <p:cNvSpPr/>
          <p:nvPr/>
        </p:nvSpPr>
        <p:spPr>
          <a:xfrm>
            <a:off x="790991" y="1284989"/>
            <a:ext cx="3057247" cy="4039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1600" i="1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Channel Knowledge Assumption</a:t>
            </a:r>
            <a:endParaRPr lang="zh-CN" altLang="en-US" sz="1600" i="1" dirty="0">
              <a:solidFill>
                <a:prstClr val="blac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25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/>
    </mc:Choice>
    <mc:Fallback xmlns="">
      <p:transition advClick="0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654" r="42125" b="8464"/>
          <a:stretch>
            <a:fillRect/>
          </a:stretch>
        </p:blipFill>
        <p:spPr>
          <a:xfrm flipH="1">
            <a:off x="8920480" y="4966970"/>
            <a:ext cx="6493397" cy="2316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85445" y="-421006"/>
            <a:ext cx="12192000" cy="2316481"/>
          </a:xfrm>
          <a:prstGeom prst="rect">
            <a:avLst/>
          </a:prstGeom>
        </p:spPr>
      </p:pic>
      <p:sp>
        <p:nvSpPr>
          <p:cNvPr id="10" name="11"/>
          <p:cNvSpPr/>
          <p:nvPr userDrawn="1"/>
        </p:nvSpPr>
        <p:spPr>
          <a:xfrm rot="5400000">
            <a:off x="1002030" y="676275"/>
            <a:ext cx="557530" cy="542290"/>
          </a:xfrm>
          <a:prstGeom prst="ellipse">
            <a:avLst/>
          </a:prstGeom>
          <a:solidFill>
            <a:schemeClr val="bg1">
              <a:lumMod val="75000"/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600" strike="noStrike" noProof="1">
              <a:latin typeface="+mn-ea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09650" y="1065530"/>
            <a:ext cx="9615170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sz="1600" i="1" dirty="0">
                <a:latin typeface="+mn-ea"/>
                <a:cs typeface="+mn-ea"/>
              </a:rPr>
              <a:t>The Rate Derived From Imperfect CSIR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09650" y="1895475"/>
            <a:ext cx="96151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由于每个用户不能具有关于信道的准确信息，为了解决在不完美的</a:t>
            </a:r>
            <a:r>
              <a:rPr lang="en-US" altLang="zh-CN" sz="1600" dirty="0">
                <a:latin typeface="+mn-ea"/>
              </a:rPr>
              <a:t>CSIR</a:t>
            </a:r>
            <a:r>
              <a:rPr lang="zh-CN" altLang="en-US" sz="1600" dirty="0">
                <a:latin typeface="+mn-ea"/>
              </a:rPr>
              <a:t>下指示接收机的可实现速率问题，本文应用了广义互信息</a:t>
            </a:r>
            <a:r>
              <a:rPr lang="en-US" altLang="zh-CN" sz="1600" dirty="0">
                <a:latin typeface="+mn-ea"/>
              </a:rPr>
              <a:t>(GMI</a:t>
            </a:r>
            <a:r>
              <a:rPr lang="zh-CN" altLang="en-US" sz="1600" dirty="0">
                <a:latin typeface="+mn-ea"/>
              </a:rPr>
              <a:t>）。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5098351" y="2725674"/>
                <a:ext cx="1193019" cy="33855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h𝑠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1600">
                  <a:latin typeface="+mn-ea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351" y="2725674"/>
                <a:ext cx="1193019" cy="338554"/>
              </a:xfrm>
              <a:prstGeom prst="rect">
                <a:avLst/>
              </a:prstGeom>
              <a:blipFill>
                <a:blip r:embed="rId6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1009650" y="2725420"/>
            <a:ext cx="4206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+mn-ea"/>
              </a:rPr>
              <a:t>当输入信号</a:t>
            </a:r>
            <a:r>
              <a:rPr lang="en-US" altLang="zh-CN" sz="1600">
                <a:latin typeface="+mn-ea"/>
              </a:rPr>
              <a:t>s</a:t>
            </a:r>
            <a:r>
              <a:rPr lang="zh-CN" altLang="en-US" sz="1600">
                <a:latin typeface="+mn-ea"/>
              </a:rPr>
              <a:t>遵循高斯分布，输出信号：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009586" y="3831844"/>
                <a:ext cx="2955616" cy="691856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𝐺𝑀𝐼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cs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  <a:cs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cs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𝑍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86" y="3831844"/>
                <a:ext cx="2955616" cy="69185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1009650" y="3278505"/>
                <a:ext cx="9615170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sz="1600" dirty="0">
                    <a:latin typeface="+mn-ea"/>
                    <a:cs typeface="Cambria Math" panose="02040503050406030204" pitchFamily="18" charset="0"/>
                  </a:rPr>
                  <a:t>是衰落系数，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 sz="1600" dirty="0">
                    <a:latin typeface="+mn-ea"/>
                    <a:cs typeface="Cambria Math" panose="02040503050406030204" pitchFamily="18" charset="0"/>
                  </a:rPr>
                  <a:t>是附加噪声，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zh-CN" altLang="en-US" sz="1600" dirty="0">
                    <a:latin typeface="+mn-ea"/>
                    <a:cs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</m:acc>
                  </m:oMath>
                </a14:m>
                <a:r>
                  <a:rPr lang="zh-CN" altLang="en-US" sz="1600" dirty="0">
                    <a:latin typeface="+mn-ea"/>
                    <a:cs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∼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𝒞𝒩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>
                    <a:latin typeface="+mn-ea"/>
                    <a:cs typeface="Cambria Math" panose="02040503050406030204" pitchFamily="18" charset="0"/>
                  </a:rPr>
                  <a:t>，在不完美信道下的</a:t>
                </a:r>
                <a:r>
                  <a:rPr lang="en-US" altLang="zh-CN" sz="1600" dirty="0">
                    <a:latin typeface="+mn-ea"/>
                    <a:cs typeface="Cambria Math" panose="02040503050406030204" pitchFamily="18" charset="0"/>
                  </a:rPr>
                  <a:t>GMI</a:t>
                </a:r>
                <a:r>
                  <a:rPr lang="zh-CN" altLang="en-US" sz="1600" dirty="0">
                    <a:latin typeface="+mn-ea"/>
                    <a:cs typeface="Cambria Math" panose="02040503050406030204" pitchFamily="18" charset="0"/>
                  </a:rPr>
                  <a:t>定义为：</a:t>
                </a: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3278505"/>
                <a:ext cx="9615170" cy="372666"/>
              </a:xfrm>
              <a:prstGeom prst="rect">
                <a:avLst/>
              </a:prstGeom>
              <a:blipFill>
                <a:blip r:embed="rId8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009650" y="4718050"/>
                <a:ext cx="9615805" cy="372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en-US" sz="1600">
                    <a:latin typeface="+mn-ea"/>
                    <a:cs typeface="Cambria Math" panose="02040503050406030204" pitchFamily="18" charset="0"/>
                  </a:rPr>
                  <a:t>，将GMI应用于不完全信道知识场景下的RSMA，接收信号方程表示为：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50" y="4718050"/>
                <a:ext cx="9615805" cy="372666"/>
              </a:xfrm>
              <a:prstGeom prst="rect">
                <a:avLst/>
              </a:prstGeom>
              <a:blipFill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09586" y="5259324"/>
                <a:ext cx="3503716" cy="368114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1600">
                  <a:latin typeface="+mn-ea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86" y="5259324"/>
                <a:ext cx="3503716" cy="368114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09586" y="5792470"/>
                <a:ext cx="7594195" cy="38805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pPr algn="l"/>
                <a:r>
                  <a:rPr lang="zh-CN" altLang="en-US" sz="1600" dirty="0">
                    <a:latin typeface="+mn-ea"/>
                    <a:cs typeface="Cambria Math" panose="020405030504060302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𝐡</m:t>
                            </m:r>
                          </m:e>
                        </m:acc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𝐞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𝐻</m:t>
                        </m:r>
                      </m:sup>
                    </m:sSubSup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600" b="1">
                                        <a:latin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b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𝐞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𝐻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𝐩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6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586" y="5792470"/>
                <a:ext cx="7594195" cy="388055"/>
              </a:xfrm>
              <a:prstGeom prst="rect">
                <a:avLst/>
              </a:prstGeom>
              <a:blipFill>
                <a:blip r:embed="rId11"/>
                <a:stretch>
                  <a:fillRect l="-482" t="-89063" b="-140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Click="0" advTm="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3648,&quot;width&quot;:10225.822047244093}"/>
</p:tagLst>
</file>

<file path=ppt/theme/theme1.xml><?xml version="1.0" encoding="utf-8"?>
<a:theme xmlns:a="http://schemas.openxmlformats.org/drawingml/2006/main" name="第一PPT，www.1ppt.com">
  <a:themeElements>
    <a:clrScheme name="自定义 10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x2pyu2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103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95959"/>
      </a:accent1>
      <a:accent2>
        <a:srgbClr val="7F7F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4x2pyu2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思源宋体"/>
        <a:ea typeface=""/>
        <a:cs typeface=""/>
        <a:font script="Jpan" typeface="ＭＳ Ｐゴシック"/>
        <a:font script="Hang" typeface="맑은 고딕"/>
        <a:font script="Hans" typeface="思源宋体"/>
        <a:font script="Hant" typeface="新細明體"/>
        <a:font script="Arab" typeface="思源宋体"/>
        <a:font script="Hebr" typeface="思源宋体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思源宋体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1441</Words>
  <Application>Microsoft Office PowerPoint</Application>
  <PresentationFormat>宽屏</PresentationFormat>
  <Paragraphs>131</Paragraphs>
  <Slides>18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HelveticaNeue Regular</vt:lpstr>
      <vt:lpstr>思源宋体</vt:lpstr>
      <vt:lpstr>宋体</vt:lpstr>
      <vt:lpstr>微软雅黑</vt:lpstr>
      <vt:lpstr>Arial</vt:lpstr>
      <vt:lpstr>Calibri</vt:lpstr>
      <vt:lpstr>Cambria Math</vt:lpstr>
      <vt:lpstr>第一PPT，www.1ppt.com</vt:lpstr>
      <vt:lpstr>1_Office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极简曲线</dc:title>
  <dc:creator>第一PPT</dc:creator>
  <cp:keywords>www.1ppt.com</cp:keywords>
  <dc:description>www.1ppt.com</dc:description>
  <cp:lastModifiedBy>kk</cp:lastModifiedBy>
  <cp:revision>44</cp:revision>
  <dcterms:created xsi:type="dcterms:W3CDTF">2019-05-29T13:37:00Z</dcterms:created>
  <dcterms:modified xsi:type="dcterms:W3CDTF">2024-01-02T07:45:39Z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