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Lst>
  <p:sldIdLst>
    <p:sldId id="260" r:id="rId4"/>
    <p:sldId id="266" r:id="rId5"/>
    <p:sldId id="294" r:id="rId6"/>
    <p:sldId id="270" r:id="rId7"/>
    <p:sldId id="265" r:id="rId8"/>
    <p:sldId id="269" r:id="rId9"/>
    <p:sldId id="326" r:id="rId10"/>
    <p:sldId id="293" r:id="rId11"/>
    <p:sldId id="279" r:id="rId12"/>
    <p:sldId id="297" r:id="rId13"/>
    <p:sldId id="298" r:id="rId14"/>
    <p:sldId id="274" r:id="rId15"/>
    <p:sldId id="296" r:id="rId16"/>
    <p:sldId id="292" r:id="rId17"/>
    <p:sldId id="317" r:id="rId18"/>
    <p:sldId id="275" r:id="rId19"/>
    <p:sldId id="319" r:id="rId20"/>
    <p:sldId id="321" r:id="rId21"/>
    <p:sldId id="322" r:id="rId22"/>
    <p:sldId id="323" r:id="rId23"/>
    <p:sldId id="325" r:id="rId24"/>
    <p:sldId id="291" r:id="rId25"/>
    <p:sldId id="272" r:id="rId26"/>
    <p:sldId id="273" r:id="rId27"/>
    <p:sldId id="28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雨 黄" initials="雨" lastIdx="1" clrIdx="0">
    <p:extLst>
      <p:ext uri="{19B8F6BF-5375-455C-9EA6-DF929625EA0E}">
        <p15:presenceInfo xmlns:p15="http://schemas.microsoft.com/office/powerpoint/2012/main" userId="323bd0dd5e7bcb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74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9100" autoAdjust="0"/>
  </p:normalViewPr>
  <p:slideViewPr>
    <p:cSldViewPr snapToGrid="0">
      <p:cViewPr varScale="1">
        <p:scale>
          <a:sx n="85" d="100"/>
          <a:sy n="85" d="100"/>
        </p:scale>
        <p:origin x="9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37934204815098"/>
          <c:y val="0.12824427480916031"/>
          <c:w val="0.45903300530416058"/>
          <c:h val="0.68854961832061068"/>
        </c:manualLayout>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extLst>
              <c:ext xmlns:c16="http://schemas.microsoft.com/office/drawing/2014/chart" uri="{C3380CC4-5D6E-409C-BE32-E72D297353CC}">
                <c16:uniqueId val="{00000001-5380-4F25-BCDE-906CDDD79477}"/>
              </c:ext>
            </c:extLst>
          </c:dPt>
          <c:dPt>
            <c:idx val="1"/>
            <c:bubble3D val="0"/>
            <c:spPr>
              <a:solidFill>
                <a:srgbClr val="92D14F"/>
              </a:solidFill>
              <a:ln w="19050">
                <a:solidFill>
                  <a:schemeClr val="lt1"/>
                </a:solidFill>
              </a:ln>
              <a:effectLst/>
            </c:spPr>
            <c:extLst>
              <c:ext xmlns:c16="http://schemas.microsoft.com/office/drawing/2014/chart" uri="{C3380CC4-5D6E-409C-BE32-E72D297353CC}">
                <c16:uniqueId val="{00000003-5380-4F25-BCDE-906CDDD79477}"/>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5380-4F25-BCDE-906CDDD79477}"/>
            </c:ext>
          </c:extLst>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37934204815098"/>
          <c:y val="0.12824427480916031"/>
          <c:w val="0.45903300530416058"/>
          <c:h val="0.68854961832061068"/>
        </c:manualLayout>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extLst>
              <c:ext xmlns:c16="http://schemas.microsoft.com/office/drawing/2014/chart" uri="{C3380CC4-5D6E-409C-BE32-E72D297353CC}">
                <c16:uniqueId val="{00000001-BE23-4B6C-A890-E368FF73E0CA}"/>
              </c:ext>
            </c:extLst>
          </c:dPt>
          <c:dPt>
            <c:idx val="1"/>
            <c:bubble3D val="0"/>
            <c:spPr>
              <a:solidFill>
                <a:srgbClr val="92D14F"/>
              </a:solidFill>
              <a:ln w="19050">
                <a:solidFill>
                  <a:schemeClr val="lt1"/>
                </a:solidFill>
              </a:ln>
              <a:effectLst/>
            </c:spPr>
            <c:extLst>
              <c:ext xmlns:c16="http://schemas.microsoft.com/office/drawing/2014/chart" uri="{C3380CC4-5D6E-409C-BE32-E72D297353CC}">
                <c16:uniqueId val="{00000003-BE23-4B6C-A890-E368FF73E0CA}"/>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BE23-4B6C-A890-E368FF73E0CA}"/>
            </c:ext>
          </c:extLst>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37934204815098"/>
          <c:y val="0.12824427480916031"/>
          <c:w val="0.45903300530416058"/>
          <c:h val="0.68854961832061068"/>
        </c:manualLayout>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extLst>
              <c:ext xmlns:c16="http://schemas.microsoft.com/office/drawing/2014/chart" uri="{C3380CC4-5D6E-409C-BE32-E72D297353CC}">
                <c16:uniqueId val="{00000001-465E-4219-9ECE-BD8206D55622}"/>
              </c:ext>
            </c:extLst>
          </c:dPt>
          <c:dPt>
            <c:idx val="1"/>
            <c:bubble3D val="0"/>
            <c:spPr>
              <a:solidFill>
                <a:srgbClr val="92D14F"/>
              </a:solidFill>
              <a:ln w="19050">
                <a:solidFill>
                  <a:schemeClr val="lt1"/>
                </a:solidFill>
              </a:ln>
              <a:effectLst/>
            </c:spPr>
            <c:extLst>
              <c:ext xmlns:c16="http://schemas.microsoft.com/office/drawing/2014/chart" uri="{C3380CC4-5D6E-409C-BE32-E72D297353CC}">
                <c16:uniqueId val="{00000003-465E-4219-9ECE-BD8206D55622}"/>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465E-4219-9ECE-BD8206D55622}"/>
            </c:ext>
          </c:extLst>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37934204815098"/>
          <c:y val="0.12824427480916031"/>
          <c:w val="0.45903300530416058"/>
          <c:h val="0.68854961832061068"/>
        </c:manualLayout>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extLst>
              <c:ext xmlns:c16="http://schemas.microsoft.com/office/drawing/2014/chart" uri="{C3380CC4-5D6E-409C-BE32-E72D297353CC}">
                <c16:uniqueId val="{00000001-8C80-41FC-9C39-BA7ED41FF58C}"/>
              </c:ext>
            </c:extLst>
          </c:dPt>
          <c:dPt>
            <c:idx val="1"/>
            <c:bubble3D val="0"/>
            <c:spPr>
              <a:solidFill>
                <a:srgbClr val="92D14F"/>
              </a:solidFill>
              <a:ln w="19050">
                <a:solidFill>
                  <a:schemeClr val="lt1"/>
                </a:solidFill>
              </a:ln>
              <a:effectLst/>
            </c:spPr>
            <c:extLst>
              <c:ext xmlns:c16="http://schemas.microsoft.com/office/drawing/2014/chart" uri="{C3380CC4-5D6E-409C-BE32-E72D297353CC}">
                <c16:uniqueId val="{00000003-8C80-41FC-9C39-BA7ED41FF58C}"/>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8C80-41FC-9C39-BA7ED41FF58C}"/>
            </c:ext>
          </c:extLst>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37934204815098"/>
          <c:y val="0.12824427480916031"/>
          <c:w val="0.45903300530416058"/>
          <c:h val="0.68854961832061068"/>
        </c:manualLayout>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extLst>
              <c:ext xmlns:c16="http://schemas.microsoft.com/office/drawing/2014/chart" uri="{C3380CC4-5D6E-409C-BE32-E72D297353CC}">
                <c16:uniqueId val="{00000001-ABE7-420F-8EB2-0FE80A1AA7AC}"/>
              </c:ext>
            </c:extLst>
          </c:dPt>
          <c:dPt>
            <c:idx val="1"/>
            <c:bubble3D val="0"/>
            <c:spPr>
              <a:solidFill>
                <a:srgbClr val="92D14F"/>
              </a:solidFill>
              <a:ln w="19050">
                <a:solidFill>
                  <a:schemeClr val="lt1"/>
                </a:solidFill>
              </a:ln>
              <a:effectLst/>
            </c:spPr>
            <c:extLst>
              <c:ext xmlns:c16="http://schemas.microsoft.com/office/drawing/2014/chart" uri="{C3380CC4-5D6E-409C-BE32-E72D297353CC}">
                <c16:uniqueId val="{00000003-ABE7-420F-8EB2-0FE80A1AA7AC}"/>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ABE7-420F-8EB2-0FE80A1AA7AC}"/>
            </c:ext>
          </c:extLst>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37934204815098"/>
          <c:y val="0.12824427480916031"/>
          <c:w val="0.45903300530416058"/>
          <c:h val="0.68854961832061068"/>
        </c:manualLayout>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extLst>
              <c:ext xmlns:c16="http://schemas.microsoft.com/office/drawing/2014/chart" uri="{C3380CC4-5D6E-409C-BE32-E72D297353CC}">
                <c16:uniqueId val="{00000001-E554-4074-94EB-6DEA0679930C}"/>
              </c:ext>
            </c:extLst>
          </c:dPt>
          <c:dPt>
            <c:idx val="1"/>
            <c:bubble3D val="0"/>
            <c:spPr>
              <a:solidFill>
                <a:srgbClr val="92D14F"/>
              </a:solidFill>
              <a:ln w="19050">
                <a:solidFill>
                  <a:schemeClr val="lt1"/>
                </a:solidFill>
              </a:ln>
              <a:effectLst/>
            </c:spPr>
            <c:extLst>
              <c:ext xmlns:c16="http://schemas.microsoft.com/office/drawing/2014/chart" uri="{C3380CC4-5D6E-409C-BE32-E72D297353CC}">
                <c16:uniqueId val="{00000003-E554-4074-94EB-6DEA0679930C}"/>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E554-4074-94EB-6DEA0679930C}"/>
            </c:ext>
          </c:extLst>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E0810-D1DC-4061-909E-0A74DA2BCA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8F7D28-9E1B-1457-FA97-546762290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F25C5C-59D1-4617-D027-D50247F8D45B}"/>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5" name="页脚占位符 4">
            <a:extLst>
              <a:ext uri="{FF2B5EF4-FFF2-40B4-BE49-F238E27FC236}">
                <a16:creationId xmlns:a16="http://schemas.microsoft.com/office/drawing/2014/main" id="{209B0628-43E1-4DF6-74C5-741A542F36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520AB3-1BC7-1A88-98FF-354B74E6854C}"/>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203801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2AC17-520A-33E9-EC85-8596ECEA57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29271AB-FB48-FFC5-F7C8-13A54B2A0D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31CC39-E762-7E4D-6D10-0BCF2D768079}"/>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5" name="页脚占位符 4">
            <a:extLst>
              <a:ext uri="{FF2B5EF4-FFF2-40B4-BE49-F238E27FC236}">
                <a16:creationId xmlns:a16="http://schemas.microsoft.com/office/drawing/2014/main" id="{0440E2A5-2963-98DB-C291-88877D633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067167-83DB-9976-4626-654F04994777}"/>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38636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AA887D-2829-4731-8A64-70DE1F82D0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EAFEBC-CBE7-D851-E132-0F2D911FD0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F6B036-43E0-AD5F-BF27-FB4FD122A523}"/>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5" name="页脚占位符 4">
            <a:extLst>
              <a:ext uri="{FF2B5EF4-FFF2-40B4-BE49-F238E27FC236}">
                <a16:creationId xmlns:a16="http://schemas.microsoft.com/office/drawing/2014/main" id="{591B1837-649C-7FFB-C160-788B76E7F2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CE1612-7189-79F1-C9E0-2E9915A0B522}"/>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2252374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EF31D4-1AA4-45E7-8F10-C007A9A6DDB0}" type="datetimeFigureOut">
              <a:rPr kumimoji="0" lang="zh-HK"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3/5/2025</a:t>
            </a:fld>
            <a:endPar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45C72C-05F9-42DA-A32C-E89F323A6F21}" type="slidenum">
              <a:rPr kumimoji="0" lang="zh-HK"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27090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A18431-54C4-4585-82AD-D4BDE8FCC787}" type="datetimeFigureOut">
              <a:rPr kumimoji="0" lang="zh-HK"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3/5/2025</a:t>
            </a:fld>
            <a:endPar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92E714-8771-4256-B120-A1444CD7D5F3}" type="slidenum">
              <a:rPr kumimoji="0" lang="zh-HK"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281464657"/>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0CE99-FA0A-4064-8EDD-EEBEDCF41E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8F5406-FDEB-6351-8AFE-FBFFC83A0B5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20C7B5-1EBD-6A18-6C23-CAB951EDD47A}"/>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5" name="页脚占位符 4">
            <a:extLst>
              <a:ext uri="{FF2B5EF4-FFF2-40B4-BE49-F238E27FC236}">
                <a16:creationId xmlns:a16="http://schemas.microsoft.com/office/drawing/2014/main" id="{CE9608CF-82D2-AF34-2A75-530F196951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99075-2313-7D05-B871-82C87D7F1AFE}"/>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256757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E21C8-8B5C-E7D6-3953-5F0600B11B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7FDB18-3BAF-B6EE-AABA-21B439D2A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E45293-483D-CEBF-3394-BAF927233CA9}"/>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5" name="页脚占位符 4">
            <a:extLst>
              <a:ext uri="{FF2B5EF4-FFF2-40B4-BE49-F238E27FC236}">
                <a16:creationId xmlns:a16="http://schemas.microsoft.com/office/drawing/2014/main" id="{1FAAAC25-B7C5-31B9-9C90-597B129684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ECA9E5-E7C8-B9B9-A646-FCAADEF931A9}"/>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129291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A751F-3BBC-89FC-00DF-386FE80769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9CDF80-4385-F72F-2A8F-AFE31B44EC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062F146-A518-966A-4466-AF7B407E554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C22E45-C0E1-3DB3-60C6-B2D9EE72EF16}"/>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6" name="页脚占位符 5">
            <a:extLst>
              <a:ext uri="{FF2B5EF4-FFF2-40B4-BE49-F238E27FC236}">
                <a16:creationId xmlns:a16="http://schemas.microsoft.com/office/drawing/2014/main" id="{53349B6F-E783-2B19-EAD8-B9493CDCAE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DC7A2-5D6F-3C62-7874-7BB496C000DC}"/>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203747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7E2C6-42EB-231A-6D54-66C1A01D370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A0A1D5-A17A-32A0-4E10-978601521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759D10-22AB-4308-5BB5-2E6FB2D8D5A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B38C77-7A10-41D8-3426-64B695C67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D8AFD43-B474-AE44-AF3F-438ECD33F00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6F85C6-3792-DCEA-FAAD-396C6E5CFD62}"/>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8" name="页脚占位符 7">
            <a:extLst>
              <a:ext uri="{FF2B5EF4-FFF2-40B4-BE49-F238E27FC236}">
                <a16:creationId xmlns:a16="http://schemas.microsoft.com/office/drawing/2014/main" id="{7ACB6BBB-0BA4-16EC-8FC9-3DB8996364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8BEACF-0DD0-DE89-42FB-2650F15AD566}"/>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63735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1E2A3-82A9-3139-3A3A-B013F12C58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83AA80-3255-90F3-8DB8-28B57C19017F}"/>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4" name="页脚占位符 3">
            <a:extLst>
              <a:ext uri="{FF2B5EF4-FFF2-40B4-BE49-F238E27FC236}">
                <a16:creationId xmlns:a16="http://schemas.microsoft.com/office/drawing/2014/main" id="{3DA9F669-111B-FDA7-FDCD-4321950F13C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9E1DC96-9A99-B131-5FFD-8C9F6264E323}"/>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364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FED992-39C4-C8AC-B215-2F95B4B4516D}"/>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3" name="页脚占位符 2">
            <a:extLst>
              <a:ext uri="{FF2B5EF4-FFF2-40B4-BE49-F238E27FC236}">
                <a16:creationId xmlns:a16="http://schemas.microsoft.com/office/drawing/2014/main" id="{21339E3C-08C2-91FB-36A7-8A9239131E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E0CD0D-45ED-B467-481F-5F5541D5618C}"/>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52313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49DBB-E341-D749-5085-AE5EC63984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34D885-FD44-C1EE-628B-13E57949E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FE444F1-2DC4-B5ED-8E19-92808ACBD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2A7308-B4D6-D56D-F531-708084973578}"/>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6" name="页脚占位符 5">
            <a:extLst>
              <a:ext uri="{FF2B5EF4-FFF2-40B4-BE49-F238E27FC236}">
                <a16:creationId xmlns:a16="http://schemas.microsoft.com/office/drawing/2014/main" id="{E8C2C71E-3775-60FF-0899-5BE79D018A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7290F4-8F49-D11C-1F15-76F48FAC1894}"/>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73294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B8764-B616-0F17-06FE-AA5F1F8D4F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C463B3-DCED-CD0E-44FA-3F9C8D464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8FC340-4551-768A-96D2-CBAE26ABA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DBADF0-AA90-B222-2058-F0FFC30EADBE}"/>
              </a:ext>
            </a:extLst>
          </p:cNvPr>
          <p:cNvSpPr>
            <a:spLocks noGrp="1"/>
          </p:cNvSpPr>
          <p:nvPr>
            <p:ph type="dt" sz="half" idx="10"/>
          </p:nvPr>
        </p:nvSpPr>
        <p:spPr/>
        <p:txBody>
          <a:bodyPr/>
          <a:lstStyle/>
          <a:p>
            <a:fld id="{57F48D72-FAD2-4DE8-9DA8-679EB7E97307}" type="datetimeFigureOut">
              <a:rPr lang="zh-CN" altLang="en-US" smtClean="0"/>
              <a:t>2025/5/3</a:t>
            </a:fld>
            <a:endParaRPr lang="zh-CN" altLang="en-US"/>
          </a:p>
        </p:txBody>
      </p:sp>
      <p:sp>
        <p:nvSpPr>
          <p:cNvPr id="6" name="页脚占位符 5">
            <a:extLst>
              <a:ext uri="{FF2B5EF4-FFF2-40B4-BE49-F238E27FC236}">
                <a16:creationId xmlns:a16="http://schemas.microsoft.com/office/drawing/2014/main" id="{B68FCB90-0AE9-DF3F-46A1-D8C43BF1D0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64E5C0-4A8A-7837-0D21-B7E8ADBC1740}"/>
              </a:ext>
            </a:extLst>
          </p:cNvPr>
          <p:cNvSpPr>
            <a:spLocks noGrp="1"/>
          </p:cNvSpPr>
          <p:nvPr>
            <p:ph type="sldNum" sz="quarter" idx="12"/>
          </p:nvPr>
        </p:nvSpPr>
        <p:spPr/>
        <p:txBody>
          <a:body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323578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F75DA1-9059-F874-EF62-ADB0E034A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F581CD-D9B4-5530-AE99-643B64DD5C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24B840-6EEA-AF29-B066-90B99FB2E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48D72-FAD2-4DE8-9DA8-679EB7E97307}" type="datetimeFigureOut">
              <a:rPr lang="zh-CN" altLang="en-US" smtClean="0"/>
              <a:t>2025/5/3</a:t>
            </a:fld>
            <a:endParaRPr lang="zh-CN" altLang="en-US"/>
          </a:p>
        </p:txBody>
      </p:sp>
      <p:sp>
        <p:nvSpPr>
          <p:cNvPr id="5" name="页脚占位符 4">
            <a:extLst>
              <a:ext uri="{FF2B5EF4-FFF2-40B4-BE49-F238E27FC236}">
                <a16:creationId xmlns:a16="http://schemas.microsoft.com/office/drawing/2014/main" id="{7A0EF465-B140-2D57-AF7C-65A0304B6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D6E631B-DE88-5170-5DFE-573CFE688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D0D68-A207-491B-BDB3-99FC5E2BA127}" type="slidenum">
              <a:rPr lang="zh-CN" altLang="en-US" smtClean="0"/>
              <a:t>‹#›</a:t>
            </a:fld>
            <a:endParaRPr lang="zh-CN" altLang="en-US"/>
          </a:p>
        </p:txBody>
      </p:sp>
    </p:spTree>
    <p:extLst>
      <p:ext uri="{BB962C8B-B14F-4D97-AF65-F5344CB8AC3E}">
        <p14:creationId xmlns:p14="http://schemas.microsoft.com/office/powerpoint/2010/main" val="189928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3/5/2025</a:t>
            </a:fld>
            <a:endParaRPr lang="zh-HK"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115904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3/5/2025</a:t>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871180803"/>
      </p:ext>
    </p:extLst>
  </p:cSld>
  <p:clrMap bg1="lt1" tx1="dk1" bg2="lt2" tx2="dk2" accent1="accent1" accent2="accent2" accent3="accent3" accent4="accent4" accent5="accent5" accent6="accent6" hlink="hlink" folHlink="folHlink"/>
  <p:sldLayoutIdLst>
    <p:sldLayoutId id="2147483663" r:id="rId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0.wmf"/><Relationship Id="rId18" Type="http://schemas.openxmlformats.org/officeDocument/2006/relationships/oleObject" Target="../embeddings/oleObject30.bin"/><Relationship Id="rId26" Type="http://schemas.openxmlformats.org/officeDocument/2006/relationships/oleObject" Target="../embeddings/oleObject34.bin"/><Relationship Id="rId3" Type="http://schemas.openxmlformats.org/officeDocument/2006/relationships/image" Target="../media/image25.wmf"/><Relationship Id="rId21" Type="http://schemas.openxmlformats.org/officeDocument/2006/relationships/image" Target="../media/image34.wmf"/><Relationship Id="rId7" Type="http://schemas.openxmlformats.org/officeDocument/2006/relationships/image" Target="../media/image27.wmf"/><Relationship Id="rId12" Type="http://schemas.openxmlformats.org/officeDocument/2006/relationships/oleObject" Target="../embeddings/oleObject27.bin"/><Relationship Id="rId17" Type="http://schemas.openxmlformats.org/officeDocument/2006/relationships/image" Target="../media/image32.wmf"/><Relationship Id="rId25" Type="http://schemas.openxmlformats.org/officeDocument/2006/relationships/image" Target="../media/image36.wmf"/><Relationship Id="rId2" Type="http://schemas.openxmlformats.org/officeDocument/2006/relationships/oleObject" Target="../embeddings/oleObject22.bin"/><Relationship Id="rId16" Type="http://schemas.openxmlformats.org/officeDocument/2006/relationships/oleObject" Target="../embeddings/oleObject29.bin"/><Relationship Id="rId20" Type="http://schemas.openxmlformats.org/officeDocument/2006/relationships/oleObject" Target="../embeddings/oleObject31.bin"/><Relationship Id="rId29" Type="http://schemas.openxmlformats.org/officeDocument/2006/relationships/image" Target="../media/image38.wmf"/><Relationship Id="rId1" Type="http://schemas.openxmlformats.org/officeDocument/2006/relationships/slideLayout" Target="../slideLayouts/slideLayout13.xml"/><Relationship Id="rId6" Type="http://schemas.openxmlformats.org/officeDocument/2006/relationships/oleObject" Target="../embeddings/oleObject24.bin"/><Relationship Id="rId11" Type="http://schemas.openxmlformats.org/officeDocument/2006/relationships/image" Target="../media/image29.wmf"/><Relationship Id="rId24" Type="http://schemas.openxmlformats.org/officeDocument/2006/relationships/oleObject" Target="../embeddings/oleObject33.bin"/><Relationship Id="rId5" Type="http://schemas.openxmlformats.org/officeDocument/2006/relationships/image" Target="../media/image26.wmf"/><Relationship Id="rId15" Type="http://schemas.openxmlformats.org/officeDocument/2006/relationships/image" Target="../media/image31.wmf"/><Relationship Id="rId23" Type="http://schemas.openxmlformats.org/officeDocument/2006/relationships/image" Target="../media/image35.wmf"/><Relationship Id="rId28" Type="http://schemas.openxmlformats.org/officeDocument/2006/relationships/oleObject" Target="../embeddings/oleObject35.bin"/><Relationship Id="rId10" Type="http://schemas.openxmlformats.org/officeDocument/2006/relationships/oleObject" Target="../embeddings/oleObject26.bin"/><Relationship Id="rId19" Type="http://schemas.openxmlformats.org/officeDocument/2006/relationships/image" Target="../media/image33.wmf"/><Relationship Id="rId4" Type="http://schemas.openxmlformats.org/officeDocument/2006/relationships/oleObject" Target="../embeddings/oleObject23.bin"/><Relationship Id="rId9" Type="http://schemas.openxmlformats.org/officeDocument/2006/relationships/image" Target="../media/image28.wmf"/><Relationship Id="rId14" Type="http://schemas.openxmlformats.org/officeDocument/2006/relationships/oleObject" Target="../embeddings/oleObject28.bin"/><Relationship Id="rId22" Type="http://schemas.openxmlformats.org/officeDocument/2006/relationships/oleObject" Target="../embeddings/oleObject32.bin"/><Relationship Id="rId27" Type="http://schemas.openxmlformats.org/officeDocument/2006/relationships/image" Target="../media/image37.wmf"/></Relationships>
</file>

<file path=ppt/slides/_rels/slide11.xml.rels><?xml version="1.0" encoding="UTF-8" standalone="yes"?>
<Relationships xmlns="http://schemas.openxmlformats.org/package/2006/relationships"><Relationship Id="rId26" Type="http://schemas.openxmlformats.org/officeDocument/2006/relationships/oleObject" Target="../embeddings/oleObject48.bin"/><Relationship Id="rId21" Type="http://schemas.openxmlformats.org/officeDocument/2006/relationships/image" Target="../media/image48.wmf"/><Relationship Id="rId34" Type="http://schemas.openxmlformats.org/officeDocument/2006/relationships/oleObject" Target="../embeddings/oleObject52.bin"/><Relationship Id="rId42" Type="http://schemas.openxmlformats.org/officeDocument/2006/relationships/oleObject" Target="../embeddings/oleObject56.bin"/><Relationship Id="rId47" Type="http://schemas.openxmlformats.org/officeDocument/2006/relationships/image" Target="../media/image61.wmf"/><Relationship Id="rId50" Type="http://schemas.openxmlformats.org/officeDocument/2006/relationships/oleObject" Target="../embeddings/oleObject60.bin"/><Relationship Id="rId55" Type="http://schemas.openxmlformats.org/officeDocument/2006/relationships/image" Target="../media/image65.wmf"/><Relationship Id="rId63" Type="http://schemas.openxmlformats.org/officeDocument/2006/relationships/image" Target="../media/image69.wmf"/><Relationship Id="rId7" Type="http://schemas.openxmlformats.org/officeDocument/2006/relationships/image" Target="../media/image41.wmf"/><Relationship Id="rId2" Type="http://schemas.openxmlformats.org/officeDocument/2006/relationships/oleObject" Target="../embeddings/oleObject36.bin"/><Relationship Id="rId16" Type="http://schemas.openxmlformats.org/officeDocument/2006/relationships/oleObject" Target="../embeddings/oleObject43.bin"/><Relationship Id="rId29" Type="http://schemas.openxmlformats.org/officeDocument/2006/relationships/image" Target="../media/image52.wmf"/><Relationship Id="rId11" Type="http://schemas.openxmlformats.org/officeDocument/2006/relationships/image" Target="../media/image43.wmf"/><Relationship Id="rId24" Type="http://schemas.openxmlformats.org/officeDocument/2006/relationships/oleObject" Target="../embeddings/oleObject47.bin"/><Relationship Id="rId32" Type="http://schemas.openxmlformats.org/officeDocument/2006/relationships/oleObject" Target="../embeddings/oleObject51.bin"/><Relationship Id="rId37" Type="http://schemas.openxmlformats.org/officeDocument/2006/relationships/image" Target="../media/image56.wmf"/><Relationship Id="rId40" Type="http://schemas.openxmlformats.org/officeDocument/2006/relationships/oleObject" Target="../embeddings/oleObject55.bin"/><Relationship Id="rId45" Type="http://schemas.openxmlformats.org/officeDocument/2006/relationships/image" Target="../media/image60.wmf"/><Relationship Id="rId53" Type="http://schemas.openxmlformats.org/officeDocument/2006/relationships/image" Target="../media/image64.wmf"/><Relationship Id="rId58" Type="http://schemas.openxmlformats.org/officeDocument/2006/relationships/oleObject" Target="../embeddings/oleObject64.bin"/><Relationship Id="rId5" Type="http://schemas.openxmlformats.org/officeDocument/2006/relationships/image" Target="../media/image40.wmf"/><Relationship Id="rId61" Type="http://schemas.openxmlformats.org/officeDocument/2006/relationships/image" Target="../media/image68.wmf"/><Relationship Id="rId19" Type="http://schemas.openxmlformats.org/officeDocument/2006/relationships/image" Target="../media/image47.wmf"/><Relationship Id="rId14" Type="http://schemas.openxmlformats.org/officeDocument/2006/relationships/oleObject" Target="../embeddings/oleObject42.bin"/><Relationship Id="rId22" Type="http://schemas.openxmlformats.org/officeDocument/2006/relationships/oleObject" Target="../embeddings/oleObject46.bin"/><Relationship Id="rId27" Type="http://schemas.openxmlformats.org/officeDocument/2006/relationships/image" Target="../media/image51.wmf"/><Relationship Id="rId30" Type="http://schemas.openxmlformats.org/officeDocument/2006/relationships/oleObject" Target="../embeddings/oleObject50.bin"/><Relationship Id="rId35" Type="http://schemas.openxmlformats.org/officeDocument/2006/relationships/image" Target="../media/image55.wmf"/><Relationship Id="rId43" Type="http://schemas.openxmlformats.org/officeDocument/2006/relationships/image" Target="../media/image59.wmf"/><Relationship Id="rId48" Type="http://schemas.openxmlformats.org/officeDocument/2006/relationships/oleObject" Target="../embeddings/oleObject59.bin"/><Relationship Id="rId56" Type="http://schemas.openxmlformats.org/officeDocument/2006/relationships/oleObject" Target="../embeddings/oleObject63.bin"/><Relationship Id="rId64" Type="http://schemas.openxmlformats.org/officeDocument/2006/relationships/oleObject" Target="../embeddings/oleObject67.bin"/><Relationship Id="rId8" Type="http://schemas.openxmlformats.org/officeDocument/2006/relationships/oleObject" Target="../embeddings/oleObject39.bin"/><Relationship Id="rId51" Type="http://schemas.openxmlformats.org/officeDocument/2006/relationships/image" Target="../media/image63.wmf"/><Relationship Id="rId3" Type="http://schemas.openxmlformats.org/officeDocument/2006/relationships/image" Target="../media/image39.wmf"/><Relationship Id="rId12" Type="http://schemas.openxmlformats.org/officeDocument/2006/relationships/oleObject" Target="../embeddings/oleObject41.bin"/><Relationship Id="rId17" Type="http://schemas.openxmlformats.org/officeDocument/2006/relationships/image" Target="../media/image46.wmf"/><Relationship Id="rId25" Type="http://schemas.openxmlformats.org/officeDocument/2006/relationships/image" Target="../media/image50.wmf"/><Relationship Id="rId33" Type="http://schemas.openxmlformats.org/officeDocument/2006/relationships/image" Target="../media/image54.wmf"/><Relationship Id="rId38" Type="http://schemas.openxmlformats.org/officeDocument/2006/relationships/oleObject" Target="../embeddings/oleObject54.bin"/><Relationship Id="rId46" Type="http://schemas.openxmlformats.org/officeDocument/2006/relationships/oleObject" Target="../embeddings/oleObject58.bin"/><Relationship Id="rId59" Type="http://schemas.openxmlformats.org/officeDocument/2006/relationships/image" Target="../media/image67.wmf"/><Relationship Id="rId20" Type="http://schemas.openxmlformats.org/officeDocument/2006/relationships/oleObject" Target="../embeddings/oleObject45.bin"/><Relationship Id="rId41" Type="http://schemas.openxmlformats.org/officeDocument/2006/relationships/image" Target="../media/image58.wmf"/><Relationship Id="rId54" Type="http://schemas.openxmlformats.org/officeDocument/2006/relationships/oleObject" Target="../embeddings/oleObject62.bin"/><Relationship Id="rId62" Type="http://schemas.openxmlformats.org/officeDocument/2006/relationships/oleObject" Target="../embeddings/oleObject66.bin"/><Relationship Id="rId1" Type="http://schemas.openxmlformats.org/officeDocument/2006/relationships/slideLayout" Target="../slideLayouts/slideLayout13.xml"/><Relationship Id="rId6" Type="http://schemas.openxmlformats.org/officeDocument/2006/relationships/oleObject" Target="../embeddings/oleObject38.bin"/><Relationship Id="rId15" Type="http://schemas.openxmlformats.org/officeDocument/2006/relationships/image" Target="../media/image45.wmf"/><Relationship Id="rId23" Type="http://schemas.openxmlformats.org/officeDocument/2006/relationships/image" Target="../media/image49.wmf"/><Relationship Id="rId28" Type="http://schemas.openxmlformats.org/officeDocument/2006/relationships/oleObject" Target="../embeddings/oleObject49.bin"/><Relationship Id="rId36" Type="http://schemas.openxmlformats.org/officeDocument/2006/relationships/oleObject" Target="../embeddings/oleObject53.bin"/><Relationship Id="rId49" Type="http://schemas.openxmlformats.org/officeDocument/2006/relationships/image" Target="../media/image62.wmf"/><Relationship Id="rId57" Type="http://schemas.openxmlformats.org/officeDocument/2006/relationships/image" Target="../media/image66.wmf"/><Relationship Id="rId10" Type="http://schemas.openxmlformats.org/officeDocument/2006/relationships/oleObject" Target="../embeddings/oleObject40.bin"/><Relationship Id="rId31" Type="http://schemas.openxmlformats.org/officeDocument/2006/relationships/image" Target="../media/image53.wmf"/><Relationship Id="rId44" Type="http://schemas.openxmlformats.org/officeDocument/2006/relationships/oleObject" Target="../embeddings/oleObject57.bin"/><Relationship Id="rId52" Type="http://schemas.openxmlformats.org/officeDocument/2006/relationships/oleObject" Target="../embeddings/oleObject61.bin"/><Relationship Id="rId60" Type="http://schemas.openxmlformats.org/officeDocument/2006/relationships/oleObject" Target="../embeddings/oleObject65.bin"/><Relationship Id="rId65" Type="http://schemas.openxmlformats.org/officeDocument/2006/relationships/image" Target="../media/image70.wmf"/><Relationship Id="rId4" Type="http://schemas.openxmlformats.org/officeDocument/2006/relationships/oleObject" Target="../embeddings/oleObject37.bin"/><Relationship Id="rId9" Type="http://schemas.openxmlformats.org/officeDocument/2006/relationships/image" Target="../media/image42.wmf"/><Relationship Id="rId13" Type="http://schemas.openxmlformats.org/officeDocument/2006/relationships/image" Target="../media/image44.wmf"/><Relationship Id="rId18" Type="http://schemas.openxmlformats.org/officeDocument/2006/relationships/oleObject" Target="../embeddings/oleObject44.bin"/><Relationship Id="rId39" Type="http://schemas.openxmlformats.org/officeDocument/2006/relationships/image" Target="../media/image57.wmf"/></Relationships>
</file>

<file path=ppt/slides/_rels/slide12.xml.rels><?xml version="1.0" encoding="UTF-8" standalone="yes"?>
<Relationships xmlns="http://schemas.openxmlformats.org/package/2006/relationships"><Relationship Id="rId13" Type="http://schemas.openxmlformats.org/officeDocument/2006/relationships/image" Target="../media/image76.wmf"/><Relationship Id="rId18" Type="http://schemas.openxmlformats.org/officeDocument/2006/relationships/oleObject" Target="../embeddings/oleObject76.bin"/><Relationship Id="rId26" Type="http://schemas.openxmlformats.org/officeDocument/2006/relationships/oleObject" Target="../embeddings/oleObject80.bin"/><Relationship Id="rId39" Type="http://schemas.openxmlformats.org/officeDocument/2006/relationships/image" Target="../media/image89.wmf"/><Relationship Id="rId21" Type="http://schemas.openxmlformats.org/officeDocument/2006/relationships/image" Target="../media/image80.wmf"/><Relationship Id="rId34" Type="http://schemas.openxmlformats.org/officeDocument/2006/relationships/oleObject" Target="../embeddings/oleObject84.bin"/><Relationship Id="rId7" Type="http://schemas.openxmlformats.org/officeDocument/2006/relationships/image" Target="../media/image73.wmf"/><Relationship Id="rId12" Type="http://schemas.openxmlformats.org/officeDocument/2006/relationships/oleObject" Target="../embeddings/oleObject73.bin"/><Relationship Id="rId17" Type="http://schemas.openxmlformats.org/officeDocument/2006/relationships/image" Target="../media/image78.wmf"/><Relationship Id="rId25" Type="http://schemas.openxmlformats.org/officeDocument/2006/relationships/image" Target="../media/image82.wmf"/><Relationship Id="rId33" Type="http://schemas.openxmlformats.org/officeDocument/2006/relationships/image" Target="../media/image86.wmf"/><Relationship Id="rId38" Type="http://schemas.openxmlformats.org/officeDocument/2006/relationships/oleObject" Target="../embeddings/oleObject86.bin"/><Relationship Id="rId2" Type="http://schemas.openxmlformats.org/officeDocument/2006/relationships/oleObject" Target="../embeddings/oleObject68.bin"/><Relationship Id="rId16" Type="http://schemas.openxmlformats.org/officeDocument/2006/relationships/oleObject" Target="../embeddings/oleObject75.bin"/><Relationship Id="rId20" Type="http://schemas.openxmlformats.org/officeDocument/2006/relationships/oleObject" Target="../embeddings/oleObject77.bin"/><Relationship Id="rId29" Type="http://schemas.openxmlformats.org/officeDocument/2006/relationships/image" Target="../media/image84.wmf"/><Relationship Id="rId1" Type="http://schemas.openxmlformats.org/officeDocument/2006/relationships/slideLayout" Target="../slideLayouts/slideLayout13.xml"/><Relationship Id="rId6" Type="http://schemas.openxmlformats.org/officeDocument/2006/relationships/oleObject" Target="../embeddings/oleObject70.bin"/><Relationship Id="rId11" Type="http://schemas.openxmlformats.org/officeDocument/2006/relationships/image" Target="../media/image75.wmf"/><Relationship Id="rId24" Type="http://schemas.openxmlformats.org/officeDocument/2006/relationships/oleObject" Target="../embeddings/oleObject79.bin"/><Relationship Id="rId32" Type="http://schemas.openxmlformats.org/officeDocument/2006/relationships/oleObject" Target="../embeddings/oleObject83.bin"/><Relationship Id="rId37" Type="http://schemas.openxmlformats.org/officeDocument/2006/relationships/image" Target="../media/image88.wmf"/><Relationship Id="rId5" Type="http://schemas.openxmlformats.org/officeDocument/2006/relationships/image" Target="../media/image72.wmf"/><Relationship Id="rId15" Type="http://schemas.openxmlformats.org/officeDocument/2006/relationships/image" Target="../media/image77.wmf"/><Relationship Id="rId23" Type="http://schemas.openxmlformats.org/officeDocument/2006/relationships/image" Target="../media/image81.wmf"/><Relationship Id="rId28" Type="http://schemas.openxmlformats.org/officeDocument/2006/relationships/oleObject" Target="../embeddings/oleObject81.bin"/><Relationship Id="rId36" Type="http://schemas.openxmlformats.org/officeDocument/2006/relationships/oleObject" Target="../embeddings/oleObject85.bin"/><Relationship Id="rId10" Type="http://schemas.openxmlformats.org/officeDocument/2006/relationships/oleObject" Target="../embeddings/oleObject72.bin"/><Relationship Id="rId19" Type="http://schemas.openxmlformats.org/officeDocument/2006/relationships/image" Target="../media/image79.wmf"/><Relationship Id="rId31" Type="http://schemas.openxmlformats.org/officeDocument/2006/relationships/image" Target="../media/image85.wmf"/><Relationship Id="rId4" Type="http://schemas.openxmlformats.org/officeDocument/2006/relationships/oleObject" Target="../embeddings/oleObject69.bin"/><Relationship Id="rId9" Type="http://schemas.openxmlformats.org/officeDocument/2006/relationships/image" Target="../media/image74.wmf"/><Relationship Id="rId14" Type="http://schemas.openxmlformats.org/officeDocument/2006/relationships/oleObject" Target="../embeddings/oleObject74.bin"/><Relationship Id="rId22" Type="http://schemas.openxmlformats.org/officeDocument/2006/relationships/oleObject" Target="../embeddings/oleObject78.bin"/><Relationship Id="rId27" Type="http://schemas.openxmlformats.org/officeDocument/2006/relationships/image" Target="../media/image83.wmf"/><Relationship Id="rId30" Type="http://schemas.openxmlformats.org/officeDocument/2006/relationships/oleObject" Target="../embeddings/oleObject82.bin"/><Relationship Id="rId35" Type="http://schemas.openxmlformats.org/officeDocument/2006/relationships/image" Target="../media/image87.wmf"/><Relationship Id="rId8" Type="http://schemas.openxmlformats.org/officeDocument/2006/relationships/oleObject" Target="../embeddings/oleObject71.bin"/><Relationship Id="rId3" Type="http://schemas.openxmlformats.org/officeDocument/2006/relationships/image" Target="../media/image71.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95.wmf"/><Relationship Id="rId18" Type="http://schemas.openxmlformats.org/officeDocument/2006/relationships/oleObject" Target="../embeddings/oleObject95.bin"/><Relationship Id="rId26" Type="http://schemas.openxmlformats.org/officeDocument/2006/relationships/oleObject" Target="../embeddings/oleObject99.bin"/><Relationship Id="rId3" Type="http://schemas.openxmlformats.org/officeDocument/2006/relationships/image" Target="../media/image90.wmf"/><Relationship Id="rId21" Type="http://schemas.openxmlformats.org/officeDocument/2006/relationships/image" Target="../media/image99.wmf"/><Relationship Id="rId7" Type="http://schemas.openxmlformats.org/officeDocument/2006/relationships/image" Target="../media/image92.wmf"/><Relationship Id="rId12" Type="http://schemas.openxmlformats.org/officeDocument/2006/relationships/oleObject" Target="../embeddings/oleObject92.bin"/><Relationship Id="rId17" Type="http://schemas.openxmlformats.org/officeDocument/2006/relationships/image" Target="../media/image97.wmf"/><Relationship Id="rId25" Type="http://schemas.openxmlformats.org/officeDocument/2006/relationships/image" Target="../media/image101.wmf"/><Relationship Id="rId2" Type="http://schemas.openxmlformats.org/officeDocument/2006/relationships/oleObject" Target="../embeddings/oleObject87.bin"/><Relationship Id="rId16" Type="http://schemas.openxmlformats.org/officeDocument/2006/relationships/oleObject" Target="../embeddings/oleObject94.bin"/><Relationship Id="rId20" Type="http://schemas.openxmlformats.org/officeDocument/2006/relationships/oleObject" Target="../embeddings/oleObject96.bin"/><Relationship Id="rId29" Type="http://schemas.openxmlformats.org/officeDocument/2006/relationships/image" Target="../media/image103.wmf"/><Relationship Id="rId1" Type="http://schemas.openxmlformats.org/officeDocument/2006/relationships/slideLayout" Target="../slideLayouts/slideLayout13.xml"/><Relationship Id="rId6" Type="http://schemas.openxmlformats.org/officeDocument/2006/relationships/oleObject" Target="../embeddings/oleObject89.bin"/><Relationship Id="rId11" Type="http://schemas.openxmlformats.org/officeDocument/2006/relationships/image" Target="../media/image94.wmf"/><Relationship Id="rId24" Type="http://schemas.openxmlformats.org/officeDocument/2006/relationships/oleObject" Target="../embeddings/oleObject98.bin"/><Relationship Id="rId5" Type="http://schemas.openxmlformats.org/officeDocument/2006/relationships/image" Target="../media/image91.wmf"/><Relationship Id="rId15" Type="http://schemas.openxmlformats.org/officeDocument/2006/relationships/image" Target="../media/image96.wmf"/><Relationship Id="rId23" Type="http://schemas.openxmlformats.org/officeDocument/2006/relationships/image" Target="../media/image100.wmf"/><Relationship Id="rId28" Type="http://schemas.openxmlformats.org/officeDocument/2006/relationships/oleObject" Target="../embeddings/oleObject100.bin"/><Relationship Id="rId10" Type="http://schemas.openxmlformats.org/officeDocument/2006/relationships/oleObject" Target="../embeddings/oleObject91.bin"/><Relationship Id="rId19" Type="http://schemas.openxmlformats.org/officeDocument/2006/relationships/image" Target="../media/image98.wmf"/><Relationship Id="rId4" Type="http://schemas.openxmlformats.org/officeDocument/2006/relationships/oleObject" Target="../embeddings/oleObject88.bin"/><Relationship Id="rId9" Type="http://schemas.openxmlformats.org/officeDocument/2006/relationships/image" Target="../media/image93.wmf"/><Relationship Id="rId14" Type="http://schemas.openxmlformats.org/officeDocument/2006/relationships/oleObject" Target="../embeddings/oleObject93.bin"/><Relationship Id="rId22" Type="http://schemas.openxmlformats.org/officeDocument/2006/relationships/oleObject" Target="../embeddings/oleObject97.bin"/><Relationship Id="rId27" Type="http://schemas.openxmlformats.org/officeDocument/2006/relationships/image" Target="../media/image102.wmf"/></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00.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101.png"/><Relationship Id="rId10" Type="http://schemas.openxmlformats.org/officeDocument/2006/relationships/tags" Target="../tags/tag10.xml"/><Relationship Id="rId19" Type="http://schemas.openxmlformats.org/officeDocument/2006/relationships/slideLayout" Target="../slideLayouts/slideLayout1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image" Target="../media/image103.png"/><Relationship Id="rId7" Type="http://schemas.openxmlformats.org/officeDocument/2006/relationships/image" Target="../media/image106.wmf"/><Relationship Id="rId1" Type="http://schemas.openxmlformats.org/officeDocument/2006/relationships/slideLayout" Target="../slideLayouts/slideLayout13.xml"/><Relationship Id="rId6" Type="http://schemas.openxmlformats.org/officeDocument/2006/relationships/oleObject" Target="../embeddings/oleObject101.bin"/><Relationship Id="rId5" Type="http://schemas.openxmlformats.org/officeDocument/2006/relationships/image" Target="../media/image1050.png"/><Relationship Id="rId4" Type="http://schemas.openxmlformats.org/officeDocument/2006/relationships/image" Target="../media/image105.png"/><Relationship Id="rId9" Type="http://schemas.openxmlformats.org/officeDocument/2006/relationships/image" Target="../media/image107.wmf"/></Relationships>
</file>

<file path=ppt/slides/_rels/slide1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6.png"/><Relationship Id="rId1" Type="http://schemas.openxmlformats.org/officeDocument/2006/relationships/slideLayout" Target="../slideLayouts/slideLayout13.xml"/><Relationship Id="rId5" Type="http://schemas.openxmlformats.org/officeDocument/2006/relationships/image" Target="../media/image108.wmf"/><Relationship Id="rId4" Type="http://schemas.openxmlformats.org/officeDocument/2006/relationships/oleObject" Target="../embeddings/oleObject103.bin"/></Relationships>
</file>

<file path=ppt/slides/_rels/slide1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3.xml"/><Relationship Id="rId4" Type="http://schemas.openxmlformats.org/officeDocument/2006/relationships/image" Target="../media/image1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13.xml"/><Relationship Id="rId5" Type="http://schemas.openxmlformats.org/officeDocument/2006/relationships/image" Target="../media/image116.png"/><Relationship Id="rId4" Type="http://schemas.openxmlformats.org/officeDocument/2006/relationships/image" Target="../media/image115.png"/></Relationships>
</file>

<file path=ppt/slides/_rels/slide2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13.xml"/><Relationship Id="rId5" Type="http://schemas.openxmlformats.org/officeDocument/2006/relationships/image" Target="../media/image119.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chart" Target="../charts/chart4.xml"/><Relationship Id="rId18" Type="http://schemas.openxmlformats.org/officeDocument/2006/relationships/image" Target="../media/image129.png"/><Relationship Id="rId7" Type="http://schemas.openxmlformats.org/officeDocument/2006/relationships/oleObject" Target="../embeddings/oleObject104.bin"/><Relationship Id="rId12" Type="http://schemas.openxmlformats.org/officeDocument/2006/relationships/image" Target="../media/image125.png"/><Relationship Id="rId17" Type="http://schemas.openxmlformats.org/officeDocument/2006/relationships/image" Target="../media/image128.png"/><Relationship Id="rId2" Type="http://schemas.openxmlformats.org/officeDocument/2006/relationships/chart" Target="../charts/chart1.xml"/><Relationship Id="rId16" Type="http://schemas.openxmlformats.org/officeDocument/2006/relationships/chart" Target="../charts/chart5.xml"/><Relationship Id="rId1" Type="http://schemas.openxmlformats.org/officeDocument/2006/relationships/slideLayout" Target="../slideLayouts/slideLayout13.xml"/><Relationship Id="rId6" Type="http://schemas.openxmlformats.org/officeDocument/2006/relationships/image" Target="../media/image122.png"/><Relationship Id="rId11" Type="http://schemas.openxmlformats.org/officeDocument/2006/relationships/image" Target="../media/image124.png"/><Relationship Id="rId5" Type="http://schemas.openxmlformats.org/officeDocument/2006/relationships/image" Target="../media/image121.png"/><Relationship Id="rId15" Type="http://schemas.openxmlformats.org/officeDocument/2006/relationships/image" Target="../media/image127.png"/><Relationship Id="rId10" Type="http://schemas.openxmlformats.org/officeDocument/2006/relationships/chart" Target="../charts/chart3.xml"/><Relationship Id="rId19" Type="http://schemas.openxmlformats.org/officeDocument/2006/relationships/chart" Target="../charts/chart6.xml"/><Relationship Id="rId4" Type="http://schemas.openxmlformats.org/officeDocument/2006/relationships/image" Target="../media/image120.png"/><Relationship Id="rId9" Type="http://schemas.openxmlformats.org/officeDocument/2006/relationships/chart" Target="../charts/chart2.xml"/><Relationship Id="rId14" Type="http://schemas.openxmlformats.org/officeDocument/2006/relationships/image" Target="../media/image1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6.wmf"/><Relationship Id="rId12" Type="http://schemas.openxmlformats.org/officeDocument/2006/relationships/oleObject" Target="../embeddings/oleObject6.bin"/><Relationship Id="rId17" Type="http://schemas.openxmlformats.org/officeDocument/2006/relationships/image" Target="../media/image11.w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13.x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6.wmf"/><Relationship Id="rId18" Type="http://schemas.openxmlformats.org/officeDocument/2006/relationships/oleObject" Target="../embeddings/oleObject16.bin"/><Relationship Id="rId26" Type="http://schemas.openxmlformats.org/officeDocument/2006/relationships/oleObject" Target="../embeddings/oleObject20.bin"/><Relationship Id="rId3" Type="http://schemas.openxmlformats.org/officeDocument/2006/relationships/image" Target="../media/image5.png"/><Relationship Id="rId21" Type="http://schemas.openxmlformats.org/officeDocument/2006/relationships/image" Target="../media/image20.wmf"/><Relationship Id="rId7" Type="http://schemas.openxmlformats.org/officeDocument/2006/relationships/image" Target="../media/image13.wmf"/><Relationship Id="rId12" Type="http://schemas.openxmlformats.org/officeDocument/2006/relationships/oleObject" Target="../embeddings/oleObject13.bin"/><Relationship Id="rId17" Type="http://schemas.openxmlformats.org/officeDocument/2006/relationships/image" Target="../media/image18.wmf"/><Relationship Id="rId25" Type="http://schemas.openxmlformats.org/officeDocument/2006/relationships/image" Target="../media/image22.wmf"/><Relationship Id="rId16" Type="http://schemas.openxmlformats.org/officeDocument/2006/relationships/oleObject" Target="../embeddings/oleObject15.bin"/><Relationship Id="rId20" Type="http://schemas.openxmlformats.org/officeDocument/2006/relationships/oleObject" Target="../embeddings/oleObject17.bin"/><Relationship Id="rId29" Type="http://schemas.openxmlformats.org/officeDocument/2006/relationships/image" Target="../media/image24.wmf"/><Relationship Id="rId1" Type="http://schemas.openxmlformats.org/officeDocument/2006/relationships/slideLayout" Target="../slideLayouts/slideLayout13.xml"/><Relationship Id="rId6" Type="http://schemas.openxmlformats.org/officeDocument/2006/relationships/oleObject" Target="../embeddings/oleObject10.bin"/><Relationship Id="rId11" Type="http://schemas.openxmlformats.org/officeDocument/2006/relationships/image" Target="../media/image15.wmf"/><Relationship Id="rId24" Type="http://schemas.openxmlformats.org/officeDocument/2006/relationships/oleObject" Target="../embeddings/oleObject19.bin"/><Relationship Id="rId5" Type="http://schemas.openxmlformats.org/officeDocument/2006/relationships/image" Target="../media/image12.wmf"/><Relationship Id="rId15" Type="http://schemas.openxmlformats.org/officeDocument/2006/relationships/image" Target="../media/image17.wmf"/><Relationship Id="rId23" Type="http://schemas.openxmlformats.org/officeDocument/2006/relationships/image" Target="../media/image21.wmf"/><Relationship Id="rId28" Type="http://schemas.openxmlformats.org/officeDocument/2006/relationships/oleObject" Target="../embeddings/oleObject21.bin"/><Relationship Id="rId10" Type="http://schemas.openxmlformats.org/officeDocument/2006/relationships/oleObject" Target="../embeddings/oleObject12.bin"/><Relationship Id="rId19" Type="http://schemas.openxmlformats.org/officeDocument/2006/relationships/image" Target="../media/image19.wmf"/><Relationship Id="rId4" Type="http://schemas.openxmlformats.org/officeDocument/2006/relationships/oleObject" Target="../embeddings/oleObject9.bin"/><Relationship Id="rId9" Type="http://schemas.openxmlformats.org/officeDocument/2006/relationships/image" Target="../media/image14.wmf"/><Relationship Id="rId14" Type="http://schemas.openxmlformats.org/officeDocument/2006/relationships/oleObject" Target="../embeddings/oleObject14.bin"/><Relationship Id="rId22" Type="http://schemas.openxmlformats.org/officeDocument/2006/relationships/oleObject" Target="../embeddings/oleObject18.bin"/><Relationship Id="rId27"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70276" y="2705726"/>
            <a:ext cx="5451475"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我们毕业啦</a:t>
            </a:r>
            <a:endParaRPr kumimoji="0" lang="en-US" altLang="zh-CN" sz="72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其实是答辩的标题地方</a:t>
            </a:r>
            <a:endParaRPr kumimoji="0" lang="en-US" altLang="zh-CN" sz="1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0" y="2381047"/>
            <a:ext cx="12192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1213411" y="2444790"/>
            <a:ext cx="9293691"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一种考虑时间因素的 </a:t>
            </a:r>
            <a:r>
              <a:rPr kumimoji="0" lang="en-US" altLang="zh-CN" sz="4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COVID-19 SIR </a:t>
            </a:r>
            <a:r>
              <a:rPr kumimoji="0" lang="zh-CN" altLang="en-US" sz="4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模型，包含无法检测到的感染者</a:t>
            </a:r>
            <a:endParaRPr kumimoji="0" lang="en-US" altLang="zh-CN" sz="4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a:extLst>
              <a:ext uri="{FF2B5EF4-FFF2-40B4-BE49-F238E27FC236}">
                <a16:creationId xmlns:a16="http://schemas.microsoft.com/office/drawing/2014/main" id="{B5F92616-1C16-491A-84DD-4D2FA6379AE2}"/>
              </a:ext>
            </a:extLst>
          </p:cNvPr>
          <p:cNvSpPr/>
          <p:nvPr/>
        </p:nvSpPr>
        <p:spPr>
          <a:xfrm>
            <a:off x="0" y="5169859"/>
            <a:ext cx="2051539" cy="284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CEA250D5-9597-47E9-B8DB-D61033CC05D1}"/>
              </a:ext>
            </a:extLst>
          </p:cNvPr>
          <p:cNvSpPr txBox="1"/>
          <p:nvPr/>
        </p:nvSpPr>
        <p:spPr>
          <a:xfrm>
            <a:off x="93784" y="5142003"/>
            <a:ext cx="255563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文献查找及编写：</a:t>
            </a:r>
          </a:p>
        </p:txBody>
      </p:sp>
      <p:sp>
        <p:nvSpPr>
          <p:cNvPr id="11" name="矩形 10">
            <a:extLst>
              <a:ext uri="{FF2B5EF4-FFF2-40B4-BE49-F238E27FC236}">
                <a16:creationId xmlns:a16="http://schemas.microsoft.com/office/drawing/2014/main" id="{6509F282-18C3-408B-8879-709F976E0588}"/>
              </a:ext>
            </a:extLst>
          </p:cNvPr>
          <p:cNvSpPr/>
          <p:nvPr/>
        </p:nvSpPr>
        <p:spPr>
          <a:xfrm>
            <a:off x="0" y="5624839"/>
            <a:ext cx="2051539" cy="284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52DD15B-96AE-4BBC-A562-FA29E8FD1E38}"/>
              </a:ext>
            </a:extLst>
          </p:cNvPr>
          <p:cNvSpPr txBox="1"/>
          <p:nvPr/>
        </p:nvSpPr>
        <p:spPr>
          <a:xfrm>
            <a:off x="480646" y="5589362"/>
            <a:ext cx="2555631"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编写：</a:t>
            </a:r>
          </a:p>
        </p:txBody>
      </p:sp>
      <p:sp>
        <p:nvSpPr>
          <p:cNvPr id="14" name="矩形 13">
            <a:extLst>
              <a:ext uri="{FF2B5EF4-FFF2-40B4-BE49-F238E27FC236}">
                <a16:creationId xmlns:a16="http://schemas.microsoft.com/office/drawing/2014/main" id="{A487EA04-9CC6-4CB7-8526-3792970B548C}"/>
              </a:ext>
            </a:extLst>
          </p:cNvPr>
          <p:cNvSpPr/>
          <p:nvPr/>
        </p:nvSpPr>
        <p:spPr>
          <a:xfrm>
            <a:off x="0" y="6093781"/>
            <a:ext cx="2051539" cy="284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6962DDA-9CBD-4802-B9FA-FBDFA2A0C996}"/>
              </a:ext>
            </a:extLst>
          </p:cNvPr>
          <p:cNvSpPr txBox="1"/>
          <p:nvPr/>
        </p:nvSpPr>
        <p:spPr>
          <a:xfrm>
            <a:off x="480646" y="6058304"/>
            <a:ext cx="255563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程序编写：</a:t>
            </a:r>
          </a:p>
        </p:txBody>
      </p:sp>
    </p:spTree>
    <p:extLst>
      <p:ext uri="{BB962C8B-B14F-4D97-AF65-F5344CB8AC3E}">
        <p14:creationId xmlns:p14="http://schemas.microsoft.com/office/powerpoint/2010/main" val="292668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5263343" y="2755477"/>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37" name="Group 30"/>
          <p:cNvGrpSpPr>
            <a:grpSpLocks noChangeAspect="1"/>
          </p:cNvGrpSpPr>
          <p:nvPr/>
        </p:nvGrpSpPr>
        <p:grpSpPr bwMode="auto">
          <a:xfrm>
            <a:off x="5435928" y="293164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grpSp>
      <p:sp>
        <p:nvSpPr>
          <p:cNvPr id="68" name="矩形 67"/>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3" name="文本框 52">
            <a:extLst>
              <a:ext uri="{FF2B5EF4-FFF2-40B4-BE49-F238E27FC236}">
                <a16:creationId xmlns:a16="http://schemas.microsoft.com/office/drawing/2014/main" id="{579A4DE0-953A-492E-9C69-A270FD944014}"/>
              </a:ext>
            </a:extLst>
          </p:cNvPr>
          <p:cNvSpPr txBox="1"/>
          <p:nvPr/>
        </p:nvSpPr>
        <p:spPr>
          <a:xfrm>
            <a:off x="382426" y="830882"/>
            <a:ext cx="33007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2.3 </a:t>
            </a: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离散时间时间相关</a:t>
            </a:r>
            <a:r>
              <a:rPr kumimoji="0" lang="en-US" altLang="zh-CN"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SIR</a:t>
            </a: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模型</a:t>
            </a:r>
            <a:endParaRPr kumimoji="0" lang="zh-HK"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0B756CE6-8C7B-4DB9-B226-D4EFC656975C}"/>
              </a:ext>
            </a:extLst>
          </p:cNvPr>
          <p:cNvSpPr txBox="1"/>
          <p:nvPr/>
        </p:nvSpPr>
        <p:spPr>
          <a:xfrm>
            <a:off x="7273810" y="877048"/>
            <a:ext cx="33007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2.4 </a:t>
            </a: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通过岭回归跟踪传输和速率和恢复速率</a:t>
            </a:r>
            <a:endParaRPr kumimoji="0" lang="zh-HK"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F857A50D-90DF-41FA-B7C0-569C232C3B65}"/>
              </a:ext>
            </a:extLst>
          </p:cNvPr>
          <p:cNvGraphicFramePr>
            <a:graphicFrameLocks noChangeAspect="1"/>
          </p:cNvGraphicFramePr>
          <p:nvPr>
            <p:extLst>
              <p:ext uri="{D42A27DB-BD31-4B8C-83A1-F6EECF244321}">
                <p14:modId xmlns:p14="http://schemas.microsoft.com/office/powerpoint/2010/main" val="3757874476"/>
              </p:ext>
            </p:extLst>
          </p:nvPr>
        </p:nvGraphicFramePr>
        <p:xfrm>
          <a:off x="679792" y="1395345"/>
          <a:ext cx="3287915" cy="1334698"/>
        </p:xfrm>
        <a:graphic>
          <a:graphicData uri="http://schemas.openxmlformats.org/presentationml/2006/ole">
            <mc:AlternateContent xmlns:mc="http://schemas.openxmlformats.org/markup-compatibility/2006">
              <mc:Choice xmlns:v="urn:schemas-microsoft-com:vml" Requires="v">
                <p:oleObj name="Equation" r:id="rId2" imgW="2565360" imgH="1041120" progId="Equation.DSMT4">
                  <p:embed/>
                </p:oleObj>
              </mc:Choice>
              <mc:Fallback>
                <p:oleObj name="Equation" r:id="rId2" imgW="2565360" imgH="1041120" progId="Equation.DSMT4">
                  <p:embed/>
                  <p:pic>
                    <p:nvPicPr>
                      <p:cNvPr id="3" name="对象 2">
                        <a:extLst>
                          <a:ext uri="{FF2B5EF4-FFF2-40B4-BE49-F238E27FC236}">
                            <a16:creationId xmlns:a16="http://schemas.microsoft.com/office/drawing/2014/main" id="{F857A50D-90DF-41FA-B7C0-569C232C3B65}"/>
                          </a:ext>
                        </a:extLst>
                      </p:cNvPr>
                      <p:cNvPicPr/>
                      <p:nvPr/>
                    </p:nvPicPr>
                    <p:blipFill>
                      <a:blip r:embed="rId3"/>
                      <a:stretch>
                        <a:fillRect/>
                      </a:stretch>
                    </p:blipFill>
                    <p:spPr>
                      <a:xfrm>
                        <a:off x="679792" y="1395345"/>
                        <a:ext cx="3287915" cy="1334698"/>
                      </a:xfrm>
                      <a:prstGeom prst="rect">
                        <a:avLst/>
                      </a:prstGeom>
                    </p:spPr>
                  </p:pic>
                </p:oleObj>
              </mc:Fallback>
            </mc:AlternateContent>
          </a:graphicData>
        </a:graphic>
      </p:graphicFrame>
      <p:sp>
        <p:nvSpPr>
          <p:cNvPr id="55" name="矩形 54">
            <a:extLst>
              <a:ext uri="{FF2B5EF4-FFF2-40B4-BE49-F238E27FC236}">
                <a16:creationId xmlns:a16="http://schemas.microsoft.com/office/drawing/2014/main" id="{15131F53-CD40-4083-9CBE-D4F861922871}"/>
              </a:ext>
            </a:extLst>
          </p:cNvPr>
          <p:cNvSpPr/>
          <p:nvPr/>
        </p:nvSpPr>
        <p:spPr>
          <a:xfrm>
            <a:off x="581267" y="2842856"/>
            <a:ext cx="4006310" cy="738664"/>
          </a:xfrm>
          <a:prstGeom prst="rect">
            <a:avLst/>
          </a:prstGeom>
        </p:spPr>
        <p:txBody>
          <a:bodyPr wrap="square">
            <a:spAutoFit/>
          </a:bodyPr>
          <a:lstStyle/>
          <a:p>
            <a:pPr marL="0" marR="0" lvl="0" indent="0" algn="just" defTabSz="914400" rtl="0" eaLnBrk="1" fontAlgn="auto"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在疾病传播初期，确诊病例数量很少，大部分人群处于易感状态。因此，在分析</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COVID-19</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的初始阶段时，假设                   ，可得     </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16" name="对象 15">
            <a:extLst>
              <a:ext uri="{FF2B5EF4-FFF2-40B4-BE49-F238E27FC236}">
                <a16:creationId xmlns:a16="http://schemas.microsoft.com/office/drawing/2014/main" id="{D0A3680B-397D-4F75-9A0C-94F8D71692F8}"/>
              </a:ext>
            </a:extLst>
          </p:cNvPr>
          <p:cNvGraphicFramePr>
            <a:graphicFrameLocks noChangeAspect="1"/>
          </p:cNvGraphicFramePr>
          <p:nvPr>
            <p:extLst>
              <p:ext uri="{D42A27DB-BD31-4B8C-83A1-F6EECF244321}">
                <p14:modId xmlns:p14="http://schemas.microsoft.com/office/powerpoint/2010/main" val="303189880"/>
              </p:ext>
            </p:extLst>
          </p:nvPr>
        </p:nvGraphicFramePr>
        <p:xfrm>
          <a:off x="1945072" y="3304081"/>
          <a:ext cx="965009" cy="244306"/>
        </p:xfrm>
        <a:graphic>
          <a:graphicData uri="http://schemas.openxmlformats.org/presentationml/2006/ole">
            <mc:AlternateContent xmlns:mc="http://schemas.openxmlformats.org/markup-compatibility/2006">
              <mc:Choice xmlns:v="urn:schemas-microsoft-com:vml" Requires="v">
                <p:oleObj name="Equation" r:id="rId4" imgW="1002960" imgH="253800" progId="Equation.DSMT4">
                  <p:embed/>
                </p:oleObj>
              </mc:Choice>
              <mc:Fallback>
                <p:oleObj name="Equation" r:id="rId4" imgW="1002960" imgH="253800" progId="Equation.DSMT4">
                  <p:embed/>
                  <p:pic>
                    <p:nvPicPr>
                      <p:cNvPr id="16" name="对象 15">
                        <a:extLst>
                          <a:ext uri="{FF2B5EF4-FFF2-40B4-BE49-F238E27FC236}">
                            <a16:creationId xmlns:a16="http://schemas.microsoft.com/office/drawing/2014/main" id="{D0A3680B-397D-4F75-9A0C-94F8D71692F8}"/>
                          </a:ext>
                        </a:extLst>
                      </p:cNvPr>
                      <p:cNvPicPr/>
                      <p:nvPr/>
                    </p:nvPicPr>
                    <p:blipFill>
                      <a:blip r:embed="rId5"/>
                      <a:stretch>
                        <a:fillRect/>
                      </a:stretch>
                    </p:blipFill>
                    <p:spPr>
                      <a:xfrm>
                        <a:off x="1945072" y="3304081"/>
                        <a:ext cx="965009" cy="244306"/>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C80588E8-50A2-419E-B3B2-0552CA618B28}"/>
              </a:ext>
            </a:extLst>
          </p:cNvPr>
          <p:cNvGraphicFramePr>
            <a:graphicFrameLocks noChangeAspect="1"/>
          </p:cNvGraphicFramePr>
          <p:nvPr>
            <p:extLst>
              <p:ext uri="{D42A27DB-BD31-4B8C-83A1-F6EECF244321}">
                <p14:modId xmlns:p14="http://schemas.microsoft.com/office/powerpoint/2010/main" val="1194328447"/>
              </p:ext>
            </p:extLst>
          </p:nvPr>
        </p:nvGraphicFramePr>
        <p:xfrm>
          <a:off x="612217" y="3719860"/>
          <a:ext cx="2501900" cy="254000"/>
        </p:xfrm>
        <a:graphic>
          <a:graphicData uri="http://schemas.openxmlformats.org/presentationml/2006/ole">
            <mc:AlternateContent xmlns:mc="http://schemas.openxmlformats.org/markup-compatibility/2006">
              <mc:Choice xmlns:v="urn:schemas-microsoft-com:vml" Requires="v">
                <p:oleObj name="Equation" r:id="rId6" imgW="2501640" imgH="253800" progId="Equation.DSMT4">
                  <p:embed/>
                </p:oleObj>
              </mc:Choice>
              <mc:Fallback>
                <p:oleObj name="Equation" r:id="rId6" imgW="2501640" imgH="253800" progId="Equation.DSMT4">
                  <p:embed/>
                  <p:pic>
                    <p:nvPicPr>
                      <p:cNvPr id="17" name="对象 16">
                        <a:extLst>
                          <a:ext uri="{FF2B5EF4-FFF2-40B4-BE49-F238E27FC236}">
                            <a16:creationId xmlns:a16="http://schemas.microsoft.com/office/drawing/2014/main" id="{C80588E8-50A2-419E-B3B2-0552CA618B28}"/>
                          </a:ext>
                        </a:extLst>
                      </p:cNvPr>
                      <p:cNvPicPr/>
                      <p:nvPr/>
                    </p:nvPicPr>
                    <p:blipFill>
                      <a:blip r:embed="rId7"/>
                      <a:stretch>
                        <a:fillRect/>
                      </a:stretch>
                    </p:blipFill>
                    <p:spPr>
                      <a:xfrm>
                        <a:off x="612217" y="3719860"/>
                        <a:ext cx="2501900" cy="2540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E284FEDE-5A2C-4396-9CA3-DEFBE5C7BEB1}"/>
              </a:ext>
            </a:extLst>
          </p:cNvPr>
          <p:cNvGraphicFramePr>
            <a:graphicFrameLocks noChangeAspect="1"/>
          </p:cNvGraphicFramePr>
          <p:nvPr>
            <p:extLst>
              <p:ext uri="{D42A27DB-BD31-4B8C-83A1-F6EECF244321}">
                <p14:modId xmlns:p14="http://schemas.microsoft.com/office/powerpoint/2010/main" val="1118226528"/>
              </p:ext>
            </p:extLst>
          </p:nvPr>
        </p:nvGraphicFramePr>
        <p:xfrm>
          <a:off x="587277" y="4100817"/>
          <a:ext cx="2755900" cy="990600"/>
        </p:xfrm>
        <a:graphic>
          <a:graphicData uri="http://schemas.openxmlformats.org/presentationml/2006/ole">
            <mc:AlternateContent xmlns:mc="http://schemas.openxmlformats.org/markup-compatibility/2006">
              <mc:Choice xmlns:v="urn:schemas-microsoft-com:vml" Requires="v">
                <p:oleObj name="Equation" r:id="rId8" imgW="2755800" imgH="990360" progId="Equation.DSMT4">
                  <p:embed/>
                </p:oleObj>
              </mc:Choice>
              <mc:Fallback>
                <p:oleObj name="Equation" r:id="rId8" imgW="2755800" imgH="990360" progId="Equation.DSMT4">
                  <p:embed/>
                  <p:pic>
                    <p:nvPicPr>
                      <p:cNvPr id="18" name="对象 17">
                        <a:extLst>
                          <a:ext uri="{FF2B5EF4-FFF2-40B4-BE49-F238E27FC236}">
                            <a16:creationId xmlns:a16="http://schemas.microsoft.com/office/drawing/2014/main" id="{E284FEDE-5A2C-4396-9CA3-DEFBE5C7BEB1}"/>
                          </a:ext>
                        </a:extLst>
                      </p:cNvPr>
                      <p:cNvPicPr/>
                      <p:nvPr/>
                    </p:nvPicPr>
                    <p:blipFill>
                      <a:blip r:embed="rId9"/>
                      <a:stretch>
                        <a:fillRect/>
                      </a:stretch>
                    </p:blipFill>
                    <p:spPr>
                      <a:xfrm>
                        <a:off x="587277" y="4100817"/>
                        <a:ext cx="2755900" cy="990600"/>
                      </a:xfrm>
                      <a:prstGeom prst="rect">
                        <a:avLst/>
                      </a:prstGeom>
                    </p:spPr>
                  </p:pic>
                </p:oleObj>
              </mc:Fallback>
            </mc:AlternateContent>
          </a:graphicData>
        </a:graphic>
      </p:graphicFrame>
      <p:sp>
        <p:nvSpPr>
          <p:cNvPr id="81" name="矩形 80">
            <a:extLst>
              <a:ext uri="{FF2B5EF4-FFF2-40B4-BE49-F238E27FC236}">
                <a16:creationId xmlns:a16="http://schemas.microsoft.com/office/drawing/2014/main" id="{17AD6FC4-DCDD-4ADA-B4ED-40EA023C1B10}"/>
              </a:ext>
            </a:extLst>
          </p:cNvPr>
          <p:cNvSpPr/>
          <p:nvPr/>
        </p:nvSpPr>
        <p:spPr>
          <a:xfrm>
            <a:off x="7308935" y="1495753"/>
            <a:ext cx="4006310" cy="95410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通过线性系统中常用的有限脉冲响应（</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FIR</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）滤波器来跟踪和预测      和       </a:t>
            </a:r>
            <a:r>
              <a:rPr lang="zh-CN" altLang="en-US" sz="1400" dirty="0">
                <a:solidFill>
                  <a:prstClr val="black"/>
                </a:solidFill>
                <a:latin typeface="微软雅黑" panose="020B0503020204020204" pitchFamily="34" charset="-122"/>
                <a:ea typeface="微软雅黑" panose="020B0503020204020204" pitchFamily="34" charset="-122"/>
              </a:rPr>
              <a: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用       和      表示预测的传输速率和恢复速率。根据</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FIR</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滤波器，它们的预测结果如下：</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31" name="对象 30">
            <a:extLst>
              <a:ext uri="{FF2B5EF4-FFF2-40B4-BE49-F238E27FC236}">
                <a16:creationId xmlns:a16="http://schemas.microsoft.com/office/drawing/2014/main" id="{CF191A6A-147D-4BA4-9F6D-EB398C076BF8}"/>
              </a:ext>
            </a:extLst>
          </p:cNvPr>
          <p:cNvGraphicFramePr>
            <a:graphicFrameLocks noChangeAspect="1"/>
          </p:cNvGraphicFramePr>
          <p:nvPr>
            <p:extLst>
              <p:ext uri="{D42A27DB-BD31-4B8C-83A1-F6EECF244321}">
                <p14:modId xmlns:p14="http://schemas.microsoft.com/office/powerpoint/2010/main" val="957665741"/>
              </p:ext>
            </p:extLst>
          </p:nvPr>
        </p:nvGraphicFramePr>
        <p:xfrm>
          <a:off x="8633416" y="1748184"/>
          <a:ext cx="342900" cy="254000"/>
        </p:xfrm>
        <a:graphic>
          <a:graphicData uri="http://schemas.openxmlformats.org/presentationml/2006/ole">
            <mc:AlternateContent xmlns:mc="http://schemas.openxmlformats.org/markup-compatibility/2006">
              <mc:Choice xmlns:v="urn:schemas-microsoft-com:vml" Requires="v">
                <p:oleObj name="Equation" r:id="rId10" imgW="342720" imgH="253800" progId="Equation.DSMT4">
                  <p:embed/>
                </p:oleObj>
              </mc:Choice>
              <mc:Fallback>
                <p:oleObj name="Equation" r:id="rId10" imgW="342720" imgH="253800" progId="Equation.DSMT4">
                  <p:embed/>
                  <p:pic>
                    <p:nvPicPr>
                      <p:cNvPr id="31" name="对象 30">
                        <a:extLst>
                          <a:ext uri="{FF2B5EF4-FFF2-40B4-BE49-F238E27FC236}">
                            <a16:creationId xmlns:a16="http://schemas.microsoft.com/office/drawing/2014/main" id="{CF191A6A-147D-4BA4-9F6D-EB398C076BF8}"/>
                          </a:ext>
                        </a:extLst>
                      </p:cNvPr>
                      <p:cNvPicPr/>
                      <p:nvPr/>
                    </p:nvPicPr>
                    <p:blipFill>
                      <a:blip r:embed="rId11"/>
                      <a:stretch>
                        <a:fillRect/>
                      </a:stretch>
                    </p:blipFill>
                    <p:spPr>
                      <a:xfrm>
                        <a:off x="8633416" y="1748184"/>
                        <a:ext cx="342900" cy="254000"/>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27572B3F-E736-4905-B3CE-5CB440BB5692}"/>
              </a:ext>
            </a:extLst>
          </p:cNvPr>
          <p:cNvGraphicFramePr>
            <a:graphicFrameLocks noChangeAspect="1"/>
          </p:cNvGraphicFramePr>
          <p:nvPr>
            <p:extLst>
              <p:ext uri="{D42A27DB-BD31-4B8C-83A1-F6EECF244321}">
                <p14:modId xmlns:p14="http://schemas.microsoft.com/office/powerpoint/2010/main" val="276409189"/>
              </p:ext>
            </p:extLst>
          </p:nvPr>
        </p:nvGraphicFramePr>
        <p:xfrm>
          <a:off x="9223107" y="1748184"/>
          <a:ext cx="317500" cy="254000"/>
        </p:xfrm>
        <a:graphic>
          <a:graphicData uri="http://schemas.openxmlformats.org/presentationml/2006/ole">
            <mc:AlternateContent xmlns:mc="http://schemas.openxmlformats.org/markup-compatibility/2006">
              <mc:Choice xmlns:v="urn:schemas-microsoft-com:vml" Requires="v">
                <p:oleObj name="Equation" r:id="rId12" imgW="317160" imgH="253800" progId="Equation.DSMT4">
                  <p:embed/>
                </p:oleObj>
              </mc:Choice>
              <mc:Fallback>
                <p:oleObj name="Equation" r:id="rId12" imgW="317160" imgH="253800" progId="Equation.DSMT4">
                  <p:embed/>
                  <p:pic>
                    <p:nvPicPr>
                      <p:cNvPr id="32" name="对象 31">
                        <a:extLst>
                          <a:ext uri="{FF2B5EF4-FFF2-40B4-BE49-F238E27FC236}">
                            <a16:creationId xmlns:a16="http://schemas.microsoft.com/office/drawing/2014/main" id="{27572B3F-E736-4905-B3CE-5CB440BB5692}"/>
                          </a:ext>
                        </a:extLst>
                      </p:cNvPr>
                      <p:cNvPicPr/>
                      <p:nvPr/>
                    </p:nvPicPr>
                    <p:blipFill>
                      <a:blip r:embed="rId13"/>
                      <a:stretch>
                        <a:fillRect/>
                      </a:stretch>
                    </p:blipFill>
                    <p:spPr>
                      <a:xfrm>
                        <a:off x="9223107" y="1748184"/>
                        <a:ext cx="317500" cy="254000"/>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2DADF8EB-0D0F-49A5-8503-37EE5F90D845}"/>
              </a:ext>
            </a:extLst>
          </p:cNvPr>
          <p:cNvGraphicFramePr>
            <a:graphicFrameLocks noChangeAspect="1"/>
          </p:cNvGraphicFramePr>
          <p:nvPr>
            <p:extLst>
              <p:ext uri="{D42A27DB-BD31-4B8C-83A1-F6EECF244321}">
                <p14:modId xmlns:p14="http://schemas.microsoft.com/office/powerpoint/2010/main" val="3640480114"/>
              </p:ext>
            </p:extLst>
          </p:nvPr>
        </p:nvGraphicFramePr>
        <p:xfrm>
          <a:off x="9934575" y="1722438"/>
          <a:ext cx="342900" cy="279400"/>
        </p:xfrm>
        <a:graphic>
          <a:graphicData uri="http://schemas.openxmlformats.org/presentationml/2006/ole">
            <mc:AlternateContent xmlns:mc="http://schemas.openxmlformats.org/markup-compatibility/2006">
              <mc:Choice xmlns:v="urn:schemas-microsoft-com:vml" Requires="v">
                <p:oleObj name="Equation" r:id="rId14" imgW="342720" imgH="279360" progId="Equation.DSMT4">
                  <p:embed/>
                </p:oleObj>
              </mc:Choice>
              <mc:Fallback>
                <p:oleObj name="Equation" r:id="rId14" imgW="342720" imgH="279360" progId="Equation.DSMT4">
                  <p:embed/>
                  <p:pic>
                    <p:nvPicPr>
                      <p:cNvPr id="33" name="对象 32">
                        <a:extLst>
                          <a:ext uri="{FF2B5EF4-FFF2-40B4-BE49-F238E27FC236}">
                            <a16:creationId xmlns:a16="http://schemas.microsoft.com/office/drawing/2014/main" id="{2DADF8EB-0D0F-49A5-8503-37EE5F90D845}"/>
                          </a:ext>
                        </a:extLst>
                      </p:cNvPr>
                      <p:cNvPicPr/>
                      <p:nvPr/>
                    </p:nvPicPr>
                    <p:blipFill>
                      <a:blip r:embed="rId15"/>
                      <a:stretch>
                        <a:fillRect/>
                      </a:stretch>
                    </p:blipFill>
                    <p:spPr>
                      <a:xfrm>
                        <a:off x="9934575" y="1722438"/>
                        <a:ext cx="342900" cy="279400"/>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4A890256-65CC-4ED2-B5BD-D896C7F3F212}"/>
              </a:ext>
            </a:extLst>
          </p:cNvPr>
          <p:cNvGraphicFramePr>
            <a:graphicFrameLocks noChangeAspect="1"/>
          </p:cNvGraphicFramePr>
          <p:nvPr>
            <p:extLst>
              <p:ext uri="{D42A27DB-BD31-4B8C-83A1-F6EECF244321}">
                <p14:modId xmlns:p14="http://schemas.microsoft.com/office/powerpoint/2010/main" val="754525916"/>
              </p:ext>
            </p:extLst>
          </p:nvPr>
        </p:nvGraphicFramePr>
        <p:xfrm>
          <a:off x="10511215" y="1722784"/>
          <a:ext cx="317500" cy="279400"/>
        </p:xfrm>
        <a:graphic>
          <a:graphicData uri="http://schemas.openxmlformats.org/presentationml/2006/ole">
            <mc:AlternateContent xmlns:mc="http://schemas.openxmlformats.org/markup-compatibility/2006">
              <mc:Choice xmlns:v="urn:schemas-microsoft-com:vml" Requires="v">
                <p:oleObj name="Equation" r:id="rId16" imgW="317160" imgH="279360" progId="Equation.DSMT4">
                  <p:embed/>
                </p:oleObj>
              </mc:Choice>
              <mc:Fallback>
                <p:oleObj name="Equation" r:id="rId16" imgW="317160" imgH="279360" progId="Equation.DSMT4">
                  <p:embed/>
                  <p:pic>
                    <p:nvPicPr>
                      <p:cNvPr id="34" name="对象 33">
                        <a:extLst>
                          <a:ext uri="{FF2B5EF4-FFF2-40B4-BE49-F238E27FC236}">
                            <a16:creationId xmlns:a16="http://schemas.microsoft.com/office/drawing/2014/main" id="{4A890256-65CC-4ED2-B5BD-D896C7F3F212}"/>
                          </a:ext>
                        </a:extLst>
                      </p:cNvPr>
                      <p:cNvPicPr/>
                      <p:nvPr/>
                    </p:nvPicPr>
                    <p:blipFill>
                      <a:blip r:embed="rId17"/>
                      <a:stretch>
                        <a:fillRect/>
                      </a:stretch>
                    </p:blipFill>
                    <p:spPr>
                      <a:xfrm>
                        <a:off x="10511215" y="1722784"/>
                        <a:ext cx="317500" cy="279400"/>
                      </a:xfrm>
                      <a:prstGeom prst="rect">
                        <a:avLst/>
                      </a:prstGeom>
                    </p:spPr>
                  </p:pic>
                </p:oleObj>
              </mc:Fallback>
            </mc:AlternateContent>
          </a:graphicData>
        </a:graphic>
      </p:graphicFrame>
      <p:graphicFrame>
        <p:nvGraphicFramePr>
          <p:cNvPr id="35" name="对象 34">
            <a:extLst>
              <a:ext uri="{FF2B5EF4-FFF2-40B4-BE49-F238E27FC236}">
                <a16:creationId xmlns:a16="http://schemas.microsoft.com/office/drawing/2014/main" id="{82B05F1A-BB90-4FF5-8B44-B2FE6885E277}"/>
              </a:ext>
            </a:extLst>
          </p:cNvPr>
          <p:cNvGraphicFramePr>
            <a:graphicFrameLocks noChangeAspect="1"/>
          </p:cNvGraphicFramePr>
          <p:nvPr>
            <p:extLst>
              <p:ext uri="{D42A27DB-BD31-4B8C-83A1-F6EECF244321}">
                <p14:modId xmlns:p14="http://schemas.microsoft.com/office/powerpoint/2010/main" val="1299202763"/>
              </p:ext>
            </p:extLst>
          </p:nvPr>
        </p:nvGraphicFramePr>
        <p:xfrm>
          <a:off x="7406536" y="2449860"/>
          <a:ext cx="3035300" cy="1397000"/>
        </p:xfrm>
        <a:graphic>
          <a:graphicData uri="http://schemas.openxmlformats.org/presentationml/2006/ole">
            <mc:AlternateContent xmlns:mc="http://schemas.openxmlformats.org/markup-compatibility/2006">
              <mc:Choice xmlns:v="urn:schemas-microsoft-com:vml" Requires="v">
                <p:oleObj name="Equation" r:id="rId18" imgW="3035160" imgH="1396800" progId="Equation.DSMT4">
                  <p:embed/>
                </p:oleObj>
              </mc:Choice>
              <mc:Fallback>
                <p:oleObj name="Equation" r:id="rId18" imgW="3035160" imgH="1396800" progId="Equation.DSMT4">
                  <p:embed/>
                  <p:pic>
                    <p:nvPicPr>
                      <p:cNvPr id="35" name="对象 34">
                        <a:extLst>
                          <a:ext uri="{FF2B5EF4-FFF2-40B4-BE49-F238E27FC236}">
                            <a16:creationId xmlns:a16="http://schemas.microsoft.com/office/drawing/2014/main" id="{82B05F1A-BB90-4FF5-8B44-B2FE6885E277}"/>
                          </a:ext>
                        </a:extLst>
                      </p:cNvPr>
                      <p:cNvPicPr/>
                      <p:nvPr/>
                    </p:nvPicPr>
                    <p:blipFill>
                      <a:blip r:embed="rId19"/>
                      <a:stretch>
                        <a:fillRect/>
                      </a:stretch>
                    </p:blipFill>
                    <p:spPr>
                      <a:xfrm>
                        <a:off x="7406536" y="2449860"/>
                        <a:ext cx="3035300" cy="1397000"/>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C80A6925-2B7B-D323-A9CA-7FB78E1E902E}"/>
              </a:ext>
            </a:extLst>
          </p:cNvPr>
          <p:cNvSpPr/>
          <p:nvPr/>
        </p:nvSpPr>
        <p:spPr>
          <a:xfrm>
            <a:off x="7226566" y="3909516"/>
            <a:ext cx="4006310" cy="73866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其中， 和</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是两个</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FIR</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滤波器的阶数。 和  是两个</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FIR</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滤波器的脉冲响应系数。在本文中，选择岭回归作为估计方法，可以解决以下优化问题：</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975E67F6-53E1-758A-F200-7A2BAE7B56D1}"/>
              </a:ext>
            </a:extLst>
          </p:cNvPr>
          <p:cNvGraphicFramePr>
            <a:graphicFrameLocks noChangeAspect="1"/>
          </p:cNvGraphicFramePr>
          <p:nvPr>
            <p:extLst>
              <p:ext uri="{D42A27DB-BD31-4B8C-83A1-F6EECF244321}">
                <p14:modId xmlns:p14="http://schemas.microsoft.com/office/powerpoint/2010/main" val="721104258"/>
              </p:ext>
            </p:extLst>
          </p:nvPr>
        </p:nvGraphicFramePr>
        <p:xfrm>
          <a:off x="7762336" y="3990232"/>
          <a:ext cx="139700" cy="177800"/>
        </p:xfrm>
        <a:graphic>
          <a:graphicData uri="http://schemas.openxmlformats.org/presentationml/2006/ole">
            <mc:AlternateContent xmlns:mc="http://schemas.openxmlformats.org/markup-compatibility/2006">
              <mc:Choice xmlns:v="urn:schemas-microsoft-com:vml" Requires="v">
                <p:oleObj name="Equation" r:id="rId20" imgW="139680" imgH="177480" progId="Equation.DSMT4">
                  <p:embed/>
                </p:oleObj>
              </mc:Choice>
              <mc:Fallback>
                <p:oleObj name="Equation" r:id="rId20" imgW="139680" imgH="177480" progId="Equation.DSMT4">
                  <p:embed/>
                  <p:pic>
                    <p:nvPicPr>
                      <p:cNvPr id="6" name="对象 5">
                        <a:extLst>
                          <a:ext uri="{FF2B5EF4-FFF2-40B4-BE49-F238E27FC236}">
                            <a16:creationId xmlns:a16="http://schemas.microsoft.com/office/drawing/2014/main" id="{975E67F6-53E1-758A-F200-7A2BAE7B56D1}"/>
                          </a:ext>
                        </a:extLst>
                      </p:cNvPr>
                      <p:cNvPicPr/>
                      <p:nvPr/>
                    </p:nvPicPr>
                    <p:blipFill>
                      <a:blip r:embed="rId21"/>
                      <a:stretch>
                        <a:fillRect/>
                      </a:stretch>
                    </p:blipFill>
                    <p:spPr>
                      <a:xfrm>
                        <a:off x="7762336" y="3990232"/>
                        <a:ext cx="139700" cy="1778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3F0A9EE-1A92-6FA3-B9C6-A2A4F9B5E025}"/>
              </a:ext>
            </a:extLst>
          </p:cNvPr>
          <p:cNvGraphicFramePr>
            <a:graphicFrameLocks noChangeAspect="1"/>
          </p:cNvGraphicFramePr>
          <p:nvPr>
            <p:extLst>
              <p:ext uri="{D42A27DB-BD31-4B8C-83A1-F6EECF244321}">
                <p14:modId xmlns:p14="http://schemas.microsoft.com/office/powerpoint/2010/main" val="817707251"/>
              </p:ext>
            </p:extLst>
          </p:nvPr>
        </p:nvGraphicFramePr>
        <p:xfrm>
          <a:off x="8140483" y="3980761"/>
          <a:ext cx="165100" cy="165100"/>
        </p:xfrm>
        <a:graphic>
          <a:graphicData uri="http://schemas.openxmlformats.org/presentationml/2006/ole">
            <mc:AlternateContent xmlns:mc="http://schemas.openxmlformats.org/markup-compatibility/2006">
              <mc:Choice xmlns:v="urn:schemas-microsoft-com:vml" Requires="v">
                <p:oleObj name="Equation" r:id="rId22" imgW="164880" imgH="164880" progId="Equation.DSMT4">
                  <p:embed/>
                </p:oleObj>
              </mc:Choice>
              <mc:Fallback>
                <p:oleObj name="Equation" r:id="rId22" imgW="164880" imgH="164880" progId="Equation.DSMT4">
                  <p:embed/>
                  <p:pic>
                    <p:nvPicPr>
                      <p:cNvPr id="7" name="对象 6">
                        <a:extLst>
                          <a:ext uri="{FF2B5EF4-FFF2-40B4-BE49-F238E27FC236}">
                            <a16:creationId xmlns:a16="http://schemas.microsoft.com/office/drawing/2014/main" id="{03F0A9EE-1A92-6FA3-B9C6-A2A4F9B5E025}"/>
                          </a:ext>
                        </a:extLst>
                      </p:cNvPr>
                      <p:cNvPicPr/>
                      <p:nvPr/>
                    </p:nvPicPr>
                    <p:blipFill>
                      <a:blip r:embed="rId23"/>
                      <a:stretch>
                        <a:fillRect/>
                      </a:stretch>
                    </p:blipFill>
                    <p:spPr>
                      <a:xfrm>
                        <a:off x="8140483" y="3980761"/>
                        <a:ext cx="165100" cy="1651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A4C89DD6-20E8-C552-ED7D-CCF8759FC5D3}"/>
              </a:ext>
            </a:extLst>
          </p:cNvPr>
          <p:cNvGraphicFramePr>
            <a:graphicFrameLocks noChangeAspect="1"/>
          </p:cNvGraphicFramePr>
          <p:nvPr>
            <p:extLst>
              <p:ext uri="{D42A27DB-BD31-4B8C-83A1-F6EECF244321}">
                <p14:modId xmlns:p14="http://schemas.microsoft.com/office/powerpoint/2010/main" val="839670718"/>
              </p:ext>
            </p:extLst>
          </p:nvPr>
        </p:nvGraphicFramePr>
        <p:xfrm>
          <a:off x="10276736" y="3926732"/>
          <a:ext cx="165100" cy="241300"/>
        </p:xfrm>
        <a:graphic>
          <a:graphicData uri="http://schemas.openxmlformats.org/presentationml/2006/ole">
            <mc:AlternateContent xmlns:mc="http://schemas.openxmlformats.org/markup-compatibility/2006">
              <mc:Choice xmlns:v="urn:schemas-microsoft-com:vml" Requires="v">
                <p:oleObj name="Equation" r:id="rId24" imgW="164880" imgH="241200" progId="Equation.DSMT4">
                  <p:embed/>
                </p:oleObj>
              </mc:Choice>
              <mc:Fallback>
                <p:oleObj name="Equation" r:id="rId24" imgW="164880" imgH="241200" progId="Equation.DSMT4">
                  <p:embed/>
                  <p:pic>
                    <p:nvPicPr>
                      <p:cNvPr id="8" name="对象 7">
                        <a:extLst>
                          <a:ext uri="{FF2B5EF4-FFF2-40B4-BE49-F238E27FC236}">
                            <a16:creationId xmlns:a16="http://schemas.microsoft.com/office/drawing/2014/main" id="{A4C89DD6-20E8-C552-ED7D-CCF8759FC5D3}"/>
                          </a:ext>
                        </a:extLst>
                      </p:cNvPr>
                      <p:cNvPicPr/>
                      <p:nvPr/>
                    </p:nvPicPr>
                    <p:blipFill>
                      <a:blip r:embed="rId25"/>
                      <a:stretch>
                        <a:fillRect/>
                      </a:stretch>
                    </p:blipFill>
                    <p:spPr>
                      <a:xfrm>
                        <a:off x="10276736" y="3926732"/>
                        <a:ext cx="165100" cy="2413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6B23CAD-FEAA-0E41-D5D3-28CFB66979E9}"/>
              </a:ext>
            </a:extLst>
          </p:cNvPr>
          <p:cNvGraphicFramePr>
            <a:graphicFrameLocks noChangeAspect="1"/>
          </p:cNvGraphicFramePr>
          <p:nvPr>
            <p:extLst>
              <p:ext uri="{D42A27DB-BD31-4B8C-83A1-F6EECF244321}">
                <p14:modId xmlns:p14="http://schemas.microsoft.com/office/powerpoint/2010/main" val="1860088727"/>
              </p:ext>
            </p:extLst>
          </p:nvPr>
        </p:nvGraphicFramePr>
        <p:xfrm>
          <a:off x="10635426" y="3942661"/>
          <a:ext cx="165100" cy="228600"/>
        </p:xfrm>
        <a:graphic>
          <a:graphicData uri="http://schemas.openxmlformats.org/presentationml/2006/ole">
            <mc:AlternateContent xmlns:mc="http://schemas.openxmlformats.org/markup-compatibility/2006">
              <mc:Choice xmlns:v="urn:schemas-microsoft-com:vml" Requires="v">
                <p:oleObj name="Equation" r:id="rId26" imgW="164880" imgH="228600" progId="Equation.DSMT4">
                  <p:embed/>
                </p:oleObj>
              </mc:Choice>
              <mc:Fallback>
                <p:oleObj name="Equation" r:id="rId26" imgW="164880" imgH="228600" progId="Equation.DSMT4">
                  <p:embed/>
                  <p:pic>
                    <p:nvPicPr>
                      <p:cNvPr id="9" name="对象 8">
                        <a:extLst>
                          <a:ext uri="{FF2B5EF4-FFF2-40B4-BE49-F238E27FC236}">
                            <a16:creationId xmlns:a16="http://schemas.microsoft.com/office/drawing/2014/main" id="{66B23CAD-FEAA-0E41-D5D3-28CFB66979E9}"/>
                          </a:ext>
                        </a:extLst>
                      </p:cNvPr>
                      <p:cNvPicPr/>
                      <p:nvPr/>
                    </p:nvPicPr>
                    <p:blipFill>
                      <a:blip r:embed="rId27"/>
                      <a:stretch>
                        <a:fillRect/>
                      </a:stretch>
                    </p:blipFill>
                    <p:spPr>
                      <a:xfrm>
                        <a:off x="10635426" y="3942661"/>
                        <a:ext cx="165100" cy="2286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DAAA29C9-EDC1-40CB-1259-9EAC4484353C}"/>
              </a:ext>
            </a:extLst>
          </p:cNvPr>
          <p:cNvGraphicFramePr>
            <a:graphicFrameLocks noChangeAspect="1"/>
          </p:cNvGraphicFramePr>
          <p:nvPr>
            <p:extLst>
              <p:ext uri="{D42A27DB-BD31-4B8C-83A1-F6EECF244321}">
                <p14:modId xmlns:p14="http://schemas.microsoft.com/office/powerpoint/2010/main" val="3621550516"/>
              </p:ext>
            </p:extLst>
          </p:nvPr>
        </p:nvGraphicFramePr>
        <p:xfrm>
          <a:off x="8088121" y="4854512"/>
          <a:ext cx="2362200" cy="914400"/>
        </p:xfrm>
        <a:graphic>
          <a:graphicData uri="http://schemas.openxmlformats.org/presentationml/2006/ole">
            <mc:AlternateContent xmlns:mc="http://schemas.openxmlformats.org/markup-compatibility/2006">
              <mc:Choice xmlns:v="urn:schemas-microsoft-com:vml" Requires="v">
                <p:oleObj name="Equation" r:id="rId28" imgW="2361960" imgH="914400" progId="Equation.DSMT4">
                  <p:embed/>
                </p:oleObj>
              </mc:Choice>
              <mc:Fallback>
                <p:oleObj name="Equation" r:id="rId28" imgW="2361960" imgH="914400" progId="Equation.DSMT4">
                  <p:embed/>
                  <p:pic>
                    <p:nvPicPr>
                      <p:cNvPr id="10" name="对象 9">
                        <a:extLst>
                          <a:ext uri="{FF2B5EF4-FFF2-40B4-BE49-F238E27FC236}">
                            <a16:creationId xmlns:a16="http://schemas.microsoft.com/office/drawing/2014/main" id="{DAAA29C9-EDC1-40CB-1259-9EAC4484353C}"/>
                          </a:ext>
                        </a:extLst>
                      </p:cNvPr>
                      <p:cNvPicPr/>
                      <p:nvPr/>
                    </p:nvPicPr>
                    <p:blipFill>
                      <a:blip r:embed="rId29"/>
                      <a:stretch>
                        <a:fillRect/>
                      </a:stretch>
                    </p:blipFill>
                    <p:spPr>
                      <a:xfrm>
                        <a:off x="8088121" y="4854512"/>
                        <a:ext cx="2362200" cy="914400"/>
                      </a:xfrm>
                      <a:prstGeom prst="rect">
                        <a:avLst/>
                      </a:prstGeom>
                    </p:spPr>
                  </p:pic>
                </p:oleObj>
              </mc:Fallback>
            </mc:AlternateContent>
          </a:graphicData>
        </a:graphic>
      </p:graphicFrame>
      <p:sp>
        <p:nvSpPr>
          <p:cNvPr id="48" name="矩形 47">
            <a:extLst>
              <a:ext uri="{FF2B5EF4-FFF2-40B4-BE49-F238E27FC236}">
                <a16:creationId xmlns:a16="http://schemas.microsoft.com/office/drawing/2014/main" id="{2150037E-4805-47EC-BD80-5B0C3443CA0B}"/>
              </a:ext>
            </a:extLst>
          </p:cNvPr>
          <p:cNvSpPr/>
          <p:nvPr/>
        </p:nvSpPr>
        <p:spPr>
          <a:xfrm>
            <a:off x="4502438" y="7865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49" name="直接连接符 48">
            <a:extLst>
              <a:ext uri="{FF2B5EF4-FFF2-40B4-BE49-F238E27FC236}">
                <a16:creationId xmlns:a16="http://schemas.microsoft.com/office/drawing/2014/main" id="{12B36745-322C-44E5-A42C-13FCF150020D}"/>
              </a:ext>
            </a:extLst>
          </p:cNvPr>
          <p:cNvCxnSpPr/>
          <p:nvPr/>
        </p:nvCxnSpPr>
        <p:spPr>
          <a:xfrm>
            <a:off x="3078276"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84F0901-3F3B-45D9-8EAD-A79028C36B85}"/>
              </a:ext>
            </a:extLst>
          </p:cNvPr>
          <p:cNvSpPr txBox="1"/>
          <p:nvPr/>
        </p:nvSpPr>
        <p:spPr>
          <a:xfrm>
            <a:off x="4465745" y="78812"/>
            <a:ext cx="1252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pc="300" dirty="0">
                <a:latin typeface="微软雅黑" panose="020B0503020204020204" pitchFamily="34" charset="-122"/>
                <a:ea typeface="微软雅黑" panose="020B0503020204020204" pitchFamily="34" charset="-122"/>
              </a:rPr>
              <a:t>模型</a:t>
            </a:r>
            <a:r>
              <a:rPr kumimoji="0" lang="zh-CN" altLang="en-US" sz="1800" b="0" i="0" u="none" strike="noStrike" kern="1200" cap="none" spc="30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sp>
        <p:nvSpPr>
          <p:cNvPr id="51" name="文本框 50">
            <a:extLst>
              <a:ext uri="{FF2B5EF4-FFF2-40B4-BE49-F238E27FC236}">
                <a16:creationId xmlns:a16="http://schemas.microsoft.com/office/drawing/2014/main" id="{7C87FB2B-047A-46CB-BD3C-1F106AC5B5F7}"/>
              </a:ext>
            </a:extLst>
          </p:cNvPr>
          <p:cNvSpPr txBox="1"/>
          <p:nvPr/>
        </p:nvSpPr>
        <p:spPr>
          <a:xfrm>
            <a:off x="3145718" y="80177"/>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52" name="文本框 51">
            <a:extLst>
              <a:ext uri="{FF2B5EF4-FFF2-40B4-BE49-F238E27FC236}">
                <a16:creationId xmlns:a16="http://schemas.microsoft.com/office/drawing/2014/main" id="{64C85302-312A-45C3-A8A7-EEB2DDA4836F}"/>
              </a:ext>
            </a:extLst>
          </p:cNvPr>
          <p:cNvSpPr txBox="1"/>
          <p:nvPr/>
        </p:nvSpPr>
        <p:spPr>
          <a:xfrm>
            <a:off x="5868238" y="63264"/>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仿真实验</a:t>
            </a:r>
          </a:p>
        </p:txBody>
      </p:sp>
      <p:sp>
        <p:nvSpPr>
          <p:cNvPr id="56" name="文本框 55">
            <a:extLst>
              <a:ext uri="{FF2B5EF4-FFF2-40B4-BE49-F238E27FC236}">
                <a16:creationId xmlns:a16="http://schemas.microsoft.com/office/drawing/2014/main" id="{995684DE-F0FA-41BD-8E0F-5FF4F40343B2}"/>
              </a:ext>
            </a:extLst>
          </p:cNvPr>
          <p:cNvSpPr txBox="1"/>
          <p:nvPr/>
        </p:nvSpPr>
        <p:spPr>
          <a:xfrm>
            <a:off x="7227642" y="77002"/>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57" name="直接连接符 56">
            <a:extLst>
              <a:ext uri="{FF2B5EF4-FFF2-40B4-BE49-F238E27FC236}">
                <a16:creationId xmlns:a16="http://schemas.microsoft.com/office/drawing/2014/main" id="{B9C4917E-1675-4F0C-A377-64FEB53B2003}"/>
              </a:ext>
            </a:extLst>
          </p:cNvPr>
          <p:cNvCxnSpPr/>
          <p:nvPr/>
        </p:nvCxnSpPr>
        <p:spPr>
          <a:xfrm>
            <a:off x="4431521"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DF44856-07D2-4E1B-AEFD-9C92E0851BB0}"/>
              </a:ext>
            </a:extLst>
          </p:cNvPr>
          <p:cNvCxnSpPr/>
          <p:nvPr/>
        </p:nvCxnSpPr>
        <p:spPr>
          <a:xfrm>
            <a:off x="5803828"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7F9AF7F-CEB6-49D5-8013-1717DADB86E2}"/>
              </a:ext>
            </a:extLst>
          </p:cNvPr>
          <p:cNvCxnSpPr/>
          <p:nvPr/>
        </p:nvCxnSpPr>
        <p:spPr>
          <a:xfrm>
            <a:off x="7133087"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A308FE60-FE8F-4F56-8D74-C6734C3A1E03}"/>
              </a:ext>
            </a:extLst>
          </p:cNvPr>
          <p:cNvCxnSpPr/>
          <p:nvPr/>
        </p:nvCxnSpPr>
        <p:spPr>
          <a:xfrm>
            <a:off x="8523042"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76825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6245410" y="1455131"/>
            <a:ext cx="290322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跟踪</a:t>
            </a:r>
            <a:r>
              <a:rPr kumimoji="0" lang="en-US" altLang="zh-CN"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a:t>
            </a: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预测方法的详细步骤</a:t>
            </a:r>
            <a:endParaRPr kumimoji="0" lang="zh-HK"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endParaRPr>
          </a:p>
        </p:txBody>
      </p:sp>
      <p:grpSp>
        <p:nvGrpSpPr>
          <p:cNvPr id="62" name="组合 61"/>
          <p:cNvGrpSpPr/>
          <p:nvPr/>
        </p:nvGrpSpPr>
        <p:grpSpPr>
          <a:xfrm>
            <a:off x="5871976" y="1512064"/>
            <a:ext cx="221360" cy="3725928"/>
            <a:chOff x="3615799" y="1145023"/>
            <a:chExt cx="221360" cy="3725928"/>
          </a:xfrm>
        </p:grpSpPr>
        <p:cxnSp>
          <p:nvCxnSpPr>
            <p:cNvPr id="42" name="直接连接符 41"/>
            <p:cNvCxnSpPr/>
            <p:nvPr/>
          </p:nvCxnSpPr>
          <p:spPr>
            <a:xfrm>
              <a:off x="3726778" y="1145023"/>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63" name="矩形 62"/>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 name="文本框 1">
            <a:extLst>
              <a:ext uri="{FF2B5EF4-FFF2-40B4-BE49-F238E27FC236}">
                <a16:creationId xmlns:a16="http://schemas.microsoft.com/office/drawing/2014/main" id="{D4E86BBE-7AA7-FD1B-C0F3-BF06039CC4FC}"/>
              </a:ext>
            </a:extLst>
          </p:cNvPr>
          <p:cNvSpPr txBox="1"/>
          <p:nvPr/>
        </p:nvSpPr>
        <p:spPr>
          <a:xfrm>
            <a:off x="443916" y="1455131"/>
            <a:ext cx="5198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2.5 </a:t>
            </a: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跟踪时间相关</a:t>
            </a:r>
            <a:r>
              <a:rPr kumimoji="0" lang="en-US" altLang="zh-CN"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SIR</a:t>
            </a:r>
            <a:r>
              <a:rPr kumimoji="0" lang="zh-CN" altLang="en-US"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rPr>
              <a:t>模</a:t>
            </a: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型的感染人数和康复人数</a:t>
            </a:r>
            <a:endParaRPr kumimoji="0" lang="zh-HK"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5A89D110-9AAF-F814-0E8A-7B00A2D0E8B1}"/>
              </a:ext>
            </a:extLst>
          </p:cNvPr>
          <p:cNvSpPr/>
          <p:nvPr/>
        </p:nvSpPr>
        <p:spPr>
          <a:xfrm>
            <a:off x="867923" y="2409485"/>
            <a:ext cx="4006310" cy="5232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要预测    时的    和   ，只需用   和   替换      和     ，得出：</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DD7A4B0C-0AC4-C27F-A93C-C54476E25FCA}"/>
              </a:ext>
            </a:extLst>
          </p:cNvPr>
          <p:cNvGraphicFramePr>
            <a:graphicFrameLocks noChangeAspect="1"/>
          </p:cNvGraphicFramePr>
          <p:nvPr>
            <p:extLst>
              <p:ext uri="{D42A27DB-BD31-4B8C-83A1-F6EECF244321}">
                <p14:modId xmlns:p14="http://schemas.microsoft.com/office/powerpoint/2010/main" val="396633829"/>
              </p:ext>
            </p:extLst>
          </p:nvPr>
        </p:nvGraphicFramePr>
        <p:xfrm>
          <a:off x="1487499" y="2474473"/>
          <a:ext cx="342900" cy="177800"/>
        </p:xfrm>
        <a:graphic>
          <a:graphicData uri="http://schemas.openxmlformats.org/presentationml/2006/ole">
            <mc:AlternateContent xmlns:mc="http://schemas.openxmlformats.org/markup-compatibility/2006">
              <mc:Choice xmlns:v="urn:schemas-microsoft-com:vml" Requires="v">
                <p:oleObj name="Equation" r:id="rId2" imgW="342720" imgH="177480" progId="Equation.DSMT4">
                  <p:embed/>
                </p:oleObj>
              </mc:Choice>
              <mc:Fallback>
                <p:oleObj name="Equation" r:id="rId2" imgW="342720" imgH="177480" progId="Equation.DSMT4">
                  <p:embed/>
                  <p:pic>
                    <p:nvPicPr>
                      <p:cNvPr id="6" name="对象 5">
                        <a:extLst>
                          <a:ext uri="{FF2B5EF4-FFF2-40B4-BE49-F238E27FC236}">
                            <a16:creationId xmlns:a16="http://schemas.microsoft.com/office/drawing/2014/main" id="{DD7A4B0C-0AC4-C27F-A93C-C54476E25FCA}"/>
                          </a:ext>
                        </a:extLst>
                      </p:cNvPr>
                      <p:cNvPicPr/>
                      <p:nvPr/>
                    </p:nvPicPr>
                    <p:blipFill>
                      <a:blip r:embed="rId3"/>
                      <a:stretch>
                        <a:fillRect/>
                      </a:stretch>
                    </p:blipFill>
                    <p:spPr>
                      <a:xfrm>
                        <a:off x="1487499" y="2474473"/>
                        <a:ext cx="342900" cy="1778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24F8CFFB-1575-0B16-AEDF-8CCE7977011F}"/>
              </a:ext>
            </a:extLst>
          </p:cNvPr>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7" name="对象 6">
                        <a:extLst>
                          <a:ext uri="{FF2B5EF4-FFF2-40B4-BE49-F238E27FC236}">
                            <a16:creationId xmlns:a16="http://schemas.microsoft.com/office/drawing/2014/main" id="{24F8CFFB-1575-0B16-AEDF-8CCE7977011F}"/>
                          </a:ext>
                        </a:extLst>
                      </p:cNvPr>
                      <p:cNvPicPr/>
                      <p:nvPr/>
                    </p:nvPicPr>
                    <p:blipFill>
                      <a:blip r:embed="rId5"/>
                      <a:stretch>
                        <a:fillRect/>
                      </a:stretch>
                    </p:blipFill>
                    <p:spPr>
                      <a:xfrm>
                        <a:off x="4927600" y="2641600"/>
                        <a:ext cx="914400" cy="19843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F54A360E-850B-6681-812C-E277D03EA8B5}"/>
              </a:ext>
            </a:extLst>
          </p:cNvPr>
          <p:cNvGraphicFramePr>
            <a:graphicFrameLocks noChangeAspect="1"/>
          </p:cNvGraphicFramePr>
          <p:nvPr>
            <p:extLst>
              <p:ext uri="{D42A27DB-BD31-4B8C-83A1-F6EECF244321}">
                <p14:modId xmlns:p14="http://schemas.microsoft.com/office/powerpoint/2010/main" val="346997133"/>
              </p:ext>
            </p:extLst>
          </p:nvPr>
        </p:nvGraphicFramePr>
        <p:xfrm>
          <a:off x="2192053" y="2442893"/>
          <a:ext cx="355600" cy="279400"/>
        </p:xfrm>
        <a:graphic>
          <a:graphicData uri="http://schemas.openxmlformats.org/presentationml/2006/ole">
            <mc:AlternateContent xmlns:mc="http://schemas.openxmlformats.org/markup-compatibility/2006">
              <mc:Choice xmlns:v="urn:schemas-microsoft-com:vml" Requires="v">
                <p:oleObj name="Equation" r:id="rId6" imgW="355320" imgH="279360" progId="Equation.DSMT4">
                  <p:embed/>
                </p:oleObj>
              </mc:Choice>
              <mc:Fallback>
                <p:oleObj name="Equation" r:id="rId6" imgW="355320" imgH="279360" progId="Equation.DSMT4">
                  <p:embed/>
                  <p:pic>
                    <p:nvPicPr>
                      <p:cNvPr id="8" name="对象 7">
                        <a:extLst>
                          <a:ext uri="{FF2B5EF4-FFF2-40B4-BE49-F238E27FC236}">
                            <a16:creationId xmlns:a16="http://schemas.microsoft.com/office/drawing/2014/main" id="{F54A360E-850B-6681-812C-E277D03EA8B5}"/>
                          </a:ext>
                        </a:extLst>
                      </p:cNvPr>
                      <p:cNvPicPr/>
                      <p:nvPr/>
                    </p:nvPicPr>
                    <p:blipFill>
                      <a:blip r:embed="rId7"/>
                      <a:stretch>
                        <a:fillRect/>
                      </a:stretch>
                    </p:blipFill>
                    <p:spPr>
                      <a:xfrm>
                        <a:off x="2192053" y="2442893"/>
                        <a:ext cx="355600" cy="279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9B8E0814-AF50-70B1-23A8-CF7190EFF19F}"/>
              </a:ext>
            </a:extLst>
          </p:cNvPr>
          <p:cNvGraphicFramePr>
            <a:graphicFrameLocks noChangeAspect="1"/>
          </p:cNvGraphicFramePr>
          <p:nvPr>
            <p:extLst>
              <p:ext uri="{D42A27DB-BD31-4B8C-83A1-F6EECF244321}">
                <p14:modId xmlns:p14="http://schemas.microsoft.com/office/powerpoint/2010/main" val="3656331348"/>
              </p:ext>
            </p:extLst>
          </p:nvPr>
        </p:nvGraphicFramePr>
        <p:xfrm>
          <a:off x="2721218" y="2431368"/>
          <a:ext cx="330200" cy="279400"/>
        </p:xfrm>
        <a:graphic>
          <a:graphicData uri="http://schemas.openxmlformats.org/presentationml/2006/ole">
            <mc:AlternateContent xmlns:mc="http://schemas.openxmlformats.org/markup-compatibility/2006">
              <mc:Choice xmlns:v="urn:schemas-microsoft-com:vml" Requires="v">
                <p:oleObj name="Equation" r:id="rId8" imgW="330120" imgH="279360" progId="Equation.DSMT4">
                  <p:embed/>
                </p:oleObj>
              </mc:Choice>
              <mc:Fallback>
                <p:oleObj name="Equation" r:id="rId8" imgW="330120" imgH="279360" progId="Equation.DSMT4">
                  <p:embed/>
                  <p:pic>
                    <p:nvPicPr>
                      <p:cNvPr id="9" name="对象 8">
                        <a:extLst>
                          <a:ext uri="{FF2B5EF4-FFF2-40B4-BE49-F238E27FC236}">
                            <a16:creationId xmlns:a16="http://schemas.microsoft.com/office/drawing/2014/main" id="{9B8E0814-AF50-70B1-23A8-CF7190EFF19F}"/>
                          </a:ext>
                        </a:extLst>
                      </p:cNvPr>
                      <p:cNvPicPr/>
                      <p:nvPr/>
                    </p:nvPicPr>
                    <p:blipFill>
                      <a:blip r:embed="rId9"/>
                      <a:stretch>
                        <a:fillRect/>
                      </a:stretch>
                    </p:blipFill>
                    <p:spPr>
                      <a:xfrm>
                        <a:off x="2721218" y="2431368"/>
                        <a:ext cx="330200" cy="2794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4F0489C-1287-30CF-8A97-69429ABFA306}"/>
              </a:ext>
            </a:extLst>
          </p:cNvPr>
          <p:cNvGraphicFramePr>
            <a:graphicFrameLocks noChangeAspect="1"/>
          </p:cNvGraphicFramePr>
          <p:nvPr>
            <p:extLst>
              <p:ext uri="{D42A27DB-BD31-4B8C-83A1-F6EECF244321}">
                <p14:modId xmlns:p14="http://schemas.microsoft.com/office/powerpoint/2010/main" val="1158520368"/>
              </p:ext>
            </p:extLst>
          </p:nvPr>
        </p:nvGraphicFramePr>
        <p:xfrm>
          <a:off x="3682575" y="2424596"/>
          <a:ext cx="342900" cy="279400"/>
        </p:xfrm>
        <a:graphic>
          <a:graphicData uri="http://schemas.openxmlformats.org/presentationml/2006/ole">
            <mc:AlternateContent xmlns:mc="http://schemas.openxmlformats.org/markup-compatibility/2006">
              <mc:Choice xmlns:v="urn:schemas-microsoft-com:vml" Requires="v">
                <p:oleObj name="Equation" r:id="rId10" imgW="342720" imgH="279360" progId="Equation.DSMT4">
                  <p:embed/>
                </p:oleObj>
              </mc:Choice>
              <mc:Fallback>
                <p:oleObj name="Equation" r:id="rId10" imgW="342720" imgH="279360" progId="Equation.DSMT4">
                  <p:embed/>
                  <p:pic>
                    <p:nvPicPr>
                      <p:cNvPr id="10" name="对象 9">
                        <a:extLst>
                          <a:ext uri="{FF2B5EF4-FFF2-40B4-BE49-F238E27FC236}">
                            <a16:creationId xmlns:a16="http://schemas.microsoft.com/office/drawing/2014/main" id="{84F0489C-1287-30CF-8A97-69429ABFA306}"/>
                          </a:ext>
                        </a:extLst>
                      </p:cNvPr>
                      <p:cNvPicPr/>
                      <p:nvPr/>
                    </p:nvPicPr>
                    <p:blipFill>
                      <a:blip r:embed="rId11"/>
                      <a:stretch>
                        <a:fillRect/>
                      </a:stretch>
                    </p:blipFill>
                    <p:spPr>
                      <a:xfrm>
                        <a:off x="3682575" y="2424596"/>
                        <a:ext cx="342900" cy="2794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4498326-5794-7AB7-991E-BCD95DB109F0}"/>
              </a:ext>
            </a:extLst>
          </p:cNvPr>
          <p:cNvGraphicFramePr>
            <a:graphicFrameLocks noChangeAspect="1"/>
          </p:cNvGraphicFramePr>
          <p:nvPr>
            <p:extLst>
              <p:ext uri="{D42A27DB-BD31-4B8C-83A1-F6EECF244321}">
                <p14:modId xmlns:p14="http://schemas.microsoft.com/office/powerpoint/2010/main" val="427218398"/>
              </p:ext>
            </p:extLst>
          </p:nvPr>
        </p:nvGraphicFramePr>
        <p:xfrm>
          <a:off x="4140917" y="2430193"/>
          <a:ext cx="317500" cy="254000"/>
        </p:xfrm>
        <a:graphic>
          <a:graphicData uri="http://schemas.openxmlformats.org/presentationml/2006/ole">
            <mc:AlternateContent xmlns:mc="http://schemas.openxmlformats.org/markup-compatibility/2006">
              <mc:Choice xmlns:v="urn:schemas-microsoft-com:vml" Requires="v">
                <p:oleObj name="Equation" r:id="rId12" imgW="317160" imgH="253800" progId="Equation.DSMT4">
                  <p:embed/>
                </p:oleObj>
              </mc:Choice>
              <mc:Fallback>
                <p:oleObj name="Equation" r:id="rId12" imgW="317160" imgH="253800" progId="Equation.DSMT4">
                  <p:embed/>
                  <p:pic>
                    <p:nvPicPr>
                      <p:cNvPr id="11" name="对象 10">
                        <a:extLst>
                          <a:ext uri="{FF2B5EF4-FFF2-40B4-BE49-F238E27FC236}">
                            <a16:creationId xmlns:a16="http://schemas.microsoft.com/office/drawing/2014/main" id="{04498326-5794-7AB7-991E-BCD95DB109F0}"/>
                          </a:ext>
                        </a:extLst>
                      </p:cNvPr>
                      <p:cNvPicPr/>
                      <p:nvPr/>
                    </p:nvPicPr>
                    <p:blipFill>
                      <a:blip r:embed="rId13"/>
                      <a:stretch>
                        <a:fillRect/>
                      </a:stretch>
                    </p:blipFill>
                    <p:spPr>
                      <a:xfrm>
                        <a:off x="4140917" y="2430193"/>
                        <a:ext cx="317500" cy="2540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0CC34116-5DD8-0130-F236-19804281EE28}"/>
              </a:ext>
            </a:extLst>
          </p:cNvPr>
          <p:cNvGraphicFramePr>
            <a:graphicFrameLocks noChangeAspect="1"/>
          </p:cNvGraphicFramePr>
          <p:nvPr>
            <p:extLst>
              <p:ext uri="{D42A27DB-BD31-4B8C-83A1-F6EECF244321}">
                <p14:modId xmlns:p14="http://schemas.microsoft.com/office/powerpoint/2010/main" val="1381731094"/>
              </p:ext>
            </p:extLst>
          </p:nvPr>
        </p:nvGraphicFramePr>
        <p:xfrm>
          <a:off x="4751679" y="2442893"/>
          <a:ext cx="342900" cy="254000"/>
        </p:xfrm>
        <a:graphic>
          <a:graphicData uri="http://schemas.openxmlformats.org/presentationml/2006/ole">
            <mc:AlternateContent xmlns:mc="http://schemas.openxmlformats.org/markup-compatibility/2006">
              <mc:Choice xmlns:v="urn:schemas-microsoft-com:vml" Requires="v">
                <p:oleObj name="Equation" r:id="rId14" imgW="342720" imgH="253800" progId="Equation.DSMT4">
                  <p:embed/>
                </p:oleObj>
              </mc:Choice>
              <mc:Fallback>
                <p:oleObj name="Equation" r:id="rId14" imgW="342720" imgH="253800" progId="Equation.DSMT4">
                  <p:embed/>
                  <p:pic>
                    <p:nvPicPr>
                      <p:cNvPr id="12" name="对象 11">
                        <a:extLst>
                          <a:ext uri="{FF2B5EF4-FFF2-40B4-BE49-F238E27FC236}">
                            <a16:creationId xmlns:a16="http://schemas.microsoft.com/office/drawing/2014/main" id="{0CC34116-5DD8-0130-F236-19804281EE28}"/>
                          </a:ext>
                        </a:extLst>
                      </p:cNvPr>
                      <p:cNvPicPr/>
                      <p:nvPr/>
                    </p:nvPicPr>
                    <p:blipFill>
                      <a:blip r:embed="rId15"/>
                      <a:stretch>
                        <a:fillRect/>
                      </a:stretch>
                    </p:blipFill>
                    <p:spPr>
                      <a:xfrm>
                        <a:off x="4751679" y="2442893"/>
                        <a:ext cx="342900" cy="254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D12FD71A-0C69-4BC3-B974-BA5FF3B815BD}"/>
              </a:ext>
            </a:extLst>
          </p:cNvPr>
          <p:cNvGraphicFramePr>
            <a:graphicFrameLocks noChangeAspect="1"/>
          </p:cNvGraphicFramePr>
          <p:nvPr>
            <p:extLst>
              <p:ext uri="{D42A27DB-BD31-4B8C-83A1-F6EECF244321}">
                <p14:modId xmlns:p14="http://schemas.microsoft.com/office/powerpoint/2010/main" val="280444776"/>
              </p:ext>
            </p:extLst>
          </p:nvPr>
        </p:nvGraphicFramePr>
        <p:xfrm>
          <a:off x="1139843" y="2661705"/>
          <a:ext cx="317500" cy="254000"/>
        </p:xfrm>
        <a:graphic>
          <a:graphicData uri="http://schemas.openxmlformats.org/presentationml/2006/ole">
            <mc:AlternateContent xmlns:mc="http://schemas.openxmlformats.org/markup-compatibility/2006">
              <mc:Choice xmlns:v="urn:schemas-microsoft-com:vml" Requires="v">
                <p:oleObj name="Equation" r:id="rId16" imgW="317160" imgH="253800" progId="Equation.DSMT4">
                  <p:embed/>
                </p:oleObj>
              </mc:Choice>
              <mc:Fallback>
                <p:oleObj name="Equation" r:id="rId16" imgW="317160" imgH="253800" progId="Equation.DSMT4">
                  <p:embed/>
                  <p:pic>
                    <p:nvPicPr>
                      <p:cNvPr id="13" name="对象 12">
                        <a:extLst>
                          <a:ext uri="{FF2B5EF4-FFF2-40B4-BE49-F238E27FC236}">
                            <a16:creationId xmlns:a16="http://schemas.microsoft.com/office/drawing/2014/main" id="{D12FD71A-0C69-4BC3-B974-BA5FF3B815BD}"/>
                          </a:ext>
                        </a:extLst>
                      </p:cNvPr>
                      <p:cNvPicPr/>
                      <p:nvPr/>
                    </p:nvPicPr>
                    <p:blipFill>
                      <a:blip r:embed="rId17"/>
                      <a:stretch>
                        <a:fillRect/>
                      </a:stretch>
                    </p:blipFill>
                    <p:spPr>
                      <a:xfrm>
                        <a:off x="1139843" y="2661705"/>
                        <a:ext cx="317500" cy="2540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EBCC0D12-765A-CDF7-E92C-7FE3E4362204}"/>
              </a:ext>
            </a:extLst>
          </p:cNvPr>
          <p:cNvGraphicFramePr>
            <a:graphicFrameLocks noChangeAspect="1"/>
          </p:cNvGraphicFramePr>
          <p:nvPr>
            <p:extLst>
              <p:ext uri="{D42A27DB-BD31-4B8C-83A1-F6EECF244321}">
                <p14:modId xmlns:p14="http://schemas.microsoft.com/office/powerpoint/2010/main" val="3508297860"/>
              </p:ext>
            </p:extLst>
          </p:nvPr>
        </p:nvGraphicFramePr>
        <p:xfrm>
          <a:off x="1139885" y="3200165"/>
          <a:ext cx="3529154" cy="804574"/>
        </p:xfrm>
        <a:graphic>
          <a:graphicData uri="http://schemas.openxmlformats.org/presentationml/2006/ole">
            <mc:AlternateContent xmlns:mc="http://schemas.openxmlformats.org/markup-compatibility/2006">
              <mc:Choice xmlns:v="urn:schemas-microsoft-com:vml" Requires="v">
                <p:oleObj name="Equation" r:id="rId18" imgW="2450880" imgH="558720" progId="Equation.DSMT4">
                  <p:embed/>
                </p:oleObj>
              </mc:Choice>
              <mc:Fallback>
                <p:oleObj name="Equation" r:id="rId18" imgW="2450880" imgH="558720" progId="Equation.DSMT4">
                  <p:embed/>
                  <p:pic>
                    <p:nvPicPr>
                      <p:cNvPr id="14" name="对象 13">
                        <a:extLst>
                          <a:ext uri="{FF2B5EF4-FFF2-40B4-BE49-F238E27FC236}">
                            <a16:creationId xmlns:a16="http://schemas.microsoft.com/office/drawing/2014/main" id="{EBCC0D12-765A-CDF7-E92C-7FE3E4362204}"/>
                          </a:ext>
                        </a:extLst>
                      </p:cNvPr>
                      <p:cNvPicPr/>
                      <p:nvPr/>
                    </p:nvPicPr>
                    <p:blipFill>
                      <a:blip r:embed="rId19"/>
                      <a:stretch>
                        <a:fillRect/>
                      </a:stretch>
                    </p:blipFill>
                    <p:spPr>
                      <a:xfrm>
                        <a:off x="1139885" y="3200165"/>
                        <a:ext cx="3529154" cy="804574"/>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5F1EFA67-21DB-0DEC-4487-32303C2907E8}"/>
              </a:ext>
            </a:extLst>
          </p:cNvPr>
          <p:cNvSpPr/>
          <p:nvPr/>
        </p:nvSpPr>
        <p:spPr>
          <a:xfrm>
            <a:off x="1048263" y="4272199"/>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预测       时的       和       ：</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16" name="对象 15">
            <a:extLst>
              <a:ext uri="{FF2B5EF4-FFF2-40B4-BE49-F238E27FC236}">
                <a16:creationId xmlns:a16="http://schemas.microsoft.com/office/drawing/2014/main" id="{2A12391E-754C-ACF5-3E25-7DB36242BEC0}"/>
              </a:ext>
            </a:extLst>
          </p:cNvPr>
          <p:cNvGraphicFramePr>
            <a:graphicFrameLocks noChangeAspect="1"/>
          </p:cNvGraphicFramePr>
          <p:nvPr>
            <p:extLst>
              <p:ext uri="{D42A27DB-BD31-4B8C-83A1-F6EECF244321}">
                <p14:modId xmlns:p14="http://schemas.microsoft.com/office/powerpoint/2010/main" val="354649871"/>
              </p:ext>
            </p:extLst>
          </p:nvPr>
        </p:nvGraphicFramePr>
        <p:xfrm>
          <a:off x="1500077" y="4327953"/>
          <a:ext cx="342900" cy="177800"/>
        </p:xfrm>
        <a:graphic>
          <a:graphicData uri="http://schemas.openxmlformats.org/presentationml/2006/ole">
            <mc:AlternateContent xmlns:mc="http://schemas.openxmlformats.org/markup-compatibility/2006">
              <mc:Choice xmlns:v="urn:schemas-microsoft-com:vml" Requires="v">
                <p:oleObj name="Equation" r:id="rId20" imgW="342720" imgH="177480" progId="Equation.DSMT4">
                  <p:embed/>
                </p:oleObj>
              </mc:Choice>
              <mc:Fallback>
                <p:oleObj name="Equation" r:id="rId20" imgW="342720" imgH="177480" progId="Equation.DSMT4">
                  <p:embed/>
                  <p:pic>
                    <p:nvPicPr>
                      <p:cNvPr id="16" name="对象 15">
                        <a:extLst>
                          <a:ext uri="{FF2B5EF4-FFF2-40B4-BE49-F238E27FC236}">
                            <a16:creationId xmlns:a16="http://schemas.microsoft.com/office/drawing/2014/main" id="{2A12391E-754C-ACF5-3E25-7DB36242BEC0}"/>
                          </a:ext>
                        </a:extLst>
                      </p:cNvPr>
                      <p:cNvPicPr/>
                      <p:nvPr/>
                    </p:nvPicPr>
                    <p:blipFill>
                      <a:blip r:embed="rId21"/>
                      <a:stretch>
                        <a:fillRect/>
                      </a:stretch>
                    </p:blipFill>
                    <p:spPr>
                      <a:xfrm>
                        <a:off x="1500077" y="4327953"/>
                        <a:ext cx="342900" cy="1778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18CD19EE-77A6-A5A8-2C29-7DC09905D610}"/>
              </a:ext>
            </a:extLst>
          </p:cNvPr>
          <p:cNvGraphicFramePr>
            <a:graphicFrameLocks noChangeAspect="1"/>
          </p:cNvGraphicFramePr>
          <p:nvPr>
            <p:extLst>
              <p:ext uri="{D42A27DB-BD31-4B8C-83A1-F6EECF244321}">
                <p14:modId xmlns:p14="http://schemas.microsoft.com/office/powerpoint/2010/main" val="563233473"/>
              </p:ext>
            </p:extLst>
          </p:nvPr>
        </p:nvGraphicFramePr>
        <p:xfrm>
          <a:off x="2207744" y="4300576"/>
          <a:ext cx="355600" cy="279400"/>
        </p:xfrm>
        <a:graphic>
          <a:graphicData uri="http://schemas.openxmlformats.org/presentationml/2006/ole">
            <mc:AlternateContent xmlns:mc="http://schemas.openxmlformats.org/markup-compatibility/2006">
              <mc:Choice xmlns:v="urn:schemas-microsoft-com:vml" Requires="v">
                <p:oleObj name="Equation" r:id="rId22" imgW="355320" imgH="279360" progId="Equation.DSMT4">
                  <p:embed/>
                </p:oleObj>
              </mc:Choice>
              <mc:Fallback>
                <p:oleObj name="Equation" r:id="rId22" imgW="355320" imgH="279360" progId="Equation.DSMT4">
                  <p:embed/>
                  <p:pic>
                    <p:nvPicPr>
                      <p:cNvPr id="17" name="对象 16">
                        <a:extLst>
                          <a:ext uri="{FF2B5EF4-FFF2-40B4-BE49-F238E27FC236}">
                            <a16:creationId xmlns:a16="http://schemas.microsoft.com/office/drawing/2014/main" id="{18CD19EE-77A6-A5A8-2C29-7DC09905D610}"/>
                          </a:ext>
                        </a:extLst>
                      </p:cNvPr>
                      <p:cNvPicPr/>
                      <p:nvPr/>
                    </p:nvPicPr>
                    <p:blipFill>
                      <a:blip r:embed="rId23"/>
                      <a:stretch>
                        <a:fillRect/>
                      </a:stretch>
                    </p:blipFill>
                    <p:spPr>
                      <a:xfrm>
                        <a:off x="2207744" y="4300576"/>
                        <a:ext cx="355600" cy="2794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2413864B-DB53-AD92-AC86-CCAEA054865F}"/>
              </a:ext>
            </a:extLst>
          </p:cNvPr>
          <p:cNvGraphicFramePr>
            <a:graphicFrameLocks noChangeAspect="1"/>
          </p:cNvGraphicFramePr>
          <p:nvPr>
            <p:extLst>
              <p:ext uri="{D42A27DB-BD31-4B8C-83A1-F6EECF244321}">
                <p14:modId xmlns:p14="http://schemas.microsoft.com/office/powerpoint/2010/main" val="3646603705"/>
              </p:ext>
            </p:extLst>
          </p:nvPr>
        </p:nvGraphicFramePr>
        <p:xfrm>
          <a:off x="2741142" y="4296648"/>
          <a:ext cx="330200" cy="279400"/>
        </p:xfrm>
        <a:graphic>
          <a:graphicData uri="http://schemas.openxmlformats.org/presentationml/2006/ole">
            <mc:AlternateContent xmlns:mc="http://schemas.openxmlformats.org/markup-compatibility/2006">
              <mc:Choice xmlns:v="urn:schemas-microsoft-com:vml" Requires="v">
                <p:oleObj name="Equation" r:id="rId24" imgW="330120" imgH="279360" progId="Equation.DSMT4">
                  <p:embed/>
                </p:oleObj>
              </mc:Choice>
              <mc:Fallback>
                <p:oleObj name="Equation" r:id="rId24" imgW="330120" imgH="279360" progId="Equation.DSMT4">
                  <p:embed/>
                  <p:pic>
                    <p:nvPicPr>
                      <p:cNvPr id="18" name="对象 17">
                        <a:extLst>
                          <a:ext uri="{FF2B5EF4-FFF2-40B4-BE49-F238E27FC236}">
                            <a16:creationId xmlns:a16="http://schemas.microsoft.com/office/drawing/2014/main" id="{2413864B-DB53-AD92-AC86-CCAEA054865F}"/>
                          </a:ext>
                        </a:extLst>
                      </p:cNvPr>
                      <p:cNvPicPr/>
                      <p:nvPr/>
                    </p:nvPicPr>
                    <p:blipFill>
                      <a:blip r:embed="rId25"/>
                      <a:stretch>
                        <a:fillRect/>
                      </a:stretch>
                    </p:blipFill>
                    <p:spPr>
                      <a:xfrm>
                        <a:off x="2741142" y="4296648"/>
                        <a:ext cx="330200" cy="2794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AC386605-8579-BBEE-9EA1-64EBE38D7A77}"/>
              </a:ext>
            </a:extLst>
          </p:cNvPr>
          <p:cNvGraphicFramePr>
            <a:graphicFrameLocks noChangeAspect="1"/>
          </p:cNvGraphicFramePr>
          <p:nvPr>
            <p:extLst>
              <p:ext uri="{D42A27DB-BD31-4B8C-83A1-F6EECF244321}">
                <p14:modId xmlns:p14="http://schemas.microsoft.com/office/powerpoint/2010/main" val="1691366218"/>
              </p:ext>
            </p:extLst>
          </p:nvPr>
        </p:nvGraphicFramePr>
        <p:xfrm>
          <a:off x="1048263" y="4767699"/>
          <a:ext cx="3457186" cy="856510"/>
        </p:xfrm>
        <a:graphic>
          <a:graphicData uri="http://schemas.openxmlformats.org/presentationml/2006/ole">
            <mc:AlternateContent xmlns:mc="http://schemas.openxmlformats.org/markup-compatibility/2006">
              <mc:Choice xmlns:v="urn:schemas-microsoft-com:vml" Requires="v">
                <p:oleObj name="Equation" r:id="rId26" imgW="2819160" imgH="698400" progId="Equation.DSMT4">
                  <p:embed/>
                </p:oleObj>
              </mc:Choice>
              <mc:Fallback>
                <p:oleObj name="Equation" r:id="rId26" imgW="2819160" imgH="698400" progId="Equation.DSMT4">
                  <p:embed/>
                  <p:pic>
                    <p:nvPicPr>
                      <p:cNvPr id="19" name="对象 18">
                        <a:extLst>
                          <a:ext uri="{FF2B5EF4-FFF2-40B4-BE49-F238E27FC236}">
                            <a16:creationId xmlns:a16="http://schemas.microsoft.com/office/drawing/2014/main" id="{AC386605-8579-BBEE-9EA1-64EBE38D7A77}"/>
                          </a:ext>
                        </a:extLst>
                      </p:cNvPr>
                      <p:cNvPicPr/>
                      <p:nvPr/>
                    </p:nvPicPr>
                    <p:blipFill>
                      <a:blip r:embed="rId27"/>
                      <a:stretch>
                        <a:fillRect/>
                      </a:stretch>
                    </p:blipFill>
                    <p:spPr>
                      <a:xfrm>
                        <a:off x="1048263" y="4767699"/>
                        <a:ext cx="3457186" cy="856510"/>
                      </a:xfrm>
                      <a:prstGeom prst="rect">
                        <a:avLst/>
                      </a:prstGeom>
                    </p:spPr>
                  </p:pic>
                </p:oleObj>
              </mc:Fallback>
            </mc:AlternateContent>
          </a:graphicData>
        </a:graphic>
      </p:graphicFrame>
      <p:sp>
        <p:nvSpPr>
          <p:cNvPr id="82" name="矩形 81">
            <a:extLst>
              <a:ext uri="{FF2B5EF4-FFF2-40B4-BE49-F238E27FC236}">
                <a16:creationId xmlns:a16="http://schemas.microsoft.com/office/drawing/2014/main" id="{3581A2FF-D244-5B38-A850-9E47A4CE8A3A}"/>
              </a:ext>
            </a:extLst>
          </p:cNvPr>
          <p:cNvSpPr/>
          <p:nvPr/>
        </p:nvSpPr>
        <p:spPr>
          <a:xfrm>
            <a:off x="6240478" y="2391210"/>
            <a:ext cx="5198891" cy="246221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输入</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正则化参数    和    ，</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FIR</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滤波器的阶数  和  ，预测窗口</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输出：                                                       ，以及</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、计算出  </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、训练岭回归</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3</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、估计            和</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4</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、估计第二天感染人数       和康复人数</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5</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6</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、估计</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7</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、预测         和</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8</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83" name="对象 82">
            <a:extLst>
              <a:ext uri="{FF2B5EF4-FFF2-40B4-BE49-F238E27FC236}">
                <a16:creationId xmlns:a16="http://schemas.microsoft.com/office/drawing/2014/main" id="{421F0E8C-9D47-99DF-490D-C13610A80439}"/>
              </a:ext>
            </a:extLst>
          </p:cNvPr>
          <p:cNvGraphicFramePr>
            <a:graphicFrameLocks noChangeAspect="1"/>
          </p:cNvGraphicFramePr>
          <p:nvPr>
            <p:extLst>
              <p:ext uri="{D42A27DB-BD31-4B8C-83A1-F6EECF244321}">
                <p14:modId xmlns:p14="http://schemas.microsoft.com/office/powerpoint/2010/main" val="425124945"/>
              </p:ext>
            </p:extLst>
          </p:nvPr>
        </p:nvGraphicFramePr>
        <p:xfrm>
          <a:off x="6838213" y="2435320"/>
          <a:ext cx="1612900" cy="254000"/>
        </p:xfrm>
        <a:graphic>
          <a:graphicData uri="http://schemas.openxmlformats.org/presentationml/2006/ole">
            <mc:AlternateContent xmlns:mc="http://schemas.openxmlformats.org/markup-compatibility/2006">
              <mc:Choice xmlns:v="urn:schemas-microsoft-com:vml" Requires="v">
                <p:oleObj name="Equation" r:id="rId28" imgW="1612800" imgH="253800" progId="Equation.DSMT4">
                  <p:embed/>
                </p:oleObj>
              </mc:Choice>
              <mc:Fallback>
                <p:oleObj name="Equation" r:id="rId28" imgW="1612800" imgH="253800" progId="Equation.DSMT4">
                  <p:embed/>
                  <p:pic>
                    <p:nvPicPr>
                      <p:cNvPr id="83" name="对象 82">
                        <a:extLst>
                          <a:ext uri="{FF2B5EF4-FFF2-40B4-BE49-F238E27FC236}">
                            <a16:creationId xmlns:a16="http://schemas.microsoft.com/office/drawing/2014/main" id="{421F0E8C-9D47-99DF-490D-C13610A80439}"/>
                          </a:ext>
                        </a:extLst>
                      </p:cNvPr>
                      <p:cNvPicPr/>
                      <p:nvPr/>
                    </p:nvPicPr>
                    <p:blipFill>
                      <a:blip r:embed="rId29"/>
                      <a:stretch>
                        <a:fillRect/>
                      </a:stretch>
                    </p:blipFill>
                    <p:spPr>
                      <a:xfrm>
                        <a:off x="6838213" y="2435320"/>
                        <a:ext cx="1612900" cy="254000"/>
                      </a:xfrm>
                      <a:prstGeom prst="rect">
                        <a:avLst/>
                      </a:prstGeom>
                    </p:spPr>
                  </p:pic>
                </p:oleObj>
              </mc:Fallback>
            </mc:AlternateContent>
          </a:graphicData>
        </a:graphic>
      </p:graphicFrame>
      <p:graphicFrame>
        <p:nvGraphicFramePr>
          <p:cNvPr id="84" name="对象 83">
            <a:extLst>
              <a:ext uri="{FF2B5EF4-FFF2-40B4-BE49-F238E27FC236}">
                <a16:creationId xmlns:a16="http://schemas.microsoft.com/office/drawing/2014/main" id="{B2CCBC9A-09B5-125A-86B2-510C30EB94F3}"/>
              </a:ext>
            </a:extLst>
          </p:cNvPr>
          <p:cNvGraphicFramePr>
            <a:graphicFrameLocks noChangeAspect="1"/>
          </p:cNvGraphicFramePr>
          <p:nvPr>
            <p:extLst>
              <p:ext uri="{D42A27DB-BD31-4B8C-83A1-F6EECF244321}">
                <p14:modId xmlns:p14="http://schemas.microsoft.com/office/powerpoint/2010/main" val="2564604901"/>
              </p:ext>
            </p:extLst>
          </p:nvPr>
        </p:nvGraphicFramePr>
        <p:xfrm>
          <a:off x="9418956" y="2435320"/>
          <a:ext cx="177800" cy="228600"/>
        </p:xfrm>
        <a:graphic>
          <a:graphicData uri="http://schemas.openxmlformats.org/presentationml/2006/ole">
            <mc:AlternateContent xmlns:mc="http://schemas.openxmlformats.org/markup-compatibility/2006">
              <mc:Choice xmlns:v="urn:schemas-microsoft-com:vml" Requires="v">
                <p:oleObj name="Equation" r:id="rId30" imgW="177480" imgH="228600" progId="Equation.DSMT4">
                  <p:embed/>
                </p:oleObj>
              </mc:Choice>
              <mc:Fallback>
                <p:oleObj name="Equation" r:id="rId30" imgW="177480" imgH="228600" progId="Equation.DSMT4">
                  <p:embed/>
                  <p:pic>
                    <p:nvPicPr>
                      <p:cNvPr id="84" name="对象 83">
                        <a:extLst>
                          <a:ext uri="{FF2B5EF4-FFF2-40B4-BE49-F238E27FC236}">
                            <a16:creationId xmlns:a16="http://schemas.microsoft.com/office/drawing/2014/main" id="{B2CCBC9A-09B5-125A-86B2-510C30EB94F3}"/>
                          </a:ext>
                        </a:extLst>
                      </p:cNvPr>
                      <p:cNvPicPr/>
                      <p:nvPr/>
                    </p:nvPicPr>
                    <p:blipFill>
                      <a:blip r:embed="rId31"/>
                      <a:stretch>
                        <a:fillRect/>
                      </a:stretch>
                    </p:blipFill>
                    <p:spPr>
                      <a:xfrm>
                        <a:off x="9418956" y="2435320"/>
                        <a:ext cx="177800" cy="228600"/>
                      </a:xfrm>
                      <a:prstGeom prst="rect">
                        <a:avLst/>
                      </a:prstGeom>
                    </p:spPr>
                  </p:pic>
                </p:oleObj>
              </mc:Fallback>
            </mc:AlternateContent>
          </a:graphicData>
        </a:graphic>
      </p:graphicFrame>
      <p:graphicFrame>
        <p:nvGraphicFramePr>
          <p:cNvPr id="85" name="对象 84">
            <a:extLst>
              <a:ext uri="{FF2B5EF4-FFF2-40B4-BE49-F238E27FC236}">
                <a16:creationId xmlns:a16="http://schemas.microsoft.com/office/drawing/2014/main" id="{52B9828B-B05F-F573-E4BC-68B9E150D7F6}"/>
              </a:ext>
            </a:extLst>
          </p:cNvPr>
          <p:cNvGraphicFramePr>
            <a:graphicFrameLocks noChangeAspect="1"/>
          </p:cNvGraphicFramePr>
          <p:nvPr>
            <p:extLst>
              <p:ext uri="{D42A27DB-BD31-4B8C-83A1-F6EECF244321}">
                <p14:modId xmlns:p14="http://schemas.microsoft.com/office/powerpoint/2010/main" val="3531670143"/>
              </p:ext>
            </p:extLst>
          </p:nvPr>
        </p:nvGraphicFramePr>
        <p:xfrm>
          <a:off x="9833203" y="2431833"/>
          <a:ext cx="190500" cy="228600"/>
        </p:xfrm>
        <a:graphic>
          <a:graphicData uri="http://schemas.openxmlformats.org/presentationml/2006/ole">
            <mc:AlternateContent xmlns:mc="http://schemas.openxmlformats.org/markup-compatibility/2006">
              <mc:Choice xmlns:v="urn:schemas-microsoft-com:vml" Requires="v">
                <p:oleObj name="Equation" r:id="rId32" imgW="190440" imgH="228600" progId="Equation.DSMT4">
                  <p:embed/>
                </p:oleObj>
              </mc:Choice>
              <mc:Fallback>
                <p:oleObj name="Equation" r:id="rId32" imgW="190440" imgH="228600" progId="Equation.DSMT4">
                  <p:embed/>
                  <p:pic>
                    <p:nvPicPr>
                      <p:cNvPr id="85" name="对象 84">
                        <a:extLst>
                          <a:ext uri="{FF2B5EF4-FFF2-40B4-BE49-F238E27FC236}">
                            <a16:creationId xmlns:a16="http://schemas.microsoft.com/office/drawing/2014/main" id="{52B9828B-B05F-F573-E4BC-68B9E150D7F6}"/>
                          </a:ext>
                        </a:extLst>
                      </p:cNvPr>
                      <p:cNvPicPr/>
                      <p:nvPr/>
                    </p:nvPicPr>
                    <p:blipFill>
                      <a:blip r:embed="rId33"/>
                      <a:stretch>
                        <a:fillRect/>
                      </a:stretch>
                    </p:blipFill>
                    <p:spPr>
                      <a:xfrm>
                        <a:off x="9833203" y="2431833"/>
                        <a:ext cx="190500" cy="228600"/>
                      </a:xfrm>
                      <a:prstGeom prst="rect">
                        <a:avLst/>
                      </a:prstGeom>
                    </p:spPr>
                  </p:pic>
                </p:oleObj>
              </mc:Fallback>
            </mc:AlternateContent>
          </a:graphicData>
        </a:graphic>
      </p:graphicFrame>
      <p:graphicFrame>
        <p:nvGraphicFramePr>
          <p:cNvPr id="86" name="对象 85">
            <a:extLst>
              <a:ext uri="{FF2B5EF4-FFF2-40B4-BE49-F238E27FC236}">
                <a16:creationId xmlns:a16="http://schemas.microsoft.com/office/drawing/2014/main" id="{65D0D873-15F5-A5AC-C275-4D408CD80B91}"/>
              </a:ext>
            </a:extLst>
          </p:cNvPr>
          <p:cNvGraphicFramePr>
            <a:graphicFrameLocks noChangeAspect="1"/>
          </p:cNvGraphicFramePr>
          <p:nvPr>
            <p:extLst>
              <p:ext uri="{D42A27DB-BD31-4B8C-83A1-F6EECF244321}">
                <p14:modId xmlns:p14="http://schemas.microsoft.com/office/powerpoint/2010/main" val="2431223728"/>
              </p:ext>
            </p:extLst>
          </p:nvPr>
        </p:nvGraphicFramePr>
        <p:xfrm>
          <a:off x="6491814" y="2664745"/>
          <a:ext cx="139700" cy="177800"/>
        </p:xfrm>
        <a:graphic>
          <a:graphicData uri="http://schemas.openxmlformats.org/presentationml/2006/ole">
            <mc:AlternateContent xmlns:mc="http://schemas.openxmlformats.org/markup-compatibility/2006">
              <mc:Choice xmlns:v="urn:schemas-microsoft-com:vml" Requires="v">
                <p:oleObj name="Equation" r:id="rId34" imgW="139680" imgH="177480" progId="Equation.DSMT4">
                  <p:embed/>
                </p:oleObj>
              </mc:Choice>
              <mc:Fallback>
                <p:oleObj name="Equation" r:id="rId34" imgW="139680" imgH="177480" progId="Equation.DSMT4">
                  <p:embed/>
                  <p:pic>
                    <p:nvPicPr>
                      <p:cNvPr id="86" name="对象 85">
                        <a:extLst>
                          <a:ext uri="{FF2B5EF4-FFF2-40B4-BE49-F238E27FC236}">
                            <a16:creationId xmlns:a16="http://schemas.microsoft.com/office/drawing/2014/main" id="{65D0D873-15F5-A5AC-C275-4D408CD80B91}"/>
                          </a:ext>
                        </a:extLst>
                      </p:cNvPr>
                      <p:cNvPicPr/>
                      <p:nvPr/>
                    </p:nvPicPr>
                    <p:blipFill>
                      <a:blip r:embed="rId35"/>
                      <a:stretch>
                        <a:fillRect/>
                      </a:stretch>
                    </p:blipFill>
                    <p:spPr>
                      <a:xfrm>
                        <a:off x="6491814" y="2664745"/>
                        <a:ext cx="139700" cy="177800"/>
                      </a:xfrm>
                      <a:prstGeom prst="rect">
                        <a:avLst/>
                      </a:prstGeom>
                    </p:spPr>
                  </p:pic>
                </p:oleObj>
              </mc:Fallback>
            </mc:AlternateContent>
          </a:graphicData>
        </a:graphic>
      </p:graphicFrame>
      <p:graphicFrame>
        <p:nvGraphicFramePr>
          <p:cNvPr id="87" name="对象 86">
            <a:extLst>
              <a:ext uri="{FF2B5EF4-FFF2-40B4-BE49-F238E27FC236}">
                <a16:creationId xmlns:a16="http://schemas.microsoft.com/office/drawing/2014/main" id="{A375DBE6-8BD4-41F3-A333-AFCE82BAA540}"/>
              </a:ext>
            </a:extLst>
          </p:cNvPr>
          <p:cNvGraphicFramePr>
            <a:graphicFrameLocks noChangeAspect="1"/>
          </p:cNvGraphicFramePr>
          <p:nvPr>
            <p:extLst>
              <p:ext uri="{D42A27DB-BD31-4B8C-83A1-F6EECF244321}">
                <p14:modId xmlns:p14="http://schemas.microsoft.com/office/powerpoint/2010/main" val="6425818"/>
              </p:ext>
            </p:extLst>
          </p:nvPr>
        </p:nvGraphicFramePr>
        <p:xfrm>
          <a:off x="6785403" y="2671095"/>
          <a:ext cx="165100" cy="165100"/>
        </p:xfrm>
        <a:graphic>
          <a:graphicData uri="http://schemas.openxmlformats.org/presentationml/2006/ole">
            <mc:AlternateContent xmlns:mc="http://schemas.openxmlformats.org/markup-compatibility/2006">
              <mc:Choice xmlns:v="urn:schemas-microsoft-com:vml" Requires="v">
                <p:oleObj name="Equation" r:id="rId36" imgW="164880" imgH="164880" progId="Equation.DSMT4">
                  <p:embed/>
                </p:oleObj>
              </mc:Choice>
              <mc:Fallback>
                <p:oleObj name="Equation" r:id="rId36" imgW="164880" imgH="164880" progId="Equation.DSMT4">
                  <p:embed/>
                  <p:pic>
                    <p:nvPicPr>
                      <p:cNvPr id="87" name="对象 86">
                        <a:extLst>
                          <a:ext uri="{FF2B5EF4-FFF2-40B4-BE49-F238E27FC236}">
                            <a16:creationId xmlns:a16="http://schemas.microsoft.com/office/drawing/2014/main" id="{A375DBE6-8BD4-41F3-A333-AFCE82BAA540}"/>
                          </a:ext>
                        </a:extLst>
                      </p:cNvPr>
                      <p:cNvPicPr/>
                      <p:nvPr/>
                    </p:nvPicPr>
                    <p:blipFill>
                      <a:blip r:embed="rId37"/>
                      <a:stretch>
                        <a:fillRect/>
                      </a:stretch>
                    </p:blipFill>
                    <p:spPr>
                      <a:xfrm>
                        <a:off x="6785403" y="2671095"/>
                        <a:ext cx="165100" cy="165100"/>
                      </a:xfrm>
                      <a:prstGeom prst="rect">
                        <a:avLst/>
                      </a:prstGeom>
                    </p:spPr>
                  </p:pic>
                </p:oleObj>
              </mc:Fallback>
            </mc:AlternateContent>
          </a:graphicData>
        </a:graphic>
      </p:graphicFrame>
      <p:graphicFrame>
        <p:nvGraphicFramePr>
          <p:cNvPr id="88" name="对象 87">
            <a:extLst>
              <a:ext uri="{FF2B5EF4-FFF2-40B4-BE49-F238E27FC236}">
                <a16:creationId xmlns:a16="http://schemas.microsoft.com/office/drawing/2014/main" id="{8E064DCA-D30A-B39F-9D7C-B712BA283FC2}"/>
              </a:ext>
            </a:extLst>
          </p:cNvPr>
          <p:cNvGraphicFramePr>
            <a:graphicFrameLocks noChangeAspect="1"/>
          </p:cNvGraphicFramePr>
          <p:nvPr>
            <p:extLst>
              <p:ext uri="{D42A27DB-BD31-4B8C-83A1-F6EECF244321}">
                <p14:modId xmlns:p14="http://schemas.microsoft.com/office/powerpoint/2010/main" val="3058300883"/>
              </p:ext>
            </p:extLst>
          </p:nvPr>
        </p:nvGraphicFramePr>
        <p:xfrm>
          <a:off x="7767429" y="2685543"/>
          <a:ext cx="177800" cy="177800"/>
        </p:xfrm>
        <a:graphic>
          <a:graphicData uri="http://schemas.openxmlformats.org/presentationml/2006/ole">
            <mc:AlternateContent xmlns:mc="http://schemas.openxmlformats.org/markup-compatibility/2006">
              <mc:Choice xmlns:v="urn:schemas-microsoft-com:vml" Requires="v">
                <p:oleObj name="Equation" r:id="rId38" imgW="177480" imgH="177480" progId="Equation.DSMT4">
                  <p:embed/>
                </p:oleObj>
              </mc:Choice>
              <mc:Fallback>
                <p:oleObj name="Equation" r:id="rId38" imgW="177480" imgH="177480" progId="Equation.DSMT4">
                  <p:embed/>
                  <p:pic>
                    <p:nvPicPr>
                      <p:cNvPr id="88" name="对象 87">
                        <a:extLst>
                          <a:ext uri="{FF2B5EF4-FFF2-40B4-BE49-F238E27FC236}">
                            <a16:creationId xmlns:a16="http://schemas.microsoft.com/office/drawing/2014/main" id="{8E064DCA-D30A-B39F-9D7C-B712BA283FC2}"/>
                          </a:ext>
                        </a:extLst>
                      </p:cNvPr>
                      <p:cNvPicPr/>
                      <p:nvPr/>
                    </p:nvPicPr>
                    <p:blipFill>
                      <a:blip r:embed="rId39"/>
                      <a:stretch>
                        <a:fillRect/>
                      </a:stretch>
                    </p:blipFill>
                    <p:spPr>
                      <a:xfrm>
                        <a:off x="7767429" y="2685543"/>
                        <a:ext cx="177800" cy="177800"/>
                      </a:xfrm>
                      <a:prstGeom prst="rect">
                        <a:avLst/>
                      </a:prstGeom>
                    </p:spPr>
                  </p:pic>
                </p:oleObj>
              </mc:Fallback>
            </mc:AlternateContent>
          </a:graphicData>
        </a:graphic>
      </p:graphicFrame>
      <p:graphicFrame>
        <p:nvGraphicFramePr>
          <p:cNvPr id="89" name="对象 88">
            <a:extLst>
              <a:ext uri="{FF2B5EF4-FFF2-40B4-BE49-F238E27FC236}">
                <a16:creationId xmlns:a16="http://schemas.microsoft.com/office/drawing/2014/main" id="{9C3EE329-8529-C8F3-A7B8-F8DFF57629DF}"/>
              </a:ext>
            </a:extLst>
          </p:cNvPr>
          <p:cNvGraphicFramePr>
            <a:graphicFrameLocks noChangeAspect="1"/>
          </p:cNvGraphicFramePr>
          <p:nvPr>
            <p:extLst>
              <p:ext uri="{D42A27DB-BD31-4B8C-83A1-F6EECF244321}">
                <p14:modId xmlns:p14="http://schemas.microsoft.com/office/powerpoint/2010/main" val="3085956217"/>
              </p:ext>
            </p:extLst>
          </p:nvPr>
        </p:nvGraphicFramePr>
        <p:xfrm>
          <a:off x="6787424" y="2831731"/>
          <a:ext cx="2959100" cy="330200"/>
        </p:xfrm>
        <a:graphic>
          <a:graphicData uri="http://schemas.openxmlformats.org/presentationml/2006/ole">
            <mc:AlternateContent xmlns:mc="http://schemas.openxmlformats.org/markup-compatibility/2006">
              <mc:Choice xmlns:v="urn:schemas-microsoft-com:vml" Requires="v">
                <p:oleObj name="Equation" r:id="rId40" imgW="2958840" imgH="330120" progId="Equation.DSMT4">
                  <p:embed/>
                </p:oleObj>
              </mc:Choice>
              <mc:Fallback>
                <p:oleObj name="Equation" r:id="rId40" imgW="2958840" imgH="330120" progId="Equation.DSMT4">
                  <p:embed/>
                  <p:pic>
                    <p:nvPicPr>
                      <p:cNvPr id="89" name="对象 88">
                        <a:extLst>
                          <a:ext uri="{FF2B5EF4-FFF2-40B4-BE49-F238E27FC236}">
                            <a16:creationId xmlns:a16="http://schemas.microsoft.com/office/drawing/2014/main" id="{9C3EE329-8529-C8F3-A7B8-F8DFF57629DF}"/>
                          </a:ext>
                        </a:extLst>
                      </p:cNvPr>
                      <p:cNvPicPr/>
                      <p:nvPr/>
                    </p:nvPicPr>
                    <p:blipFill>
                      <a:blip r:embed="rId41"/>
                      <a:stretch>
                        <a:fillRect/>
                      </a:stretch>
                    </p:blipFill>
                    <p:spPr>
                      <a:xfrm>
                        <a:off x="6787424" y="2831731"/>
                        <a:ext cx="2959100" cy="330200"/>
                      </a:xfrm>
                      <a:prstGeom prst="rect">
                        <a:avLst/>
                      </a:prstGeom>
                    </p:spPr>
                  </p:pic>
                </p:oleObj>
              </mc:Fallback>
            </mc:AlternateContent>
          </a:graphicData>
        </a:graphic>
      </p:graphicFrame>
      <p:graphicFrame>
        <p:nvGraphicFramePr>
          <p:cNvPr id="90" name="对象 89">
            <a:extLst>
              <a:ext uri="{FF2B5EF4-FFF2-40B4-BE49-F238E27FC236}">
                <a16:creationId xmlns:a16="http://schemas.microsoft.com/office/drawing/2014/main" id="{1EBB711F-1483-56F6-285F-97C19544A959}"/>
              </a:ext>
            </a:extLst>
          </p:cNvPr>
          <p:cNvGraphicFramePr>
            <a:graphicFrameLocks noChangeAspect="1"/>
          </p:cNvGraphicFramePr>
          <p:nvPr>
            <p:extLst>
              <p:ext uri="{D42A27DB-BD31-4B8C-83A1-F6EECF244321}">
                <p14:modId xmlns:p14="http://schemas.microsoft.com/office/powerpoint/2010/main" val="1247823933"/>
              </p:ext>
            </p:extLst>
          </p:nvPr>
        </p:nvGraphicFramePr>
        <p:xfrm>
          <a:off x="10315911" y="2826604"/>
          <a:ext cx="1206500" cy="330200"/>
        </p:xfrm>
        <a:graphic>
          <a:graphicData uri="http://schemas.openxmlformats.org/presentationml/2006/ole">
            <mc:AlternateContent xmlns:mc="http://schemas.openxmlformats.org/markup-compatibility/2006">
              <mc:Choice xmlns:v="urn:schemas-microsoft-com:vml" Requires="v">
                <p:oleObj name="Equation" r:id="rId42" imgW="1206360" imgH="330120" progId="Equation.DSMT4">
                  <p:embed/>
                </p:oleObj>
              </mc:Choice>
              <mc:Fallback>
                <p:oleObj name="Equation" r:id="rId42" imgW="1206360" imgH="330120" progId="Equation.DSMT4">
                  <p:embed/>
                  <p:pic>
                    <p:nvPicPr>
                      <p:cNvPr id="90" name="对象 89">
                        <a:extLst>
                          <a:ext uri="{FF2B5EF4-FFF2-40B4-BE49-F238E27FC236}">
                            <a16:creationId xmlns:a16="http://schemas.microsoft.com/office/drawing/2014/main" id="{1EBB711F-1483-56F6-285F-97C19544A959}"/>
                          </a:ext>
                        </a:extLst>
                      </p:cNvPr>
                      <p:cNvPicPr/>
                      <p:nvPr/>
                    </p:nvPicPr>
                    <p:blipFill>
                      <a:blip r:embed="rId43"/>
                      <a:stretch>
                        <a:fillRect/>
                      </a:stretch>
                    </p:blipFill>
                    <p:spPr>
                      <a:xfrm>
                        <a:off x="10315911" y="2826604"/>
                        <a:ext cx="1206500" cy="330200"/>
                      </a:xfrm>
                      <a:prstGeom prst="rect">
                        <a:avLst/>
                      </a:prstGeom>
                    </p:spPr>
                  </p:pic>
                </p:oleObj>
              </mc:Fallback>
            </mc:AlternateContent>
          </a:graphicData>
        </a:graphic>
      </p:graphicFrame>
      <p:graphicFrame>
        <p:nvGraphicFramePr>
          <p:cNvPr id="91" name="对象 90">
            <a:extLst>
              <a:ext uri="{FF2B5EF4-FFF2-40B4-BE49-F238E27FC236}">
                <a16:creationId xmlns:a16="http://schemas.microsoft.com/office/drawing/2014/main" id="{6F0BD3E1-84CB-5328-BC47-9168BFD02245}"/>
              </a:ext>
            </a:extLst>
          </p:cNvPr>
          <p:cNvGraphicFramePr>
            <a:graphicFrameLocks noChangeAspect="1"/>
          </p:cNvGraphicFramePr>
          <p:nvPr>
            <p:extLst>
              <p:ext uri="{D42A27DB-BD31-4B8C-83A1-F6EECF244321}">
                <p14:modId xmlns:p14="http://schemas.microsoft.com/office/powerpoint/2010/main" val="1383629835"/>
              </p:ext>
            </p:extLst>
          </p:nvPr>
        </p:nvGraphicFramePr>
        <p:xfrm>
          <a:off x="7198226" y="3079551"/>
          <a:ext cx="1600200" cy="254000"/>
        </p:xfrm>
        <a:graphic>
          <a:graphicData uri="http://schemas.openxmlformats.org/presentationml/2006/ole">
            <mc:AlternateContent xmlns:mc="http://schemas.openxmlformats.org/markup-compatibility/2006">
              <mc:Choice xmlns:v="urn:schemas-microsoft-com:vml" Requires="v">
                <p:oleObj name="Equation" r:id="rId44" imgW="1600200" imgH="253800" progId="Equation.DSMT4">
                  <p:embed/>
                </p:oleObj>
              </mc:Choice>
              <mc:Fallback>
                <p:oleObj name="Equation" r:id="rId44" imgW="1600200" imgH="253800" progId="Equation.DSMT4">
                  <p:embed/>
                  <p:pic>
                    <p:nvPicPr>
                      <p:cNvPr id="91" name="对象 90">
                        <a:extLst>
                          <a:ext uri="{FF2B5EF4-FFF2-40B4-BE49-F238E27FC236}">
                            <a16:creationId xmlns:a16="http://schemas.microsoft.com/office/drawing/2014/main" id="{6F0BD3E1-84CB-5328-BC47-9168BFD02245}"/>
                          </a:ext>
                        </a:extLst>
                      </p:cNvPr>
                      <p:cNvPicPr/>
                      <p:nvPr/>
                    </p:nvPicPr>
                    <p:blipFill>
                      <a:blip r:embed="rId45"/>
                      <a:stretch>
                        <a:fillRect/>
                      </a:stretch>
                    </p:blipFill>
                    <p:spPr>
                      <a:xfrm>
                        <a:off x="7198226" y="3079551"/>
                        <a:ext cx="1600200" cy="254000"/>
                      </a:xfrm>
                      <a:prstGeom prst="rect">
                        <a:avLst/>
                      </a:prstGeom>
                    </p:spPr>
                  </p:pic>
                </p:oleObj>
              </mc:Fallback>
            </mc:AlternateContent>
          </a:graphicData>
        </a:graphic>
      </p:graphicFrame>
      <p:graphicFrame>
        <p:nvGraphicFramePr>
          <p:cNvPr id="92" name="对象 91">
            <a:extLst>
              <a:ext uri="{FF2B5EF4-FFF2-40B4-BE49-F238E27FC236}">
                <a16:creationId xmlns:a16="http://schemas.microsoft.com/office/drawing/2014/main" id="{D75145E0-5CA8-C027-3BBF-F461886F36B7}"/>
              </a:ext>
            </a:extLst>
          </p:cNvPr>
          <p:cNvGraphicFramePr>
            <a:graphicFrameLocks noChangeAspect="1"/>
          </p:cNvGraphicFramePr>
          <p:nvPr>
            <p:extLst>
              <p:ext uri="{D42A27DB-BD31-4B8C-83A1-F6EECF244321}">
                <p14:modId xmlns:p14="http://schemas.microsoft.com/office/powerpoint/2010/main" val="1430763852"/>
              </p:ext>
            </p:extLst>
          </p:nvPr>
        </p:nvGraphicFramePr>
        <p:xfrm>
          <a:off x="6990451" y="3475452"/>
          <a:ext cx="533400" cy="254000"/>
        </p:xfrm>
        <a:graphic>
          <a:graphicData uri="http://schemas.openxmlformats.org/presentationml/2006/ole">
            <mc:AlternateContent xmlns:mc="http://schemas.openxmlformats.org/markup-compatibility/2006">
              <mc:Choice xmlns:v="urn:schemas-microsoft-com:vml" Requires="v">
                <p:oleObj name="Equation" r:id="rId46" imgW="533160" imgH="253800" progId="Equation.DSMT4">
                  <p:embed/>
                </p:oleObj>
              </mc:Choice>
              <mc:Fallback>
                <p:oleObj name="Equation" r:id="rId46" imgW="533160" imgH="253800" progId="Equation.DSMT4">
                  <p:embed/>
                  <p:pic>
                    <p:nvPicPr>
                      <p:cNvPr id="92" name="对象 91">
                        <a:extLst>
                          <a:ext uri="{FF2B5EF4-FFF2-40B4-BE49-F238E27FC236}">
                            <a16:creationId xmlns:a16="http://schemas.microsoft.com/office/drawing/2014/main" id="{D75145E0-5CA8-C027-3BBF-F461886F36B7}"/>
                          </a:ext>
                        </a:extLst>
                      </p:cNvPr>
                      <p:cNvPicPr/>
                      <p:nvPr/>
                    </p:nvPicPr>
                    <p:blipFill>
                      <a:blip r:embed="rId47"/>
                      <a:stretch>
                        <a:fillRect/>
                      </a:stretch>
                    </p:blipFill>
                    <p:spPr>
                      <a:xfrm>
                        <a:off x="6990451" y="3475452"/>
                        <a:ext cx="533400" cy="254000"/>
                      </a:xfrm>
                      <a:prstGeom prst="rect">
                        <a:avLst/>
                      </a:prstGeom>
                    </p:spPr>
                  </p:pic>
                </p:oleObj>
              </mc:Fallback>
            </mc:AlternateContent>
          </a:graphicData>
        </a:graphic>
      </p:graphicFrame>
      <p:graphicFrame>
        <p:nvGraphicFramePr>
          <p:cNvPr id="93" name="对象 92">
            <a:extLst>
              <a:ext uri="{FF2B5EF4-FFF2-40B4-BE49-F238E27FC236}">
                <a16:creationId xmlns:a16="http://schemas.microsoft.com/office/drawing/2014/main" id="{FE315E32-23E6-DECF-62B8-15CDEC93165D}"/>
              </a:ext>
            </a:extLst>
          </p:cNvPr>
          <p:cNvGraphicFramePr>
            <a:graphicFrameLocks noChangeAspect="1"/>
          </p:cNvGraphicFramePr>
          <p:nvPr>
            <p:extLst>
              <p:ext uri="{D42A27DB-BD31-4B8C-83A1-F6EECF244321}">
                <p14:modId xmlns:p14="http://schemas.microsoft.com/office/powerpoint/2010/main" val="2912132274"/>
              </p:ext>
            </p:extLst>
          </p:nvPr>
        </p:nvGraphicFramePr>
        <p:xfrm>
          <a:off x="7878918" y="3466156"/>
          <a:ext cx="508000" cy="254000"/>
        </p:xfrm>
        <a:graphic>
          <a:graphicData uri="http://schemas.openxmlformats.org/presentationml/2006/ole">
            <mc:AlternateContent xmlns:mc="http://schemas.openxmlformats.org/markup-compatibility/2006">
              <mc:Choice xmlns:v="urn:schemas-microsoft-com:vml" Requires="v">
                <p:oleObj name="Equation" r:id="rId48" imgW="507960" imgH="253800" progId="Equation.DSMT4">
                  <p:embed/>
                </p:oleObj>
              </mc:Choice>
              <mc:Fallback>
                <p:oleObj name="Equation" r:id="rId48" imgW="507960" imgH="253800" progId="Equation.DSMT4">
                  <p:embed/>
                  <p:pic>
                    <p:nvPicPr>
                      <p:cNvPr id="93" name="对象 92">
                        <a:extLst>
                          <a:ext uri="{FF2B5EF4-FFF2-40B4-BE49-F238E27FC236}">
                            <a16:creationId xmlns:a16="http://schemas.microsoft.com/office/drawing/2014/main" id="{FE315E32-23E6-DECF-62B8-15CDEC93165D}"/>
                          </a:ext>
                        </a:extLst>
                      </p:cNvPr>
                      <p:cNvPicPr/>
                      <p:nvPr/>
                    </p:nvPicPr>
                    <p:blipFill>
                      <a:blip r:embed="rId49"/>
                      <a:stretch>
                        <a:fillRect/>
                      </a:stretch>
                    </p:blipFill>
                    <p:spPr>
                      <a:xfrm>
                        <a:off x="7878918" y="3466156"/>
                        <a:ext cx="508000" cy="254000"/>
                      </a:xfrm>
                      <a:prstGeom prst="rect">
                        <a:avLst/>
                      </a:prstGeom>
                    </p:spPr>
                  </p:pic>
                </p:oleObj>
              </mc:Fallback>
            </mc:AlternateContent>
          </a:graphicData>
        </a:graphic>
      </p:graphicFrame>
      <p:graphicFrame>
        <p:nvGraphicFramePr>
          <p:cNvPr id="94" name="对象 93">
            <a:extLst>
              <a:ext uri="{FF2B5EF4-FFF2-40B4-BE49-F238E27FC236}">
                <a16:creationId xmlns:a16="http://schemas.microsoft.com/office/drawing/2014/main" id="{9FFA384D-FE99-EA3D-0E31-B895094E7444}"/>
              </a:ext>
            </a:extLst>
          </p:cNvPr>
          <p:cNvGraphicFramePr>
            <a:graphicFrameLocks noChangeAspect="1"/>
          </p:cNvGraphicFramePr>
          <p:nvPr>
            <p:extLst>
              <p:ext uri="{D42A27DB-BD31-4B8C-83A1-F6EECF244321}">
                <p14:modId xmlns:p14="http://schemas.microsoft.com/office/powerpoint/2010/main" val="3249758157"/>
              </p:ext>
            </p:extLst>
          </p:nvPr>
        </p:nvGraphicFramePr>
        <p:xfrm>
          <a:off x="8177540" y="3689475"/>
          <a:ext cx="381000" cy="254000"/>
        </p:xfrm>
        <a:graphic>
          <a:graphicData uri="http://schemas.openxmlformats.org/presentationml/2006/ole">
            <mc:AlternateContent xmlns:mc="http://schemas.openxmlformats.org/markup-compatibility/2006">
              <mc:Choice xmlns:v="urn:schemas-microsoft-com:vml" Requires="v">
                <p:oleObj name="Equation" r:id="rId50" imgW="380880" imgH="253800" progId="Equation.DSMT4">
                  <p:embed/>
                </p:oleObj>
              </mc:Choice>
              <mc:Fallback>
                <p:oleObj name="Equation" r:id="rId50" imgW="380880" imgH="253800" progId="Equation.DSMT4">
                  <p:embed/>
                  <p:pic>
                    <p:nvPicPr>
                      <p:cNvPr id="94" name="对象 93">
                        <a:extLst>
                          <a:ext uri="{FF2B5EF4-FFF2-40B4-BE49-F238E27FC236}">
                            <a16:creationId xmlns:a16="http://schemas.microsoft.com/office/drawing/2014/main" id="{9FFA384D-FE99-EA3D-0E31-B895094E7444}"/>
                          </a:ext>
                        </a:extLst>
                      </p:cNvPr>
                      <p:cNvPicPr/>
                      <p:nvPr/>
                    </p:nvPicPr>
                    <p:blipFill>
                      <a:blip r:embed="rId51"/>
                      <a:stretch>
                        <a:fillRect/>
                      </a:stretch>
                    </p:blipFill>
                    <p:spPr>
                      <a:xfrm>
                        <a:off x="8177540" y="3689475"/>
                        <a:ext cx="381000" cy="254000"/>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AC2080DD-FDA8-9B41-2565-B92F592D38DA}"/>
              </a:ext>
            </a:extLst>
          </p:cNvPr>
          <p:cNvGraphicFramePr>
            <a:graphicFrameLocks noChangeAspect="1"/>
          </p:cNvGraphicFramePr>
          <p:nvPr>
            <p:extLst>
              <p:ext uri="{D42A27DB-BD31-4B8C-83A1-F6EECF244321}">
                <p14:modId xmlns:p14="http://schemas.microsoft.com/office/powerpoint/2010/main" val="2674434264"/>
              </p:ext>
            </p:extLst>
          </p:nvPr>
        </p:nvGraphicFramePr>
        <p:xfrm>
          <a:off x="9446353" y="3685770"/>
          <a:ext cx="355600" cy="254000"/>
        </p:xfrm>
        <a:graphic>
          <a:graphicData uri="http://schemas.openxmlformats.org/presentationml/2006/ole">
            <mc:AlternateContent xmlns:mc="http://schemas.openxmlformats.org/markup-compatibility/2006">
              <mc:Choice xmlns:v="urn:schemas-microsoft-com:vml" Requires="v">
                <p:oleObj name="Equation" r:id="rId52" imgW="355320" imgH="253800" progId="Equation.DSMT4">
                  <p:embed/>
                </p:oleObj>
              </mc:Choice>
              <mc:Fallback>
                <p:oleObj name="Equation" r:id="rId52" imgW="355320" imgH="253800" progId="Equation.DSMT4">
                  <p:embed/>
                  <p:pic>
                    <p:nvPicPr>
                      <p:cNvPr id="95" name="对象 94">
                        <a:extLst>
                          <a:ext uri="{FF2B5EF4-FFF2-40B4-BE49-F238E27FC236}">
                            <a16:creationId xmlns:a16="http://schemas.microsoft.com/office/drawing/2014/main" id="{AC2080DD-FDA8-9B41-2565-B92F592D38DA}"/>
                          </a:ext>
                        </a:extLst>
                      </p:cNvPr>
                      <p:cNvPicPr/>
                      <p:nvPr/>
                    </p:nvPicPr>
                    <p:blipFill>
                      <a:blip r:embed="rId53"/>
                      <a:stretch>
                        <a:fillRect/>
                      </a:stretch>
                    </p:blipFill>
                    <p:spPr>
                      <a:xfrm>
                        <a:off x="9446353" y="3685770"/>
                        <a:ext cx="355600" cy="254000"/>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D3BCA37A-871E-4EBD-BFB6-D7508B04CD74}"/>
              </a:ext>
            </a:extLst>
          </p:cNvPr>
          <p:cNvGraphicFramePr>
            <a:graphicFrameLocks noChangeAspect="1"/>
          </p:cNvGraphicFramePr>
          <p:nvPr>
            <p:extLst>
              <p:ext uri="{D42A27DB-BD31-4B8C-83A1-F6EECF244321}">
                <p14:modId xmlns:p14="http://schemas.microsoft.com/office/powerpoint/2010/main" val="3702704364"/>
              </p:ext>
            </p:extLst>
          </p:nvPr>
        </p:nvGraphicFramePr>
        <p:xfrm>
          <a:off x="6531757" y="3969690"/>
          <a:ext cx="1524000" cy="177800"/>
        </p:xfrm>
        <a:graphic>
          <a:graphicData uri="http://schemas.openxmlformats.org/presentationml/2006/ole">
            <mc:AlternateContent xmlns:mc="http://schemas.openxmlformats.org/markup-compatibility/2006">
              <mc:Choice xmlns:v="urn:schemas-microsoft-com:vml" Requires="v">
                <p:oleObj name="Equation" r:id="rId54" imgW="1523880" imgH="177480" progId="Equation.DSMT4">
                  <p:embed/>
                </p:oleObj>
              </mc:Choice>
              <mc:Fallback>
                <p:oleObj name="Equation" r:id="rId54" imgW="1523880" imgH="177480" progId="Equation.DSMT4">
                  <p:embed/>
                  <p:pic>
                    <p:nvPicPr>
                      <p:cNvPr id="96" name="对象 95">
                        <a:extLst>
                          <a:ext uri="{FF2B5EF4-FFF2-40B4-BE49-F238E27FC236}">
                            <a16:creationId xmlns:a16="http://schemas.microsoft.com/office/drawing/2014/main" id="{D3BCA37A-871E-4EBD-BFB6-D7508B04CD74}"/>
                          </a:ext>
                        </a:extLst>
                      </p:cNvPr>
                      <p:cNvPicPr/>
                      <p:nvPr/>
                    </p:nvPicPr>
                    <p:blipFill>
                      <a:blip r:embed="rId55"/>
                      <a:stretch>
                        <a:fillRect/>
                      </a:stretch>
                    </p:blipFill>
                    <p:spPr>
                      <a:xfrm>
                        <a:off x="6531757" y="3969690"/>
                        <a:ext cx="1524000" cy="177800"/>
                      </a:xfrm>
                      <a:prstGeom prst="rect">
                        <a:avLst/>
                      </a:prstGeom>
                    </p:spPr>
                  </p:pic>
                </p:oleObj>
              </mc:Fallback>
            </mc:AlternateContent>
          </a:graphicData>
        </a:graphic>
      </p:graphicFrame>
      <p:graphicFrame>
        <p:nvGraphicFramePr>
          <p:cNvPr id="97" name="对象 96">
            <a:extLst>
              <a:ext uri="{FF2B5EF4-FFF2-40B4-BE49-F238E27FC236}">
                <a16:creationId xmlns:a16="http://schemas.microsoft.com/office/drawing/2014/main" id="{D7A86A38-1AA7-A001-45E3-F206C378490C}"/>
              </a:ext>
            </a:extLst>
          </p:cNvPr>
          <p:cNvGraphicFramePr>
            <a:graphicFrameLocks noChangeAspect="1"/>
          </p:cNvGraphicFramePr>
          <p:nvPr>
            <p:extLst>
              <p:ext uri="{D42A27DB-BD31-4B8C-83A1-F6EECF244321}">
                <p14:modId xmlns:p14="http://schemas.microsoft.com/office/powerpoint/2010/main" val="1945604623"/>
              </p:ext>
            </p:extLst>
          </p:nvPr>
        </p:nvGraphicFramePr>
        <p:xfrm>
          <a:off x="6952351" y="4102660"/>
          <a:ext cx="304800" cy="254000"/>
        </p:xfrm>
        <a:graphic>
          <a:graphicData uri="http://schemas.openxmlformats.org/presentationml/2006/ole">
            <mc:AlternateContent xmlns:mc="http://schemas.openxmlformats.org/markup-compatibility/2006">
              <mc:Choice xmlns:v="urn:schemas-microsoft-com:vml" Requires="v">
                <p:oleObj name="Equation" r:id="rId56" imgW="304560" imgH="253800" progId="Equation.DSMT4">
                  <p:embed/>
                </p:oleObj>
              </mc:Choice>
              <mc:Fallback>
                <p:oleObj name="Equation" r:id="rId56" imgW="304560" imgH="253800" progId="Equation.DSMT4">
                  <p:embed/>
                  <p:pic>
                    <p:nvPicPr>
                      <p:cNvPr id="97" name="对象 96">
                        <a:extLst>
                          <a:ext uri="{FF2B5EF4-FFF2-40B4-BE49-F238E27FC236}">
                            <a16:creationId xmlns:a16="http://schemas.microsoft.com/office/drawing/2014/main" id="{D7A86A38-1AA7-A001-45E3-F206C378490C}"/>
                          </a:ext>
                        </a:extLst>
                      </p:cNvPr>
                      <p:cNvPicPr/>
                      <p:nvPr/>
                    </p:nvPicPr>
                    <p:blipFill>
                      <a:blip r:embed="rId57"/>
                      <a:stretch>
                        <a:fillRect/>
                      </a:stretch>
                    </p:blipFill>
                    <p:spPr>
                      <a:xfrm>
                        <a:off x="6952351" y="4102660"/>
                        <a:ext cx="304800" cy="254000"/>
                      </a:xfrm>
                      <a:prstGeom prst="rect">
                        <a:avLst/>
                      </a:prstGeom>
                    </p:spPr>
                  </p:pic>
                </p:oleObj>
              </mc:Fallback>
            </mc:AlternateContent>
          </a:graphicData>
        </a:graphic>
      </p:graphicFrame>
      <p:graphicFrame>
        <p:nvGraphicFramePr>
          <p:cNvPr id="98" name="对象 97">
            <a:extLst>
              <a:ext uri="{FF2B5EF4-FFF2-40B4-BE49-F238E27FC236}">
                <a16:creationId xmlns:a16="http://schemas.microsoft.com/office/drawing/2014/main" id="{52B6FE96-504E-AB53-A053-859654CA85E3}"/>
              </a:ext>
            </a:extLst>
          </p:cNvPr>
          <p:cNvGraphicFramePr>
            <a:graphicFrameLocks noChangeAspect="1"/>
          </p:cNvGraphicFramePr>
          <p:nvPr>
            <p:extLst>
              <p:ext uri="{D42A27DB-BD31-4B8C-83A1-F6EECF244321}">
                <p14:modId xmlns:p14="http://schemas.microsoft.com/office/powerpoint/2010/main" val="4182298628"/>
              </p:ext>
            </p:extLst>
          </p:nvPr>
        </p:nvGraphicFramePr>
        <p:xfrm>
          <a:off x="7448877" y="4100279"/>
          <a:ext cx="279400" cy="254000"/>
        </p:xfrm>
        <a:graphic>
          <a:graphicData uri="http://schemas.openxmlformats.org/presentationml/2006/ole">
            <mc:AlternateContent xmlns:mc="http://schemas.openxmlformats.org/markup-compatibility/2006">
              <mc:Choice xmlns:v="urn:schemas-microsoft-com:vml" Requires="v">
                <p:oleObj name="Equation" r:id="rId58" imgW="279360" imgH="253800" progId="Equation.DSMT4">
                  <p:embed/>
                </p:oleObj>
              </mc:Choice>
              <mc:Fallback>
                <p:oleObj name="Equation" r:id="rId58" imgW="279360" imgH="253800" progId="Equation.DSMT4">
                  <p:embed/>
                  <p:pic>
                    <p:nvPicPr>
                      <p:cNvPr id="98" name="对象 97">
                        <a:extLst>
                          <a:ext uri="{FF2B5EF4-FFF2-40B4-BE49-F238E27FC236}">
                            <a16:creationId xmlns:a16="http://schemas.microsoft.com/office/drawing/2014/main" id="{52B6FE96-504E-AB53-A053-859654CA85E3}"/>
                          </a:ext>
                        </a:extLst>
                      </p:cNvPr>
                      <p:cNvPicPr/>
                      <p:nvPr/>
                    </p:nvPicPr>
                    <p:blipFill>
                      <a:blip r:embed="rId59"/>
                      <a:stretch>
                        <a:fillRect/>
                      </a:stretch>
                    </p:blipFill>
                    <p:spPr>
                      <a:xfrm>
                        <a:off x="7448877" y="4100279"/>
                        <a:ext cx="279400" cy="254000"/>
                      </a:xfrm>
                      <a:prstGeom prst="rect">
                        <a:avLst/>
                      </a:prstGeom>
                    </p:spPr>
                  </p:pic>
                </p:oleObj>
              </mc:Fallback>
            </mc:AlternateContent>
          </a:graphicData>
        </a:graphic>
      </p:graphicFrame>
      <p:graphicFrame>
        <p:nvGraphicFramePr>
          <p:cNvPr id="99" name="对象 98">
            <a:extLst>
              <a:ext uri="{FF2B5EF4-FFF2-40B4-BE49-F238E27FC236}">
                <a16:creationId xmlns:a16="http://schemas.microsoft.com/office/drawing/2014/main" id="{556046A7-CE49-A346-85DD-D5D769614C2B}"/>
              </a:ext>
            </a:extLst>
          </p:cNvPr>
          <p:cNvGraphicFramePr>
            <a:graphicFrameLocks noChangeAspect="1"/>
          </p:cNvGraphicFramePr>
          <p:nvPr>
            <p:extLst>
              <p:ext uri="{D42A27DB-BD31-4B8C-83A1-F6EECF244321}">
                <p14:modId xmlns:p14="http://schemas.microsoft.com/office/powerpoint/2010/main" val="4175280558"/>
              </p:ext>
            </p:extLst>
          </p:nvPr>
        </p:nvGraphicFramePr>
        <p:xfrm>
          <a:off x="6952351" y="4331278"/>
          <a:ext cx="520700" cy="254000"/>
        </p:xfrm>
        <a:graphic>
          <a:graphicData uri="http://schemas.openxmlformats.org/presentationml/2006/ole">
            <mc:AlternateContent xmlns:mc="http://schemas.openxmlformats.org/markup-compatibility/2006">
              <mc:Choice xmlns:v="urn:schemas-microsoft-com:vml" Requires="v">
                <p:oleObj name="Equation" r:id="rId60" imgW="520560" imgH="253800" progId="Equation.DSMT4">
                  <p:embed/>
                </p:oleObj>
              </mc:Choice>
              <mc:Fallback>
                <p:oleObj name="Equation" r:id="rId60" imgW="520560" imgH="253800" progId="Equation.DSMT4">
                  <p:embed/>
                  <p:pic>
                    <p:nvPicPr>
                      <p:cNvPr id="99" name="对象 98">
                        <a:extLst>
                          <a:ext uri="{FF2B5EF4-FFF2-40B4-BE49-F238E27FC236}">
                            <a16:creationId xmlns:a16="http://schemas.microsoft.com/office/drawing/2014/main" id="{556046A7-CE49-A346-85DD-D5D769614C2B}"/>
                          </a:ext>
                        </a:extLst>
                      </p:cNvPr>
                      <p:cNvPicPr/>
                      <p:nvPr/>
                    </p:nvPicPr>
                    <p:blipFill>
                      <a:blip r:embed="rId61"/>
                      <a:stretch>
                        <a:fillRect/>
                      </a:stretch>
                    </p:blipFill>
                    <p:spPr>
                      <a:xfrm>
                        <a:off x="6952351" y="4331278"/>
                        <a:ext cx="520700" cy="254000"/>
                      </a:xfrm>
                      <a:prstGeom prst="rect">
                        <a:avLst/>
                      </a:prstGeom>
                    </p:spPr>
                  </p:pic>
                </p:oleObj>
              </mc:Fallback>
            </mc:AlternateContent>
          </a:graphicData>
        </a:graphic>
      </p:graphicFrame>
      <p:graphicFrame>
        <p:nvGraphicFramePr>
          <p:cNvPr id="102" name="对象 101">
            <a:extLst>
              <a:ext uri="{FF2B5EF4-FFF2-40B4-BE49-F238E27FC236}">
                <a16:creationId xmlns:a16="http://schemas.microsoft.com/office/drawing/2014/main" id="{6615D03E-995D-B0C8-CC04-009051944A7C}"/>
              </a:ext>
            </a:extLst>
          </p:cNvPr>
          <p:cNvGraphicFramePr>
            <a:graphicFrameLocks noChangeAspect="1"/>
          </p:cNvGraphicFramePr>
          <p:nvPr>
            <p:extLst>
              <p:ext uri="{D42A27DB-BD31-4B8C-83A1-F6EECF244321}">
                <p14:modId xmlns:p14="http://schemas.microsoft.com/office/powerpoint/2010/main" val="3249407791"/>
              </p:ext>
            </p:extLst>
          </p:nvPr>
        </p:nvGraphicFramePr>
        <p:xfrm>
          <a:off x="7662519" y="4350587"/>
          <a:ext cx="482600" cy="254000"/>
        </p:xfrm>
        <a:graphic>
          <a:graphicData uri="http://schemas.openxmlformats.org/presentationml/2006/ole">
            <mc:AlternateContent xmlns:mc="http://schemas.openxmlformats.org/markup-compatibility/2006">
              <mc:Choice xmlns:v="urn:schemas-microsoft-com:vml" Requires="v">
                <p:oleObj name="Equation" r:id="rId62" imgW="482400" imgH="253800" progId="Equation.DSMT4">
                  <p:embed/>
                </p:oleObj>
              </mc:Choice>
              <mc:Fallback>
                <p:oleObj name="Equation" r:id="rId62" imgW="482400" imgH="253800" progId="Equation.DSMT4">
                  <p:embed/>
                  <p:pic>
                    <p:nvPicPr>
                      <p:cNvPr id="102" name="对象 101">
                        <a:extLst>
                          <a:ext uri="{FF2B5EF4-FFF2-40B4-BE49-F238E27FC236}">
                            <a16:creationId xmlns:a16="http://schemas.microsoft.com/office/drawing/2014/main" id="{6615D03E-995D-B0C8-CC04-009051944A7C}"/>
                          </a:ext>
                        </a:extLst>
                      </p:cNvPr>
                      <p:cNvPicPr/>
                      <p:nvPr/>
                    </p:nvPicPr>
                    <p:blipFill>
                      <a:blip r:embed="rId63"/>
                      <a:stretch>
                        <a:fillRect/>
                      </a:stretch>
                    </p:blipFill>
                    <p:spPr>
                      <a:xfrm>
                        <a:off x="7662519" y="4350587"/>
                        <a:ext cx="482600" cy="254000"/>
                      </a:xfrm>
                      <a:prstGeom prst="rect">
                        <a:avLst/>
                      </a:prstGeom>
                    </p:spPr>
                  </p:pic>
                </p:oleObj>
              </mc:Fallback>
            </mc:AlternateContent>
          </a:graphicData>
        </a:graphic>
      </p:graphicFrame>
      <p:graphicFrame>
        <p:nvGraphicFramePr>
          <p:cNvPr id="103" name="对象 102">
            <a:extLst>
              <a:ext uri="{FF2B5EF4-FFF2-40B4-BE49-F238E27FC236}">
                <a16:creationId xmlns:a16="http://schemas.microsoft.com/office/drawing/2014/main" id="{5782FC29-0D4C-D73B-7A43-1070B6D92BFF}"/>
              </a:ext>
            </a:extLst>
          </p:cNvPr>
          <p:cNvGraphicFramePr>
            <a:graphicFrameLocks noChangeAspect="1"/>
          </p:cNvGraphicFramePr>
          <p:nvPr>
            <p:extLst>
              <p:ext uri="{D42A27DB-BD31-4B8C-83A1-F6EECF244321}">
                <p14:modId xmlns:p14="http://schemas.microsoft.com/office/powerpoint/2010/main" val="2609325341"/>
              </p:ext>
            </p:extLst>
          </p:nvPr>
        </p:nvGraphicFramePr>
        <p:xfrm>
          <a:off x="6560028" y="4589899"/>
          <a:ext cx="723900" cy="177800"/>
        </p:xfrm>
        <a:graphic>
          <a:graphicData uri="http://schemas.openxmlformats.org/presentationml/2006/ole">
            <mc:AlternateContent xmlns:mc="http://schemas.openxmlformats.org/markup-compatibility/2006">
              <mc:Choice xmlns:v="urn:schemas-microsoft-com:vml" Requires="v">
                <p:oleObj name="Equation" r:id="rId64" imgW="723600" imgH="177480" progId="Equation.DSMT4">
                  <p:embed/>
                </p:oleObj>
              </mc:Choice>
              <mc:Fallback>
                <p:oleObj name="Equation" r:id="rId64" imgW="723600" imgH="177480" progId="Equation.DSMT4">
                  <p:embed/>
                  <p:pic>
                    <p:nvPicPr>
                      <p:cNvPr id="103" name="对象 102">
                        <a:extLst>
                          <a:ext uri="{FF2B5EF4-FFF2-40B4-BE49-F238E27FC236}">
                            <a16:creationId xmlns:a16="http://schemas.microsoft.com/office/drawing/2014/main" id="{5782FC29-0D4C-D73B-7A43-1070B6D92BFF}"/>
                          </a:ext>
                        </a:extLst>
                      </p:cNvPr>
                      <p:cNvPicPr/>
                      <p:nvPr/>
                    </p:nvPicPr>
                    <p:blipFill>
                      <a:blip r:embed="rId65"/>
                      <a:stretch>
                        <a:fillRect/>
                      </a:stretch>
                    </p:blipFill>
                    <p:spPr>
                      <a:xfrm>
                        <a:off x="6560028" y="4589899"/>
                        <a:ext cx="723900" cy="177800"/>
                      </a:xfrm>
                      <a:prstGeom prst="rect">
                        <a:avLst/>
                      </a:prstGeom>
                    </p:spPr>
                  </p:pic>
                </p:oleObj>
              </mc:Fallback>
            </mc:AlternateContent>
          </a:graphicData>
        </a:graphic>
      </p:graphicFrame>
      <p:sp>
        <p:nvSpPr>
          <p:cNvPr id="56" name="矩形 55">
            <a:extLst>
              <a:ext uri="{FF2B5EF4-FFF2-40B4-BE49-F238E27FC236}">
                <a16:creationId xmlns:a16="http://schemas.microsoft.com/office/drawing/2014/main" id="{22A498EF-B862-44F2-8E91-E26EA21D6EFA}"/>
              </a:ext>
            </a:extLst>
          </p:cNvPr>
          <p:cNvSpPr/>
          <p:nvPr/>
        </p:nvSpPr>
        <p:spPr>
          <a:xfrm>
            <a:off x="4502438" y="7865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57" name="直接连接符 56">
            <a:extLst>
              <a:ext uri="{FF2B5EF4-FFF2-40B4-BE49-F238E27FC236}">
                <a16:creationId xmlns:a16="http://schemas.microsoft.com/office/drawing/2014/main" id="{C64DBA18-C8B9-46C8-A1D7-34E780BF6328}"/>
              </a:ext>
            </a:extLst>
          </p:cNvPr>
          <p:cNvCxnSpPr/>
          <p:nvPr/>
        </p:nvCxnSpPr>
        <p:spPr>
          <a:xfrm>
            <a:off x="3078276"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D1920210-89AA-4C35-B135-63D3C31F7A2C}"/>
              </a:ext>
            </a:extLst>
          </p:cNvPr>
          <p:cNvSpPr txBox="1"/>
          <p:nvPr/>
        </p:nvSpPr>
        <p:spPr>
          <a:xfrm>
            <a:off x="4465745" y="78812"/>
            <a:ext cx="1252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pc="300" dirty="0">
                <a:latin typeface="微软雅黑" panose="020B0503020204020204" pitchFamily="34" charset="-122"/>
                <a:ea typeface="微软雅黑" panose="020B0503020204020204" pitchFamily="34" charset="-122"/>
              </a:rPr>
              <a:t>模型</a:t>
            </a:r>
            <a:r>
              <a:rPr kumimoji="0" lang="zh-CN" altLang="en-US" sz="1800" b="0" i="0" u="none" strike="noStrike" kern="1200" cap="none" spc="30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sp>
        <p:nvSpPr>
          <p:cNvPr id="59" name="文本框 58">
            <a:extLst>
              <a:ext uri="{FF2B5EF4-FFF2-40B4-BE49-F238E27FC236}">
                <a16:creationId xmlns:a16="http://schemas.microsoft.com/office/drawing/2014/main" id="{F60B20DC-3C57-4B31-B25D-F70F5496CF82}"/>
              </a:ext>
            </a:extLst>
          </p:cNvPr>
          <p:cNvSpPr txBox="1"/>
          <p:nvPr/>
        </p:nvSpPr>
        <p:spPr>
          <a:xfrm>
            <a:off x="3145718" y="80177"/>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60" name="文本框 59">
            <a:extLst>
              <a:ext uri="{FF2B5EF4-FFF2-40B4-BE49-F238E27FC236}">
                <a16:creationId xmlns:a16="http://schemas.microsoft.com/office/drawing/2014/main" id="{26EA0BFC-68E6-4B3D-9C25-54F1DA11BB49}"/>
              </a:ext>
            </a:extLst>
          </p:cNvPr>
          <p:cNvSpPr txBox="1"/>
          <p:nvPr/>
        </p:nvSpPr>
        <p:spPr>
          <a:xfrm>
            <a:off x="5868238" y="63264"/>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仿真实验</a:t>
            </a:r>
          </a:p>
        </p:txBody>
      </p:sp>
      <p:sp>
        <p:nvSpPr>
          <p:cNvPr id="61" name="文本框 60">
            <a:extLst>
              <a:ext uri="{FF2B5EF4-FFF2-40B4-BE49-F238E27FC236}">
                <a16:creationId xmlns:a16="http://schemas.microsoft.com/office/drawing/2014/main" id="{4435F426-C06E-48EE-9750-372F184BF805}"/>
              </a:ext>
            </a:extLst>
          </p:cNvPr>
          <p:cNvSpPr txBox="1"/>
          <p:nvPr/>
        </p:nvSpPr>
        <p:spPr>
          <a:xfrm>
            <a:off x="7227642" y="77002"/>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76" name="直接连接符 75">
            <a:extLst>
              <a:ext uri="{FF2B5EF4-FFF2-40B4-BE49-F238E27FC236}">
                <a16:creationId xmlns:a16="http://schemas.microsoft.com/office/drawing/2014/main" id="{89159F1E-016A-4497-A486-617DF17081B4}"/>
              </a:ext>
            </a:extLst>
          </p:cNvPr>
          <p:cNvCxnSpPr/>
          <p:nvPr/>
        </p:nvCxnSpPr>
        <p:spPr>
          <a:xfrm>
            <a:off x="4431521"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CAD45AE3-0D0B-442E-A07F-608E9DEB9BEC}"/>
              </a:ext>
            </a:extLst>
          </p:cNvPr>
          <p:cNvCxnSpPr/>
          <p:nvPr/>
        </p:nvCxnSpPr>
        <p:spPr>
          <a:xfrm>
            <a:off x="5803828"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DA1C98A9-9B23-4D7F-887C-41A16AB11678}"/>
              </a:ext>
            </a:extLst>
          </p:cNvPr>
          <p:cNvCxnSpPr/>
          <p:nvPr/>
        </p:nvCxnSpPr>
        <p:spPr>
          <a:xfrm>
            <a:off x="7133087"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AFEBFFAC-0CBE-4B02-B097-103097FF7D34}"/>
              </a:ext>
            </a:extLst>
          </p:cNvPr>
          <p:cNvCxnSpPr/>
          <p:nvPr/>
        </p:nvCxnSpPr>
        <p:spPr>
          <a:xfrm>
            <a:off x="8523042"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9613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矩形 94"/>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 name="文本框 1">
            <a:extLst>
              <a:ext uri="{FF2B5EF4-FFF2-40B4-BE49-F238E27FC236}">
                <a16:creationId xmlns:a16="http://schemas.microsoft.com/office/drawing/2014/main" id="{E13A5B17-9E5D-04A7-2E75-BE5559828FAE}"/>
              </a:ext>
            </a:extLst>
          </p:cNvPr>
          <p:cNvSpPr txBox="1"/>
          <p:nvPr/>
        </p:nvSpPr>
        <p:spPr>
          <a:xfrm>
            <a:off x="412226" y="93913"/>
            <a:ext cx="39694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三、检测不到感染者的</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SIR</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模型</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 name="直接连接符 2">
            <a:extLst>
              <a:ext uri="{FF2B5EF4-FFF2-40B4-BE49-F238E27FC236}">
                <a16:creationId xmlns:a16="http://schemas.microsoft.com/office/drawing/2014/main" id="{E9214669-E09A-6E32-8E05-B3E56A399446}"/>
              </a:ext>
            </a:extLst>
          </p:cNvPr>
          <p:cNvCxnSpPr>
            <a:cxnSpLocks/>
          </p:cNvCxnSpPr>
          <p:nvPr/>
        </p:nvCxnSpPr>
        <p:spPr>
          <a:xfrm>
            <a:off x="6096000" y="557154"/>
            <a:ext cx="0" cy="6300846"/>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9765CE10-6510-BE2A-05F2-CCC49DB356C4}"/>
              </a:ext>
            </a:extLst>
          </p:cNvPr>
          <p:cNvSpPr/>
          <p:nvPr/>
        </p:nvSpPr>
        <p:spPr>
          <a:xfrm>
            <a:off x="2292725" y="698858"/>
            <a:ext cx="1305900" cy="1238335"/>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 name="文本框 5">
            <a:extLst>
              <a:ext uri="{FF2B5EF4-FFF2-40B4-BE49-F238E27FC236}">
                <a16:creationId xmlns:a16="http://schemas.microsoft.com/office/drawing/2014/main" id="{92068117-24F8-86B4-3242-084EF59DBB84}"/>
              </a:ext>
            </a:extLst>
          </p:cNvPr>
          <p:cNvSpPr txBox="1"/>
          <p:nvPr/>
        </p:nvSpPr>
        <p:spPr>
          <a:xfrm>
            <a:off x="2354527" y="1133359"/>
            <a:ext cx="11822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微软雅黑" panose="020B0503020204020204" pitchFamily="34" charset="-122"/>
                <a:ea typeface="微软雅黑" panose="020B0503020204020204" pitchFamily="34" charset="-122"/>
              </a:rPr>
              <a:t>差分</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方程</a:t>
            </a:r>
            <a:endParaRPr kumimoji="0" lang="zh-HK"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a16="http://schemas.microsoft.com/office/drawing/2014/main" id="{0C7CA567-C8CE-7869-23D2-7D4671D7069D}"/>
              </a:ext>
            </a:extLst>
          </p:cNvPr>
          <p:cNvSpPr/>
          <p:nvPr/>
        </p:nvSpPr>
        <p:spPr>
          <a:xfrm>
            <a:off x="6707171" y="684663"/>
            <a:ext cx="1305900" cy="1238335"/>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8" name="椭圆 7">
            <a:extLst>
              <a:ext uri="{FF2B5EF4-FFF2-40B4-BE49-F238E27FC236}">
                <a16:creationId xmlns:a16="http://schemas.microsoft.com/office/drawing/2014/main" id="{95BA761E-4F9A-81ED-EC2B-D725DC6C2112}"/>
              </a:ext>
            </a:extLst>
          </p:cNvPr>
          <p:cNvSpPr/>
          <p:nvPr/>
        </p:nvSpPr>
        <p:spPr>
          <a:xfrm>
            <a:off x="6758038" y="3496347"/>
            <a:ext cx="1305900" cy="1238335"/>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 name="文本框 8">
            <a:extLst>
              <a:ext uri="{FF2B5EF4-FFF2-40B4-BE49-F238E27FC236}">
                <a16:creationId xmlns:a16="http://schemas.microsoft.com/office/drawing/2014/main" id="{6E1A6327-F6D9-047C-94A6-CEF01CA99652}"/>
              </a:ext>
            </a:extLst>
          </p:cNvPr>
          <p:cNvSpPr txBox="1"/>
          <p:nvPr/>
        </p:nvSpPr>
        <p:spPr>
          <a:xfrm>
            <a:off x="6881643" y="3884312"/>
            <a:ext cx="11822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群体免疫</a:t>
            </a:r>
            <a:endParaRPr kumimoji="0" lang="zh-HK"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34DB3BDC-C79C-D25F-D580-DCB507A366BD}"/>
              </a:ext>
            </a:extLst>
          </p:cNvPr>
          <p:cNvSpPr txBox="1"/>
          <p:nvPr/>
        </p:nvSpPr>
        <p:spPr>
          <a:xfrm>
            <a:off x="6725969" y="973020"/>
            <a:ext cx="118229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基本再生数</a:t>
            </a:r>
            <a:endParaRPr kumimoji="0" lang="zh-HK"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1" name="对象 10">
            <a:extLst>
              <a:ext uri="{FF2B5EF4-FFF2-40B4-BE49-F238E27FC236}">
                <a16:creationId xmlns:a16="http://schemas.microsoft.com/office/drawing/2014/main" id="{C7B1D379-A876-9640-A7D5-EA9D49200604}"/>
              </a:ext>
            </a:extLst>
          </p:cNvPr>
          <p:cNvGraphicFramePr>
            <a:graphicFrameLocks noChangeAspect="1"/>
          </p:cNvGraphicFramePr>
          <p:nvPr>
            <p:extLst>
              <p:ext uri="{D42A27DB-BD31-4B8C-83A1-F6EECF244321}">
                <p14:modId xmlns:p14="http://schemas.microsoft.com/office/powerpoint/2010/main" val="2044678019"/>
              </p:ext>
            </p:extLst>
          </p:nvPr>
        </p:nvGraphicFramePr>
        <p:xfrm>
          <a:off x="1370760" y="2052680"/>
          <a:ext cx="3175000" cy="685800"/>
        </p:xfrm>
        <a:graphic>
          <a:graphicData uri="http://schemas.openxmlformats.org/presentationml/2006/ole">
            <mc:AlternateContent xmlns:mc="http://schemas.openxmlformats.org/markup-compatibility/2006">
              <mc:Choice xmlns:v="urn:schemas-microsoft-com:vml" Requires="v">
                <p:oleObj name="Equation" r:id="rId2" imgW="3174840" imgH="685800" progId="Equation.DSMT4">
                  <p:embed/>
                </p:oleObj>
              </mc:Choice>
              <mc:Fallback>
                <p:oleObj name="Equation" r:id="rId2" imgW="3174840" imgH="685800" progId="Equation.DSMT4">
                  <p:embed/>
                  <p:pic>
                    <p:nvPicPr>
                      <p:cNvPr id="11" name="对象 10">
                        <a:extLst>
                          <a:ext uri="{FF2B5EF4-FFF2-40B4-BE49-F238E27FC236}">
                            <a16:creationId xmlns:a16="http://schemas.microsoft.com/office/drawing/2014/main" id="{C7B1D379-A876-9640-A7D5-EA9D49200604}"/>
                          </a:ext>
                        </a:extLst>
                      </p:cNvPr>
                      <p:cNvPicPr/>
                      <p:nvPr/>
                    </p:nvPicPr>
                    <p:blipFill>
                      <a:blip r:embed="rId3"/>
                      <a:stretch>
                        <a:fillRect/>
                      </a:stretch>
                    </p:blipFill>
                    <p:spPr>
                      <a:xfrm>
                        <a:off x="1370760" y="2052680"/>
                        <a:ext cx="3175000" cy="685800"/>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3FBAD59F-844A-F368-FE53-D138FB04C25E}"/>
              </a:ext>
            </a:extLst>
          </p:cNvPr>
          <p:cNvSpPr/>
          <p:nvPr/>
        </p:nvSpPr>
        <p:spPr>
          <a:xfrm>
            <a:off x="1225496" y="2932386"/>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其中，  、 、  和   为常数。以矩阵形式重写可得：</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13" name="对象 12">
            <a:extLst>
              <a:ext uri="{FF2B5EF4-FFF2-40B4-BE49-F238E27FC236}">
                <a16:creationId xmlns:a16="http://schemas.microsoft.com/office/drawing/2014/main" id="{7F58C3B9-6DFD-C2C5-0EA6-393EBAFEC70D}"/>
              </a:ext>
            </a:extLst>
          </p:cNvPr>
          <p:cNvGraphicFramePr>
            <a:graphicFrameLocks noChangeAspect="1"/>
          </p:cNvGraphicFramePr>
          <p:nvPr>
            <p:extLst>
              <p:ext uri="{D42A27DB-BD31-4B8C-83A1-F6EECF244321}">
                <p14:modId xmlns:p14="http://schemas.microsoft.com/office/powerpoint/2010/main" val="2422187948"/>
              </p:ext>
            </p:extLst>
          </p:nvPr>
        </p:nvGraphicFramePr>
        <p:xfrm>
          <a:off x="1774191" y="2971974"/>
          <a:ext cx="165100" cy="228600"/>
        </p:xfrm>
        <a:graphic>
          <a:graphicData uri="http://schemas.openxmlformats.org/presentationml/2006/ole">
            <mc:AlternateContent xmlns:mc="http://schemas.openxmlformats.org/markup-compatibility/2006">
              <mc:Choice xmlns:v="urn:schemas-microsoft-com:vml" Requires="v">
                <p:oleObj name="Equation" r:id="rId4" imgW="164880" imgH="228600" progId="Equation.DSMT4">
                  <p:embed/>
                </p:oleObj>
              </mc:Choice>
              <mc:Fallback>
                <p:oleObj name="Equation" r:id="rId4" imgW="164880" imgH="228600" progId="Equation.DSMT4">
                  <p:embed/>
                  <p:pic>
                    <p:nvPicPr>
                      <p:cNvPr id="13" name="对象 12">
                        <a:extLst>
                          <a:ext uri="{FF2B5EF4-FFF2-40B4-BE49-F238E27FC236}">
                            <a16:creationId xmlns:a16="http://schemas.microsoft.com/office/drawing/2014/main" id="{7F58C3B9-6DFD-C2C5-0EA6-393EBAFEC70D}"/>
                          </a:ext>
                        </a:extLst>
                      </p:cNvPr>
                      <p:cNvPicPr/>
                      <p:nvPr/>
                    </p:nvPicPr>
                    <p:blipFill>
                      <a:blip r:embed="rId5"/>
                      <a:stretch>
                        <a:fillRect/>
                      </a:stretch>
                    </p:blipFill>
                    <p:spPr>
                      <a:xfrm>
                        <a:off x="1774191" y="2971974"/>
                        <a:ext cx="165100" cy="2286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E13B207C-E1ED-4B55-80B0-B84E785BBD0F}"/>
              </a:ext>
            </a:extLst>
          </p:cNvPr>
          <p:cNvGraphicFramePr>
            <a:graphicFrameLocks noChangeAspect="1"/>
          </p:cNvGraphicFramePr>
          <p:nvPr>
            <p:extLst>
              <p:ext uri="{D42A27DB-BD31-4B8C-83A1-F6EECF244321}">
                <p14:modId xmlns:p14="http://schemas.microsoft.com/office/powerpoint/2010/main" val="2824412602"/>
              </p:ext>
            </p:extLst>
          </p:nvPr>
        </p:nvGraphicFramePr>
        <p:xfrm>
          <a:off x="2029075" y="2971974"/>
          <a:ext cx="190500" cy="228600"/>
        </p:xfrm>
        <a:graphic>
          <a:graphicData uri="http://schemas.openxmlformats.org/presentationml/2006/ole">
            <mc:AlternateContent xmlns:mc="http://schemas.openxmlformats.org/markup-compatibility/2006">
              <mc:Choice xmlns:v="urn:schemas-microsoft-com:vml" Requires="v">
                <p:oleObj name="Equation" r:id="rId6" imgW="190440" imgH="228600" progId="Equation.DSMT4">
                  <p:embed/>
                </p:oleObj>
              </mc:Choice>
              <mc:Fallback>
                <p:oleObj name="Equation" r:id="rId6" imgW="190440" imgH="228600" progId="Equation.DSMT4">
                  <p:embed/>
                  <p:pic>
                    <p:nvPicPr>
                      <p:cNvPr id="14" name="对象 13">
                        <a:extLst>
                          <a:ext uri="{FF2B5EF4-FFF2-40B4-BE49-F238E27FC236}">
                            <a16:creationId xmlns:a16="http://schemas.microsoft.com/office/drawing/2014/main" id="{E13B207C-E1ED-4B55-80B0-B84E785BBD0F}"/>
                          </a:ext>
                        </a:extLst>
                      </p:cNvPr>
                      <p:cNvPicPr/>
                      <p:nvPr/>
                    </p:nvPicPr>
                    <p:blipFill>
                      <a:blip r:embed="rId7"/>
                      <a:stretch>
                        <a:fillRect/>
                      </a:stretch>
                    </p:blipFill>
                    <p:spPr>
                      <a:xfrm>
                        <a:off x="2029075" y="2971974"/>
                        <a:ext cx="190500" cy="2286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08AB7E33-BC3A-83DA-3E9A-D58917CB1CDC}"/>
              </a:ext>
            </a:extLst>
          </p:cNvPr>
          <p:cNvGraphicFramePr>
            <a:graphicFrameLocks noChangeAspect="1"/>
          </p:cNvGraphicFramePr>
          <p:nvPr>
            <p:extLst>
              <p:ext uri="{D42A27DB-BD31-4B8C-83A1-F6EECF244321}">
                <p14:modId xmlns:p14="http://schemas.microsoft.com/office/powerpoint/2010/main" val="896420412"/>
              </p:ext>
            </p:extLst>
          </p:nvPr>
        </p:nvGraphicFramePr>
        <p:xfrm>
          <a:off x="2309359" y="2971274"/>
          <a:ext cx="152400" cy="228600"/>
        </p:xfrm>
        <a:graphic>
          <a:graphicData uri="http://schemas.openxmlformats.org/presentationml/2006/ole">
            <mc:AlternateContent xmlns:mc="http://schemas.openxmlformats.org/markup-compatibility/2006">
              <mc:Choice xmlns:v="urn:schemas-microsoft-com:vml" Requires="v">
                <p:oleObj name="Equation" r:id="rId8" imgW="152280" imgH="228600" progId="Equation.DSMT4">
                  <p:embed/>
                </p:oleObj>
              </mc:Choice>
              <mc:Fallback>
                <p:oleObj name="Equation" r:id="rId8" imgW="152280" imgH="228600" progId="Equation.DSMT4">
                  <p:embed/>
                  <p:pic>
                    <p:nvPicPr>
                      <p:cNvPr id="15" name="对象 14">
                        <a:extLst>
                          <a:ext uri="{FF2B5EF4-FFF2-40B4-BE49-F238E27FC236}">
                            <a16:creationId xmlns:a16="http://schemas.microsoft.com/office/drawing/2014/main" id="{08AB7E33-BC3A-83DA-3E9A-D58917CB1CDC}"/>
                          </a:ext>
                        </a:extLst>
                      </p:cNvPr>
                      <p:cNvPicPr/>
                      <p:nvPr/>
                    </p:nvPicPr>
                    <p:blipFill>
                      <a:blip r:embed="rId9"/>
                      <a:stretch>
                        <a:fillRect/>
                      </a:stretch>
                    </p:blipFill>
                    <p:spPr>
                      <a:xfrm>
                        <a:off x="2309359" y="2971274"/>
                        <a:ext cx="152400" cy="2286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D4383F40-8798-130E-71BF-9069523627BE}"/>
              </a:ext>
            </a:extLst>
          </p:cNvPr>
          <p:cNvGraphicFramePr>
            <a:graphicFrameLocks noChangeAspect="1"/>
          </p:cNvGraphicFramePr>
          <p:nvPr>
            <p:extLst>
              <p:ext uri="{D42A27DB-BD31-4B8C-83A1-F6EECF244321}">
                <p14:modId xmlns:p14="http://schemas.microsoft.com/office/powerpoint/2010/main" val="1013070265"/>
              </p:ext>
            </p:extLst>
          </p:nvPr>
        </p:nvGraphicFramePr>
        <p:xfrm>
          <a:off x="2693499" y="2965396"/>
          <a:ext cx="165100" cy="228600"/>
        </p:xfrm>
        <a:graphic>
          <a:graphicData uri="http://schemas.openxmlformats.org/presentationml/2006/ole">
            <mc:AlternateContent xmlns:mc="http://schemas.openxmlformats.org/markup-compatibility/2006">
              <mc:Choice xmlns:v="urn:schemas-microsoft-com:vml" Requires="v">
                <p:oleObj name="Equation" r:id="rId10" imgW="164880" imgH="228600" progId="Equation.DSMT4">
                  <p:embed/>
                </p:oleObj>
              </mc:Choice>
              <mc:Fallback>
                <p:oleObj name="Equation" r:id="rId10" imgW="164880" imgH="228600" progId="Equation.DSMT4">
                  <p:embed/>
                  <p:pic>
                    <p:nvPicPr>
                      <p:cNvPr id="16" name="对象 15">
                        <a:extLst>
                          <a:ext uri="{FF2B5EF4-FFF2-40B4-BE49-F238E27FC236}">
                            <a16:creationId xmlns:a16="http://schemas.microsoft.com/office/drawing/2014/main" id="{D4383F40-8798-130E-71BF-9069523627BE}"/>
                          </a:ext>
                        </a:extLst>
                      </p:cNvPr>
                      <p:cNvPicPr/>
                      <p:nvPr/>
                    </p:nvPicPr>
                    <p:blipFill>
                      <a:blip r:embed="rId11"/>
                      <a:stretch>
                        <a:fillRect/>
                      </a:stretch>
                    </p:blipFill>
                    <p:spPr>
                      <a:xfrm>
                        <a:off x="2693499" y="2965396"/>
                        <a:ext cx="165100" cy="2286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3D525B0-4FF4-076A-34EB-C8B31984A434}"/>
              </a:ext>
            </a:extLst>
          </p:cNvPr>
          <p:cNvGraphicFramePr>
            <a:graphicFrameLocks noChangeAspect="1"/>
          </p:cNvGraphicFramePr>
          <p:nvPr>
            <p:extLst>
              <p:ext uri="{D42A27DB-BD31-4B8C-83A1-F6EECF244321}">
                <p14:modId xmlns:p14="http://schemas.microsoft.com/office/powerpoint/2010/main" val="2996358010"/>
              </p:ext>
            </p:extLst>
          </p:nvPr>
        </p:nvGraphicFramePr>
        <p:xfrm>
          <a:off x="1674771" y="3365666"/>
          <a:ext cx="3098800" cy="482600"/>
        </p:xfrm>
        <a:graphic>
          <a:graphicData uri="http://schemas.openxmlformats.org/presentationml/2006/ole">
            <mc:AlternateContent xmlns:mc="http://schemas.openxmlformats.org/markup-compatibility/2006">
              <mc:Choice xmlns:v="urn:schemas-microsoft-com:vml" Requires="v">
                <p:oleObj name="Equation" r:id="rId12" imgW="3098520" imgH="482400" progId="Equation.DSMT4">
                  <p:embed/>
                </p:oleObj>
              </mc:Choice>
              <mc:Fallback>
                <p:oleObj name="Equation" r:id="rId12" imgW="3098520" imgH="482400" progId="Equation.DSMT4">
                  <p:embed/>
                  <p:pic>
                    <p:nvPicPr>
                      <p:cNvPr id="18" name="对象 17">
                        <a:extLst>
                          <a:ext uri="{FF2B5EF4-FFF2-40B4-BE49-F238E27FC236}">
                            <a16:creationId xmlns:a16="http://schemas.microsoft.com/office/drawing/2014/main" id="{83D525B0-4FF4-076A-34EB-C8B31984A434}"/>
                          </a:ext>
                        </a:extLst>
                      </p:cNvPr>
                      <p:cNvPicPr/>
                      <p:nvPr/>
                    </p:nvPicPr>
                    <p:blipFill>
                      <a:blip r:embed="rId13"/>
                      <a:stretch>
                        <a:fillRect/>
                      </a:stretch>
                    </p:blipFill>
                    <p:spPr>
                      <a:xfrm>
                        <a:off x="1674771" y="3365666"/>
                        <a:ext cx="3098800" cy="482600"/>
                      </a:xfrm>
                      <a:prstGeom prst="rect">
                        <a:avLst/>
                      </a:prstGeom>
                    </p:spPr>
                  </p:pic>
                </p:oleObj>
              </mc:Fallback>
            </mc:AlternateContent>
          </a:graphicData>
        </a:graphic>
      </p:graphicFrame>
      <p:sp>
        <p:nvSpPr>
          <p:cNvPr id="25" name="矩形 24">
            <a:extLst>
              <a:ext uri="{FF2B5EF4-FFF2-40B4-BE49-F238E27FC236}">
                <a16:creationId xmlns:a16="http://schemas.microsoft.com/office/drawing/2014/main" id="{011F5CFE-6AE5-0D2F-E37F-C858934A11FB}"/>
              </a:ext>
            </a:extLst>
          </p:cNvPr>
          <p:cNvSpPr/>
          <p:nvPr/>
        </p:nvSpPr>
        <p:spPr>
          <a:xfrm>
            <a:off x="1221950" y="3988971"/>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其中，        </a:t>
            </a:r>
            <a:r>
              <a:rPr lang="zh-CN" altLang="en-US" sz="1400" dirty="0">
                <a:solidFill>
                  <a:prstClr val="black"/>
                </a:solidFill>
                <a:latin typeface="微软雅黑" panose="020B0503020204020204" pitchFamily="34" charset="-122"/>
                <a:ea typeface="微软雅黑" panose="020B0503020204020204" pitchFamily="34" charset="-122"/>
              </a:rPr>
              <a:t>   ，</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设</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为转移矩阵，即：</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26" name="对象 25">
            <a:extLst>
              <a:ext uri="{FF2B5EF4-FFF2-40B4-BE49-F238E27FC236}">
                <a16:creationId xmlns:a16="http://schemas.microsoft.com/office/drawing/2014/main" id="{F2F1F558-58AA-FFA3-DB17-F5E6CB1FCB9B}"/>
              </a:ext>
            </a:extLst>
          </p:cNvPr>
          <p:cNvGraphicFramePr>
            <a:graphicFrameLocks noChangeAspect="1"/>
          </p:cNvGraphicFramePr>
          <p:nvPr>
            <p:extLst>
              <p:ext uri="{D42A27DB-BD31-4B8C-83A1-F6EECF244321}">
                <p14:modId xmlns:p14="http://schemas.microsoft.com/office/powerpoint/2010/main" val="2390931682"/>
              </p:ext>
            </p:extLst>
          </p:nvPr>
        </p:nvGraphicFramePr>
        <p:xfrm>
          <a:off x="1765985" y="4028720"/>
          <a:ext cx="673100" cy="228600"/>
        </p:xfrm>
        <a:graphic>
          <a:graphicData uri="http://schemas.openxmlformats.org/presentationml/2006/ole">
            <mc:AlternateContent xmlns:mc="http://schemas.openxmlformats.org/markup-compatibility/2006">
              <mc:Choice xmlns:v="urn:schemas-microsoft-com:vml" Requires="v">
                <p:oleObj name="Equation" r:id="rId14" imgW="672840" imgH="228600" progId="Equation.DSMT4">
                  <p:embed/>
                </p:oleObj>
              </mc:Choice>
              <mc:Fallback>
                <p:oleObj name="Equation" r:id="rId14" imgW="672840" imgH="228600" progId="Equation.DSMT4">
                  <p:embed/>
                  <p:pic>
                    <p:nvPicPr>
                      <p:cNvPr id="26" name="对象 25">
                        <a:extLst>
                          <a:ext uri="{FF2B5EF4-FFF2-40B4-BE49-F238E27FC236}">
                            <a16:creationId xmlns:a16="http://schemas.microsoft.com/office/drawing/2014/main" id="{F2F1F558-58AA-FFA3-DB17-F5E6CB1FCB9B}"/>
                          </a:ext>
                        </a:extLst>
                      </p:cNvPr>
                      <p:cNvPicPr/>
                      <p:nvPr/>
                    </p:nvPicPr>
                    <p:blipFill>
                      <a:blip r:embed="rId15"/>
                      <a:stretch>
                        <a:fillRect/>
                      </a:stretch>
                    </p:blipFill>
                    <p:spPr>
                      <a:xfrm>
                        <a:off x="1765985" y="4028720"/>
                        <a:ext cx="673100" cy="228600"/>
                      </a:xfrm>
                      <a:prstGeom prst="rect">
                        <a:avLst/>
                      </a:prstGeom>
                    </p:spPr>
                  </p:pic>
                </p:oleObj>
              </mc:Fallback>
            </mc:AlternateContent>
          </a:graphicData>
        </a:graphic>
      </p:graphicFrame>
      <p:graphicFrame>
        <p:nvGraphicFramePr>
          <p:cNvPr id="44" name="对象 43">
            <a:extLst>
              <a:ext uri="{FF2B5EF4-FFF2-40B4-BE49-F238E27FC236}">
                <a16:creationId xmlns:a16="http://schemas.microsoft.com/office/drawing/2014/main" id="{F2DA5CC8-BA68-E265-CD55-A09F8CFBAB23}"/>
              </a:ext>
            </a:extLst>
          </p:cNvPr>
          <p:cNvGraphicFramePr>
            <a:graphicFrameLocks noChangeAspect="1"/>
          </p:cNvGraphicFramePr>
          <p:nvPr>
            <p:extLst>
              <p:ext uri="{D42A27DB-BD31-4B8C-83A1-F6EECF244321}">
                <p14:modId xmlns:p14="http://schemas.microsoft.com/office/powerpoint/2010/main" val="3035112119"/>
              </p:ext>
            </p:extLst>
          </p:nvPr>
        </p:nvGraphicFramePr>
        <p:xfrm>
          <a:off x="2015679" y="4272744"/>
          <a:ext cx="2057400" cy="482600"/>
        </p:xfrm>
        <a:graphic>
          <a:graphicData uri="http://schemas.openxmlformats.org/presentationml/2006/ole">
            <mc:AlternateContent xmlns:mc="http://schemas.openxmlformats.org/markup-compatibility/2006">
              <mc:Choice xmlns:v="urn:schemas-microsoft-com:vml" Requires="v">
                <p:oleObj name="Equation" r:id="rId16" imgW="2057400" imgH="482400" progId="Equation.DSMT4">
                  <p:embed/>
                </p:oleObj>
              </mc:Choice>
              <mc:Fallback>
                <p:oleObj name="Equation" r:id="rId16" imgW="2057400" imgH="482400" progId="Equation.DSMT4">
                  <p:embed/>
                  <p:pic>
                    <p:nvPicPr>
                      <p:cNvPr id="44" name="对象 43">
                        <a:extLst>
                          <a:ext uri="{FF2B5EF4-FFF2-40B4-BE49-F238E27FC236}">
                            <a16:creationId xmlns:a16="http://schemas.microsoft.com/office/drawing/2014/main" id="{F2DA5CC8-BA68-E265-CD55-A09F8CFBAB23}"/>
                          </a:ext>
                        </a:extLst>
                      </p:cNvPr>
                      <p:cNvPicPr/>
                      <p:nvPr/>
                    </p:nvPicPr>
                    <p:blipFill>
                      <a:blip r:embed="rId17"/>
                      <a:stretch>
                        <a:fillRect/>
                      </a:stretch>
                    </p:blipFill>
                    <p:spPr>
                      <a:xfrm>
                        <a:off x="2015679" y="4272744"/>
                        <a:ext cx="2057400" cy="482600"/>
                      </a:xfrm>
                      <a:prstGeom prst="rect">
                        <a:avLst/>
                      </a:prstGeom>
                    </p:spPr>
                  </p:pic>
                </p:oleObj>
              </mc:Fallback>
            </mc:AlternateContent>
          </a:graphicData>
        </a:graphic>
      </p:graphicFrame>
      <p:sp>
        <p:nvSpPr>
          <p:cNvPr id="48" name="矩形 47">
            <a:extLst>
              <a:ext uri="{FF2B5EF4-FFF2-40B4-BE49-F238E27FC236}">
                <a16:creationId xmlns:a16="http://schemas.microsoft.com/office/drawing/2014/main" id="{D7F0E9CE-3E6F-F56C-5889-F5FA77575BAE}"/>
              </a:ext>
            </a:extLst>
          </p:cNvPr>
          <p:cNvSpPr/>
          <p:nvPr/>
        </p:nvSpPr>
        <p:spPr>
          <a:xfrm>
            <a:off x="1258013" y="4782473"/>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假设             ，可得：</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54" name="对象 53">
            <a:extLst>
              <a:ext uri="{FF2B5EF4-FFF2-40B4-BE49-F238E27FC236}">
                <a16:creationId xmlns:a16="http://schemas.microsoft.com/office/drawing/2014/main" id="{A2D5AABB-A78E-408B-312E-9EDDB1271A90}"/>
              </a:ext>
            </a:extLst>
          </p:cNvPr>
          <p:cNvGraphicFramePr>
            <a:graphicFrameLocks noChangeAspect="1"/>
          </p:cNvGraphicFramePr>
          <p:nvPr>
            <p:extLst>
              <p:ext uri="{D42A27DB-BD31-4B8C-83A1-F6EECF244321}">
                <p14:modId xmlns:p14="http://schemas.microsoft.com/office/powerpoint/2010/main" val="3418298790"/>
              </p:ext>
            </p:extLst>
          </p:nvPr>
        </p:nvGraphicFramePr>
        <p:xfrm>
          <a:off x="1717469" y="4805094"/>
          <a:ext cx="685800" cy="228600"/>
        </p:xfrm>
        <a:graphic>
          <a:graphicData uri="http://schemas.openxmlformats.org/presentationml/2006/ole">
            <mc:AlternateContent xmlns:mc="http://schemas.openxmlformats.org/markup-compatibility/2006">
              <mc:Choice xmlns:v="urn:schemas-microsoft-com:vml" Requires="v">
                <p:oleObj name="Equation" r:id="rId18" imgW="685800" imgH="228600" progId="Equation.DSMT4">
                  <p:embed/>
                </p:oleObj>
              </mc:Choice>
              <mc:Fallback>
                <p:oleObj name="Equation" r:id="rId18" imgW="685800" imgH="228600" progId="Equation.DSMT4">
                  <p:embed/>
                  <p:pic>
                    <p:nvPicPr>
                      <p:cNvPr id="54" name="对象 53">
                        <a:extLst>
                          <a:ext uri="{FF2B5EF4-FFF2-40B4-BE49-F238E27FC236}">
                            <a16:creationId xmlns:a16="http://schemas.microsoft.com/office/drawing/2014/main" id="{A2D5AABB-A78E-408B-312E-9EDDB1271A90}"/>
                          </a:ext>
                        </a:extLst>
                      </p:cNvPr>
                      <p:cNvPicPr/>
                      <p:nvPr/>
                    </p:nvPicPr>
                    <p:blipFill>
                      <a:blip r:embed="rId19"/>
                      <a:stretch>
                        <a:fillRect/>
                      </a:stretch>
                    </p:blipFill>
                    <p:spPr>
                      <a:xfrm>
                        <a:off x="1717469" y="4805094"/>
                        <a:ext cx="685800" cy="228600"/>
                      </a:xfrm>
                      <a:prstGeom prst="rect">
                        <a:avLst/>
                      </a:prstGeom>
                    </p:spPr>
                  </p:pic>
                </p:oleObj>
              </mc:Fallback>
            </mc:AlternateContent>
          </a:graphicData>
        </a:graphic>
      </p:graphicFrame>
      <p:graphicFrame>
        <p:nvGraphicFramePr>
          <p:cNvPr id="55" name="对象 54">
            <a:extLst>
              <a:ext uri="{FF2B5EF4-FFF2-40B4-BE49-F238E27FC236}">
                <a16:creationId xmlns:a16="http://schemas.microsoft.com/office/drawing/2014/main" id="{2F4AEB66-0ED3-AA10-881D-9176638BE24C}"/>
              </a:ext>
            </a:extLst>
          </p:cNvPr>
          <p:cNvGraphicFramePr>
            <a:graphicFrameLocks noChangeAspect="1"/>
          </p:cNvGraphicFramePr>
          <p:nvPr>
            <p:extLst>
              <p:ext uri="{D42A27DB-BD31-4B8C-83A1-F6EECF244321}">
                <p14:modId xmlns:p14="http://schemas.microsoft.com/office/powerpoint/2010/main" val="2326826446"/>
              </p:ext>
            </p:extLst>
          </p:nvPr>
        </p:nvGraphicFramePr>
        <p:xfrm>
          <a:off x="1583690" y="5125488"/>
          <a:ext cx="2935781" cy="243521"/>
        </p:xfrm>
        <a:graphic>
          <a:graphicData uri="http://schemas.openxmlformats.org/presentationml/2006/ole">
            <mc:AlternateContent xmlns:mc="http://schemas.openxmlformats.org/markup-compatibility/2006">
              <mc:Choice xmlns:v="urn:schemas-microsoft-com:vml" Requires="v">
                <p:oleObj name="Equation" r:id="rId20" imgW="2755800" imgH="228600" progId="Equation.DSMT4">
                  <p:embed/>
                </p:oleObj>
              </mc:Choice>
              <mc:Fallback>
                <p:oleObj name="Equation" r:id="rId20" imgW="2755800" imgH="228600" progId="Equation.DSMT4">
                  <p:embed/>
                  <p:pic>
                    <p:nvPicPr>
                      <p:cNvPr id="55" name="对象 54">
                        <a:extLst>
                          <a:ext uri="{FF2B5EF4-FFF2-40B4-BE49-F238E27FC236}">
                            <a16:creationId xmlns:a16="http://schemas.microsoft.com/office/drawing/2014/main" id="{2F4AEB66-0ED3-AA10-881D-9176638BE24C}"/>
                          </a:ext>
                        </a:extLst>
                      </p:cNvPr>
                      <p:cNvPicPr/>
                      <p:nvPr/>
                    </p:nvPicPr>
                    <p:blipFill>
                      <a:blip r:embed="rId21"/>
                      <a:stretch>
                        <a:fillRect/>
                      </a:stretch>
                    </p:blipFill>
                    <p:spPr>
                      <a:xfrm>
                        <a:off x="1583690" y="5125488"/>
                        <a:ext cx="2935781" cy="243521"/>
                      </a:xfrm>
                      <a:prstGeom prst="rect">
                        <a:avLst/>
                      </a:prstGeom>
                    </p:spPr>
                  </p:pic>
                </p:oleObj>
              </mc:Fallback>
            </mc:AlternateContent>
          </a:graphicData>
        </a:graphic>
      </p:graphicFrame>
      <p:sp>
        <p:nvSpPr>
          <p:cNvPr id="56" name="矩形 55">
            <a:extLst>
              <a:ext uri="{FF2B5EF4-FFF2-40B4-BE49-F238E27FC236}">
                <a16:creationId xmlns:a16="http://schemas.microsoft.com/office/drawing/2014/main" id="{C4C6AD5A-A79E-4A3A-E044-881343F59B2D}"/>
              </a:ext>
            </a:extLst>
          </p:cNvPr>
          <p:cNvSpPr/>
          <p:nvPr/>
        </p:nvSpPr>
        <p:spPr>
          <a:xfrm>
            <a:off x="1258013" y="5519278"/>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假设    、  和    在一段时间内是常数，可得</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58" name="对象 57">
            <a:extLst>
              <a:ext uri="{FF2B5EF4-FFF2-40B4-BE49-F238E27FC236}">
                <a16:creationId xmlns:a16="http://schemas.microsoft.com/office/drawing/2014/main" id="{C4EC46EC-DEE5-53C3-CAFD-32CAE58AE301}"/>
              </a:ext>
            </a:extLst>
          </p:cNvPr>
          <p:cNvGraphicFramePr>
            <a:graphicFrameLocks noChangeAspect="1"/>
          </p:cNvGraphicFramePr>
          <p:nvPr>
            <p:extLst>
              <p:ext uri="{D42A27DB-BD31-4B8C-83A1-F6EECF244321}">
                <p14:modId xmlns:p14="http://schemas.microsoft.com/office/powerpoint/2010/main" val="2285713444"/>
              </p:ext>
            </p:extLst>
          </p:nvPr>
        </p:nvGraphicFramePr>
        <p:xfrm>
          <a:off x="1710834" y="5555270"/>
          <a:ext cx="165100" cy="228600"/>
        </p:xfrm>
        <a:graphic>
          <a:graphicData uri="http://schemas.openxmlformats.org/presentationml/2006/ole">
            <mc:AlternateContent xmlns:mc="http://schemas.openxmlformats.org/markup-compatibility/2006">
              <mc:Choice xmlns:v="urn:schemas-microsoft-com:vml" Requires="v">
                <p:oleObj name="Equation" r:id="rId22" imgW="164880" imgH="228600" progId="Equation.DSMT4">
                  <p:embed/>
                </p:oleObj>
              </mc:Choice>
              <mc:Fallback>
                <p:oleObj name="Equation" r:id="rId22" imgW="164880" imgH="228600" progId="Equation.DSMT4">
                  <p:embed/>
                  <p:pic>
                    <p:nvPicPr>
                      <p:cNvPr id="58" name="对象 57">
                        <a:extLst>
                          <a:ext uri="{FF2B5EF4-FFF2-40B4-BE49-F238E27FC236}">
                            <a16:creationId xmlns:a16="http://schemas.microsoft.com/office/drawing/2014/main" id="{C4EC46EC-DEE5-53C3-CAFD-32CAE58AE301}"/>
                          </a:ext>
                        </a:extLst>
                      </p:cNvPr>
                      <p:cNvPicPr/>
                      <p:nvPr/>
                    </p:nvPicPr>
                    <p:blipFill>
                      <a:blip r:embed="rId23"/>
                      <a:stretch>
                        <a:fillRect/>
                      </a:stretch>
                    </p:blipFill>
                    <p:spPr>
                      <a:xfrm>
                        <a:off x="1710834" y="5555270"/>
                        <a:ext cx="165100" cy="228600"/>
                      </a:xfrm>
                      <a:prstGeom prst="rect">
                        <a:avLst/>
                      </a:prstGeom>
                    </p:spPr>
                  </p:pic>
                </p:oleObj>
              </mc:Fallback>
            </mc:AlternateContent>
          </a:graphicData>
        </a:graphic>
      </p:graphicFrame>
      <p:graphicFrame>
        <p:nvGraphicFramePr>
          <p:cNvPr id="60" name="对象 59">
            <a:extLst>
              <a:ext uri="{FF2B5EF4-FFF2-40B4-BE49-F238E27FC236}">
                <a16:creationId xmlns:a16="http://schemas.microsoft.com/office/drawing/2014/main" id="{C16D90D0-2B03-3523-8836-C796CF646461}"/>
              </a:ext>
            </a:extLst>
          </p:cNvPr>
          <p:cNvGraphicFramePr>
            <a:graphicFrameLocks noChangeAspect="1"/>
          </p:cNvGraphicFramePr>
          <p:nvPr>
            <p:extLst>
              <p:ext uri="{D42A27DB-BD31-4B8C-83A1-F6EECF244321}">
                <p14:modId xmlns:p14="http://schemas.microsoft.com/office/powerpoint/2010/main" val="511107122"/>
              </p:ext>
            </p:extLst>
          </p:nvPr>
        </p:nvGraphicFramePr>
        <p:xfrm>
          <a:off x="2001182" y="5551785"/>
          <a:ext cx="190500" cy="228600"/>
        </p:xfrm>
        <a:graphic>
          <a:graphicData uri="http://schemas.openxmlformats.org/presentationml/2006/ole">
            <mc:AlternateContent xmlns:mc="http://schemas.openxmlformats.org/markup-compatibility/2006">
              <mc:Choice xmlns:v="urn:schemas-microsoft-com:vml" Requires="v">
                <p:oleObj name="Equation" r:id="rId24" imgW="190440" imgH="228600" progId="Equation.DSMT4">
                  <p:embed/>
                </p:oleObj>
              </mc:Choice>
              <mc:Fallback>
                <p:oleObj name="Equation" r:id="rId24" imgW="190440" imgH="228600" progId="Equation.DSMT4">
                  <p:embed/>
                  <p:pic>
                    <p:nvPicPr>
                      <p:cNvPr id="60" name="对象 59">
                        <a:extLst>
                          <a:ext uri="{FF2B5EF4-FFF2-40B4-BE49-F238E27FC236}">
                            <a16:creationId xmlns:a16="http://schemas.microsoft.com/office/drawing/2014/main" id="{C16D90D0-2B03-3523-8836-C796CF646461}"/>
                          </a:ext>
                        </a:extLst>
                      </p:cNvPr>
                      <p:cNvPicPr/>
                      <p:nvPr/>
                    </p:nvPicPr>
                    <p:blipFill>
                      <a:blip r:embed="rId25"/>
                      <a:stretch>
                        <a:fillRect/>
                      </a:stretch>
                    </p:blipFill>
                    <p:spPr>
                      <a:xfrm>
                        <a:off x="2001182" y="5551785"/>
                        <a:ext cx="190500" cy="228600"/>
                      </a:xfrm>
                      <a:prstGeom prst="rect">
                        <a:avLst/>
                      </a:prstGeom>
                    </p:spPr>
                  </p:pic>
                </p:oleObj>
              </mc:Fallback>
            </mc:AlternateContent>
          </a:graphicData>
        </a:graphic>
      </p:graphicFrame>
      <p:graphicFrame>
        <p:nvGraphicFramePr>
          <p:cNvPr id="62" name="对象 61">
            <a:extLst>
              <a:ext uri="{FF2B5EF4-FFF2-40B4-BE49-F238E27FC236}">
                <a16:creationId xmlns:a16="http://schemas.microsoft.com/office/drawing/2014/main" id="{6282A665-676D-967D-20D3-E63006D436A6}"/>
              </a:ext>
            </a:extLst>
          </p:cNvPr>
          <p:cNvGraphicFramePr>
            <a:graphicFrameLocks noChangeAspect="1"/>
          </p:cNvGraphicFramePr>
          <p:nvPr>
            <p:extLst>
              <p:ext uri="{D42A27DB-BD31-4B8C-83A1-F6EECF244321}">
                <p14:modId xmlns:p14="http://schemas.microsoft.com/office/powerpoint/2010/main" val="1061944037"/>
              </p:ext>
            </p:extLst>
          </p:nvPr>
        </p:nvGraphicFramePr>
        <p:xfrm>
          <a:off x="2411648" y="5600867"/>
          <a:ext cx="127000" cy="165100"/>
        </p:xfrm>
        <a:graphic>
          <a:graphicData uri="http://schemas.openxmlformats.org/presentationml/2006/ole">
            <mc:AlternateContent xmlns:mc="http://schemas.openxmlformats.org/markup-compatibility/2006">
              <mc:Choice xmlns:v="urn:schemas-microsoft-com:vml" Requires="v">
                <p:oleObj name="Equation" r:id="rId26" imgW="126720" imgH="164880" progId="Equation.DSMT4">
                  <p:embed/>
                </p:oleObj>
              </mc:Choice>
              <mc:Fallback>
                <p:oleObj name="Equation" r:id="rId26" imgW="126720" imgH="164880" progId="Equation.DSMT4">
                  <p:embed/>
                  <p:pic>
                    <p:nvPicPr>
                      <p:cNvPr id="62" name="对象 61">
                        <a:extLst>
                          <a:ext uri="{FF2B5EF4-FFF2-40B4-BE49-F238E27FC236}">
                            <a16:creationId xmlns:a16="http://schemas.microsoft.com/office/drawing/2014/main" id="{6282A665-676D-967D-20D3-E63006D436A6}"/>
                          </a:ext>
                        </a:extLst>
                      </p:cNvPr>
                      <p:cNvPicPr/>
                      <p:nvPr/>
                    </p:nvPicPr>
                    <p:blipFill>
                      <a:blip r:embed="rId27"/>
                      <a:stretch>
                        <a:fillRect/>
                      </a:stretch>
                    </p:blipFill>
                    <p:spPr>
                      <a:xfrm>
                        <a:off x="2411648" y="5600867"/>
                        <a:ext cx="127000" cy="165100"/>
                      </a:xfrm>
                      <a:prstGeom prst="rect">
                        <a:avLst/>
                      </a:prstGeom>
                    </p:spPr>
                  </p:pic>
                </p:oleObj>
              </mc:Fallback>
            </mc:AlternateContent>
          </a:graphicData>
        </a:graphic>
      </p:graphicFrame>
      <p:graphicFrame>
        <p:nvGraphicFramePr>
          <p:cNvPr id="64" name="对象 63">
            <a:extLst>
              <a:ext uri="{FF2B5EF4-FFF2-40B4-BE49-F238E27FC236}">
                <a16:creationId xmlns:a16="http://schemas.microsoft.com/office/drawing/2014/main" id="{F5FC699B-6044-0880-1FD9-A41DAEF8A022}"/>
              </a:ext>
            </a:extLst>
          </p:cNvPr>
          <p:cNvGraphicFramePr>
            <a:graphicFrameLocks noChangeAspect="1"/>
          </p:cNvGraphicFramePr>
          <p:nvPr>
            <p:extLst>
              <p:ext uri="{D42A27DB-BD31-4B8C-83A1-F6EECF244321}">
                <p14:modId xmlns:p14="http://schemas.microsoft.com/office/powerpoint/2010/main" val="3861052666"/>
              </p:ext>
            </p:extLst>
          </p:nvPr>
        </p:nvGraphicFramePr>
        <p:xfrm>
          <a:off x="4742920" y="5569117"/>
          <a:ext cx="177800" cy="228600"/>
        </p:xfrm>
        <a:graphic>
          <a:graphicData uri="http://schemas.openxmlformats.org/presentationml/2006/ole">
            <mc:AlternateContent xmlns:mc="http://schemas.openxmlformats.org/markup-compatibility/2006">
              <mc:Choice xmlns:v="urn:schemas-microsoft-com:vml" Requires="v">
                <p:oleObj name="Equation" r:id="rId28" imgW="177480" imgH="228600" progId="Equation.DSMT4">
                  <p:embed/>
                </p:oleObj>
              </mc:Choice>
              <mc:Fallback>
                <p:oleObj name="Equation" r:id="rId28" imgW="177480" imgH="228600" progId="Equation.DSMT4">
                  <p:embed/>
                  <p:pic>
                    <p:nvPicPr>
                      <p:cNvPr id="64" name="对象 63">
                        <a:extLst>
                          <a:ext uri="{FF2B5EF4-FFF2-40B4-BE49-F238E27FC236}">
                            <a16:creationId xmlns:a16="http://schemas.microsoft.com/office/drawing/2014/main" id="{F5FC699B-6044-0880-1FD9-A41DAEF8A022}"/>
                          </a:ext>
                        </a:extLst>
                      </p:cNvPr>
                      <p:cNvPicPr/>
                      <p:nvPr/>
                    </p:nvPicPr>
                    <p:blipFill>
                      <a:blip r:embed="rId29"/>
                      <a:stretch>
                        <a:fillRect/>
                      </a:stretch>
                    </p:blipFill>
                    <p:spPr>
                      <a:xfrm>
                        <a:off x="4742920" y="5569117"/>
                        <a:ext cx="177800" cy="228600"/>
                      </a:xfrm>
                      <a:prstGeom prst="rect">
                        <a:avLst/>
                      </a:prstGeom>
                    </p:spPr>
                  </p:pic>
                </p:oleObj>
              </mc:Fallback>
            </mc:AlternateContent>
          </a:graphicData>
        </a:graphic>
      </p:graphicFrame>
      <p:graphicFrame>
        <p:nvGraphicFramePr>
          <p:cNvPr id="65" name="对象 64">
            <a:extLst>
              <a:ext uri="{FF2B5EF4-FFF2-40B4-BE49-F238E27FC236}">
                <a16:creationId xmlns:a16="http://schemas.microsoft.com/office/drawing/2014/main" id="{BE22AEDE-7B6C-FF69-C3F1-BA9E7A423397}"/>
              </a:ext>
            </a:extLst>
          </p:cNvPr>
          <p:cNvGraphicFramePr>
            <a:graphicFrameLocks noChangeAspect="1"/>
          </p:cNvGraphicFramePr>
          <p:nvPr>
            <p:extLst>
              <p:ext uri="{D42A27DB-BD31-4B8C-83A1-F6EECF244321}">
                <p14:modId xmlns:p14="http://schemas.microsoft.com/office/powerpoint/2010/main" val="1506854051"/>
              </p:ext>
            </p:extLst>
          </p:nvPr>
        </p:nvGraphicFramePr>
        <p:xfrm>
          <a:off x="2107360" y="5942542"/>
          <a:ext cx="1701800" cy="635000"/>
        </p:xfrm>
        <a:graphic>
          <a:graphicData uri="http://schemas.openxmlformats.org/presentationml/2006/ole">
            <mc:AlternateContent xmlns:mc="http://schemas.openxmlformats.org/markup-compatibility/2006">
              <mc:Choice xmlns:v="urn:schemas-microsoft-com:vml" Requires="v">
                <p:oleObj name="Equation" r:id="rId30" imgW="1701720" imgH="634680" progId="Equation.DSMT4">
                  <p:embed/>
                </p:oleObj>
              </mc:Choice>
              <mc:Fallback>
                <p:oleObj name="Equation" r:id="rId30" imgW="1701720" imgH="634680" progId="Equation.DSMT4">
                  <p:embed/>
                  <p:pic>
                    <p:nvPicPr>
                      <p:cNvPr id="65" name="对象 64">
                        <a:extLst>
                          <a:ext uri="{FF2B5EF4-FFF2-40B4-BE49-F238E27FC236}">
                            <a16:creationId xmlns:a16="http://schemas.microsoft.com/office/drawing/2014/main" id="{BE22AEDE-7B6C-FF69-C3F1-BA9E7A423397}"/>
                          </a:ext>
                        </a:extLst>
                      </p:cNvPr>
                      <p:cNvPicPr/>
                      <p:nvPr/>
                    </p:nvPicPr>
                    <p:blipFill>
                      <a:blip r:embed="rId31"/>
                      <a:stretch>
                        <a:fillRect/>
                      </a:stretch>
                    </p:blipFill>
                    <p:spPr>
                      <a:xfrm>
                        <a:off x="2107360" y="5942542"/>
                        <a:ext cx="1701800" cy="635000"/>
                      </a:xfrm>
                      <a:prstGeom prst="rect">
                        <a:avLst/>
                      </a:prstGeom>
                    </p:spPr>
                  </p:pic>
                </p:oleObj>
              </mc:Fallback>
            </mc:AlternateContent>
          </a:graphicData>
        </a:graphic>
      </p:graphicFrame>
      <p:graphicFrame>
        <p:nvGraphicFramePr>
          <p:cNvPr id="66" name="对象 65">
            <a:extLst>
              <a:ext uri="{FF2B5EF4-FFF2-40B4-BE49-F238E27FC236}">
                <a16:creationId xmlns:a16="http://schemas.microsoft.com/office/drawing/2014/main" id="{C5829888-E22D-4C49-D38A-C81A8B88B01C}"/>
              </a:ext>
            </a:extLst>
          </p:cNvPr>
          <p:cNvGraphicFramePr>
            <a:graphicFrameLocks noChangeAspect="1"/>
          </p:cNvGraphicFramePr>
          <p:nvPr>
            <p:extLst>
              <p:ext uri="{D42A27DB-BD31-4B8C-83A1-F6EECF244321}">
                <p14:modId xmlns:p14="http://schemas.microsoft.com/office/powerpoint/2010/main" val="2504998130"/>
              </p:ext>
            </p:extLst>
          </p:nvPr>
        </p:nvGraphicFramePr>
        <p:xfrm>
          <a:off x="7324064" y="2053234"/>
          <a:ext cx="1168400" cy="431800"/>
        </p:xfrm>
        <a:graphic>
          <a:graphicData uri="http://schemas.openxmlformats.org/presentationml/2006/ole">
            <mc:AlternateContent xmlns:mc="http://schemas.openxmlformats.org/markup-compatibility/2006">
              <mc:Choice xmlns:v="urn:schemas-microsoft-com:vml" Requires="v">
                <p:oleObj name="Equation" r:id="rId32" imgW="1168200" imgH="431640" progId="Equation.DSMT4">
                  <p:embed/>
                </p:oleObj>
              </mc:Choice>
              <mc:Fallback>
                <p:oleObj name="Equation" r:id="rId32" imgW="1168200" imgH="431640" progId="Equation.DSMT4">
                  <p:embed/>
                  <p:pic>
                    <p:nvPicPr>
                      <p:cNvPr id="66" name="对象 65">
                        <a:extLst>
                          <a:ext uri="{FF2B5EF4-FFF2-40B4-BE49-F238E27FC236}">
                            <a16:creationId xmlns:a16="http://schemas.microsoft.com/office/drawing/2014/main" id="{C5829888-E22D-4C49-D38A-C81A8B88B01C}"/>
                          </a:ext>
                        </a:extLst>
                      </p:cNvPr>
                      <p:cNvPicPr/>
                      <p:nvPr/>
                    </p:nvPicPr>
                    <p:blipFill>
                      <a:blip r:embed="rId33"/>
                      <a:stretch>
                        <a:fillRect/>
                      </a:stretch>
                    </p:blipFill>
                    <p:spPr>
                      <a:xfrm>
                        <a:off x="7324064" y="2053234"/>
                        <a:ext cx="1168400" cy="431800"/>
                      </a:xfrm>
                      <a:prstGeom prst="rect">
                        <a:avLst/>
                      </a:prstGeom>
                    </p:spPr>
                  </p:pic>
                </p:oleObj>
              </mc:Fallback>
            </mc:AlternateContent>
          </a:graphicData>
        </a:graphic>
      </p:graphicFrame>
      <p:sp>
        <p:nvSpPr>
          <p:cNvPr id="67" name="矩形 66">
            <a:extLst>
              <a:ext uri="{FF2B5EF4-FFF2-40B4-BE49-F238E27FC236}">
                <a16:creationId xmlns:a16="http://schemas.microsoft.com/office/drawing/2014/main" id="{A7C24A48-47D9-0471-9536-2457427BD214}"/>
              </a:ext>
            </a:extLst>
          </p:cNvPr>
          <p:cNvSpPr/>
          <p:nvPr/>
        </p:nvSpPr>
        <p:spPr>
          <a:xfrm>
            <a:off x="6612159" y="2770842"/>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是新感染者的基本再生数。</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68" name="对象 67">
            <a:extLst>
              <a:ext uri="{FF2B5EF4-FFF2-40B4-BE49-F238E27FC236}">
                <a16:creationId xmlns:a16="http://schemas.microsoft.com/office/drawing/2014/main" id="{0A28D170-46AF-A745-62D5-E4F5969C65A1}"/>
              </a:ext>
            </a:extLst>
          </p:cNvPr>
          <p:cNvGraphicFramePr>
            <a:graphicFrameLocks noChangeAspect="1"/>
          </p:cNvGraphicFramePr>
          <p:nvPr>
            <p:extLst>
              <p:ext uri="{D42A27DB-BD31-4B8C-83A1-F6EECF244321}">
                <p14:modId xmlns:p14="http://schemas.microsoft.com/office/powerpoint/2010/main" val="682647480"/>
              </p:ext>
            </p:extLst>
          </p:nvPr>
        </p:nvGraphicFramePr>
        <p:xfrm>
          <a:off x="6767638" y="2810430"/>
          <a:ext cx="190500" cy="228600"/>
        </p:xfrm>
        <a:graphic>
          <a:graphicData uri="http://schemas.openxmlformats.org/presentationml/2006/ole">
            <mc:AlternateContent xmlns:mc="http://schemas.openxmlformats.org/markup-compatibility/2006">
              <mc:Choice xmlns:v="urn:schemas-microsoft-com:vml" Requires="v">
                <p:oleObj name="Equation" r:id="rId34" imgW="190440" imgH="228600" progId="Equation.DSMT4">
                  <p:embed/>
                </p:oleObj>
              </mc:Choice>
              <mc:Fallback>
                <p:oleObj name="Equation" r:id="rId34" imgW="190440" imgH="228600" progId="Equation.DSMT4">
                  <p:embed/>
                  <p:pic>
                    <p:nvPicPr>
                      <p:cNvPr id="68" name="对象 67">
                        <a:extLst>
                          <a:ext uri="{FF2B5EF4-FFF2-40B4-BE49-F238E27FC236}">
                            <a16:creationId xmlns:a16="http://schemas.microsoft.com/office/drawing/2014/main" id="{0A28D170-46AF-A745-62D5-E4F5969C65A1}"/>
                          </a:ext>
                        </a:extLst>
                      </p:cNvPr>
                      <p:cNvPicPr/>
                      <p:nvPr/>
                    </p:nvPicPr>
                    <p:blipFill>
                      <a:blip r:embed="rId35"/>
                      <a:stretch>
                        <a:fillRect/>
                      </a:stretch>
                    </p:blipFill>
                    <p:spPr>
                      <a:xfrm>
                        <a:off x="6767638" y="2810430"/>
                        <a:ext cx="190500" cy="228600"/>
                      </a:xfrm>
                      <a:prstGeom prst="rect">
                        <a:avLst/>
                      </a:prstGeom>
                    </p:spPr>
                  </p:pic>
                </p:oleObj>
              </mc:Fallback>
            </mc:AlternateContent>
          </a:graphicData>
        </a:graphic>
      </p:graphicFrame>
      <p:graphicFrame>
        <p:nvGraphicFramePr>
          <p:cNvPr id="69" name="对象 68">
            <a:extLst>
              <a:ext uri="{FF2B5EF4-FFF2-40B4-BE49-F238E27FC236}">
                <a16:creationId xmlns:a16="http://schemas.microsoft.com/office/drawing/2014/main" id="{F5675ABF-5918-2768-F3BC-D4432759FF6F}"/>
              </a:ext>
            </a:extLst>
          </p:cNvPr>
          <p:cNvGraphicFramePr>
            <a:graphicFrameLocks noChangeAspect="1"/>
          </p:cNvGraphicFramePr>
          <p:nvPr>
            <p:extLst>
              <p:ext uri="{D42A27DB-BD31-4B8C-83A1-F6EECF244321}">
                <p14:modId xmlns:p14="http://schemas.microsoft.com/office/powerpoint/2010/main" val="2770019237"/>
              </p:ext>
            </p:extLst>
          </p:nvPr>
        </p:nvGraphicFramePr>
        <p:xfrm>
          <a:off x="7258244" y="4916737"/>
          <a:ext cx="546100" cy="393700"/>
        </p:xfrm>
        <a:graphic>
          <a:graphicData uri="http://schemas.openxmlformats.org/presentationml/2006/ole">
            <mc:AlternateContent xmlns:mc="http://schemas.openxmlformats.org/markup-compatibility/2006">
              <mc:Choice xmlns:v="urn:schemas-microsoft-com:vml" Requires="v">
                <p:oleObj name="Equation" r:id="rId36" imgW="545760" imgH="393480" progId="Equation.DSMT4">
                  <p:embed/>
                </p:oleObj>
              </mc:Choice>
              <mc:Fallback>
                <p:oleObj name="Equation" r:id="rId36" imgW="545760" imgH="393480" progId="Equation.DSMT4">
                  <p:embed/>
                  <p:pic>
                    <p:nvPicPr>
                      <p:cNvPr id="69" name="对象 68">
                        <a:extLst>
                          <a:ext uri="{FF2B5EF4-FFF2-40B4-BE49-F238E27FC236}">
                            <a16:creationId xmlns:a16="http://schemas.microsoft.com/office/drawing/2014/main" id="{F5675ABF-5918-2768-F3BC-D4432759FF6F}"/>
                          </a:ext>
                        </a:extLst>
                      </p:cNvPr>
                      <p:cNvPicPr/>
                      <p:nvPr/>
                    </p:nvPicPr>
                    <p:blipFill>
                      <a:blip r:embed="rId37"/>
                      <a:stretch>
                        <a:fillRect/>
                      </a:stretch>
                    </p:blipFill>
                    <p:spPr>
                      <a:xfrm>
                        <a:off x="7258244" y="4916737"/>
                        <a:ext cx="546100" cy="393700"/>
                      </a:xfrm>
                      <a:prstGeom prst="rect">
                        <a:avLst/>
                      </a:prstGeom>
                    </p:spPr>
                  </p:pic>
                </p:oleObj>
              </mc:Fallback>
            </mc:AlternateContent>
          </a:graphicData>
        </a:graphic>
      </p:graphicFrame>
      <p:sp>
        <p:nvSpPr>
          <p:cNvPr id="73" name="矩形 72">
            <a:extLst>
              <a:ext uri="{FF2B5EF4-FFF2-40B4-BE49-F238E27FC236}">
                <a16:creationId xmlns:a16="http://schemas.microsoft.com/office/drawing/2014/main" id="{179D2C20-C5D2-B72C-0835-A9816CAC6E72}"/>
              </a:ext>
            </a:extLst>
          </p:cNvPr>
          <p:cNvSpPr/>
          <p:nvPr/>
        </p:nvSpPr>
        <p:spPr>
          <a:xfrm>
            <a:off x="6674218" y="5306298"/>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推导出群体免疫的控制方程如下：</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74" name="对象 73">
            <a:extLst>
              <a:ext uri="{FF2B5EF4-FFF2-40B4-BE49-F238E27FC236}">
                <a16:creationId xmlns:a16="http://schemas.microsoft.com/office/drawing/2014/main" id="{5BDB92EA-4568-CCF6-D87C-AEC9F77DA5EB}"/>
              </a:ext>
            </a:extLst>
          </p:cNvPr>
          <p:cNvGraphicFramePr>
            <a:graphicFrameLocks noChangeAspect="1"/>
          </p:cNvGraphicFramePr>
          <p:nvPr>
            <p:extLst>
              <p:ext uri="{D42A27DB-BD31-4B8C-83A1-F6EECF244321}">
                <p14:modId xmlns:p14="http://schemas.microsoft.com/office/powerpoint/2010/main" val="4254625845"/>
              </p:ext>
            </p:extLst>
          </p:nvPr>
        </p:nvGraphicFramePr>
        <p:xfrm>
          <a:off x="6758038" y="5667620"/>
          <a:ext cx="3327400" cy="876300"/>
        </p:xfrm>
        <a:graphic>
          <a:graphicData uri="http://schemas.openxmlformats.org/presentationml/2006/ole">
            <mc:AlternateContent xmlns:mc="http://schemas.openxmlformats.org/markup-compatibility/2006">
              <mc:Choice xmlns:v="urn:schemas-microsoft-com:vml" Requires="v">
                <p:oleObj name="Equation" r:id="rId38" imgW="3327120" imgH="876240" progId="Equation.DSMT4">
                  <p:embed/>
                </p:oleObj>
              </mc:Choice>
              <mc:Fallback>
                <p:oleObj name="Equation" r:id="rId38" imgW="3327120" imgH="876240" progId="Equation.DSMT4">
                  <p:embed/>
                  <p:pic>
                    <p:nvPicPr>
                      <p:cNvPr id="74" name="对象 73">
                        <a:extLst>
                          <a:ext uri="{FF2B5EF4-FFF2-40B4-BE49-F238E27FC236}">
                            <a16:creationId xmlns:a16="http://schemas.microsoft.com/office/drawing/2014/main" id="{5BDB92EA-4568-CCF6-D87C-AEC9F77DA5EB}"/>
                          </a:ext>
                        </a:extLst>
                      </p:cNvPr>
                      <p:cNvPicPr/>
                      <p:nvPr/>
                    </p:nvPicPr>
                    <p:blipFill>
                      <a:blip r:embed="rId39"/>
                      <a:stretch>
                        <a:fillRect/>
                      </a:stretch>
                    </p:blipFill>
                    <p:spPr>
                      <a:xfrm>
                        <a:off x="6758038" y="5667620"/>
                        <a:ext cx="3327400" cy="876300"/>
                      </a:xfrm>
                      <a:prstGeom prst="rect">
                        <a:avLst/>
                      </a:prstGeom>
                    </p:spPr>
                  </p:pic>
                </p:oleObj>
              </mc:Fallback>
            </mc:AlternateContent>
          </a:graphicData>
        </a:graphic>
      </p:graphicFrame>
    </p:spTree>
    <p:extLst>
      <p:ext uri="{BB962C8B-B14F-4D97-AF65-F5344CB8AC3E}">
        <p14:creationId xmlns:p14="http://schemas.microsoft.com/office/powerpoint/2010/main" val="1165420062"/>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8CD37F1-C48D-C1B7-C76F-2D44EAA53DE6}"/>
              </a:ext>
            </a:extLst>
          </p:cNvPr>
          <p:cNvSpPr txBox="1"/>
          <p:nvPr/>
        </p:nvSpPr>
        <p:spPr>
          <a:xfrm>
            <a:off x="412226" y="93914"/>
            <a:ext cx="4655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四、网络中疾病传播的独立级联模型</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D47313F2-6027-95B3-5A98-2C153D87A073}"/>
              </a:ext>
            </a:extLst>
          </p:cNvPr>
          <p:cNvSpPr txBox="1"/>
          <p:nvPr/>
        </p:nvSpPr>
        <p:spPr>
          <a:xfrm>
            <a:off x="379950" y="739952"/>
            <a:ext cx="276531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rPr>
              <a:t>4.1</a:t>
            </a:r>
            <a:r>
              <a:rPr kumimoji="0" lang="zh-CN" altLang="en-US"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rPr>
              <a:t>配置模型中的感染树</a:t>
            </a:r>
            <a:endParaRPr kumimoji="0" lang="zh-HK" altLang="en-US"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21BC001-7BB8-D539-F084-F6017BD68667}"/>
              </a:ext>
            </a:extLst>
          </p:cNvPr>
          <p:cNvSpPr/>
          <p:nvPr/>
        </p:nvSpPr>
        <p:spPr>
          <a:xfrm>
            <a:off x="445252" y="1279398"/>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找到度为</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k+1</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的节点的概率为：</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FFEF0A1D-552C-F4E8-3C03-00256E340DCA}"/>
              </a:ext>
            </a:extLst>
          </p:cNvPr>
          <p:cNvGraphicFramePr>
            <a:graphicFrameLocks noChangeAspect="1"/>
          </p:cNvGraphicFramePr>
          <p:nvPr>
            <p:extLst>
              <p:ext uri="{D42A27DB-BD31-4B8C-83A1-F6EECF244321}">
                <p14:modId xmlns:p14="http://schemas.microsoft.com/office/powerpoint/2010/main" val="186997597"/>
              </p:ext>
            </p:extLst>
          </p:nvPr>
        </p:nvGraphicFramePr>
        <p:xfrm>
          <a:off x="1441857" y="1667177"/>
          <a:ext cx="1104900" cy="558800"/>
        </p:xfrm>
        <a:graphic>
          <a:graphicData uri="http://schemas.openxmlformats.org/presentationml/2006/ole">
            <mc:AlternateContent xmlns:mc="http://schemas.openxmlformats.org/markup-compatibility/2006">
              <mc:Choice xmlns:v="urn:schemas-microsoft-com:vml" Requires="v">
                <p:oleObj name="Equation" r:id="rId2" imgW="1104840" imgH="558720" progId="Equation.DSMT4">
                  <p:embed/>
                </p:oleObj>
              </mc:Choice>
              <mc:Fallback>
                <p:oleObj name="Equation" r:id="rId2" imgW="1104840" imgH="558720" progId="Equation.DSMT4">
                  <p:embed/>
                  <p:pic>
                    <p:nvPicPr>
                      <p:cNvPr id="18" name="对象 17">
                        <a:extLst>
                          <a:ext uri="{FF2B5EF4-FFF2-40B4-BE49-F238E27FC236}">
                            <a16:creationId xmlns:a16="http://schemas.microsoft.com/office/drawing/2014/main" id="{FFEF0A1D-552C-F4E8-3C03-00256E340DCA}"/>
                          </a:ext>
                        </a:extLst>
                      </p:cNvPr>
                      <p:cNvPicPr/>
                      <p:nvPr/>
                    </p:nvPicPr>
                    <p:blipFill>
                      <a:blip r:embed="rId3"/>
                      <a:stretch>
                        <a:fillRect/>
                      </a:stretch>
                    </p:blipFill>
                    <p:spPr>
                      <a:xfrm>
                        <a:off x="1441857" y="1667177"/>
                        <a:ext cx="1104900" cy="558800"/>
                      </a:xfrm>
                      <a:prstGeom prst="rect">
                        <a:avLst/>
                      </a:prstGeom>
                    </p:spPr>
                  </p:pic>
                </p:oleObj>
              </mc:Fallback>
            </mc:AlternateContent>
          </a:graphicData>
        </a:graphic>
      </p:graphicFrame>
      <p:sp>
        <p:nvSpPr>
          <p:cNvPr id="31" name="矩形 30">
            <a:extLst>
              <a:ext uri="{FF2B5EF4-FFF2-40B4-BE49-F238E27FC236}">
                <a16:creationId xmlns:a16="http://schemas.microsoft.com/office/drawing/2014/main" id="{8896A9F6-23F8-F52F-0715-A8311CFBB02B}"/>
              </a:ext>
            </a:extLst>
          </p:cNvPr>
          <p:cNvSpPr/>
          <p:nvPr/>
        </p:nvSpPr>
        <p:spPr>
          <a:xfrm>
            <a:off x="379950" y="2296735"/>
            <a:ext cx="4006310" cy="5232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让  （   </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表示类型</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（或类型</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）节点的感染树的大小</a:t>
            </a:r>
            <a:r>
              <a:rPr lang="zh-CN" altLang="en-US" sz="1400" dirty="0">
                <a:solidFill>
                  <a:prstClr val="black"/>
                </a:solidFill>
                <a:latin typeface="微软雅黑" panose="020B0503020204020204" pitchFamily="34" charset="-122"/>
                <a:ea typeface="微软雅黑" panose="020B0503020204020204" pitchFamily="34" charset="-122"/>
              </a:rPr>
              <a:t>。</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32" name="对象 31">
            <a:extLst>
              <a:ext uri="{FF2B5EF4-FFF2-40B4-BE49-F238E27FC236}">
                <a16:creationId xmlns:a16="http://schemas.microsoft.com/office/drawing/2014/main" id="{E13B4631-F5CB-5F10-972E-ECB53C17DBE2}"/>
              </a:ext>
            </a:extLst>
          </p:cNvPr>
          <p:cNvGraphicFramePr>
            <a:graphicFrameLocks noChangeAspect="1"/>
          </p:cNvGraphicFramePr>
          <p:nvPr>
            <p:extLst>
              <p:ext uri="{D42A27DB-BD31-4B8C-83A1-F6EECF244321}">
                <p14:modId xmlns:p14="http://schemas.microsoft.com/office/powerpoint/2010/main" val="2577067230"/>
              </p:ext>
            </p:extLst>
          </p:nvPr>
        </p:nvGraphicFramePr>
        <p:xfrm>
          <a:off x="681464" y="2336323"/>
          <a:ext cx="152400" cy="228600"/>
        </p:xfrm>
        <a:graphic>
          <a:graphicData uri="http://schemas.openxmlformats.org/presentationml/2006/ole">
            <mc:AlternateContent xmlns:mc="http://schemas.openxmlformats.org/markup-compatibility/2006">
              <mc:Choice xmlns:v="urn:schemas-microsoft-com:vml" Requires="v">
                <p:oleObj name="Equation" r:id="rId4" imgW="152280" imgH="228600" progId="Equation.DSMT4">
                  <p:embed/>
                </p:oleObj>
              </mc:Choice>
              <mc:Fallback>
                <p:oleObj name="Equation" r:id="rId4" imgW="152280" imgH="228600" progId="Equation.DSMT4">
                  <p:embed/>
                  <p:pic>
                    <p:nvPicPr>
                      <p:cNvPr id="32" name="对象 31">
                        <a:extLst>
                          <a:ext uri="{FF2B5EF4-FFF2-40B4-BE49-F238E27FC236}">
                            <a16:creationId xmlns:a16="http://schemas.microsoft.com/office/drawing/2014/main" id="{E13B4631-F5CB-5F10-972E-ECB53C17DBE2}"/>
                          </a:ext>
                        </a:extLst>
                      </p:cNvPr>
                      <p:cNvPicPr/>
                      <p:nvPr/>
                    </p:nvPicPr>
                    <p:blipFill>
                      <a:blip r:embed="rId5"/>
                      <a:stretch>
                        <a:fillRect/>
                      </a:stretch>
                    </p:blipFill>
                    <p:spPr>
                      <a:xfrm>
                        <a:off x="681464" y="2336323"/>
                        <a:ext cx="152400" cy="228600"/>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2786C7CD-88A4-B382-5CF3-797104399EC5}"/>
              </a:ext>
            </a:extLst>
          </p:cNvPr>
          <p:cNvGraphicFramePr>
            <a:graphicFrameLocks noChangeAspect="1"/>
          </p:cNvGraphicFramePr>
          <p:nvPr>
            <p:extLst>
              <p:ext uri="{D42A27DB-BD31-4B8C-83A1-F6EECF244321}">
                <p14:modId xmlns:p14="http://schemas.microsoft.com/office/powerpoint/2010/main" val="36725635"/>
              </p:ext>
            </p:extLst>
          </p:nvPr>
        </p:nvGraphicFramePr>
        <p:xfrm>
          <a:off x="989667" y="2358290"/>
          <a:ext cx="165100" cy="228600"/>
        </p:xfrm>
        <a:graphic>
          <a:graphicData uri="http://schemas.openxmlformats.org/presentationml/2006/ole">
            <mc:AlternateContent xmlns:mc="http://schemas.openxmlformats.org/markup-compatibility/2006">
              <mc:Choice xmlns:v="urn:schemas-microsoft-com:vml" Requires="v">
                <p:oleObj name="Equation" r:id="rId6" imgW="164880" imgH="228600" progId="Equation.DSMT4">
                  <p:embed/>
                </p:oleObj>
              </mc:Choice>
              <mc:Fallback>
                <p:oleObj name="Equation" r:id="rId6" imgW="164880" imgH="228600" progId="Equation.DSMT4">
                  <p:embed/>
                  <p:pic>
                    <p:nvPicPr>
                      <p:cNvPr id="33" name="对象 32">
                        <a:extLst>
                          <a:ext uri="{FF2B5EF4-FFF2-40B4-BE49-F238E27FC236}">
                            <a16:creationId xmlns:a16="http://schemas.microsoft.com/office/drawing/2014/main" id="{2786C7CD-88A4-B382-5CF3-797104399EC5}"/>
                          </a:ext>
                        </a:extLst>
                      </p:cNvPr>
                      <p:cNvPicPr/>
                      <p:nvPr/>
                    </p:nvPicPr>
                    <p:blipFill>
                      <a:blip r:embed="rId7"/>
                      <a:stretch>
                        <a:fillRect/>
                      </a:stretch>
                    </p:blipFill>
                    <p:spPr>
                      <a:xfrm>
                        <a:off x="989667" y="2358290"/>
                        <a:ext cx="165100" cy="228600"/>
                      </a:xfrm>
                      <a:prstGeom prst="rect">
                        <a:avLst/>
                      </a:prstGeom>
                    </p:spPr>
                  </p:pic>
                </p:oleObj>
              </mc:Fallback>
            </mc:AlternateContent>
          </a:graphicData>
        </a:graphic>
      </p:graphicFrame>
      <p:graphicFrame>
        <p:nvGraphicFramePr>
          <p:cNvPr id="44" name="对象 43">
            <a:extLst>
              <a:ext uri="{FF2B5EF4-FFF2-40B4-BE49-F238E27FC236}">
                <a16:creationId xmlns:a16="http://schemas.microsoft.com/office/drawing/2014/main" id="{7207DA41-963F-E90A-4BD8-24FD2470E9D1}"/>
              </a:ext>
            </a:extLst>
          </p:cNvPr>
          <p:cNvGraphicFramePr>
            <a:graphicFrameLocks noChangeAspect="1"/>
          </p:cNvGraphicFramePr>
          <p:nvPr>
            <p:extLst>
              <p:ext uri="{D42A27DB-BD31-4B8C-83A1-F6EECF244321}">
                <p14:modId xmlns:p14="http://schemas.microsoft.com/office/powerpoint/2010/main" val="4284753367"/>
              </p:ext>
            </p:extLst>
          </p:nvPr>
        </p:nvGraphicFramePr>
        <p:xfrm>
          <a:off x="774809" y="3022902"/>
          <a:ext cx="2438400" cy="901700"/>
        </p:xfrm>
        <a:graphic>
          <a:graphicData uri="http://schemas.openxmlformats.org/presentationml/2006/ole">
            <mc:AlternateContent xmlns:mc="http://schemas.openxmlformats.org/markup-compatibility/2006">
              <mc:Choice xmlns:v="urn:schemas-microsoft-com:vml" Requires="v">
                <p:oleObj name="Equation" r:id="rId8" imgW="2438280" imgH="901440" progId="Equation.DSMT4">
                  <p:embed/>
                </p:oleObj>
              </mc:Choice>
              <mc:Fallback>
                <p:oleObj name="Equation" r:id="rId8" imgW="2438280" imgH="901440" progId="Equation.DSMT4">
                  <p:embed/>
                  <p:pic>
                    <p:nvPicPr>
                      <p:cNvPr id="44" name="对象 43">
                        <a:extLst>
                          <a:ext uri="{FF2B5EF4-FFF2-40B4-BE49-F238E27FC236}">
                            <a16:creationId xmlns:a16="http://schemas.microsoft.com/office/drawing/2014/main" id="{7207DA41-963F-E90A-4BD8-24FD2470E9D1}"/>
                          </a:ext>
                        </a:extLst>
                      </p:cNvPr>
                      <p:cNvPicPr/>
                      <p:nvPr/>
                    </p:nvPicPr>
                    <p:blipFill>
                      <a:blip r:embed="rId9"/>
                      <a:stretch>
                        <a:fillRect/>
                      </a:stretch>
                    </p:blipFill>
                    <p:spPr>
                      <a:xfrm>
                        <a:off x="774809" y="3022902"/>
                        <a:ext cx="2438400" cy="901700"/>
                      </a:xfrm>
                      <a:prstGeom prst="rect">
                        <a:avLst/>
                      </a:prstGeom>
                    </p:spPr>
                  </p:pic>
                </p:oleObj>
              </mc:Fallback>
            </mc:AlternateContent>
          </a:graphicData>
        </a:graphic>
      </p:graphicFrame>
      <p:sp>
        <p:nvSpPr>
          <p:cNvPr id="45" name="矩形 44">
            <a:extLst>
              <a:ext uri="{FF2B5EF4-FFF2-40B4-BE49-F238E27FC236}">
                <a16:creationId xmlns:a16="http://schemas.microsoft.com/office/drawing/2014/main" id="{4EBB5D16-5CF2-6FD4-0BCA-0B7D171897E4}"/>
              </a:ext>
            </a:extLst>
          </p:cNvPr>
          <p:cNvSpPr/>
          <p:nvPr/>
        </p:nvSpPr>
        <p:spPr>
          <a:xfrm>
            <a:off x="445252" y="4068961"/>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定义：                   ，</a:t>
            </a:r>
            <a:r>
              <a:rPr lang="zh-CN" altLang="en-US" sz="1400" dirty="0">
                <a:solidFill>
                  <a:prstClr val="black"/>
                </a:solidFill>
                <a:latin typeface="微软雅黑" panose="020B0503020204020204" pitchFamily="34" charset="-122"/>
                <a:ea typeface="微软雅黑" panose="020B0503020204020204" pitchFamily="34" charset="-122"/>
              </a:rPr>
              <a:t>简化得到</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46" name="对象 45">
            <a:extLst>
              <a:ext uri="{FF2B5EF4-FFF2-40B4-BE49-F238E27FC236}">
                <a16:creationId xmlns:a16="http://schemas.microsoft.com/office/drawing/2014/main" id="{32DCE415-7B40-0C14-75E7-948C2C22E77C}"/>
              </a:ext>
            </a:extLst>
          </p:cNvPr>
          <p:cNvGraphicFramePr>
            <a:graphicFrameLocks noChangeAspect="1"/>
          </p:cNvGraphicFramePr>
          <p:nvPr>
            <p:extLst>
              <p:ext uri="{D42A27DB-BD31-4B8C-83A1-F6EECF244321}">
                <p14:modId xmlns:p14="http://schemas.microsoft.com/office/powerpoint/2010/main" val="3043578982"/>
              </p:ext>
            </p:extLst>
          </p:nvPr>
        </p:nvGraphicFramePr>
        <p:xfrm>
          <a:off x="1171684" y="4006949"/>
          <a:ext cx="1016000" cy="431800"/>
        </p:xfrm>
        <a:graphic>
          <a:graphicData uri="http://schemas.openxmlformats.org/presentationml/2006/ole">
            <mc:AlternateContent xmlns:mc="http://schemas.openxmlformats.org/markup-compatibility/2006">
              <mc:Choice xmlns:v="urn:schemas-microsoft-com:vml" Requires="v">
                <p:oleObj name="Equation" r:id="rId10" imgW="1015920" imgH="431640" progId="Equation.DSMT4">
                  <p:embed/>
                </p:oleObj>
              </mc:Choice>
              <mc:Fallback>
                <p:oleObj name="Equation" r:id="rId10" imgW="1015920" imgH="431640" progId="Equation.DSMT4">
                  <p:embed/>
                  <p:pic>
                    <p:nvPicPr>
                      <p:cNvPr id="46" name="对象 45">
                        <a:extLst>
                          <a:ext uri="{FF2B5EF4-FFF2-40B4-BE49-F238E27FC236}">
                            <a16:creationId xmlns:a16="http://schemas.microsoft.com/office/drawing/2014/main" id="{32DCE415-7B40-0C14-75E7-948C2C22E77C}"/>
                          </a:ext>
                        </a:extLst>
                      </p:cNvPr>
                      <p:cNvPicPr/>
                      <p:nvPr/>
                    </p:nvPicPr>
                    <p:blipFill>
                      <a:blip r:embed="rId11"/>
                      <a:stretch>
                        <a:fillRect/>
                      </a:stretch>
                    </p:blipFill>
                    <p:spPr>
                      <a:xfrm>
                        <a:off x="1171684" y="4006949"/>
                        <a:ext cx="1016000" cy="431800"/>
                      </a:xfrm>
                      <a:prstGeom prst="rect">
                        <a:avLst/>
                      </a:prstGeom>
                    </p:spPr>
                  </p:pic>
                </p:oleObj>
              </mc:Fallback>
            </mc:AlternateContent>
          </a:graphicData>
        </a:graphic>
      </p:graphicFrame>
      <p:graphicFrame>
        <p:nvGraphicFramePr>
          <p:cNvPr id="47" name="对象 46">
            <a:extLst>
              <a:ext uri="{FF2B5EF4-FFF2-40B4-BE49-F238E27FC236}">
                <a16:creationId xmlns:a16="http://schemas.microsoft.com/office/drawing/2014/main" id="{50BDAF2A-C210-66FC-3794-BE477D8A0A9E}"/>
              </a:ext>
            </a:extLst>
          </p:cNvPr>
          <p:cNvGraphicFramePr>
            <a:graphicFrameLocks noChangeAspect="1"/>
          </p:cNvGraphicFramePr>
          <p:nvPr>
            <p:extLst>
              <p:ext uri="{D42A27DB-BD31-4B8C-83A1-F6EECF244321}">
                <p14:modId xmlns:p14="http://schemas.microsoft.com/office/powerpoint/2010/main" val="1895890114"/>
              </p:ext>
            </p:extLst>
          </p:nvPr>
        </p:nvGraphicFramePr>
        <p:xfrm>
          <a:off x="762109" y="4662789"/>
          <a:ext cx="2463800" cy="520700"/>
        </p:xfrm>
        <a:graphic>
          <a:graphicData uri="http://schemas.openxmlformats.org/presentationml/2006/ole">
            <mc:AlternateContent xmlns:mc="http://schemas.openxmlformats.org/markup-compatibility/2006">
              <mc:Choice xmlns:v="urn:schemas-microsoft-com:vml" Requires="v">
                <p:oleObj name="Equation" r:id="rId12" imgW="2463480" imgH="520560" progId="Equation.DSMT4">
                  <p:embed/>
                </p:oleObj>
              </mc:Choice>
              <mc:Fallback>
                <p:oleObj name="Equation" r:id="rId12" imgW="2463480" imgH="520560" progId="Equation.DSMT4">
                  <p:embed/>
                  <p:pic>
                    <p:nvPicPr>
                      <p:cNvPr id="47" name="对象 46">
                        <a:extLst>
                          <a:ext uri="{FF2B5EF4-FFF2-40B4-BE49-F238E27FC236}">
                            <a16:creationId xmlns:a16="http://schemas.microsoft.com/office/drawing/2014/main" id="{50BDAF2A-C210-66FC-3794-BE477D8A0A9E}"/>
                          </a:ext>
                        </a:extLst>
                      </p:cNvPr>
                      <p:cNvPicPr/>
                      <p:nvPr/>
                    </p:nvPicPr>
                    <p:blipFill>
                      <a:blip r:embed="rId13"/>
                      <a:stretch>
                        <a:fillRect/>
                      </a:stretch>
                    </p:blipFill>
                    <p:spPr>
                      <a:xfrm>
                        <a:off x="762109" y="4662789"/>
                        <a:ext cx="2463800" cy="520700"/>
                      </a:xfrm>
                      <a:prstGeom prst="rect">
                        <a:avLst/>
                      </a:prstGeom>
                    </p:spPr>
                  </p:pic>
                </p:oleObj>
              </mc:Fallback>
            </mc:AlternateContent>
          </a:graphicData>
        </a:graphic>
      </p:graphicFrame>
      <p:sp>
        <p:nvSpPr>
          <p:cNvPr id="48" name="矩形 47">
            <a:extLst>
              <a:ext uri="{FF2B5EF4-FFF2-40B4-BE49-F238E27FC236}">
                <a16:creationId xmlns:a16="http://schemas.microsoft.com/office/drawing/2014/main" id="{CE22441A-5759-FAFF-39FA-DCBE98DA4F37}"/>
              </a:ext>
            </a:extLst>
          </p:cNvPr>
          <p:cNvSpPr/>
          <p:nvPr/>
        </p:nvSpPr>
        <p:spPr>
          <a:xfrm>
            <a:off x="379950" y="5315645"/>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解出   和    ，                    </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49" name="对象 48">
            <a:extLst>
              <a:ext uri="{FF2B5EF4-FFF2-40B4-BE49-F238E27FC236}">
                <a16:creationId xmlns:a16="http://schemas.microsoft.com/office/drawing/2014/main" id="{2CF6F400-D5B1-8839-60F0-9A01167D2F60}"/>
              </a:ext>
            </a:extLst>
          </p:cNvPr>
          <p:cNvGraphicFramePr>
            <a:graphicFrameLocks noChangeAspect="1"/>
          </p:cNvGraphicFramePr>
          <p:nvPr>
            <p:extLst>
              <p:ext uri="{D42A27DB-BD31-4B8C-83A1-F6EECF244321}">
                <p14:modId xmlns:p14="http://schemas.microsoft.com/office/powerpoint/2010/main" val="3696411002"/>
              </p:ext>
            </p:extLst>
          </p:nvPr>
        </p:nvGraphicFramePr>
        <p:xfrm>
          <a:off x="817037" y="5355554"/>
          <a:ext cx="152400" cy="228600"/>
        </p:xfrm>
        <a:graphic>
          <a:graphicData uri="http://schemas.openxmlformats.org/presentationml/2006/ole">
            <mc:AlternateContent xmlns:mc="http://schemas.openxmlformats.org/markup-compatibility/2006">
              <mc:Choice xmlns:v="urn:schemas-microsoft-com:vml" Requires="v">
                <p:oleObj name="Equation" r:id="rId14" imgW="152280" imgH="228600" progId="Equation.DSMT4">
                  <p:embed/>
                </p:oleObj>
              </mc:Choice>
              <mc:Fallback>
                <p:oleObj name="Equation" r:id="rId14" imgW="152280" imgH="228600" progId="Equation.DSMT4">
                  <p:embed/>
                  <p:pic>
                    <p:nvPicPr>
                      <p:cNvPr id="49" name="对象 48">
                        <a:extLst>
                          <a:ext uri="{FF2B5EF4-FFF2-40B4-BE49-F238E27FC236}">
                            <a16:creationId xmlns:a16="http://schemas.microsoft.com/office/drawing/2014/main" id="{2CF6F400-D5B1-8839-60F0-9A01167D2F60}"/>
                          </a:ext>
                        </a:extLst>
                      </p:cNvPr>
                      <p:cNvPicPr/>
                      <p:nvPr/>
                    </p:nvPicPr>
                    <p:blipFill>
                      <a:blip r:embed="rId15"/>
                      <a:stretch>
                        <a:fillRect/>
                      </a:stretch>
                    </p:blipFill>
                    <p:spPr>
                      <a:xfrm>
                        <a:off x="817037" y="5355554"/>
                        <a:ext cx="152400" cy="228600"/>
                      </a:xfrm>
                      <a:prstGeom prst="rect">
                        <a:avLst/>
                      </a:prstGeom>
                    </p:spPr>
                  </p:pic>
                </p:oleObj>
              </mc:Fallback>
            </mc:AlternateContent>
          </a:graphicData>
        </a:graphic>
      </p:graphicFrame>
      <p:graphicFrame>
        <p:nvGraphicFramePr>
          <p:cNvPr id="50" name="对象 49">
            <a:extLst>
              <a:ext uri="{FF2B5EF4-FFF2-40B4-BE49-F238E27FC236}">
                <a16:creationId xmlns:a16="http://schemas.microsoft.com/office/drawing/2014/main" id="{CB0AB206-4C06-CDA6-33BD-743674004795}"/>
              </a:ext>
            </a:extLst>
          </p:cNvPr>
          <p:cNvGraphicFramePr>
            <a:graphicFrameLocks noChangeAspect="1"/>
          </p:cNvGraphicFramePr>
          <p:nvPr>
            <p:extLst>
              <p:ext uri="{D42A27DB-BD31-4B8C-83A1-F6EECF244321}">
                <p14:modId xmlns:p14="http://schemas.microsoft.com/office/powerpoint/2010/main" val="943016036"/>
              </p:ext>
            </p:extLst>
          </p:nvPr>
        </p:nvGraphicFramePr>
        <p:xfrm>
          <a:off x="1164064" y="5355233"/>
          <a:ext cx="165100" cy="228600"/>
        </p:xfrm>
        <a:graphic>
          <a:graphicData uri="http://schemas.openxmlformats.org/presentationml/2006/ole">
            <mc:AlternateContent xmlns:mc="http://schemas.openxmlformats.org/markup-compatibility/2006">
              <mc:Choice xmlns:v="urn:schemas-microsoft-com:vml" Requires="v">
                <p:oleObj name="Equation" r:id="rId16" imgW="164880" imgH="228600" progId="Equation.DSMT4">
                  <p:embed/>
                </p:oleObj>
              </mc:Choice>
              <mc:Fallback>
                <p:oleObj name="Equation" r:id="rId16" imgW="164880" imgH="228600" progId="Equation.DSMT4">
                  <p:embed/>
                  <p:pic>
                    <p:nvPicPr>
                      <p:cNvPr id="50" name="对象 49">
                        <a:extLst>
                          <a:ext uri="{FF2B5EF4-FFF2-40B4-BE49-F238E27FC236}">
                            <a16:creationId xmlns:a16="http://schemas.microsoft.com/office/drawing/2014/main" id="{CB0AB206-4C06-CDA6-33BD-743674004795}"/>
                          </a:ext>
                        </a:extLst>
                      </p:cNvPr>
                      <p:cNvPicPr/>
                      <p:nvPr/>
                    </p:nvPicPr>
                    <p:blipFill>
                      <a:blip r:embed="rId17"/>
                      <a:stretch>
                        <a:fillRect/>
                      </a:stretch>
                    </p:blipFill>
                    <p:spPr>
                      <a:xfrm>
                        <a:off x="1164064" y="5355233"/>
                        <a:ext cx="165100" cy="228600"/>
                      </a:xfrm>
                      <a:prstGeom prst="rect">
                        <a:avLst/>
                      </a:prstGeom>
                    </p:spPr>
                  </p:pic>
                </p:oleObj>
              </mc:Fallback>
            </mc:AlternateContent>
          </a:graphicData>
        </a:graphic>
      </p:graphicFrame>
      <p:graphicFrame>
        <p:nvGraphicFramePr>
          <p:cNvPr id="52" name="对象 51">
            <a:extLst>
              <a:ext uri="{FF2B5EF4-FFF2-40B4-BE49-F238E27FC236}">
                <a16:creationId xmlns:a16="http://schemas.microsoft.com/office/drawing/2014/main" id="{32B85221-3B51-E0CD-EDC2-05DB0CCA23A6}"/>
              </a:ext>
            </a:extLst>
          </p:cNvPr>
          <p:cNvGraphicFramePr>
            <a:graphicFrameLocks noChangeAspect="1"/>
          </p:cNvGraphicFramePr>
          <p:nvPr>
            <p:extLst>
              <p:ext uri="{D42A27DB-BD31-4B8C-83A1-F6EECF244321}">
                <p14:modId xmlns:p14="http://schemas.microsoft.com/office/powerpoint/2010/main" val="4033103882"/>
              </p:ext>
            </p:extLst>
          </p:nvPr>
        </p:nvGraphicFramePr>
        <p:xfrm>
          <a:off x="757664" y="5715588"/>
          <a:ext cx="2578100" cy="482600"/>
        </p:xfrm>
        <a:graphic>
          <a:graphicData uri="http://schemas.openxmlformats.org/presentationml/2006/ole">
            <mc:AlternateContent xmlns:mc="http://schemas.openxmlformats.org/markup-compatibility/2006">
              <mc:Choice xmlns:v="urn:schemas-microsoft-com:vml" Requires="v">
                <p:oleObj name="Equation" r:id="rId18" imgW="2577960" imgH="482400" progId="Equation.DSMT4">
                  <p:embed/>
                </p:oleObj>
              </mc:Choice>
              <mc:Fallback>
                <p:oleObj name="Equation" r:id="rId18" imgW="2577960" imgH="482400" progId="Equation.DSMT4">
                  <p:embed/>
                  <p:pic>
                    <p:nvPicPr>
                      <p:cNvPr id="52" name="对象 51">
                        <a:extLst>
                          <a:ext uri="{FF2B5EF4-FFF2-40B4-BE49-F238E27FC236}">
                            <a16:creationId xmlns:a16="http://schemas.microsoft.com/office/drawing/2014/main" id="{32B85221-3B51-E0CD-EDC2-05DB0CCA23A6}"/>
                          </a:ext>
                        </a:extLst>
                      </p:cNvPr>
                      <p:cNvPicPr/>
                      <p:nvPr/>
                    </p:nvPicPr>
                    <p:blipFill>
                      <a:blip r:embed="rId19"/>
                      <a:stretch>
                        <a:fillRect/>
                      </a:stretch>
                    </p:blipFill>
                    <p:spPr>
                      <a:xfrm>
                        <a:off x="757664" y="5715588"/>
                        <a:ext cx="2578100" cy="482600"/>
                      </a:xfrm>
                      <a:prstGeom prst="rect">
                        <a:avLst/>
                      </a:prstGeom>
                    </p:spPr>
                  </p:pic>
                </p:oleObj>
              </mc:Fallback>
            </mc:AlternateContent>
          </a:graphicData>
        </a:graphic>
      </p:graphicFrame>
      <p:sp>
        <p:nvSpPr>
          <p:cNvPr id="53" name="文本框 52">
            <a:extLst>
              <a:ext uri="{FF2B5EF4-FFF2-40B4-BE49-F238E27FC236}">
                <a16:creationId xmlns:a16="http://schemas.microsoft.com/office/drawing/2014/main" id="{5657C42D-DB91-CBB7-8E21-4E1F730605B4}"/>
              </a:ext>
            </a:extLst>
          </p:cNvPr>
          <p:cNvSpPr txBox="1"/>
          <p:nvPr/>
        </p:nvSpPr>
        <p:spPr>
          <a:xfrm>
            <a:off x="5018190" y="557154"/>
            <a:ext cx="276531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rPr>
              <a:t>4.2</a:t>
            </a:r>
            <a:r>
              <a:rPr kumimoji="0" lang="zh-CN" altLang="en-US"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rPr>
              <a:t>与之前的</a:t>
            </a:r>
            <a:r>
              <a:rPr kumimoji="0" lang="en-US" altLang="zh-CN"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rPr>
              <a:t>SIR</a:t>
            </a:r>
            <a:r>
              <a:rPr kumimoji="0" lang="zh-CN" altLang="en-US"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rPr>
              <a:t>模型连接</a:t>
            </a:r>
            <a:endParaRPr kumimoji="0" lang="zh-HK" altLang="en-US"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55C1CFBC-24A1-37DF-57D8-CC65A9AC312F}"/>
              </a:ext>
            </a:extLst>
          </p:cNvPr>
          <p:cNvSpPr/>
          <p:nvPr/>
        </p:nvSpPr>
        <p:spPr>
          <a:xfrm>
            <a:off x="5025573" y="863720"/>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平均过剩度为：</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55" name="对象 54">
            <a:extLst>
              <a:ext uri="{FF2B5EF4-FFF2-40B4-BE49-F238E27FC236}">
                <a16:creationId xmlns:a16="http://schemas.microsoft.com/office/drawing/2014/main" id="{9CA0ED48-ACD1-A77F-D199-A514FCDD3D2D}"/>
              </a:ext>
            </a:extLst>
          </p:cNvPr>
          <p:cNvGraphicFramePr>
            <a:graphicFrameLocks noChangeAspect="1"/>
          </p:cNvGraphicFramePr>
          <p:nvPr>
            <p:extLst>
              <p:ext uri="{D42A27DB-BD31-4B8C-83A1-F6EECF244321}">
                <p14:modId xmlns:p14="http://schemas.microsoft.com/office/powerpoint/2010/main" val="2524773665"/>
              </p:ext>
            </p:extLst>
          </p:nvPr>
        </p:nvGraphicFramePr>
        <p:xfrm>
          <a:off x="6311693" y="801708"/>
          <a:ext cx="876300" cy="431800"/>
        </p:xfrm>
        <a:graphic>
          <a:graphicData uri="http://schemas.openxmlformats.org/presentationml/2006/ole">
            <mc:AlternateContent xmlns:mc="http://schemas.openxmlformats.org/markup-compatibility/2006">
              <mc:Choice xmlns:v="urn:schemas-microsoft-com:vml" Requires="v">
                <p:oleObj name="Equation" r:id="rId20" imgW="876240" imgH="431640" progId="Equation.DSMT4">
                  <p:embed/>
                </p:oleObj>
              </mc:Choice>
              <mc:Fallback>
                <p:oleObj name="Equation" r:id="rId20" imgW="876240" imgH="431640" progId="Equation.DSMT4">
                  <p:embed/>
                  <p:pic>
                    <p:nvPicPr>
                      <p:cNvPr id="55" name="对象 54">
                        <a:extLst>
                          <a:ext uri="{FF2B5EF4-FFF2-40B4-BE49-F238E27FC236}">
                            <a16:creationId xmlns:a16="http://schemas.microsoft.com/office/drawing/2014/main" id="{9CA0ED48-ACD1-A77F-D199-A514FCDD3D2D}"/>
                          </a:ext>
                        </a:extLst>
                      </p:cNvPr>
                      <p:cNvPicPr/>
                      <p:nvPr/>
                    </p:nvPicPr>
                    <p:blipFill>
                      <a:blip r:embed="rId21"/>
                      <a:stretch>
                        <a:fillRect/>
                      </a:stretch>
                    </p:blipFill>
                    <p:spPr>
                      <a:xfrm>
                        <a:off x="6311693" y="801708"/>
                        <a:ext cx="876300" cy="431800"/>
                      </a:xfrm>
                      <a:prstGeom prst="rect">
                        <a:avLst/>
                      </a:prstGeom>
                    </p:spPr>
                  </p:pic>
                </p:oleObj>
              </mc:Fallback>
            </mc:AlternateContent>
          </a:graphicData>
        </a:graphic>
      </p:graphicFrame>
      <p:sp>
        <p:nvSpPr>
          <p:cNvPr id="57" name="矩形 56">
            <a:extLst>
              <a:ext uri="{FF2B5EF4-FFF2-40B4-BE49-F238E27FC236}">
                <a16:creationId xmlns:a16="http://schemas.microsoft.com/office/drawing/2014/main" id="{A4F9EE92-4751-CBF9-27E2-A1ADF2987369}"/>
              </a:ext>
            </a:extLst>
          </p:cNvPr>
          <p:cNvSpPr/>
          <p:nvPr/>
        </p:nvSpPr>
        <p:spPr>
          <a:xfrm>
            <a:off x="5025573" y="1266013"/>
            <a:ext cx="4006310" cy="30777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该类型</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）节点传播概率为：</a:t>
            </a:r>
            <a:endParaRPr kumimoji="0" lang="zh-HK" altLang="zh-HK"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59" name="对象 58">
            <a:extLst>
              <a:ext uri="{FF2B5EF4-FFF2-40B4-BE49-F238E27FC236}">
                <a16:creationId xmlns:a16="http://schemas.microsoft.com/office/drawing/2014/main" id="{B8A95100-D099-894C-BB65-2EEEA76C083C}"/>
              </a:ext>
            </a:extLst>
          </p:cNvPr>
          <p:cNvGraphicFramePr>
            <a:graphicFrameLocks noChangeAspect="1"/>
          </p:cNvGraphicFramePr>
          <p:nvPr>
            <p:extLst>
              <p:ext uri="{D42A27DB-BD31-4B8C-83A1-F6EECF244321}">
                <p14:modId xmlns:p14="http://schemas.microsoft.com/office/powerpoint/2010/main" val="2244480502"/>
              </p:ext>
            </p:extLst>
          </p:nvPr>
        </p:nvGraphicFramePr>
        <p:xfrm>
          <a:off x="6251488" y="1606295"/>
          <a:ext cx="749300" cy="889000"/>
        </p:xfrm>
        <a:graphic>
          <a:graphicData uri="http://schemas.openxmlformats.org/presentationml/2006/ole">
            <mc:AlternateContent xmlns:mc="http://schemas.openxmlformats.org/markup-compatibility/2006">
              <mc:Choice xmlns:v="urn:schemas-microsoft-com:vml" Requires="v">
                <p:oleObj name="Equation" r:id="rId22" imgW="749160" imgH="888840" progId="Equation.DSMT4">
                  <p:embed/>
                </p:oleObj>
              </mc:Choice>
              <mc:Fallback>
                <p:oleObj name="Equation" r:id="rId22" imgW="749160" imgH="888840" progId="Equation.DSMT4">
                  <p:embed/>
                  <p:pic>
                    <p:nvPicPr>
                      <p:cNvPr id="59" name="对象 58">
                        <a:extLst>
                          <a:ext uri="{FF2B5EF4-FFF2-40B4-BE49-F238E27FC236}">
                            <a16:creationId xmlns:a16="http://schemas.microsoft.com/office/drawing/2014/main" id="{B8A95100-D099-894C-BB65-2EEEA76C083C}"/>
                          </a:ext>
                        </a:extLst>
                      </p:cNvPr>
                      <p:cNvPicPr/>
                      <p:nvPr/>
                    </p:nvPicPr>
                    <p:blipFill>
                      <a:blip r:embed="rId23"/>
                      <a:stretch>
                        <a:fillRect/>
                      </a:stretch>
                    </p:blipFill>
                    <p:spPr>
                      <a:xfrm>
                        <a:off x="6251488" y="1606295"/>
                        <a:ext cx="749300" cy="889000"/>
                      </a:xfrm>
                      <a:prstGeom prst="rect">
                        <a:avLst/>
                      </a:prstGeom>
                    </p:spPr>
                  </p:pic>
                </p:oleObj>
              </mc:Fallback>
            </mc:AlternateContent>
          </a:graphicData>
        </a:graphic>
      </p:graphicFrame>
      <p:sp>
        <p:nvSpPr>
          <p:cNvPr id="60" name="文本框 59">
            <a:extLst>
              <a:ext uri="{FF2B5EF4-FFF2-40B4-BE49-F238E27FC236}">
                <a16:creationId xmlns:a16="http://schemas.microsoft.com/office/drawing/2014/main" id="{704A39DE-2FCF-8653-0867-1D77C584F850}"/>
              </a:ext>
            </a:extLst>
          </p:cNvPr>
          <p:cNvSpPr txBox="1"/>
          <p:nvPr/>
        </p:nvSpPr>
        <p:spPr>
          <a:xfrm>
            <a:off x="4266809" y="2495295"/>
            <a:ext cx="276531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rPr>
              <a:t>4.3 </a:t>
            </a:r>
            <a:r>
              <a:rPr kumimoji="0" lang="zh-CN" altLang="en-US"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rPr>
              <a:t>社交距离</a:t>
            </a:r>
            <a:endParaRPr kumimoji="0" lang="zh-HK" altLang="en-US" sz="1800" b="1" i="0" u="none" strike="noStrike" kern="1200" cap="none" spc="0" normalizeH="0" baseline="0" noProof="0" dirty="0">
              <a:ln>
                <a:noFill/>
              </a:ln>
              <a:solidFill>
                <a:srgbClr val="3A748F"/>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B34572-702E-4E17-B509-6E753B031CD7}"/>
              </a:ext>
            </a:extLst>
          </p:cNvPr>
          <p:cNvSpPr txBox="1"/>
          <p:nvPr/>
        </p:nvSpPr>
        <p:spPr>
          <a:xfrm>
            <a:off x="4609751" y="2897588"/>
            <a:ext cx="4599336"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考虑一种社交距离方法，它通过移除边缘数大于或等于 </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的节点来取消大规模聚集。</a:t>
            </a:r>
          </a:p>
        </p:txBody>
      </p:sp>
      <p:sp>
        <p:nvSpPr>
          <p:cNvPr id="16" name="Rectangle 11">
            <a:extLst>
              <a:ext uri="{FF2B5EF4-FFF2-40B4-BE49-F238E27FC236}">
                <a16:creationId xmlns:a16="http://schemas.microsoft.com/office/drawing/2014/main" id="{88E66AE2-5171-4D23-83B6-422DA5C7949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a:extLst>
              <a:ext uri="{FF2B5EF4-FFF2-40B4-BE49-F238E27FC236}">
                <a16:creationId xmlns:a16="http://schemas.microsoft.com/office/drawing/2014/main" id="{4B1F95A9-1C0C-404E-9529-5300703331F2}"/>
              </a:ext>
            </a:extLst>
          </p:cNvPr>
          <p:cNvGraphicFramePr>
            <a:graphicFrameLocks noChangeAspect="1"/>
          </p:cNvGraphicFramePr>
          <p:nvPr>
            <p:extLst>
              <p:ext uri="{D42A27DB-BD31-4B8C-83A1-F6EECF244321}">
                <p14:modId xmlns:p14="http://schemas.microsoft.com/office/powerpoint/2010/main" val="2471829542"/>
              </p:ext>
            </p:extLst>
          </p:nvPr>
        </p:nvGraphicFramePr>
        <p:xfrm>
          <a:off x="8942983" y="2934676"/>
          <a:ext cx="177800" cy="241300"/>
        </p:xfrm>
        <a:graphic>
          <a:graphicData uri="http://schemas.openxmlformats.org/presentationml/2006/ole">
            <mc:AlternateContent xmlns:mc="http://schemas.openxmlformats.org/markup-compatibility/2006">
              <mc:Choice xmlns:v="urn:schemas-microsoft-com:vml" Requires="v">
                <p:oleObj name="Equation" r:id="rId24" imgW="177480" imgH="241200" progId="Equation.DSMT4">
                  <p:embed/>
                </p:oleObj>
              </mc:Choice>
              <mc:Fallback>
                <p:oleObj name="Equation" r:id="rId24" imgW="177480" imgH="241200" progId="Equation.DSMT4">
                  <p:embed/>
                  <p:pic>
                    <p:nvPicPr>
                      <p:cNvPr id="0" name=""/>
                      <p:cNvPicPr/>
                      <p:nvPr/>
                    </p:nvPicPr>
                    <p:blipFill>
                      <a:blip r:embed="rId25"/>
                      <a:stretch>
                        <a:fillRect/>
                      </a:stretch>
                    </p:blipFill>
                    <p:spPr>
                      <a:xfrm>
                        <a:off x="8942983" y="2934676"/>
                        <a:ext cx="177800" cy="24130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75BC21DA-B17D-40A1-B2DD-CF21339C3696}"/>
              </a:ext>
            </a:extLst>
          </p:cNvPr>
          <p:cNvGraphicFramePr>
            <a:graphicFrameLocks noChangeAspect="1"/>
          </p:cNvGraphicFramePr>
          <p:nvPr>
            <p:extLst>
              <p:ext uri="{D42A27DB-BD31-4B8C-83A1-F6EECF244321}">
                <p14:modId xmlns:p14="http://schemas.microsoft.com/office/powerpoint/2010/main" val="4184346193"/>
              </p:ext>
            </p:extLst>
          </p:nvPr>
        </p:nvGraphicFramePr>
        <p:xfrm>
          <a:off x="5098835" y="3863733"/>
          <a:ext cx="1219200" cy="901700"/>
        </p:xfrm>
        <a:graphic>
          <a:graphicData uri="http://schemas.openxmlformats.org/presentationml/2006/ole">
            <mc:AlternateContent xmlns:mc="http://schemas.openxmlformats.org/markup-compatibility/2006">
              <mc:Choice xmlns:v="urn:schemas-microsoft-com:vml" Requires="v">
                <p:oleObj name="Equation" r:id="rId26" imgW="1218960" imgH="901440" progId="Equation.DSMT4">
                  <p:embed/>
                </p:oleObj>
              </mc:Choice>
              <mc:Fallback>
                <p:oleObj name="Equation" r:id="rId26" imgW="1218960" imgH="901440" progId="Equation.DSMT4">
                  <p:embed/>
                  <p:pic>
                    <p:nvPicPr>
                      <p:cNvPr id="0" name=""/>
                      <p:cNvPicPr/>
                      <p:nvPr/>
                    </p:nvPicPr>
                    <p:blipFill>
                      <a:blip r:embed="rId27"/>
                      <a:stretch>
                        <a:fillRect/>
                      </a:stretch>
                    </p:blipFill>
                    <p:spPr>
                      <a:xfrm>
                        <a:off x="5098835" y="3863733"/>
                        <a:ext cx="1219200" cy="901700"/>
                      </a:xfrm>
                      <a:prstGeom prst="rect">
                        <a:avLst/>
                      </a:prstGeom>
                    </p:spPr>
                  </p:pic>
                </p:oleObj>
              </mc:Fallback>
            </mc:AlternateContent>
          </a:graphicData>
        </a:graphic>
      </p:graphicFrame>
      <p:sp>
        <p:nvSpPr>
          <p:cNvPr id="23" name="Rectangle 15">
            <a:extLst>
              <a:ext uri="{FF2B5EF4-FFF2-40B4-BE49-F238E27FC236}">
                <a16:creationId xmlns:a16="http://schemas.microsoft.com/office/drawing/2014/main" id="{C5DB8CB6-5E39-46C0-BA9B-97E731463B24}"/>
              </a:ext>
            </a:extLst>
          </p:cNvPr>
          <p:cNvSpPr>
            <a:spLocks noChangeArrowheads="1"/>
          </p:cNvSpPr>
          <p:nvPr/>
        </p:nvSpPr>
        <p:spPr bwMode="auto">
          <a:xfrm>
            <a:off x="6324488" y="42124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a:extLst>
              <a:ext uri="{FF2B5EF4-FFF2-40B4-BE49-F238E27FC236}">
                <a16:creationId xmlns:a16="http://schemas.microsoft.com/office/drawing/2014/main" id="{06776FAB-F446-4DFA-B1B1-1D3E81BF196D}"/>
              </a:ext>
            </a:extLst>
          </p:cNvPr>
          <p:cNvGraphicFramePr>
            <a:graphicFrameLocks noChangeAspect="1"/>
          </p:cNvGraphicFramePr>
          <p:nvPr>
            <p:extLst>
              <p:ext uri="{D42A27DB-BD31-4B8C-83A1-F6EECF244321}">
                <p14:modId xmlns:p14="http://schemas.microsoft.com/office/powerpoint/2010/main" val="831786862"/>
              </p:ext>
            </p:extLst>
          </p:nvPr>
        </p:nvGraphicFramePr>
        <p:xfrm>
          <a:off x="7464318" y="3329289"/>
          <a:ext cx="3003550" cy="3187700"/>
        </p:xfrm>
        <a:graphic>
          <a:graphicData uri="http://schemas.openxmlformats.org/presentationml/2006/ole">
            <mc:AlternateContent xmlns:mc="http://schemas.openxmlformats.org/markup-compatibility/2006">
              <mc:Choice xmlns:v="urn:schemas-microsoft-com:vml" Requires="v">
                <p:oleObj name="Equation" r:id="rId28" imgW="2997000" imgH="3187440" progId="Equation.DSMT4">
                  <p:embed/>
                </p:oleObj>
              </mc:Choice>
              <mc:Fallback>
                <p:oleObj name="Equation" r:id="rId28" imgW="2997000" imgH="3187440" progId="Equation.DSMT4">
                  <p:embed/>
                  <p:pic>
                    <p:nvPicPr>
                      <p:cNvPr id="0" name="Object 14"/>
                      <p:cNvPicPr>
                        <a:picLocks noChangeAspect="1" noChangeArrowheads="1"/>
                      </p:cNvPicPr>
                      <p:nvPr/>
                    </p:nvPicPr>
                    <p:blipFill>
                      <a:blip r:embed="rId29"/>
                      <a:srcRect/>
                      <a:stretch>
                        <a:fillRect/>
                      </a:stretch>
                    </p:blipFill>
                    <p:spPr bwMode="auto">
                      <a:xfrm>
                        <a:off x="7464318" y="3329289"/>
                        <a:ext cx="3003550" cy="318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文本框 55">
            <a:extLst>
              <a:ext uri="{FF2B5EF4-FFF2-40B4-BE49-F238E27FC236}">
                <a16:creationId xmlns:a16="http://schemas.microsoft.com/office/drawing/2014/main" id="{2161048F-94F5-47D8-9D70-41C1F0DBAF68}"/>
              </a:ext>
            </a:extLst>
          </p:cNvPr>
          <p:cNvSpPr txBox="1"/>
          <p:nvPr/>
        </p:nvSpPr>
        <p:spPr>
          <a:xfrm>
            <a:off x="4605877" y="3429000"/>
            <a:ext cx="1794970" cy="369332"/>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当感染树满足</a:t>
            </a:r>
            <a:r>
              <a:rPr lang="zh-CN" altLang="en-US" dirty="0"/>
              <a:t>，</a:t>
            </a:r>
          </a:p>
        </p:txBody>
      </p:sp>
      <p:sp>
        <p:nvSpPr>
          <p:cNvPr id="65" name="文本框 64">
            <a:extLst>
              <a:ext uri="{FF2B5EF4-FFF2-40B4-BE49-F238E27FC236}">
                <a16:creationId xmlns:a16="http://schemas.microsoft.com/office/drawing/2014/main" id="{3C07060B-42BC-4055-A396-99F3235651EC}"/>
              </a:ext>
            </a:extLst>
          </p:cNvPr>
          <p:cNvSpPr txBox="1"/>
          <p:nvPr/>
        </p:nvSpPr>
        <p:spPr>
          <a:xfrm>
            <a:off x="4717550" y="4929947"/>
            <a:ext cx="1863832"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则没有爆发疫情</a:t>
            </a:r>
          </a:p>
        </p:txBody>
      </p:sp>
    </p:spTree>
    <p:extLst>
      <p:ext uri="{BB962C8B-B14F-4D97-AF65-F5344CB8AC3E}">
        <p14:creationId xmlns:p14="http://schemas.microsoft.com/office/powerpoint/2010/main" val="2858590097"/>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083720"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grpSp>
        <p:sp>
          <p:nvSpPr>
            <p:cNvPr id="13" name="文本框 12"/>
            <p:cNvSpPr txBox="1"/>
            <p:nvPr/>
          </p:nvSpPr>
          <p:spPr>
            <a:xfrm>
              <a:off x="3187700" y="2847430"/>
              <a:ext cx="402113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HK" sz="72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仿真实验</a:t>
              </a:r>
            </a:p>
          </p:txBody>
        </p:sp>
      </p:grpSp>
    </p:spTree>
    <p:extLst>
      <p:ext uri="{BB962C8B-B14F-4D97-AF65-F5344CB8AC3E}">
        <p14:creationId xmlns:p14="http://schemas.microsoft.com/office/powerpoint/2010/main" val="181783308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custDataLst>
              <p:tags r:id="rId1"/>
            </p:custDataLst>
          </p:nvPr>
        </p:nvGrpSpPr>
        <p:grpSpPr>
          <a:xfrm>
            <a:off x="2130199" y="1847398"/>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custDataLst>
                  <p:tags r:id="rId17"/>
                </p:custDataLst>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23" name="饼形 22"/>
              <p:cNvSpPr/>
              <p:nvPr>
                <p:custDataLst>
                  <p:tags r:id="rId18"/>
                </p:custDataLst>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grpSp>
        <p:sp>
          <p:nvSpPr>
            <p:cNvPr id="24" name="文本框 23"/>
            <p:cNvSpPr txBox="1"/>
            <p:nvPr>
              <p:custDataLst>
                <p:tags r:id="rId15"/>
              </p:custDataLst>
            </p:nvPr>
          </p:nvSpPr>
          <p:spPr>
            <a:xfrm>
              <a:off x="904138" y="2521971"/>
              <a:ext cx="8128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TEXT</a:t>
              </a:r>
              <a:endParaRPr kumimoji="0" lang="zh-HK"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文本框 36"/>
            <p:cNvSpPr txBox="1"/>
            <p:nvPr>
              <p:custDataLst>
                <p:tags r:id="rId16"/>
              </p:custDataLst>
            </p:nvPr>
          </p:nvSpPr>
          <p:spPr>
            <a:xfrm>
              <a:off x="694509" y="3014938"/>
              <a:ext cx="123205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HK" sz="1800" b="0"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模型</a:t>
              </a:r>
            </a:p>
          </p:txBody>
        </p:sp>
      </p:grpSp>
      <p:sp>
        <p:nvSpPr>
          <p:cNvPr id="63" name="矩形 62"/>
          <p:cNvSpPr/>
          <p:nvPr>
            <p:custDataLst>
              <p:tags r:id="rId2"/>
            </p:custDataLst>
          </p:nvPr>
        </p:nvSpPr>
        <p:spPr>
          <a:xfrm>
            <a:off x="1805072" y="3667491"/>
            <a:ext cx="1992145" cy="1169551"/>
          </a:xfrm>
          <a:prstGeom prst="rect">
            <a:avLst/>
          </a:prstGeom>
        </p:spPr>
        <p:txBody>
          <a:bodyPr wrap="square">
            <a:spAutoFit/>
          </a:bodyPr>
          <a:lstStyle/>
          <a:p>
            <a:pPr algn="just">
              <a:defRPr/>
            </a:pPr>
            <a:r>
              <a:rPr lang="zh-CN" altLang="en-US" sz="1400" dirty="0">
                <a:solidFill>
                  <a:prstClr val="black"/>
                </a:solidFill>
                <a:latin typeface="微软雅黑" panose="020B0503020204020204" pitchFamily="34" charset="-122"/>
                <a:ea typeface="微软雅黑" panose="020B0503020204020204" pitchFamily="34" charset="-122"/>
              </a:rPr>
              <a:t>我们使用之前提到的时间相关SIR模型和未检测感染者的SIR模型对COVID-19趋势进行分析和预测</a:t>
            </a:r>
          </a:p>
        </p:txBody>
      </p:sp>
      <p:grpSp>
        <p:nvGrpSpPr>
          <p:cNvPr id="45" name="组合 44"/>
          <p:cNvGrpSpPr/>
          <p:nvPr>
            <p:custDataLst>
              <p:tags r:id="rId3"/>
            </p:custDataLst>
          </p:nvPr>
        </p:nvGrpSpPr>
        <p:grpSpPr>
          <a:xfrm>
            <a:off x="4990345" y="178732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custDataLst>
                  <p:tags r:id="rId13"/>
                </p:custDataLst>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9" name="饼形 18"/>
              <p:cNvSpPr/>
              <p:nvPr>
                <p:custDataLst>
                  <p:tags r:id="rId14"/>
                </p:custDataLst>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grpSp>
        <p:sp>
          <p:nvSpPr>
            <p:cNvPr id="35" name="文本框 34"/>
            <p:cNvSpPr txBox="1"/>
            <p:nvPr>
              <p:custDataLst>
                <p:tags r:id="rId11"/>
              </p:custDataLst>
            </p:nvPr>
          </p:nvSpPr>
          <p:spPr>
            <a:xfrm>
              <a:off x="3292951" y="3091342"/>
              <a:ext cx="8128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TEXT</a:t>
              </a:r>
              <a:endParaRPr kumimoji="0" lang="zh-HK"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文本框 37"/>
            <p:cNvSpPr txBox="1"/>
            <p:nvPr>
              <p:custDataLst>
                <p:tags r:id="rId12"/>
              </p:custDataLst>
            </p:nvPr>
          </p:nvSpPr>
          <p:spPr>
            <a:xfrm>
              <a:off x="3083322" y="2567436"/>
              <a:ext cx="123205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HK" sz="1800" b="0"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基本参数</a:t>
              </a:r>
            </a:p>
          </p:txBody>
        </p:sp>
      </p:grpSp>
      <mc:AlternateContent xmlns:mc="http://schemas.openxmlformats.org/markup-compatibility/2006" xmlns:a14="http://schemas.microsoft.com/office/drawing/2010/main">
        <mc:Choice Requires="a14">
          <p:sp>
            <p:nvSpPr>
              <p:cNvPr id="70" name="矩形 69"/>
              <p:cNvSpPr/>
              <p:nvPr>
                <p:custDataLst>
                  <p:tags r:id="rId4"/>
                </p:custDataLst>
              </p:nvPr>
            </p:nvSpPr>
            <p:spPr>
              <a:xfrm>
                <a:off x="4665218" y="3655811"/>
                <a:ext cx="1992145" cy="2031325"/>
              </a:xfrm>
              <a:prstGeom prst="rect">
                <a:avLst/>
              </a:prstGeom>
            </p:spPr>
            <p:txBody>
              <a:bodyPr wrap="square">
                <a:spAutoFit/>
              </a:bodyPr>
              <a:lstStyle/>
              <a:p>
                <a:pPr marR="0" lvl="0" indent="0" algn="just" fontAlgn="auto">
                  <a:lnSpc>
                    <a:spcPct val="100000"/>
                  </a:lnSpc>
                  <a:spcBef>
                    <a:spcPts val="0"/>
                  </a:spcBef>
                  <a:spcAft>
                    <a:spcPts val="0"/>
                  </a:spcAft>
                  <a:buClrTx/>
                  <a:buSzTx/>
                  <a:buFontTx/>
                  <a:buNone/>
                  <a:tabLst/>
                  <a:defRPr/>
                </a:pPr>
                <a:r>
                  <a:rPr altLang="zh-HK" sz="1400" dirty="0">
                    <a:solidFill>
                      <a:prstClr val="black"/>
                    </a:solidFill>
                    <a:latin typeface="微软雅黑" panose="020B0503020204020204" pitchFamily="34" charset="-122"/>
                    <a:ea typeface="微软雅黑" panose="020B0503020204020204" pitchFamily="34" charset="-122"/>
                  </a:rPr>
                  <a:t>将用于预测</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𝛽</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altLang="zh-HK" sz="1400" dirty="0">
                    <a:solidFill>
                      <a:prstClr val="black"/>
                    </a:solidFill>
                    <a:latin typeface="微软雅黑" panose="020B0503020204020204" pitchFamily="34" charset="-122"/>
                    <a:ea typeface="微软雅黑" panose="020B0503020204020204" pitchFamily="34" charset="-122"/>
                  </a:rPr>
                  <a:t>和</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𝛾</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altLang="zh-HK" sz="1400" dirty="0">
                    <a:solidFill>
                      <a:prstClr val="black"/>
                    </a:solidFill>
                    <a:latin typeface="微软雅黑" panose="020B0503020204020204" pitchFamily="34" charset="-122"/>
                    <a:ea typeface="微软雅黑" panose="020B0503020204020204" pitchFamily="34" charset="-122"/>
                  </a:rPr>
                  <a:t>的FIR滤波器的阶数设置为3</a:t>
                </a:r>
                <a:r>
                  <a:rPr lang="en-US" sz="1400" dirty="0">
                    <a:solidFill>
                      <a:prstClr val="black"/>
                    </a:solidFill>
                    <a:latin typeface="微软雅黑" panose="020B0503020204020204" pitchFamily="34" charset="-122"/>
                    <a:ea typeface="微软雅黑" panose="020B0503020204020204" pitchFamily="34" charset="-122"/>
                  </a:rPr>
                  <a:t>,由于2020年1月27日之前的感染人数太少，趋势不明显，我们只使用2020年1月27日之后的数据作为我们预测</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𝛽</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lang="en-US" sz="1400" dirty="0">
                    <a:solidFill>
                      <a:prstClr val="black"/>
                    </a:solidFill>
                    <a:latin typeface="微软雅黑" panose="020B0503020204020204" pitchFamily="34" charset="-122"/>
                    <a:ea typeface="微软雅黑" panose="020B0503020204020204" pitchFamily="34" charset="-122"/>
                  </a:rPr>
                  <a:t>和</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𝛾</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lang="en-US" sz="1400" dirty="0">
                    <a:solidFill>
                      <a:prstClr val="black"/>
                    </a:solidFill>
                    <a:latin typeface="微软雅黑" panose="020B0503020204020204" pitchFamily="34" charset="-122"/>
                    <a:ea typeface="微软雅黑" panose="020B0503020204020204" pitchFamily="34" charset="-122"/>
                  </a:rPr>
                  <a:t>的训练数据</a:t>
                </a:r>
              </a:p>
            </p:txBody>
          </p:sp>
        </mc:Choice>
        <mc:Fallback xmlns="">
          <p:sp>
            <p:nvSpPr>
              <p:cNvPr id="70" name="矩形 69"/>
              <p:cNvSpPr>
                <a:spLocks noRot="1" noChangeAspect="1" noMove="1" noResize="1" noEditPoints="1" noAdjustHandles="1" noChangeArrowheads="1" noChangeShapeType="1" noTextEdit="1"/>
              </p:cNvSpPr>
              <p:nvPr>
                <p:custDataLst>
                  <p:tags r:id="rId20"/>
                </p:custDataLst>
              </p:nvPr>
            </p:nvSpPr>
            <p:spPr>
              <a:xfrm>
                <a:off x="4665218" y="3655811"/>
                <a:ext cx="1992145" cy="2031325"/>
              </a:xfrm>
              <a:prstGeom prst="rect">
                <a:avLst/>
              </a:prstGeom>
              <a:blipFill>
                <a:blip r:embed="rId21"/>
                <a:stretch>
                  <a:fillRect l="-917" t="-601" r="-917" b="-2102"/>
                </a:stretch>
              </a:blipFill>
            </p:spPr>
            <p:txBody>
              <a:bodyPr/>
              <a:lstStyle/>
              <a:p>
                <a:r>
                  <a:rPr lang="zh-CN" altLang="en-US">
                    <a:noFill/>
                  </a:rPr>
                  <a:t> </a:t>
                </a:r>
              </a:p>
            </p:txBody>
          </p:sp>
        </mc:Fallback>
      </mc:AlternateContent>
      <p:grpSp>
        <p:nvGrpSpPr>
          <p:cNvPr id="47" name="组合 46"/>
          <p:cNvGrpSpPr/>
          <p:nvPr>
            <p:custDataLst>
              <p:tags r:id="rId5"/>
            </p:custDataLst>
          </p:nvPr>
        </p:nvGrpSpPr>
        <p:grpSpPr>
          <a:xfrm>
            <a:off x="7755241" y="1837873"/>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custDataLst>
                  <p:tags r:id="rId9"/>
                </p:custDataLst>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33" name="饼形 32"/>
              <p:cNvSpPr/>
              <p:nvPr>
                <p:custDataLst>
                  <p:tags r:id="rId10"/>
                </p:custDataLst>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grpSp>
        <p:sp>
          <p:nvSpPr>
            <p:cNvPr id="34" name="文本框 33"/>
            <p:cNvSpPr txBox="1"/>
            <p:nvPr>
              <p:custDataLst>
                <p:tags r:id="rId7"/>
              </p:custDataLst>
            </p:nvPr>
          </p:nvSpPr>
          <p:spPr>
            <a:xfrm>
              <a:off x="5453315" y="2583160"/>
              <a:ext cx="8128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TEXT</a:t>
              </a:r>
              <a:endParaRPr kumimoji="0" lang="zh-HK"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custDataLst>
                <p:tags r:id="rId8"/>
              </p:custDataLst>
            </p:nvPr>
          </p:nvSpPr>
          <p:spPr>
            <a:xfrm>
              <a:off x="5243686" y="3073930"/>
              <a:ext cx="123205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HK" sz="1800" b="0"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学习参数</a:t>
              </a:r>
            </a:p>
          </p:txBody>
        </p:sp>
      </p:grpSp>
      <mc:AlternateContent xmlns:mc="http://schemas.openxmlformats.org/markup-compatibility/2006" xmlns:a14="http://schemas.microsoft.com/office/drawing/2010/main">
        <mc:Choice Requires="a14">
          <p:sp>
            <p:nvSpPr>
              <p:cNvPr id="71" name="矩形 70"/>
              <p:cNvSpPr/>
              <p:nvPr>
                <p:custDataLst>
                  <p:tags r:id="rId6"/>
                </p:custDataLst>
              </p:nvPr>
            </p:nvSpPr>
            <p:spPr>
              <a:xfrm>
                <a:off x="7430749" y="3749406"/>
                <a:ext cx="1992145" cy="1389804"/>
              </a:xfrm>
              <a:prstGeom prst="rect">
                <a:avLst/>
              </a:prstGeom>
            </p:spPr>
            <p:txBody>
              <a:bodyPr wrap="square">
                <a:spAutoFit/>
              </a:bodyPr>
              <a:lstStyle/>
              <a:p>
                <a:pPr marR="0" lvl="0" indent="0" algn="just" fontAlgn="auto">
                  <a:lnSpc>
                    <a:spcPct val="100000"/>
                  </a:lnSpc>
                  <a:spcBef>
                    <a:spcPts val="0"/>
                  </a:spcBef>
                  <a:spcAft>
                    <a:spcPts val="0"/>
                  </a:spcAft>
                  <a:buClrTx/>
                  <a:buSzTx/>
                  <a:buFontTx/>
                  <a:buNone/>
                  <a:tabLst/>
                  <a:defRPr/>
                </a:pPr>
                <a:r>
                  <a:rPr altLang="zh-HK" sz="1400" dirty="0">
                    <a:solidFill>
                      <a:prstClr val="black"/>
                    </a:solidFill>
                    <a:latin typeface="微软雅黑" panose="020B0503020204020204" pitchFamily="34" charset="-122"/>
                    <a:ea typeface="微软雅黑" panose="020B0503020204020204" pitchFamily="34" charset="-122"/>
                  </a:rPr>
                  <a:t>使用scikit-learn库(Python 3的第三方库)来计算脊回归。预测</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𝛽</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altLang="zh-HK" sz="1400" dirty="0">
                    <a:solidFill>
                      <a:prstClr val="black"/>
                    </a:solidFill>
                    <a:latin typeface="微软雅黑" panose="020B0503020204020204" pitchFamily="34" charset="-122"/>
                    <a:ea typeface="微软雅黑" panose="020B0503020204020204" pitchFamily="34" charset="-122"/>
                  </a:rPr>
                  <a:t>和</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𝛾</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altLang="zh-HK" sz="1400" dirty="0">
                    <a:solidFill>
                      <a:prstClr val="black"/>
                    </a:solidFill>
                    <a:latin typeface="微软雅黑" panose="020B0503020204020204" pitchFamily="34" charset="-122"/>
                    <a:ea typeface="微软雅黑" panose="020B0503020204020204" pitchFamily="34" charset="-122"/>
                  </a:rPr>
                  <a:t>的正则化参数分别设置为0.03和</a:t>
                </a:r>
                <a14:m>
                  <m:oMath xmlns:m="http://schemas.openxmlformats.org/officeDocument/2006/math">
                    <m:sSup>
                      <m:sSupPr>
                        <m:ctrlPr>
                          <a:rPr lang="en-US" altLang="zh-HK" sz="1400" i="1" dirty="0">
                            <a:solidFill>
                              <a:prstClr val="black"/>
                            </a:solidFill>
                            <a:latin typeface="Cambria Math" panose="02040503050406030204" pitchFamily="18" charset="0"/>
                            <a:ea typeface="宋体" panose="02010600030101010101" pitchFamily="2" charset="-122"/>
                          </a:rPr>
                        </m:ctrlPr>
                      </m:sSupPr>
                      <m:e>
                        <m:r>
                          <a:rPr lang="en-US" altLang="zh-HK" sz="1400" dirty="0">
                            <a:solidFill>
                              <a:prstClr val="black"/>
                            </a:solidFill>
                            <a:latin typeface="Cambria Math" panose="02040503050406030204" pitchFamily="18" charset="0"/>
                            <a:ea typeface="宋体" panose="02010600030101010101" pitchFamily="2" charset="-122"/>
                          </a:rPr>
                          <m:t>10</m:t>
                        </m:r>
                      </m:e>
                      <m:sup>
                        <m:r>
                          <a:rPr lang="en-US" altLang="zh-HK" sz="1400" dirty="0">
                            <a:solidFill>
                              <a:prstClr val="black"/>
                            </a:solidFill>
                            <a:latin typeface="Cambria Math" panose="02040503050406030204" pitchFamily="18" charset="0"/>
                            <a:ea typeface="宋体" panose="02010600030101010101" pitchFamily="2" charset="-122"/>
                          </a:rPr>
                          <m:t>−6</m:t>
                        </m:r>
                      </m:sup>
                    </m:sSup>
                  </m:oMath>
                </a14:m>
                <a:r>
                  <a:rPr altLang="zh-HK" sz="1400" dirty="0">
                    <a:solidFill>
                      <a:prstClr val="black"/>
                    </a:solidFill>
                    <a:latin typeface="微软雅黑" panose="020B0503020204020204" pitchFamily="34" charset="-122"/>
                    <a:ea typeface="微软雅黑" panose="020B0503020204020204" pitchFamily="34" charset="-122"/>
                  </a:rPr>
                  <a:t>。</a:t>
                </a:r>
                <a:r>
                  <a:rPr lang="zh-HK" altLang="zh-HK" sz="1400" dirty="0">
                    <a:solidFill>
                      <a:prstClr val="black"/>
                    </a:solidFill>
                    <a:latin typeface="微软雅黑" panose="020B0503020204020204" pitchFamily="34" charset="-122"/>
                    <a:ea typeface="微软雅黑" panose="020B0503020204020204" pitchFamily="34" charset="-122"/>
                  </a:rPr>
                  <a:t> </a:t>
                </a:r>
              </a:p>
            </p:txBody>
          </p:sp>
        </mc:Choice>
        <mc:Fallback xmlns="">
          <p:sp>
            <p:nvSpPr>
              <p:cNvPr id="71" name="矩形 70"/>
              <p:cNvSpPr>
                <a:spLocks noRot="1" noChangeAspect="1" noMove="1" noResize="1" noEditPoints="1" noAdjustHandles="1" noChangeArrowheads="1" noChangeShapeType="1" noTextEdit="1"/>
              </p:cNvSpPr>
              <p:nvPr>
                <p:custDataLst>
                  <p:tags r:id="rId22"/>
                </p:custDataLst>
              </p:nvPr>
            </p:nvSpPr>
            <p:spPr>
              <a:xfrm>
                <a:off x="7430749" y="3749406"/>
                <a:ext cx="1992145" cy="1389804"/>
              </a:xfrm>
              <a:prstGeom prst="rect">
                <a:avLst/>
              </a:prstGeom>
              <a:blipFill>
                <a:blip r:embed="rId23"/>
                <a:stretch>
                  <a:fillRect l="-917" t="-877" r="-917" b="-3509"/>
                </a:stretch>
              </a:blipFill>
            </p:spPr>
            <p:txBody>
              <a:bodyPr/>
              <a:lstStyle/>
              <a:p>
                <a:r>
                  <a:rPr lang="zh-CN" altLang="en-US">
                    <a:noFill/>
                  </a:rPr>
                  <a:t> </a:t>
                </a:r>
              </a:p>
            </p:txBody>
          </p:sp>
        </mc:Fallback>
      </mc:AlternateContent>
      <p:sp>
        <p:nvSpPr>
          <p:cNvPr id="95" name="矩形 94"/>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96" name="矩形 95"/>
          <p:cNvSpPr/>
          <p:nvPr/>
        </p:nvSpPr>
        <p:spPr>
          <a:xfrm>
            <a:off x="5549165" y="10849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98" name="直接连接符 97"/>
          <p:cNvCxnSpPr/>
          <p:nvPr/>
        </p:nvCxnSpPr>
        <p:spPr>
          <a:xfrm>
            <a:off x="27779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4196117" y="88831"/>
            <a:ext cx="12523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研究方法</a:t>
            </a:r>
          </a:p>
        </p:txBody>
      </p:sp>
      <p:sp>
        <p:nvSpPr>
          <p:cNvPr id="100" name="文本框 99"/>
          <p:cNvSpPr txBox="1"/>
          <p:nvPr/>
        </p:nvSpPr>
        <p:spPr>
          <a:xfrm>
            <a:off x="2845393" y="97086"/>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101" name="文本框 100"/>
          <p:cNvSpPr txBox="1"/>
          <p:nvPr/>
        </p:nvSpPr>
        <p:spPr>
          <a:xfrm>
            <a:off x="5541675" y="93911"/>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仿真实验</a:t>
            </a:r>
          </a:p>
        </p:txBody>
      </p:sp>
      <p:sp>
        <p:nvSpPr>
          <p:cNvPr id="102" name="文本框 101"/>
          <p:cNvSpPr txBox="1"/>
          <p:nvPr/>
        </p:nvSpPr>
        <p:spPr>
          <a:xfrm>
            <a:off x="6927317" y="93911"/>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104" name="直接连接符 103"/>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89529"/>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5139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grpSp>
      <p:sp>
        <p:nvSpPr>
          <p:cNvPr id="46" name="矩形 45"/>
          <p:cNvSpPr/>
          <p:nvPr/>
        </p:nvSpPr>
        <p:spPr>
          <a:xfrm>
            <a:off x="5661653" y="3196553"/>
            <a:ext cx="4292600" cy="116955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altLang="zh-HK" sz="1400" dirty="0">
                <a:solidFill>
                  <a:prstClr val="black"/>
                </a:solidFill>
                <a:latin typeface="微软雅黑" panose="020B0503020204020204" pitchFamily="34" charset="-122"/>
                <a:ea typeface="微软雅黑" panose="020B0503020204020204" pitchFamily="34" charset="-122"/>
              </a:rPr>
              <a:t>在</a:t>
            </a:r>
            <a:r>
              <a:rPr lang="zh-CN" altLang="en-US" sz="1400" dirty="0">
                <a:solidFill>
                  <a:prstClr val="black"/>
                </a:solidFill>
                <a:latin typeface="微软雅黑" panose="020B0503020204020204" pitchFamily="34" charset="-122"/>
                <a:ea typeface="微软雅黑" panose="020B0503020204020204" pitchFamily="34" charset="-122"/>
              </a:rPr>
              <a:t>左图</a:t>
            </a:r>
            <a:r>
              <a:rPr altLang="zh-HK" sz="1400" dirty="0">
                <a:solidFill>
                  <a:prstClr val="black"/>
                </a:solidFill>
                <a:latin typeface="微软雅黑" panose="020B0503020204020204" pitchFamily="34" charset="-122"/>
                <a:ea typeface="微软雅黑" panose="020B0503020204020204" pitchFamily="34" charset="-122"/>
              </a:rPr>
              <a:t>中，我们展示了感染人数和康复人数的时间演变。实线为截至2020年3月2日的真实历史数据，虚线为我们对未来的预测结果。预测结果表明，如果中国政府继续采取封锁城市、停课等控制措施，新冠肺炎疫情将在6周内结束，确诊人数将达到8万人左右。</a:t>
            </a:r>
          </a:p>
        </p:txBody>
      </p:sp>
      <p:sp>
        <p:nvSpPr>
          <p:cNvPr id="49" name="文本框 48"/>
          <p:cNvSpPr txBox="1"/>
          <p:nvPr/>
        </p:nvSpPr>
        <p:spPr>
          <a:xfrm>
            <a:off x="5661653" y="2828265"/>
            <a:ext cx="21717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仿真结果</a:t>
            </a:r>
          </a:p>
        </p:txBody>
      </p:sp>
      <p:sp>
        <p:nvSpPr>
          <p:cNvPr id="63" name="矩形 62"/>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pic>
        <p:nvPicPr>
          <p:cNvPr id="2" name="图片 1"/>
          <p:cNvPicPr>
            <a:picLocks noChangeAspect="1"/>
          </p:cNvPicPr>
          <p:nvPr/>
        </p:nvPicPr>
        <p:blipFill>
          <a:blip r:embed="rId2"/>
          <a:stretch>
            <a:fillRect/>
          </a:stretch>
        </p:blipFill>
        <p:spPr>
          <a:xfrm>
            <a:off x="52070" y="1396365"/>
            <a:ext cx="5001260" cy="3148330"/>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658495" y="4788535"/>
                <a:ext cx="4481195" cy="6165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COVID-19时变SIR模型的时间演化用深橙色(或绿色)标记的圆形实心曲线表示实际感染人数</a:t>
                </a:r>
                <a14:m>
                  <m:oMath xmlns:m="http://schemas.openxmlformats.org/officeDocument/2006/math">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𝑋</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𝑡</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m:t>
                    </m:r>
                  </m:oMath>
                </a14:m>
                <a:r>
                  <a:rPr kumimoji="0" lang="en-US"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(康复人员</a:t>
                </a:r>
                <a14:m>
                  <m:oMath xmlns:m="http://schemas.openxmlformats.org/officeDocument/2006/math">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𝑅</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𝑡</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m:t>
                    </m:r>
                  </m:oMath>
                </a14:m>
                <a:r>
                  <a:rPr kumimoji="0" lang="en-US"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)，浅橙色(或绿色）的星号虚线表示预测感染人数</a:t>
                </a:r>
                <a14:m>
                  <m:oMath xmlns:m="http://schemas.openxmlformats.org/officeDocument/2006/math">
                    <m:acc>
                      <m:accPr>
                        <m:chr m:val="̂"/>
                        <m:ctrlPr>
                          <a:rPr kumimoji="0" lang="en-US" altLang="zh-HK" sz="1100" b="0" i="1" u="none" strike="noStrike" kern="1200" cap="none" spc="0" normalizeH="0" baseline="0" noProof="0" dirty="0">
                            <a:ln>
                              <a:noFill/>
                            </a:ln>
                            <a:solidFill>
                              <a:srgbClr val="666666"/>
                            </a:solidFill>
                            <a:effectLst/>
                            <a:uLnTx/>
                            <a:uFillTx/>
                            <a:latin typeface="Cambria Math" panose="02040503050406030204" pitchFamily="18" charset="0"/>
                            <a:ea typeface="微软雅黑" panose="020B0503020204020204" pitchFamily="34" charset="-122"/>
                            <a:cs typeface="Cambria Math" panose="02040503050406030204" charset="0"/>
                          </a:rPr>
                        </m:ctrlPr>
                      </m:accPr>
                      <m:e>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𝑋</m:t>
                        </m:r>
                      </m:e>
                    </m:acc>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𝑡</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m:t>
                    </m:r>
                  </m:oMath>
                </a14:m>
                <a:r>
                  <a:rPr kumimoji="0" lang="en-US"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（恢复人数</a:t>
                </a:r>
                <a14:m>
                  <m:oMath xmlns:m="http://schemas.openxmlformats.org/officeDocument/2006/math">
                    <m:acc>
                      <m:accPr>
                        <m:chr m:val="̂"/>
                        <m:ctrlPr>
                          <a:rPr kumimoji="0" lang="en-US" altLang="zh-HK" sz="1100" b="0" i="1" u="none" strike="noStrike" kern="1200" cap="none" spc="0" normalizeH="0" baseline="0" noProof="0" dirty="0">
                            <a:ln>
                              <a:noFill/>
                            </a:ln>
                            <a:solidFill>
                              <a:srgbClr val="666666"/>
                            </a:solidFill>
                            <a:effectLst/>
                            <a:uLnTx/>
                            <a:uFillTx/>
                            <a:latin typeface="Cambria Math" panose="02040503050406030204" pitchFamily="18" charset="0"/>
                            <a:ea typeface="微软雅黑" panose="020B0503020204020204" pitchFamily="34" charset="-122"/>
                            <a:cs typeface="Cambria Math" panose="02040503050406030204" charset="0"/>
                          </a:rPr>
                        </m:ctrlPr>
                      </m:accPr>
                      <m:e>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𝑅</m:t>
                        </m:r>
                      </m:e>
                    </m:acc>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𝑡</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m:t>
                    </m:r>
                  </m:oMath>
                </a14:m>
                <a:r>
                  <a:rPr kumimoji="0" lang="en-US"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a:t>
                </a:r>
              </a:p>
            </p:txBody>
          </p:sp>
        </mc:Choice>
        <mc:Fallback xmlns="">
          <p:sp>
            <p:nvSpPr>
              <p:cNvPr id="3" name="文本框 2"/>
              <p:cNvSpPr txBox="1">
                <a:spLocks noRot="1" noChangeAspect="1" noMove="1" noResize="1" noEditPoints="1" noAdjustHandles="1" noChangeArrowheads="1" noChangeShapeType="1" noTextEdit="1"/>
              </p:cNvSpPr>
              <p:nvPr/>
            </p:nvSpPr>
            <p:spPr>
              <a:xfrm>
                <a:off x="658495" y="4788535"/>
                <a:ext cx="4481195" cy="616585"/>
              </a:xfrm>
              <a:prstGeom prst="rect">
                <a:avLst/>
              </a:prstGeom>
              <a:blipFill rotWithShape="1">
                <a:blip r:embed="rId3"/>
                <a:stretch>
                  <a:fillRect/>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50221D4C-4401-44B1-9F4D-5B3F6F306892}"/>
              </a:ext>
            </a:extLst>
          </p:cNvPr>
          <p:cNvSpPr/>
          <p:nvPr/>
        </p:nvSpPr>
        <p:spPr>
          <a:xfrm>
            <a:off x="5854959" y="87112"/>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24" name="直接连接符 23">
            <a:extLst>
              <a:ext uri="{FF2B5EF4-FFF2-40B4-BE49-F238E27FC236}">
                <a16:creationId xmlns:a16="http://schemas.microsoft.com/office/drawing/2014/main" id="{3C6A73BB-2DCB-4204-B7CA-71DF66071C3E}"/>
              </a:ext>
            </a:extLst>
          </p:cNvPr>
          <p:cNvCxnSpPr/>
          <p:nvPr/>
        </p:nvCxnSpPr>
        <p:spPr>
          <a:xfrm>
            <a:off x="3083745" y="7253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CD16445-0B76-48AF-B405-ABE4BEDE3C51}"/>
              </a:ext>
            </a:extLst>
          </p:cNvPr>
          <p:cNvSpPr txBox="1"/>
          <p:nvPr/>
        </p:nvSpPr>
        <p:spPr>
          <a:xfrm>
            <a:off x="4501911" y="67452"/>
            <a:ext cx="12523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研究方法</a:t>
            </a:r>
          </a:p>
        </p:txBody>
      </p:sp>
      <p:sp>
        <p:nvSpPr>
          <p:cNvPr id="26" name="文本框 25">
            <a:extLst>
              <a:ext uri="{FF2B5EF4-FFF2-40B4-BE49-F238E27FC236}">
                <a16:creationId xmlns:a16="http://schemas.microsoft.com/office/drawing/2014/main" id="{B63997EE-B6C2-4E67-953B-D154FFE5FEF9}"/>
              </a:ext>
            </a:extLst>
          </p:cNvPr>
          <p:cNvSpPr txBox="1"/>
          <p:nvPr/>
        </p:nvSpPr>
        <p:spPr>
          <a:xfrm>
            <a:off x="3151187" y="75707"/>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27" name="文本框 26">
            <a:extLst>
              <a:ext uri="{FF2B5EF4-FFF2-40B4-BE49-F238E27FC236}">
                <a16:creationId xmlns:a16="http://schemas.microsoft.com/office/drawing/2014/main" id="{77239D7A-AB06-4559-A76B-8B8581A8E7F1}"/>
              </a:ext>
            </a:extLst>
          </p:cNvPr>
          <p:cNvSpPr txBox="1"/>
          <p:nvPr/>
        </p:nvSpPr>
        <p:spPr>
          <a:xfrm>
            <a:off x="5847469" y="72532"/>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仿真实验</a:t>
            </a:r>
          </a:p>
        </p:txBody>
      </p:sp>
      <p:sp>
        <p:nvSpPr>
          <p:cNvPr id="28" name="文本框 27">
            <a:extLst>
              <a:ext uri="{FF2B5EF4-FFF2-40B4-BE49-F238E27FC236}">
                <a16:creationId xmlns:a16="http://schemas.microsoft.com/office/drawing/2014/main" id="{0892F366-C64A-48E5-8E81-403034767E1B}"/>
              </a:ext>
            </a:extLst>
          </p:cNvPr>
          <p:cNvSpPr txBox="1"/>
          <p:nvPr/>
        </p:nvSpPr>
        <p:spPr>
          <a:xfrm>
            <a:off x="7233111" y="72532"/>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29" name="直接连接符 28">
            <a:extLst>
              <a:ext uri="{FF2B5EF4-FFF2-40B4-BE49-F238E27FC236}">
                <a16:creationId xmlns:a16="http://schemas.microsoft.com/office/drawing/2014/main" id="{27D446B1-EEBB-4708-A964-7877EE185276}"/>
              </a:ext>
            </a:extLst>
          </p:cNvPr>
          <p:cNvCxnSpPr/>
          <p:nvPr/>
        </p:nvCxnSpPr>
        <p:spPr>
          <a:xfrm>
            <a:off x="4436990" y="7253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BFFF9B9-9D50-4016-9C79-F9E2197BD958}"/>
              </a:ext>
            </a:extLst>
          </p:cNvPr>
          <p:cNvCxnSpPr/>
          <p:nvPr/>
        </p:nvCxnSpPr>
        <p:spPr>
          <a:xfrm>
            <a:off x="5809297" y="7253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029975-C739-4C6A-8897-4A85029192A8}"/>
              </a:ext>
            </a:extLst>
          </p:cNvPr>
          <p:cNvCxnSpPr/>
          <p:nvPr/>
        </p:nvCxnSpPr>
        <p:spPr>
          <a:xfrm>
            <a:off x="7138556" y="7253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E8C62A5-1BAB-4280-AB61-B0E8B55454F4}"/>
              </a:ext>
            </a:extLst>
          </p:cNvPr>
          <p:cNvCxnSpPr/>
          <p:nvPr/>
        </p:nvCxnSpPr>
        <p:spPr>
          <a:xfrm>
            <a:off x="8528511" y="7253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281829"/>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5139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grpSp>
      <p:sp>
        <p:nvSpPr>
          <p:cNvPr id="49" name="文本框 48"/>
          <p:cNvSpPr txBox="1"/>
          <p:nvPr/>
        </p:nvSpPr>
        <p:spPr>
          <a:xfrm>
            <a:off x="5714358" y="1954505"/>
            <a:ext cx="21717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计算公式</a:t>
            </a:r>
          </a:p>
        </p:txBody>
      </p:sp>
      <p:sp>
        <p:nvSpPr>
          <p:cNvPr id="63" name="矩形 62"/>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3" name="文本框 2"/>
              <p:cNvSpPr txBox="1"/>
              <p:nvPr/>
            </p:nvSpPr>
            <p:spPr>
              <a:xfrm>
                <a:off x="658495" y="4788535"/>
                <a:ext cx="4481195"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监测2020年1月15日至2月19日新冠肺炎传播率</a:t>
                </a:r>
                <a14:m>
                  <m:oMath xmlns:m="http://schemas.openxmlformats.org/officeDocument/2006/math">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MS Mincho" charset="0"/>
                        <a:cs typeface="Cambria Math" panose="02040503050406030204" charset="0"/>
                      </a:rPr>
                      <m:t>𝛽</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MS Mincho" charset="0"/>
                        <a:cs typeface="Cambria Math" panose="02040503050406030204" charset="0"/>
                      </a:rPr>
                      <m:t>(</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𝑡</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MS Mincho" charset="0"/>
                        <a:cs typeface="Cambria Math" panose="02040503050406030204" charset="0"/>
                      </a:rPr>
                      <m:t>)</m:t>
                    </m:r>
                  </m:oMath>
                </a14:m>
                <a:r>
                  <a:rPr kumimoji="0" lang="en-US"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和恢复率</a:t>
                </a:r>
                <a14:m>
                  <m:oMath xmlns:m="http://schemas.openxmlformats.org/officeDocument/2006/math">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MS Mincho" charset="0"/>
                        <a:cs typeface="Cambria Math" panose="02040503050406030204" charset="0"/>
                      </a:rPr>
                      <m:t>𝛾</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MS Mincho" charset="0"/>
                        <a:cs typeface="Cambria Math" panose="02040503050406030204" charset="0"/>
                      </a:rPr>
                      <m:t>(</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微软雅黑" panose="020B0503020204020204" pitchFamily="34" charset="-122"/>
                        <a:cs typeface="Cambria Math" panose="02040503050406030204" charset="0"/>
                      </a:rPr>
                      <m:t>𝑡</m:t>
                    </m:r>
                    <m:r>
                      <a:rPr kumimoji="0" lang="en-US" altLang="zh-HK" sz="1100" b="0" i="1" u="none" strike="noStrike" kern="1200" cap="none" spc="0" normalizeH="0" baseline="0" noProof="0" dirty="0">
                        <a:ln>
                          <a:noFill/>
                        </a:ln>
                        <a:solidFill>
                          <a:srgbClr val="666666"/>
                        </a:solidFill>
                        <a:effectLst/>
                        <a:uLnTx/>
                        <a:uFillTx/>
                        <a:latin typeface="Cambria Math" panose="02040503050406030204" charset="0"/>
                        <a:ea typeface="MS Mincho" charset="0"/>
                        <a:cs typeface="Cambria Math" panose="02040503050406030204" charset="0"/>
                      </a:rPr>
                      <m:t>)</m:t>
                    </m:r>
                  </m:oMath>
                </a14:m>
                <a:r>
                  <a:rPr kumimoji="0" lang="en-US"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。两条曲线分别根据</a:t>
                </a: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右边两式</a:t>
                </a:r>
                <a:r>
                  <a:rPr kumimoji="0" lang="en-US"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测量。</a:t>
                </a:r>
              </a:p>
            </p:txBody>
          </p:sp>
        </mc:Choice>
        <mc:Fallback xmlns="">
          <p:sp>
            <p:nvSpPr>
              <p:cNvPr id="3" name="文本框 2"/>
              <p:cNvSpPr txBox="1">
                <a:spLocks noRot="1" noChangeAspect="1" noMove="1" noResize="1" noEditPoints="1" noAdjustHandles="1" noChangeArrowheads="1" noChangeShapeType="1" noTextEdit="1"/>
              </p:cNvSpPr>
              <p:nvPr/>
            </p:nvSpPr>
            <p:spPr>
              <a:xfrm>
                <a:off x="658495" y="4788535"/>
                <a:ext cx="4481195" cy="429895"/>
              </a:xfrm>
              <a:prstGeom prst="rect">
                <a:avLst/>
              </a:prstGeom>
              <a:blipFill>
                <a:blip r:embed="rId3"/>
                <a:stretch>
                  <a:fillRect b="-11429"/>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667385" y="1500505"/>
            <a:ext cx="4118610" cy="3148965"/>
          </a:xfrm>
          <a:prstGeom prst="rect">
            <a:avLst/>
          </a:prstGeom>
        </p:spPr>
      </p:pic>
      <p:sp>
        <p:nvSpPr>
          <p:cNvPr id="5" name="文本框 4"/>
          <p:cNvSpPr txBox="1"/>
          <p:nvPr/>
        </p:nvSpPr>
        <p:spPr>
          <a:xfrm>
            <a:off x="5714358" y="3820135"/>
            <a:ext cx="21717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仿真结果</a:t>
            </a:r>
          </a:p>
        </p:txBody>
      </p:sp>
      <mc:AlternateContent xmlns:mc="http://schemas.openxmlformats.org/markup-compatibility/2006" xmlns:a14="http://schemas.microsoft.com/office/drawing/2010/main">
        <mc:Choice Requires="a14">
          <p:sp>
            <p:nvSpPr>
              <p:cNvPr id="8" name="文本框 7"/>
              <p:cNvSpPr txBox="1"/>
              <p:nvPr/>
            </p:nvSpPr>
            <p:spPr>
              <a:xfrm>
                <a:off x="5677535" y="4189730"/>
                <a:ext cx="4271010" cy="869315"/>
              </a:xfrm>
              <a:prstGeom prst="rect">
                <a:avLst/>
              </a:prstGeom>
              <a:noFill/>
            </p:spPr>
            <p:txBody>
              <a:bodyPr wrap="square" rtlCol="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sym typeface="+mn-ea"/>
                  </a:rPr>
                  <a:t>在左图中</a:t>
                </a:r>
                <a:r>
                  <a:rPr sz="1400" dirty="0">
                    <a:solidFill>
                      <a:prstClr val="black"/>
                    </a:solidFill>
                    <a:latin typeface="微软雅黑" panose="020B0503020204020204" pitchFamily="34" charset="-122"/>
                    <a:ea typeface="微软雅黑" panose="020B0503020204020204" pitchFamily="34" charset="-122"/>
                    <a:sym typeface="+mn-ea"/>
                  </a:rPr>
                  <a:t>显示了来自真实历史数据的测量值</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𝛽</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sz="1400" dirty="0">
                    <a:solidFill>
                      <a:prstClr val="black"/>
                    </a:solidFill>
                    <a:latin typeface="微软雅黑" panose="020B0503020204020204" pitchFamily="34" charset="-122"/>
                    <a:ea typeface="微软雅黑" panose="020B0503020204020204" pitchFamily="34" charset="-122"/>
                    <a:sym typeface="+mn-ea"/>
                  </a:rPr>
                  <a:t>和</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𝛾</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sz="1400" dirty="0">
                    <a:solidFill>
                      <a:prstClr val="black"/>
                    </a:solidFill>
                    <a:latin typeface="微软雅黑" panose="020B0503020204020204" pitchFamily="34" charset="-122"/>
                    <a:ea typeface="微软雅黑" panose="020B0503020204020204" pitchFamily="34" charset="-122"/>
                    <a:sym typeface="+mn-ea"/>
                  </a:rPr>
                  <a:t>。我们可以看到急剧</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𝛽</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sz="1400" dirty="0">
                    <a:solidFill>
                      <a:prstClr val="black"/>
                    </a:solidFill>
                    <a:latin typeface="微软雅黑" panose="020B0503020204020204" pitchFamily="34" charset="-122"/>
                    <a:ea typeface="微软雅黑" panose="020B0503020204020204" pitchFamily="34" charset="-122"/>
                    <a:sym typeface="+mn-ea"/>
                  </a:rPr>
                  <a:t>下降，</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𝛾</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sz="1400" dirty="0">
                    <a:solidFill>
                      <a:prstClr val="black"/>
                    </a:solidFill>
                    <a:latin typeface="微软雅黑" panose="020B0503020204020204" pitchFamily="34" charset="-122"/>
                    <a:ea typeface="微软雅黑" panose="020B0503020204020204" pitchFamily="34" charset="-122"/>
                    <a:sym typeface="+mn-ea"/>
                  </a:rPr>
                  <a:t>略有上升。这是中国政府通过封锁城市和禁止交通等措施抑制传播速度的直接结果。另一方面，由于缺乏有效的COVID-19药物和疫苗，恢复速度</a:t>
                </a:r>
                <a14:m>
                  <m:oMath xmlns:m="http://schemas.openxmlformats.org/officeDocument/2006/math">
                    <m:r>
                      <a:rPr lang="en-US" altLang="zh-HK" sz="1400" dirty="0">
                        <a:solidFill>
                          <a:prstClr val="black"/>
                        </a:solidFill>
                        <a:latin typeface="Cambria Math" panose="02040503050406030204" pitchFamily="18" charset="0"/>
                        <a:ea typeface="宋体" panose="02010600030101010101" pitchFamily="2" charset="-122"/>
                      </a:rPr>
                      <m:t>𝛾</m:t>
                    </m:r>
                    <m:r>
                      <a:rPr lang="en-US" altLang="zh-HK" sz="1400" dirty="0">
                        <a:solidFill>
                          <a:prstClr val="black"/>
                        </a:solidFill>
                        <a:latin typeface="Cambria Math" panose="02040503050406030204" pitchFamily="18" charset="0"/>
                        <a:ea typeface="宋体" panose="02010600030101010101" pitchFamily="2" charset="-122"/>
                      </a:rPr>
                      <m:t>(</m:t>
                    </m:r>
                    <m:r>
                      <a:rPr lang="en-US" altLang="zh-HK" sz="1400" dirty="0">
                        <a:solidFill>
                          <a:prstClr val="black"/>
                        </a:solidFill>
                        <a:latin typeface="Cambria Math" panose="02040503050406030204" pitchFamily="18" charset="0"/>
                        <a:ea typeface="宋体" panose="02010600030101010101" pitchFamily="2" charset="-122"/>
                      </a:rPr>
                      <m:t>𝑡</m:t>
                    </m:r>
                    <m:r>
                      <a:rPr lang="en-US" altLang="zh-HK" sz="1400" dirty="0">
                        <a:solidFill>
                          <a:prstClr val="black"/>
                        </a:solidFill>
                        <a:latin typeface="Cambria Math" panose="02040503050406030204" pitchFamily="18" charset="0"/>
                        <a:ea typeface="宋体" panose="02010600030101010101" pitchFamily="2" charset="-122"/>
                      </a:rPr>
                      <m:t>)</m:t>
                    </m:r>
                  </m:oMath>
                </a14:m>
                <a:r>
                  <a:rPr sz="1400" dirty="0">
                    <a:solidFill>
                      <a:prstClr val="black"/>
                    </a:solidFill>
                    <a:latin typeface="微软雅黑" panose="020B0503020204020204" pitchFamily="34" charset="-122"/>
                    <a:ea typeface="微软雅黑" panose="020B0503020204020204" pitchFamily="34" charset="-122"/>
                    <a:sym typeface="+mn-ea"/>
                  </a:rPr>
                  <a:t>增长相对缓慢</a:t>
                </a:r>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sym typeface="+mn-ea"/>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5677535" y="4189730"/>
                <a:ext cx="4271010" cy="869315"/>
              </a:xfrm>
              <a:prstGeom prst="rect">
                <a:avLst/>
              </a:prstGeom>
              <a:blipFill>
                <a:blip r:embed="rId5"/>
                <a:stretch>
                  <a:fillRect l="-428" t="-699" r="-428" b="-57343"/>
                </a:stretch>
              </a:blipFill>
            </p:spPr>
            <p:txBody>
              <a:bodyPr/>
              <a:lstStyle/>
              <a:p>
                <a:r>
                  <a:rPr lang="zh-CN" altLang="en-US">
                    <a:noFill/>
                  </a:rPr>
                  <a:t> </a:t>
                </a:r>
              </a:p>
            </p:txBody>
          </p:sp>
        </mc:Fallback>
      </mc:AlternateContent>
      <p:graphicFrame>
        <p:nvGraphicFramePr>
          <p:cNvPr id="2" name="对象 -2147482496"/>
          <p:cNvGraphicFramePr>
            <a:graphicFrameLocks noChangeAspect="1"/>
          </p:cNvGraphicFramePr>
          <p:nvPr/>
        </p:nvGraphicFramePr>
        <p:xfrm>
          <a:off x="5979160" y="2454910"/>
          <a:ext cx="1706880" cy="549275"/>
        </p:xfrm>
        <a:graphic>
          <a:graphicData uri="http://schemas.openxmlformats.org/presentationml/2006/ole">
            <mc:AlternateContent xmlns:mc="http://schemas.openxmlformats.org/markup-compatibility/2006">
              <mc:Choice xmlns:v="urn:schemas-microsoft-com:vml" Requires="v">
                <p:oleObj r:id="rId6" imgW="1384300" imgH="444500" progId="Equation.DSMT4">
                  <p:embed/>
                </p:oleObj>
              </mc:Choice>
              <mc:Fallback>
                <p:oleObj r:id="rId6" imgW="1384300" imgH="444500" progId="Equation.DSMT4">
                  <p:embed/>
                  <p:pic>
                    <p:nvPicPr>
                      <p:cNvPr id="2" name="对象 -2147482496"/>
                      <p:cNvPicPr/>
                      <p:nvPr/>
                    </p:nvPicPr>
                    <p:blipFill>
                      <a:blip r:embed="rId7"/>
                      <a:stretch>
                        <a:fillRect/>
                      </a:stretch>
                    </p:blipFill>
                    <p:spPr>
                      <a:xfrm>
                        <a:off x="5979160" y="2454910"/>
                        <a:ext cx="1706880" cy="549275"/>
                      </a:xfrm>
                      <a:prstGeom prst="rect">
                        <a:avLst/>
                      </a:prstGeom>
                      <a:noFill/>
                      <a:ln w="38100">
                        <a:noFill/>
                        <a:miter/>
                      </a:ln>
                    </p:spPr>
                  </p:pic>
                </p:oleObj>
              </mc:Fallback>
            </mc:AlternateContent>
          </a:graphicData>
        </a:graphic>
      </p:graphicFrame>
      <p:graphicFrame>
        <p:nvGraphicFramePr>
          <p:cNvPr id="6" name="对象 -2147482495"/>
          <p:cNvGraphicFramePr>
            <a:graphicFrameLocks noChangeAspect="1"/>
          </p:cNvGraphicFramePr>
          <p:nvPr/>
        </p:nvGraphicFramePr>
        <p:xfrm>
          <a:off x="5979160" y="3145790"/>
          <a:ext cx="3001645" cy="553720"/>
        </p:xfrm>
        <a:graphic>
          <a:graphicData uri="http://schemas.openxmlformats.org/presentationml/2006/ole">
            <mc:AlternateContent xmlns:mc="http://schemas.openxmlformats.org/markup-compatibility/2006">
              <mc:Choice xmlns:v="urn:schemas-microsoft-com:vml" Requires="v">
                <p:oleObj r:id="rId8" imgW="2349500" imgH="431800" progId="Equation.DSMT4">
                  <p:embed/>
                </p:oleObj>
              </mc:Choice>
              <mc:Fallback>
                <p:oleObj r:id="rId8" imgW="2349500" imgH="431800" progId="Equation.DSMT4">
                  <p:embed/>
                  <p:pic>
                    <p:nvPicPr>
                      <p:cNvPr id="6" name="对象 -2147482495"/>
                      <p:cNvPicPr/>
                      <p:nvPr/>
                    </p:nvPicPr>
                    <p:blipFill>
                      <a:blip r:embed="rId9"/>
                      <a:stretch>
                        <a:fillRect/>
                      </a:stretch>
                    </p:blipFill>
                    <p:spPr>
                      <a:xfrm>
                        <a:off x="5979160" y="3145790"/>
                        <a:ext cx="3001645" cy="553720"/>
                      </a:xfrm>
                      <a:prstGeom prst="rect">
                        <a:avLst/>
                      </a:prstGeom>
                      <a:noFill/>
                      <a:ln w="38100">
                        <a:noFill/>
                        <a:miter/>
                      </a:ln>
                    </p:spPr>
                  </p:pic>
                </p:oleObj>
              </mc:Fallback>
            </mc:AlternateContent>
          </a:graphicData>
        </a:graphic>
      </p:graphicFrame>
      <p:sp>
        <p:nvSpPr>
          <p:cNvPr id="26" name="矩形 25">
            <a:extLst>
              <a:ext uri="{FF2B5EF4-FFF2-40B4-BE49-F238E27FC236}">
                <a16:creationId xmlns:a16="http://schemas.microsoft.com/office/drawing/2014/main" id="{18075B65-8FA7-4C77-BFE0-639EB32F5BE1}"/>
              </a:ext>
            </a:extLst>
          </p:cNvPr>
          <p:cNvSpPr/>
          <p:nvPr/>
        </p:nvSpPr>
        <p:spPr>
          <a:xfrm>
            <a:off x="5823393" y="103455"/>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27" name="直接连接符 26">
            <a:extLst>
              <a:ext uri="{FF2B5EF4-FFF2-40B4-BE49-F238E27FC236}">
                <a16:creationId xmlns:a16="http://schemas.microsoft.com/office/drawing/2014/main" id="{AE4EAA36-F4EB-47FD-9396-46486297F8B7}"/>
              </a:ext>
            </a:extLst>
          </p:cNvPr>
          <p:cNvCxnSpPr/>
          <p:nvPr/>
        </p:nvCxnSpPr>
        <p:spPr>
          <a:xfrm>
            <a:off x="3052179"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CF074B0-17BA-4D6D-8E20-429D42BFDFA7}"/>
              </a:ext>
            </a:extLst>
          </p:cNvPr>
          <p:cNvSpPr txBox="1"/>
          <p:nvPr/>
        </p:nvSpPr>
        <p:spPr>
          <a:xfrm>
            <a:off x="4470345" y="83795"/>
            <a:ext cx="12523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研究方法</a:t>
            </a:r>
          </a:p>
        </p:txBody>
      </p:sp>
      <p:sp>
        <p:nvSpPr>
          <p:cNvPr id="29" name="文本框 28">
            <a:extLst>
              <a:ext uri="{FF2B5EF4-FFF2-40B4-BE49-F238E27FC236}">
                <a16:creationId xmlns:a16="http://schemas.microsoft.com/office/drawing/2014/main" id="{BE84BE7D-F9FA-4E86-B555-FC1323D23383}"/>
              </a:ext>
            </a:extLst>
          </p:cNvPr>
          <p:cNvSpPr txBox="1"/>
          <p:nvPr/>
        </p:nvSpPr>
        <p:spPr>
          <a:xfrm>
            <a:off x="3119621" y="92050"/>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30" name="文本框 29">
            <a:extLst>
              <a:ext uri="{FF2B5EF4-FFF2-40B4-BE49-F238E27FC236}">
                <a16:creationId xmlns:a16="http://schemas.microsoft.com/office/drawing/2014/main" id="{A0AD721E-B8B6-4A28-AEA8-89E383AB91BA}"/>
              </a:ext>
            </a:extLst>
          </p:cNvPr>
          <p:cNvSpPr txBox="1"/>
          <p:nvPr/>
        </p:nvSpPr>
        <p:spPr>
          <a:xfrm>
            <a:off x="5815903" y="88875"/>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仿真实验</a:t>
            </a:r>
          </a:p>
        </p:txBody>
      </p:sp>
      <p:sp>
        <p:nvSpPr>
          <p:cNvPr id="31" name="文本框 30">
            <a:extLst>
              <a:ext uri="{FF2B5EF4-FFF2-40B4-BE49-F238E27FC236}">
                <a16:creationId xmlns:a16="http://schemas.microsoft.com/office/drawing/2014/main" id="{51E70292-8549-408C-A4C8-115A759F79BA}"/>
              </a:ext>
            </a:extLst>
          </p:cNvPr>
          <p:cNvSpPr txBox="1"/>
          <p:nvPr/>
        </p:nvSpPr>
        <p:spPr>
          <a:xfrm>
            <a:off x="7201545" y="88875"/>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32" name="直接连接符 31">
            <a:extLst>
              <a:ext uri="{FF2B5EF4-FFF2-40B4-BE49-F238E27FC236}">
                <a16:creationId xmlns:a16="http://schemas.microsoft.com/office/drawing/2014/main" id="{B61128B1-89AE-48E0-9CF4-552E01EBA9B8}"/>
              </a:ext>
            </a:extLst>
          </p:cNvPr>
          <p:cNvCxnSpPr/>
          <p:nvPr/>
        </p:nvCxnSpPr>
        <p:spPr>
          <a:xfrm>
            <a:off x="4405424"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33DFA71-DF72-4EBA-AB87-C0808DC3E00D}"/>
              </a:ext>
            </a:extLst>
          </p:cNvPr>
          <p:cNvCxnSpPr/>
          <p:nvPr/>
        </p:nvCxnSpPr>
        <p:spPr>
          <a:xfrm>
            <a:off x="5777731"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5F845B9E-DE03-4A2A-AC1D-E65A93C6EC98}"/>
              </a:ext>
            </a:extLst>
          </p:cNvPr>
          <p:cNvCxnSpPr/>
          <p:nvPr/>
        </p:nvCxnSpPr>
        <p:spPr>
          <a:xfrm>
            <a:off x="7106990"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E9EFA15-4406-4B51-82C0-E2EC831B7E6F}"/>
              </a:ext>
            </a:extLst>
          </p:cNvPr>
          <p:cNvCxnSpPr/>
          <p:nvPr/>
        </p:nvCxnSpPr>
        <p:spPr>
          <a:xfrm>
            <a:off x="8496945"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376608"/>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8" name="矩形 17"/>
              <p:cNvSpPr/>
              <p:nvPr/>
            </p:nvSpPr>
            <p:spPr>
              <a:xfrm>
                <a:off x="2328373" y="2246367"/>
                <a:ext cx="7319875" cy="120032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altLang="zh-HK" dirty="0">
                    <a:solidFill>
                      <a:prstClr val="black"/>
                    </a:solidFill>
                    <a:latin typeface="微软雅黑" panose="020B0503020204020204" pitchFamily="34" charset="-122"/>
                    <a:ea typeface="微软雅黑" panose="020B0503020204020204" pitchFamily="34" charset="-122"/>
                  </a:rPr>
                  <a:t>繁殖数</a:t>
                </a:r>
                <a14:m>
                  <m:oMath xmlns:m="http://schemas.openxmlformats.org/officeDocument/2006/math">
                    <m:sSub>
                      <m:sSubPr>
                        <m:ctrlPr>
                          <a:rPr lang="en-US" i="1" dirty="0">
                            <a:solidFill>
                              <a:prstClr val="black"/>
                            </a:solidFill>
                            <a:latin typeface="Cambria Math" panose="02040503050406030204" pitchFamily="18" charset="0"/>
                            <a:ea typeface="宋体" panose="02010600030101010101" pitchFamily="2" charset="-122"/>
                          </a:rPr>
                        </m:ctrlPr>
                      </m:sSubPr>
                      <m:e>
                        <m:r>
                          <a:rPr lang="en-US" dirty="0">
                            <a:solidFill>
                              <a:prstClr val="black"/>
                            </a:solidFill>
                            <a:latin typeface="Cambria Math" panose="02040503050406030204" pitchFamily="18" charset="0"/>
                            <a:ea typeface="宋体" panose="02010600030101010101" pitchFamily="2" charset="-122"/>
                          </a:rPr>
                          <m:t>𝑅</m:t>
                        </m:r>
                      </m:e>
                      <m:sub>
                        <m:r>
                          <a:rPr lang="en-US" dirty="0">
                            <a:solidFill>
                              <a:prstClr val="black"/>
                            </a:solidFill>
                            <a:latin typeface="Cambria Math" panose="02040503050406030204" pitchFamily="18" charset="0"/>
                            <a:ea typeface="宋体" panose="02010600030101010101" pitchFamily="2" charset="-122"/>
                          </a:rPr>
                          <m:t>0</m:t>
                        </m:r>
                      </m:sub>
                    </m:sSub>
                  </m:oMath>
                </a14:m>
                <a:r>
                  <a:rPr altLang="zh-HK" dirty="0">
                    <a:solidFill>
                      <a:prstClr val="black"/>
                    </a:solidFill>
                    <a:latin typeface="微软雅黑" panose="020B0503020204020204" pitchFamily="34" charset="-122"/>
                    <a:ea typeface="微软雅黑" panose="020B0503020204020204" pitchFamily="34" charset="-122"/>
                  </a:rPr>
                  <a:t>，它被定义为感染者在完全易感人群中恢复之前的平均额外感染数</a:t>
                </a:r>
                <a:r>
                  <a:rPr lang="zh-CN" altLang="en-US" dirty="0">
                    <a:solidFill>
                      <a:prstClr val="black"/>
                    </a:solidFill>
                    <a:latin typeface="微软雅黑" panose="020B0503020204020204" pitchFamily="34" charset="-122"/>
                    <a:ea typeface="微软雅黑" panose="020B0503020204020204" pitchFamily="34" charset="-122"/>
                  </a:rPr>
                  <a:t>，</a:t>
                </a:r>
                <a:r>
                  <a:rPr altLang="zh-HK" dirty="0">
                    <a:solidFill>
                      <a:prstClr val="black"/>
                    </a:solidFill>
                    <a:latin typeface="微软雅黑" panose="020B0503020204020204" pitchFamily="34" charset="-122"/>
                    <a:ea typeface="微软雅黑" panose="020B0503020204020204" pitchFamily="34" charset="-122"/>
                  </a:rPr>
                  <a:t>在经典SIR模型中，简单地为β/γ，因为一个感染者(平均)需要1/γ天才能康复，在这段时间内，他将(平均)接触</a:t>
                </a:r>
                <a:r>
                  <a:rPr lang="en-US" altLang="zh-HK" dirty="0">
                    <a:solidFill>
                      <a:prstClr val="black"/>
                    </a:solidFill>
                    <a:latin typeface="微软雅黑" panose="020B0503020204020204" pitchFamily="34" charset="-122"/>
                    <a:ea typeface="微软雅黑" panose="020B0503020204020204" pitchFamily="34" charset="-122"/>
                  </a:rPr>
                  <a:t>  </a:t>
                </a:r>
                <a:r>
                  <a:rPr altLang="zh-HK" dirty="0">
                    <a:solidFill>
                      <a:prstClr val="black"/>
                    </a:solidFill>
                    <a:latin typeface="微软雅黑" panose="020B0503020204020204" pitchFamily="34" charset="-122"/>
                    <a:ea typeface="微软雅黑" panose="020B0503020204020204" pitchFamily="34" charset="-122"/>
                  </a:rPr>
                  <a:t>个人。在我们的时变SIR模型中，t时刻的有效</a:t>
                </a:r>
                <a:r>
                  <a:rPr lang="zh-CN" altLang="en-US" dirty="0">
                    <a:solidFill>
                      <a:prstClr val="black"/>
                    </a:solidFill>
                    <a:latin typeface="微软雅黑" panose="020B0503020204020204" pitchFamily="34" charset="-122"/>
                    <a:ea typeface="微软雅黑" panose="020B0503020204020204" pitchFamily="34" charset="-122"/>
                  </a:rPr>
                  <a:t>繁殖</a:t>
                </a:r>
                <a:r>
                  <a:rPr altLang="zh-HK" dirty="0">
                    <a:solidFill>
                      <a:prstClr val="black"/>
                    </a:solidFill>
                    <a:latin typeface="微软雅黑" panose="020B0503020204020204" pitchFamily="34" charset="-122"/>
                    <a:ea typeface="微软雅黑" panose="020B0503020204020204" pitchFamily="34" charset="-122"/>
                  </a:rPr>
                  <a:t>数</a:t>
                </a:r>
                <a:r>
                  <a:rPr lang="zh-CN" altLang="en-US" dirty="0">
                    <a:solidFill>
                      <a:prstClr val="black"/>
                    </a:solidFill>
                    <a:latin typeface="微软雅黑" panose="020B0503020204020204" pitchFamily="34" charset="-122"/>
                    <a:ea typeface="微软雅黑" panose="020B0503020204020204" pitchFamily="34" charset="-122"/>
                  </a:rPr>
                  <a:t>用</a:t>
                </a:r>
                <a14:m>
                  <m:oMath xmlns:m="http://schemas.openxmlformats.org/officeDocument/2006/math">
                    <m:sSub>
                      <m:sSubPr>
                        <m:ctrlPr>
                          <a:rPr lang="en-US" altLang="zh-CN" i="1" dirty="0">
                            <a:solidFill>
                              <a:prstClr val="black"/>
                            </a:solidFill>
                            <a:latin typeface="Cambria Math" panose="02040503050406030204" pitchFamily="18" charset="0"/>
                            <a:ea typeface="宋体" panose="02010600030101010101" pitchFamily="2" charset="-122"/>
                          </a:rPr>
                        </m:ctrlPr>
                      </m:sSubPr>
                      <m:e>
                        <m:r>
                          <a:rPr lang="en-US" altLang="zh-CN" dirty="0">
                            <a:solidFill>
                              <a:prstClr val="black"/>
                            </a:solidFill>
                            <a:latin typeface="Cambria Math" panose="02040503050406030204" pitchFamily="18" charset="0"/>
                            <a:ea typeface="宋体" panose="02010600030101010101" pitchFamily="2" charset="-122"/>
                          </a:rPr>
                          <m:t>𝑅</m:t>
                        </m:r>
                      </m:e>
                      <m:sub>
                        <m:r>
                          <a:rPr lang="en-US" altLang="zh-CN" dirty="0">
                            <a:solidFill>
                              <a:prstClr val="black"/>
                            </a:solidFill>
                            <a:latin typeface="Cambria Math" panose="02040503050406030204" pitchFamily="18" charset="0"/>
                            <a:ea typeface="宋体" panose="02010600030101010101" pitchFamily="2" charset="-122"/>
                          </a:rPr>
                          <m:t>𝑒</m:t>
                        </m:r>
                      </m:sub>
                    </m:sSub>
                    <m:r>
                      <a:rPr lang="en-US" altLang="zh-CN" dirty="0">
                        <a:solidFill>
                          <a:prstClr val="black"/>
                        </a:solidFill>
                        <a:latin typeface="Cambria Math" panose="02040503050406030204" pitchFamily="18" charset="0"/>
                        <a:ea typeface="宋体" panose="02010600030101010101" pitchFamily="2" charset="-122"/>
                      </a:rPr>
                      <m:t>(</m:t>
                    </m:r>
                    <m:r>
                      <a:rPr lang="en-US" altLang="zh-CN" dirty="0">
                        <a:solidFill>
                          <a:prstClr val="black"/>
                        </a:solidFill>
                        <a:latin typeface="Cambria Math" panose="02040503050406030204" pitchFamily="18" charset="0"/>
                        <a:ea typeface="宋体" panose="02010600030101010101" pitchFamily="2" charset="-122"/>
                      </a:rPr>
                      <m:t>𝑡</m:t>
                    </m:r>
                    <m:r>
                      <a:rPr lang="en-US" altLang="zh-CN" dirty="0">
                        <a:solidFill>
                          <a:prstClr val="black"/>
                        </a:solidFill>
                        <a:latin typeface="Cambria Math" panose="02040503050406030204" pitchFamily="18" charset="0"/>
                        <a:ea typeface="宋体" panose="02010600030101010101" pitchFamily="2" charset="-122"/>
                      </a:rPr>
                      <m:t>)</m:t>
                    </m:r>
                  </m:oMath>
                </a14:m>
                <a:r>
                  <a:rPr altLang="zh-HK" dirty="0">
                    <a:solidFill>
                      <a:prstClr val="black"/>
                    </a:solidFill>
                    <a:latin typeface="微软雅黑" panose="020B0503020204020204" pitchFamily="34" charset="-122"/>
                    <a:ea typeface="微软雅黑" panose="020B0503020204020204" pitchFamily="34" charset="-122"/>
                  </a:rPr>
                  <a:t>表示，定义为</a:t>
                </a:r>
                <a14:m>
                  <m:oMath xmlns:m="http://schemas.openxmlformats.org/officeDocument/2006/math">
                    <m:r>
                      <a:rPr lang="en-US" altLang="zh-HK" dirty="0">
                        <a:solidFill>
                          <a:prstClr val="black"/>
                        </a:solidFill>
                        <a:latin typeface="Cambria Math" panose="02040503050406030204" pitchFamily="18" charset="0"/>
                        <a:ea typeface="宋体" panose="02010600030101010101" pitchFamily="2" charset="-122"/>
                      </a:rPr>
                      <m:t>𝛽</m:t>
                    </m:r>
                    <m:r>
                      <a:rPr lang="en-US" altLang="zh-HK" dirty="0">
                        <a:solidFill>
                          <a:prstClr val="black"/>
                        </a:solidFill>
                        <a:latin typeface="Cambria Math" panose="02040503050406030204" pitchFamily="18" charset="0"/>
                        <a:ea typeface="宋体" panose="02010600030101010101" pitchFamily="2" charset="-122"/>
                      </a:rPr>
                      <m:t>(</m:t>
                    </m:r>
                    <m:r>
                      <a:rPr lang="en-US" altLang="zh-HK" dirty="0">
                        <a:solidFill>
                          <a:prstClr val="black"/>
                        </a:solidFill>
                        <a:latin typeface="Cambria Math" panose="02040503050406030204" pitchFamily="18" charset="0"/>
                        <a:ea typeface="宋体" panose="02010600030101010101" pitchFamily="2" charset="-122"/>
                      </a:rPr>
                      <m:t>𝑡</m:t>
                    </m:r>
                    <m:r>
                      <a:rPr lang="en-US" altLang="zh-HK" dirty="0">
                        <a:solidFill>
                          <a:prstClr val="black"/>
                        </a:solidFill>
                        <a:latin typeface="Cambria Math" panose="02040503050406030204" pitchFamily="18" charset="0"/>
                        <a:ea typeface="宋体" panose="02010600030101010101" pitchFamily="2" charset="-122"/>
                      </a:rPr>
                      <m:t>)/</m:t>
                    </m:r>
                    <m:r>
                      <a:rPr lang="en-US" altLang="zh-HK" dirty="0">
                        <a:solidFill>
                          <a:prstClr val="black"/>
                        </a:solidFill>
                        <a:latin typeface="Cambria Math" panose="02040503050406030204" pitchFamily="18" charset="0"/>
                        <a:ea typeface="宋体" panose="02010600030101010101" pitchFamily="2" charset="-122"/>
                      </a:rPr>
                      <m:t>𝛾</m:t>
                    </m:r>
                    <m:r>
                      <a:rPr lang="en-US" altLang="zh-HK" dirty="0">
                        <a:solidFill>
                          <a:prstClr val="black"/>
                        </a:solidFill>
                        <a:latin typeface="Cambria Math" panose="02040503050406030204" pitchFamily="18" charset="0"/>
                        <a:ea typeface="宋体" panose="02010600030101010101" pitchFamily="2" charset="-122"/>
                      </a:rPr>
                      <m:t>(</m:t>
                    </m:r>
                    <m:r>
                      <a:rPr lang="en-US" altLang="zh-HK" dirty="0">
                        <a:solidFill>
                          <a:prstClr val="black"/>
                        </a:solidFill>
                        <a:latin typeface="Cambria Math" panose="02040503050406030204" pitchFamily="18" charset="0"/>
                        <a:ea typeface="宋体" panose="02010600030101010101" pitchFamily="2" charset="-122"/>
                      </a:rPr>
                      <m:t>𝑡</m:t>
                    </m:r>
                    <m:r>
                      <a:rPr lang="en-US" altLang="zh-HK" dirty="0">
                        <a:solidFill>
                          <a:prstClr val="black"/>
                        </a:solidFill>
                        <a:latin typeface="Cambria Math" panose="02040503050406030204" pitchFamily="18" charset="0"/>
                        <a:ea typeface="宋体" panose="02010600030101010101" pitchFamily="2" charset="-122"/>
                      </a:rPr>
                      <m:t>)</m:t>
                    </m:r>
                  </m:oMath>
                </a14:m>
                <a:r>
                  <a:rPr altLang="zh-HK" dirty="0">
                    <a:solidFill>
                      <a:prstClr val="black"/>
                    </a:solidFill>
                    <a:latin typeface="微软雅黑" panose="020B0503020204020204" pitchFamily="34" charset="-122"/>
                    <a:ea typeface="微软雅黑" panose="020B0503020204020204" pitchFamily="34" charset="-122"/>
                  </a:rPr>
                  <a:t>。</a:t>
                </a:r>
              </a:p>
            </p:txBody>
          </p:sp>
        </mc:Choice>
        <mc:Fallback xmlns="">
          <p:sp>
            <p:nvSpPr>
              <p:cNvPr id="18" name="矩形 17"/>
              <p:cNvSpPr>
                <a:spLocks noRot="1" noChangeAspect="1" noMove="1" noResize="1" noEditPoints="1" noAdjustHandles="1" noChangeArrowheads="1" noChangeShapeType="1" noTextEdit="1"/>
              </p:cNvSpPr>
              <p:nvPr/>
            </p:nvSpPr>
            <p:spPr>
              <a:xfrm>
                <a:off x="2328373" y="2246367"/>
                <a:ext cx="7319875" cy="1200329"/>
              </a:xfrm>
              <a:prstGeom prst="rect">
                <a:avLst/>
              </a:prstGeom>
              <a:blipFill>
                <a:blip r:embed="rId2"/>
                <a:stretch>
                  <a:fillRect l="-749" t="-2538" r="-666" b="-7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2328373" y="3739000"/>
                <a:ext cx="7319875" cy="9233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altLang="zh-HK" dirty="0">
                    <a:solidFill>
                      <a:prstClr val="black"/>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i="1" dirty="0">
                            <a:solidFill>
                              <a:prstClr val="black"/>
                            </a:solidFill>
                            <a:latin typeface="Cambria Math" panose="02040503050406030204" pitchFamily="18" charset="0"/>
                            <a:ea typeface="宋体" panose="02010600030101010101" pitchFamily="2" charset="-122"/>
                          </a:rPr>
                        </m:ctrlPr>
                      </m:sSubPr>
                      <m:e>
                        <m:r>
                          <a:rPr lang="en-US" altLang="zh-CN" dirty="0">
                            <a:solidFill>
                              <a:prstClr val="black"/>
                            </a:solidFill>
                            <a:latin typeface="Cambria Math" panose="02040503050406030204" pitchFamily="18" charset="0"/>
                            <a:ea typeface="宋体" panose="02010600030101010101" pitchFamily="2" charset="-122"/>
                          </a:rPr>
                          <m:t>𝑅</m:t>
                        </m:r>
                      </m:e>
                      <m:sub>
                        <m:r>
                          <a:rPr lang="en-US" altLang="zh-CN" dirty="0">
                            <a:solidFill>
                              <a:prstClr val="black"/>
                            </a:solidFill>
                            <a:latin typeface="Cambria Math" panose="02040503050406030204" pitchFamily="18" charset="0"/>
                            <a:ea typeface="宋体" panose="02010600030101010101" pitchFamily="2" charset="-122"/>
                          </a:rPr>
                          <m:t>𝑒</m:t>
                        </m:r>
                      </m:sub>
                    </m:sSub>
                    <m:r>
                      <a:rPr lang="en-US" altLang="zh-CN" dirty="0">
                        <a:solidFill>
                          <a:prstClr val="black"/>
                        </a:solidFill>
                        <a:latin typeface="Cambria Math" panose="02040503050406030204" pitchFamily="18" charset="0"/>
                        <a:ea typeface="宋体" panose="02010600030101010101" pitchFamily="2" charset="-122"/>
                      </a:rPr>
                      <m:t>(</m:t>
                    </m:r>
                    <m:r>
                      <a:rPr lang="en-US" altLang="zh-CN" dirty="0">
                        <a:solidFill>
                          <a:prstClr val="black"/>
                        </a:solidFill>
                        <a:latin typeface="Cambria Math" panose="02040503050406030204" pitchFamily="18" charset="0"/>
                        <a:ea typeface="宋体" panose="02010600030101010101" pitchFamily="2" charset="-122"/>
                      </a:rPr>
                      <m:t>𝑡</m:t>
                    </m:r>
                    <m:r>
                      <a:rPr lang="en-US" altLang="zh-CN" dirty="0">
                        <a:solidFill>
                          <a:prstClr val="black"/>
                        </a:solidFill>
                        <a:latin typeface="Cambria Math" panose="02040503050406030204" pitchFamily="18" charset="0"/>
                        <a:ea typeface="宋体" panose="02010600030101010101" pitchFamily="2" charset="-122"/>
                      </a:rPr>
                      <m:t>)&gt;1</m:t>
                    </m:r>
                  </m:oMath>
                </a14:m>
                <a:r>
                  <a:rPr altLang="zh-HK" dirty="0">
                    <a:solidFill>
                      <a:prstClr val="black"/>
                    </a:solidFill>
                    <a:latin typeface="微软雅黑" panose="020B0503020204020204" pitchFamily="34" charset="-122"/>
                    <a:ea typeface="微软雅黑" panose="020B0503020204020204" pitchFamily="34" charset="-122"/>
                  </a:rPr>
                  <a:t>，疾病将呈指数传播，感染总人口n的一定比例。反之，疾病最终将得到控制。因此，通过观察</a:t>
                </a:r>
                <a14:m>
                  <m:oMath xmlns:m="http://schemas.openxmlformats.org/officeDocument/2006/math">
                    <m:sSub>
                      <m:sSubPr>
                        <m:ctrlPr>
                          <a:rPr lang="en-US" altLang="zh-CN" i="1" dirty="0">
                            <a:solidFill>
                              <a:prstClr val="black"/>
                            </a:solidFill>
                            <a:latin typeface="Cambria Math" panose="02040503050406030204" pitchFamily="18" charset="0"/>
                            <a:ea typeface="宋体" panose="02010600030101010101" pitchFamily="2" charset="-122"/>
                          </a:rPr>
                        </m:ctrlPr>
                      </m:sSubPr>
                      <m:e>
                        <m:r>
                          <a:rPr lang="en-US" altLang="zh-CN" dirty="0">
                            <a:solidFill>
                              <a:prstClr val="black"/>
                            </a:solidFill>
                            <a:latin typeface="Cambria Math" panose="02040503050406030204" pitchFamily="18" charset="0"/>
                            <a:ea typeface="宋体" panose="02010600030101010101" pitchFamily="2" charset="-122"/>
                          </a:rPr>
                          <m:t>𝑅</m:t>
                        </m:r>
                      </m:e>
                      <m:sub>
                        <m:r>
                          <a:rPr lang="en-US" altLang="zh-CN" dirty="0">
                            <a:solidFill>
                              <a:prstClr val="black"/>
                            </a:solidFill>
                            <a:latin typeface="Cambria Math" panose="02040503050406030204" pitchFamily="18" charset="0"/>
                            <a:ea typeface="宋体" panose="02010600030101010101" pitchFamily="2" charset="-122"/>
                          </a:rPr>
                          <m:t>𝑒</m:t>
                        </m:r>
                      </m:sub>
                    </m:sSub>
                    <m:r>
                      <a:rPr lang="en-US" altLang="zh-CN" dirty="0">
                        <a:solidFill>
                          <a:prstClr val="black"/>
                        </a:solidFill>
                        <a:latin typeface="Cambria Math" panose="02040503050406030204" pitchFamily="18" charset="0"/>
                        <a:ea typeface="宋体" panose="02010600030101010101" pitchFamily="2" charset="-122"/>
                      </a:rPr>
                      <m:t>(</m:t>
                    </m:r>
                    <m:r>
                      <a:rPr lang="en-US" altLang="zh-CN" dirty="0">
                        <a:solidFill>
                          <a:prstClr val="black"/>
                        </a:solidFill>
                        <a:latin typeface="Cambria Math" panose="02040503050406030204" pitchFamily="18" charset="0"/>
                        <a:ea typeface="宋体" panose="02010600030101010101" pitchFamily="2" charset="-122"/>
                      </a:rPr>
                      <m:t>𝑡</m:t>
                    </m:r>
                    <m:r>
                      <a:rPr lang="en-US" altLang="zh-CN" dirty="0">
                        <a:solidFill>
                          <a:prstClr val="black"/>
                        </a:solidFill>
                        <a:latin typeface="Cambria Math" panose="02040503050406030204" pitchFamily="18" charset="0"/>
                        <a:ea typeface="宋体" panose="02010600030101010101" pitchFamily="2" charset="-122"/>
                      </a:rPr>
                      <m:t>)</m:t>
                    </m:r>
                  </m:oMath>
                </a14:m>
                <a:r>
                  <a:rPr altLang="zh-HK" dirty="0">
                    <a:solidFill>
                      <a:prstClr val="black"/>
                    </a:solidFill>
                    <a:latin typeface="微软雅黑" panose="020B0503020204020204" pitchFamily="34" charset="-122"/>
                    <a:ea typeface="微软雅黑" panose="020B0503020204020204" pitchFamily="34" charset="-122"/>
                  </a:rPr>
                  <a:t>随时间的变化，甚至预测未来</a:t>
                </a:r>
                <a14:m>
                  <m:oMath xmlns:m="http://schemas.openxmlformats.org/officeDocument/2006/math">
                    <m:sSub>
                      <m:sSubPr>
                        <m:ctrlPr>
                          <a:rPr lang="en-US" altLang="zh-CN" i="1" dirty="0">
                            <a:solidFill>
                              <a:prstClr val="black"/>
                            </a:solidFill>
                            <a:latin typeface="Cambria Math" panose="02040503050406030204" pitchFamily="18" charset="0"/>
                            <a:ea typeface="宋体" panose="02010600030101010101" pitchFamily="2" charset="-122"/>
                          </a:rPr>
                        </m:ctrlPr>
                      </m:sSubPr>
                      <m:e>
                        <m:r>
                          <a:rPr lang="en-US" altLang="zh-CN" dirty="0">
                            <a:solidFill>
                              <a:prstClr val="black"/>
                            </a:solidFill>
                            <a:latin typeface="Cambria Math" panose="02040503050406030204" pitchFamily="18" charset="0"/>
                            <a:ea typeface="宋体" panose="02010600030101010101" pitchFamily="2" charset="-122"/>
                          </a:rPr>
                          <m:t>𝑅</m:t>
                        </m:r>
                      </m:e>
                      <m:sub>
                        <m:r>
                          <a:rPr lang="en-US" altLang="zh-CN" dirty="0">
                            <a:solidFill>
                              <a:prstClr val="black"/>
                            </a:solidFill>
                            <a:latin typeface="Cambria Math" panose="02040503050406030204" pitchFamily="18" charset="0"/>
                            <a:ea typeface="宋体" panose="02010600030101010101" pitchFamily="2" charset="-122"/>
                          </a:rPr>
                          <m:t>𝑒</m:t>
                        </m:r>
                      </m:sub>
                    </m:sSub>
                    <m:r>
                      <a:rPr lang="en-US" altLang="zh-CN" dirty="0">
                        <a:solidFill>
                          <a:prstClr val="black"/>
                        </a:solidFill>
                        <a:latin typeface="Cambria Math" panose="02040503050406030204" pitchFamily="18" charset="0"/>
                        <a:ea typeface="宋体" panose="02010600030101010101" pitchFamily="2" charset="-122"/>
                      </a:rPr>
                      <m:t>(</m:t>
                    </m:r>
                    <m:r>
                      <a:rPr lang="en-US" altLang="zh-CN" dirty="0">
                        <a:solidFill>
                          <a:prstClr val="black"/>
                        </a:solidFill>
                        <a:latin typeface="Cambria Math" panose="02040503050406030204" pitchFamily="18" charset="0"/>
                        <a:ea typeface="宋体" panose="02010600030101010101" pitchFamily="2" charset="-122"/>
                      </a:rPr>
                      <m:t>𝑡</m:t>
                    </m:r>
                    <m:r>
                      <a:rPr lang="en-US" altLang="zh-CN" dirty="0">
                        <a:solidFill>
                          <a:prstClr val="black"/>
                        </a:solidFill>
                        <a:latin typeface="Cambria Math" panose="02040503050406030204" pitchFamily="18" charset="0"/>
                        <a:ea typeface="宋体" panose="02010600030101010101" pitchFamily="2" charset="-122"/>
                      </a:rPr>
                      <m:t>)</m:t>
                    </m:r>
                  </m:oMath>
                </a14:m>
                <a:r>
                  <a:rPr altLang="zh-HK" dirty="0">
                    <a:solidFill>
                      <a:prstClr val="black"/>
                    </a:solidFill>
                    <a:latin typeface="微软雅黑" panose="020B0503020204020204" pitchFamily="34" charset="-122"/>
                    <a:ea typeface="微软雅黑" panose="020B0503020204020204" pitchFamily="34" charset="-122"/>
                  </a:rPr>
                  <a:t>，我们可以检验某些疫情控制政策是否有效</a:t>
                </a:r>
                <a:r>
                  <a:rPr lang="zh-HK" altLang="zh-HK" dirty="0">
                    <a:solidFill>
                      <a:prstClr val="black"/>
                    </a:solidFill>
                    <a:latin typeface="微软雅黑" panose="020B0503020204020204" pitchFamily="34" charset="-122"/>
                    <a:ea typeface="微软雅黑" panose="020B0503020204020204" pitchFamily="34" charset="-122"/>
                  </a:rPr>
                  <a:t> </a:t>
                </a:r>
              </a:p>
            </p:txBody>
          </p:sp>
        </mc:Choice>
        <mc:Fallback xmlns="">
          <p:sp>
            <p:nvSpPr>
              <p:cNvPr id="20" name="矩形 19"/>
              <p:cNvSpPr>
                <a:spLocks noRot="1" noChangeAspect="1" noMove="1" noResize="1" noEditPoints="1" noAdjustHandles="1" noChangeArrowheads="1" noChangeShapeType="1" noTextEdit="1"/>
              </p:cNvSpPr>
              <p:nvPr/>
            </p:nvSpPr>
            <p:spPr>
              <a:xfrm>
                <a:off x="2328373" y="3739000"/>
                <a:ext cx="7319875" cy="923330"/>
              </a:xfrm>
              <a:prstGeom prst="rect">
                <a:avLst/>
              </a:prstGeom>
              <a:blipFill>
                <a:blip r:embed="rId3"/>
                <a:stretch>
                  <a:fillRect l="-749" t="-3289" r="-666" b="-9211"/>
                </a:stretch>
              </a:blipFill>
            </p:spPr>
            <p:txBody>
              <a:bodyPr/>
              <a:lstStyle/>
              <a:p>
                <a:r>
                  <a:rPr lang="zh-CN" altLang="en-US">
                    <a:noFill/>
                  </a:rPr>
                  <a:t> </a:t>
                </a:r>
              </a:p>
            </p:txBody>
          </p:sp>
        </mc:Fallback>
      </mc:AlternateContent>
      <p:sp>
        <p:nvSpPr>
          <p:cNvPr id="3" name="文本框 2"/>
          <p:cNvSpPr txBox="1"/>
          <p:nvPr/>
        </p:nvSpPr>
        <p:spPr>
          <a:xfrm>
            <a:off x="117072" y="1213009"/>
            <a:ext cx="1439862" cy="221599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3800" b="0" i="0" u="none" strike="noStrike" kern="1200" cap="none" spc="0" normalizeH="0" baseline="0" noProof="0" dirty="0">
                <a:ln>
                  <a:noFill/>
                </a:ln>
                <a:solidFill>
                  <a:srgbClr val="92D14F"/>
                </a:solidFill>
                <a:effectLst/>
                <a:uLnTx/>
                <a:uFillTx/>
                <a:latin typeface="Adobe 仿宋 Std R" panose="02020400000000000000" pitchFamily="18" charset="-122"/>
                <a:ea typeface="Adobe 仿宋 Std R" panose="02020400000000000000" pitchFamily="18" charset="-122"/>
                <a:cs typeface="+mn-cs"/>
              </a:rPr>
              <a:t>“</a:t>
            </a:r>
            <a:endParaRPr kumimoji="0" lang="zh-HK" altLang="en-US" sz="13800" b="0" i="0" u="none" strike="noStrike" kern="1200" cap="none" spc="0" normalizeH="0" baseline="0" noProof="0" dirty="0">
              <a:ln>
                <a:noFill/>
              </a:ln>
              <a:solidFill>
                <a:srgbClr val="92D14F"/>
              </a:solidFill>
              <a:effectLst/>
              <a:uLnTx/>
              <a:uFillTx/>
              <a:latin typeface="Adobe 仿宋 Std R" panose="02020400000000000000" pitchFamily="18" charset="-122"/>
              <a:ea typeface="Adobe 仿宋 Std R" panose="02020400000000000000" pitchFamily="18" charset="-122"/>
              <a:cs typeface="+mn-cs"/>
            </a:endParaRPr>
          </a:p>
        </p:txBody>
      </p:sp>
      <p:sp>
        <p:nvSpPr>
          <p:cNvPr id="23" name="文本框 22"/>
          <p:cNvSpPr txBox="1"/>
          <p:nvPr/>
        </p:nvSpPr>
        <p:spPr>
          <a:xfrm>
            <a:off x="10441392" y="5200810"/>
            <a:ext cx="1439862" cy="221599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3800" b="0" i="0" u="none" strike="noStrike" kern="1200" cap="none" spc="0" normalizeH="0" baseline="0" noProof="0" dirty="0">
                <a:ln>
                  <a:noFill/>
                </a:ln>
                <a:solidFill>
                  <a:srgbClr val="92D14F"/>
                </a:solidFill>
                <a:effectLst/>
                <a:uLnTx/>
                <a:uFillTx/>
                <a:latin typeface="Adobe 仿宋 Std R" panose="02020400000000000000" pitchFamily="18" charset="-122"/>
                <a:ea typeface="Adobe 仿宋 Std R" panose="02020400000000000000" pitchFamily="18" charset="-122"/>
                <a:cs typeface="+mn-cs"/>
              </a:rPr>
              <a:t>”</a:t>
            </a:r>
            <a:endParaRPr kumimoji="0" lang="zh-HK" altLang="en-US" sz="13800" b="0" i="0" u="none" strike="noStrike" kern="1200" cap="none" spc="0" normalizeH="0" baseline="0" noProof="0" dirty="0">
              <a:ln>
                <a:noFill/>
              </a:ln>
              <a:solidFill>
                <a:srgbClr val="92D14F"/>
              </a:solidFill>
              <a:effectLst/>
              <a:uLnTx/>
              <a:uFillTx/>
              <a:latin typeface="Adobe 仿宋 Std R" panose="02020400000000000000" pitchFamily="18" charset="-122"/>
              <a:ea typeface="Adobe 仿宋 Std R" panose="02020400000000000000" pitchFamily="18" charset="-122"/>
              <a:cs typeface="+mn-cs"/>
            </a:endParaRPr>
          </a:p>
        </p:txBody>
      </p:sp>
      <p:sp>
        <p:nvSpPr>
          <p:cNvPr id="38" name="矩形 37">
            <a:extLst>
              <a:ext uri="{FF2B5EF4-FFF2-40B4-BE49-F238E27FC236}">
                <a16:creationId xmlns:a16="http://schemas.microsoft.com/office/drawing/2014/main" id="{85E97DC6-97E1-4DE9-A754-2B828B882931}"/>
              </a:ext>
            </a:extLst>
          </p:cNvPr>
          <p:cNvSpPr/>
          <p:nvPr/>
        </p:nvSpPr>
        <p:spPr>
          <a:xfrm>
            <a:off x="6033973" y="99865"/>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39" name="直接连接符 38">
            <a:extLst>
              <a:ext uri="{FF2B5EF4-FFF2-40B4-BE49-F238E27FC236}">
                <a16:creationId xmlns:a16="http://schemas.microsoft.com/office/drawing/2014/main" id="{256DA613-A83D-40C8-9A37-B64EA2FA2AAF}"/>
              </a:ext>
            </a:extLst>
          </p:cNvPr>
          <p:cNvCxnSpPr/>
          <p:nvPr/>
        </p:nvCxnSpPr>
        <p:spPr>
          <a:xfrm>
            <a:off x="3262759" y="8528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82196171-C0A2-4DE3-814A-D52014010848}"/>
              </a:ext>
            </a:extLst>
          </p:cNvPr>
          <p:cNvSpPr txBox="1"/>
          <p:nvPr/>
        </p:nvSpPr>
        <p:spPr>
          <a:xfrm>
            <a:off x="4680925" y="80205"/>
            <a:ext cx="12523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研究方法</a:t>
            </a:r>
          </a:p>
        </p:txBody>
      </p:sp>
      <p:sp>
        <p:nvSpPr>
          <p:cNvPr id="41" name="文本框 40">
            <a:extLst>
              <a:ext uri="{FF2B5EF4-FFF2-40B4-BE49-F238E27FC236}">
                <a16:creationId xmlns:a16="http://schemas.microsoft.com/office/drawing/2014/main" id="{DD10ED4C-781B-4F4F-8D4F-AB359BB50681}"/>
              </a:ext>
            </a:extLst>
          </p:cNvPr>
          <p:cNvSpPr txBox="1"/>
          <p:nvPr/>
        </p:nvSpPr>
        <p:spPr>
          <a:xfrm>
            <a:off x="3330201" y="88460"/>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42" name="文本框 41">
            <a:extLst>
              <a:ext uri="{FF2B5EF4-FFF2-40B4-BE49-F238E27FC236}">
                <a16:creationId xmlns:a16="http://schemas.microsoft.com/office/drawing/2014/main" id="{2C5E5DBC-4059-4770-8349-43A8737EC5CD}"/>
              </a:ext>
            </a:extLst>
          </p:cNvPr>
          <p:cNvSpPr txBox="1"/>
          <p:nvPr/>
        </p:nvSpPr>
        <p:spPr>
          <a:xfrm>
            <a:off x="6026483" y="85285"/>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仿真实验</a:t>
            </a:r>
          </a:p>
        </p:txBody>
      </p:sp>
      <p:sp>
        <p:nvSpPr>
          <p:cNvPr id="43" name="文本框 42">
            <a:extLst>
              <a:ext uri="{FF2B5EF4-FFF2-40B4-BE49-F238E27FC236}">
                <a16:creationId xmlns:a16="http://schemas.microsoft.com/office/drawing/2014/main" id="{89F94D32-DD30-4B13-A583-02CB59180DA2}"/>
              </a:ext>
            </a:extLst>
          </p:cNvPr>
          <p:cNvSpPr txBox="1"/>
          <p:nvPr/>
        </p:nvSpPr>
        <p:spPr>
          <a:xfrm>
            <a:off x="7412125" y="85285"/>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44" name="直接连接符 43">
            <a:extLst>
              <a:ext uri="{FF2B5EF4-FFF2-40B4-BE49-F238E27FC236}">
                <a16:creationId xmlns:a16="http://schemas.microsoft.com/office/drawing/2014/main" id="{382BF9B7-F4E9-4F9D-97F8-C22F4A714A0C}"/>
              </a:ext>
            </a:extLst>
          </p:cNvPr>
          <p:cNvCxnSpPr/>
          <p:nvPr/>
        </p:nvCxnSpPr>
        <p:spPr>
          <a:xfrm>
            <a:off x="4616004" y="8528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10624B5-E7A4-4317-9434-33D8BFC20C14}"/>
              </a:ext>
            </a:extLst>
          </p:cNvPr>
          <p:cNvCxnSpPr/>
          <p:nvPr/>
        </p:nvCxnSpPr>
        <p:spPr>
          <a:xfrm>
            <a:off x="5988311" y="8528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23EF67-AFAD-413A-B26C-8F1D2C4B7033}"/>
              </a:ext>
            </a:extLst>
          </p:cNvPr>
          <p:cNvCxnSpPr/>
          <p:nvPr/>
        </p:nvCxnSpPr>
        <p:spPr>
          <a:xfrm>
            <a:off x="7317570" y="8528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CD12E82-5A8A-479A-A8AD-A8C762FFE5CE}"/>
              </a:ext>
            </a:extLst>
          </p:cNvPr>
          <p:cNvCxnSpPr/>
          <p:nvPr/>
        </p:nvCxnSpPr>
        <p:spPr>
          <a:xfrm>
            <a:off x="8707525" y="8528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对象 1">
            <a:extLst>
              <a:ext uri="{FF2B5EF4-FFF2-40B4-BE49-F238E27FC236}">
                <a16:creationId xmlns:a16="http://schemas.microsoft.com/office/drawing/2014/main" id="{B323A405-CBF8-497F-B723-5434E47EDC80}"/>
              </a:ext>
            </a:extLst>
          </p:cNvPr>
          <p:cNvGraphicFramePr>
            <a:graphicFrameLocks noChangeAspect="1"/>
          </p:cNvGraphicFramePr>
          <p:nvPr>
            <p:extLst>
              <p:ext uri="{D42A27DB-BD31-4B8C-83A1-F6EECF244321}">
                <p14:modId xmlns:p14="http://schemas.microsoft.com/office/powerpoint/2010/main" val="2803266372"/>
              </p:ext>
            </p:extLst>
          </p:nvPr>
        </p:nvGraphicFramePr>
        <p:xfrm>
          <a:off x="7302921" y="2838450"/>
          <a:ext cx="152400" cy="263525"/>
        </p:xfrm>
        <a:graphic>
          <a:graphicData uri="http://schemas.openxmlformats.org/presentationml/2006/ole">
            <mc:AlternateContent xmlns:mc="http://schemas.openxmlformats.org/markup-compatibility/2006">
              <mc:Choice xmlns:v="urn:schemas-microsoft-com:vml" Requires="v">
                <p:oleObj name="Equation" r:id="rId4" imgW="152280" imgH="203040" progId="Equation.DSMT4">
                  <p:embed/>
                </p:oleObj>
              </mc:Choice>
              <mc:Fallback>
                <p:oleObj name="Equation" r:id="rId4" imgW="152280" imgH="203040" progId="Equation.DSMT4">
                  <p:embed/>
                  <p:pic>
                    <p:nvPicPr>
                      <p:cNvPr id="0" name=""/>
                      <p:cNvPicPr/>
                      <p:nvPr/>
                    </p:nvPicPr>
                    <p:blipFill>
                      <a:blip r:embed="rId5"/>
                      <a:stretch>
                        <a:fillRect/>
                      </a:stretch>
                    </p:blipFill>
                    <p:spPr>
                      <a:xfrm>
                        <a:off x="7302921" y="2838450"/>
                        <a:ext cx="152400" cy="263525"/>
                      </a:xfrm>
                      <a:prstGeom prst="rect">
                        <a:avLst/>
                      </a:prstGeom>
                    </p:spPr>
                  </p:pic>
                </p:oleObj>
              </mc:Fallback>
            </mc:AlternateContent>
          </a:graphicData>
        </a:graphic>
      </p:graphicFrame>
    </p:spTree>
    <p:extLst>
      <p:ext uri="{BB962C8B-B14F-4D97-AF65-F5344CB8AC3E}">
        <p14:creationId xmlns:p14="http://schemas.microsoft.com/office/powerpoint/2010/main" val="904993419"/>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5139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grpSp>
      <p:sp>
        <p:nvSpPr>
          <p:cNvPr id="63" name="矩形 62"/>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3" name="文本框 2"/>
              <p:cNvSpPr txBox="1"/>
              <p:nvPr/>
            </p:nvSpPr>
            <p:spPr>
              <a:xfrm>
                <a:off x="658495" y="4788535"/>
                <a:ext cx="4481195" cy="7861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中国COVID-19时变SIR模型的有效</a:t>
                </a: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繁殖</a:t>
                </a:r>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数</a:t>
                </a:r>
                <a14:m>
                  <m:oMath xmlns:m="http://schemas.openxmlformats.org/officeDocument/2006/math">
                    <m:sSub>
                      <m:sSubPr>
                        <m:ctrlPr>
                          <a:rPr kumimoji="0" lang="en-US" sz="1100" b="0" i="1" u="none" strike="noStrike" kern="1200" cap="none" spc="0" normalizeH="0" baseline="0" noProof="0" dirty="0">
                            <a:ln>
                              <a:noFill/>
                            </a:ln>
                            <a:solidFill>
                              <a:srgbClr val="666666"/>
                            </a:solidFill>
                            <a:effectLst/>
                            <a:uLnTx/>
                            <a:uFillTx/>
                            <a:latin typeface="Cambria Math" panose="02040503050406030204" pitchFamily="18" charset="0"/>
                            <a:cs typeface="Cambria Math" panose="02040503050406030204" charset="0"/>
                          </a:rPr>
                        </m:ctrlPr>
                      </m:sSubPr>
                      <m:e>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𝑅</m:t>
                        </m:r>
                      </m:e>
                      <m:sub>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𝑒</m:t>
                        </m:r>
                      </m:sub>
                    </m:sSub>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𝑡</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oMath>
                </a14:m>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。蓝色圆标实线为2020年1月27日至2020年2月20日给定数据的</a:t>
                </a:r>
                <a14:m>
                  <m:oMath xmlns:m="http://schemas.openxmlformats.org/officeDocument/2006/math">
                    <m:sSub>
                      <m:sSubPr>
                        <m:ctrlPr>
                          <a:rPr kumimoji="0" lang="en-US" sz="1100" b="0" i="1" u="none" strike="noStrike" kern="1200" cap="none" spc="0" normalizeH="0" baseline="0" noProof="0" dirty="0">
                            <a:ln>
                              <a:noFill/>
                            </a:ln>
                            <a:solidFill>
                              <a:srgbClr val="666666"/>
                            </a:solidFill>
                            <a:effectLst/>
                            <a:uLnTx/>
                            <a:uFillTx/>
                            <a:latin typeface="Cambria Math" panose="02040503050406030204" pitchFamily="18" charset="0"/>
                            <a:cs typeface="Cambria Math" panose="02040503050406030204" charset="0"/>
                          </a:rPr>
                        </m:ctrlPr>
                      </m:sSubPr>
                      <m:e>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𝑅</m:t>
                        </m:r>
                      </m:e>
                      <m:sub>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𝑒</m:t>
                        </m:r>
                      </m:sub>
                    </m:sSub>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𝑡</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oMath>
                </a14:m>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，紫色星号虚线为2020年1月27日至2020年2月15日数据的预测</a:t>
                </a:r>
                <a14:m>
                  <m:oMath xmlns:m="http://schemas.openxmlformats.org/officeDocument/2006/math">
                    <m:acc>
                      <m:accPr>
                        <m:chr m:val="̂"/>
                        <m:ctrlPr>
                          <a:rPr kumimoji="0" sz="1100" b="0" i="1" u="none" strike="noStrike" kern="1200" cap="none" spc="0" normalizeH="0" baseline="0" noProof="0" dirty="0">
                            <a:ln>
                              <a:noFill/>
                            </a:ln>
                            <a:solidFill>
                              <a:srgbClr val="666666"/>
                            </a:solidFill>
                            <a:effectLst/>
                            <a:uLnTx/>
                            <a:uFillTx/>
                            <a:latin typeface="Cambria Math" panose="02040503050406030204" pitchFamily="18" charset="0"/>
                            <a:cs typeface="Cambria Math" panose="02040503050406030204" charset="0"/>
                          </a:rPr>
                        </m:ctrlPr>
                      </m:accPr>
                      <m:e>
                        <m:sSub>
                          <m:sSubPr>
                            <m:ctrlPr>
                              <a:rPr kumimoji="0" sz="1100" b="0" i="1" u="none" strike="noStrike" kern="1200" cap="none" spc="0" normalizeH="0" baseline="0" noProof="0" dirty="0">
                                <a:ln>
                                  <a:noFill/>
                                </a:ln>
                                <a:solidFill>
                                  <a:srgbClr val="666666"/>
                                </a:solidFill>
                                <a:effectLst/>
                                <a:uLnTx/>
                                <a:uFillTx/>
                                <a:latin typeface="Cambria Math" panose="02040503050406030204" pitchFamily="18" charset="0"/>
                                <a:cs typeface="Cambria Math" panose="02040503050406030204" charset="0"/>
                              </a:rPr>
                            </m:ctrlPr>
                          </m:sSubPr>
                          <m:e>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𝑅</m:t>
                            </m:r>
                          </m:e>
                          <m:sub>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𝑒</m:t>
                            </m:r>
                          </m:sub>
                        </m:sSub>
                      </m:e>
                    </m:acc>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𝑡</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oMath>
                </a14:m>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，红色虚线为有效繁殖数的渗透阈值1</a:t>
                </a:r>
              </a:p>
            </p:txBody>
          </p:sp>
        </mc:Choice>
        <mc:Fallback xmlns="">
          <p:sp>
            <p:nvSpPr>
              <p:cNvPr id="3" name="文本框 2"/>
              <p:cNvSpPr txBox="1">
                <a:spLocks noRot="1" noChangeAspect="1" noMove="1" noResize="1" noEditPoints="1" noAdjustHandles="1" noChangeArrowheads="1" noChangeShapeType="1" noTextEdit="1"/>
              </p:cNvSpPr>
              <p:nvPr/>
            </p:nvSpPr>
            <p:spPr>
              <a:xfrm>
                <a:off x="658495" y="4788535"/>
                <a:ext cx="4481195" cy="786130"/>
              </a:xfrm>
              <a:prstGeom prst="rect">
                <a:avLst/>
              </a:prstGeom>
              <a:blipFill>
                <a:blip r:embed="rId2"/>
                <a:stretch>
                  <a:fillRect b="-3906"/>
                </a:stretch>
              </a:blipFill>
            </p:spPr>
            <p:txBody>
              <a:bodyPr/>
              <a:lstStyle/>
              <a:p>
                <a:r>
                  <a:rPr lang="zh-CN" altLang="en-US">
                    <a:noFill/>
                  </a:rPr>
                  <a:t> </a:t>
                </a:r>
              </a:p>
            </p:txBody>
          </p:sp>
        </mc:Fallback>
      </mc:AlternateContent>
      <p:sp>
        <p:nvSpPr>
          <p:cNvPr id="5" name="文本框 4"/>
          <p:cNvSpPr txBox="1"/>
          <p:nvPr/>
        </p:nvSpPr>
        <p:spPr>
          <a:xfrm>
            <a:off x="5714358" y="2548230"/>
            <a:ext cx="21717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仿真结果</a:t>
            </a:r>
          </a:p>
        </p:txBody>
      </p:sp>
      <mc:AlternateContent xmlns:mc="http://schemas.openxmlformats.org/markup-compatibility/2006" xmlns:a14="http://schemas.microsoft.com/office/drawing/2010/main">
        <mc:Choice Requires="a14">
          <p:sp>
            <p:nvSpPr>
              <p:cNvPr id="8" name="文本框 7"/>
              <p:cNvSpPr txBox="1"/>
              <p:nvPr/>
            </p:nvSpPr>
            <p:spPr>
              <a:xfrm>
                <a:off x="5714365" y="2916555"/>
                <a:ext cx="4271010" cy="869315"/>
              </a:xfrm>
              <a:prstGeom prst="rect">
                <a:avLst/>
              </a:prstGeom>
              <a:noFill/>
            </p:spPr>
            <p:txBody>
              <a:bodyPr wrap="square" rtlCol="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sym typeface="+mn-ea"/>
                  </a:rPr>
                  <a:t>在左图中</a:t>
                </a:r>
                <a:r>
                  <a:rPr sz="1400" dirty="0">
                    <a:solidFill>
                      <a:prstClr val="black"/>
                    </a:solidFill>
                    <a:latin typeface="微软雅黑" panose="020B0503020204020204" pitchFamily="34" charset="-122"/>
                    <a:ea typeface="微软雅黑" panose="020B0503020204020204" pitchFamily="34" charset="-122"/>
                    <a:sym typeface="+mn-ea"/>
                  </a:rPr>
                  <a:t>显示了</a:t>
                </a:r>
                <a:r>
                  <a:rPr sz="1400" dirty="0">
                    <a:solidFill>
                      <a:prstClr val="black"/>
                    </a:solidFill>
                    <a:latin typeface="微软雅黑" panose="020B0503020204020204" pitchFamily="34" charset="-122"/>
                    <a:ea typeface="微软雅黑" panose="020B0503020204020204" pitchFamily="34" charset="-122"/>
                  </a:rPr>
                  <a:t>测量的有效繁殖数</a:t>
                </a:r>
                <a14:m>
                  <m:oMath xmlns:m="http://schemas.openxmlformats.org/officeDocument/2006/math">
                    <m:sSub>
                      <m:sSubPr>
                        <m:ctrlPr>
                          <a:rPr lang="en-US" sz="1400" i="1" dirty="0">
                            <a:solidFill>
                              <a:prstClr val="black"/>
                            </a:solidFill>
                            <a:latin typeface="Cambria Math" panose="02040503050406030204" pitchFamily="18" charset="0"/>
                            <a:ea typeface="宋体" panose="02010600030101010101" pitchFamily="2" charset="-122"/>
                          </a:rPr>
                        </m:ctrlPr>
                      </m:sSubPr>
                      <m:e>
                        <m:r>
                          <a:rPr lang="en-US" sz="1400" dirty="0">
                            <a:solidFill>
                              <a:prstClr val="black"/>
                            </a:solidFill>
                            <a:latin typeface="Cambria Math" panose="02040503050406030204" pitchFamily="18" charset="0"/>
                            <a:ea typeface="宋体" panose="02010600030101010101" pitchFamily="2" charset="-122"/>
                          </a:rPr>
                          <m:t>𝑅</m:t>
                        </m:r>
                      </m:e>
                      <m:sub>
                        <m:r>
                          <a:rPr lang="en-US" sz="1400" dirty="0">
                            <a:solidFill>
                              <a:prstClr val="black"/>
                            </a:solidFill>
                            <a:latin typeface="Cambria Math" panose="02040503050406030204" pitchFamily="18" charset="0"/>
                            <a:ea typeface="宋体" panose="02010600030101010101" pitchFamily="2" charset="-122"/>
                          </a:rPr>
                          <m:t>𝑒</m:t>
                        </m:r>
                      </m:sub>
                    </m:sSub>
                    <m:r>
                      <a:rPr lang="en-US" sz="1400" dirty="0">
                        <a:solidFill>
                          <a:prstClr val="black"/>
                        </a:solidFill>
                        <a:latin typeface="Cambria Math" panose="02040503050406030204" pitchFamily="18" charset="0"/>
                        <a:ea typeface="宋体" panose="02010600030101010101" pitchFamily="2" charset="-122"/>
                      </a:rPr>
                      <m:t>(</m:t>
                    </m:r>
                    <m:r>
                      <a:rPr lang="en-US" sz="1400" dirty="0">
                        <a:solidFill>
                          <a:prstClr val="black"/>
                        </a:solidFill>
                        <a:latin typeface="Cambria Math" panose="02040503050406030204" pitchFamily="18" charset="0"/>
                        <a:ea typeface="宋体" panose="02010600030101010101" pitchFamily="2" charset="-122"/>
                      </a:rPr>
                      <m:t>𝑡</m:t>
                    </m:r>
                    <m:r>
                      <a:rPr lang="en-US" sz="1400" dirty="0">
                        <a:solidFill>
                          <a:prstClr val="black"/>
                        </a:solidFill>
                        <a:latin typeface="Cambria Math" panose="02040503050406030204" pitchFamily="18" charset="0"/>
                        <a:ea typeface="宋体" panose="02010600030101010101" pitchFamily="2" charset="-122"/>
                      </a:rPr>
                      <m:t>)</m:t>
                    </m:r>
                  </m:oMath>
                </a14:m>
                <a:r>
                  <a:rPr sz="1400" dirty="0">
                    <a:solidFill>
                      <a:prstClr val="black"/>
                    </a:solidFill>
                    <a:latin typeface="微软雅黑" panose="020B0503020204020204" pitchFamily="34" charset="-122"/>
                    <a:ea typeface="微软雅黑" panose="020B0503020204020204" pitchFamily="34" charset="-122"/>
                  </a:rPr>
                  <a:t>和预测的有效繁殖数</a:t>
                </a:r>
                <a14:m>
                  <m:oMath xmlns:m="http://schemas.openxmlformats.org/officeDocument/2006/math">
                    <m:acc>
                      <m:accPr>
                        <m:chr m:val="̂"/>
                        <m:ctrlPr>
                          <a:rPr sz="1400" i="1" dirty="0">
                            <a:solidFill>
                              <a:prstClr val="black"/>
                            </a:solidFill>
                            <a:latin typeface="Cambria Math" panose="02040503050406030204" pitchFamily="18" charset="0"/>
                            <a:ea typeface="宋体" panose="02010600030101010101" pitchFamily="2" charset="-122"/>
                          </a:rPr>
                        </m:ctrlPr>
                      </m:accPr>
                      <m:e>
                        <m:sSub>
                          <m:sSubPr>
                            <m:ctrlPr>
                              <a:rPr sz="1400" i="1" dirty="0">
                                <a:solidFill>
                                  <a:prstClr val="black"/>
                                </a:solidFill>
                                <a:latin typeface="Cambria Math" panose="02040503050406030204" pitchFamily="18" charset="0"/>
                                <a:ea typeface="宋体" panose="02010600030101010101" pitchFamily="2" charset="-122"/>
                              </a:rPr>
                            </m:ctrlPr>
                          </m:sSubPr>
                          <m:e>
                            <m:r>
                              <a:rPr lang="en-US" sz="1400" dirty="0">
                                <a:solidFill>
                                  <a:prstClr val="black"/>
                                </a:solidFill>
                                <a:latin typeface="Cambria Math" panose="02040503050406030204" pitchFamily="18" charset="0"/>
                                <a:ea typeface="宋体" panose="02010600030101010101" pitchFamily="2" charset="-122"/>
                              </a:rPr>
                              <m:t>𝑅</m:t>
                            </m:r>
                          </m:e>
                          <m:sub>
                            <m:r>
                              <a:rPr lang="en-US" sz="1400" dirty="0">
                                <a:solidFill>
                                  <a:prstClr val="black"/>
                                </a:solidFill>
                                <a:latin typeface="Cambria Math" panose="02040503050406030204" pitchFamily="18" charset="0"/>
                                <a:ea typeface="宋体" panose="02010600030101010101" pitchFamily="2" charset="-122"/>
                              </a:rPr>
                              <m:t>𝑒</m:t>
                            </m:r>
                          </m:sub>
                        </m:sSub>
                      </m:e>
                    </m:acc>
                    <m:r>
                      <a:rPr lang="en-US" sz="1400" dirty="0">
                        <a:solidFill>
                          <a:prstClr val="black"/>
                        </a:solidFill>
                        <a:latin typeface="Cambria Math" panose="02040503050406030204" pitchFamily="18" charset="0"/>
                        <a:ea typeface="宋体" panose="02010600030101010101" pitchFamily="2" charset="-122"/>
                      </a:rPr>
                      <m:t>(</m:t>
                    </m:r>
                    <m:r>
                      <a:rPr lang="en-US" sz="1400" dirty="0">
                        <a:solidFill>
                          <a:prstClr val="black"/>
                        </a:solidFill>
                        <a:latin typeface="Cambria Math" panose="02040503050406030204" pitchFamily="18" charset="0"/>
                        <a:ea typeface="宋体" panose="02010600030101010101" pitchFamily="2" charset="-122"/>
                      </a:rPr>
                      <m:t>𝑡</m:t>
                    </m:r>
                    <m:r>
                      <a:rPr lang="en-US" sz="1400" dirty="0">
                        <a:solidFill>
                          <a:prstClr val="black"/>
                        </a:solidFill>
                        <a:latin typeface="Cambria Math" panose="02040503050406030204" pitchFamily="18" charset="0"/>
                        <a:ea typeface="宋体" panose="02010600030101010101" pitchFamily="2" charset="-122"/>
                      </a:rPr>
                      <m:t>)</m:t>
                    </m:r>
                    <m:r>
                      <a:rPr lang="en-US" sz="1400" dirty="0">
                        <a:solidFill>
                          <a:prstClr val="black"/>
                        </a:solidFill>
                        <a:latin typeface="Cambria Math" panose="02040503050406030204" pitchFamily="18" charset="0"/>
                        <a:ea typeface="宋体" panose="02010600030101010101" pitchFamily="2" charset="-122"/>
                      </a:rPr>
                      <m:t>，</m:t>
                    </m:r>
                  </m:oMath>
                </a14:m>
                <a:r>
                  <a:rPr lang="en-US" sz="1400" dirty="0">
                    <a:solidFill>
                      <a:prstClr val="black"/>
                    </a:solidFill>
                    <a:latin typeface="微软雅黑" panose="020B0503020204020204" pitchFamily="34" charset="-122"/>
                    <a:ea typeface="微软雅黑" panose="020B0503020204020204" pitchFamily="34" charset="-122"/>
                  </a:rPr>
                  <a:t>很明显，</a:t>
                </a:r>
                <a14:m>
                  <m:oMath xmlns:m="http://schemas.openxmlformats.org/officeDocument/2006/math">
                    <m:sSub>
                      <m:sSubPr>
                        <m:ctrlPr>
                          <a:rPr lang="en-US" sz="1400" i="1" dirty="0">
                            <a:solidFill>
                              <a:prstClr val="black"/>
                            </a:solidFill>
                            <a:latin typeface="Cambria Math" panose="02040503050406030204" pitchFamily="18" charset="0"/>
                            <a:ea typeface="宋体" panose="02010600030101010101" pitchFamily="2" charset="-122"/>
                          </a:rPr>
                        </m:ctrlPr>
                      </m:sSubPr>
                      <m:e>
                        <m:r>
                          <a:rPr lang="en-US" sz="1400" dirty="0">
                            <a:solidFill>
                              <a:prstClr val="black"/>
                            </a:solidFill>
                            <a:latin typeface="Cambria Math" panose="02040503050406030204" pitchFamily="18" charset="0"/>
                            <a:ea typeface="宋体" panose="02010600030101010101" pitchFamily="2" charset="-122"/>
                          </a:rPr>
                          <m:t>𝑅</m:t>
                        </m:r>
                      </m:e>
                      <m:sub>
                        <m:r>
                          <a:rPr lang="en-US" sz="1400" dirty="0">
                            <a:solidFill>
                              <a:prstClr val="black"/>
                            </a:solidFill>
                            <a:latin typeface="Cambria Math" panose="02040503050406030204" pitchFamily="18" charset="0"/>
                            <a:ea typeface="宋体" panose="02010600030101010101" pitchFamily="2" charset="-122"/>
                          </a:rPr>
                          <m:t>𝑒</m:t>
                        </m:r>
                      </m:sub>
                    </m:sSub>
                    <m:r>
                      <a:rPr lang="en-US" sz="1400" dirty="0">
                        <a:solidFill>
                          <a:prstClr val="black"/>
                        </a:solidFill>
                        <a:latin typeface="Cambria Math" panose="02040503050406030204" pitchFamily="18" charset="0"/>
                        <a:ea typeface="宋体" panose="02010600030101010101" pitchFamily="2" charset="-122"/>
                      </a:rPr>
                      <m:t>(</m:t>
                    </m:r>
                    <m:r>
                      <a:rPr lang="en-US" sz="1400" dirty="0">
                        <a:solidFill>
                          <a:prstClr val="black"/>
                        </a:solidFill>
                        <a:latin typeface="Cambria Math" panose="02040503050406030204" pitchFamily="18" charset="0"/>
                        <a:ea typeface="宋体" panose="02010600030101010101" pitchFamily="2" charset="-122"/>
                      </a:rPr>
                      <m:t>𝑡</m:t>
                    </m:r>
                    <m:r>
                      <a:rPr lang="en-US" sz="1400" dirty="0">
                        <a:solidFill>
                          <a:prstClr val="black"/>
                        </a:solidFill>
                        <a:latin typeface="Cambria Math" panose="02040503050406030204" pitchFamily="18" charset="0"/>
                        <a:ea typeface="宋体" panose="02010600030101010101" pitchFamily="2" charset="-122"/>
                      </a:rPr>
                      <m:t>)</m:t>
                    </m:r>
                  </m:oMath>
                </a14:m>
                <a:r>
                  <a:rPr lang="en-US" sz="1400" dirty="0">
                    <a:solidFill>
                      <a:prstClr val="black"/>
                    </a:solidFill>
                    <a:latin typeface="微软雅黑" panose="020B0503020204020204" pitchFamily="34" charset="-122"/>
                    <a:ea typeface="微软雅黑" panose="020B0503020204020204" pitchFamily="34" charset="-122"/>
                  </a:rPr>
                  <a:t>自2020年1月28日以来急剧下降，这意味着控制政策在中国起作用。更重要的是，它表明转折点是2020年2月17日</a:t>
                </a:r>
                <a14:m>
                  <m:oMath xmlns:m="http://schemas.openxmlformats.org/officeDocument/2006/math">
                    <m:acc>
                      <m:accPr>
                        <m:chr m:val="̂"/>
                        <m:ctrlPr>
                          <a:rPr lang="en-US" sz="1400" i="1" dirty="0">
                            <a:solidFill>
                              <a:prstClr val="black"/>
                            </a:solidFill>
                            <a:latin typeface="Cambria Math" panose="02040503050406030204" pitchFamily="18" charset="0"/>
                            <a:ea typeface="宋体" panose="02010600030101010101" pitchFamily="2" charset="-122"/>
                          </a:rPr>
                        </m:ctrlPr>
                      </m:accPr>
                      <m:e>
                        <m:r>
                          <a:rPr lang="en-US" sz="1400" dirty="0">
                            <a:solidFill>
                              <a:prstClr val="black"/>
                            </a:solidFill>
                            <a:latin typeface="Cambria Math" panose="02040503050406030204" pitchFamily="18" charset="0"/>
                            <a:ea typeface="宋体" panose="02010600030101010101" pitchFamily="2" charset="-122"/>
                          </a:rPr>
                          <m:t>𝑅</m:t>
                        </m:r>
                      </m:e>
                    </m:acc>
                    <m:r>
                      <a:rPr lang="en-US" sz="1400" dirty="0">
                        <a:solidFill>
                          <a:prstClr val="black"/>
                        </a:solidFill>
                        <a:latin typeface="Cambria Math" panose="02040503050406030204" pitchFamily="18" charset="0"/>
                        <a:ea typeface="宋体" panose="02010600030101010101" pitchFamily="2" charset="-122"/>
                      </a:rPr>
                      <m:t>(</m:t>
                    </m:r>
                    <m:r>
                      <a:rPr lang="en-US" sz="1400" dirty="0">
                        <a:solidFill>
                          <a:prstClr val="black"/>
                        </a:solidFill>
                        <a:latin typeface="Cambria Math" panose="02040503050406030204" pitchFamily="18" charset="0"/>
                        <a:ea typeface="宋体" panose="02010600030101010101" pitchFamily="2" charset="-122"/>
                      </a:rPr>
                      <m:t>𝑡</m:t>
                    </m:r>
                    <m:r>
                      <a:rPr lang="en-US" sz="1400" dirty="0">
                        <a:solidFill>
                          <a:prstClr val="black"/>
                        </a:solidFill>
                        <a:latin typeface="Cambria Math" panose="02040503050406030204" pitchFamily="18" charset="0"/>
                        <a:ea typeface="宋体" panose="02010600030101010101" pitchFamily="2" charset="-122"/>
                      </a:rPr>
                      <m:t>)&lt;1</m:t>
                    </m:r>
                  </m:oMath>
                </a14:m>
                <a:r>
                  <a:rPr lang="en-US" sz="1400" dirty="0">
                    <a:solidFill>
                      <a:prstClr val="black"/>
                    </a:solidFill>
                    <a:latin typeface="微软雅黑" panose="020B0503020204020204" pitchFamily="34" charset="-122"/>
                    <a:ea typeface="微软雅黑" panose="020B0503020204020204" pitchFamily="34" charset="-122"/>
                  </a:rPr>
                  <a:t>。在2020年2月17日之后的几天里，</a:t>
                </a:r>
                <a14:m>
                  <m:oMath xmlns:m="http://schemas.openxmlformats.org/officeDocument/2006/math">
                    <m:r>
                      <a:rPr lang="en-US" sz="1400" dirty="0">
                        <a:solidFill>
                          <a:prstClr val="black"/>
                        </a:solidFill>
                        <a:latin typeface="Cambria Math" panose="02040503050406030204" pitchFamily="18" charset="0"/>
                        <a:ea typeface="宋体" panose="02010600030101010101" pitchFamily="2" charset="-122"/>
                      </a:rPr>
                      <m:t>𝑋</m:t>
                    </m:r>
                    <m:r>
                      <a:rPr lang="en-US" sz="1400" dirty="0">
                        <a:solidFill>
                          <a:prstClr val="black"/>
                        </a:solidFill>
                        <a:latin typeface="Cambria Math" panose="02040503050406030204" pitchFamily="18" charset="0"/>
                        <a:ea typeface="宋体" panose="02010600030101010101" pitchFamily="2" charset="-122"/>
                      </a:rPr>
                      <m:t>(</m:t>
                    </m:r>
                    <m:r>
                      <a:rPr lang="en-US" sz="1400" dirty="0">
                        <a:solidFill>
                          <a:prstClr val="black"/>
                        </a:solidFill>
                        <a:latin typeface="Cambria Math" panose="02040503050406030204" pitchFamily="18" charset="0"/>
                        <a:ea typeface="宋体" panose="02010600030101010101" pitchFamily="2" charset="-122"/>
                      </a:rPr>
                      <m:t>𝑡</m:t>
                    </m:r>
                    <m:r>
                      <a:rPr lang="en-US" sz="1400" dirty="0">
                        <a:solidFill>
                          <a:prstClr val="black"/>
                        </a:solidFill>
                        <a:latin typeface="Cambria Math" panose="02040503050406030204" pitchFamily="18" charset="0"/>
                        <a:ea typeface="宋体" panose="02010600030101010101" pitchFamily="2" charset="-122"/>
                      </a:rPr>
                      <m:t>)</m:t>
                    </m:r>
                  </m:oMath>
                </a14:m>
                <a:r>
                  <a:rPr lang="en-US" sz="1400" dirty="0">
                    <a:solidFill>
                      <a:prstClr val="black"/>
                    </a:solidFill>
                    <a:latin typeface="微软雅黑" panose="020B0503020204020204" pitchFamily="34" charset="-122"/>
                    <a:ea typeface="微软雅黑" panose="020B0503020204020204" pitchFamily="34" charset="-122"/>
                  </a:rPr>
                  <a:t>将呈指数级下降，这将导致中国疫情的结束。我们的模型精确预测将在2020年2月17日(2020年2月14日)提前3天小于1。结果表明，该模型对</a:t>
                </a:r>
                <a14:m>
                  <m:oMath xmlns:m="http://schemas.openxmlformats.org/officeDocument/2006/math">
                    <m:r>
                      <a:rPr lang="en-US" sz="1400" dirty="0">
                        <a:solidFill>
                          <a:prstClr val="black"/>
                        </a:solidFill>
                        <a:latin typeface="Cambria Math" panose="02040503050406030204" pitchFamily="18" charset="0"/>
                        <a:ea typeface="宋体" panose="02010600030101010101" pitchFamily="2" charset="-122"/>
                      </a:rPr>
                      <m:t>𝛽</m:t>
                    </m:r>
                    <m:r>
                      <a:rPr lang="en-US" sz="1400" dirty="0">
                        <a:solidFill>
                          <a:prstClr val="black"/>
                        </a:solidFill>
                        <a:latin typeface="Cambria Math" panose="02040503050406030204" pitchFamily="18" charset="0"/>
                        <a:ea typeface="宋体" panose="02010600030101010101" pitchFamily="2" charset="-122"/>
                      </a:rPr>
                      <m:t>(</m:t>
                    </m:r>
                    <m:r>
                      <a:rPr lang="en-US" sz="1400" dirty="0">
                        <a:solidFill>
                          <a:prstClr val="black"/>
                        </a:solidFill>
                        <a:latin typeface="Cambria Math" panose="02040503050406030204" pitchFamily="18" charset="0"/>
                        <a:ea typeface="宋体" panose="02010600030101010101" pitchFamily="2" charset="-122"/>
                      </a:rPr>
                      <m:t>𝑡</m:t>
                    </m:r>
                    <m:r>
                      <a:rPr lang="en-US" sz="1400" dirty="0">
                        <a:solidFill>
                          <a:prstClr val="black"/>
                        </a:solidFill>
                        <a:latin typeface="Cambria Math" panose="02040503050406030204" pitchFamily="18" charset="0"/>
                        <a:ea typeface="宋体" panose="02010600030101010101" pitchFamily="2" charset="-122"/>
                      </a:rPr>
                      <m:t>)</m:t>
                    </m:r>
                  </m:oMath>
                </a14:m>
                <a:r>
                  <a:rPr lang="en-US" sz="1400" dirty="0">
                    <a:solidFill>
                      <a:prstClr val="black"/>
                    </a:solidFill>
                    <a:latin typeface="微软雅黑" panose="020B0503020204020204" pitchFamily="34" charset="-122"/>
                    <a:ea typeface="微软雅黑" panose="020B0503020204020204" pitchFamily="34" charset="-122"/>
                  </a:rPr>
                  <a:t>和</a:t>
                </a:r>
                <a14:m>
                  <m:oMath xmlns:m="http://schemas.openxmlformats.org/officeDocument/2006/math">
                    <m:r>
                      <a:rPr lang="en-US" sz="1400" dirty="0">
                        <a:solidFill>
                          <a:prstClr val="black"/>
                        </a:solidFill>
                        <a:latin typeface="Cambria Math" panose="02040503050406030204" pitchFamily="18" charset="0"/>
                        <a:ea typeface="宋体" panose="02010600030101010101" pitchFamily="2" charset="-122"/>
                      </a:rPr>
                      <m:t>𝛾</m:t>
                    </m:r>
                    <m:r>
                      <a:rPr lang="en-US" sz="1400" dirty="0">
                        <a:solidFill>
                          <a:prstClr val="black"/>
                        </a:solidFill>
                        <a:latin typeface="Cambria Math" panose="02040503050406030204" pitchFamily="18" charset="0"/>
                        <a:ea typeface="宋体" panose="02010600030101010101" pitchFamily="2" charset="-122"/>
                      </a:rPr>
                      <m:t>(</m:t>
                    </m:r>
                    <m:r>
                      <a:rPr lang="en-US" sz="1400" dirty="0">
                        <a:solidFill>
                          <a:prstClr val="black"/>
                        </a:solidFill>
                        <a:latin typeface="Cambria Math" panose="02040503050406030204" pitchFamily="18" charset="0"/>
                        <a:ea typeface="宋体" panose="02010600030101010101" pitchFamily="2" charset="-122"/>
                      </a:rPr>
                      <m:t>𝑡</m:t>
                    </m:r>
                    <m:r>
                      <a:rPr lang="en-US" sz="1400" dirty="0">
                        <a:solidFill>
                          <a:prstClr val="black"/>
                        </a:solidFill>
                        <a:latin typeface="Cambria Math" panose="02040503050406030204" pitchFamily="18" charset="0"/>
                        <a:ea typeface="宋体" panose="02010600030101010101" pitchFamily="2" charset="-122"/>
                      </a:rPr>
                      <m:t>)</m:t>
                    </m:r>
                  </m:oMath>
                </a14:m>
                <a:r>
                  <a:rPr lang="en-US" sz="1400" dirty="0">
                    <a:solidFill>
                      <a:prstClr val="black"/>
                    </a:solidFill>
                    <a:latin typeface="微软雅黑" panose="020B0503020204020204" pitchFamily="34" charset="-122"/>
                    <a:ea typeface="微软雅黑" panose="020B0503020204020204" pitchFamily="34" charset="-122"/>
                  </a:rPr>
                  <a:t>的特征跟踪非常有效</a:t>
                </a:r>
              </a:p>
            </p:txBody>
          </p:sp>
        </mc:Choice>
        <mc:Fallback xmlns="">
          <p:sp>
            <p:nvSpPr>
              <p:cNvPr id="8" name="文本框 7"/>
              <p:cNvSpPr txBox="1">
                <a:spLocks noRot="1" noChangeAspect="1" noMove="1" noResize="1" noEditPoints="1" noAdjustHandles="1" noChangeArrowheads="1" noChangeShapeType="1" noTextEdit="1"/>
              </p:cNvSpPr>
              <p:nvPr/>
            </p:nvSpPr>
            <p:spPr>
              <a:xfrm>
                <a:off x="5714365" y="2916555"/>
                <a:ext cx="4271010" cy="869315"/>
              </a:xfrm>
              <a:prstGeom prst="rect">
                <a:avLst/>
              </a:prstGeom>
              <a:blipFill>
                <a:blip r:embed="rId3"/>
                <a:stretch>
                  <a:fillRect l="-428" t="-699" r="-428" b="-139860"/>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452120" y="1221105"/>
            <a:ext cx="4504690" cy="3218815"/>
          </a:xfrm>
          <a:prstGeom prst="rect">
            <a:avLst/>
          </a:prstGeom>
        </p:spPr>
      </p:pic>
      <p:sp>
        <p:nvSpPr>
          <p:cNvPr id="33" name="矩形 32">
            <a:extLst>
              <a:ext uri="{FF2B5EF4-FFF2-40B4-BE49-F238E27FC236}">
                <a16:creationId xmlns:a16="http://schemas.microsoft.com/office/drawing/2014/main" id="{C01A1C52-12F2-4790-8A51-C56167A7D976}"/>
              </a:ext>
            </a:extLst>
          </p:cNvPr>
          <p:cNvSpPr/>
          <p:nvPr/>
        </p:nvSpPr>
        <p:spPr>
          <a:xfrm>
            <a:off x="5977350" y="10583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34" name="直接连接符 33">
            <a:extLst>
              <a:ext uri="{FF2B5EF4-FFF2-40B4-BE49-F238E27FC236}">
                <a16:creationId xmlns:a16="http://schemas.microsoft.com/office/drawing/2014/main" id="{74D4566A-1BD7-4960-AF70-90A9A3FC4132}"/>
              </a:ext>
            </a:extLst>
          </p:cNvPr>
          <p:cNvCxnSpPr/>
          <p:nvPr/>
        </p:nvCxnSpPr>
        <p:spPr>
          <a:xfrm>
            <a:off x="3206136" y="9125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215A8EE-24A6-40B3-A6A0-9FC8D84FE9D7}"/>
              </a:ext>
            </a:extLst>
          </p:cNvPr>
          <p:cNvSpPr txBox="1"/>
          <p:nvPr/>
        </p:nvSpPr>
        <p:spPr>
          <a:xfrm>
            <a:off x="4624302" y="86174"/>
            <a:ext cx="12523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研究方法</a:t>
            </a:r>
          </a:p>
        </p:txBody>
      </p:sp>
      <p:sp>
        <p:nvSpPr>
          <p:cNvPr id="36" name="文本框 35">
            <a:extLst>
              <a:ext uri="{FF2B5EF4-FFF2-40B4-BE49-F238E27FC236}">
                <a16:creationId xmlns:a16="http://schemas.microsoft.com/office/drawing/2014/main" id="{A28B8798-CFAA-4170-B3F7-684B3ADADF1C}"/>
              </a:ext>
            </a:extLst>
          </p:cNvPr>
          <p:cNvSpPr txBox="1"/>
          <p:nvPr/>
        </p:nvSpPr>
        <p:spPr>
          <a:xfrm>
            <a:off x="3273578" y="94429"/>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37" name="文本框 36">
            <a:extLst>
              <a:ext uri="{FF2B5EF4-FFF2-40B4-BE49-F238E27FC236}">
                <a16:creationId xmlns:a16="http://schemas.microsoft.com/office/drawing/2014/main" id="{0BDCBA6C-63E0-47B5-854B-00F72C635161}"/>
              </a:ext>
            </a:extLst>
          </p:cNvPr>
          <p:cNvSpPr txBox="1"/>
          <p:nvPr/>
        </p:nvSpPr>
        <p:spPr>
          <a:xfrm>
            <a:off x="5969860" y="91254"/>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仿真实验</a:t>
            </a:r>
          </a:p>
        </p:txBody>
      </p:sp>
      <p:sp>
        <p:nvSpPr>
          <p:cNvPr id="38" name="文本框 37">
            <a:extLst>
              <a:ext uri="{FF2B5EF4-FFF2-40B4-BE49-F238E27FC236}">
                <a16:creationId xmlns:a16="http://schemas.microsoft.com/office/drawing/2014/main" id="{DE952BAA-F602-4331-B079-33BBC2026B92}"/>
              </a:ext>
            </a:extLst>
          </p:cNvPr>
          <p:cNvSpPr txBox="1"/>
          <p:nvPr/>
        </p:nvSpPr>
        <p:spPr>
          <a:xfrm>
            <a:off x="7355502" y="91254"/>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39" name="直接连接符 38">
            <a:extLst>
              <a:ext uri="{FF2B5EF4-FFF2-40B4-BE49-F238E27FC236}">
                <a16:creationId xmlns:a16="http://schemas.microsoft.com/office/drawing/2014/main" id="{703E3656-B49C-4152-8ED4-F66473C1CDD3}"/>
              </a:ext>
            </a:extLst>
          </p:cNvPr>
          <p:cNvCxnSpPr/>
          <p:nvPr/>
        </p:nvCxnSpPr>
        <p:spPr>
          <a:xfrm>
            <a:off x="4559381" y="9125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9116858-5441-494E-B27C-2CFBCB5133A1}"/>
              </a:ext>
            </a:extLst>
          </p:cNvPr>
          <p:cNvCxnSpPr/>
          <p:nvPr/>
        </p:nvCxnSpPr>
        <p:spPr>
          <a:xfrm>
            <a:off x="5931688" y="9125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F5DDC7C-0809-4189-9ACC-1128EA67B432}"/>
              </a:ext>
            </a:extLst>
          </p:cNvPr>
          <p:cNvCxnSpPr/>
          <p:nvPr/>
        </p:nvCxnSpPr>
        <p:spPr>
          <a:xfrm>
            <a:off x="7260947" y="9125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BB3D61A-0D5D-4210-8807-7A72116A4527}"/>
              </a:ext>
            </a:extLst>
          </p:cNvPr>
          <p:cNvCxnSpPr/>
          <p:nvPr/>
        </p:nvCxnSpPr>
        <p:spPr>
          <a:xfrm>
            <a:off x="8650902" y="9125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510808"/>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5096767" y="15512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527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591427" y="2073502"/>
            <a:ext cx="179546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研究背景</a:t>
            </a:r>
            <a:endParaRPr kumimoji="0" lang="zh-HK" altLang="en-US" sz="2800" b="1" i="0" u="none" strike="noStrike" kern="1200" cap="none" spc="30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p:cNvSpPr txBox="1"/>
          <p:nvPr/>
        </p:nvSpPr>
        <p:spPr>
          <a:xfrm>
            <a:off x="7591426" y="2798072"/>
            <a:ext cx="17954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cs typeface="+mn-cs"/>
              </a:rPr>
              <a:t>研究方法</a:t>
            </a:r>
            <a:endParaRPr kumimoji="0" lang="zh-HK" altLang="en-US" sz="2800" b="1" i="0" u="none" strike="noStrike" kern="1200" cap="none" spc="30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7591427" y="3522642"/>
            <a:ext cx="17954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cs typeface="+mn-cs"/>
              </a:rPr>
              <a:t>仿真实验</a:t>
            </a:r>
            <a:endParaRPr kumimoji="0" lang="zh-HK" altLang="en-US" sz="2800" b="1" i="0" u="none" strike="noStrike" kern="1200" cap="none" spc="30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cs typeface="+mn-cs"/>
            </a:endParaRPr>
          </a:p>
        </p:txBody>
      </p:sp>
      <p:sp>
        <p:nvSpPr>
          <p:cNvPr id="27" name="文本框 26"/>
          <p:cNvSpPr txBox="1"/>
          <p:nvPr/>
        </p:nvSpPr>
        <p:spPr>
          <a:xfrm>
            <a:off x="7591425" y="4247212"/>
            <a:ext cx="17954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论文总结</a:t>
            </a:r>
            <a:endParaRPr kumimoji="0" lang="zh-HK" altLang="en-US" sz="2800" b="1" i="0" u="none" strike="noStrike" kern="1200" cap="none" spc="30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p:txBody>
      </p:sp>
      <p:grpSp>
        <p:nvGrpSpPr>
          <p:cNvPr id="19" name="组合 18"/>
          <p:cNvGrpSpPr/>
          <p:nvPr/>
        </p:nvGrpSpPr>
        <p:grpSpPr>
          <a:xfrm>
            <a:off x="3159921" y="2197035"/>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1"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1"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1"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1"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1"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1"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1"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1"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1"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grpSp>
      <p:sp>
        <p:nvSpPr>
          <p:cNvPr id="35" name="文本框 34"/>
          <p:cNvSpPr txBox="1"/>
          <p:nvPr/>
        </p:nvSpPr>
        <p:spPr>
          <a:xfrm>
            <a:off x="2805114" y="4137747"/>
            <a:ext cx="26574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300" normalizeH="0" baseline="0" noProof="0">
                <a:ln>
                  <a:noFill/>
                </a:ln>
                <a:solidFill>
                  <a:srgbClr val="0174AB"/>
                </a:solidFill>
                <a:effectLst/>
                <a:uLnTx/>
                <a:uFillTx/>
                <a:latin typeface="微软雅黑" panose="020B0503020204020204" pitchFamily="34" charset="-122"/>
                <a:ea typeface="微软雅黑" panose="020B0503020204020204" pitchFamily="34" charset="-122"/>
                <a:cs typeface="+mn-cs"/>
              </a:rPr>
              <a:t>CONTANTS</a:t>
            </a:r>
            <a:endParaRPr kumimoji="0" lang="zh-HK" altLang="en-US" sz="2800" b="1" i="0" u="none" strike="noStrike" kern="1200" cap="none" spc="30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6644182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3" name="文本框 2"/>
              <p:cNvSpPr txBox="1"/>
              <p:nvPr/>
            </p:nvSpPr>
            <p:spPr>
              <a:xfrm>
                <a:off x="467995" y="3863340"/>
                <a:ext cx="4481195" cy="7854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一天内感染和康复人数的预测。由于确诊病例定义的改变而不可预测的点被标记为灰色。用深橙色(或绿色)标记的圆形实心曲线表示实际感染人数</a:t>
                </a:r>
                <a14:m>
                  <m:oMath xmlns:m="http://schemas.openxmlformats.org/officeDocument/2006/math">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𝑋</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𝑡</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oMath>
                </a14:m>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(康复人员</a:t>
                </a:r>
                <a:r>
                  <a:rPr kumimoji="0" 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R(t)</a:t>
                </a:r>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），浅橙色(或绿色)星号虚线为预测感染人数</a:t>
                </a:r>
                <a14:m>
                  <m:oMath xmlns:m="http://schemas.openxmlformats.org/officeDocument/2006/math">
                    <m:acc>
                      <m:accPr>
                        <m:chr m:val="̂"/>
                        <m:ctrlPr>
                          <a:rPr kumimoji="0" lang="en-US" sz="1100" b="0" i="1" u="none" strike="noStrike" kern="1200" cap="none" spc="0" normalizeH="0" baseline="0" noProof="0" dirty="0">
                            <a:ln>
                              <a:noFill/>
                            </a:ln>
                            <a:solidFill>
                              <a:srgbClr val="666666"/>
                            </a:solidFill>
                            <a:effectLst/>
                            <a:uLnTx/>
                            <a:uFillTx/>
                            <a:latin typeface="Cambria Math" panose="02040503050406030204" pitchFamily="18" charset="0"/>
                            <a:cs typeface="Cambria Math" panose="02040503050406030204" charset="0"/>
                          </a:rPr>
                        </m:ctrlPr>
                      </m:accPr>
                      <m:e>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𝑋</m:t>
                        </m:r>
                      </m:e>
                    </m:acc>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𝑡</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oMath>
                </a14:m>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（恢复的人</a:t>
                </a:r>
                <a14:m>
                  <m:oMath xmlns:m="http://schemas.openxmlformats.org/officeDocument/2006/math">
                    <m:acc>
                      <m:accPr>
                        <m:chr m:val="̂"/>
                        <m:ctrlPr>
                          <a:rPr kumimoji="0" lang="en-US" sz="1100" b="0" i="1" u="none" strike="noStrike" kern="1200" cap="none" spc="0" normalizeH="0" baseline="0" noProof="0" dirty="0">
                            <a:ln>
                              <a:noFill/>
                            </a:ln>
                            <a:solidFill>
                              <a:srgbClr val="666666"/>
                            </a:solidFill>
                            <a:effectLst/>
                            <a:uLnTx/>
                            <a:uFillTx/>
                            <a:latin typeface="Cambria Math" panose="02040503050406030204" pitchFamily="18" charset="0"/>
                            <a:cs typeface="Cambria Math" panose="02040503050406030204" charset="0"/>
                          </a:rPr>
                        </m:ctrlPr>
                      </m:accPr>
                      <m:e>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𝑅</m:t>
                        </m:r>
                      </m:e>
                    </m:acc>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𝑡</m:t>
                    </m:r>
                    <m:r>
                      <a:rPr kumimoji="0" lang="en-US" sz="1100" b="0" i="1" u="none" strike="noStrike" kern="1200" cap="none" spc="0" normalizeH="0" baseline="0" noProof="0" dirty="0">
                        <a:ln>
                          <a:noFill/>
                        </a:ln>
                        <a:solidFill>
                          <a:srgbClr val="666666"/>
                        </a:solidFill>
                        <a:effectLst/>
                        <a:uLnTx/>
                        <a:uFillTx/>
                        <a:latin typeface="Cambria Math" panose="02040503050406030204" charset="0"/>
                        <a:cs typeface="Cambria Math" panose="02040503050406030204" charset="0"/>
                      </a:rPr>
                      <m:t>)</m:t>
                    </m:r>
                  </m:oMath>
                </a14:m>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a:t>
                </a:r>
              </a:p>
            </p:txBody>
          </p:sp>
        </mc:Choice>
        <mc:Fallback xmlns="">
          <p:sp>
            <p:nvSpPr>
              <p:cNvPr id="3" name="文本框 2"/>
              <p:cNvSpPr txBox="1">
                <a:spLocks noRot="1" noChangeAspect="1" noMove="1" noResize="1" noEditPoints="1" noAdjustHandles="1" noChangeArrowheads="1" noChangeShapeType="1" noTextEdit="1"/>
              </p:cNvSpPr>
              <p:nvPr/>
            </p:nvSpPr>
            <p:spPr>
              <a:xfrm>
                <a:off x="467995" y="3863340"/>
                <a:ext cx="4481195" cy="785495"/>
              </a:xfrm>
              <a:prstGeom prst="rect">
                <a:avLst/>
              </a:prstGeom>
              <a:blipFill>
                <a:blip r:embed="rId2"/>
                <a:stretch>
                  <a:fillRect b="-3101"/>
                </a:stretch>
              </a:blipFill>
            </p:spPr>
            <p:txBody>
              <a:bodyPr/>
              <a:lstStyle/>
              <a:p>
                <a:r>
                  <a:rPr lang="zh-CN" altLang="en-US">
                    <a:noFill/>
                  </a:rPr>
                  <a:t> </a:t>
                </a:r>
              </a:p>
            </p:txBody>
          </p:sp>
        </mc:Fallback>
      </mc:AlternateContent>
      <p:sp>
        <p:nvSpPr>
          <p:cNvPr id="5" name="文本框 4"/>
          <p:cNvSpPr txBox="1"/>
          <p:nvPr/>
        </p:nvSpPr>
        <p:spPr>
          <a:xfrm>
            <a:off x="415918" y="4980915"/>
            <a:ext cx="21717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仿真结果</a:t>
            </a:r>
          </a:p>
        </p:txBody>
      </p:sp>
      <mc:AlternateContent xmlns:mc="http://schemas.openxmlformats.org/markup-compatibility/2006" xmlns:a14="http://schemas.microsoft.com/office/drawing/2010/main">
        <mc:Choice Requires="a14">
          <p:sp>
            <p:nvSpPr>
              <p:cNvPr id="8" name="文本框 7"/>
              <p:cNvSpPr txBox="1"/>
              <p:nvPr/>
            </p:nvSpPr>
            <p:spPr>
              <a:xfrm>
                <a:off x="1723390" y="4933315"/>
                <a:ext cx="7858760" cy="869315"/>
              </a:xfrm>
              <a:prstGeom prst="rect">
                <a:avLst/>
              </a:prstGeom>
              <a:noFill/>
            </p:spPr>
            <p:txBody>
              <a:bodyPr wrap="square" rtlCol="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sym typeface="+mn-ea"/>
                  </a:rPr>
                  <a:t>在左图中</a:t>
                </a:r>
                <a:r>
                  <a:rPr sz="1400" dirty="0">
                    <a:solidFill>
                      <a:prstClr val="black"/>
                    </a:solidFill>
                    <a:latin typeface="微软雅黑" panose="020B0503020204020204" pitchFamily="34" charset="-122"/>
                    <a:ea typeface="微软雅黑" panose="020B0503020204020204" pitchFamily="34" charset="-122"/>
                    <a:sym typeface="+mn-ea"/>
                  </a:rPr>
                  <a:t>显示了</a:t>
                </a:r>
                <a:r>
                  <a:rPr sz="1400" dirty="0">
                    <a:solidFill>
                      <a:prstClr val="black"/>
                    </a:solidFill>
                    <a:latin typeface="微软雅黑" panose="020B0503020204020204" pitchFamily="34" charset="-122"/>
                    <a:ea typeface="微软雅黑" panose="020B0503020204020204" pitchFamily="34" charset="-122"/>
                  </a:rPr>
                  <a:t>预测曲线与实测曲线(从真实历史数据中得到)非常接近</a:t>
                </a:r>
                <a:r>
                  <a:rPr lang="zh-CN" altLang="en-US" sz="1400" dirty="0">
                    <a:solidFill>
                      <a:prstClr val="black"/>
                    </a:solidFill>
                    <a:latin typeface="微软雅黑" panose="020B0503020204020204" pitchFamily="34" charset="-122"/>
                    <a:ea typeface="微软雅黑" panose="020B0503020204020204" pitchFamily="34" charset="-122"/>
                  </a:rPr>
                  <a:t>，右图进一步验证了我们预测的准确性。除</a:t>
                </a:r>
                <a:r>
                  <a:rPr lang="en-US" altLang="zh-CN" sz="1400" dirty="0">
                    <a:solidFill>
                      <a:prstClr val="black"/>
                    </a:solidFill>
                    <a:latin typeface="微软雅黑" panose="020B0503020204020204" pitchFamily="34" charset="-122"/>
                    <a:ea typeface="微软雅黑" panose="020B0503020204020204" pitchFamily="34" charset="-122"/>
                  </a:rPr>
                  <a:t>2020</a:t>
                </a:r>
                <a:r>
                  <a:rPr lang="zh-CN" altLang="en-US" sz="1400" dirty="0">
                    <a:solidFill>
                      <a:prstClr val="black"/>
                    </a:solidFill>
                    <a:latin typeface="微软雅黑" panose="020B0503020204020204" pitchFamily="34" charset="-122"/>
                    <a:ea typeface="微软雅黑" panose="020B0503020204020204" pitchFamily="34" charset="-122"/>
                  </a:rPr>
                  <a:t>年</a:t>
                </a:r>
                <a:r>
                  <a:rPr lang="en-US" altLang="zh-CN" sz="1400" dirty="0">
                    <a:solidFill>
                      <a:prstClr val="black"/>
                    </a:solidFill>
                    <a:latin typeface="微软雅黑" panose="020B0503020204020204" pitchFamily="34" charset="-122"/>
                    <a:ea typeface="微软雅黑" panose="020B0503020204020204" pitchFamily="34" charset="-122"/>
                  </a:rPr>
                  <a:t>2</a:t>
                </a:r>
                <a:r>
                  <a:rPr lang="zh-CN" altLang="en-US" sz="1400" dirty="0">
                    <a:solidFill>
                      <a:prstClr val="black"/>
                    </a:solidFill>
                    <a:latin typeface="微软雅黑" panose="020B0503020204020204" pitchFamily="34" charset="-122"/>
                    <a:ea typeface="微软雅黑" panose="020B0503020204020204" pitchFamily="34" charset="-122"/>
                  </a:rPr>
                  <a:t>月</a:t>
                </a:r>
                <a:r>
                  <a:rPr lang="en-US" altLang="zh-CN" sz="1400" dirty="0">
                    <a:solidFill>
                      <a:prstClr val="black"/>
                    </a:solidFill>
                    <a:latin typeface="微软雅黑" panose="020B0503020204020204" pitchFamily="34" charset="-122"/>
                    <a:ea typeface="微软雅黑" panose="020B0503020204020204" pitchFamily="34" charset="-122"/>
                  </a:rPr>
                  <a:t>1</a:t>
                </a:r>
                <a:r>
                  <a:rPr lang="zh-CN" altLang="en-US" sz="1400" dirty="0">
                    <a:solidFill>
                      <a:prstClr val="black"/>
                    </a:solidFill>
                    <a:latin typeface="微软雅黑" panose="020B0503020204020204" pitchFamily="34" charset="-122"/>
                    <a:ea typeface="微软雅黑" panose="020B0503020204020204" pitchFamily="34" charset="-122"/>
                  </a:rPr>
                  <a:t>日、</a:t>
                </a:r>
                <a:r>
                  <a:rPr lang="en-US" altLang="zh-CN" sz="1400" dirty="0">
                    <a:solidFill>
                      <a:prstClr val="black"/>
                    </a:solidFill>
                    <a:latin typeface="微软雅黑" panose="020B0503020204020204" pitchFamily="34" charset="-122"/>
                    <a:ea typeface="微软雅黑" panose="020B0503020204020204" pitchFamily="34" charset="-122"/>
                  </a:rPr>
                  <a:t>2</a:t>
                </a:r>
                <a:r>
                  <a:rPr lang="zh-CN" altLang="en-US" sz="1400" dirty="0">
                    <a:solidFill>
                      <a:prstClr val="black"/>
                    </a:solidFill>
                    <a:latin typeface="微软雅黑" panose="020B0503020204020204" pitchFamily="34" charset="-122"/>
                    <a:ea typeface="微软雅黑" panose="020B0503020204020204" pitchFamily="34" charset="-122"/>
                  </a:rPr>
                  <a:t>月</a:t>
                </a:r>
                <a:r>
                  <a:rPr lang="en-US" altLang="zh-CN" sz="1400" dirty="0">
                    <a:solidFill>
                      <a:prstClr val="black"/>
                    </a:solidFill>
                    <a:latin typeface="微软雅黑" panose="020B0503020204020204" pitchFamily="34" charset="-122"/>
                    <a:ea typeface="微软雅黑" panose="020B0503020204020204" pitchFamily="34" charset="-122"/>
                  </a:rPr>
                  <a:t>3</a:t>
                </a:r>
                <a:r>
                  <a:rPr lang="zh-CN" altLang="en-US" sz="1400" dirty="0">
                    <a:solidFill>
                      <a:prstClr val="black"/>
                    </a:solidFill>
                    <a:latin typeface="微软雅黑" panose="020B0503020204020204" pitchFamily="34" charset="-122"/>
                    <a:ea typeface="微软雅黑" panose="020B0503020204020204" pitchFamily="34" charset="-122"/>
                  </a:rPr>
                  <a:t>日、</a:t>
                </a:r>
                <a:r>
                  <a:rPr lang="en-US" altLang="zh-CN" sz="1400" dirty="0">
                    <a:solidFill>
                      <a:prstClr val="black"/>
                    </a:solidFill>
                    <a:latin typeface="微软雅黑" panose="020B0503020204020204" pitchFamily="34" charset="-122"/>
                    <a:ea typeface="微软雅黑" panose="020B0503020204020204" pitchFamily="34" charset="-122"/>
                  </a:rPr>
                  <a:t>2</a:t>
                </a:r>
                <a:r>
                  <a:rPr lang="zh-CN" altLang="en-US" sz="1400" dirty="0">
                    <a:solidFill>
                      <a:prstClr val="black"/>
                    </a:solidFill>
                    <a:latin typeface="微软雅黑" panose="020B0503020204020204" pitchFamily="34" charset="-122"/>
                    <a:ea typeface="微软雅黑" panose="020B0503020204020204" pitchFamily="34" charset="-122"/>
                  </a:rPr>
                  <a:t>月</a:t>
                </a:r>
                <a:r>
                  <a:rPr lang="en-US" altLang="zh-CN" sz="1400" dirty="0">
                    <a:solidFill>
                      <a:prstClr val="black"/>
                    </a:solidFill>
                    <a:latin typeface="微软雅黑" panose="020B0503020204020204" pitchFamily="34" charset="-122"/>
                    <a:ea typeface="微软雅黑" panose="020B0503020204020204" pitchFamily="34" charset="-122"/>
                  </a:rPr>
                  <a:t>5</a:t>
                </a:r>
                <a:r>
                  <a:rPr lang="zh-CN" altLang="en-US" sz="1400" dirty="0">
                    <a:solidFill>
                      <a:prstClr val="black"/>
                    </a:solidFill>
                    <a:latin typeface="微软雅黑" panose="020B0503020204020204" pitchFamily="34" charset="-122"/>
                    <a:ea typeface="微软雅黑" panose="020B0503020204020204" pitchFamily="34" charset="-122"/>
                  </a:rPr>
                  <a:t>日预测的恢复人数</a:t>
                </a:r>
                <a14:m>
                  <m:oMath xmlns:m="http://schemas.openxmlformats.org/officeDocument/2006/math">
                    <m:acc>
                      <m:accPr>
                        <m:chr m:val="̂"/>
                        <m:ctrlPr>
                          <a:rPr lang="zh-CN" altLang="en-US" sz="1400" i="1" dirty="0">
                            <a:solidFill>
                              <a:prstClr val="black"/>
                            </a:solidFill>
                            <a:latin typeface="Cambria Math" panose="02040503050406030204" pitchFamily="18" charset="0"/>
                            <a:ea typeface="宋体" panose="02010600030101010101" pitchFamily="2" charset="-122"/>
                          </a:rPr>
                        </m:ctrlPr>
                      </m:accPr>
                      <m:e>
                        <m:r>
                          <a:rPr lang="en-US" altLang="zh-CN" sz="1400" dirty="0">
                            <a:solidFill>
                              <a:prstClr val="black"/>
                            </a:solidFill>
                            <a:latin typeface="Cambria Math" panose="02040503050406030204" pitchFamily="18" charset="0"/>
                            <a:ea typeface="宋体" panose="02010600030101010101" pitchFamily="2" charset="-122"/>
                          </a:rPr>
                          <m:t>𝑅</m:t>
                        </m:r>
                      </m:e>
                    </m:acc>
                    <m:r>
                      <a:rPr lang="en-US" altLang="zh-CN" sz="1400" dirty="0">
                        <a:solidFill>
                          <a:prstClr val="black"/>
                        </a:solidFill>
                        <a:latin typeface="Cambria Math" panose="02040503050406030204" pitchFamily="18" charset="0"/>
                        <a:ea typeface="宋体" panose="02010600030101010101" pitchFamily="2" charset="-122"/>
                      </a:rPr>
                      <m:t>(</m:t>
                    </m:r>
                    <m:r>
                      <a:rPr lang="en-US" altLang="zh-CN" sz="1400" dirty="0">
                        <a:solidFill>
                          <a:prstClr val="black"/>
                        </a:solidFill>
                        <a:latin typeface="Cambria Math" panose="02040503050406030204" pitchFamily="18" charset="0"/>
                        <a:ea typeface="宋体" panose="02010600030101010101" pitchFamily="2" charset="-122"/>
                      </a:rPr>
                      <m:t>𝑡</m:t>
                    </m:r>
                    <m:r>
                      <a:rPr lang="en-US" altLang="zh-CN" sz="1400" dirty="0">
                        <a:solidFill>
                          <a:prstClr val="black"/>
                        </a:solidFill>
                        <a:latin typeface="Cambria Math" panose="02040503050406030204" pitchFamily="18" charset="0"/>
                        <a:ea typeface="宋体" panose="02010600030101010101" pitchFamily="2" charset="-122"/>
                      </a:rPr>
                      <m:t>)</m:t>
                    </m:r>
                  </m:oMath>
                </a14:m>
                <a:r>
                  <a:rPr lang="zh-CN" altLang="en-US" sz="1400" dirty="0">
                    <a:solidFill>
                      <a:prstClr val="black"/>
                    </a:solidFill>
                    <a:latin typeface="微软雅黑" panose="020B0503020204020204" pitchFamily="34" charset="-122"/>
                    <a:ea typeface="微软雅黑" panose="020B0503020204020204" pitchFamily="34" charset="-122"/>
                  </a:rPr>
                  <a:t>外，错误率均在</a:t>
                </a:r>
                <a:r>
                  <a:rPr lang="en-US" altLang="zh-CN" sz="1400" dirty="0">
                    <a:solidFill>
                      <a:prstClr val="black"/>
                    </a:solidFill>
                    <a:latin typeface="微软雅黑" panose="020B0503020204020204" pitchFamily="34" charset="-122"/>
                    <a:ea typeface="微软雅黑" panose="020B0503020204020204" pitchFamily="34" charset="-122"/>
                  </a:rPr>
                  <a:t>±3%</a:t>
                </a:r>
                <a:r>
                  <a:rPr lang="zh-CN" altLang="en-US" sz="1400" dirty="0">
                    <a:solidFill>
                      <a:prstClr val="black"/>
                    </a:solidFill>
                    <a:latin typeface="微软雅黑" panose="020B0503020204020204" pitchFamily="34" charset="-122"/>
                    <a:ea typeface="微软雅黑" panose="020B0503020204020204" pitchFamily="34" charset="-122"/>
                  </a:rPr>
                  <a:t>以内。灰色虚线表示由于确诊病例定义的改变而不可预测的点。然而，从</a:t>
                </a:r>
                <a:r>
                  <a:rPr lang="en-US" altLang="zh-CN" sz="1400" dirty="0">
                    <a:solidFill>
                      <a:prstClr val="black"/>
                    </a:solidFill>
                    <a:latin typeface="微软雅黑" panose="020B0503020204020204" pitchFamily="34" charset="-122"/>
                    <a:ea typeface="微软雅黑" panose="020B0503020204020204" pitchFamily="34" charset="-122"/>
                  </a:rPr>
                  <a:t>2020</a:t>
                </a:r>
                <a:r>
                  <a:rPr lang="zh-CN" altLang="en-US" sz="1400" dirty="0">
                    <a:solidFill>
                      <a:prstClr val="black"/>
                    </a:solidFill>
                    <a:latin typeface="微软雅黑" panose="020B0503020204020204" pitchFamily="34" charset="-122"/>
                    <a:ea typeface="微软雅黑" panose="020B0503020204020204" pitchFamily="34" charset="-122"/>
                  </a:rPr>
                  <a:t>年</a:t>
                </a:r>
                <a:r>
                  <a:rPr lang="en-US" altLang="zh-CN" sz="1400" dirty="0">
                    <a:solidFill>
                      <a:prstClr val="black"/>
                    </a:solidFill>
                    <a:latin typeface="微软雅黑" panose="020B0503020204020204" pitchFamily="34" charset="-122"/>
                    <a:ea typeface="微软雅黑" panose="020B0503020204020204" pitchFamily="34" charset="-122"/>
                  </a:rPr>
                  <a:t>2</a:t>
                </a:r>
                <a:r>
                  <a:rPr lang="zh-CN" altLang="en-US" sz="1400" dirty="0">
                    <a:solidFill>
                      <a:prstClr val="black"/>
                    </a:solidFill>
                    <a:latin typeface="微软雅黑" panose="020B0503020204020204" pitchFamily="34" charset="-122"/>
                    <a:ea typeface="微软雅黑" panose="020B0503020204020204" pitchFamily="34" charset="-122"/>
                  </a:rPr>
                  <a:t>月</a:t>
                </a:r>
                <a:r>
                  <a:rPr lang="en-US" altLang="zh-CN" sz="1400" dirty="0">
                    <a:solidFill>
                      <a:prstClr val="black"/>
                    </a:solidFill>
                    <a:latin typeface="微软雅黑" panose="020B0503020204020204" pitchFamily="34" charset="-122"/>
                    <a:ea typeface="微软雅黑" panose="020B0503020204020204" pitchFamily="34" charset="-122"/>
                  </a:rPr>
                  <a:t>16</a:t>
                </a:r>
                <a:r>
                  <a:rPr lang="zh-CN" altLang="en-US" sz="1400" dirty="0">
                    <a:solidFill>
                      <a:prstClr val="black"/>
                    </a:solidFill>
                    <a:latin typeface="微软雅黑" panose="020B0503020204020204" pitchFamily="34" charset="-122"/>
                    <a:ea typeface="微软雅黑" panose="020B0503020204020204" pitchFamily="34" charset="-122"/>
                  </a:rPr>
                  <a:t>日之后的预测结果来看，我们发现我们的模型仍然可以准确地跟踪</a:t>
                </a:r>
                <a14:m>
                  <m:oMath xmlns:m="http://schemas.openxmlformats.org/officeDocument/2006/math">
                    <m:r>
                      <a:rPr lang="en-US" altLang="zh-CN" sz="1400" dirty="0">
                        <a:solidFill>
                          <a:prstClr val="black"/>
                        </a:solidFill>
                        <a:latin typeface="Cambria Math" panose="02040503050406030204" pitchFamily="18" charset="0"/>
                        <a:ea typeface="宋体" panose="02010600030101010101" pitchFamily="2" charset="-122"/>
                      </a:rPr>
                      <m:t>𝛽</m:t>
                    </m:r>
                    <m:r>
                      <a:rPr lang="en-US" altLang="zh-CN" sz="1400" dirty="0">
                        <a:solidFill>
                          <a:prstClr val="black"/>
                        </a:solidFill>
                        <a:latin typeface="Cambria Math" panose="02040503050406030204" pitchFamily="18" charset="0"/>
                        <a:ea typeface="宋体" panose="02010600030101010101" pitchFamily="2" charset="-122"/>
                      </a:rPr>
                      <m:t>(</m:t>
                    </m:r>
                    <m:r>
                      <a:rPr lang="en-US" altLang="zh-CN" sz="1400" dirty="0">
                        <a:solidFill>
                          <a:prstClr val="black"/>
                        </a:solidFill>
                        <a:latin typeface="Cambria Math" panose="02040503050406030204" pitchFamily="18" charset="0"/>
                        <a:ea typeface="宋体" panose="02010600030101010101" pitchFamily="2" charset="-122"/>
                      </a:rPr>
                      <m:t>𝑡</m:t>
                    </m:r>
                    <m:r>
                      <a:rPr lang="en-US" altLang="zh-CN" sz="1400" dirty="0">
                        <a:solidFill>
                          <a:prstClr val="black"/>
                        </a:solidFill>
                        <a:latin typeface="Cambria Math" panose="02040503050406030204" pitchFamily="18" charset="0"/>
                        <a:ea typeface="宋体" panose="02010600030101010101" pitchFamily="2" charset="-122"/>
                      </a:rPr>
                      <m:t>)</m:t>
                    </m:r>
                  </m:oMath>
                </a14:m>
                <a:r>
                  <a:rPr lang="zh-CN" altLang="en-US" sz="1400" dirty="0">
                    <a:solidFill>
                      <a:prstClr val="black"/>
                    </a:solidFill>
                    <a:latin typeface="微软雅黑" panose="020B0503020204020204" pitchFamily="34" charset="-122"/>
                    <a:ea typeface="微软雅黑" panose="020B0503020204020204" pitchFamily="34" charset="-122"/>
                  </a:rPr>
                  <a:t>和</a:t>
                </a:r>
                <a14:m>
                  <m:oMath xmlns:m="http://schemas.openxmlformats.org/officeDocument/2006/math">
                    <m:r>
                      <a:rPr lang="en-US" altLang="zh-CN" sz="1400" dirty="0">
                        <a:solidFill>
                          <a:prstClr val="black"/>
                        </a:solidFill>
                        <a:latin typeface="Cambria Math" panose="02040503050406030204" pitchFamily="18" charset="0"/>
                        <a:ea typeface="宋体" panose="02010600030101010101" pitchFamily="2" charset="-122"/>
                      </a:rPr>
                      <m:t>𝛾</m:t>
                    </m:r>
                    <m:r>
                      <a:rPr lang="en-US" altLang="zh-CN" sz="1400" dirty="0">
                        <a:solidFill>
                          <a:prstClr val="black"/>
                        </a:solidFill>
                        <a:latin typeface="Cambria Math" panose="02040503050406030204" pitchFamily="18" charset="0"/>
                        <a:ea typeface="宋体" panose="02010600030101010101" pitchFamily="2" charset="-122"/>
                      </a:rPr>
                      <m:t>(</m:t>
                    </m:r>
                    <m:r>
                      <a:rPr lang="en-US" altLang="zh-CN" sz="1400" dirty="0">
                        <a:solidFill>
                          <a:prstClr val="black"/>
                        </a:solidFill>
                        <a:latin typeface="Cambria Math" panose="02040503050406030204" pitchFamily="18" charset="0"/>
                        <a:ea typeface="宋体" panose="02010600030101010101" pitchFamily="2" charset="-122"/>
                      </a:rPr>
                      <m:t>𝑡</m:t>
                    </m:r>
                    <m:r>
                      <a:rPr lang="en-US" altLang="zh-CN" sz="1400" dirty="0">
                        <a:solidFill>
                          <a:prstClr val="black"/>
                        </a:solidFill>
                        <a:latin typeface="Cambria Math" panose="02040503050406030204" pitchFamily="18" charset="0"/>
                        <a:ea typeface="宋体" panose="02010600030101010101" pitchFamily="2" charset="-122"/>
                      </a:rPr>
                      <m:t>)</m:t>
                    </m:r>
                  </m:oMath>
                </a14:m>
                <a:r>
                  <a:rPr lang="zh-CN" altLang="en-US" sz="1400" dirty="0">
                    <a:solidFill>
                      <a:prstClr val="black"/>
                    </a:solidFill>
                    <a:latin typeface="微软雅黑" panose="020B0503020204020204" pitchFamily="34" charset="-122"/>
                    <a:ea typeface="微软雅黑" panose="020B0503020204020204" pitchFamily="34" charset="-122"/>
                  </a:rPr>
                  <a:t>，并且克服了定义变化的影响。</a:t>
                </a:r>
              </a:p>
            </p:txBody>
          </p:sp>
        </mc:Choice>
        <mc:Fallback xmlns="">
          <p:sp>
            <p:nvSpPr>
              <p:cNvPr id="8" name="文本框 7"/>
              <p:cNvSpPr txBox="1">
                <a:spLocks noRot="1" noChangeAspect="1" noMove="1" noResize="1" noEditPoints="1" noAdjustHandles="1" noChangeArrowheads="1" noChangeShapeType="1" noTextEdit="1"/>
              </p:cNvSpPr>
              <p:nvPr/>
            </p:nvSpPr>
            <p:spPr>
              <a:xfrm>
                <a:off x="1723390" y="4933315"/>
                <a:ext cx="7858760" cy="869315"/>
              </a:xfrm>
              <a:prstGeom prst="rect">
                <a:avLst/>
              </a:prstGeom>
              <a:blipFill>
                <a:blip r:embed="rId3"/>
                <a:stretch>
                  <a:fillRect l="-233" t="-699" r="-233" b="-16783"/>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467995" y="1019810"/>
            <a:ext cx="4144645" cy="2599055"/>
          </a:xfrm>
          <a:prstGeom prst="rect">
            <a:avLst/>
          </a:prstGeom>
        </p:spPr>
      </p:pic>
      <p:pic>
        <p:nvPicPr>
          <p:cNvPr id="2" name="图片 1"/>
          <p:cNvPicPr>
            <a:picLocks noChangeAspect="1"/>
          </p:cNvPicPr>
          <p:nvPr/>
        </p:nvPicPr>
        <p:blipFill>
          <a:blip r:embed="rId5"/>
          <a:stretch>
            <a:fillRect/>
          </a:stretch>
        </p:blipFill>
        <p:spPr>
          <a:xfrm>
            <a:off x="6179185" y="1019810"/>
            <a:ext cx="3987165" cy="2700655"/>
          </a:xfrm>
          <a:prstGeom prst="rect">
            <a:avLst/>
          </a:prstGeom>
        </p:spPr>
      </p:pic>
      <p:cxnSp>
        <p:nvCxnSpPr>
          <p:cNvPr id="6" name="直接连接符 5"/>
          <p:cNvCxnSpPr/>
          <p:nvPr/>
        </p:nvCxnSpPr>
        <p:spPr>
          <a:xfrm flipV="1">
            <a:off x="482600" y="4778375"/>
            <a:ext cx="10090150" cy="26670"/>
          </a:xfrm>
          <a:prstGeom prst="line">
            <a:avLst/>
          </a:prstGeom>
          <a:ln w="19050"/>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5994400" y="3865245"/>
            <a:ext cx="4481195"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一天内预测感染和康复人数的误差。灰色虚线表示因2020年2月12日确诊病例定义发生变化而导致的不可预测点。</a:t>
            </a:r>
          </a:p>
        </p:txBody>
      </p:sp>
      <p:sp>
        <p:nvSpPr>
          <p:cNvPr id="22" name="矩形 21">
            <a:extLst>
              <a:ext uri="{FF2B5EF4-FFF2-40B4-BE49-F238E27FC236}">
                <a16:creationId xmlns:a16="http://schemas.microsoft.com/office/drawing/2014/main" id="{082EB1A4-8073-4FA4-BB55-E231FF70A6EB}"/>
              </a:ext>
            </a:extLst>
          </p:cNvPr>
          <p:cNvSpPr/>
          <p:nvPr/>
        </p:nvSpPr>
        <p:spPr>
          <a:xfrm>
            <a:off x="5823393" y="103455"/>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23" name="直接连接符 22">
            <a:extLst>
              <a:ext uri="{FF2B5EF4-FFF2-40B4-BE49-F238E27FC236}">
                <a16:creationId xmlns:a16="http://schemas.microsoft.com/office/drawing/2014/main" id="{4B56D2BF-9B25-4425-8A98-8764C7F69810}"/>
              </a:ext>
            </a:extLst>
          </p:cNvPr>
          <p:cNvCxnSpPr/>
          <p:nvPr/>
        </p:nvCxnSpPr>
        <p:spPr>
          <a:xfrm>
            <a:off x="3052179"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208D7E9-4F01-4169-8CD6-32F0CBCFEB34}"/>
              </a:ext>
            </a:extLst>
          </p:cNvPr>
          <p:cNvSpPr txBox="1"/>
          <p:nvPr/>
        </p:nvSpPr>
        <p:spPr>
          <a:xfrm>
            <a:off x="4470345" y="83795"/>
            <a:ext cx="12523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研究方法</a:t>
            </a:r>
          </a:p>
        </p:txBody>
      </p:sp>
      <p:sp>
        <p:nvSpPr>
          <p:cNvPr id="25" name="文本框 24">
            <a:extLst>
              <a:ext uri="{FF2B5EF4-FFF2-40B4-BE49-F238E27FC236}">
                <a16:creationId xmlns:a16="http://schemas.microsoft.com/office/drawing/2014/main" id="{362C34F3-9356-40ED-AD3A-375D768E1E2F}"/>
              </a:ext>
            </a:extLst>
          </p:cNvPr>
          <p:cNvSpPr txBox="1"/>
          <p:nvPr/>
        </p:nvSpPr>
        <p:spPr>
          <a:xfrm>
            <a:off x="3119621" y="92050"/>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26" name="文本框 25">
            <a:extLst>
              <a:ext uri="{FF2B5EF4-FFF2-40B4-BE49-F238E27FC236}">
                <a16:creationId xmlns:a16="http://schemas.microsoft.com/office/drawing/2014/main" id="{128C0F3F-314D-4F47-BE41-82DB18E58CAD}"/>
              </a:ext>
            </a:extLst>
          </p:cNvPr>
          <p:cNvSpPr txBox="1"/>
          <p:nvPr/>
        </p:nvSpPr>
        <p:spPr>
          <a:xfrm>
            <a:off x="5815903" y="88875"/>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仿真实验</a:t>
            </a:r>
          </a:p>
        </p:txBody>
      </p:sp>
      <p:sp>
        <p:nvSpPr>
          <p:cNvPr id="27" name="文本框 26">
            <a:extLst>
              <a:ext uri="{FF2B5EF4-FFF2-40B4-BE49-F238E27FC236}">
                <a16:creationId xmlns:a16="http://schemas.microsoft.com/office/drawing/2014/main" id="{7B74B622-5E13-41CF-B5CC-04BE124F0900}"/>
              </a:ext>
            </a:extLst>
          </p:cNvPr>
          <p:cNvSpPr txBox="1"/>
          <p:nvPr/>
        </p:nvSpPr>
        <p:spPr>
          <a:xfrm>
            <a:off x="7201545" y="88875"/>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28" name="直接连接符 27">
            <a:extLst>
              <a:ext uri="{FF2B5EF4-FFF2-40B4-BE49-F238E27FC236}">
                <a16:creationId xmlns:a16="http://schemas.microsoft.com/office/drawing/2014/main" id="{BED99137-3A68-41D7-BEFF-5E457BE678EC}"/>
              </a:ext>
            </a:extLst>
          </p:cNvPr>
          <p:cNvCxnSpPr/>
          <p:nvPr/>
        </p:nvCxnSpPr>
        <p:spPr>
          <a:xfrm>
            <a:off x="4405424"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9B9764EE-13B1-474A-BE32-ED4A9A4FD3E9}"/>
              </a:ext>
            </a:extLst>
          </p:cNvPr>
          <p:cNvCxnSpPr/>
          <p:nvPr/>
        </p:nvCxnSpPr>
        <p:spPr>
          <a:xfrm>
            <a:off x="5777731"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7C52943-7749-4E74-A603-076D98F72E9B}"/>
              </a:ext>
            </a:extLst>
          </p:cNvPr>
          <p:cNvCxnSpPr/>
          <p:nvPr/>
        </p:nvCxnSpPr>
        <p:spPr>
          <a:xfrm>
            <a:off x="7106990"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3B47D1F-30B6-445E-8641-9EBB23B89975}"/>
              </a:ext>
            </a:extLst>
          </p:cNvPr>
          <p:cNvCxnSpPr/>
          <p:nvPr/>
        </p:nvCxnSpPr>
        <p:spPr>
          <a:xfrm>
            <a:off x="8496945"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00083"/>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A8F4842-D713-4EE4-8EDB-BAE6066D59FF}"/>
                  </a:ext>
                </a:extLst>
              </p:cNvPr>
              <p:cNvSpPr txBox="1"/>
              <p:nvPr/>
            </p:nvSpPr>
            <p:spPr>
              <a:xfrm>
                <a:off x="1330463" y="850081"/>
                <a:ext cx="1026628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微软雅黑" panose="020B0503020204020204" pitchFamily="34" charset="-122"/>
                    <a:ea typeface="微软雅黑" panose="020B0503020204020204" pitchFamily="34" charset="-122"/>
                  </a:rPr>
                  <a:t>由前面的</a:t>
                </a:r>
                <a:r>
                  <a:rPr lang="en-US" altLang="zh-CN" dirty="0">
                    <a:solidFill>
                      <a:prstClr val="black"/>
                    </a:solidFill>
                    <a:latin typeface="微软雅黑" panose="020B0503020204020204" pitchFamily="34" charset="-122"/>
                    <a:ea typeface="微软雅黑" panose="020B0503020204020204" pitchFamily="34" charset="-122"/>
                  </a:rPr>
                  <a:t>II</a:t>
                </a:r>
                <a:r>
                  <a:rPr lang="zh-CN" altLang="en-US" dirty="0">
                    <a:solidFill>
                      <a:prstClr val="black"/>
                    </a:solidFill>
                    <a:latin typeface="微软雅黑" panose="020B0503020204020204" pitchFamily="34" charset="-122"/>
                    <a:ea typeface="微软雅黑" panose="020B0503020204020204" pitchFamily="34" charset="-122"/>
                  </a:rPr>
                  <a:t>型感染者模型差分方程，先假设其与</a:t>
                </a:r>
                <a:r>
                  <a:rPr lang="en-US" altLang="zh-CN" dirty="0">
                    <a:solidFill>
                      <a:prstClr val="black"/>
                    </a:solidFill>
                    <a:latin typeface="微软雅黑" panose="020B0503020204020204" pitchFamily="34" charset="-122"/>
                    <a:ea typeface="微软雅黑" panose="020B0503020204020204" pitchFamily="34" charset="-122"/>
                  </a:rPr>
                  <a:t>I</a:t>
                </a:r>
                <a:r>
                  <a:rPr lang="zh-CN" altLang="en-US" dirty="0">
                    <a:solidFill>
                      <a:prstClr val="black"/>
                    </a:solidFill>
                    <a:latin typeface="微软雅黑" panose="020B0503020204020204" pitchFamily="34" charset="-122"/>
                    <a:ea typeface="微软雅黑" panose="020B0503020204020204" pitchFamily="34" charset="-122"/>
                  </a:rPr>
                  <a:t>型有相同的康复率</a:t>
                </a:r>
                <a14:m>
                  <m:oMath xmlns:m="http://schemas.openxmlformats.org/officeDocument/2006/math">
                    <m:sSub>
                      <m:sSubPr>
                        <m:ctrlPr>
                          <a:rPr lang="en-US" altLang="zh-CN" i="1">
                            <a:solidFill>
                              <a:prstClr val="black"/>
                            </a:solidFill>
                            <a:latin typeface="Cambria Math" panose="02040503050406030204" pitchFamily="18" charset="0"/>
                            <a:ea typeface="宋体" panose="02010600030101010101" pitchFamily="2" charset="-122"/>
                          </a:rPr>
                        </m:ctrlPr>
                      </m:sSubPr>
                      <m:e>
                        <m:r>
                          <a:rPr lang="zh-CN" altLang="en-US">
                            <a:solidFill>
                              <a:prstClr val="black"/>
                            </a:solidFill>
                            <a:latin typeface="Cambria Math" panose="02040503050406030204" pitchFamily="18" charset="0"/>
                            <a:ea typeface="宋体" panose="02010600030101010101" pitchFamily="2" charset="-122"/>
                          </a:rPr>
                          <m:t>𝛾</m:t>
                        </m:r>
                      </m:e>
                      <m:sub>
                        <m:r>
                          <a:rPr lang="en-US" altLang="zh-CN">
                            <a:solidFill>
                              <a:prstClr val="black"/>
                            </a:solidFill>
                            <a:latin typeface="Cambria Math" panose="02040503050406030204" pitchFamily="18" charset="0"/>
                            <a:ea typeface="宋体" panose="02010600030101010101" pitchFamily="2" charset="-122"/>
                          </a:rPr>
                          <m:t>2</m:t>
                        </m:r>
                      </m:sub>
                    </m:sSub>
                    <m:r>
                      <a:rPr lang="en-US" altLang="zh-CN">
                        <a:solidFill>
                          <a:prstClr val="black"/>
                        </a:solidFill>
                        <a:latin typeface="Cambria Math" panose="02040503050406030204" pitchFamily="18" charset="0"/>
                        <a:ea typeface="宋体" panose="02010600030101010101" pitchFamily="2" charset="-122"/>
                      </a:rPr>
                      <m:t>=</m:t>
                    </m:r>
                    <m:sSub>
                      <m:sSubPr>
                        <m:ctrlPr>
                          <a:rPr lang="en-US" altLang="zh-CN" i="1">
                            <a:solidFill>
                              <a:prstClr val="black"/>
                            </a:solidFill>
                            <a:latin typeface="Cambria Math" panose="02040503050406030204" pitchFamily="18" charset="0"/>
                            <a:ea typeface="宋体" panose="02010600030101010101" pitchFamily="2" charset="-122"/>
                          </a:rPr>
                        </m:ctrlPr>
                      </m:sSubPr>
                      <m:e>
                        <m:r>
                          <a:rPr lang="zh-CN" altLang="en-US">
                            <a:solidFill>
                              <a:prstClr val="black"/>
                            </a:solidFill>
                            <a:latin typeface="Cambria Math" panose="02040503050406030204" pitchFamily="18" charset="0"/>
                            <a:ea typeface="宋体" panose="02010600030101010101" pitchFamily="2" charset="-122"/>
                          </a:rPr>
                          <m:t>𝛾</m:t>
                        </m:r>
                      </m:e>
                      <m:sub>
                        <m:r>
                          <a:rPr lang="en-US" altLang="zh-CN">
                            <a:solidFill>
                              <a:prstClr val="black"/>
                            </a:solidFill>
                            <a:latin typeface="Cambria Math" panose="02040503050406030204" pitchFamily="18" charset="0"/>
                            <a:ea typeface="宋体" panose="02010600030101010101" pitchFamily="2" charset="-122"/>
                          </a:rPr>
                          <m:t>1</m:t>
                        </m:r>
                      </m:sub>
                    </m:sSub>
                  </m:oMath>
                </a14:m>
                <a:r>
                  <a:rPr lang="zh-CN" altLang="en-US" dirty="0">
                    <a:solidFill>
                      <a:prstClr val="black"/>
                    </a:solidFill>
                    <a:latin typeface="微软雅黑" panose="020B0503020204020204" pitchFamily="34" charset="-122"/>
                    <a:ea typeface="微软雅黑" panose="020B0503020204020204" pitchFamily="34" charset="-122"/>
                  </a:rPr>
                  <a:t>，存在</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个自由变量</a:t>
                </a:r>
                <a14:m>
                  <m:oMath xmlns:m="http://schemas.openxmlformats.org/officeDocument/2006/math">
                    <m:sSub>
                      <m:sSubPr>
                        <m:ctrlPr>
                          <a:rPr lang="en-US" altLang="zh-CN" i="1">
                            <a:solidFill>
                              <a:prstClr val="black"/>
                            </a:solidFill>
                            <a:latin typeface="Cambria Math" panose="02040503050406030204" pitchFamily="18" charset="0"/>
                            <a:ea typeface="宋体" panose="02010600030101010101" pitchFamily="2" charset="-122"/>
                          </a:rPr>
                        </m:ctrlPr>
                      </m:sSubPr>
                      <m:e>
                        <m:r>
                          <a:rPr lang="en-US" altLang="zh-CN">
                            <a:solidFill>
                              <a:prstClr val="black"/>
                            </a:solidFill>
                            <a:latin typeface="Cambria Math" panose="02040503050406030204" pitchFamily="18" charset="0"/>
                            <a:ea typeface="宋体" panose="02010600030101010101" pitchFamily="2" charset="-122"/>
                          </a:rPr>
                          <m:t>𝑤</m:t>
                        </m:r>
                      </m:e>
                      <m:sub>
                        <m:r>
                          <a:rPr lang="en-US" altLang="zh-CN">
                            <a:solidFill>
                              <a:prstClr val="black"/>
                            </a:solidFill>
                            <a:latin typeface="Cambria Math" panose="02040503050406030204" pitchFamily="18" charset="0"/>
                            <a:ea typeface="宋体" panose="02010600030101010101" pitchFamily="2" charset="-122"/>
                          </a:rPr>
                          <m:t>2</m:t>
                        </m:r>
                      </m:sub>
                    </m:sSub>
                    <m:r>
                      <a:rPr lang="zh-CN" altLang="en-US">
                        <a:solidFill>
                          <a:prstClr val="black"/>
                        </a:solidFill>
                        <a:latin typeface="Cambria Math" panose="02040503050406030204" pitchFamily="18" charset="0"/>
                        <a:ea typeface="宋体" panose="02010600030101010101" pitchFamily="2" charset="-122"/>
                      </a:rPr>
                      <m:t>和</m:t>
                    </m:r>
                    <m:sSub>
                      <m:sSubPr>
                        <m:ctrlPr>
                          <a:rPr lang="en-US" altLang="zh-CN" i="1">
                            <a:solidFill>
                              <a:prstClr val="black"/>
                            </a:solidFill>
                            <a:latin typeface="Cambria Math" panose="02040503050406030204" pitchFamily="18" charset="0"/>
                            <a:ea typeface="宋体" panose="02010600030101010101" pitchFamily="2" charset="-122"/>
                          </a:rPr>
                        </m:ctrlPr>
                      </m:sSubPr>
                      <m:e>
                        <m:r>
                          <a:rPr lang="zh-CN" altLang="en-US">
                            <a:solidFill>
                              <a:prstClr val="black"/>
                            </a:solidFill>
                            <a:latin typeface="Cambria Math" panose="02040503050406030204" pitchFamily="18" charset="0"/>
                            <a:ea typeface="宋体" panose="02010600030101010101" pitchFamily="2" charset="-122"/>
                          </a:rPr>
                          <m:t>𝛽</m:t>
                        </m:r>
                      </m:e>
                      <m:sub>
                        <m:r>
                          <a:rPr lang="en-US" altLang="zh-CN">
                            <a:solidFill>
                              <a:prstClr val="black"/>
                            </a:solidFill>
                            <a:latin typeface="Cambria Math" panose="02040503050406030204" pitchFamily="18" charset="0"/>
                            <a:ea typeface="宋体" panose="02010600030101010101" pitchFamily="2" charset="-122"/>
                          </a:rPr>
                          <m:t>2</m:t>
                        </m:r>
                      </m:sub>
                    </m:sSub>
                  </m:oMath>
                </a14:m>
                <a:r>
                  <a:rPr lang="zh-CN" altLang="en-US" dirty="0">
                    <a:solidFill>
                      <a:prstClr val="black"/>
                    </a:solidFill>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i="1">
                            <a:solidFill>
                              <a:prstClr val="black"/>
                            </a:solidFill>
                            <a:latin typeface="Cambria Math" panose="02040503050406030204" pitchFamily="18" charset="0"/>
                            <a:ea typeface="宋体" panose="02010600030101010101" pitchFamily="2" charset="-122"/>
                          </a:rPr>
                        </m:ctrlPr>
                      </m:sSubPr>
                      <m:e>
                        <m:r>
                          <a:rPr lang="en-US" altLang="zh-CN">
                            <a:solidFill>
                              <a:prstClr val="black"/>
                            </a:solidFill>
                            <a:latin typeface="Cambria Math" panose="02040503050406030204" pitchFamily="18" charset="0"/>
                            <a:ea typeface="宋体" panose="02010600030101010101" pitchFamily="2" charset="-122"/>
                          </a:rPr>
                          <m:t>𝑤</m:t>
                        </m:r>
                      </m:e>
                      <m:sub>
                        <m:r>
                          <a:rPr lang="en-US" altLang="zh-CN">
                            <a:solidFill>
                              <a:prstClr val="black"/>
                            </a:solidFill>
                            <a:latin typeface="Cambria Math" panose="02040503050406030204" pitchFamily="18" charset="0"/>
                            <a:ea typeface="宋体" panose="02010600030101010101" pitchFamily="2" charset="-122"/>
                          </a:rPr>
                          <m:t>2</m:t>
                        </m:r>
                      </m:sub>
                    </m:sSub>
                  </m:oMath>
                </a14:m>
                <a:r>
                  <a:rPr lang="zh-CN" altLang="en-US" dirty="0">
                    <a:solidFill>
                      <a:prstClr val="black"/>
                    </a:solidFill>
                    <a:latin typeface="微软雅黑" panose="020B0503020204020204" pitchFamily="34" charset="-122"/>
                    <a:ea typeface="微软雅黑" panose="020B0503020204020204" pitchFamily="34" charset="-122"/>
                  </a:rPr>
                  <a:t>为感染者为</a:t>
                </a:r>
                <a:r>
                  <a:rPr lang="en-US" altLang="zh-CN" dirty="0">
                    <a:solidFill>
                      <a:prstClr val="black"/>
                    </a:solidFill>
                    <a:latin typeface="微软雅黑" panose="020B0503020204020204" pitchFamily="34" charset="-122"/>
                    <a:ea typeface="微软雅黑" panose="020B0503020204020204" pitchFamily="34" charset="-122"/>
                  </a:rPr>
                  <a:t>II</a:t>
                </a:r>
                <a:r>
                  <a:rPr lang="zh-CN" altLang="en-US" dirty="0">
                    <a:solidFill>
                      <a:prstClr val="black"/>
                    </a:solidFill>
                    <a:latin typeface="微软雅黑" panose="020B0503020204020204" pitchFamily="34" charset="-122"/>
                    <a:ea typeface="微软雅黑" panose="020B0503020204020204" pitchFamily="34" charset="-122"/>
                  </a:rPr>
                  <a:t>型的概率，</a:t>
                </a:r>
                <a:r>
                  <a:rPr lang="en-US" altLang="zh-CN"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solidFill>
                              <a:prstClr val="black"/>
                            </a:solidFill>
                            <a:latin typeface="Cambria Math" panose="02040503050406030204" pitchFamily="18" charset="0"/>
                            <a:ea typeface="宋体" panose="02010600030101010101" pitchFamily="2" charset="-122"/>
                          </a:rPr>
                        </m:ctrlPr>
                      </m:sSubPr>
                      <m:e>
                        <m:r>
                          <a:rPr lang="zh-CN" altLang="en-US">
                            <a:solidFill>
                              <a:prstClr val="black"/>
                            </a:solidFill>
                            <a:latin typeface="Cambria Math" panose="02040503050406030204" pitchFamily="18" charset="0"/>
                            <a:ea typeface="宋体" panose="02010600030101010101" pitchFamily="2" charset="-122"/>
                          </a:rPr>
                          <m:t>𝛽</m:t>
                        </m:r>
                      </m:e>
                      <m:sub>
                        <m:r>
                          <a:rPr lang="en-US" altLang="zh-CN">
                            <a:solidFill>
                              <a:prstClr val="black"/>
                            </a:solidFill>
                            <a:latin typeface="Cambria Math" panose="02040503050406030204" pitchFamily="18" charset="0"/>
                            <a:ea typeface="宋体" panose="02010600030101010101" pitchFamily="2" charset="-122"/>
                          </a:rPr>
                          <m:t>2</m:t>
                        </m:r>
                      </m:sub>
                    </m:sSub>
                  </m:oMath>
                </a14:m>
                <a:r>
                  <a:rPr lang="zh-CN" altLang="en-US" dirty="0">
                    <a:solidFill>
                      <a:prstClr val="black"/>
                    </a:solidFill>
                    <a:latin typeface="微软雅黑" panose="020B0503020204020204" pitchFamily="34" charset="-122"/>
                    <a:ea typeface="微软雅黑" panose="020B0503020204020204" pitchFamily="34" charset="-122"/>
                  </a:rPr>
                  <a:t>为</a:t>
                </a:r>
                <a:r>
                  <a:rPr lang="en-US" altLang="zh-CN" dirty="0">
                    <a:solidFill>
                      <a:prstClr val="black"/>
                    </a:solidFill>
                    <a:latin typeface="微软雅黑" panose="020B0503020204020204" pitchFamily="34" charset="-122"/>
                    <a:ea typeface="微软雅黑" panose="020B0503020204020204" pitchFamily="34" charset="-122"/>
                  </a:rPr>
                  <a:t>II</a:t>
                </a:r>
                <a:r>
                  <a:rPr lang="zh-CN" altLang="en-US" dirty="0">
                    <a:solidFill>
                      <a:prstClr val="black"/>
                    </a:solidFill>
                    <a:latin typeface="微软雅黑" panose="020B0503020204020204" pitchFamily="34" charset="-122"/>
                    <a:ea typeface="微软雅黑" panose="020B0503020204020204" pitchFamily="34" charset="-122"/>
                  </a:rPr>
                  <a:t>型的传播率。在下图中说明了</a:t>
                </a:r>
                <a14:m>
                  <m:oMath xmlns:m="http://schemas.openxmlformats.org/officeDocument/2006/math">
                    <m:sSub>
                      <m:sSubPr>
                        <m:ctrlPr>
                          <a:rPr lang="en-US" altLang="zh-CN" i="1">
                            <a:solidFill>
                              <a:prstClr val="black"/>
                            </a:solidFill>
                            <a:latin typeface="Cambria Math" panose="02040503050406030204" pitchFamily="18" charset="0"/>
                            <a:ea typeface="宋体" panose="02010600030101010101" pitchFamily="2" charset="-122"/>
                          </a:rPr>
                        </m:ctrlPr>
                      </m:sSubPr>
                      <m:e>
                        <m:r>
                          <a:rPr lang="en-US" altLang="zh-CN">
                            <a:solidFill>
                              <a:prstClr val="black"/>
                            </a:solidFill>
                            <a:latin typeface="Cambria Math" panose="02040503050406030204" pitchFamily="18" charset="0"/>
                            <a:ea typeface="宋体" panose="02010600030101010101" pitchFamily="2" charset="-122"/>
                          </a:rPr>
                          <m:t>𝑤</m:t>
                        </m:r>
                      </m:e>
                      <m:sub>
                        <m:r>
                          <a:rPr lang="en-US" altLang="zh-CN">
                            <a:solidFill>
                              <a:prstClr val="black"/>
                            </a:solidFill>
                            <a:latin typeface="Cambria Math" panose="02040503050406030204" pitchFamily="18" charset="0"/>
                            <a:ea typeface="宋体" panose="02010600030101010101" pitchFamily="2" charset="-122"/>
                          </a:rPr>
                          <m:t>2</m:t>
                        </m:r>
                      </m:sub>
                    </m:sSub>
                    <m:sSub>
                      <m:sSubPr>
                        <m:ctrlPr>
                          <a:rPr lang="en-US" altLang="zh-CN" i="1">
                            <a:solidFill>
                              <a:prstClr val="black"/>
                            </a:solidFill>
                            <a:latin typeface="Cambria Math" panose="02040503050406030204" pitchFamily="18" charset="0"/>
                            <a:ea typeface="宋体" panose="02010600030101010101" pitchFamily="2" charset="-122"/>
                          </a:rPr>
                        </m:ctrlPr>
                      </m:sSubPr>
                      <m:e>
                        <m:r>
                          <a:rPr lang="zh-CN" altLang="en-US" i="1">
                            <a:solidFill>
                              <a:prstClr val="black"/>
                            </a:solidFill>
                            <a:latin typeface="Cambria Math" panose="02040503050406030204" pitchFamily="18" charset="0"/>
                            <a:ea typeface="宋体" panose="02010600030101010101" pitchFamily="2" charset="-122"/>
                          </a:rPr>
                          <m:t>和</m:t>
                        </m:r>
                        <m:r>
                          <a:rPr lang="zh-CN" altLang="en-US">
                            <a:solidFill>
                              <a:prstClr val="black"/>
                            </a:solidFill>
                            <a:latin typeface="Cambria Math" panose="02040503050406030204" pitchFamily="18" charset="0"/>
                            <a:ea typeface="宋体" panose="02010600030101010101" pitchFamily="2" charset="-122"/>
                          </a:rPr>
                          <m:t>𝛽</m:t>
                        </m:r>
                      </m:e>
                      <m:sub>
                        <m:r>
                          <a:rPr lang="en-US" altLang="zh-CN">
                            <a:solidFill>
                              <a:prstClr val="black"/>
                            </a:solidFill>
                            <a:latin typeface="Cambria Math" panose="02040503050406030204" pitchFamily="18" charset="0"/>
                            <a:ea typeface="宋体" panose="02010600030101010101" pitchFamily="2" charset="-122"/>
                          </a:rPr>
                          <m:t>2</m:t>
                        </m:r>
                      </m:sub>
                    </m:sSub>
                  </m:oMath>
                </a14:m>
                <a:r>
                  <a:rPr lang="zh-CN" altLang="en-US" dirty="0">
                    <a:solidFill>
                      <a:prstClr val="black"/>
                    </a:solidFill>
                    <a:latin typeface="微软雅黑" panose="020B0503020204020204" pitchFamily="34" charset="-122"/>
                    <a:ea typeface="微软雅黑" panose="020B0503020204020204" pitchFamily="34" charset="-122"/>
                  </a:rPr>
                  <a:t>如何影响疾病爆发</a:t>
                </a:r>
              </a:p>
            </p:txBody>
          </p:sp>
        </mc:Choice>
        <mc:Fallback xmlns="">
          <p:sp>
            <p:nvSpPr>
              <p:cNvPr id="4" name="文本框 3">
                <a:extLst>
                  <a:ext uri="{FF2B5EF4-FFF2-40B4-BE49-F238E27FC236}">
                    <a16:creationId xmlns:a16="http://schemas.microsoft.com/office/drawing/2014/main" id="{AA8F4842-D713-4EE4-8EDB-BAE6066D59FF}"/>
                  </a:ext>
                </a:extLst>
              </p:cNvPr>
              <p:cNvSpPr txBox="1">
                <a:spLocks noRot="1" noChangeAspect="1" noMove="1" noResize="1" noEditPoints="1" noAdjustHandles="1" noChangeArrowheads="1" noChangeShapeType="1" noTextEdit="1"/>
              </p:cNvSpPr>
              <p:nvPr/>
            </p:nvSpPr>
            <p:spPr>
              <a:xfrm>
                <a:off x="1330463" y="850081"/>
                <a:ext cx="10266280" cy="646331"/>
              </a:xfrm>
              <a:prstGeom prst="rect">
                <a:avLst/>
              </a:prstGeom>
              <a:blipFill>
                <a:blip r:embed="rId2"/>
                <a:stretch>
                  <a:fillRect l="-475" t="-4717" r="-2732" b="-14151"/>
                </a:stretch>
              </a:blipFill>
            </p:spPr>
            <p:txBody>
              <a:bodyPr/>
              <a:lstStyle/>
              <a:p>
                <a:r>
                  <a:rPr lang="zh-CN" altLang="en-US">
                    <a:noFill/>
                  </a:rPr>
                  <a:t> </a:t>
                </a:r>
              </a:p>
            </p:txBody>
          </p:sp>
        </mc:Fallback>
      </mc:AlternateContent>
      <p:pic>
        <p:nvPicPr>
          <p:cNvPr id="37" name="图片 36">
            <a:extLst>
              <a:ext uri="{FF2B5EF4-FFF2-40B4-BE49-F238E27FC236}">
                <a16:creationId xmlns:a16="http://schemas.microsoft.com/office/drawing/2014/main" id="{DC836154-64C4-4CD8-BDA4-0174B9AD3E0A}"/>
              </a:ext>
            </a:extLst>
          </p:cNvPr>
          <p:cNvPicPr/>
          <p:nvPr/>
        </p:nvPicPr>
        <p:blipFill>
          <a:blip r:embed="rId3"/>
          <a:stretch>
            <a:fillRect/>
          </a:stretch>
        </p:blipFill>
        <p:spPr>
          <a:xfrm>
            <a:off x="1410351" y="1732215"/>
            <a:ext cx="4485122" cy="3393569"/>
          </a:xfrm>
          <a:prstGeom prst="rect">
            <a:avLst/>
          </a:prstGeom>
          <a:noFill/>
          <a:ln>
            <a:noFill/>
          </a:ln>
        </p:spPr>
      </p:pic>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EC2AFC8B-1915-40FA-9AB3-06A08D5391B8}"/>
                  </a:ext>
                </a:extLst>
              </p:cNvPr>
              <p:cNvSpPr/>
              <p:nvPr/>
            </p:nvSpPr>
            <p:spPr>
              <a:xfrm>
                <a:off x="1168568" y="5264804"/>
                <a:ext cx="5209320"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100" b="0" i="0" u="none" strike="noStrike" kern="1200" cap="none" spc="0" normalizeH="0" baseline="0" noProof="0" dirty="0">
                    <a:ln>
                      <a:noFill/>
                    </a:ln>
                    <a:solidFill>
                      <a:srgbClr val="666666"/>
                    </a:solidFill>
                    <a:effectLst/>
                    <a:uLnTx/>
                    <a:uFillTx/>
                    <a:latin typeface="Calibri"/>
                    <a:ea typeface="宋体" panose="02010600030101010101" pitchFamily="2" charset="-122"/>
                    <a:cs typeface="+mn-cs"/>
                  </a:rPr>
                  <a:t>爆发相对于</a:t>
                </a:r>
                <a14:m>
                  <m:oMath xmlns:m="http://schemas.openxmlformats.org/officeDocument/2006/math">
                    <m:sSub>
                      <m:sSubPr>
                        <m:ctrlPr>
                          <a:rPr kumimoji="0" lang="zh-CN" altLang="zh-CN" sz="1100" b="0" i="1" u="none" strike="noStrike" kern="1200" cap="none" spc="0" normalizeH="0" baseline="0" noProof="0">
                            <a:ln>
                              <a:noFill/>
                            </a:ln>
                            <a:solidFill>
                              <a:srgbClr val="666666"/>
                            </a:solidFill>
                            <a:effectLst/>
                            <a:uLnTx/>
                            <a:uFillTx/>
                            <a:latin typeface="Cambria Math" panose="02040503050406030204" pitchFamily="18" charset="0"/>
                            <a:cs typeface="+mn-cs"/>
                          </a:rPr>
                        </m:ctrlPr>
                      </m:sSubPr>
                      <m:e>
                        <m:r>
                          <m:rPr>
                            <m:sty m:val="p"/>
                          </m:rPr>
                          <a:rPr kumimoji="0" lang="zh-CN" altLang="zh-CN" sz="1100" b="0" i="0" u="none" strike="noStrike" kern="1200" cap="none" spc="0" normalizeH="0" baseline="0" noProof="0">
                            <a:ln>
                              <a:noFill/>
                            </a:ln>
                            <a:solidFill>
                              <a:srgbClr val="666666"/>
                            </a:solidFill>
                            <a:effectLst/>
                            <a:uLnTx/>
                            <a:uFillTx/>
                            <a:latin typeface="Cambria Math" panose="02040503050406030204" pitchFamily="18" charset="0"/>
                            <a:cs typeface="+mn-cs"/>
                          </a:rPr>
                          <m:t>β</m:t>
                        </m:r>
                      </m:e>
                      <m:sub>
                        <m:r>
                          <a:rPr kumimoji="0" lang="en-US" altLang="zh-CN" sz="1100" b="0" i="0" u="none" strike="noStrike" kern="1200" cap="none" spc="0" normalizeH="0" baseline="0" noProof="0">
                            <a:ln>
                              <a:noFill/>
                            </a:ln>
                            <a:solidFill>
                              <a:srgbClr val="666666"/>
                            </a:solidFill>
                            <a:effectLst/>
                            <a:uLnTx/>
                            <a:uFillTx/>
                            <a:latin typeface="Cambria Math" panose="02040503050406030204" pitchFamily="18" charset="0"/>
                            <a:cs typeface="+mn-cs"/>
                          </a:rPr>
                          <m:t>2</m:t>
                        </m:r>
                      </m:sub>
                    </m:sSub>
                  </m:oMath>
                </a14:m>
                <a:r>
                  <a:rPr kumimoji="0" lang="zh-CN" altLang="zh-CN" sz="1100" b="0" i="0" u="none" strike="noStrike" kern="1200" cap="none" spc="0" normalizeH="0" baseline="0" noProof="0" dirty="0">
                    <a:ln>
                      <a:noFill/>
                    </a:ln>
                    <a:solidFill>
                      <a:srgbClr val="666666"/>
                    </a:solidFill>
                    <a:effectLst/>
                    <a:uLnTx/>
                    <a:uFillTx/>
                    <a:latin typeface="Calibri"/>
                    <a:ea typeface="宋体" panose="02010600030101010101" pitchFamily="2" charset="-122"/>
                    <a:cs typeface="+mn-cs"/>
                  </a:rPr>
                  <a:t>和</a:t>
                </a:r>
                <a14:m>
                  <m:oMath xmlns:m="http://schemas.openxmlformats.org/officeDocument/2006/math">
                    <m:sSub>
                      <m:sSubPr>
                        <m:ctrlPr>
                          <a:rPr kumimoji="0" lang="zh-CN" altLang="zh-CN" sz="1100" b="0" i="1" u="none" strike="noStrike" kern="1200" cap="none" spc="0" normalizeH="0" baseline="0" noProof="0">
                            <a:ln>
                              <a:noFill/>
                            </a:ln>
                            <a:solidFill>
                              <a:srgbClr val="666666"/>
                            </a:solidFill>
                            <a:effectLst/>
                            <a:uLnTx/>
                            <a:uFillTx/>
                            <a:latin typeface="Cambria Math" panose="02040503050406030204" pitchFamily="18" charset="0"/>
                            <a:cs typeface="+mn-cs"/>
                          </a:rPr>
                        </m:ctrlPr>
                      </m:sSubPr>
                      <m:e>
                        <m:r>
                          <m:rPr>
                            <m:sty m:val="p"/>
                          </m:rPr>
                          <a:rPr kumimoji="0" lang="zh-CN" altLang="zh-CN" sz="1100" b="0" i="0" u="none" strike="noStrike" kern="1200" cap="none" spc="0" normalizeH="0" baseline="0" noProof="0">
                            <a:ln>
                              <a:noFill/>
                            </a:ln>
                            <a:solidFill>
                              <a:srgbClr val="666666"/>
                            </a:solidFill>
                            <a:effectLst/>
                            <a:uLnTx/>
                            <a:uFillTx/>
                            <a:latin typeface="Cambria Math" panose="02040503050406030204" pitchFamily="18" charset="0"/>
                            <a:cs typeface="+mn-cs"/>
                          </a:rPr>
                          <m:t>ω</m:t>
                        </m:r>
                      </m:e>
                      <m:sub>
                        <m:r>
                          <a:rPr kumimoji="0" lang="en-US" altLang="zh-CN" sz="1100" b="0" i="0" u="none" strike="noStrike" kern="1200" cap="none" spc="0" normalizeH="0" baseline="0" noProof="0">
                            <a:ln>
                              <a:noFill/>
                            </a:ln>
                            <a:solidFill>
                              <a:srgbClr val="666666"/>
                            </a:solidFill>
                            <a:effectLst/>
                            <a:uLnTx/>
                            <a:uFillTx/>
                            <a:latin typeface="Cambria Math" panose="02040503050406030204" pitchFamily="18" charset="0"/>
                            <a:cs typeface="+mn-cs"/>
                          </a:rPr>
                          <m:t>2</m:t>
                        </m:r>
                      </m:sub>
                    </m:sSub>
                  </m:oMath>
                </a14:m>
                <a:r>
                  <a:rPr kumimoji="0" lang="zh-CN" altLang="zh-CN" sz="1100" b="0" i="0" u="none" strike="noStrike" kern="1200" cap="none" spc="0" normalizeH="0" baseline="0" noProof="0" dirty="0">
                    <a:ln>
                      <a:noFill/>
                    </a:ln>
                    <a:solidFill>
                      <a:srgbClr val="666666"/>
                    </a:solidFill>
                    <a:effectLst/>
                    <a:uLnTx/>
                    <a:uFillTx/>
                    <a:latin typeface="Calibri"/>
                    <a:ea typeface="宋体" panose="02010600030101010101" pitchFamily="2" charset="-122"/>
                    <a:cs typeface="+mn-cs"/>
                  </a:rPr>
                  <a:t>的相变图。黑色曲线为渗透阈值。橙色区域表示疾病将爆发，而黄色区域表示疾病已得到控制</a:t>
                </a:r>
                <a:r>
                  <a:rPr kumimoji="0" lang="zh-CN" altLang="zh-CN" sz="105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a:t>
                </a:r>
                <a:endParaRPr kumimoji="0" lang="zh-CN" altLang="en-US" sz="105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39" name="矩形 38">
                <a:extLst>
                  <a:ext uri="{FF2B5EF4-FFF2-40B4-BE49-F238E27FC236}">
                    <a16:creationId xmlns:a16="http://schemas.microsoft.com/office/drawing/2014/main" id="{EC2AFC8B-1915-40FA-9AB3-06A08D5391B8}"/>
                  </a:ext>
                </a:extLst>
              </p:cNvPr>
              <p:cNvSpPr>
                <a:spLocks noRot="1" noChangeAspect="1" noMove="1" noResize="1" noEditPoints="1" noAdjustHandles="1" noChangeArrowheads="1" noChangeShapeType="1" noTextEdit="1"/>
              </p:cNvSpPr>
              <p:nvPr/>
            </p:nvSpPr>
            <p:spPr>
              <a:xfrm>
                <a:off x="1168568" y="5264804"/>
                <a:ext cx="5209320" cy="430887"/>
              </a:xfrm>
              <a:prstGeom prst="rect">
                <a:avLst/>
              </a:prstGeom>
              <a:blipFill>
                <a:blip r:embed="rId4"/>
                <a:stretch>
                  <a:fillRect t="-1429"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Rectangle 19">
                <a:extLst>
                  <a:ext uri="{FF2B5EF4-FFF2-40B4-BE49-F238E27FC236}">
                    <a16:creationId xmlns:a16="http://schemas.microsoft.com/office/drawing/2014/main" id="{0BCEFC22-1245-4C10-AE1B-4E09D015E078}"/>
                  </a:ext>
                </a:extLst>
              </p:cNvPr>
              <p:cNvSpPr>
                <a:spLocks noChangeArrowheads="1"/>
              </p:cNvSpPr>
              <p:nvPr/>
            </p:nvSpPr>
            <p:spPr bwMode="auto">
              <a:xfrm rot="10800000" flipV="1">
                <a:off x="6500857" y="3054258"/>
                <a:ext cx="4692300" cy="15465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rPr>
                  <a:t>由左图可以看出，只要能够实际发现</a:t>
                </a:r>
                <a:r>
                  <a:rPr lang="en-US" altLang="zh-CN" sz="1400" dirty="0">
                    <a:solidFill>
                      <a:prstClr val="black"/>
                    </a:solidFill>
                    <a:latin typeface="微软雅黑" panose="020B0503020204020204" pitchFamily="34" charset="-122"/>
                    <a:ea typeface="微软雅黑" panose="020B0503020204020204" pitchFamily="34" charset="-122"/>
                  </a:rPr>
                  <a:t>90%</a:t>
                </a:r>
                <a:r>
                  <a:rPr lang="zh-CN" altLang="en-US" sz="1400" dirty="0">
                    <a:solidFill>
                      <a:prstClr val="black"/>
                    </a:solidFill>
                    <a:latin typeface="微软雅黑" panose="020B0503020204020204" pitchFamily="34" charset="-122"/>
                    <a:ea typeface="微软雅黑" panose="020B0503020204020204" pitchFamily="34" charset="-122"/>
                  </a:rPr>
                  <a:t>以上的感染者，并对其进行适当隔离和治疗，即使</a:t>
                </a:r>
                <a:r>
                  <a:rPr lang="en-US" altLang="zh-CN" sz="1400" dirty="0">
                    <a:solidFill>
                      <a:prstClr val="black"/>
                    </a:solidFill>
                    <a:latin typeface="微软雅黑" panose="020B0503020204020204" pitchFamily="34" charset="-122"/>
                    <a:ea typeface="微软雅黑" panose="020B0503020204020204" pitchFamily="34" charset="-122"/>
                  </a:rPr>
                  <a:t>II</a:t>
                </a:r>
                <a:r>
                  <a:rPr lang="zh-CN" altLang="en-US" sz="1400" dirty="0">
                    <a:solidFill>
                      <a:prstClr val="black"/>
                    </a:solidFill>
                    <a:latin typeface="微软雅黑" panose="020B0503020204020204" pitchFamily="34" charset="-122"/>
                    <a:ea typeface="微软雅黑" panose="020B0503020204020204" pitchFamily="34" charset="-122"/>
                  </a:rPr>
                  <a:t>型感染者</a:t>
                </a:r>
                <a:r>
                  <a:rPr lang="en-US" altLang="zh-CN" sz="1400" dirty="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即</a:t>
                </a:r>
                <a14:m>
                  <m:oMath xmlns:m="http://schemas.openxmlformats.org/officeDocument/2006/math">
                    <m:sSub>
                      <m:sSubPr>
                        <m:ctrlPr>
                          <a:rPr lang="en-US" altLang="zh-CN" sz="1400" i="1">
                            <a:solidFill>
                              <a:prstClr val="black"/>
                            </a:solidFill>
                            <a:latin typeface="Cambria Math" panose="02040503050406030204" pitchFamily="18" charset="0"/>
                            <a:ea typeface="宋体" panose="02010600030101010101" pitchFamily="2" charset="-122"/>
                          </a:rPr>
                        </m:ctrlPr>
                      </m:sSubPr>
                      <m:e>
                        <m:r>
                          <a:rPr lang="zh-CN" altLang="en-US" sz="1400">
                            <a:solidFill>
                              <a:prstClr val="black"/>
                            </a:solidFill>
                            <a:latin typeface="Cambria Math" panose="02040503050406030204" pitchFamily="18" charset="0"/>
                            <a:ea typeface="宋体" panose="02010600030101010101" pitchFamily="2" charset="-122"/>
                          </a:rPr>
                          <m:t>𝛽</m:t>
                        </m:r>
                      </m:e>
                      <m:sub>
                        <m:r>
                          <a:rPr lang="en-US" altLang="zh-CN" sz="1400">
                            <a:solidFill>
                              <a:prstClr val="black"/>
                            </a:solidFill>
                            <a:latin typeface="Cambria Math" panose="02040503050406030204" pitchFamily="18" charset="0"/>
                            <a:ea typeface="宋体" panose="02010600030101010101" pitchFamily="2" charset="-122"/>
                          </a:rPr>
                          <m:t>2</m:t>
                        </m:r>
                      </m:sub>
                    </m:sSub>
                    <m:r>
                      <a:rPr lang="en-US" altLang="zh-CN" sz="1400">
                        <a:solidFill>
                          <a:prstClr val="black"/>
                        </a:solidFill>
                        <a:latin typeface="Cambria Math" panose="02040503050406030204" pitchFamily="18" charset="0"/>
                        <a:ea typeface="宋体" panose="02010600030101010101" pitchFamily="2" charset="-122"/>
                      </a:rPr>
                      <m:t>)</m:t>
                    </m:r>
                    <m:r>
                      <a:rPr lang="zh-CN" altLang="en-US" sz="1400">
                        <a:solidFill>
                          <a:prstClr val="black"/>
                        </a:solidFill>
                        <a:latin typeface="Cambria Math" panose="02040503050406030204" pitchFamily="18" charset="0"/>
                        <a:ea typeface="宋体" panose="02010600030101010101" pitchFamily="2" charset="-122"/>
                      </a:rPr>
                      <m:t>的</m:t>
                    </m:r>
                  </m:oMath>
                </a14:m>
                <a:r>
                  <a:rPr lang="zh-CN" altLang="en-US" sz="1400" dirty="0">
                    <a:solidFill>
                      <a:prstClr val="black"/>
                    </a:solidFill>
                    <a:latin typeface="微软雅黑" panose="020B0503020204020204" pitchFamily="34" charset="-122"/>
                    <a:ea typeface="微软雅黑" panose="020B0503020204020204" pitchFamily="34" charset="-122"/>
                  </a:rPr>
                  <a:t>传播率高达</a:t>
                </a:r>
                <a:r>
                  <a:rPr lang="en-US" altLang="zh-CN" sz="1400" dirty="0">
                    <a:solidFill>
                      <a:prstClr val="black"/>
                    </a:solidFill>
                    <a:latin typeface="微软雅黑" panose="020B0503020204020204" pitchFamily="34" charset="-122"/>
                    <a:ea typeface="微软雅黑" panose="020B0503020204020204" pitchFamily="34" charset="-122"/>
                  </a:rPr>
                  <a:t>0.7</a:t>
                </a:r>
                <a:r>
                  <a:rPr lang="zh-CN" altLang="en-US" sz="1400" dirty="0">
                    <a:solidFill>
                      <a:prstClr val="black"/>
                    </a:solidFill>
                    <a:latin typeface="微软雅黑" panose="020B0503020204020204" pitchFamily="34" charset="-122"/>
                    <a:ea typeface="微软雅黑" panose="020B0503020204020204" pitchFamily="34" charset="-122"/>
                  </a:rPr>
                  <a:t>，也有可能遏制疾病的传播，</a:t>
                </a:r>
                <a:r>
                  <a:rPr lang="zh-CN" altLang="zh-CN" sz="1400" dirty="0">
                    <a:solidFill>
                      <a:prstClr val="black"/>
                    </a:solidFill>
                    <a:latin typeface="微软雅黑" panose="020B0503020204020204" pitchFamily="34" charset="-122"/>
                    <a:ea typeface="微软雅黑" panose="020B0503020204020204" pitchFamily="34" charset="-122"/>
                  </a:rPr>
                  <a:t>另一方面，在检出率不高的情况下，抑制</a:t>
                </a:r>
                <a:r>
                  <a:rPr lang="en-US" altLang="zh-CN" sz="1400" dirty="0">
                    <a:solidFill>
                      <a:prstClr val="black"/>
                    </a:solidFill>
                    <a:latin typeface="微软雅黑" panose="020B0503020204020204" pitchFamily="34" charset="-122"/>
                    <a:ea typeface="微软雅黑" panose="020B0503020204020204" pitchFamily="34" charset="-122"/>
                  </a:rPr>
                  <a:t>2</a:t>
                </a:r>
                <a:r>
                  <a:rPr lang="zh-CN" altLang="zh-CN" sz="1400" dirty="0">
                    <a:solidFill>
                      <a:prstClr val="black"/>
                    </a:solidFill>
                    <a:latin typeface="微软雅黑" panose="020B0503020204020204" pitchFamily="34" charset="-122"/>
                    <a:ea typeface="微软雅黑" panose="020B0503020204020204" pitchFamily="34" charset="-122"/>
                  </a:rPr>
                  <a:t>型感染者的传播率也能有效控制疾病。</a:t>
                </a:r>
                <a:r>
                  <a:rPr lang="zh-CN" altLang="en-US" sz="1400" dirty="0">
                    <a:solidFill>
                      <a:prstClr val="black"/>
                    </a:solidFill>
                    <a:latin typeface="微软雅黑" panose="020B0503020204020204" pitchFamily="34" charset="-122"/>
                    <a:ea typeface="微软雅黑" panose="020B0503020204020204" pitchFamily="34" charset="-122"/>
                  </a:rPr>
                  <a:t>例如，戴口罩和洗手是有效的防疫策略，因为其可以减少传播率</a:t>
                </a:r>
                <a14:m>
                  <m:oMath xmlns:m="http://schemas.openxmlformats.org/officeDocument/2006/math">
                    <m:sSub>
                      <m:sSubPr>
                        <m:ctrlPr>
                          <a:rPr lang="en-US" altLang="zh-CN" sz="1400" i="1">
                            <a:solidFill>
                              <a:prstClr val="black"/>
                            </a:solidFill>
                            <a:latin typeface="Cambria Math" panose="02040503050406030204" pitchFamily="18" charset="0"/>
                            <a:ea typeface="宋体" panose="02010600030101010101" pitchFamily="2" charset="-122"/>
                          </a:rPr>
                        </m:ctrlPr>
                      </m:sSubPr>
                      <m:e>
                        <m:r>
                          <a:rPr lang="zh-CN" altLang="en-US" sz="1400">
                            <a:solidFill>
                              <a:prstClr val="black"/>
                            </a:solidFill>
                            <a:latin typeface="Cambria Math" panose="02040503050406030204" pitchFamily="18" charset="0"/>
                            <a:ea typeface="宋体" panose="02010600030101010101" pitchFamily="2" charset="-122"/>
                          </a:rPr>
                          <m:t>𝛽</m:t>
                        </m:r>
                      </m:e>
                      <m:sub>
                        <m:r>
                          <a:rPr lang="en-US" altLang="zh-CN" sz="1400">
                            <a:solidFill>
                              <a:prstClr val="black"/>
                            </a:solidFill>
                            <a:latin typeface="Cambria Math" panose="02040503050406030204" pitchFamily="18" charset="0"/>
                            <a:ea typeface="宋体" panose="02010600030101010101" pitchFamily="2" charset="-122"/>
                          </a:rPr>
                          <m:t>2</m:t>
                        </m:r>
                      </m:sub>
                    </m:sSub>
                  </m:oMath>
                </a14:m>
                <a:r>
                  <a:rPr lang="zh-CN" altLang="en-US" sz="1400" dirty="0">
                    <a:solidFill>
                      <a:prstClr val="black"/>
                    </a:solidFill>
                    <a:latin typeface="微软雅黑" panose="020B0503020204020204" pitchFamily="34" charset="-122"/>
                    <a:ea typeface="微软雅黑"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05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mc:Choice>
        <mc:Fallback xmlns="">
          <p:sp>
            <p:nvSpPr>
              <p:cNvPr id="41" name="Rectangle 19">
                <a:extLst>
                  <a:ext uri="{FF2B5EF4-FFF2-40B4-BE49-F238E27FC236}">
                    <a16:creationId xmlns:a16="http://schemas.microsoft.com/office/drawing/2014/main" id="{0BCEFC22-1245-4C10-AE1B-4E09D015E078}"/>
                  </a:ext>
                </a:extLst>
              </p:cNvPr>
              <p:cNvSpPr>
                <a:spLocks noRot="1" noChangeAspect="1" noMove="1" noResize="1" noEditPoints="1" noAdjustHandles="1" noChangeArrowheads="1" noChangeShapeType="1" noTextEdit="1"/>
              </p:cNvSpPr>
              <p:nvPr/>
            </p:nvSpPr>
            <p:spPr bwMode="auto">
              <a:xfrm rot="10800000" flipV="1">
                <a:off x="6500857" y="3054258"/>
                <a:ext cx="4692300" cy="1546577"/>
              </a:xfrm>
              <a:prstGeom prst="rect">
                <a:avLst/>
              </a:prstGeom>
              <a:blipFill>
                <a:blip r:embed="rId5"/>
                <a:stretch>
                  <a:fillRect l="-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C42A086C-6C9B-417E-9E4B-9574BA175FE5}"/>
              </a:ext>
            </a:extLst>
          </p:cNvPr>
          <p:cNvSpPr txBox="1"/>
          <p:nvPr/>
        </p:nvSpPr>
        <p:spPr>
          <a:xfrm>
            <a:off x="6500857" y="2685958"/>
            <a:ext cx="21717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仿真结果</a:t>
            </a:r>
          </a:p>
        </p:txBody>
      </p:sp>
      <p:sp>
        <p:nvSpPr>
          <p:cNvPr id="61" name="矩形 60">
            <a:extLst>
              <a:ext uri="{FF2B5EF4-FFF2-40B4-BE49-F238E27FC236}">
                <a16:creationId xmlns:a16="http://schemas.microsoft.com/office/drawing/2014/main" id="{9C8AB390-05C8-43FB-8412-A18639C14B7D}"/>
              </a:ext>
            </a:extLst>
          </p:cNvPr>
          <p:cNvSpPr/>
          <p:nvPr/>
        </p:nvSpPr>
        <p:spPr>
          <a:xfrm>
            <a:off x="5823393" y="103455"/>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62" name="直接连接符 61">
            <a:extLst>
              <a:ext uri="{FF2B5EF4-FFF2-40B4-BE49-F238E27FC236}">
                <a16:creationId xmlns:a16="http://schemas.microsoft.com/office/drawing/2014/main" id="{F25D9C32-2BA0-4F99-86E3-298D433BB888}"/>
              </a:ext>
            </a:extLst>
          </p:cNvPr>
          <p:cNvCxnSpPr/>
          <p:nvPr/>
        </p:nvCxnSpPr>
        <p:spPr>
          <a:xfrm>
            <a:off x="3052179"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B9F1F51C-5680-4024-8467-259B5A78139A}"/>
              </a:ext>
            </a:extLst>
          </p:cNvPr>
          <p:cNvSpPr txBox="1"/>
          <p:nvPr/>
        </p:nvSpPr>
        <p:spPr>
          <a:xfrm>
            <a:off x="4470345" y="83795"/>
            <a:ext cx="12523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研究方法</a:t>
            </a:r>
          </a:p>
        </p:txBody>
      </p:sp>
      <p:sp>
        <p:nvSpPr>
          <p:cNvPr id="64" name="文本框 63">
            <a:extLst>
              <a:ext uri="{FF2B5EF4-FFF2-40B4-BE49-F238E27FC236}">
                <a16:creationId xmlns:a16="http://schemas.microsoft.com/office/drawing/2014/main" id="{F1C807D7-B8A8-4B1C-B0E5-F594BF445E40}"/>
              </a:ext>
            </a:extLst>
          </p:cNvPr>
          <p:cNvSpPr txBox="1"/>
          <p:nvPr/>
        </p:nvSpPr>
        <p:spPr>
          <a:xfrm>
            <a:off x="3119621" y="92050"/>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65" name="文本框 64">
            <a:extLst>
              <a:ext uri="{FF2B5EF4-FFF2-40B4-BE49-F238E27FC236}">
                <a16:creationId xmlns:a16="http://schemas.microsoft.com/office/drawing/2014/main" id="{6F714AB8-58A6-4E4E-AE51-534A5D118BFC}"/>
              </a:ext>
            </a:extLst>
          </p:cNvPr>
          <p:cNvSpPr txBox="1"/>
          <p:nvPr/>
        </p:nvSpPr>
        <p:spPr>
          <a:xfrm>
            <a:off x="5815903" y="88875"/>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仿真实验</a:t>
            </a:r>
          </a:p>
        </p:txBody>
      </p:sp>
      <p:sp>
        <p:nvSpPr>
          <p:cNvPr id="66" name="文本框 65">
            <a:extLst>
              <a:ext uri="{FF2B5EF4-FFF2-40B4-BE49-F238E27FC236}">
                <a16:creationId xmlns:a16="http://schemas.microsoft.com/office/drawing/2014/main" id="{64D2C878-14A4-4E4B-B864-4E8E7A8DD794}"/>
              </a:ext>
            </a:extLst>
          </p:cNvPr>
          <p:cNvSpPr txBox="1"/>
          <p:nvPr/>
        </p:nvSpPr>
        <p:spPr>
          <a:xfrm>
            <a:off x="7201545" y="88875"/>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67" name="直接连接符 66">
            <a:extLst>
              <a:ext uri="{FF2B5EF4-FFF2-40B4-BE49-F238E27FC236}">
                <a16:creationId xmlns:a16="http://schemas.microsoft.com/office/drawing/2014/main" id="{5FF43AE6-8CA6-40F6-BAB1-EC9D328F60D4}"/>
              </a:ext>
            </a:extLst>
          </p:cNvPr>
          <p:cNvCxnSpPr/>
          <p:nvPr/>
        </p:nvCxnSpPr>
        <p:spPr>
          <a:xfrm>
            <a:off x="4405424"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00C9EA1-255D-41D9-B037-D775390C852A}"/>
              </a:ext>
            </a:extLst>
          </p:cNvPr>
          <p:cNvCxnSpPr/>
          <p:nvPr/>
        </p:nvCxnSpPr>
        <p:spPr>
          <a:xfrm>
            <a:off x="5777731"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3EF41ADB-B530-4A9C-9C77-4296076DD61D}"/>
              </a:ext>
            </a:extLst>
          </p:cNvPr>
          <p:cNvCxnSpPr/>
          <p:nvPr/>
        </p:nvCxnSpPr>
        <p:spPr>
          <a:xfrm>
            <a:off x="7106990"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3D81CD24-C0AB-4DB0-BC13-C3B0D4BBFFB6}"/>
              </a:ext>
            </a:extLst>
          </p:cNvPr>
          <p:cNvCxnSpPr/>
          <p:nvPr/>
        </p:nvCxnSpPr>
        <p:spPr>
          <a:xfrm>
            <a:off x="8496945" y="8887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19534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083720"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grpSp>
        <p:sp>
          <p:nvSpPr>
            <p:cNvPr id="13" name="文本框 12"/>
            <p:cNvSpPr txBox="1"/>
            <p:nvPr/>
          </p:nvSpPr>
          <p:spPr>
            <a:xfrm>
              <a:off x="3187700" y="2847430"/>
              <a:ext cx="402113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      结</a:t>
              </a:r>
              <a:endParaRPr kumimoji="0" lang="zh-HK" altLang="en-US" sz="72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953124065"/>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graphicFrame>
        <p:nvGraphicFramePr>
          <p:cNvPr id="24" name="图表 23"/>
          <p:cNvGraphicFramePr/>
          <p:nvPr>
            <p:extLst>
              <p:ext uri="{D42A27DB-BD31-4B8C-83A1-F6EECF244321}">
                <p14:modId xmlns:p14="http://schemas.microsoft.com/office/powerpoint/2010/main" val="4035365477"/>
              </p:ext>
            </p:extLst>
          </p:nvPr>
        </p:nvGraphicFramePr>
        <p:xfrm>
          <a:off x="864808" y="2864686"/>
          <a:ext cx="2615833" cy="188817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28" name="文本框 27"/>
              <p:cNvSpPr txBox="1"/>
              <p:nvPr/>
            </p:nvSpPr>
            <p:spPr>
              <a:xfrm>
                <a:off x="1577737" y="3559367"/>
                <a:ext cx="9429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提高</a:t>
                </a:r>
                <a14:m>
                  <m:oMath xmlns:m="http://schemas.openxmlformats.org/officeDocument/2006/math">
                    <m:sSub>
                      <m:sSubPr>
                        <m:ctrlPr>
                          <a:rPr kumimoji="0" lang="en-US" altLang="zh-CN"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ctrlPr>
                      </m:sSubPr>
                      <m:e>
                        <m:r>
                          <a:rPr kumimoji="0" lang="zh-CN" altLang="en-US"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𝜸</m:t>
                        </m:r>
                      </m:e>
                      <m:sub>
                        <m:r>
                          <a:rPr kumimoji="0" lang="en-US" altLang="zh-CN" sz="1800" b="1" i="1" u="none" strike="noStrike" kern="1200" cap="none" spc="0" normalizeH="0" baseline="0" noProof="0">
                            <a:ln>
                              <a:noFill/>
                            </a:ln>
                            <a:solidFill>
                              <a:srgbClr val="666666"/>
                            </a:solidFill>
                            <a:effectLst/>
                            <a:uLnTx/>
                            <a:uFillTx/>
                            <a:latin typeface="Cambria Math" panose="02040503050406030204" pitchFamily="18" charset="0"/>
                            <a:ea typeface="微软雅黑" panose="020B0503020204020204" pitchFamily="34" charset="-122"/>
                          </a:rPr>
                          <m:t>1</m:t>
                        </m:r>
                      </m:sub>
                    </m:sSub>
                  </m:oMath>
                </a14:m>
                <a:endParaRPr kumimoji="0" lang="zh-HK"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1577737" y="3559367"/>
                <a:ext cx="942975" cy="369332"/>
              </a:xfrm>
              <a:prstGeom prst="rect">
                <a:avLst/>
              </a:prstGeom>
              <a:blipFill>
                <a:blip r:embed="rId4"/>
                <a:stretch>
                  <a:fillRect l="-3226"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1327197" y="4518246"/>
                <a:ext cx="1193515" cy="60016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提高治愈率</a:t>
                </a:r>
                <a14:m>
                  <m:oMath xmlns:m="http://schemas.openxmlformats.org/officeDocument/2006/math">
                    <m:sSub>
                      <m:sSubPr>
                        <m:ctrlPr>
                          <a:rPr kumimoji="0" lang="en-US" altLang="zh-CN"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ctrlPr>
                      </m:sSubPr>
                      <m:e>
                        <m:r>
                          <a:rPr kumimoji="0" lang="zh-CN" altLang="en-US"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𝛾</m:t>
                        </m:r>
                      </m:e>
                      <m:sub>
                        <m:r>
                          <a:rPr kumimoji="0" lang="en-US" altLang="zh-CN" sz="1100" b="0" i="1" u="none" strike="noStrike" kern="1200" cap="none" spc="0" normalizeH="0" baseline="0" noProof="0">
                            <a:ln>
                              <a:noFill/>
                            </a:ln>
                            <a:solidFill>
                              <a:srgbClr val="666666"/>
                            </a:solidFill>
                            <a:effectLst/>
                            <a:uLnTx/>
                            <a:uFillTx/>
                            <a:latin typeface="Cambria Math" panose="02040503050406030204" pitchFamily="18" charset="0"/>
                            <a:ea typeface="微软雅黑" panose="020B0503020204020204" pitchFamily="34" charset="-122"/>
                          </a:rPr>
                          <m:t>1</m:t>
                        </m:r>
                      </m:sub>
                    </m:sSub>
                  </m:oMath>
                </a14:m>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，最有效的方法是寻找抗病毒药物</a:t>
                </a:r>
                <a:endParaRPr kumimoji="0" lang="zh-HK"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mc:Choice>
        <mc:Fallback xmlns="">
          <p:sp>
            <p:nvSpPr>
              <p:cNvPr id="31" name="矩形 30"/>
              <p:cNvSpPr>
                <a:spLocks noRot="1" noChangeAspect="1" noMove="1" noResize="1" noEditPoints="1" noAdjustHandles="1" noChangeArrowheads="1" noChangeShapeType="1" noTextEdit="1"/>
              </p:cNvSpPr>
              <p:nvPr/>
            </p:nvSpPr>
            <p:spPr>
              <a:xfrm>
                <a:off x="1327197" y="4518246"/>
                <a:ext cx="1193515" cy="600164"/>
              </a:xfrm>
              <a:prstGeom prst="rect">
                <a:avLst/>
              </a:prstGeom>
              <a:blipFill>
                <a:blip r:embed="rId5"/>
                <a:stretch>
                  <a:fillRect b="-6061"/>
                </a:stretch>
              </a:blipFill>
            </p:spPr>
            <p:txBody>
              <a:bodyPr/>
              <a:lstStyle/>
              <a:p>
                <a:r>
                  <a:rPr lang="zh-CN" altLang="en-US">
                    <a:noFill/>
                  </a:rPr>
                  <a:t> </a:t>
                </a:r>
              </a:p>
            </p:txBody>
          </p:sp>
        </mc:Fallback>
      </mc:AlternateContent>
      <p:cxnSp>
        <p:nvCxnSpPr>
          <p:cNvPr id="33" name="直接连接符 32"/>
          <p:cNvCxnSpPr/>
          <p:nvPr/>
        </p:nvCxnSpPr>
        <p:spPr>
          <a:xfrm>
            <a:off x="10482944" y="64713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A8C0E05-ED25-4238-8B1A-215EA611E6A2}"/>
                  </a:ext>
                </a:extLst>
              </p:cNvPr>
              <p:cNvSpPr/>
              <p:nvPr/>
            </p:nvSpPr>
            <p:spPr>
              <a:xfrm>
                <a:off x="1042630" y="1332921"/>
                <a:ext cx="1078703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prstClr val="black"/>
                    </a:solidFill>
                    <a:latin typeface="微软雅黑" panose="020B0503020204020204" pitchFamily="34" charset="-122"/>
                    <a:ea typeface="微软雅黑" panose="020B0503020204020204" pitchFamily="34" charset="-122"/>
                  </a:rPr>
                  <a:t>根据系统模型结果的观察，对控制</a:t>
                </a:r>
                <a:r>
                  <a:rPr lang="en-US" altLang="zh-CN" dirty="0">
                    <a:solidFill>
                      <a:prstClr val="black"/>
                    </a:solidFill>
                    <a:latin typeface="微软雅黑" panose="020B0503020204020204" pitchFamily="34" charset="-122"/>
                    <a:ea typeface="微软雅黑" panose="020B0503020204020204" pitchFamily="34" charset="-122"/>
                  </a:rPr>
                  <a:t>COVID-19</a:t>
                </a:r>
                <a:r>
                  <a:rPr lang="zh-CN" altLang="zh-CN" dirty="0">
                    <a:solidFill>
                      <a:prstClr val="black"/>
                    </a:solidFill>
                    <a:latin typeface="微软雅黑" panose="020B0503020204020204" pitchFamily="34" charset="-122"/>
                    <a:ea typeface="微软雅黑" panose="020B0503020204020204" pitchFamily="34" charset="-122"/>
                  </a:rPr>
                  <a:t>的传播提出一些讨论和建议</a:t>
                </a:r>
                <a:r>
                  <a:rPr lang="zh-CN" altLang="en-US" dirty="0">
                    <a:solidFill>
                      <a:prstClr val="black"/>
                    </a:solidFill>
                    <a:latin typeface="微软雅黑" panose="020B0503020204020204" pitchFamily="34" charset="-122"/>
                    <a:ea typeface="微软雅黑" panose="020B0503020204020204" pitchFamily="34" charset="-122"/>
                  </a:rPr>
                  <a:t>，由下列公式，为防止爆发，左侧数值应尽量减小，一般有</a:t>
                </a:r>
                <a14:m>
                  <m:oMath xmlns:m="http://schemas.openxmlformats.org/officeDocument/2006/math">
                    <m:sSub>
                      <m:sSubPr>
                        <m:ctrlPr>
                          <a:rPr lang="en-US" altLang="zh-CN" i="1">
                            <a:solidFill>
                              <a:prstClr val="black"/>
                            </a:solidFill>
                            <a:latin typeface="Cambria Math" panose="02040503050406030204" pitchFamily="18" charset="0"/>
                            <a:ea typeface="宋体" panose="02010600030101010101" pitchFamily="2" charset="-122"/>
                          </a:rPr>
                        </m:ctrlPr>
                      </m:sSubPr>
                      <m:e>
                        <m:r>
                          <a:rPr lang="zh-CN" altLang="en-US">
                            <a:solidFill>
                              <a:prstClr val="black"/>
                            </a:solidFill>
                            <a:latin typeface="Cambria Math" panose="02040503050406030204" pitchFamily="18" charset="0"/>
                            <a:ea typeface="宋体" panose="02010600030101010101" pitchFamily="2" charset="-122"/>
                          </a:rPr>
                          <m:t>𝛽</m:t>
                        </m:r>
                      </m:e>
                      <m:sub>
                        <m:r>
                          <a:rPr lang="en-US" altLang="zh-CN">
                            <a:solidFill>
                              <a:prstClr val="black"/>
                            </a:solidFill>
                            <a:latin typeface="Cambria Math" panose="02040503050406030204" pitchFamily="18" charset="0"/>
                            <a:ea typeface="宋体" panose="02010600030101010101" pitchFamily="2" charset="-122"/>
                          </a:rPr>
                          <m:t>1</m:t>
                        </m:r>
                      </m:sub>
                    </m:sSub>
                    <m:r>
                      <a:rPr lang="zh-CN" altLang="en-US">
                        <a:solidFill>
                          <a:prstClr val="black"/>
                        </a:solidFill>
                        <a:latin typeface="Cambria Math" panose="02040503050406030204" pitchFamily="18" charset="0"/>
                        <a:ea typeface="宋体" panose="02010600030101010101" pitchFamily="2" charset="-122"/>
                      </a:rPr>
                      <m:t>≤</m:t>
                    </m:r>
                    <m:sSub>
                      <m:sSubPr>
                        <m:ctrlPr>
                          <a:rPr lang="en-US" altLang="zh-CN" i="1">
                            <a:solidFill>
                              <a:prstClr val="black"/>
                            </a:solidFill>
                            <a:latin typeface="Cambria Math" panose="02040503050406030204" pitchFamily="18" charset="0"/>
                            <a:ea typeface="宋体" panose="02010600030101010101" pitchFamily="2" charset="-122"/>
                          </a:rPr>
                        </m:ctrlPr>
                      </m:sSubPr>
                      <m:e>
                        <m:r>
                          <a:rPr lang="zh-CN" altLang="en-US">
                            <a:solidFill>
                              <a:prstClr val="black"/>
                            </a:solidFill>
                            <a:latin typeface="Cambria Math" panose="02040503050406030204" pitchFamily="18" charset="0"/>
                            <a:ea typeface="宋体" panose="02010600030101010101" pitchFamily="2" charset="-122"/>
                          </a:rPr>
                          <m:t>𝛽</m:t>
                        </m:r>
                      </m:e>
                      <m:sub>
                        <m:r>
                          <a:rPr lang="en-US" altLang="zh-CN">
                            <a:solidFill>
                              <a:prstClr val="black"/>
                            </a:solidFill>
                            <a:latin typeface="Cambria Math" panose="02040503050406030204" pitchFamily="18" charset="0"/>
                            <a:ea typeface="宋体" panose="02010600030101010101" pitchFamily="2" charset="-122"/>
                          </a:rPr>
                          <m:t>2</m:t>
                        </m:r>
                      </m:sub>
                    </m:sSub>
                    <m:r>
                      <a:rPr lang="zh-CN" altLang="en-US">
                        <a:solidFill>
                          <a:prstClr val="black"/>
                        </a:solidFill>
                        <a:latin typeface="Cambria Math" panose="02040503050406030204" pitchFamily="18" charset="0"/>
                        <a:ea typeface="宋体" panose="02010600030101010101" pitchFamily="2" charset="-122"/>
                      </a:rPr>
                      <m:t>，</m:t>
                    </m:r>
                    <m:sSub>
                      <m:sSubPr>
                        <m:ctrlPr>
                          <a:rPr lang="en-US" altLang="zh-CN" i="1">
                            <a:solidFill>
                              <a:prstClr val="black"/>
                            </a:solidFill>
                            <a:latin typeface="Cambria Math" panose="02040503050406030204" pitchFamily="18" charset="0"/>
                            <a:ea typeface="宋体" panose="02010600030101010101" pitchFamily="2" charset="-122"/>
                          </a:rPr>
                        </m:ctrlPr>
                      </m:sSubPr>
                      <m:e>
                        <m:r>
                          <a:rPr lang="zh-CN" altLang="en-US">
                            <a:solidFill>
                              <a:prstClr val="black"/>
                            </a:solidFill>
                            <a:latin typeface="Cambria Math" panose="02040503050406030204" pitchFamily="18" charset="0"/>
                            <a:ea typeface="宋体" panose="02010600030101010101" pitchFamily="2" charset="-122"/>
                          </a:rPr>
                          <m:t>𝛾</m:t>
                        </m:r>
                      </m:e>
                      <m:sub>
                        <m:r>
                          <a:rPr lang="en-US" altLang="zh-CN">
                            <a:solidFill>
                              <a:prstClr val="black"/>
                            </a:solidFill>
                            <a:latin typeface="Cambria Math" panose="02040503050406030204" pitchFamily="18" charset="0"/>
                            <a:ea typeface="宋体" panose="02010600030101010101" pitchFamily="2" charset="-122"/>
                          </a:rPr>
                          <m:t>1</m:t>
                        </m:r>
                      </m:sub>
                    </m:sSub>
                    <m:r>
                      <a:rPr lang="zh-CN" altLang="en-US">
                        <a:solidFill>
                          <a:prstClr val="black"/>
                        </a:solidFill>
                        <a:latin typeface="Cambria Math" panose="02040503050406030204" pitchFamily="18" charset="0"/>
                        <a:ea typeface="宋体" panose="02010600030101010101" pitchFamily="2" charset="-122"/>
                      </a:rPr>
                      <m:t>≥</m:t>
                    </m:r>
                    <m:sSub>
                      <m:sSubPr>
                        <m:ctrlPr>
                          <a:rPr lang="en-US" altLang="zh-CN" i="1">
                            <a:solidFill>
                              <a:prstClr val="black"/>
                            </a:solidFill>
                            <a:latin typeface="Cambria Math" panose="02040503050406030204" pitchFamily="18" charset="0"/>
                            <a:ea typeface="宋体" panose="02010600030101010101" pitchFamily="2" charset="-122"/>
                          </a:rPr>
                        </m:ctrlPr>
                      </m:sSubPr>
                      <m:e>
                        <m:r>
                          <a:rPr lang="zh-CN" altLang="en-US">
                            <a:solidFill>
                              <a:prstClr val="black"/>
                            </a:solidFill>
                            <a:latin typeface="Cambria Math" panose="02040503050406030204" pitchFamily="18" charset="0"/>
                            <a:ea typeface="宋体" panose="02010600030101010101" pitchFamily="2" charset="-122"/>
                          </a:rPr>
                          <m:t>𝛾</m:t>
                        </m:r>
                      </m:e>
                      <m:sub>
                        <m:r>
                          <a:rPr lang="en-US" altLang="zh-CN">
                            <a:solidFill>
                              <a:prstClr val="black"/>
                            </a:solidFill>
                            <a:latin typeface="Cambria Math" panose="02040503050406030204" pitchFamily="18" charset="0"/>
                            <a:ea typeface="宋体" panose="02010600030101010101" pitchFamily="2" charset="-122"/>
                          </a:rPr>
                          <m:t>2</m:t>
                        </m:r>
                      </m:sub>
                    </m:sSub>
                    <m:r>
                      <a:rPr lang="zh-CN" altLang="en-US">
                        <a:solidFill>
                          <a:prstClr val="black"/>
                        </a:solidFill>
                        <a:latin typeface="Cambria Math" panose="02040503050406030204" pitchFamily="18" charset="0"/>
                        <a:ea typeface="宋体" panose="02010600030101010101" pitchFamily="2" charset="-122"/>
                      </a:rPr>
                      <m:t>，</m:t>
                    </m:r>
                    <m:sSub>
                      <m:sSubPr>
                        <m:ctrlPr>
                          <a:rPr lang="en-US" altLang="zh-CN" i="1">
                            <a:solidFill>
                              <a:prstClr val="black"/>
                            </a:solidFill>
                            <a:latin typeface="Cambria Math" panose="02040503050406030204" pitchFamily="18" charset="0"/>
                            <a:ea typeface="宋体" panose="02010600030101010101" pitchFamily="2" charset="-122"/>
                          </a:rPr>
                        </m:ctrlPr>
                      </m:sSubPr>
                      <m:e>
                        <m:r>
                          <a:rPr lang="en-US" altLang="zh-CN">
                            <a:solidFill>
                              <a:prstClr val="black"/>
                            </a:solidFill>
                            <a:latin typeface="Cambria Math" panose="02040503050406030204" pitchFamily="18" charset="0"/>
                            <a:ea typeface="宋体" panose="02010600030101010101" pitchFamily="2" charset="-122"/>
                          </a:rPr>
                          <m:t>𝑤</m:t>
                        </m:r>
                      </m:e>
                      <m:sub>
                        <m:r>
                          <a:rPr lang="en-US" altLang="zh-CN">
                            <a:solidFill>
                              <a:prstClr val="black"/>
                            </a:solidFill>
                            <a:latin typeface="Cambria Math" panose="02040503050406030204" pitchFamily="18" charset="0"/>
                            <a:ea typeface="宋体" panose="02010600030101010101" pitchFamily="2" charset="-122"/>
                          </a:rPr>
                          <m:t>1</m:t>
                        </m:r>
                      </m:sub>
                    </m:sSub>
                    <m:r>
                      <a:rPr lang="en-US" altLang="zh-CN">
                        <a:solidFill>
                          <a:prstClr val="black"/>
                        </a:solidFill>
                        <a:latin typeface="Cambria Math" panose="02040503050406030204" pitchFamily="18" charset="0"/>
                        <a:ea typeface="宋体" panose="02010600030101010101" pitchFamily="2" charset="-122"/>
                      </a:rPr>
                      <m:t>+</m:t>
                    </m:r>
                    <m:sSub>
                      <m:sSubPr>
                        <m:ctrlPr>
                          <a:rPr lang="en-US" altLang="zh-CN" i="1">
                            <a:solidFill>
                              <a:prstClr val="black"/>
                            </a:solidFill>
                            <a:latin typeface="Cambria Math" panose="02040503050406030204" pitchFamily="18" charset="0"/>
                            <a:ea typeface="宋体" panose="02010600030101010101" pitchFamily="2" charset="-122"/>
                          </a:rPr>
                        </m:ctrlPr>
                      </m:sSubPr>
                      <m:e>
                        <m:r>
                          <a:rPr lang="en-US" altLang="zh-CN">
                            <a:solidFill>
                              <a:prstClr val="black"/>
                            </a:solidFill>
                            <a:latin typeface="Cambria Math" panose="02040503050406030204" pitchFamily="18" charset="0"/>
                            <a:ea typeface="宋体" panose="02010600030101010101" pitchFamily="2" charset="-122"/>
                          </a:rPr>
                          <m:t>𝑤</m:t>
                        </m:r>
                      </m:e>
                      <m:sub>
                        <m:r>
                          <a:rPr lang="en-US" altLang="zh-CN">
                            <a:solidFill>
                              <a:prstClr val="black"/>
                            </a:solidFill>
                            <a:latin typeface="Cambria Math" panose="02040503050406030204" pitchFamily="18" charset="0"/>
                            <a:ea typeface="宋体" panose="02010600030101010101" pitchFamily="2" charset="-122"/>
                          </a:rPr>
                          <m:t>2</m:t>
                        </m:r>
                      </m:sub>
                    </m:sSub>
                    <m:r>
                      <a:rPr lang="en-US" altLang="zh-CN">
                        <a:solidFill>
                          <a:prstClr val="black"/>
                        </a:solidFill>
                        <a:latin typeface="Cambria Math" panose="02040503050406030204" pitchFamily="18" charset="0"/>
                        <a:ea typeface="宋体" panose="02010600030101010101" pitchFamily="2" charset="-122"/>
                      </a:rPr>
                      <m:t>=1</m:t>
                    </m:r>
                    <m:r>
                      <a:rPr lang="zh-CN" altLang="en-US">
                        <a:solidFill>
                          <a:prstClr val="black"/>
                        </a:solidFill>
                        <a:latin typeface="Cambria Math" panose="02040503050406030204" pitchFamily="18" charset="0"/>
                        <a:ea typeface="宋体" panose="02010600030101010101" pitchFamily="2" charset="-122"/>
                      </a:rPr>
                      <m:t>。</m:t>
                    </m:r>
                  </m:oMath>
                </a14:m>
                <a:endParaRPr lang="zh-CN" altLang="en-US" dirty="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id="{2A8C0E05-ED25-4238-8B1A-215EA611E6A2}"/>
                  </a:ext>
                </a:extLst>
              </p:cNvPr>
              <p:cNvSpPr>
                <a:spLocks noRot="1" noChangeAspect="1" noMove="1" noResize="1" noEditPoints="1" noAdjustHandles="1" noChangeArrowheads="1" noChangeShapeType="1" noTextEdit="1"/>
              </p:cNvSpPr>
              <p:nvPr/>
            </p:nvSpPr>
            <p:spPr>
              <a:xfrm>
                <a:off x="1042630" y="1332921"/>
                <a:ext cx="10787039" cy="646331"/>
              </a:xfrm>
              <a:prstGeom prst="rect">
                <a:avLst/>
              </a:prstGeom>
              <a:blipFill>
                <a:blip r:embed="rId6"/>
                <a:stretch>
                  <a:fillRect l="-452" t="-5660" b="-14151"/>
                </a:stretch>
              </a:blipFill>
            </p:spPr>
            <p:txBody>
              <a:bodyPr/>
              <a:lstStyle/>
              <a:p>
                <a:r>
                  <a:rPr lang="zh-CN" altLang="en-US">
                    <a:noFill/>
                  </a:rPr>
                  <a:t> </a:t>
                </a:r>
              </a:p>
            </p:txBody>
          </p:sp>
        </mc:Fallback>
      </mc:AlternateContent>
      <p:graphicFrame>
        <p:nvGraphicFramePr>
          <p:cNvPr id="10" name="对象 9">
            <a:extLst>
              <a:ext uri="{FF2B5EF4-FFF2-40B4-BE49-F238E27FC236}">
                <a16:creationId xmlns:a16="http://schemas.microsoft.com/office/drawing/2014/main" id="{EE11EA81-B1CE-456E-A4B6-3936F8B157E6}"/>
              </a:ext>
            </a:extLst>
          </p:cNvPr>
          <p:cNvGraphicFramePr>
            <a:graphicFrameLocks noChangeAspect="1"/>
          </p:cNvGraphicFramePr>
          <p:nvPr>
            <p:extLst>
              <p:ext uri="{D42A27DB-BD31-4B8C-83A1-F6EECF244321}">
                <p14:modId xmlns:p14="http://schemas.microsoft.com/office/powerpoint/2010/main" val="742567577"/>
              </p:ext>
            </p:extLst>
          </p:nvPr>
        </p:nvGraphicFramePr>
        <p:xfrm>
          <a:off x="4543372" y="2144655"/>
          <a:ext cx="3054350" cy="698500"/>
        </p:xfrm>
        <a:graphic>
          <a:graphicData uri="http://schemas.openxmlformats.org/presentationml/2006/ole">
            <mc:AlternateContent xmlns:mc="http://schemas.openxmlformats.org/markup-compatibility/2006">
              <mc:Choice xmlns:v="urn:schemas-microsoft-com:vml" Requires="v">
                <p:oleObj name="Equation" r:id="rId7" imgW="3054143" imgH="698441" progId="Equation.DSMT4">
                  <p:embed/>
                </p:oleObj>
              </mc:Choice>
              <mc:Fallback>
                <p:oleObj name="Equation" r:id="rId7" imgW="3054143" imgH="698441" progId="Equation.DSMT4">
                  <p:embed/>
                  <p:pic>
                    <p:nvPicPr>
                      <p:cNvPr id="10" name="对象 9">
                        <a:extLst>
                          <a:ext uri="{FF2B5EF4-FFF2-40B4-BE49-F238E27FC236}">
                            <a16:creationId xmlns:a16="http://schemas.microsoft.com/office/drawing/2014/main" id="{EE11EA81-B1CE-456E-A4B6-3936F8B157E6}"/>
                          </a:ext>
                        </a:extLst>
                      </p:cNvPr>
                      <p:cNvPicPr/>
                      <p:nvPr/>
                    </p:nvPicPr>
                    <p:blipFill>
                      <a:blip r:embed="rId8"/>
                      <a:stretch>
                        <a:fillRect/>
                      </a:stretch>
                    </p:blipFill>
                    <p:spPr>
                      <a:xfrm>
                        <a:off x="4543372" y="2144655"/>
                        <a:ext cx="3054350" cy="698500"/>
                      </a:xfrm>
                      <a:prstGeom prst="rect">
                        <a:avLst/>
                      </a:prstGeom>
                    </p:spPr>
                  </p:pic>
                </p:oleObj>
              </mc:Fallback>
            </mc:AlternateContent>
          </a:graphicData>
        </a:graphic>
      </p:graphicFrame>
      <p:graphicFrame>
        <p:nvGraphicFramePr>
          <p:cNvPr id="52" name="图表 51">
            <a:extLst>
              <a:ext uri="{FF2B5EF4-FFF2-40B4-BE49-F238E27FC236}">
                <a16:creationId xmlns:a16="http://schemas.microsoft.com/office/drawing/2014/main" id="{6CF44677-9221-4CE0-B978-B35EF081A22C}"/>
              </a:ext>
            </a:extLst>
          </p:cNvPr>
          <p:cNvGraphicFramePr/>
          <p:nvPr>
            <p:extLst>
              <p:ext uri="{D42A27DB-BD31-4B8C-83A1-F6EECF244321}">
                <p14:modId xmlns:p14="http://schemas.microsoft.com/office/powerpoint/2010/main" val="2365645934"/>
              </p:ext>
            </p:extLst>
          </p:nvPr>
        </p:nvGraphicFramePr>
        <p:xfrm>
          <a:off x="2520712" y="2864686"/>
          <a:ext cx="2615833" cy="1888176"/>
        </p:xfrm>
        <a:graphic>
          <a:graphicData uri="http://schemas.openxmlformats.org/drawingml/2006/chart">
            <c:chart xmlns:c="http://schemas.openxmlformats.org/drawingml/2006/chart" xmlns:r="http://schemas.openxmlformats.org/officeDocument/2006/relationships" r:id="rId9"/>
          </a:graphicData>
        </a:graphic>
      </p:graphicFrame>
      <p:sp>
        <p:nvSpPr>
          <p:cNvPr id="53" name="文本框 52">
            <a:extLst>
              <a:ext uri="{FF2B5EF4-FFF2-40B4-BE49-F238E27FC236}">
                <a16:creationId xmlns:a16="http://schemas.microsoft.com/office/drawing/2014/main" id="{41779FF0-790B-4657-ADFA-480F344006C8}"/>
              </a:ext>
            </a:extLst>
          </p:cNvPr>
          <p:cNvSpPr txBox="1"/>
          <p:nvPr/>
        </p:nvSpPr>
        <p:spPr>
          <a:xfrm>
            <a:off x="3233641" y="3559367"/>
            <a:ext cx="9429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降低</a:t>
            </a:r>
            <a:r>
              <a:rPr kumimoji="0" lang="en-US" altLang="zh-CN"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h</a:t>
            </a:r>
            <a:endParaRPr kumimoji="0" lang="zh-HK"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16B0D160-F4EB-40FD-BEBB-F8FCAD041AFB}"/>
              </a:ext>
            </a:extLst>
          </p:cNvPr>
          <p:cNvSpPr/>
          <p:nvPr/>
        </p:nvSpPr>
        <p:spPr>
          <a:xfrm>
            <a:off x="2983101" y="4518246"/>
            <a:ext cx="1193515" cy="93871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降低群体免疫因子</a:t>
            </a:r>
            <a:r>
              <a:rPr kumimoji="0" lang="en-US" altLang="zh-CN"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h</a:t>
            </a: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，最有效的方法是寻找疫苗来降低易感人群比例</a:t>
            </a:r>
            <a:endParaRPr kumimoji="0" lang="zh-HK"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p:graphicFrame>
        <p:nvGraphicFramePr>
          <p:cNvPr id="55" name="图表 54">
            <a:extLst>
              <a:ext uri="{FF2B5EF4-FFF2-40B4-BE49-F238E27FC236}">
                <a16:creationId xmlns:a16="http://schemas.microsoft.com/office/drawing/2014/main" id="{56C12AA6-B3EC-439A-B707-66248E9C3ED2}"/>
              </a:ext>
            </a:extLst>
          </p:cNvPr>
          <p:cNvGraphicFramePr/>
          <p:nvPr>
            <p:extLst>
              <p:ext uri="{D42A27DB-BD31-4B8C-83A1-F6EECF244321}">
                <p14:modId xmlns:p14="http://schemas.microsoft.com/office/powerpoint/2010/main" val="1282362831"/>
              </p:ext>
            </p:extLst>
          </p:nvPr>
        </p:nvGraphicFramePr>
        <p:xfrm>
          <a:off x="7286376" y="2859453"/>
          <a:ext cx="2615833" cy="1888176"/>
        </p:xfrm>
        <a:graphic>
          <a:graphicData uri="http://schemas.openxmlformats.org/drawingml/2006/chart">
            <c:chart xmlns:c="http://schemas.openxmlformats.org/drawingml/2006/chart" xmlns:r="http://schemas.openxmlformats.org/officeDocument/2006/relationships" r:id="rId10"/>
          </a:graphicData>
        </a:graphic>
      </p:graphicFrame>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E519FC99-704D-47EE-AA62-EBE299D793F5}"/>
                  </a:ext>
                </a:extLst>
              </p:cNvPr>
              <p:cNvSpPr txBox="1"/>
              <p:nvPr/>
            </p:nvSpPr>
            <p:spPr>
              <a:xfrm>
                <a:off x="4864633" y="3528307"/>
                <a:ext cx="9429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降低</a:t>
                </a:r>
                <a14:m>
                  <m:oMath xmlns:m="http://schemas.openxmlformats.org/officeDocument/2006/math">
                    <m:sSub>
                      <m:sSubPr>
                        <m:ctrlPr>
                          <a:rPr kumimoji="0" lang="en-US" altLang="zh-CN"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ctrlPr>
                      </m:sSubPr>
                      <m:e>
                        <m:r>
                          <a:rPr kumimoji="0" lang="zh-CN" altLang="en-US"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𝜷</m:t>
                        </m:r>
                      </m:e>
                      <m:sub>
                        <m:r>
                          <a:rPr kumimoji="0" lang="en-US" altLang="zh-CN"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𝟏</m:t>
                        </m:r>
                      </m:sub>
                    </m:sSub>
                  </m:oMath>
                </a14:m>
                <a:endParaRPr kumimoji="0" lang="zh-HK"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mc:Choice>
        <mc:Fallback xmlns="">
          <p:sp>
            <p:nvSpPr>
              <p:cNvPr id="56" name="文本框 55">
                <a:extLst>
                  <a:ext uri="{FF2B5EF4-FFF2-40B4-BE49-F238E27FC236}">
                    <a16:creationId xmlns:a16="http://schemas.microsoft.com/office/drawing/2014/main" id="{E519FC99-704D-47EE-AA62-EBE299D793F5}"/>
                  </a:ext>
                </a:extLst>
              </p:cNvPr>
              <p:cNvSpPr txBox="1">
                <a:spLocks noRot="1" noChangeAspect="1" noMove="1" noResize="1" noEditPoints="1" noAdjustHandles="1" noChangeArrowheads="1" noChangeShapeType="1" noTextEdit="1"/>
              </p:cNvSpPr>
              <p:nvPr/>
            </p:nvSpPr>
            <p:spPr>
              <a:xfrm>
                <a:off x="4864633" y="3528307"/>
                <a:ext cx="942975" cy="369332"/>
              </a:xfrm>
              <a:prstGeom prst="rect">
                <a:avLst/>
              </a:prstGeom>
              <a:blipFill>
                <a:blip r:embed="rId11"/>
                <a:stretch>
                  <a:fillRect l="-3871"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51950E0B-B453-4457-99A5-ACDF1A80488E}"/>
                  </a:ext>
                </a:extLst>
              </p:cNvPr>
              <p:cNvSpPr/>
              <p:nvPr/>
            </p:nvSpPr>
            <p:spPr>
              <a:xfrm>
                <a:off x="4655818" y="4513013"/>
                <a:ext cx="1193515" cy="60016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降低传播率</a:t>
                </a:r>
                <a14:m>
                  <m:oMath xmlns:m="http://schemas.openxmlformats.org/officeDocument/2006/math">
                    <m:sSub>
                      <m:sSubPr>
                        <m:ctrlPr>
                          <a:rPr kumimoji="0" lang="en-US" altLang="zh-CN"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ctrlPr>
                      </m:sSubPr>
                      <m:e>
                        <m:r>
                          <a:rPr kumimoji="0" lang="zh-CN" altLang="en-US"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𝛽</m:t>
                        </m:r>
                      </m:e>
                      <m:sub>
                        <m:r>
                          <a:rPr kumimoji="0" lang="en-US" altLang="zh-CN" sz="1100" b="0" i="1" u="none" strike="noStrike" kern="1200" cap="none" spc="0" normalizeH="0" baseline="0" noProof="0">
                            <a:ln>
                              <a:noFill/>
                            </a:ln>
                            <a:solidFill>
                              <a:srgbClr val="666666"/>
                            </a:solidFill>
                            <a:effectLst/>
                            <a:uLnTx/>
                            <a:uFillTx/>
                            <a:latin typeface="Cambria Math" panose="02040503050406030204" pitchFamily="18" charset="0"/>
                            <a:ea typeface="微软雅黑" panose="020B0503020204020204" pitchFamily="34" charset="-122"/>
                          </a:rPr>
                          <m:t>1</m:t>
                        </m:r>
                      </m:sub>
                    </m:sSub>
                    <m:r>
                      <a:rPr kumimoji="0" lang="zh-CN" altLang="en-US" sz="1100" b="0" i="1" u="none" strike="noStrike" kern="1200" cap="none" spc="0" normalizeH="0" baseline="0" noProof="0">
                        <a:ln>
                          <a:noFill/>
                        </a:ln>
                        <a:solidFill>
                          <a:srgbClr val="666666"/>
                        </a:solidFill>
                        <a:effectLst/>
                        <a:uLnTx/>
                        <a:uFillTx/>
                        <a:latin typeface="Cambria Math" panose="02040503050406030204" pitchFamily="18" charset="0"/>
                        <a:ea typeface="微软雅黑" panose="020B0503020204020204" pitchFamily="34" charset="-122"/>
                      </a:rPr>
                      <m:t>，</m:t>
                    </m:r>
                  </m:oMath>
                </a14:m>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一旦发现感染者应进行隔离</a:t>
                </a:r>
                <a:endParaRPr kumimoji="0" lang="zh-HK"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mc:Choice>
        <mc:Fallback xmlns="">
          <p:sp>
            <p:nvSpPr>
              <p:cNvPr id="57" name="矩形 56">
                <a:extLst>
                  <a:ext uri="{FF2B5EF4-FFF2-40B4-BE49-F238E27FC236}">
                    <a16:creationId xmlns:a16="http://schemas.microsoft.com/office/drawing/2014/main" id="{51950E0B-B453-4457-99A5-ACDF1A80488E}"/>
                  </a:ext>
                </a:extLst>
              </p:cNvPr>
              <p:cNvSpPr>
                <a:spLocks noRot="1" noChangeAspect="1" noMove="1" noResize="1" noEditPoints="1" noAdjustHandles="1" noChangeArrowheads="1" noChangeShapeType="1" noTextEdit="1"/>
              </p:cNvSpPr>
              <p:nvPr/>
            </p:nvSpPr>
            <p:spPr>
              <a:xfrm>
                <a:off x="4655818" y="4513013"/>
                <a:ext cx="1193515" cy="600164"/>
              </a:xfrm>
              <a:prstGeom prst="rect">
                <a:avLst/>
              </a:prstGeom>
              <a:blipFill>
                <a:blip r:embed="rId12"/>
                <a:stretch>
                  <a:fillRect b="-6061"/>
                </a:stretch>
              </a:blipFill>
            </p:spPr>
            <p:txBody>
              <a:bodyPr/>
              <a:lstStyle/>
              <a:p>
                <a:r>
                  <a:rPr lang="zh-CN" altLang="en-US">
                    <a:noFill/>
                  </a:rPr>
                  <a:t> </a:t>
                </a:r>
              </a:p>
            </p:txBody>
          </p:sp>
        </mc:Fallback>
      </mc:AlternateContent>
      <p:graphicFrame>
        <p:nvGraphicFramePr>
          <p:cNvPr id="58" name="图表 57">
            <a:extLst>
              <a:ext uri="{FF2B5EF4-FFF2-40B4-BE49-F238E27FC236}">
                <a16:creationId xmlns:a16="http://schemas.microsoft.com/office/drawing/2014/main" id="{BC047732-9C3F-4C50-937A-A4555291B9AC}"/>
              </a:ext>
            </a:extLst>
          </p:cNvPr>
          <p:cNvGraphicFramePr/>
          <p:nvPr>
            <p:extLst>
              <p:ext uri="{D42A27DB-BD31-4B8C-83A1-F6EECF244321}">
                <p14:modId xmlns:p14="http://schemas.microsoft.com/office/powerpoint/2010/main" val="1339651024"/>
              </p:ext>
            </p:extLst>
          </p:nvPr>
        </p:nvGraphicFramePr>
        <p:xfrm>
          <a:off x="5723221" y="2864686"/>
          <a:ext cx="2615833" cy="1888176"/>
        </p:xfrm>
        <a:graphic>
          <a:graphicData uri="http://schemas.openxmlformats.org/drawingml/2006/chart">
            <c:chart xmlns:c="http://schemas.openxmlformats.org/drawingml/2006/chart" xmlns:r="http://schemas.openxmlformats.org/officeDocument/2006/relationships" r:id="rId13"/>
          </a:graphicData>
        </a:graphic>
      </p:graphicFrame>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4BDBFEFC-3D57-4A2B-9C7E-3415F95E140E}"/>
                  </a:ext>
                </a:extLst>
              </p:cNvPr>
              <p:cNvSpPr txBox="1"/>
              <p:nvPr/>
            </p:nvSpPr>
            <p:spPr>
              <a:xfrm>
                <a:off x="6436150" y="3559367"/>
                <a:ext cx="9429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提高</a:t>
                </a:r>
                <a14:m>
                  <m:oMath xmlns:m="http://schemas.openxmlformats.org/officeDocument/2006/math">
                    <m:sSub>
                      <m:sSubPr>
                        <m:ctrlPr>
                          <a:rPr kumimoji="0" lang="en-US" altLang="zh-CN"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ctrlPr>
                      </m:sSubPr>
                      <m:e>
                        <m:r>
                          <a:rPr kumimoji="0" lang="en-US" altLang="zh-CN"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𝒘</m:t>
                        </m:r>
                      </m:e>
                      <m:sub>
                        <m:r>
                          <a:rPr kumimoji="0" lang="en-US" altLang="zh-CN"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𝟏</m:t>
                        </m:r>
                      </m:sub>
                    </m:sSub>
                  </m:oMath>
                </a14:m>
                <a:endParaRPr kumimoji="0" lang="zh-HK"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mc:Choice>
        <mc:Fallback xmlns="">
          <p:sp>
            <p:nvSpPr>
              <p:cNvPr id="59" name="文本框 58">
                <a:extLst>
                  <a:ext uri="{FF2B5EF4-FFF2-40B4-BE49-F238E27FC236}">
                    <a16:creationId xmlns:a16="http://schemas.microsoft.com/office/drawing/2014/main" id="{4BDBFEFC-3D57-4A2B-9C7E-3415F95E140E}"/>
                  </a:ext>
                </a:extLst>
              </p:cNvPr>
              <p:cNvSpPr txBox="1">
                <a:spLocks noRot="1" noChangeAspect="1" noMove="1" noResize="1" noEditPoints="1" noAdjustHandles="1" noChangeArrowheads="1" noChangeShapeType="1" noTextEdit="1"/>
              </p:cNvSpPr>
              <p:nvPr/>
            </p:nvSpPr>
            <p:spPr>
              <a:xfrm>
                <a:off x="6436150" y="3559367"/>
                <a:ext cx="942975" cy="369332"/>
              </a:xfrm>
              <a:prstGeom prst="rect">
                <a:avLst/>
              </a:prstGeom>
              <a:blipFill>
                <a:blip r:embed="rId14"/>
                <a:stretch>
                  <a:fillRect l="-5844"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16C61944-FCDF-4A21-8F8F-2450EC149349}"/>
                  </a:ext>
                </a:extLst>
              </p:cNvPr>
              <p:cNvSpPr/>
              <p:nvPr/>
            </p:nvSpPr>
            <p:spPr>
              <a:xfrm>
                <a:off x="6185610" y="4518246"/>
                <a:ext cx="1193515" cy="43088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增加检测概率</a:t>
                </a:r>
                <a14:m>
                  <m:oMath xmlns:m="http://schemas.openxmlformats.org/officeDocument/2006/math">
                    <m:sSub>
                      <m:sSubPr>
                        <m:ctrlPr>
                          <a:rPr kumimoji="0" lang="en-US" altLang="zh-CN"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ctrlPr>
                      </m:sSubPr>
                      <m:e>
                        <m:r>
                          <a:rPr kumimoji="0" lang="en-US" altLang="zh-CN"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𝑤</m:t>
                        </m:r>
                      </m:e>
                      <m:sub>
                        <m:r>
                          <a:rPr kumimoji="0" lang="en-US" altLang="zh-CN"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1</m:t>
                        </m:r>
                      </m:sub>
                    </m:sSub>
                    <m:r>
                      <a:rPr kumimoji="0" lang="zh-CN" altLang="en-US" sz="1100" b="0" i="1" u="none" strike="noStrike" kern="1200" cap="none" spc="0" normalizeH="0" baseline="0" noProof="0">
                        <a:ln>
                          <a:noFill/>
                        </a:ln>
                        <a:solidFill>
                          <a:srgbClr val="666666"/>
                        </a:solidFill>
                        <a:effectLst/>
                        <a:uLnTx/>
                        <a:uFillTx/>
                        <a:latin typeface="Cambria Math" panose="02040503050406030204" pitchFamily="18" charset="0"/>
                        <a:ea typeface="微软雅黑" panose="020B0503020204020204" pitchFamily="34" charset="-122"/>
                      </a:rPr>
                      <m:t>。</m:t>
                    </m:r>
                  </m:oMath>
                </a14:m>
                <a:endParaRPr kumimoji="0" lang="zh-HK"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mc:Choice>
        <mc:Fallback xmlns="">
          <p:sp>
            <p:nvSpPr>
              <p:cNvPr id="60" name="矩形 59">
                <a:extLst>
                  <a:ext uri="{FF2B5EF4-FFF2-40B4-BE49-F238E27FC236}">
                    <a16:creationId xmlns:a16="http://schemas.microsoft.com/office/drawing/2014/main" id="{16C61944-FCDF-4A21-8F8F-2450EC149349}"/>
                  </a:ext>
                </a:extLst>
              </p:cNvPr>
              <p:cNvSpPr>
                <a:spLocks noRot="1" noChangeAspect="1" noMove="1" noResize="1" noEditPoints="1" noAdjustHandles="1" noChangeArrowheads="1" noChangeShapeType="1" noTextEdit="1"/>
              </p:cNvSpPr>
              <p:nvPr/>
            </p:nvSpPr>
            <p:spPr>
              <a:xfrm>
                <a:off x="6185610" y="4518246"/>
                <a:ext cx="1193515" cy="430887"/>
              </a:xfrm>
              <a:prstGeom prst="rect">
                <a:avLst/>
              </a:prstGeom>
              <a:blipFill>
                <a:blip r:embed="rId15"/>
                <a:stretch>
                  <a:fillRect/>
                </a:stretch>
              </a:blipFill>
            </p:spPr>
            <p:txBody>
              <a:bodyPr/>
              <a:lstStyle/>
              <a:p>
                <a:r>
                  <a:rPr lang="zh-CN" altLang="en-US">
                    <a:noFill/>
                  </a:rPr>
                  <a:t> </a:t>
                </a:r>
              </a:p>
            </p:txBody>
          </p:sp>
        </mc:Fallback>
      </mc:AlternateContent>
      <p:graphicFrame>
        <p:nvGraphicFramePr>
          <p:cNvPr id="61" name="图表 60">
            <a:extLst>
              <a:ext uri="{FF2B5EF4-FFF2-40B4-BE49-F238E27FC236}">
                <a16:creationId xmlns:a16="http://schemas.microsoft.com/office/drawing/2014/main" id="{5C9EFD42-7CDF-450B-B5A0-F3505EC888C5}"/>
              </a:ext>
            </a:extLst>
          </p:cNvPr>
          <p:cNvGraphicFramePr/>
          <p:nvPr>
            <p:extLst>
              <p:ext uri="{D42A27DB-BD31-4B8C-83A1-F6EECF244321}">
                <p14:modId xmlns:p14="http://schemas.microsoft.com/office/powerpoint/2010/main" val="2096301610"/>
              </p:ext>
            </p:extLst>
          </p:nvPr>
        </p:nvGraphicFramePr>
        <p:xfrm>
          <a:off x="4168749" y="2859453"/>
          <a:ext cx="2615833" cy="1888176"/>
        </p:xfrm>
        <a:graphic>
          <a:graphicData uri="http://schemas.openxmlformats.org/drawingml/2006/chart">
            <c:chart xmlns:c="http://schemas.openxmlformats.org/drawingml/2006/chart" xmlns:r="http://schemas.openxmlformats.org/officeDocument/2006/relationships" r:id="rId16"/>
          </a:graphicData>
        </a:graphic>
      </p:graphicFrame>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BE49AA25-F817-474E-B319-28F2DF02AD6D}"/>
                  </a:ext>
                </a:extLst>
              </p:cNvPr>
              <p:cNvSpPr txBox="1"/>
              <p:nvPr/>
            </p:nvSpPr>
            <p:spPr>
              <a:xfrm>
                <a:off x="7992460" y="3552370"/>
                <a:ext cx="9429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降低</a:t>
                </a:r>
                <a14:m>
                  <m:oMath xmlns:m="http://schemas.openxmlformats.org/officeDocument/2006/math">
                    <m:sSub>
                      <m:sSubPr>
                        <m:ctrlPr>
                          <a:rPr kumimoji="0" lang="en-US" altLang="zh-CN"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ctrlPr>
                      </m:sSubPr>
                      <m:e>
                        <m:r>
                          <a:rPr kumimoji="0" lang="zh-CN" altLang="en-US" sz="1800" b="1"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𝜷</m:t>
                        </m:r>
                      </m:e>
                      <m:sub>
                        <m:r>
                          <a:rPr kumimoji="0" lang="en-US" altLang="zh-CN" sz="1800" b="1" i="1" u="none" strike="noStrike" kern="1200" cap="none" spc="0" normalizeH="0" baseline="0" noProof="0">
                            <a:ln>
                              <a:noFill/>
                            </a:ln>
                            <a:solidFill>
                              <a:srgbClr val="666666"/>
                            </a:solidFill>
                            <a:effectLst/>
                            <a:uLnTx/>
                            <a:uFillTx/>
                            <a:latin typeface="Cambria Math" panose="02040503050406030204" pitchFamily="18" charset="0"/>
                            <a:ea typeface="微软雅黑" panose="020B0503020204020204" pitchFamily="34" charset="-122"/>
                          </a:rPr>
                          <m:t>2</m:t>
                        </m:r>
                      </m:sub>
                    </m:sSub>
                  </m:oMath>
                </a14:m>
                <a:endParaRPr kumimoji="0" lang="zh-HK"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mc:Choice>
        <mc:Fallback xmlns="">
          <p:sp>
            <p:nvSpPr>
              <p:cNvPr id="62" name="文本框 61">
                <a:extLst>
                  <a:ext uri="{FF2B5EF4-FFF2-40B4-BE49-F238E27FC236}">
                    <a16:creationId xmlns:a16="http://schemas.microsoft.com/office/drawing/2014/main" id="{BE49AA25-F817-474E-B319-28F2DF02AD6D}"/>
                  </a:ext>
                </a:extLst>
              </p:cNvPr>
              <p:cNvSpPr txBox="1">
                <a:spLocks noRot="1" noChangeAspect="1" noMove="1" noResize="1" noEditPoints="1" noAdjustHandles="1" noChangeArrowheads="1" noChangeShapeType="1" noTextEdit="1"/>
              </p:cNvSpPr>
              <p:nvPr/>
            </p:nvSpPr>
            <p:spPr>
              <a:xfrm>
                <a:off x="7992460" y="3552370"/>
                <a:ext cx="942975" cy="369332"/>
              </a:xfrm>
              <a:prstGeom prst="rect">
                <a:avLst/>
              </a:prstGeom>
              <a:blipFill>
                <a:blip r:embed="rId17"/>
                <a:stretch>
                  <a:fillRect l="-3871"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F2A35C70-AD72-4A4B-8BEF-5A24EBA0224B}"/>
                  </a:ext>
                </a:extLst>
              </p:cNvPr>
              <p:cNvSpPr/>
              <p:nvPr/>
            </p:nvSpPr>
            <p:spPr>
              <a:xfrm>
                <a:off x="7832310" y="4519042"/>
                <a:ext cx="1193515" cy="76944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降低传播率</a:t>
                </a:r>
                <a14:m>
                  <m:oMath xmlns:m="http://schemas.openxmlformats.org/officeDocument/2006/math">
                    <m:sSub>
                      <m:sSubPr>
                        <m:ctrlPr>
                          <a:rPr kumimoji="0" lang="en-US" altLang="zh-CN"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ctrlPr>
                      </m:sSubPr>
                      <m:e>
                        <m:r>
                          <a:rPr kumimoji="0" lang="zh-CN" altLang="en-US"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𝛽</m:t>
                        </m:r>
                      </m:e>
                      <m:sub>
                        <m:r>
                          <a:rPr kumimoji="0" lang="en-US" altLang="zh-CN" sz="1100" b="0" i="1" u="none" strike="noStrike" kern="1200" cap="none" spc="0" normalizeH="0" baseline="0" noProof="0">
                            <a:ln>
                              <a:noFill/>
                            </a:ln>
                            <a:solidFill>
                              <a:srgbClr val="666666"/>
                            </a:solidFill>
                            <a:effectLst/>
                            <a:uLnTx/>
                            <a:uFillTx/>
                            <a:latin typeface="Cambria Math" panose="02040503050406030204" pitchFamily="18" charset="0"/>
                            <a:ea typeface="微软雅黑" panose="020B0503020204020204" pitchFamily="34" charset="-122"/>
                          </a:rPr>
                          <m:t>2</m:t>
                        </m:r>
                      </m:sub>
                    </m:sSub>
                    <m:r>
                      <a:rPr kumimoji="0" lang="zh-CN" altLang="en-US" sz="1100" b="0" i="1" u="none" strike="noStrike" kern="1200" cap="none" spc="0" normalizeH="0" baseline="0" noProof="0">
                        <a:ln>
                          <a:noFill/>
                        </a:ln>
                        <a:solidFill>
                          <a:srgbClr val="666666"/>
                        </a:solidFill>
                        <a:effectLst/>
                        <a:uLnTx/>
                        <a:uFillTx/>
                        <a:latin typeface="Cambria Math" panose="02040503050406030204" pitchFamily="18" charset="0"/>
                        <a:ea typeface="微软雅黑" panose="020B0503020204020204" pitchFamily="34" charset="-122"/>
                      </a:rPr>
                      <m:t>，</m:t>
                    </m:r>
                  </m:oMath>
                </a14:m>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健康教育知识可以大幅降低传播率</a:t>
                </a:r>
                <a14:m>
                  <m:oMath xmlns:m="http://schemas.openxmlformats.org/officeDocument/2006/math">
                    <m:sSub>
                      <m:sSubPr>
                        <m:ctrlPr>
                          <a:rPr kumimoji="0" lang="en-US" altLang="zh-CN"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ctrlPr>
                      </m:sSubPr>
                      <m:e>
                        <m:r>
                          <a:rPr kumimoji="0" lang="zh-CN" altLang="en-US" sz="1100" b="0" i="1" u="none" strike="noStrike" kern="1200" cap="none" spc="0" normalizeH="0" baseline="0" noProof="0" smtClean="0">
                            <a:ln>
                              <a:noFill/>
                            </a:ln>
                            <a:solidFill>
                              <a:srgbClr val="666666"/>
                            </a:solidFill>
                            <a:effectLst/>
                            <a:uLnTx/>
                            <a:uFillTx/>
                            <a:latin typeface="Cambria Math" panose="02040503050406030204" pitchFamily="18" charset="0"/>
                            <a:ea typeface="微软雅黑" panose="020B0503020204020204" pitchFamily="34" charset="-122"/>
                          </a:rPr>
                          <m:t>𝛽</m:t>
                        </m:r>
                      </m:e>
                      <m:sub>
                        <m:r>
                          <a:rPr kumimoji="0" lang="en-US" altLang="zh-CN" sz="1100" b="0" i="1" u="none" strike="noStrike" kern="1200" cap="none" spc="0" normalizeH="0" baseline="0" noProof="0">
                            <a:ln>
                              <a:noFill/>
                            </a:ln>
                            <a:solidFill>
                              <a:srgbClr val="666666"/>
                            </a:solidFill>
                            <a:effectLst/>
                            <a:uLnTx/>
                            <a:uFillTx/>
                            <a:latin typeface="Cambria Math" panose="02040503050406030204" pitchFamily="18" charset="0"/>
                            <a:ea typeface="微软雅黑" panose="020B0503020204020204" pitchFamily="34" charset="-122"/>
                          </a:rPr>
                          <m:t>2</m:t>
                        </m:r>
                      </m:sub>
                    </m:sSub>
                  </m:oMath>
                </a14:m>
                <a:endParaRPr kumimoji="0" lang="zh-HK"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mc:Choice>
        <mc:Fallback xmlns="">
          <p:sp>
            <p:nvSpPr>
              <p:cNvPr id="63" name="矩形 62">
                <a:extLst>
                  <a:ext uri="{FF2B5EF4-FFF2-40B4-BE49-F238E27FC236}">
                    <a16:creationId xmlns:a16="http://schemas.microsoft.com/office/drawing/2014/main" id="{F2A35C70-AD72-4A4B-8BEF-5A24EBA0224B}"/>
                  </a:ext>
                </a:extLst>
              </p:cNvPr>
              <p:cNvSpPr>
                <a:spLocks noRot="1" noChangeAspect="1" noMove="1" noResize="1" noEditPoints="1" noAdjustHandles="1" noChangeArrowheads="1" noChangeShapeType="1" noTextEdit="1"/>
              </p:cNvSpPr>
              <p:nvPr/>
            </p:nvSpPr>
            <p:spPr>
              <a:xfrm>
                <a:off x="7832310" y="4519042"/>
                <a:ext cx="1193515" cy="769441"/>
              </a:xfrm>
              <a:prstGeom prst="rect">
                <a:avLst/>
              </a:prstGeom>
              <a:blipFill>
                <a:blip r:embed="rId18"/>
                <a:stretch>
                  <a:fillRect b="-4724"/>
                </a:stretch>
              </a:blipFill>
            </p:spPr>
            <p:txBody>
              <a:bodyPr/>
              <a:lstStyle/>
              <a:p>
                <a:r>
                  <a:rPr lang="zh-CN" altLang="en-US">
                    <a:noFill/>
                  </a:rPr>
                  <a:t> </a:t>
                </a:r>
              </a:p>
            </p:txBody>
          </p:sp>
        </mc:Fallback>
      </mc:AlternateContent>
      <p:graphicFrame>
        <p:nvGraphicFramePr>
          <p:cNvPr id="64" name="图表 63">
            <a:extLst>
              <a:ext uri="{FF2B5EF4-FFF2-40B4-BE49-F238E27FC236}">
                <a16:creationId xmlns:a16="http://schemas.microsoft.com/office/drawing/2014/main" id="{01C7EE9C-E71A-4FDE-B2B0-668DB6B26D7E}"/>
              </a:ext>
            </a:extLst>
          </p:cNvPr>
          <p:cNvGraphicFramePr/>
          <p:nvPr>
            <p:extLst>
              <p:ext uri="{D42A27DB-BD31-4B8C-83A1-F6EECF244321}">
                <p14:modId xmlns:p14="http://schemas.microsoft.com/office/powerpoint/2010/main" val="1441334160"/>
              </p:ext>
            </p:extLst>
          </p:nvPr>
        </p:nvGraphicFramePr>
        <p:xfrm>
          <a:off x="8792239" y="2867034"/>
          <a:ext cx="2615833" cy="1888176"/>
        </p:xfrm>
        <a:graphic>
          <a:graphicData uri="http://schemas.openxmlformats.org/drawingml/2006/chart">
            <c:chart xmlns:c="http://schemas.openxmlformats.org/drawingml/2006/chart" xmlns:r="http://schemas.openxmlformats.org/officeDocument/2006/relationships" r:id="rId19"/>
          </a:graphicData>
        </a:graphic>
      </p:graphicFrame>
      <p:sp>
        <p:nvSpPr>
          <p:cNvPr id="65" name="文本框 64">
            <a:extLst>
              <a:ext uri="{FF2B5EF4-FFF2-40B4-BE49-F238E27FC236}">
                <a16:creationId xmlns:a16="http://schemas.microsoft.com/office/drawing/2014/main" id="{CF2BF983-0E68-456D-BCB9-0FCA988CD8E6}"/>
              </a:ext>
            </a:extLst>
          </p:cNvPr>
          <p:cNvSpPr txBox="1"/>
          <p:nvPr/>
        </p:nvSpPr>
        <p:spPr>
          <a:xfrm>
            <a:off x="9498323" y="3559951"/>
            <a:ext cx="9429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降低</a:t>
            </a:r>
            <a:r>
              <a:rPr kumimoji="0" lang="en-US" altLang="zh-CN"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s</a:t>
            </a:r>
            <a:endParaRPr kumimoji="0" lang="zh-HK"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3542E9E4-B503-4E60-B50E-58F853F8C9A8}"/>
              </a:ext>
            </a:extLst>
          </p:cNvPr>
          <p:cNvSpPr/>
          <p:nvPr/>
        </p:nvSpPr>
        <p:spPr>
          <a:xfrm>
            <a:off x="9338173" y="4526623"/>
            <a:ext cx="1193515" cy="60016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降低社会距离距离缩减系数</a:t>
            </a:r>
            <a:r>
              <a:rPr kumimoji="0" lang="en-US" altLang="zh-CN"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s,</a:t>
            </a:r>
            <a:r>
              <a:rPr kumimoji="0" lang="zh-CN" altLang="en-US"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rPr>
              <a:t>取消大规模聚会</a:t>
            </a:r>
            <a:endParaRPr kumimoji="0" lang="zh-HK"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p:sp>
        <p:nvSpPr>
          <p:cNvPr id="67" name="矩形 66">
            <a:extLst>
              <a:ext uri="{FF2B5EF4-FFF2-40B4-BE49-F238E27FC236}">
                <a16:creationId xmlns:a16="http://schemas.microsoft.com/office/drawing/2014/main" id="{FDB4FAFE-71A2-4C30-85FB-73CDDAEB83F9}"/>
              </a:ext>
            </a:extLst>
          </p:cNvPr>
          <p:cNvSpPr/>
          <p:nvPr/>
        </p:nvSpPr>
        <p:spPr>
          <a:xfrm>
            <a:off x="7520476" y="56386"/>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68" name="直接连接符 67">
            <a:extLst>
              <a:ext uri="{FF2B5EF4-FFF2-40B4-BE49-F238E27FC236}">
                <a16:creationId xmlns:a16="http://schemas.microsoft.com/office/drawing/2014/main" id="{DFF15ACF-DAB3-4EA7-96B3-3C750AD89DAF}"/>
              </a:ext>
            </a:extLst>
          </p:cNvPr>
          <p:cNvCxnSpPr/>
          <p:nvPr/>
        </p:nvCxnSpPr>
        <p:spPr>
          <a:xfrm>
            <a:off x="3380576"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4D369983-8B25-4684-AF70-50320202C551}"/>
              </a:ext>
            </a:extLst>
          </p:cNvPr>
          <p:cNvSpPr txBox="1"/>
          <p:nvPr/>
        </p:nvSpPr>
        <p:spPr>
          <a:xfrm>
            <a:off x="4798742" y="63066"/>
            <a:ext cx="12523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研究方法</a:t>
            </a:r>
          </a:p>
        </p:txBody>
      </p:sp>
      <p:sp>
        <p:nvSpPr>
          <p:cNvPr id="70" name="文本框 69">
            <a:extLst>
              <a:ext uri="{FF2B5EF4-FFF2-40B4-BE49-F238E27FC236}">
                <a16:creationId xmlns:a16="http://schemas.microsoft.com/office/drawing/2014/main" id="{F506825E-A290-4F4F-B0E7-757669E3B631}"/>
              </a:ext>
            </a:extLst>
          </p:cNvPr>
          <p:cNvSpPr txBox="1"/>
          <p:nvPr/>
        </p:nvSpPr>
        <p:spPr>
          <a:xfrm>
            <a:off x="3448018" y="71321"/>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71" name="文本框 70">
            <a:extLst>
              <a:ext uri="{FF2B5EF4-FFF2-40B4-BE49-F238E27FC236}">
                <a16:creationId xmlns:a16="http://schemas.microsoft.com/office/drawing/2014/main" id="{8B4051A7-2B77-45AB-A8CA-27DCA5D6B700}"/>
              </a:ext>
            </a:extLst>
          </p:cNvPr>
          <p:cNvSpPr txBox="1"/>
          <p:nvPr/>
        </p:nvSpPr>
        <p:spPr>
          <a:xfrm>
            <a:off x="6157635" y="60566"/>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仿真实验</a:t>
            </a:r>
          </a:p>
        </p:txBody>
      </p:sp>
      <p:sp>
        <p:nvSpPr>
          <p:cNvPr id="72" name="文本框 71">
            <a:extLst>
              <a:ext uri="{FF2B5EF4-FFF2-40B4-BE49-F238E27FC236}">
                <a16:creationId xmlns:a16="http://schemas.microsoft.com/office/drawing/2014/main" id="{1DDE196B-C6DE-4594-9C48-F3B4DD38EF5B}"/>
              </a:ext>
            </a:extLst>
          </p:cNvPr>
          <p:cNvSpPr txBox="1"/>
          <p:nvPr/>
        </p:nvSpPr>
        <p:spPr>
          <a:xfrm>
            <a:off x="7543736" y="62914"/>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结</a:t>
            </a:r>
          </a:p>
        </p:txBody>
      </p:sp>
      <p:cxnSp>
        <p:nvCxnSpPr>
          <p:cNvPr id="73" name="直接连接符 72">
            <a:extLst>
              <a:ext uri="{FF2B5EF4-FFF2-40B4-BE49-F238E27FC236}">
                <a16:creationId xmlns:a16="http://schemas.microsoft.com/office/drawing/2014/main" id="{C26A46EE-BD5E-4F17-8D92-B6B6290E8CFB}"/>
              </a:ext>
            </a:extLst>
          </p:cNvPr>
          <p:cNvCxnSpPr/>
          <p:nvPr/>
        </p:nvCxnSpPr>
        <p:spPr>
          <a:xfrm>
            <a:off x="4733821"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D2C2DCD0-4EE5-4479-84EE-4EBAB0166109}"/>
              </a:ext>
            </a:extLst>
          </p:cNvPr>
          <p:cNvCxnSpPr/>
          <p:nvPr/>
        </p:nvCxnSpPr>
        <p:spPr>
          <a:xfrm>
            <a:off x="6106128"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7E50BD7-FBA9-4E2E-90D9-959196547290}"/>
              </a:ext>
            </a:extLst>
          </p:cNvPr>
          <p:cNvCxnSpPr/>
          <p:nvPr/>
        </p:nvCxnSpPr>
        <p:spPr>
          <a:xfrm>
            <a:off x="7435387"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86EAD940-E87F-4D64-889A-B3BA7BA98336}"/>
              </a:ext>
            </a:extLst>
          </p:cNvPr>
          <p:cNvCxnSpPr/>
          <p:nvPr/>
        </p:nvCxnSpPr>
        <p:spPr>
          <a:xfrm>
            <a:off x="8825342"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749904"/>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0" name="矩形 9">
            <a:extLst>
              <a:ext uri="{FF2B5EF4-FFF2-40B4-BE49-F238E27FC236}">
                <a16:creationId xmlns:a16="http://schemas.microsoft.com/office/drawing/2014/main" id="{EEBB6569-4869-4042-9940-C094ED36DE33}"/>
              </a:ext>
            </a:extLst>
          </p:cNvPr>
          <p:cNvSpPr/>
          <p:nvPr/>
        </p:nvSpPr>
        <p:spPr>
          <a:xfrm>
            <a:off x="948489" y="976108"/>
            <a:ext cx="812332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结论：</a:t>
            </a:r>
          </a:p>
        </p:txBody>
      </p:sp>
      <p:sp>
        <p:nvSpPr>
          <p:cNvPr id="19" name="文本框 18">
            <a:extLst>
              <a:ext uri="{FF2B5EF4-FFF2-40B4-BE49-F238E27FC236}">
                <a16:creationId xmlns:a16="http://schemas.microsoft.com/office/drawing/2014/main" id="{982D3EDB-4F69-4F2E-B592-4621B3ED5CD4}"/>
              </a:ext>
            </a:extLst>
          </p:cNvPr>
          <p:cNvSpPr txBox="1"/>
          <p:nvPr/>
        </p:nvSpPr>
        <p:spPr>
          <a:xfrm>
            <a:off x="2123485" y="1851875"/>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1</a:t>
            </a:r>
            <a:endParaRPr kumimoji="0" lang="zh-HK" altLang="en-US" sz="80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9CA66D2-B45D-4024-A4A8-F96A248077C5}"/>
              </a:ext>
            </a:extLst>
          </p:cNvPr>
          <p:cNvSpPr/>
          <p:nvPr/>
        </p:nvSpPr>
        <p:spPr>
          <a:xfrm>
            <a:off x="3241085" y="2012833"/>
            <a:ext cx="738021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prstClr val="black"/>
                </a:solidFill>
                <a:latin typeface="微软雅黑" panose="020B0503020204020204" pitchFamily="34" charset="-122"/>
                <a:ea typeface="微软雅黑" panose="020B0503020204020204" pitchFamily="34" charset="-122"/>
              </a:rPr>
              <a:t>对</a:t>
            </a:r>
            <a:r>
              <a:rPr lang="en-US" altLang="zh-CN" dirty="0">
                <a:solidFill>
                  <a:prstClr val="black"/>
                </a:solidFill>
                <a:latin typeface="微软雅黑" panose="020B0503020204020204" pitchFamily="34" charset="-122"/>
                <a:ea typeface="微软雅黑" panose="020B0503020204020204" pitchFamily="34" charset="-122"/>
              </a:rPr>
              <a:t>COVID-19</a:t>
            </a:r>
            <a:r>
              <a:rPr lang="zh-CN" altLang="zh-CN" dirty="0">
                <a:solidFill>
                  <a:prstClr val="black"/>
                </a:solidFill>
                <a:latin typeface="微软雅黑" panose="020B0503020204020204" pitchFamily="34" charset="-122"/>
                <a:ea typeface="微软雅黑" panose="020B0503020204020204" pitchFamily="34" charset="-122"/>
              </a:rPr>
              <a:t>进行了数学和数值分析。时变</a:t>
            </a:r>
            <a:r>
              <a:rPr lang="en-US" altLang="zh-CN" dirty="0">
                <a:solidFill>
                  <a:prstClr val="black"/>
                </a:solidFill>
                <a:latin typeface="微软雅黑" panose="020B0503020204020204" pitchFamily="34" charset="-122"/>
                <a:ea typeface="微软雅黑" panose="020B0503020204020204" pitchFamily="34" charset="-122"/>
              </a:rPr>
              <a:t>SIR</a:t>
            </a:r>
            <a:r>
              <a:rPr lang="zh-CN" altLang="zh-CN" dirty="0">
                <a:solidFill>
                  <a:prstClr val="black"/>
                </a:solidFill>
                <a:latin typeface="微软雅黑" panose="020B0503020204020204" pitchFamily="34" charset="-122"/>
                <a:ea typeface="微软雅黑" panose="020B0503020204020204" pitchFamily="34" charset="-122"/>
              </a:rPr>
              <a:t>模型不仅比传统的静态</a:t>
            </a:r>
            <a:r>
              <a:rPr lang="en-US" altLang="zh-CN" dirty="0">
                <a:solidFill>
                  <a:prstClr val="black"/>
                </a:solidFill>
                <a:latin typeface="微软雅黑" panose="020B0503020204020204" pitchFamily="34" charset="-122"/>
                <a:ea typeface="微软雅黑" panose="020B0503020204020204" pitchFamily="34" charset="-122"/>
              </a:rPr>
              <a:t>SIR</a:t>
            </a:r>
            <a:r>
              <a:rPr lang="zh-CN" altLang="zh-CN" dirty="0">
                <a:solidFill>
                  <a:prstClr val="black"/>
                </a:solidFill>
                <a:latin typeface="微软雅黑" panose="020B0503020204020204" pitchFamily="34" charset="-122"/>
                <a:ea typeface="微软雅黑" panose="020B0503020204020204" pitchFamily="34" charset="-122"/>
              </a:rPr>
              <a:t>模型具有更强的自适应性，而且比直接估计方法具有更强的鲁棒性。</a:t>
            </a:r>
            <a:r>
              <a:rPr lang="zh-CN" altLang="en-US" dirty="0">
                <a:solidFill>
                  <a:prstClr val="black"/>
                </a:solidFill>
                <a:latin typeface="微软雅黑" panose="020B0503020204020204" pitchFamily="34" charset="-122"/>
                <a:ea typeface="微软雅黑" panose="020B0503020204020204" pitchFamily="34" charset="-122"/>
              </a:rPr>
              <a:t>数值结果表明感染人数和康复人数的一天预测误差在</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以内</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F455057E-9A05-45EA-8F67-433D505137B7}"/>
              </a:ext>
            </a:extLst>
          </p:cNvPr>
          <p:cNvSpPr/>
          <p:nvPr/>
        </p:nvSpPr>
        <p:spPr>
          <a:xfrm>
            <a:off x="3241086" y="3355668"/>
            <a:ext cx="7235446"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prstClr val="black"/>
                </a:solidFill>
                <a:latin typeface="微软雅黑" panose="020B0503020204020204" pitchFamily="34" charset="-122"/>
                <a:ea typeface="微软雅黑" panose="020B0503020204020204" pitchFamily="34" charset="-122"/>
              </a:rPr>
              <a:t>为了解决</a:t>
            </a:r>
            <a:r>
              <a:rPr lang="en-US" altLang="zh-CN" dirty="0">
                <a:solidFill>
                  <a:prstClr val="black"/>
                </a:solidFill>
                <a:latin typeface="微软雅黑" panose="020B0503020204020204" pitchFamily="34" charset="-122"/>
                <a:ea typeface="微软雅黑" panose="020B0503020204020204" pitchFamily="34" charset="-122"/>
              </a:rPr>
              <a:t>COVID-19</a:t>
            </a:r>
            <a:r>
              <a:rPr lang="zh-CN" altLang="zh-CN" dirty="0">
                <a:solidFill>
                  <a:prstClr val="black"/>
                </a:solidFill>
                <a:latin typeface="微软雅黑" panose="020B0503020204020204" pitchFamily="34" charset="-122"/>
                <a:ea typeface="微软雅黑" panose="020B0503020204020204" pitchFamily="34" charset="-122"/>
              </a:rPr>
              <a:t>中无法检测到的感染的影响，扩展了</a:t>
            </a:r>
            <a:r>
              <a:rPr lang="en-US" altLang="zh-CN" dirty="0">
                <a:solidFill>
                  <a:prstClr val="black"/>
                </a:solidFill>
                <a:latin typeface="微软雅黑" panose="020B0503020204020204" pitchFamily="34" charset="-122"/>
                <a:ea typeface="微软雅黑" panose="020B0503020204020204" pitchFamily="34" charset="-122"/>
              </a:rPr>
              <a:t>SIR</a:t>
            </a:r>
            <a:r>
              <a:rPr lang="zh-CN" altLang="zh-CN" dirty="0">
                <a:solidFill>
                  <a:prstClr val="black"/>
                </a:solidFill>
                <a:latin typeface="微软雅黑" panose="020B0503020204020204" pitchFamily="34" charset="-122"/>
                <a:ea typeface="微软雅黑" panose="020B0503020204020204" pitchFamily="34" charset="-122"/>
              </a:rPr>
              <a:t>模型，考虑了两种类型的感染者</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可检测的感染者和不可检测的感染者。</a:t>
            </a:r>
            <a:r>
              <a:rPr lang="zh-CN" altLang="en-US" dirty="0">
                <a:solidFill>
                  <a:prstClr val="black"/>
                </a:solidFill>
                <a:latin typeface="微软雅黑" panose="020B0503020204020204" pitchFamily="34" charset="-122"/>
                <a:ea typeface="微软雅黑" panose="020B0503020204020204" pitchFamily="34" charset="-122"/>
              </a:rPr>
              <a:t>并进行了仿真分析。</a:t>
            </a:r>
          </a:p>
        </p:txBody>
      </p:sp>
      <p:sp>
        <p:nvSpPr>
          <p:cNvPr id="24" name="文本框 23">
            <a:extLst>
              <a:ext uri="{FF2B5EF4-FFF2-40B4-BE49-F238E27FC236}">
                <a16:creationId xmlns:a16="http://schemas.microsoft.com/office/drawing/2014/main" id="{7797FFF0-C3BB-4E02-8290-FD16BD679B75}"/>
              </a:ext>
            </a:extLst>
          </p:cNvPr>
          <p:cNvSpPr txBox="1"/>
          <p:nvPr/>
        </p:nvSpPr>
        <p:spPr>
          <a:xfrm>
            <a:off x="2123485" y="3135914"/>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rPr>
              <a:t>2</a:t>
            </a:r>
            <a:endParaRPr kumimoji="0" lang="zh-HK" altLang="en-US" sz="8000" b="1" i="0" u="none" strike="noStrike" kern="1200" cap="none" spc="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0D7B8AEA-2433-411C-BA75-86FD2B560D47}"/>
              </a:ext>
            </a:extLst>
          </p:cNvPr>
          <p:cNvSpPr/>
          <p:nvPr/>
        </p:nvSpPr>
        <p:spPr>
          <a:xfrm>
            <a:off x="3241086" y="4570652"/>
            <a:ext cx="7235446"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prstClr val="black"/>
                </a:solidFill>
                <a:latin typeface="微软雅黑" panose="020B0503020204020204" pitchFamily="34" charset="-122"/>
                <a:ea typeface="微软雅黑" panose="020B0503020204020204" pitchFamily="34" charset="-122"/>
              </a:rPr>
              <a:t>根据实验结果，从模型的角度对防疫工作提出了一些讨论和建议。一个可能的未来工作是将我们的确定性</a:t>
            </a:r>
            <a:r>
              <a:rPr lang="en-US" altLang="zh-CN" dirty="0">
                <a:solidFill>
                  <a:prstClr val="black"/>
                </a:solidFill>
                <a:latin typeface="微软雅黑" panose="020B0503020204020204" pitchFamily="34" charset="-122"/>
                <a:ea typeface="微软雅黑" panose="020B0503020204020204" pitchFamily="34" charset="-122"/>
              </a:rPr>
              <a:t>SIR</a:t>
            </a:r>
            <a:r>
              <a:rPr lang="zh-CN" altLang="zh-CN" dirty="0">
                <a:solidFill>
                  <a:prstClr val="black"/>
                </a:solidFill>
                <a:latin typeface="微软雅黑" panose="020B0503020204020204" pitchFamily="34" charset="-122"/>
                <a:ea typeface="微软雅黑" panose="020B0503020204020204" pitchFamily="34" charset="-122"/>
              </a:rPr>
              <a:t>模型扩展到随机模型，以便将超传播事件</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在低患病率下显示高随机性的事件</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纳入分析。这样可以进一步提高预测结果的精度。</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5CA3197-5424-4847-9FEB-00C3F517599B}"/>
              </a:ext>
            </a:extLst>
          </p:cNvPr>
          <p:cNvSpPr txBox="1"/>
          <p:nvPr/>
        </p:nvSpPr>
        <p:spPr>
          <a:xfrm>
            <a:off x="2123485" y="4419953"/>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rPr>
              <a:t>3</a:t>
            </a:r>
            <a:endParaRPr kumimoji="0" lang="zh-HK" altLang="en-US" sz="80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112A3597-9ABC-4ED7-A084-2A6D67C76855}"/>
              </a:ext>
            </a:extLst>
          </p:cNvPr>
          <p:cNvSpPr/>
          <p:nvPr/>
        </p:nvSpPr>
        <p:spPr>
          <a:xfrm>
            <a:off x="7520476" y="56386"/>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30" name="直接连接符 29">
            <a:extLst>
              <a:ext uri="{FF2B5EF4-FFF2-40B4-BE49-F238E27FC236}">
                <a16:creationId xmlns:a16="http://schemas.microsoft.com/office/drawing/2014/main" id="{CF85D558-7983-4315-BD57-D2A57840D46C}"/>
              </a:ext>
            </a:extLst>
          </p:cNvPr>
          <p:cNvCxnSpPr/>
          <p:nvPr/>
        </p:nvCxnSpPr>
        <p:spPr>
          <a:xfrm>
            <a:off x="3380576"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9D54D1C7-A48A-4D12-AA48-0635FD60E439}"/>
              </a:ext>
            </a:extLst>
          </p:cNvPr>
          <p:cNvSpPr txBox="1"/>
          <p:nvPr/>
        </p:nvSpPr>
        <p:spPr>
          <a:xfrm>
            <a:off x="4798742" y="63066"/>
            <a:ext cx="12523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研究方法</a:t>
            </a:r>
          </a:p>
        </p:txBody>
      </p:sp>
      <p:sp>
        <p:nvSpPr>
          <p:cNvPr id="32" name="文本框 31">
            <a:extLst>
              <a:ext uri="{FF2B5EF4-FFF2-40B4-BE49-F238E27FC236}">
                <a16:creationId xmlns:a16="http://schemas.microsoft.com/office/drawing/2014/main" id="{1B8D34A0-A448-4CB6-85AA-E171DF91065B}"/>
              </a:ext>
            </a:extLst>
          </p:cNvPr>
          <p:cNvSpPr txBox="1"/>
          <p:nvPr/>
        </p:nvSpPr>
        <p:spPr>
          <a:xfrm>
            <a:off x="3448018" y="71321"/>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p>
        </p:txBody>
      </p:sp>
      <p:sp>
        <p:nvSpPr>
          <p:cNvPr id="33" name="文本框 32">
            <a:extLst>
              <a:ext uri="{FF2B5EF4-FFF2-40B4-BE49-F238E27FC236}">
                <a16:creationId xmlns:a16="http://schemas.microsoft.com/office/drawing/2014/main" id="{65FAE2F6-EDBF-47DF-86A9-79661622A792}"/>
              </a:ext>
            </a:extLst>
          </p:cNvPr>
          <p:cNvSpPr txBox="1"/>
          <p:nvPr/>
        </p:nvSpPr>
        <p:spPr>
          <a:xfrm>
            <a:off x="6157635" y="60566"/>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仿真实验</a:t>
            </a:r>
          </a:p>
        </p:txBody>
      </p:sp>
      <p:sp>
        <p:nvSpPr>
          <p:cNvPr id="34" name="文本框 33">
            <a:extLst>
              <a:ext uri="{FF2B5EF4-FFF2-40B4-BE49-F238E27FC236}">
                <a16:creationId xmlns:a16="http://schemas.microsoft.com/office/drawing/2014/main" id="{FFE04DC8-3215-45BB-9683-ABCBF0885527}"/>
              </a:ext>
            </a:extLst>
          </p:cNvPr>
          <p:cNvSpPr txBox="1"/>
          <p:nvPr/>
        </p:nvSpPr>
        <p:spPr>
          <a:xfrm>
            <a:off x="7543736" y="62914"/>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结</a:t>
            </a:r>
          </a:p>
        </p:txBody>
      </p:sp>
      <p:cxnSp>
        <p:nvCxnSpPr>
          <p:cNvPr id="35" name="直接连接符 34">
            <a:extLst>
              <a:ext uri="{FF2B5EF4-FFF2-40B4-BE49-F238E27FC236}">
                <a16:creationId xmlns:a16="http://schemas.microsoft.com/office/drawing/2014/main" id="{0483D89A-60B3-4E2B-AC6E-703D418D30C9}"/>
              </a:ext>
            </a:extLst>
          </p:cNvPr>
          <p:cNvCxnSpPr/>
          <p:nvPr/>
        </p:nvCxnSpPr>
        <p:spPr>
          <a:xfrm>
            <a:off x="4733821"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71632DA7-D9AC-41EB-AF80-57D7AD53A33E}"/>
              </a:ext>
            </a:extLst>
          </p:cNvPr>
          <p:cNvCxnSpPr/>
          <p:nvPr/>
        </p:nvCxnSpPr>
        <p:spPr>
          <a:xfrm>
            <a:off x="6106128"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B91A64F-7A31-4A2B-B667-53626053C053}"/>
              </a:ext>
            </a:extLst>
          </p:cNvPr>
          <p:cNvCxnSpPr/>
          <p:nvPr/>
        </p:nvCxnSpPr>
        <p:spPr>
          <a:xfrm>
            <a:off x="7435387"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9A2D913-7605-4F7D-8E87-5E19A893F385}"/>
              </a:ext>
            </a:extLst>
          </p:cNvPr>
          <p:cNvCxnSpPr/>
          <p:nvPr/>
        </p:nvCxnSpPr>
        <p:spPr>
          <a:xfrm>
            <a:off x="8825342" y="6814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235147"/>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8100" y="3744659"/>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THANKS</a:t>
            </a:r>
            <a:endParaRPr kumimoji="0" lang="zh-HK" altLang="en-US" sz="6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 name="Group 4"/>
          <p:cNvGrpSpPr>
            <a:grpSpLocks noChangeAspect="1"/>
          </p:cNvGrpSpPr>
          <p:nvPr/>
        </p:nvGrpSpPr>
        <p:grpSpPr bwMode="auto">
          <a:xfrm>
            <a:off x="5172075" y="1637910"/>
            <a:ext cx="1847850" cy="1720986"/>
            <a:chOff x="1164" y="687"/>
            <a:chExt cx="3219" cy="2998"/>
          </a:xfrm>
          <a:solidFill>
            <a:srgbClr val="0174AB"/>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grpSp>
    </p:spTree>
    <p:extLst>
      <p:ext uri="{BB962C8B-B14F-4D97-AF65-F5344CB8AC3E}">
        <p14:creationId xmlns:p14="http://schemas.microsoft.com/office/powerpoint/2010/main" val="3627674808"/>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083720"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grpSp>
        <p:sp>
          <p:nvSpPr>
            <p:cNvPr id="13" name="文本框 12"/>
            <p:cNvSpPr txBox="1"/>
            <p:nvPr/>
          </p:nvSpPr>
          <p:spPr>
            <a:xfrm>
              <a:off x="3187700" y="2847430"/>
              <a:ext cx="402113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endParaRPr kumimoji="0" lang="zh-HK" altLang="en-US" sz="72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21739179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4" name="文本框 23"/>
          <p:cNvSpPr txBox="1"/>
          <p:nvPr/>
        </p:nvSpPr>
        <p:spPr>
          <a:xfrm>
            <a:off x="412227" y="93911"/>
            <a:ext cx="18705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一、研究背景</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666873" y="830130"/>
            <a:ext cx="1439862" cy="221599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3800" b="0" i="0" u="none" strike="noStrike" kern="1200" cap="none" spc="0" normalizeH="0" baseline="0" noProof="0" dirty="0">
                <a:ln>
                  <a:noFill/>
                </a:ln>
                <a:solidFill>
                  <a:srgbClr val="92D14F"/>
                </a:solidFill>
                <a:effectLst/>
                <a:uLnTx/>
                <a:uFillTx/>
                <a:latin typeface="Adobe 仿宋 Std R" panose="02020400000000000000" pitchFamily="18" charset="-122"/>
                <a:ea typeface="Adobe 仿宋 Std R" panose="02020400000000000000" pitchFamily="18" charset="-122"/>
                <a:cs typeface="+mn-cs"/>
              </a:rPr>
              <a:t>“</a:t>
            </a:r>
            <a:endParaRPr kumimoji="0" lang="zh-HK" altLang="en-US" sz="13800" b="0" i="0" u="none" strike="noStrike" kern="1200" cap="none" spc="0" normalizeH="0" baseline="0" noProof="0" dirty="0">
              <a:ln>
                <a:noFill/>
              </a:ln>
              <a:solidFill>
                <a:srgbClr val="92D14F"/>
              </a:solidFill>
              <a:effectLst/>
              <a:uLnTx/>
              <a:uFillTx/>
              <a:latin typeface="Adobe 仿宋 Std R" panose="02020400000000000000" pitchFamily="18" charset="-122"/>
              <a:ea typeface="Adobe 仿宋 Std R" panose="02020400000000000000" pitchFamily="18" charset="-122"/>
              <a:cs typeface="+mn-cs"/>
            </a:endParaRPr>
          </a:p>
        </p:txBody>
      </p:sp>
      <p:sp>
        <p:nvSpPr>
          <p:cNvPr id="23" name="文本框 22"/>
          <p:cNvSpPr txBox="1"/>
          <p:nvPr/>
        </p:nvSpPr>
        <p:spPr>
          <a:xfrm>
            <a:off x="10884563" y="5535089"/>
            <a:ext cx="1439862" cy="221599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3800" b="0" i="0" u="none" strike="noStrike" kern="1200" cap="none" spc="0" normalizeH="0" baseline="0" noProof="0" dirty="0">
                <a:ln>
                  <a:noFill/>
                </a:ln>
                <a:solidFill>
                  <a:srgbClr val="92D14F"/>
                </a:solidFill>
                <a:effectLst/>
                <a:uLnTx/>
                <a:uFillTx/>
                <a:latin typeface="Adobe 仿宋 Std R" panose="02020400000000000000" pitchFamily="18" charset="-122"/>
                <a:ea typeface="Adobe 仿宋 Std R" panose="02020400000000000000" pitchFamily="18" charset="-122"/>
                <a:cs typeface="+mn-cs"/>
              </a:rPr>
              <a:t>”</a:t>
            </a:r>
            <a:endParaRPr kumimoji="0" lang="zh-HK" altLang="en-US" sz="13800" b="0" i="0" u="none" strike="noStrike" kern="1200" cap="none" spc="0" normalizeH="0" baseline="0" noProof="0" dirty="0">
              <a:ln>
                <a:noFill/>
              </a:ln>
              <a:solidFill>
                <a:srgbClr val="92D14F"/>
              </a:solidFill>
              <a:effectLst/>
              <a:uLnTx/>
              <a:uFillTx/>
              <a:latin typeface="Adobe 仿宋 Std R" panose="02020400000000000000" pitchFamily="18" charset="-122"/>
              <a:ea typeface="Adobe 仿宋 Std R" panose="02020400000000000000" pitchFamily="18" charset="-122"/>
              <a:cs typeface="+mn-cs"/>
            </a:endParaRPr>
          </a:p>
        </p:txBody>
      </p:sp>
      <p:sp>
        <p:nvSpPr>
          <p:cNvPr id="2" name="文本框 1">
            <a:extLst>
              <a:ext uri="{FF2B5EF4-FFF2-40B4-BE49-F238E27FC236}">
                <a16:creationId xmlns:a16="http://schemas.microsoft.com/office/drawing/2014/main" id="{0AFEA253-007B-4595-9C02-5E7FF7D5B7CA}"/>
              </a:ext>
            </a:extLst>
          </p:cNvPr>
          <p:cNvSpPr txBox="1"/>
          <p:nvPr/>
        </p:nvSpPr>
        <p:spPr>
          <a:xfrm>
            <a:off x="772989" y="1841770"/>
            <a:ext cx="4181632" cy="3693319"/>
          </a:xfrm>
          <a:prstGeom prst="rect">
            <a:avLst/>
          </a:prstGeom>
          <a:noFill/>
        </p:spPr>
        <p:txBody>
          <a:bodyPr wrap="square" rtlCol="0">
            <a:spAutoFit/>
          </a:bodyPr>
          <a:lstStyle/>
          <a:p>
            <a:pPr marL="0" marR="0" lvl="0" indent="36000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2019</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12</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月初，中国武汉首次确诊了冠状病毒感染者，随后几周，这种疾病在中国大陆和其他国家广泛传播，引发了全球恐慌。该病毒被命名为“</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SARS-CoV-2</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”，引发的疾病被命名为“</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2019</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冠状病毒病（简称“</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COVID-19</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”）”。根据中国政府的官方声明，截至</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2020</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日，已有</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80151</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人感染该疾病，</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2943</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人死亡。为阻止病毒的传播，中国和其他国家的政府采取了一些策略，如城市封锁、交通停运、社区管理、社交距离和健康教育知识的宣传。</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6148" name="Picture 4" descr="见证·造像——抗击疫情影像展览--中国摄影家协会网">
            <a:extLst>
              <a:ext uri="{FF2B5EF4-FFF2-40B4-BE49-F238E27FC236}">
                <a16:creationId xmlns:a16="http://schemas.microsoft.com/office/drawing/2014/main" id="{4A0811D4-B9DB-DCB3-FA08-07A33B5A4D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70" y="1680996"/>
            <a:ext cx="5539979" cy="369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21900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2479260" y="968839"/>
            <a:ext cx="969526"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1</a:t>
            </a:r>
            <a:endParaRPr kumimoji="0" lang="zh-HK" altLang="en-US" sz="80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endParaRPr>
          </a:p>
        </p:txBody>
      </p:sp>
      <p:sp>
        <p:nvSpPr>
          <p:cNvPr id="39" name="矩形 38"/>
          <p:cNvSpPr/>
          <p:nvPr/>
        </p:nvSpPr>
        <p:spPr>
          <a:xfrm>
            <a:off x="3951151" y="1166491"/>
            <a:ext cx="5207000" cy="9233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是否有可能遏制 </a:t>
            </a:r>
            <a:r>
              <a:rPr kumimoji="0" lang="en-US" altLang="zh-CN" sz="1800" b="1"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COVID-19</a:t>
            </a:r>
            <a:r>
              <a:rPr kumimoji="0" lang="zh-CN" altLang="zh-CN" sz="18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？全城封锁、交通管制、社区管理、健康教育知识宣传等常用措施能否有效遏制</a:t>
            </a:r>
            <a:r>
              <a:rPr kumimoji="0" lang="en-US" altLang="zh-CN" sz="1800" b="1"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COVID-19</a:t>
            </a:r>
            <a:r>
              <a:rPr kumimoji="0" lang="zh-CN" altLang="zh-CN" sz="18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HK" altLang="zh-HK" sz="11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endParaRPr>
          </a:p>
        </p:txBody>
      </p:sp>
      <p:sp>
        <p:nvSpPr>
          <p:cNvPr id="48" name="矩形 47"/>
          <p:cNvSpPr/>
          <p:nvPr/>
        </p:nvSpPr>
        <p:spPr>
          <a:xfrm>
            <a:off x="3951151" y="2365748"/>
            <a:ext cx="5207000"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 </a:t>
            </a:r>
            <a:r>
              <a:rPr kumimoji="0" lang="en-US" altLang="zh-CN" sz="1800" b="1" i="0" u="none" strike="noStrike" kern="120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COVID-19 </a:t>
            </a:r>
            <a:r>
              <a:rPr kumimoji="0" lang="zh-CN" altLang="zh-CN" sz="1800" b="0" i="0" u="none" strike="noStrike" kern="120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能够得到控制，疫情的高峰期是什么时候？又将在何时结束？</a:t>
            </a:r>
            <a:endParaRPr kumimoji="0" lang="zh-HK" altLang="zh-HK" sz="1100" b="0" i="0" u="none" strike="noStrike" kern="120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endParaRPr>
          </a:p>
        </p:txBody>
      </p:sp>
      <p:sp>
        <p:nvSpPr>
          <p:cNvPr id="37" name="文本框 36"/>
          <p:cNvSpPr txBox="1"/>
          <p:nvPr/>
        </p:nvSpPr>
        <p:spPr>
          <a:xfrm>
            <a:off x="2520823" y="2006996"/>
            <a:ext cx="886399"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cs typeface="+mn-cs"/>
              </a:rPr>
              <a:t>2</a:t>
            </a:r>
            <a:endParaRPr kumimoji="0" lang="zh-HK" altLang="en-US" sz="8000" b="1" i="0" u="none" strike="noStrike" kern="1200" cap="none" spc="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cs typeface="+mn-cs"/>
            </a:endParaRPr>
          </a:p>
        </p:txBody>
      </p:sp>
      <p:sp>
        <p:nvSpPr>
          <p:cNvPr id="49" name="矩形 48"/>
          <p:cNvSpPr/>
          <p:nvPr/>
        </p:nvSpPr>
        <p:spPr>
          <a:xfrm>
            <a:off x="3951151" y="3542439"/>
            <a:ext cx="5207000" cy="36933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无法检测到的感染对疾病传播有何影响？</a:t>
            </a:r>
            <a:endParaRPr kumimoji="0" lang="zh-HK" altLang="zh-HK" sz="18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文本框 37"/>
          <p:cNvSpPr txBox="1"/>
          <p:nvPr/>
        </p:nvSpPr>
        <p:spPr>
          <a:xfrm>
            <a:off x="2520823" y="3077887"/>
            <a:ext cx="886399"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3</a:t>
            </a:r>
          </a:p>
        </p:txBody>
      </p:sp>
      <p:sp>
        <p:nvSpPr>
          <p:cNvPr id="27" name="矩形 26"/>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1" name="文本框 20">
            <a:extLst>
              <a:ext uri="{FF2B5EF4-FFF2-40B4-BE49-F238E27FC236}">
                <a16:creationId xmlns:a16="http://schemas.microsoft.com/office/drawing/2014/main" id="{52C46E5E-B60C-4633-8FFD-270D9A9948BF}"/>
              </a:ext>
            </a:extLst>
          </p:cNvPr>
          <p:cNvSpPr txBox="1"/>
          <p:nvPr/>
        </p:nvSpPr>
        <p:spPr>
          <a:xfrm>
            <a:off x="2437696" y="4153259"/>
            <a:ext cx="969526"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8000" b="1" i="0" u="none" strike="noStrike" kern="1200" cap="none" spc="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cs typeface="+mn-cs"/>
              </a:rPr>
              <a:t>4</a:t>
            </a:r>
            <a:endParaRPr kumimoji="0" lang="zh-HK" altLang="en-US" sz="8000" b="1" i="0" u="none" strike="noStrike" kern="1200" cap="none" spc="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2F0C1C58-7844-450F-9C8A-154B1BFEE672}"/>
              </a:ext>
            </a:extLst>
          </p:cNvPr>
          <p:cNvSpPr txBox="1"/>
          <p:nvPr/>
        </p:nvSpPr>
        <p:spPr>
          <a:xfrm>
            <a:off x="2520822" y="5337902"/>
            <a:ext cx="886399"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0174AB"/>
                </a:solidFill>
                <a:effectLst/>
                <a:uLnTx/>
                <a:uFillTx/>
                <a:latin typeface="微软雅黑" panose="020B0503020204020204" pitchFamily="34" charset="-122"/>
                <a:ea typeface="微软雅黑" panose="020B0503020204020204" pitchFamily="34" charset="-122"/>
                <a:cs typeface="+mn-cs"/>
              </a:rPr>
              <a:t>5</a:t>
            </a:r>
          </a:p>
        </p:txBody>
      </p:sp>
      <p:sp>
        <p:nvSpPr>
          <p:cNvPr id="26" name="矩形 25">
            <a:extLst>
              <a:ext uri="{FF2B5EF4-FFF2-40B4-BE49-F238E27FC236}">
                <a16:creationId xmlns:a16="http://schemas.microsoft.com/office/drawing/2014/main" id="{515B55AD-CDA1-4100-8004-822065032D04}"/>
              </a:ext>
            </a:extLst>
          </p:cNvPr>
          <p:cNvSpPr/>
          <p:nvPr/>
        </p:nvSpPr>
        <p:spPr>
          <a:xfrm>
            <a:off x="3963846" y="4491812"/>
            <a:ext cx="5207000"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 </a:t>
            </a:r>
            <a:r>
              <a:rPr kumimoji="0" lang="en-US" altLang="zh-CN" sz="1800" b="0" i="0" u="none" strike="noStrike" kern="120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COVID-19 </a:t>
            </a:r>
            <a:r>
              <a:rPr kumimoji="0" lang="zh-CN" altLang="zh-CN" sz="1800" b="0" i="0" u="none" strike="noStrike" kern="120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无法控制，那么需要感染人群的比例是多少才能实现群体免疫？</a:t>
            </a:r>
            <a:endParaRPr kumimoji="0" lang="zh-HK" altLang="zh-HK" sz="1800" b="0" i="0" u="none" strike="noStrike" kern="120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4A66F0CB-CEBF-4AE0-B493-4FF73D38E398}"/>
              </a:ext>
            </a:extLst>
          </p:cNvPr>
          <p:cNvSpPr/>
          <p:nvPr/>
        </p:nvSpPr>
        <p:spPr>
          <a:xfrm>
            <a:off x="3951151" y="5676455"/>
            <a:ext cx="5207000"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减少人际交往、取消群众集会等疏远社会的方法对控制 </a:t>
            </a:r>
            <a:r>
              <a:rPr kumimoji="0" lang="en-US" altLang="zh-CN" sz="18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COVID-19 </a:t>
            </a:r>
            <a:r>
              <a:rPr kumimoji="0" lang="zh-CN" altLang="zh-CN" sz="18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的效果如何？</a:t>
            </a:r>
            <a:endParaRPr kumimoji="0" lang="zh-HK" altLang="zh-HK" sz="1800" b="0" i="0" u="none"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a:extLst>
              <a:ext uri="{FF2B5EF4-FFF2-40B4-BE49-F238E27FC236}">
                <a16:creationId xmlns:a16="http://schemas.microsoft.com/office/drawing/2014/main" id="{9D946CC8-64D3-4858-AC3D-AB14D2A0DDF1}"/>
              </a:ext>
            </a:extLst>
          </p:cNvPr>
          <p:cNvSpPr/>
          <p:nvPr/>
        </p:nvSpPr>
        <p:spPr>
          <a:xfrm>
            <a:off x="3124212" y="84106"/>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30" name="直接连接符 29">
            <a:extLst>
              <a:ext uri="{FF2B5EF4-FFF2-40B4-BE49-F238E27FC236}">
                <a16:creationId xmlns:a16="http://schemas.microsoft.com/office/drawing/2014/main" id="{E755BC0C-2708-4D49-AB56-EC349897A991}"/>
              </a:ext>
            </a:extLst>
          </p:cNvPr>
          <p:cNvCxnSpPr/>
          <p:nvPr/>
        </p:nvCxnSpPr>
        <p:spPr>
          <a:xfrm>
            <a:off x="3078276"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6848A34-B062-497E-874B-59416E3A76C3}"/>
              </a:ext>
            </a:extLst>
          </p:cNvPr>
          <p:cNvSpPr txBox="1"/>
          <p:nvPr/>
        </p:nvSpPr>
        <p:spPr>
          <a:xfrm>
            <a:off x="4501444" y="84106"/>
            <a:ext cx="1252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pc="300" dirty="0">
                <a:solidFill>
                  <a:schemeClr val="bg1"/>
                </a:solidFill>
                <a:latin typeface="微软雅黑" panose="020B0503020204020204" pitchFamily="34" charset="-122"/>
                <a:ea typeface="微软雅黑" panose="020B0503020204020204" pitchFamily="34" charset="-122"/>
              </a:rPr>
              <a:t>模型</a:t>
            </a:r>
            <a:r>
              <a:rPr kumimoji="0" lang="zh-CN" altLang="en-US" sz="1800" b="0"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方法</a:t>
            </a:r>
          </a:p>
        </p:txBody>
      </p:sp>
      <p:sp>
        <p:nvSpPr>
          <p:cNvPr id="32" name="文本框 31">
            <a:extLst>
              <a:ext uri="{FF2B5EF4-FFF2-40B4-BE49-F238E27FC236}">
                <a16:creationId xmlns:a16="http://schemas.microsoft.com/office/drawing/2014/main" id="{D851B994-2018-44B2-A036-3EB171B22EE4}"/>
              </a:ext>
            </a:extLst>
          </p:cNvPr>
          <p:cNvSpPr txBox="1"/>
          <p:nvPr/>
        </p:nvSpPr>
        <p:spPr>
          <a:xfrm>
            <a:off x="3124212" y="74368"/>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effectLst/>
                <a:uLnTx/>
                <a:uFillTx/>
                <a:latin typeface="微软雅黑" panose="020B0503020204020204" pitchFamily="34" charset="-122"/>
                <a:ea typeface="微软雅黑" panose="020B0503020204020204" pitchFamily="34" charset="-122"/>
                <a:cs typeface="+mn-cs"/>
              </a:rPr>
              <a:t>研究背景</a:t>
            </a:r>
          </a:p>
        </p:txBody>
      </p:sp>
      <p:sp>
        <p:nvSpPr>
          <p:cNvPr id="33" name="文本框 32">
            <a:extLst>
              <a:ext uri="{FF2B5EF4-FFF2-40B4-BE49-F238E27FC236}">
                <a16:creationId xmlns:a16="http://schemas.microsoft.com/office/drawing/2014/main" id="{405AC6FD-E439-4E9A-A099-395564B2BB5E}"/>
              </a:ext>
            </a:extLst>
          </p:cNvPr>
          <p:cNvSpPr txBox="1"/>
          <p:nvPr/>
        </p:nvSpPr>
        <p:spPr>
          <a:xfrm>
            <a:off x="5868238" y="63264"/>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仿真实验</a:t>
            </a:r>
          </a:p>
        </p:txBody>
      </p:sp>
      <p:sp>
        <p:nvSpPr>
          <p:cNvPr id="34" name="文本框 33">
            <a:extLst>
              <a:ext uri="{FF2B5EF4-FFF2-40B4-BE49-F238E27FC236}">
                <a16:creationId xmlns:a16="http://schemas.microsoft.com/office/drawing/2014/main" id="{DA7319B0-5A4E-4D1B-A389-563301BF8E9D}"/>
              </a:ext>
            </a:extLst>
          </p:cNvPr>
          <p:cNvSpPr txBox="1"/>
          <p:nvPr/>
        </p:nvSpPr>
        <p:spPr>
          <a:xfrm>
            <a:off x="7227642" y="77002"/>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52" name="直接连接符 51">
            <a:extLst>
              <a:ext uri="{FF2B5EF4-FFF2-40B4-BE49-F238E27FC236}">
                <a16:creationId xmlns:a16="http://schemas.microsoft.com/office/drawing/2014/main" id="{9F04FE9D-D878-408C-8177-BFC793644094}"/>
              </a:ext>
            </a:extLst>
          </p:cNvPr>
          <p:cNvCxnSpPr/>
          <p:nvPr/>
        </p:nvCxnSpPr>
        <p:spPr>
          <a:xfrm>
            <a:off x="4431521"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25DF680-4CE3-4BD8-A429-3FB6B7BE9CA0}"/>
              </a:ext>
            </a:extLst>
          </p:cNvPr>
          <p:cNvCxnSpPr/>
          <p:nvPr/>
        </p:nvCxnSpPr>
        <p:spPr>
          <a:xfrm>
            <a:off x="5803828"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E1BE17F-D0DA-43AA-90BB-0534790252FF}"/>
              </a:ext>
            </a:extLst>
          </p:cNvPr>
          <p:cNvCxnSpPr/>
          <p:nvPr/>
        </p:nvCxnSpPr>
        <p:spPr>
          <a:xfrm>
            <a:off x="7133087"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7E443D1F-2609-4457-87C4-6D2D9C569119}"/>
              </a:ext>
            </a:extLst>
          </p:cNvPr>
          <p:cNvCxnSpPr/>
          <p:nvPr/>
        </p:nvCxnSpPr>
        <p:spPr>
          <a:xfrm>
            <a:off x="8523042"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029406"/>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cxnSpLocks/>
          </p:cNvCxnSpPr>
          <p:nvPr/>
        </p:nvCxnSpPr>
        <p:spPr>
          <a:xfrm>
            <a:off x="5991557" y="851351"/>
            <a:ext cx="0" cy="5732329"/>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50884" y="2186899"/>
            <a:ext cx="4805783" cy="9233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Q1</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是否有可能遏制 </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COVID-19</a:t>
            </a:r>
            <a:r>
              <a:rPr kumimoji="0" lang="zh-CN"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？全城封锁、交通管制、社区管理、健康教育知识宣传等常用措施能否有效遏制</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COVID-19</a:t>
            </a:r>
            <a:r>
              <a:rPr kumimoji="0" lang="zh-CN"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HK" altLang="zh-HK" sz="1100" b="1" i="0" u="none" strike="noStrike" kern="1200" cap="none" spc="0" normalizeH="0" baseline="0" noProof="0" dirty="0">
              <a:ln>
                <a:noFill/>
              </a:ln>
              <a:solidFill>
                <a:srgbClr val="92D14F"/>
              </a:solidFill>
              <a:effectLst/>
              <a:uLnTx/>
              <a:uFillTx/>
              <a:latin typeface="微软雅黑" panose="020B0503020204020204" pitchFamily="34" charset="-122"/>
              <a:ea typeface="微软雅黑" panose="020B0503020204020204" pitchFamily="34" charset="-122"/>
            </a:endParaRPr>
          </a:p>
        </p:txBody>
      </p:sp>
      <p:sp>
        <p:nvSpPr>
          <p:cNvPr id="35" name="矩形 34"/>
          <p:cNvSpPr/>
          <p:nvPr/>
        </p:nvSpPr>
        <p:spPr>
          <a:xfrm>
            <a:off x="850884" y="3667084"/>
            <a:ext cx="4958087" cy="1754326"/>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使用与时间相关的易感</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感染</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康复（</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SIR</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）模型来分析和预测感染人数和康复人数（包括死亡人数）。从我们的模型来看，全城封锁会大大降低传播率。除了</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2020 </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2 </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12 </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日由于确诊病例定义的改变而无法预测外，确诊病例数的单日预测误差几乎小于</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3%</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HK"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p:sp>
        <p:nvSpPr>
          <p:cNvPr id="36" name="矩形 35"/>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 name="矩形 2">
            <a:extLst>
              <a:ext uri="{FF2B5EF4-FFF2-40B4-BE49-F238E27FC236}">
                <a16:creationId xmlns:a16="http://schemas.microsoft.com/office/drawing/2014/main" id="{B6410125-5224-E077-8C38-6825C4CBE574}"/>
              </a:ext>
            </a:extLst>
          </p:cNvPr>
          <p:cNvSpPr/>
          <p:nvPr/>
        </p:nvSpPr>
        <p:spPr>
          <a:xfrm>
            <a:off x="6303608" y="2186899"/>
            <a:ext cx="5207000" cy="646331"/>
          </a:xfrm>
          <a:prstGeom prst="rect">
            <a:avLst/>
          </a:prstGeom>
        </p:spPr>
        <p:txBody>
          <a:bodyPr wrap="square">
            <a:spAutoFit/>
          </a:bodyPr>
          <a:lstStyle/>
          <a:p>
            <a:pPr algn="just"/>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Q2</a:t>
            </a:r>
            <a:r>
              <a:rPr lang="zh-CN" altLang="en-US"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如果 </a:t>
            </a:r>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COVID-19 </a:t>
            </a:r>
            <a:r>
              <a:rPr lang="zh-CN"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能够得到控制，疫情的高峰期是什么时候？又将在何时结束？</a:t>
            </a:r>
            <a:endParaRPr lang="zh-HK" altLang="zh-HK"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F0FC4E45-A2D1-1F4B-8D97-E22E8242BACC}"/>
              </a:ext>
            </a:extLst>
          </p:cNvPr>
          <p:cNvSpPr/>
          <p:nvPr/>
        </p:nvSpPr>
        <p:spPr>
          <a:xfrm>
            <a:off x="6303608" y="3667084"/>
            <a:ext cx="4958087" cy="1754326"/>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预测</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2020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2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17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日为转折点（峰值），即有效繁殖数小于</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1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的那一天。此外，在我们的（确定性）模型中，如果中国维持当前的传染病控制政策，疫情将在高峰期过后约</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6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周结束。在这种情况下，根据我们的（确定性）模型预测，中国的确诊病例总数约为</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80,000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例。</a:t>
            </a:r>
            <a:endParaRPr kumimoji="0" lang="zh-HK" altLang="zh-HK" sz="11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B4AC1927-F7DF-4375-8E04-BAEFD3F2E9FC}"/>
              </a:ext>
            </a:extLst>
          </p:cNvPr>
          <p:cNvSpPr/>
          <p:nvPr/>
        </p:nvSpPr>
        <p:spPr>
          <a:xfrm>
            <a:off x="3124212" y="84106"/>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21" name="直接连接符 20">
            <a:extLst>
              <a:ext uri="{FF2B5EF4-FFF2-40B4-BE49-F238E27FC236}">
                <a16:creationId xmlns:a16="http://schemas.microsoft.com/office/drawing/2014/main" id="{CC63F71E-8E0D-4839-935A-478F133E0946}"/>
              </a:ext>
            </a:extLst>
          </p:cNvPr>
          <p:cNvCxnSpPr/>
          <p:nvPr/>
        </p:nvCxnSpPr>
        <p:spPr>
          <a:xfrm>
            <a:off x="3078276"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FA12F9A-8F18-491F-9240-BD1EBB8B5A36}"/>
              </a:ext>
            </a:extLst>
          </p:cNvPr>
          <p:cNvSpPr txBox="1"/>
          <p:nvPr/>
        </p:nvSpPr>
        <p:spPr>
          <a:xfrm>
            <a:off x="4501444" y="84106"/>
            <a:ext cx="1252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pc="300" dirty="0">
                <a:solidFill>
                  <a:schemeClr val="bg1"/>
                </a:solidFill>
                <a:latin typeface="微软雅黑" panose="020B0503020204020204" pitchFamily="34" charset="-122"/>
                <a:ea typeface="微软雅黑" panose="020B0503020204020204" pitchFamily="34" charset="-122"/>
              </a:rPr>
              <a:t>模型</a:t>
            </a:r>
            <a:r>
              <a:rPr kumimoji="0" lang="zh-CN" altLang="en-US" sz="1800" b="0"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方法</a:t>
            </a:r>
          </a:p>
        </p:txBody>
      </p:sp>
      <p:sp>
        <p:nvSpPr>
          <p:cNvPr id="23" name="文本框 22">
            <a:extLst>
              <a:ext uri="{FF2B5EF4-FFF2-40B4-BE49-F238E27FC236}">
                <a16:creationId xmlns:a16="http://schemas.microsoft.com/office/drawing/2014/main" id="{7D8F6EB2-6E04-4B08-BE5B-ADAE1129FADA}"/>
              </a:ext>
            </a:extLst>
          </p:cNvPr>
          <p:cNvSpPr txBox="1"/>
          <p:nvPr/>
        </p:nvSpPr>
        <p:spPr>
          <a:xfrm>
            <a:off x="3124212" y="74368"/>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effectLst/>
                <a:uLnTx/>
                <a:uFillTx/>
                <a:latin typeface="微软雅黑" panose="020B0503020204020204" pitchFamily="34" charset="-122"/>
                <a:ea typeface="微软雅黑" panose="020B0503020204020204" pitchFamily="34" charset="-122"/>
                <a:cs typeface="+mn-cs"/>
              </a:rPr>
              <a:t>研究背景</a:t>
            </a:r>
          </a:p>
        </p:txBody>
      </p:sp>
      <p:sp>
        <p:nvSpPr>
          <p:cNvPr id="24" name="文本框 23">
            <a:extLst>
              <a:ext uri="{FF2B5EF4-FFF2-40B4-BE49-F238E27FC236}">
                <a16:creationId xmlns:a16="http://schemas.microsoft.com/office/drawing/2014/main" id="{8091B3C5-2F7F-4487-A985-EC3B94E71611}"/>
              </a:ext>
            </a:extLst>
          </p:cNvPr>
          <p:cNvSpPr txBox="1"/>
          <p:nvPr/>
        </p:nvSpPr>
        <p:spPr>
          <a:xfrm>
            <a:off x="5868238" y="63264"/>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仿真实验</a:t>
            </a:r>
          </a:p>
        </p:txBody>
      </p:sp>
      <p:sp>
        <p:nvSpPr>
          <p:cNvPr id="25" name="文本框 24">
            <a:extLst>
              <a:ext uri="{FF2B5EF4-FFF2-40B4-BE49-F238E27FC236}">
                <a16:creationId xmlns:a16="http://schemas.microsoft.com/office/drawing/2014/main" id="{E72919FB-52EC-4D53-912E-FB7FBDB6D80A}"/>
              </a:ext>
            </a:extLst>
          </p:cNvPr>
          <p:cNvSpPr txBox="1"/>
          <p:nvPr/>
        </p:nvSpPr>
        <p:spPr>
          <a:xfrm>
            <a:off x="7227642" y="77002"/>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26" name="直接连接符 25">
            <a:extLst>
              <a:ext uri="{FF2B5EF4-FFF2-40B4-BE49-F238E27FC236}">
                <a16:creationId xmlns:a16="http://schemas.microsoft.com/office/drawing/2014/main" id="{38033CC6-612E-4AAF-A0F7-7203BC62715C}"/>
              </a:ext>
            </a:extLst>
          </p:cNvPr>
          <p:cNvCxnSpPr/>
          <p:nvPr/>
        </p:nvCxnSpPr>
        <p:spPr>
          <a:xfrm>
            <a:off x="4431521"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D1F876E-8165-40AE-A3E4-1399C394C8AB}"/>
              </a:ext>
            </a:extLst>
          </p:cNvPr>
          <p:cNvCxnSpPr/>
          <p:nvPr/>
        </p:nvCxnSpPr>
        <p:spPr>
          <a:xfrm>
            <a:off x="5803828"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19AC0850-FED0-4DD7-9895-741BEDF26511}"/>
              </a:ext>
            </a:extLst>
          </p:cNvPr>
          <p:cNvCxnSpPr/>
          <p:nvPr/>
        </p:nvCxnSpPr>
        <p:spPr>
          <a:xfrm>
            <a:off x="7133087"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02D804E-E8AC-47C2-A984-6056590CE315}"/>
              </a:ext>
            </a:extLst>
          </p:cNvPr>
          <p:cNvCxnSpPr/>
          <p:nvPr/>
        </p:nvCxnSpPr>
        <p:spPr>
          <a:xfrm>
            <a:off x="8523042"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06388"/>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cxnSpLocks/>
          </p:cNvCxnSpPr>
          <p:nvPr/>
        </p:nvCxnSpPr>
        <p:spPr>
          <a:xfrm>
            <a:off x="5991557" y="851351"/>
            <a:ext cx="0" cy="5732329"/>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6444" y="2299024"/>
            <a:ext cx="4805783" cy="36933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Q3</a:t>
            </a:r>
            <a:r>
              <a:rPr kumimoji="0" lang="zh-CN" altLang="en-US"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无法检测到的感染对疾病传播有何影响？</a:t>
            </a:r>
            <a:endParaRPr kumimoji="0" lang="zh-HK" altLang="zh-HK"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矩形 35"/>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 name="矩形 2">
            <a:extLst>
              <a:ext uri="{FF2B5EF4-FFF2-40B4-BE49-F238E27FC236}">
                <a16:creationId xmlns:a16="http://schemas.microsoft.com/office/drawing/2014/main" id="{B6410125-5224-E077-8C38-6825C4CBE574}"/>
              </a:ext>
            </a:extLst>
          </p:cNvPr>
          <p:cNvSpPr/>
          <p:nvPr/>
        </p:nvSpPr>
        <p:spPr>
          <a:xfrm>
            <a:off x="6283288" y="2247859"/>
            <a:ext cx="5207000"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Q4</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如果 </a:t>
            </a:r>
            <a:r>
              <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COVID-19 </a:t>
            </a:r>
            <a:r>
              <a:rPr kumimoji="0" lang="zh-CN"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无法控制，那么需要感染人群的比例是多少才能实现群体免疫？</a:t>
            </a:r>
            <a:endParaRPr kumimoji="0" lang="zh-HK" altLang="zh-HK"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F0FC4E45-A2D1-1F4B-8D97-E22E8242BACC}"/>
              </a:ext>
            </a:extLst>
          </p:cNvPr>
          <p:cNvSpPr/>
          <p:nvPr/>
        </p:nvSpPr>
        <p:spPr>
          <a:xfrm>
            <a:off x="6283288" y="3001692"/>
            <a:ext cx="4958087"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至少有      的人感染并康复后，就可以实现群体免疫。</a:t>
            </a:r>
            <a:endParaRPr kumimoji="0" lang="zh-HK" altLang="zh-HK" sz="11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p:graphicFrame>
        <p:nvGraphicFramePr>
          <p:cNvPr id="10" name="对象 9">
            <a:extLst>
              <a:ext uri="{FF2B5EF4-FFF2-40B4-BE49-F238E27FC236}">
                <a16:creationId xmlns:a16="http://schemas.microsoft.com/office/drawing/2014/main" id="{8215B05A-209E-F332-5692-0017FBD9618F}"/>
              </a:ext>
            </a:extLst>
          </p:cNvPr>
          <p:cNvGraphicFramePr>
            <a:graphicFrameLocks noChangeAspect="1"/>
          </p:cNvGraphicFramePr>
          <p:nvPr>
            <p:extLst>
              <p:ext uri="{D42A27DB-BD31-4B8C-83A1-F6EECF244321}">
                <p14:modId xmlns:p14="http://schemas.microsoft.com/office/powerpoint/2010/main" val="3591264051"/>
              </p:ext>
            </p:extLst>
          </p:nvPr>
        </p:nvGraphicFramePr>
        <p:xfrm>
          <a:off x="7151574" y="3001692"/>
          <a:ext cx="406400" cy="431800"/>
        </p:xfrm>
        <a:graphic>
          <a:graphicData uri="http://schemas.openxmlformats.org/presentationml/2006/ole">
            <mc:AlternateContent xmlns:mc="http://schemas.openxmlformats.org/markup-compatibility/2006">
              <mc:Choice xmlns:v="urn:schemas-microsoft-com:vml" Requires="v">
                <p:oleObj name="Equation" r:id="rId2" imgW="406080" imgH="431640" progId="Equation.DSMT4">
                  <p:embed/>
                </p:oleObj>
              </mc:Choice>
              <mc:Fallback>
                <p:oleObj name="Equation" r:id="rId2" imgW="406080" imgH="431640" progId="Equation.DSMT4">
                  <p:embed/>
                  <p:pic>
                    <p:nvPicPr>
                      <p:cNvPr id="0" name=""/>
                      <p:cNvPicPr/>
                      <p:nvPr/>
                    </p:nvPicPr>
                    <p:blipFill>
                      <a:blip r:embed="rId3"/>
                      <a:stretch>
                        <a:fillRect/>
                      </a:stretch>
                    </p:blipFill>
                    <p:spPr>
                      <a:xfrm>
                        <a:off x="7151574" y="3001692"/>
                        <a:ext cx="406400" cy="431800"/>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83890007-6012-3DF4-BEEA-260D62461CF8}"/>
              </a:ext>
            </a:extLst>
          </p:cNvPr>
          <p:cNvSpPr/>
          <p:nvPr/>
        </p:nvSpPr>
        <p:spPr>
          <a:xfrm>
            <a:off x="6283288" y="3936647"/>
            <a:ext cx="5207000"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Q5</a:t>
            </a:r>
            <a:r>
              <a:rPr kumimoji="0" lang="zh-CN" altLang="en-US"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减少人际交往、取消群众集会等疏远社会的方法对控制 </a:t>
            </a:r>
            <a:r>
              <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COVID-19 </a:t>
            </a:r>
            <a:r>
              <a:rPr kumimoji="0" lang="zh-CN"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的效果如何？</a:t>
            </a:r>
            <a:endParaRPr kumimoji="0" lang="zh-HK" altLang="zh-HK"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A69F9F2E-6C8C-9EEB-280B-CB73CBD7A228}"/>
              </a:ext>
            </a:extLst>
          </p:cNvPr>
          <p:cNvSpPr/>
          <p:nvPr/>
        </p:nvSpPr>
        <p:spPr>
          <a:xfrm>
            <a:off x="6333659" y="4662998"/>
            <a:ext cx="4958087" cy="36933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对减少感染人数都有积极影响。</a:t>
            </a:r>
            <a:endParaRPr lang="zh-HK" altLang="zh-HK"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EF7518E0-4F27-4444-AC86-AD2D8344B76C}"/>
              </a:ext>
            </a:extLst>
          </p:cNvPr>
          <p:cNvSpPr/>
          <p:nvPr/>
        </p:nvSpPr>
        <p:spPr>
          <a:xfrm>
            <a:off x="3124212" y="84106"/>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cxnSp>
        <p:nvCxnSpPr>
          <p:cNvPr id="24" name="直接连接符 23">
            <a:extLst>
              <a:ext uri="{FF2B5EF4-FFF2-40B4-BE49-F238E27FC236}">
                <a16:creationId xmlns:a16="http://schemas.microsoft.com/office/drawing/2014/main" id="{C9A33A7B-D78F-4C89-9CFB-EC8BAF611667}"/>
              </a:ext>
            </a:extLst>
          </p:cNvPr>
          <p:cNvCxnSpPr/>
          <p:nvPr/>
        </p:nvCxnSpPr>
        <p:spPr>
          <a:xfrm>
            <a:off x="3078276"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3451F6E-62FC-41F1-B261-E848AC979F3C}"/>
              </a:ext>
            </a:extLst>
          </p:cNvPr>
          <p:cNvSpPr txBox="1"/>
          <p:nvPr/>
        </p:nvSpPr>
        <p:spPr>
          <a:xfrm>
            <a:off x="4501444" y="84106"/>
            <a:ext cx="1252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pc="300" dirty="0">
                <a:solidFill>
                  <a:schemeClr val="bg1"/>
                </a:solidFill>
                <a:latin typeface="微软雅黑" panose="020B0503020204020204" pitchFamily="34" charset="-122"/>
                <a:ea typeface="微软雅黑" panose="020B0503020204020204" pitchFamily="34" charset="-122"/>
              </a:rPr>
              <a:t>模型</a:t>
            </a:r>
            <a:r>
              <a:rPr kumimoji="0" lang="zh-CN" altLang="en-US" sz="1800" b="0"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方法</a:t>
            </a:r>
          </a:p>
        </p:txBody>
      </p:sp>
      <p:sp>
        <p:nvSpPr>
          <p:cNvPr id="26" name="文本框 25">
            <a:extLst>
              <a:ext uri="{FF2B5EF4-FFF2-40B4-BE49-F238E27FC236}">
                <a16:creationId xmlns:a16="http://schemas.microsoft.com/office/drawing/2014/main" id="{B4A5B998-CFD4-473B-B865-14C57A79FB56}"/>
              </a:ext>
            </a:extLst>
          </p:cNvPr>
          <p:cNvSpPr txBox="1"/>
          <p:nvPr/>
        </p:nvSpPr>
        <p:spPr>
          <a:xfrm>
            <a:off x="3124212" y="74368"/>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effectLst/>
                <a:uLnTx/>
                <a:uFillTx/>
                <a:latin typeface="微软雅黑" panose="020B0503020204020204" pitchFamily="34" charset="-122"/>
                <a:ea typeface="微软雅黑" panose="020B0503020204020204" pitchFamily="34" charset="-122"/>
                <a:cs typeface="+mn-cs"/>
              </a:rPr>
              <a:t>研究背景</a:t>
            </a:r>
          </a:p>
        </p:txBody>
      </p:sp>
      <p:sp>
        <p:nvSpPr>
          <p:cNvPr id="29" name="文本框 28">
            <a:extLst>
              <a:ext uri="{FF2B5EF4-FFF2-40B4-BE49-F238E27FC236}">
                <a16:creationId xmlns:a16="http://schemas.microsoft.com/office/drawing/2014/main" id="{2433C1AF-4090-4D8E-BC4C-6DC0B465AA8D}"/>
              </a:ext>
            </a:extLst>
          </p:cNvPr>
          <p:cNvSpPr txBox="1"/>
          <p:nvPr/>
        </p:nvSpPr>
        <p:spPr>
          <a:xfrm>
            <a:off x="5868238" y="63264"/>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仿真实验</a:t>
            </a:r>
          </a:p>
        </p:txBody>
      </p:sp>
      <p:sp>
        <p:nvSpPr>
          <p:cNvPr id="30" name="文本框 29">
            <a:extLst>
              <a:ext uri="{FF2B5EF4-FFF2-40B4-BE49-F238E27FC236}">
                <a16:creationId xmlns:a16="http://schemas.microsoft.com/office/drawing/2014/main" id="{9C8428E7-A628-4CC1-ACB0-338579A854D2}"/>
              </a:ext>
            </a:extLst>
          </p:cNvPr>
          <p:cNvSpPr txBox="1"/>
          <p:nvPr/>
        </p:nvSpPr>
        <p:spPr>
          <a:xfrm>
            <a:off x="7227642" y="77002"/>
            <a:ext cx="12954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a:t>
            </a:r>
          </a:p>
        </p:txBody>
      </p:sp>
      <p:cxnSp>
        <p:nvCxnSpPr>
          <p:cNvPr id="31" name="直接连接符 30">
            <a:extLst>
              <a:ext uri="{FF2B5EF4-FFF2-40B4-BE49-F238E27FC236}">
                <a16:creationId xmlns:a16="http://schemas.microsoft.com/office/drawing/2014/main" id="{E2437CDA-FFCB-49BF-BED5-D213EBAD6B9C}"/>
              </a:ext>
            </a:extLst>
          </p:cNvPr>
          <p:cNvCxnSpPr/>
          <p:nvPr/>
        </p:nvCxnSpPr>
        <p:spPr>
          <a:xfrm>
            <a:off x="4431521"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F7C9E1CD-3502-4125-B065-F76AD9915E63}"/>
              </a:ext>
            </a:extLst>
          </p:cNvPr>
          <p:cNvCxnSpPr/>
          <p:nvPr/>
        </p:nvCxnSpPr>
        <p:spPr>
          <a:xfrm>
            <a:off x="5803828"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DB31D33-A8D3-4F5A-9C1F-EA7E31CDC942}"/>
              </a:ext>
            </a:extLst>
          </p:cNvPr>
          <p:cNvCxnSpPr/>
          <p:nvPr/>
        </p:nvCxnSpPr>
        <p:spPr>
          <a:xfrm>
            <a:off x="7133087"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97441C0-6A19-44BE-BF45-9F78081A9179}"/>
              </a:ext>
            </a:extLst>
          </p:cNvPr>
          <p:cNvCxnSpPr/>
          <p:nvPr/>
        </p:nvCxnSpPr>
        <p:spPr>
          <a:xfrm>
            <a:off x="8523042" y="7700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B32BD85-DB76-4410-ABAC-5124B96C19BF}"/>
              </a:ext>
            </a:extLst>
          </p:cNvPr>
          <p:cNvSpPr txBox="1"/>
          <p:nvPr/>
        </p:nvSpPr>
        <p:spPr>
          <a:xfrm>
            <a:off x="299907" y="2828835"/>
            <a:ext cx="5245214" cy="1477328"/>
          </a:xfrm>
          <a:prstGeom prst="rect">
            <a:avLst/>
          </a:prstGeom>
          <a:noFill/>
        </p:spPr>
        <p:txBody>
          <a:bodyPr wrap="square">
            <a:spAutoFit/>
          </a:bodyPr>
          <a:lstStyle/>
          <a:p>
            <a:r>
              <a:rPr lang="zh-CN" altLang="en-US" dirty="0"/>
              <a:t>将 </a:t>
            </a:r>
            <a:r>
              <a:rPr lang="en-US" altLang="zh-CN" dirty="0"/>
              <a:t>SIR </a:t>
            </a:r>
            <a:r>
              <a:rPr lang="zh-CN" altLang="en-US" dirty="0"/>
              <a:t>模型扩展为两类感染者：可检测到的感染者（类型</a:t>
            </a:r>
            <a:r>
              <a:rPr lang="en-US" altLang="zh-CN" dirty="0"/>
              <a:t>1</a:t>
            </a:r>
            <a:r>
              <a:rPr lang="zh-CN" altLang="en-US" dirty="0"/>
              <a:t> ）和不可检测到的感染者（类型 </a:t>
            </a:r>
            <a:r>
              <a:rPr lang="en-US" altLang="zh-CN" dirty="0"/>
              <a:t>2</a:t>
            </a:r>
            <a:r>
              <a:rPr lang="zh-CN" altLang="en-US" dirty="0"/>
              <a:t>）。感染者属于</a:t>
            </a:r>
            <a:r>
              <a:rPr lang="en-US" altLang="zh-CN" dirty="0"/>
              <a:t>1</a:t>
            </a:r>
            <a:r>
              <a:rPr lang="zh-CN" altLang="en-US" dirty="0"/>
              <a:t> 型（或</a:t>
            </a:r>
            <a:r>
              <a:rPr lang="en-US" altLang="zh-CN" dirty="0"/>
              <a:t>2</a:t>
            </a:r>
            <a:r>
              <a:rPr lang="zh-CN" altLang="en-US" dirty="0"/>
              <a:t> 型）的概率为   </a:t>
            </a:r>
            <a:r>
              <a:rPr lang="en-US" altLang="zh-CN" dirty="0"/>
              <a:t>  </a:t>
            </a:r>
            <a:r>
              <a:rPr lang="zh-CN" altLang="en-US" dirty="0"/>
              <a:t>（ 或       ）  。 </a:t>
            </a:r>
            <a:r>
              <a:rPr lang="en-US" altLang="zh-CN" dirty="0"/>
              <a:t>1</a:t>
            </a:r>
            <a:r>
              <a:rPr lang="zh-CN" altLang="en-US" dirty="0"/>
              <a:t>型（或 </a:t>
            </a:r>
            <a:r>
              <a:rPr lang="en-US" altLang="zh-CN" dirty="0"/>
              <a:t>2</a:t>
            </a:r>
            <a:r>
              <a:rPr lang="zh-CN" altLang="en-US" dirty="0"/>
              <a:t>型）感染者的传播率为     （或    ），恢复率为     （ 或    ）。该模型的基本繁殖数为：</a:t>
            </a:r>
          </a:p>
        </p:txBody>
      </p:sp>
      <p:graphicFrame>
        <p:nvGraphicFramePr>
          <p:cNvPr id="5" name="对象 4">
            <a:extLst>
              <a:ext uri="{FF2B5EF4-FFF2-40B4-BE49-F238E27FC236}">
                <a16:creationId xmlns:a16="http://schemas.microsoft.com/office/drawing/2014/main" id="{E2C20237-BE21-43F6-813A-6C4E3482C344}"/>
              </a:ext>
            </a:extLst>
          </p:cNvPr>
          <p:cNvGraphicFramePr>
            <a:graphicFrameLocks noChangeAspect="1"/>
          </p:cNvGraphicFramePr>
          <p:nvPr>
            <p:extLst>
              <p:ext uri="{D42A27DB-BD31-4B8C-83A1-F6EECF244321}">
                <p14:modId xmlns:p14="http://schemas.microsoft.com/office/powerpoint/2010/main" val="2509097408"/>
              </p:ext>
            </p:extLst>
          </p:nvPr>
        </p:nvGraphicFramePr>
        <p:xfrm>
          <a:off x="3752850" y="3427413"/>
          <a:ext cx="203200" cy="279400"/>
        </p:xfrm>
        <a:graphic>
          <a:graphicData uri="http://schemas.openxmlformats.org/presentationml/2006/ole">
            <mc:AlternateContent xmlns:mc="http://schemas.openxmlformats.org/markup-compatibility/2006">
              <mc:Choice xmlns:v="urn:schemas-microsoft-com:vml" Requires="v">
                <p:oleObj name="Equation" r:id="rId4" imgW="203040" imgH="279360" progId="Equation.DSMT4">
                  <p:embed/>
                </p:oleObj>
              </mc:Choice>
              <mc:Fallback>
                <p:oleObj name="Equation" r:id="rId4" imgW="203040" imgH="279360" progId="Equation.DSMT4">
                  <p:embed/>
                  <p:pic>
                    <p:nvPicPr>
                      <p:cNvPr id="0" name=""/>
                      <p:cNvPicPr/>
                      <p:nvPr/>
                    </p:nvPicPr>
                    <p:blipFill>
                      <a:blip r:embed="rId5"/>
                      <a:stretch>
                        <a:fillRect/>
                      </a:stretch>
                    </p:blipFill>
                    <p:spPr>
                      <a:xfrm>
                        <a:off x="3752850" y="3427413"/>
                        <a:ext cx="203200" cy="279400"/>
                      </a:xfrm>
                      <a:prstGeom prst="rect">
                        <a:avLst/>
                      </a:prstGeom>
                    </p:spPr>
                  </p:pic>
                </p:oleObj>
              </mc:Fallback>
            </mc:AlternateContent>
          </a:graphicData>
        </a:graphic>
      </p:graphicFrame>
      <p:sp>
        <p:nvSpPr>
          <p:cNvPr id="6" name="Rectangle 2">
            <a:extLst>
              <a:ext uri="{FF2B5EF4-FFF2-40B4-BE49-F238E27FC236}">
                <a16:creationId xmlns:a16="http://schemas.microsoft.com/office/drawing/2014/main" id="{8B7E0B80-0AC0-4271-8F3A-9F26674EDA4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2FFCB4FD-505A-4E48-9336-777CB01625C4}"/>
              </a:ext>
            </a:extLst>
          </p:cNvPr>
          <p:cNvGraphicFramePr>
            <a:graphicFrameLocks noChangeAspect="1"/>
          </p:cNvGraphicFramePr>
          <p:nvPr>
            <p:extLst>
              <p:ext uri="{D42A27DB-BD31-4B8C-83A1-F6EECF244321}">
                <p14:modId xmlns:p14="http://schemas.microsoft.com/office/powerpoint/2010/main" val="501798158"/>
              </p:ext>
            </p:extLst>
          </p:nvPr>
        </p:nvGraphicFramePr>
        <p:xfrm>
          <a:off x="4543425" y="3402013"/>
          <a:ext cx="233363" cy="292100"/>
        </p:xfrm>
        <a:graphic>
          <a:graphicData uri="http://schemas.openxmlformats.org/presentationml/2006/ole">
            <mc:AlternateContent xmlns:mc="http://schemas.openxmlformats.org/markup-compatibility/2006">
              <mc:Choice xmlns:v="urn:schemas-microsoft-com:vml" Requires="v">
                <p:oleObj name="Equation" r:id="rId6" imgW="228600" imgH="279360" progId="Equation.DSMT4">
                  <p:embed/>
                </p:oleObj>
              </mc:Choice>
              <mc:Fallback>
                <p:oleObj name="Equation" r:id="rId6" imgW="228600" imgH="279360" progId="Equation.DSMT4">
                  <p:embed/>
                  <p:pic>
                    <p:nvPicPr>
                      <p:cNvPr id="0" name="Object 1"/>
                      <p:cNvPicPr>
                        <a:picLocks noChangeAspect="1" noChangeArrowheads="1"/>
                      </p:cNvPicPr>
                      <p:nvPr/>
                    </p:nvPicPr>
                    <p:blipFill>
                      <a:blip r:embed="rId7"/>
                      <a:srcRect/>
                      <a:stretch>
                        <a:fillRect/>
                      </a:stretch>
                    </p:blipFill>
                    <p:spPr bwMode="auto">
                      <a:xfrm>
                        <a:off x="4543425" y="3402013"/>
                        <a:ext cx="233363"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a:extLst>
              <a:ext uri="{FF2B5EF4-FFF2-40B4-BE49-F238E27FC236}">
                <a16:creationId xmlns:a16="http://schemas.microsoft.com/office/drawing/2014/main" id="{6D5C32FB-2A54-4954-8F40-7FA27074D799}"/>
              </a:ext>
            </a:extLst>
          </p:cNvPr>
          <p:cNvGraphicFramePr>
            <a:graphicFrameLocks noChangeAspect="1"/>
          </p:cNvGraphicFramePr>
          <p:nvPr>
            <p:extLst>
              <p:ext uri="{D42A27DB-BD31-4B8C-83A1-F6EECF244321}">
                <p14:modId xmlns:p14="http://schemas.microsoft.com/office/powerpoint/2010/main" val="3167134424"/>
              </p:ext>
            </p:extLst>
          </p:nvPr>
        </p:nvGraphicFramePr>
        <p:xfrm>
          <a:off x="3703638" y="3700463"/>
          <a:ext cx="203200" cy="279400"/>
        </p:xfrm>
        <a:graphic>
          <a:graphicData uri="http://schemas.openxmlformats.org/presentationml/2006/ole">
            <mc:AlternateContent xmlns:mc="http://schemas.openxmlformats.org/markup-compatibility/2006">
              <mc:Choice xmlns:v="urn:schemas-microsoft-com:vml" Requires="v">
                <p:oleObj name="Equation" r:id="rId8" imgW="203040" imgH="279360" progId="Equation.DSMT4">
                  <p:embed/>
                </p:oleObj>
              </mc:Choice>
              <mc:Fallback>
                <p:oleObj name="Equation" r:id="rId8" imgW="203040" imgH="279360" progId="Equation.DSMT4">
                  <p:embed/>
                  <p:pic>
                    <p:nvPicPr>
                      <p:cNvPr id="0" name=""/>
                      <p:cNvPicPr/>
                      <p:nvPr/>
                    </p:nvPicPr>
                    <p:blipFill>
                      <a:blip r:embed="rId9"/>
                      <a:stretch>
                        <a:fillRect/>
                      </a:stretch>
                    </p:blipFill>
                    <p:spPr>
                      <a:xfrm>
                        <a:off x="3703638" y="3700463"/>
                        <a:ext cx="203200" cy="279400"/>
                      </a:xfrm>
                      <a:prstGeom prst="rect">
                        <a:avLst/>
                      </a:prstGeom>
                    </p:spPr>
                  </p:pic>
                </p:oleObj>
              </mc:Fallback>
            </mc:AlternateContent>
          </a:graphicData>
        </a:graphic>
      </p:graphicFrame>
      <p:graphicFrame>
        <p:nvGraphicFramePr>
          <p:cNvPr id="40" name="对象 39">
            <a:extLst>
              <a:ext uri="{FF2B5EF4-FFF2-40B4-BE49-F238E27FC236}">
                <a16:creationId xmlns:a16="http://schemas.microsoft.com/office/drawing/2014/main" id="{F1927183-3CA2-484D-8F2D-56ED7A138721}"/>
              </a:ext>
            </a:extLst>
          </p:cNvPr>
          <p:cNvGraphicFramePr>
            <a:graphicFrameLocks noChangeAspect="1"/>
          </p:cNvGraphicFramePr>
          <p:nvPr>
            <p:extLst>
              <p:ext uri="{D42A27DB-BD31-4B8C-83A1-F6EECF244321}">
                <p14:modId xmlns:p14="http://schemas.microsoft.com/office/powerpoint/2010/main" val="3348532045"/>
              </p:ext>
            </p:extLst>
          </p:nvPr>
        </p:nvGraphicFramePr>
        <p:xfrm>
          <a:off x="4378325" y="3694113"/>
          <a:ext cx="215900" cy="279400"/>
        </p:xfrm>
        <a:graphic>
          <a:graphicData uri="http://schemas.openxmlformats.org/presentationml/2006/ole">
            <mc:AlternateContent xmlns:mc="http://schemas.openxmlformats.org/markup-compatibility/2006">
              <mc:Choice xmlns:v="urn:schemas-microsoft-com:vml" Requires="v">
                <p:oleObj name="Equation" r:id="rId10" imgW="215640" imgH="279360" progId="Equation.DSMT4">
                  <p:embed/>
                </p:oleObj>
              </mc:Choice>
              <mc:Fallback>
                <p:oleObj name="Equation" r:id="rId10" imgW="215640" imgH="279360" progId="Equation.DSMT4">
                  <p:embed/>
                  <p:pic>
                    <p:nvPicPr>
                      <p:cNvPr id="9" name="对象 8">
                        <a:extLst>
                          <a:ext uri="{FF2B5EF4-FFF2-40B4-BE49-F238E27FC236}">
                            <a16:creationId xmlns:a16="http://schemas.microsoft.com/office/drawing/2014/main" id="{6D5C32FB-2A54-4954-8F40-7FA27074D799}"/>
                          </a:ext>
                        </a:extLst>
                      </p:cNvPr>
                      <p:cNvPicPr/>
                      <p:nvPr/>
                    </p:nvPicPr>
                    <p:blipFill>
                      <a:blip r:embed="rId11"/>
                      <a:stretch>
                        <a:fillRect/>
                      </a:stretch>
                    </p:blipFill>
                    <p:spPr>
                      <a:xfrm>
                        <a:off x="4378325" y="3694113"/>
                        <a:ext cx="215900" cy="279400"/>
                      </a:xfrm>
                      <a:prstGeom prst="rect">
                        <a:avLst/>
                      </a:prstGeom>
                    </p:spPr>
                  </p:pic>
                </p:oleObj>
              </mc:Fallback>
            </mc:AlternateContent>
          </a:graphicData>
        </a:graphic>
      </p:graphicFrame>
      <p:sp>
        <p:nvSpPr>
          <p:cNvPr id="13" name="Rectangle 4">
            <a:extLst>
              <a:ext uri="{FF2B5EF4-FFF2-40B4-BE49-F238E27FC236}">
                <a16:creationId xmlns:a16="http://schemas.microsoft.com/office/drawing/2014/main" id="{35BC8139-875A-4346-8471-42DB8186FFEE}"/>
              </a:ext>
            </a:extLst>
          </p:cNvPr>
          <p:cNvSpPr>
            <a:spLocks noChangeArrowheads="1"/>
          </p:cNvSpPr>
          <p:nvPr/>
        </p:nvSpPr>
        <p:spPr bwMode="auto">
          <a:xfrm>
            <a:off x="2762318" y="46380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357EA6B1-5763-476C-8104-A179EA470CEA}"/>
              </a:ext>
            </a:extLst>
          </p:cNvPr>
          <p:cNvGraphicFramePr>
            <a:graphicFrameLocks noChangeAspect="1"/>
          </p:cNvGraphicFramePr>
          <p:nvPr>
            <p:extLst>
              <p:ext uri="{D42A27DB-BD31-4B8C-83A1-F6EECF244321}">
                <p14:modId xmlns:p14="http://schemas.microsoft.com/office/powerpoint/2010/main" val="1930854870"/>
              </p:ext>
            </p:extLst>
          </p:nvPr>
        </p:nvGraphicFramePr>
        <p:xfrm>
          <a:off x="1998730" y="4685769"/>
          <a:ext cx="1527175" cy="568325"/>
        </p:xfrm>
        <a:graphic>
          <a:graphicData uri="http://schemas.openxmlformats.org/presentationml/2006/ole">
            <mc:AlternateContent xmlns:mc="http://schemas.openxmlformats.org/markup-compatibility/2006">
              <mc:Choice xmlns:v="urn:schemas-microsoft-com:vml" Requires="v">
                <p:oleObj name="Equation" r:id="rId12" imgW="1523880" imgH="558720" progId="Equation.DSMT4">
                  <p:embed/>
                </p:oleObj>
              </mc:Choice>
              <mc:Fallback>
                <p:oleObj name="Equation" r:id="rId12" imgW="1523880" imgH="558720" progId="Equation.DSMT4">
                  <p:embed/>
                  <p:pic>
                    <p:nvPicPr>
                      <p:cNvPr id="0" name="Object 3"/>
                      <p:cNvPicPr>
                        <a:picLocks noChangeAspect="1" noChangeArrowheads="1"/>
                      </p:cNvPicPr>
                      <p:nvPr/>
                    </p:nvPicPr>
                    <p:blipFill>
                      <a:blip r:embed="rId13"/>
                      <a:srcRect/>
                      <a:stretch>
                        <a:fillRect/>
                      </a:stretch>
                    </p:blipFill>
                    <p:spPr bwMode="auto">
                      <a:xfrm>
                        <a:off x="1998730" y="4685769"/>
                        <a:ext cx="152717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0568545E-4A6A-472B-951A-F767AF74E912}"/>
              </a:ext>
            </a:extLst>
          </p:cNvPr>
          <p:cNvGraphicFramePr>
            <a:graphicFrameLocks noChangeAspect="1"/>
          </p:cNvGraphicFramePr>
          <p:nvPr>
            <p:extLst>
              <p:ext uri="{D42A27DB-BD31-4B8C-83A1-F6EECF244321}">
                <p14:modId xmlns:p14="http://schemas.microsoft.com/office/powerpoint/2010/main" val="547130497"/>
              </p:ext>
            </p:extLst>
          </p:nvPr>
        </p:nvGraphicFramePr>
        <p:xfrm>
          <a:off x="1169274" y="3909829"/>
          <a:ext cx="298795" cy="349983"/>
        </p:xfrm>
        <a:graphic>
          <a:graphicData uri="http://schemas.openxmlformats.org/presentationml/2006/ole">
            <mc:AlternateContent xmlns:mc="http://schemas.openxmlformats.org/markup-compatibility/2006">
              <mc:Choice xmlns:v="urn:schemas-microsoft-com:vml" Requires="v">
                <p:oleObj name="Equation" r:id="rId14" imgW="164880" imgH="241200" progId="Equation.DSMT4">
                  <p:embed/>
                </p:oleObj>
              </mc:Choice>
              <mc:Fallback>
                <p:oleObj name="Equation" r:id="rId14" imgW="164880" imgH="241200" progId="Equation.DSMT4">
                  <p:embed/>
                  <p:pic>
                    <p:nvPicPr>
                      <p:cNvPr id="0" name=""/>
                      <p:cNvPicPr/>
                      <p:nvPr/>
                    </p:nvPicPr>
                    <p:blipFill>
                      <a:blip r:embed="rId15"/>
                      <a:stretch>
                        <a:fillRect/>
                      </a:stretch>
                    </p:blipFill>
                    <p:spPr>
                      <a:xfrm>
                        <a:off x="1169274" y="3909829"/>
                        <a:ext cx="298795" cy="349983"/>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F09141A8-E25C-487D-9653-BB9308EAFB9F}"/>
              </a:ext>
            </a:extLst>
          </p:cNvPr>
          <p:cNvGraphicFramePr>
            <a:graphicFrameLocks noChangeAspect="1"/>
          </p:cNvGraphicFramePr>
          <p:nvPr>
            <p:extLst>
              <p:ext uri="{D42A27DB-BD31-4B8C-83A1-F6EECF244321}">
                <p14:modId xmlns:p14="http://schemas.microsoft.com/office/powerpoint/2010/main" val="1244963721"/>
              </p:ext>
            </p:extLst>
          </p:nvPr>
        </p:nvGraphicFramePr>
        <p:xfrm>
          <a:off x="1842149" y="3903604"/>
          <a:ext cx="322263" cy="349250"/>
        </p:xfrm>
        <a:graphic>
          <a:graphicData uri="http://schemas.openxmlformats.org/presentationml/2006/ole">
            <mc:AlternateContent xmlns:mc="http://schemas.openxmlformats.org/markup-compatibility/2006">
              <mc:Choice xmlns:v="urn:schemas-microsoft-com:vml" Requires="v">
                <p:oleObj name="Equation" r:id="rId16" imgW="177480" imgH="241200" progId="Equation.DSMT4">
                  <p:embed/>
                </p:oleObj>
              </mc:Choice>
              <mc:Fallback>
                <p:oleObj name="Equation" r:id="rId16" imgW="177480" imgH="241200" progId="Equation.DSMT4">
                  <p:embed/>
                  <p:pic>
                    <p:nvPicPr>
                      <p:cNvPr id="15" name="对象 14">
                        <a:extLst>
                          <a:ext uri="{FF2B5EF4-FFF2-40B4-BE49-F238E27FC236}">
                            <a16:creationId xmlns:a16="http://schemas.microsoft.com/office/drawing/2014/main" id="{0568545E-4A6A-472B-951A-F767AF74E912}"/>
                          </a:ext>
                        </a:extLst>
                      </p:cNvPr>
                      <p:cNvPicPr/>
                      <p:nvPr/>
                    </p:nvPicPr>
                    <p:blipFill>
                      <a:blip r:embed="rId17"/>
                      <a:stretch>
                        <a:fillRect/>
                      </a:stretch>
                    </p:blipFill>
                    <p:spPr>
                      <a:xfrm>
                        <a:off x="1842149" y="3903604"/>
                        <a:ext cx="322263" cy="349250"/>
                      </a:xfrm>
                      <a:prstGeom prst="rect">
                        <a:avLst/>
                      </a:prstGeom>
                    </p:spPr>
                  </p:pic>
                </p:oleObj>
              </mc:Fallback>
            </mc:AlternateContent>
          </a:graphicData>
        </a:graphic>
      </p:graphicFrame>
    </p:spTree>
    <p:extLst>
      <p:ext uri="{BB962C8B-B14F-4D97-AF65-F5344CB8AC3E}">
        <p14:creationId xmlns:p14="http://schemas.microsoft.com/office/powerpoint/2010/main" val="165659614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083720"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grpSp>
        <p:sp>
          <p:nvSpPr>
            <p:cNvPr id="13" name="文本框 12"/>
            <p:cNvSpPr txBox="1"/>
            <p:nvPr/>
          </p:nvSpPr>
          <p:spPr>
            <a:xfrm>
              <a:off x="3187700" y="2847430"/>
              <a:ext cx="402113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模型方法</a:t>
              </a:r>
              <a:endParaRPr kumimoji="0" lang="zh-HK" altLang="en-US" sz="72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4179895661"/>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9" name="文本框 58">
            <a:extLst>
              <a:ext uri="{FF2B5EF4-FFF2-40B4-BE49-F238E27FC236}">
                <a16:creationId xmlns:a16="http://schemas.microsoft.com/office/drawing/2014/main" id="{CFD675E8-671E-4DF1-8457-C116A8C1EE9C}"/>
              </a:ext>
            </a:extLst>
          </p:cNvPr>
          <p:cNvSpPr txBox="1"/>
          <p:nvPr/>
        </p:nvSpPr>
        <p:spPr>
          <a:xfrm>
            <a:off x="412226" y="93911"/>
            <a:ext cx="334768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二、随时间变化的</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SIR</a:t>
            </a: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模型</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0" name="矩形 59">
            <a:extLst>
              <a:ext uri="{FF2B5EF4-FFF2-40B4-BE49-F238E27FC236}">
                <a16:creationId xmlns:a16="http://schemas.microsoft.com/office/drawing/2014/main" id="{EC83E945-D184-485A-BF91-6D4EEBBBF0B8}"/>
              </a:ext>
            </a:extLst>
          </p:cNvPr>
          <p:cNvSpPr/>
          <p:nvPr/>
        </p:nvSpPr>
        <p:spPr>
          <a:xfrm>
            <a:off x="584874" y="889212"/>
            <a:ext cx="3566215"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2.1</a:t>
            </a:r>
            <a:r>
              <a:rPr kumimoji="0" lang="zh-CN" altLang="zh-CN"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易感</a:t>
            </a:r>
            <a:r>
              <a:rPr kumimoji="0" lang="en-US" altLang="zh-CN"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感染</a:t>
            </a:r>
            <a:r>
              <a:rPr kumimoji="0" lang="en-US" altLang="zh-CN"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恢复（</a:t>
            </a:r>
            <a:r>
              <a:rPr kumimoji="0" lang="en-US" altLang="zh-CN"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SIR</a:t>
            </a:r>
            <a:r>
              <a:rPr kumimoji="0" lang="zh-CN" altLang="zh-CN"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a:t>
            </a:r>
            <a:endParaRPr kumimoji="0" lang="zh-HK" altLang="en-US"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矩形 60">
            <a:extLst>
              <a:ext uri="{FF2B5EF4-FFF2-40B4-BE49-F238E27FC236}">
                <a16:creationId xmlns:a16="http://schemas.microsoft.com/office/drawing/2014/main" id="{E8F60F76-7DD6-49A1-8D2D-9ACE8E3B0015}"/>
              </a:ext>
            </a:extLst>
          </p:cNvPr>
          <p:cNvSpPr/>
          <p:nvPr/>
        </p:nvSpPr>
        <p:spPr>
          <a:xfrm>
            <a:off x="6203307" y="889212"/>
            <a:ext cx="302215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2.2</a:t>
            </a:r>
            <a:r>
              <a:rPr kumimoji="0" lang="zh-CN" altLang="en-US"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时变</a:t>
            </a:r>
            <a:r>
              <a:rPr kumimoji="0" lang="en-US" altLang="zh-CN"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SIR</a:t>
            </a:r>
            <a:r>
              <a:rPr kumimoji="0" lang="zh-CN" altLang="en-US"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模型的微分方程</a:t>
            </a:r>
            <a:endParaRPr kumimoji="0" lang="zh-HK" altLang="en-US" sz="1800" b="0"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2" name="直接连接符 61">
            <a:extLst>
              <a:ext uri="{FF2B5EF4-FFF2-40B4-BE49-F238E27FC236}">
                <a16:creationId xmlns:a16="http://schemas.microsoft.com/office/drawing/2014/main" id="{10E16E69-C7CD-43A4-A9C0-908A137EEC2C}"/>
              </a:ext>
            </a:extLst>
          </p:cNvPr>
          <p:cNvCxnSpPr>
            <a:cxnSpLocks/>
          </p:cNvCxnSpPr>
          <p:nvPr/>
        </p:nvCxnSpPr>
        <p:spPr>
          <a:xfrm>
            <a:off x="6045125" y="1529158"/>
            <a:ext cx="0" cy="4532739"/>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FA2996E2-FA66-4C36-BBBB-1C1EFC113981}"/>
              </a:ext>
            </a:extLst>
          </p:cNvPr>
          <p:cNvSpPr/>
          <p:nvPr/>
        </p:nvSpPr>
        <p:spPr>
          <a:xfrm>
            <a:off x="584874" y="2159447"/>
            <a:ext cx="3175036" cy="36933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流行病模型：易感</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感染</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恢复</a:t>
            </a:r>
            <a:endParaRPr kumimoji="0" lang="zh-HK" altLang="zh-HK"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矩形 66">
            <a:extLst>
              <a:ext uri="{FF2B5EF4-FFF2-40B4-BE49-F238E27FC236}">
                <a16:creationId xmlns:a16="http://schemas.microsoft.com/office/drawing/2014/main" id="{A69DDCFD-CB9F-4F1C-85A9-ABE0C5773756}"/>
              </a:ext>
            </a:extLst>
          </p:cNvPr>
          <p:cNvSpPr/>
          <p:nvPr/>
        </p:nvSpPr>
        <p:spPr>
          <a:xfrm>
            <a:off x="584873" y="2888456"/>
            <a:ext cx="3566216"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三种状态：易感状态   、感染状态      、恢复状态</a:t>
            </a:r>
            <a:endParaRPr kumimoji="0" lang="zh-HK" altLang="zh-HK"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6D5E2205-ED90-4D1F-BC9E-90E43595C394}"/>
                  </a:ext>
                </a:extLst>
              </p:cNvPr>
              <p:cNvSpPr/>
              <p:nvPr/>
            </p:nvSpPr>
            <p:spPr>
              <a:xfrm>
                <a:off x="584873" y="3869403"/>
                <a:ext cx="4703299" cy="120032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传染率  ：每个个体在单位时间内平均与随机选择的其他人有</a:t>
                </a:r>
                <a14:m>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rPr>
                      <m:t>𝛽</m:t>
                    </m:r>
                  </m:oMath>
                </a14:m>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次接触</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恢复率  </a:t>
                </a:r>
                <a:endParaRPr kumimoji="0" lang="zh-HK" altLang="zh-HK"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68" name="矩形 67">
                <a:extLst>
                  <a:ext uri="{FF2B5EF4-FFF2-40B4-BE49-F238E27FC236}">
                    <a16:creationId xmlns:a16="http://schemas.microsoft.com/office/drawing/2014/main" id="{6D5E2205-ED90-4D1F-BC9E-90E43595C394}"/>
                  </a:ext>
                </a:extLst>
              </p:cNvPr>
              <p:cNvSpPr>
                <a:spLocks noRot="1" noChangeAspect="1" noMove="1" noResize="1" noEditPoints="1" noAdjustHandles="1" noChangeArrowheads="1" noChangeShapeType="1" noTextEdit="1"/>
              </p:cNvSpPr>
              <p:nvPr/>
            </p:nvSpPr>
            <p:spPr>
              <a:xfrm>
                <a:off x="584873" y="3869403"/>
                <a:ext cx="4703299" cy="1200329"/>
              </a:xfrm>
              <a:prstGeom prst="rect">
                <a:avLst/>
              </a:prstGeom>
              <a:blipFill>
                <a:blip r:embed="rId3"/>
                <a:stretch>
                  <a:fillRect l="-1167" t="-3046" r="-1038" b="-7107"/>
                </a:stretch>
              </a:blipFill>
            </p:spPr>
            <p:txBody>
              <a:bodyPr/>
              <a:lstStyle/>
              <a:p>
                <a:r>
                  <a:rPr lang="zh-CN" altLang="en-US">
                    <a:noFill/>
                  </a:rPr>
                  <a:t> </a:t>
                </a:r>
              </a:p>
            </p:txBody>
          </p:sp>
        </mc:Fallback>
      </mc:AlternateContent>
      <p:graphicFrame>
        <p:nvGraphicFramePr>
          <p:cNvPr id="64" name="对象 63">
            <a:extLst>
              <a:ext uri="{FF2B5EF4-FFF2-40B4-BE49-F238E27FC236}">
                <a16:creationId xmlns:a16="http://schemas.microsoft.com/office/drawing/2014/main" id="{7BEF2D75-6FAC-48EC-807A-59F45F76D161}"/>
              </a:ext>
            </a:extLst>
          </p:cNvPr>
          <p:cNvGraphicFramePr>
            <a:graphicFrameLocks noChangeAspect="1"/>
          </p:cNvGraphicFramePr>
          <p:nvPr/>
        </p:nvGraphicFramePr>
        <p:xfrm>
          <a:off x="1418563" y="3963700"/>
          <a:ext cx="152400" cy="203200"/>
        </p:xfrm>
        <a:graphic>
          <a:graphicData uri="http://schemas.openxmlformats.org/presentationml/2006/ole">
            <mc:AlternateContent xmlns:mc="http://schemas.openxmlformats.org/markup-compatibility/2006">
              <mc:Choice xmlns:v="urn:schemas-microsoft-com:vml" Requires="v">
                <p:oleObj name="Equation" r:id="rId4" imgW="152280" imgH="203040" progId="Equation.DSMT4">
                  <p:embed/>
                </p:oleObj>
              </mc:Choice>
              <mc:Fallback>
                <p:oleObj name="Equation" r:id="rId4" imgW="152280" imgH="203040" progId="Equation.DSMT4">
                  <p:embed/>
                  <p:pic>
                    <p:nvPicPr>
                      <p:cNvPr id="64" name="对象 63">
                        <a:extLst>
                          <a:ext uri="{FF2B5EF4-FFF2-40B4-BE49-F238E27FC236}">
                            <a16:creationId xmlns:a16="http://schemas.microsoft.com/office/drawing/2014/main" id="{7BEF2D75-6FAC-48EC-807A-59F45F76D161}"/>
                          </a:ext>
                        </a:extLst>
                      </p:cNvPr>
                      <p:cNvPicPr/>
                      <p:nvPr/>
                    </p:nvPicPr>
                    <p:blipFill>
                      <a:blip r:embed="rId5"/>
                      <a:stretch>
                        <a:fillRect/>
                      </a:stretch>
                    </p:blipFill>
                    <p:spPr>
                      <a:xfrm>
                        <a:off x="1418563" y="3963700"/>
                        <a:ext cx="152400" cy="203200"/>
                      </a:xfrm>
                      <a:prstGeom prst="rect">
                        <a:avLst/>
                      </a:prstGeom>
                    </p:spPr>
                  </p:pic>
                </p:oleObj>
              </mc:Fallback>
            </mc:AlternateContent>
          </a:graphicData>
        </a:graphic>
      </p:graphicFrame>
      <p:graphicFrame>
        <p:nvGraphicFramePr>
          <p:cNvPr id="69" name="对象 68">
            <a:extLst>
              <a:ext uri="{FF2B5EF4-FFF2-40B4-BE49-F238E27FC236}">
                <a16:creationId xmlns:a16="http://schemas.microsoft.com/office/drawing/2014/main" id="{CF2CDA02-6D27-432E-8E03-A89375491949}"/>
              </a:ext>
            </a:extLst>
          </p:cNvPr>
          <p:cNvGraphicFramePr>
            <a:graphicFrameLocks noChangeAspect="1"/>
          </p:cNvGraphicFramePr>
          <p:nvPr/>
        </p:nvGraphicFramePr>
        <p:xfrm>
          <a:off x="1391990" y="4824843"/>
          <a:ext cx="127000" cy="165100"/>
        </p:xfrm>
        <a:graphic>
          <a:graphicData uri="http://schemas.openxmlformats.org/presentationml/2006/ole">
            <mc:AlternateContent xmlns:mc="http://schemas.openxmlformats.org/markup-compatibility/2006">
              <mc:Choice xmlns:v="urn:schemas-microsoft-com:vml" Requires="v">
                <p:oleObj name="Equation" r:id="rId6" imgW="126720" imgH="164880" progId="Equation.DSMT4">
                  <p:embed/>
                </p:oleObj>
              </mc:Choice>
              <mc:Fallback>
                <p:oleObj name="Equation" r:id="rId6" imgW="126720" imgH="164880" progId="Equation.DSMT4">
                  <p:embed/>
                  <p:pic>
                    <p:nvPicPr>
                      <p:cNvPr id="69" name="对象 68">
                        <a:extLst>
                          <a:ext uri="{FF2B5EF4-FFF2-40B4-BE49-F238E27FC236}">
                            <a16:creationId xmlns:a16="http://schemas.microsoft.com/office/drawing/2014/main" id="{CF2CDA02-6D27-432E-8E03-A89375491949}"/>
                          </a:ext>
                        </a:extLst>
                      </p:cNvPr>
                      <p:cNvPicPr/>
                      <p:nvPr/>
                    </p:nvPicPr>
                    <p:blipFill>
                      <a:blip r:embed="rId7"/>
                      <a:stretch>
                        <a:fillRect/>
                      </a:stretch>
                    </p:blipFill>
                    <p:spPr>
                      <a:xfrm>
                        <a:off x="1391990" y="4824843"/>
                        <a:ext cx="127000" cy="165100"/>
                      </a:xfrm>
                      <a:prstGeom prst="rect">
                        <a:avLst/>
                      </a:prstGeom>
                    </p:spPr>
                  </p:pic>
                </p:oleObj>
              </mc:Fallback>
            </mc:AlternateContent>
          </a:graphicData>
        </a:graphic>
      </p:graphicFrame>
      <p:graphicFrame>
        <p:nvGraphicFramePr>
          <p:cNvPr id="70" name="对象 69">
            <a:extLst>
              <a:ext uri="{FF2B5EF4-FFF2-40B4-BE49-F238E27FC236}">
                <a16:creationId xmlns:a16="http://schemas.microsoft.com/office/drawing/2014/main" id="{D840A70B-6C10-45ED-A167-C1036CC85885}"/>
              </a:ext>
            </a:extLst>
          </p:cNvPr>
          <p:cNvGraphicFramePr>
            <a:graphicFrameLocks noChangeAspect="1"/>
          </p:cNvGraphicFramePr>
          <p:nvPr/>
        </p:nvGraphicFramePr>
        <p:xfrm>
          <a:off x="2777772" y="2957621"/>
          <a:ext cx="317500" cy="254000"/>
        </p:xfrm>
        <a:graphic>
          <a:graphicData uri="http://schemas.openxmlformats.org/presentationml/2006/ole">
            <mc:AlternateContent xmlns:mc="http://schemas.openxmlformats.org/markup-compatibility/2006">
              <mc:Choice xmlns:v="urn:schemas-microsoft-com:vml" Requires="v">
                <p:oleObj name="Equation" r:id="rId8" imgW="317160" imgH="253800" progId="Equation.DSMT4">
                  <p:embed/>
                </p:oleObj>
              </mc:Choice>
              <mc:Fallback>
                <p:oleObj name="Equation" r:id="rId8" imgW="317160" imgH="253800" progId="Equation.DSMT4">
                  <p:embed/>
                  <p:pic>
                    <p:nvPicPr>
                      <p:cNvPr id="70" name="对象 69">
                        <a:extLst>
                          <a:ext uri="{FF2B5EF4-FFF2-40B4-BE49-F238E27FC236}">
                            <a16:creationId xmlns:a16="http://schemas.microsoft.com/office/drawing/2014/main" id="{D840A70B-6C10-45ED-A167-C1036CC85885}"/>
                          </a:ext>
                        </a:extLst>
                      </p:cNvPr>
                      <p:cNvPicPr/>
                      <p:nvPr/>
                    </p:nvPicPr>
                    <p:blipFill>
                      <a:blip r:embed="rId9"/>
                      <a:stretch>
                        <a:fillRect/>
                      </a:stretch>
                    </p:blipFill>
                    <p:spPr>
                      <a:xfrm>
                        <a:off x="2777772" y="2957621"/>
                        <a:ext cx="317500" cy="254000"/>
                      </a:xfrm>
                      <a:prstGeom prst="rect">
                        <a:avLst/>
                      </a:prstGeom>
                    </p:spPr>
                  </p:pic>
                </p:oleObj>
              </mc:Fallback>
            </mc:AlternateContent>
          </a:graphicData>
        </a:graphic>
      </p:graphicFrame>
      <p:graphicFrame>
        <p:nvGraphicFramePr>
          <p:cNvPr id="71" name="对象 70">
            <a:extLst>
              <a:ext uri="{FF2B5EF4-FFF2-40B4-BE49-F238E27FC236}">
                <a16:creationId xmlns:a16="http://schemas.microsoft.com/office/drawing/2014/main" id="{1C560051-DB43-4D3C-A07F-D3C35FE7BDF6}"/>
              </a:ext>
            </a:extLst>
          </p:cNvPr>
          <p:cNvGraphicFramePr>
            <a:graphicFrameLocks noChangeAspect="1"/>
          </p:cNvGraphicFramePr>
          <p:nvPr/>
        </p:nvGraphicFramePr>
        <p:xfrm>
          <a:off x="938380" y="3240270"/>
          <a:ext cx="355600" cy="254000"/>
        </p:xfrm>
        <a:graphic>
          <a:graphicData uri="http://schemas.openxmlformats.org/presentationml/2006/ole">
            <mc:AlternateContent xmlns:mc="http://schemas.openxmlformats.org/markup-compatibility/2006">
              <mc:Choice xmlns:v="urn:schemas-microsoft-com:vml" Requires="v">
                <p:oleObj name="Equation" r:id="rId10" imgW="355320" imgH="253800" progId="Equation.DSMT4">
                  <p:embed/>
                </p:oleObj>
              </mc:Choice>
              <mc:Fallback>
                <p:oleObj name="Equation" r:id="rId10" imgW="355320" imgH="253800" progId="Equation.DSMT4">
                  <p:embed/>
                  <p:pic>
                    <p:nvPicPr>
                      <p:cNvPr id="71" name="对象 70">
                        <a:extLst>
                          <a:ext uri="{FF2B5EF4-FFF2-40B4-BE49-F238E27FC236}">
                            <a16:creationId xmlns:a16="http://schemas.microsoft.com/office/drawing/2014/main" id="{1C560051-DB43-4D3C-A07F-D3C35FE7BDF6}"/>
                          </a:ext>
                        </a:extLst>
                      </p:cNvPr>
                      <p:cNvPicPr/>
                      <p:nvPr/>
                    </p:nvPicPr>
                    <p:blipFill>
                      <a:blip r:embed="rId11"/>
                      <a:stretch>
                        <a:fillRect/>
                      </a:stretch>
                    </p:blipFill>
                    <p:spPr>
                      <a:xfrm>
                        <a:off x="938380" y="3240270"/>
                        <a:ext cx="355600" cy="254000"/>
                      </a:xfrm>
                      <a:prstGeom prst="rect">
                        <a:avLst/>
                      </a:prstGeom>
                    </p:spPr>
                  </p:pic>
                </p:oleObj>
              </mc:Fallback>
            </mc:AlternateContent>
          </a:graphicData>
        </a:graphic>
      </p:graphicFrame>
      <p:graphicFrame>
        <p:nvGraphicFramePr>
          <p:cNvPr id="72" name="对象 71">
            <a:extLst>
              <a:ext uri="{FF2B5EF4-FFF2-40B4-BE49-F238E27FC236}">
                <a16:creationId xmlns:a16="http://schemas.microsoft.com/office/drawing/2014/main" id="{955F8370-4E04-4C16-9FF3-1889F4FA3ACD}"/>
              </a:ext>
            </a:extLst>
          </p:cNvPr>
          <p:cNvGraphicFramePr>
            <a:graphicFrameLocks noChangeAspect="1"/>
          </p:cNvGraphicFramePr>
          <p:nvPr/>
        </p:nvGraphicFramePr>
        <p:xfrm>
          <a:off x="2498525" y="3240270"/>
          <a:ext cx="330200" cy="254000"/>
        </p:xfrm>
        <a:graphic>
          <a:graphicData uri="http://schemas.openxmlformats.org/presentationml/2006/ole">
            <mc:AlternateContent xmlns:mc="http://schemas.openxmlformats.org/markup-compatibility/2006">
              <mc:Choice xmlns:v="urn:schemas-microsoft-com:vml" Requires="v">
                <p:oleObj name="Equation" r:id="rId12" imgW="330120" imgH="253800" progId="Equation.DSMT4">
                  <p:embed/>
                </p:oleObj>
              </mc:Choice>
              <mc:Fallback>
                <p:oleObj name="Equation" r:id="rId12" imgW="330120" imgH="253800" progId="Equation.DSMT4">
                  <p:embed/>
                  <p:pic>
                    <p:nvPicPr>
                      <p:cNvPr id="72" name="对象 71">
                        <a:extLst>
                          <a:ext uri="{FF2B5EF4-FFF2-40B4-BE49-F238E27FC236}">
                            <a16:creationId xmlns:a16="http://schemas.microsoft.com/office/drawing/2014/main" id="{955F8370-4E04-4C16-9FF3-1889F4FA3ACD}"/>
                          </a:ext>
                        </a:extLst>
                      </p:cNvPr>
                      <p:cNvPicPr/>
                      <p:nvPr/>
                    </p:nvPicPr>
                    <p:blipFill>
                      <a:blip r:embed="rId13"/>
                      <a:stretch>
                        <a:fillRect/>
                      </a:stretch>
                    </p:blipFill>
                    <p:spPr>
                      <a:xfrm>
                        <a:off x="2498525" y="3240270"/>
                        <a:ext cx="330200" cy="254000"/>
                      </a:xfrm>
                      <a:prstGeom prst="rect">
                        <a:avLst/>
                      </a:prstGeom>
                    </p:spPr>
                  </p:pic>
                </p:oleObj>
              </mc:Fallback>
            </mc:AlternateContent>
          </a:graphicData>
        </a:graphic>
      </p:graphicFrame>
      <p:sp>
        <p:nvSpPr>
          <p:cNvPr id="73" name="矩形 72">
            <a:extLst>
              <a:ext uri="{FF2B5EF4-FFF2-40B4-BE49-F238E27FC236}">
                <a16:creationId xmlns:a16="http://schemas.microsoft.com/office/drawing/2014/main" id="{3DBFF7B5-C9C3-4015-91B8-D1559EF34544}"/>
              </a:ext>
            </a:extLst>
          </p:cNvPr>
          <p:cNvSpPr/>
          <p:nvPr/>
        </p:nvSpPr>
        <p:spPr>
          <a:xfrm>
            <a:off x="6153335" y="1593758"/>
            <a:ext cx="3175036" cy="36933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传统微分方程：</a:t>
            </a:r>
            <a:endParaRPr kumimoji="0" lang="zh-HK" altLang="zh-HK"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74" name="对象 73">
            <a:extLst>
              <a:ext uri="{FF2B5EF4-FFF2-40B4-BE49-F238E27FC236}">
                <a16:creationId xmlns:a16="http://schemas.microsoft.com/office/drawing/2014/main" id="{D1B73AB8-0BF0-4720-BB9B-71AD60378D00}"/>
              </a:ext>
            </a:extLst>
          </p:cNvPr>
          <p:cNvGraphicFramePr>
            <a:graphicFrameLocks noChangeAspect="1"/>
          </p:cNvGraphicFramePr>
          <p:nvPr/>
        </p:nvGraphicFramePr>
        <p:xfrm>
          <a:off x="8578850" y="4505325"/>
          <a:ext cx="114300" cy="177800"/>
        </p:xfrm>
        <a:graphic>
          <a:graphicData uri="http://schemas.openxmlformats.org/presentationml/2006/ole">
            <mc:AlternateContent xmlns:mc="http://schemas.openxmlformats.org/markup-compatibility/2006">
              <mc:Choice xmlns:v="urn:schemas-microsoft-com:vml" Requires="v">
                <p:oleObj name="Equation" r:id="rId14" imgW="114120" imgH="177480" progId="Equation.DSMT4">
                  <p:embed/>
                </p:oleObj>
              </mc:Choice>
              <mc:Fallback>
                <p:oleObj name="Equation" r:id="rId14" imgW="114120" imgH="177480" progId="Equation.DSMT4">
                  <p:embed/>
                  <p:pic>
                    <p:nvPicPr>
                      <p:cNvPr id="74" name="对象 73">
                        <a:extLst>
                          <a:ext uri="{FF2B5EF4-FFF2-40B4-BE49-F238E27FC236}">
                            <a16:creationId xmlns:a16="http://schemas.microsoft.com/office/drawing/2014/main" id="{D1B73AB8-0BF0-4720-BB9B-71AD60378D00}"/>
                          </a:ext>
                        </a:extLst>
                      </p:cNvPr>
                      <p:cNvPicPr/>
                      <p:nvPr/>
                    </p:nvPicPr>
                    <p:blipFill>
                      <a:blip r:embed="rId15"/>
                      <a:stretch>
                        <a:fillRect/>
                      </a:stretch>
                    </p:blipFill>
                    <p:spPr>
                      <a:xfrm>
                        <a:off x="8578850" y="4505325"/>
                        <a:ext cx="114300" cy="177800"/>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98BCA8F6-5C96-43DE-8808-A045AF9EFABB}"/>
              </a:ext>
            </a:extLst>
          </p:cNvPr>
          <p:cNvGraphicFramePr>
            <a:graphicFrameLocks noChangeAspect="1"/>
          </p:cNvGraphicFramePr>
          <p:nvPr>
            <p:extLst>
              <p:ext uri="{D42A27DB-BD31-4B8C-83A1-F6EECF244321}">
                <p14:modId xmlns:p14="http://schemas.microsoft.com/office/powerpoint/2010/main" val="3275136573"/>
              </p:ext>
            </p:extLst>
          </p:nvPr>
        </p:nvGraphicFramePr>
        <p:xfrm>
          <a:off x="8098841" y="1511300"/>
          <a:ext cx="2311400" cy="1917700"/>
        </p:xfrm>
        <a:graphic>
          <a:graphicData uri="http://schemas.openxmlformats.org/presentationml/2006/ole">
            <mc:AlternateContent xmlns:mc="http://schemas.openxmlformats.org/markup-compatibility/2006">
              <mc:Choice xmlns:v="urn:schemas-microsoft-com:vml" Requires="v">
                <p:oleObj name="Equation" r:id="rId16" imgW="2311200" imgH="1917360" progId="Equation.DSMT4">
                  <p:embed/>
                </p:oleObj>
              </mc:Choice>
              <mc:Fallback>
                <p:oleObj name="Equation" r:id="rId16" imgW="2311200" imgH="1917360" progId="Equation.DSMT4">
                  <p:embed/>
                  <p:pic>
                    <p:nvPicPr>
                      <p:cNvPr id="75" name="对象 74">
                        <a:extLst>
                          <a:ext uri="{FF2B5EF4-FFF2-40B4-BE49-F238E27FC236}">
                            <a16:creationId xmlns:a16="http://schemas.microsoft.com/office/drawing/2014/main" id="{98BCA8F6-5C96-43DE-8808-A045AF9EFABB}"/>
                          </a:ext>
                        </a:extLst>
                      </p:cNvPr>
                      <p:cNvPicPr/>
                      <p:nvPr/>
                    </p:nvPicPr>
                    <p:blipFill>
                      <a:blip r:embed="rId17"/>
                      <a:stretch>
                        <a:fillRect/>
                      </a:stretch>
                    </p:blipFill>
                    <p:spPr>
                      <a:xfrm>
                        <a:off x="8098841" y="1511300"/>
                        <a:ext cx="2311400" cy="1917700"/>
                      </a:xfrm>
                      <a:prstGeom prst="rect">
                        <a:avLst/>
                      </a:prstGeom>
                    </p:spPr>
                  </p:pic>
                </p:oleObj>
              </mc:Fallback>
            </mc:AlternateContent>
          </a:graphicData>
        </a:graphic>
      </p:graphicFrame>
      <p:sp>
        <p:nvSpPr>
          <p:cNvPr id="76" name="矩形 75">
            <a:extLst>
              <a:ext uri="{FF2B5EF4-FFF2-40B4-BE49-F238E27FC236}">
                <a16:creationId xmlns:a16="http://schemas.microsoft.com/office/drawing/2014/main" id="{2E4757FA-719A-406E-8CF1-A047E69F52AA}"/>
              </a:ext>
            </a:extLst>
          </p:cNvPr>
          <p:cNvSpPr/>
          <p:nvPr/>
        </p:nvSpPr>
        <p:spPr>
          <a:xfrm>
            <a:off x="6153334" y="3500382"/>
            <a:ext cx="5708287"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为总人口，设    和    为时刻的传播率和恢复率，代替上式的    和 </a:t>
            </a:r>
            <a:endParaRPr kumimoji="0" lang="zh-HK" altLang="zh-HK"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77" name="对象 76">
            <a:extLst>
              <a:ext uri="{FF2B5EF4-FFF2-40B4-BE49-F238E27FC236}">
                <a16:creationId xmlns:a16="http://schemas.microsoft.com/office/drawing/2014/main" id="{7F475624-478A-452E-BB12-BD40DC4E46AC}"/>
              </a:ext>
            </a:extLst>
          </p:cNvPr>
          <p:cNvGraphicFramePr>
            <a:graphicFrameLocks noChangeAspect="1"/>
          </p:cNvGraphicFramePr>
          <p:nvPr/>
        </p:nvGraphicFramePr>
        <p:xfrm>
          <a:off x="6327775" y="3644607"/>
          <a:ext cx="127000" cy="139700"/>
        </p:xfrm>
        <a:graphic>
          <a:graphicData uri="http://schemas.openxmlformats.org/presentationml/2006/ole">
            <mc:AlternateContent xmlns:mc="http://schemas.openxmlformats.org/markup-compatibility/2006">
              <mc:Choice xmlns:v="urn:schemas-microsoft-com:vml" Requires="v">
                <p:oleObj name="Equation" r:id="rId18" imgW="126720" imgH="139680" progId="Equation.DSMT4">
                  <p:embed/>
                </p:oleObj>
              </mc:Choice>
              <mc:Fallback>
                <p:oleObj name="Equation" r:id="rId18" imgW="126720" imgH="139680" progId="Equation.DSMT4">
                  <p:embed/>
                  <p:pic>
                    <p:nvPicPr>
                      <p:cNvPr id="77" name="对象 76">
                        <a:extLst>
                          <a:ext uri="{FF2B5EF4-FFF2-40B4-BE49-F238E27FC236}">
                            <a16:creationId xmlns:a16="http://schemas.microsoft.com/office/drawing/2014/main" id="{7F475624-478A-452E-BB12-BD40DC4E46AC}"/>
                          </a:ext>
                        </a:extLst>
                      </p:cNvPr>
                      <p:cNvPicPr/>
                      <p:nvPr/>
                    </p:nvPicPr>
                    <p:blipFill>
                      <a:blip r:embed="rId19"/>
                      <a:stretch>
                        <a:fillRect/>
                      </a:stretch>
                    </p:blipFill>
                    <p:spPr>
                      <a:xfrm>
                        <a:off x="6327775" y="3644607"/>
                        <a:ext cx="127000" cy="139700"/>
                      </a:xfrm>
                      <a:prstGeom prst="rect">
                        <a:avLst/>
                      </a:prstGeom>
                    </p:spPr>
                  </p:pic>
                </p:oleObj>
              </mc:Fallback>
            </mc:AlternateContent>
          </a:graphicData>
        </a:graphic>
      </p:graphicFrame>
      <p:graphicFrame>
        <p:nvGraphicFramePr>
          <p:cNvPr id="78" name="对象 77">
            <a:extLst>
              <a:ext uri="{FF2B5EF4-FFF2-40B4-BE49-F238E27FC236}">
                <a16:creationId xmlns:a16="http://schemas.microsoft.com/office/drawing/2014/main" id="{CC2F360E-141D-4B42-AF71-6485CCDA6CC1}"/>
              </a:ext>
            </a:extLst>
          </p:cNvPr>
          <p:cNvGraphicFramePr>
            <a:graphicFrameLocks noChangeAspect="1"/>
          </p:cNvGraphicFramePr>
          <p:nvPr/>
        </p:nvGraphicFramePr>
        <p:xfrm>
          <a:off x="7888925" y="3587457"/>
          <a:ext cx="342900" cy="254000"/>
        </p:xfrm>
        <a:graphic>
          <a:graphicData uri="http://schemas.openxmlformats.org/presentationml/2006/ole">
            <mc:AlternateContent xmlns:mc="http://schemas.openxmlformats.org/markup-compatibility/2006">
              <mc:Choice xmlns:v="urn:schemas-microsoft-com:vml" Requires="v">
                <p:oleObj name="Equation" r:id="rId20" imgW="342720" imgH="253800" progId="Equation.DSMT4">
                  <p:embed/>
                </p:oleObj>
              </mc:Choice>
              <mc:Fallback>
                <p:oleObj name="Equation" r:id="rId20" imgW="342720" imgH="253800" progId="Equation.DSMT4">
                  <p:embed/>
                  <p:pic>
                    <p:nvPicPr>
                      <p:cNvPr id="78" name="对象 77">
                        <a:extLst>
                          <a:ext uri="{FF2B5EF4-FFF2-40B4-BE49-F238E27FC236}">
                            <a16:creationId xmlns:a16="http://schemas.microsoft.com/office/drawing/2014/main" id="{CC2F360E-141D-4B42-AF71-6485CCDA6CC1}"/>
                          </a:ext>
                        </a:extLst>
                      </p:cNvPr>
                      <p:cNvPicPr/>
                      <p:nvPr/>
                    </p:nvPicPr>
                    <p:blipFill>
                      <a:blip r:embed="rId21"/>
                      <a:stretch>
                        <a:fillRect/>
                      </a:stretch>
                    </p:blipFill>
                    <p:spPr>
                      <a:xfrm>
                        <a:off x="7888925" y="3587457"/>
                        <a:ext cx="342900" cy="254000"/>
                      </a:xfrm>
                      <a:prstGeom prst="rect">
                        <a:avLst/>
                      </a:prstGeom>
                    </p:spPr>
                  </p:pic>
                </p:oleObj>
              </mc:Fallback>
            </mc:AlternateContent>
          </a:graphicData>
        </a:graphic>
      </p:graphicFrame>
      <p:graphicFrame>
        <p:nvGraphicFramePr>
          <p:cNvPr id="79" name="对象 78">
            <a:extLst>
              <a:ext uri="{FF2B5EF4-FFF2-40B4-BE49-F238E27FC236}">
                <a16:creationId xmlns:a16="http://schemas.microsoft.com/office/drawing/2014/main" id="{0A87216A-1C50-4340-87DC-E5F1A9A3B347}"/>
              </a:ext>
            </a:extLst>
          </p:cNvPr>
          <p:cNvGraphicFramePr>
            <a:graphicFrameLocks noChangeAspect="1"/>
          </p:cNvGraphicFramePr>
          <p:nvPr/>
        </p:nvGraphicFramePr>
        <p:xfrm>
          <a:off x="8462598" y="3587457"/>
          <a:ext cx="317500" cy="254000"/>
        </p:xfrm>
        <a:graphic>
          <a:graphicData uri="http://schemas.openxmlformats.org/presentationml/2006/ole">
            <mc:AlternateContent xmlns:mc="http://schemas.openxmlformats.org/markup-compatibility/2006">
              <mc:Choice xmlns:v="urn:schemas-microsoft-com:vml" Requires="v">
                <p:oleObj name="Equation" r:id="rId22" imgW="317160" imgH="253800" progId="Equation.DSMT4">
                  <p:embed/>
                </p:oleObj>
              </mc:Choice>
              <mc:Fallback>
                <p:oleObj name="Equation" r:id="rId22" imgW="317160" imgH="253800" progId="Equation.DSMT4">
                  <p:embed/>
                  <p:pic>
                    <p:nvPicPr>
                      <p:cNvPr id="79" name="对象 78">
                        <a:extLst>
                          <a:ext uri="{FF2B5EF4-FFF2-40B4-BE49-F238E27FC236}">
                            <a16:creationId xmlns:a16="http://schemas.microsoft.com/office/drawing/2014/main" id="{0A87216A-1C50-4340-87DC-E5F1A9A3B347}"/>
                          </a:ext>
                        </a:extLst>
                      </p:cNvPr>
                      <p:cNvPicPr/>
                      <p:nvPr/>
                    </p:nvPicPr>
                    <p:blipFill>
                      <a:blip r:embed="rId23"/>
                      <a:stretch>
                        <a:fillRect/>
                      </a:stretch>
                    </p:blipFill>
                    <p:spPr>
                      <a:xfrm>
                        <a:off x="8462598" y="3587457"/>
                        <a:ext cx="317500" cy="254000"/>
                      </a:xfrm>
                      <a:prstGeom prst="rect">
                        <a:avLst/>
                      </a:prstGeom>
                    </p:spPr>
                  </p:pic>
                </p:oleObj>
              </mc:Fallback>
            </mc:AlternateContent>
          </a:graphicData>
        </a:graphic>
      </p:graphicFrame>
      <p:graphicFrame>
        <p:nvGraphicFramePr>
          <p:cNvPr id="80" name="对象 79">
            <a:extLst>
              <a:ext uri="{FF2B5EF4-FFF2-40B4-BE49-F238E27FC236}">
                <a16:creationId xmlns:a16="http://schemas.microsoft.com/office/drawing/2014/main" id="{69C0BAA6-C97E-4DBB-B3BF-122603C6CD8D}"/>
              </a:ext>
            </a:extLst>
          </p:cNvPr>
          <p:cNvGraphicFramePr>
            <a:graphicFrameLocks noChangeAspect="1"/>
          </p:cNvGraphicFramePr>
          <p:nvPr/>
        </p:nvGraphicFramePr>
        <p:xfrm>
          <a:off x="7206709" y="3862100"/>
          <a:ext cx="152400" cy="203200"/>
        </p:xfrm>
        <a:graphic>
          <a:graphicData uri="http://schemas.openxmlformats.org/presentationml/2006/ole">
            <mc:AlternateContent xmlns:mc="http://schemas.openxmlformats.org/markup-compatibility/2006">
              <mc:Choice xmlns:v="urn:schemas-microsoft-com:vml" Requires="v">
                <p:oleObj name="Equation" r:id="rId24" imgW="152280" imgH="203040" progId="Equation.DSMT4">
                  <p:embed/>
                </p:oleObj>
              </mc:Choice>
              <mc:Fallback>
                <p:oleObj name="Equation" r:id="rId24" imgW="152280" imgH="203040" progId="Equation.DSMT4">
                  <p:embed/>
                  <p:pic>
                    <p:nvPicPr>
                      <p:cNvPr id="80" name="对象 79">
                        <a:extLst>
                          <a:ext uri="{FF2B5EF4-FFF2-40B4-BE49-F238E27FC236}">
                            <a16:creationId xmlns:a16="http://schemas.microsoft.com/office/drawing/2014/main" id="{69C0BAA6-C97E-4DBB-B3BF-122603C6CD8D}"/>
                          </a:ext>
                        </a:extLst>
                      </p:cNvPr>
                      <p:cNvPicPr/>
                      <p:nvPr/>
                    </p:nvPicPr>
                    <p:blipFill>
                      <a:blip r:embed="rId25"/>
                      <a:stretch>
                        <a:fillRect/>
                      </a:stretch>
                    </p:blipFill>
                    <p:spPr>
                      <a:xfrm>
                        <a:off x="7206709" y="3862100"/>
                        <a:ext cx="152400" cy="203200"/>
                      </a:xfrm>
                      <a:prstGeom prst="rect">
                        <a:avLst/>
                      </a:prstGeom>
                    </p:spPr>
                  </p:pic>
                </p:oleObj>
              </mc:Fallback>
            </mc:AlternateContent>
          </a:graphicData>
        </a:graphic>
      </p:graphicFrame>
      <p:graphicFrame>
        <p:nvGraphicFramePr>
          <p:cNvPr id="81" name="对象 80">
            <a:extLst>
              <a:ext uri="{FF2B5EF4-FFF2-40B4-BE49-F238E27FC236}">
                <a16:creationId xmlns:a16="http://schemas.microsoft.com/office/drawing/2014/main" id="{B00DA791-AB6F-4A06-80B1-5406D1BC38CD}"/>
              </a:ext>
            </a:extLst>
          </p:cNvPr>
          <p:cNvGraphicFramePr>
            <a:graphicFrameLocks noChangeAspect="1"/>
          </p:cNvGraphicFramePr>
          <p:nvPr>
            <p:extLst>
              <p:ext uri="{D42A27DB-BD31-4B8C-83A1-F6EECF244321}">
                <p14:modId xmlns:p14="http://schemas.microsoft.com/office/powerpoint/2010/main" val="1350007304"/>
              </p:ext>
            </p:extLst>
          </p:nvPr>
        </p:nvGraphicFramePr>
        <p:xfrm>
          <a:off x="7714386" y="3885943"/>
          <a:ext cx="127000" cy="165100"/>
        </p:xfrm>
        <a:graphic>
          <a:graphicData uri="http://schemas.openxmlformats.org/presentationml/2006/ole">
            <mc:AlternateContent xmlns:mc="http://schemas.openxmlformats.org/markup-compatibility/2006">
              <mc:Choice xmlns:v="urn:schemas-microsoft-com:vml" Requires="v">
                <p:oleObj name="Equation" r:id="rId26" imgW="126720" imgH="164880" progId="Equation.DSMT4">
                  <p:embed/>
                </p:oleObj>
              </mc:Choice>
              <mc:Fallback>
                <p:oleObj name="Equation" r:id="rId26" imgW="126720" imgH="164880" progId="Equation.DSMT4">
                  <p:embed/>
                  <p:pic>
                    <p:nvPicPr>
                      <p:cNvPr id="81" name="对象 80">
                        <a:extLst>
                          <a:ext uri="{FF2B5EF4-FFF2-40B4-BE49-F238E27FC236}">
                            <a16:creationId xmlns:a16="http://schemas.microsoft.com/office/drawing/2014/main" id="{B00DA791-AB6F-4A06-80B1-5406D1BC38CD}"/>
                          </a:ext>
                        </a:extLst>
                      </p:cNvPr>
                      <p:cNvPicPr/>
                      <p:nvPr/>
                    </p:nvPicPr>
                    <p:blipFill>
                      <a:blip r:embed="rId27"/>
                      <a:stretch>
                        <a:fillRect/>
                      </a:stretch>
                    </p:blipFill>
                    <p:spPr>
                      <a:xfrm>
                        <a:off x="7714386" y="3885943"/>
                        <a:ext cx="127000" cy="165100"/>
                      </a:xfrm>
                      <a:prstGeom prst="rect">
                        <a:avLst/>
                      </a:prstGeom>
                    </p:spPr>
                  </p:pic>
                </p:oleObj>
              </mc:Fallback>
            </mc:AlternateContent>
          </a:graphicData>
        </a:graphic>
      </p:graphicFrame>
      <p:graphicFrame>
        <p:nvGraphicFramePr>
          <p:cNvPr id="83" name="对象 82">
            <a:extLst>
              <a:ext uri="{FF2B5EF4-FFF2-40B4-BE49-F238E27FC236}">
                <a16:creationId xmlns:a16="http://schemas.microsoft.com/office/drawing/2014/main" id="{47AC8D8A-8070-47E9-AAEF-23D62FD9135F}"/>
              </a:ext>
            </a:extLst>
          </p:cNvPr>
          <p:cNvGraphicFramePr>
            <a:graphicFrameLocks noChangeAspect="1"/>
          </p:cNvGraphicFramePr>
          <p:nvPr>
            <p:extLst>
              <p:ext uri="{D42A27DB-BD31-4B8C-83A1-F6EECF244321}">
                <p14:modId xmlns:p14="http://schemas.microsoft.com/office/powerpoint/2010/main" val="1719957653"/>
              </p:ext>
            </p:extLst>
          </p:nvPr>
        </p:nvGraphicFramePr>
        <p:xfrm>
          <a:off x="7710488" y="4048125"/>
          <a:ext cx="2692400" cy="1511300"/>
        </p:xfrm>
        <a:graphic>
          <a:graphicData uri="http://schemas.openxmlformats.org/presentationml/2006/ole">
            <mc:AlternateContent xmlns:mc="http://schemas.openxmlformats.org/markup-compatibility/2006">
              <mc:Choice xmlns:v="urn:schemas-microsoft-com:vml" Requires="v">
                <p:oleObj name="Equation" r:id="rId28" imgW="2692080" imgH="1511280" progId="Equation.DSMT4">
                  <p:embed/>
                </p:oleObj>
              </mc:Choice>
              <mc:Fallback>
                <p:oleObj name="Equation" r:id="rId28" imgW="2692080" imgH="1511280" progId="Equation.DSMT4">
                  <p:embed/>
                  <p:pic>
                    <p:nvPicPr>
                      <p:cNvPr id="83" name="对象 82">
                        <a:extLst>
                          <a:ext uri="{FF2B5EF4-FFF2-40B4-BE49-F238E27FC236}">
                            <a16:creationId xmlns:a16="http://schemas.microsoft.com/office/drawing/2014/main" id="{47AC8D8A-8070-47E9-AAEF-23D62FD9135F}"/>
                          </a:ext>
                        </a:extLst>
                      </p:cNvPr>
                      <p:cNvPicPr/>
                      <p:nvPr/>
                    </p:nvPicPr>
                    <p:blipFill>
                      <a:blip r:embed="rId29"/>
                      <a:stretch>
                        <a:fillRect/>
                      </a:stretch>
                    </p:blipFill>
                    <p:spPr>
                      <a:xfrm>
                        <a:off x="7710488" y="4048125"/>
                        <a:ext cx="2692400" cy="1511300"/>
                      </a:xfrm>
                      <a:prstGeom prst="rect">
                        <a:avLst/>
                      </a:prstGeom>
                    </p:spPr>
                  </p:pic>
                </p:oleObj>
              </mc:Fallback>
            </mc:AlternateContent>
          </a:graphicData>
        </a:graphic>
      </p:graphicFrame>
    </p:spTree>
    <p:extLst>
      <p:ext uri="{BB962C8B-B14F-4D97-AF65-F5344CB8AC3E}">
        <p14:creationId xmlns:p14="http://schemas.microsoft.com/office/powerpoint/2010/main" val="3506476566"/>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320.98157480314967,&quot;left&quot;:142.1316535433071,&quot;top&quot;:135.0144094488189,&quot;width&quot;:675.73685039370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2354</Words>
  <Application>Microsoft Office PowerPoint</Application>
  <PresentationFormat>宽屏</PresentationFormat>
  <Paragraphs>200</Paragraphs>
  <Slides>25</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2</vt:i4>
      </vt:variant>
      <vt:variant>
        <vt:lpstr>幻灯片标题</vt:lpstr>
      </vt:variant>
      <vt:variant>
        <vt:i4>25</vt:i4>
      </vt:variant>
    </vt:vector>
  </HeadingPairs>
  <TitlesOfParts>
    <vt:vector size="38" baseType="lpstr">
      <vt:lpstr>Adobe 仿宋 Std R</vt:lpstr>
      <vt:lpstr>等线</vt:lpstr>
      <vt:lpstr>等线 Light</vt:lpstr>
      <vt:lpstr>微软雅黑</vt:lpstr>
      <vt:lpstr>Arial</vt:lpstr>
      <vt:lpstr>Calibri</vt:lpstr>
      <vt:lpstr>Calibri Light</vt:lpstr>
      <vt:lpstr>Cambria Math</vt:lpstr>
      <vt:lpstr>Office 主题​​</vt:lpstr>
      <vt:lpstr>Office 主题</vt:lpstr>
      <vt:lpstr>3_Office 主题</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ranran zhang</dc:creator>
  <cp:lastModifiedBy>k k</cp:lastModifiedBy>
  <cp:revision>27</cp:revision>
  <dcterms:created xsi:type="dcterms:W3CDTF">2024-06-01T16:58:58Z</dcterms:created>
  <dcterms:modified xsi:type="dcterms:W3CDTF">2025-05-03T07:15:18Z</dcterms:modified>
</cp:coreProperties>
</file>