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7" r:id="rId2"/>
    <p:sldId id="258" r:id="rId3"/>
    <p:sldId id="259" r:id="rId4"/>
    <p:sldId id="260" r:id="rId5"/>
    <p:sldId id="264" r:id="rId6"/>
    <p:sldId id="266" r:id="rId7"/>
    <p:sldId id="267" r:id="rId8"/>
    <p:sldId id="268" r:id="rId9"/>
    <p:sldId id="269" r:id="rId10"/>
    <p:sldId id="270" r:id="rId11"/>
    <p:sldId id="271" r:id="rId12"/>
    <p:sldId id="282" r:id="rId13"/>
    <p:sldId id="273" r:id="rId14"/>
    <p:sldId id="274" r:id="rId15"/>
    <p:sldId id="276" r:id="rId16"/>
    <p:sldId id="278" r:id="rId17"/>
    <p:sldId id="280" r:id="rId18"/>
    <p:sldId id="281" r:id="rId19"/>
  </p:sldIdLst>
  <p:sldSz cx="12192000" cy="6858000"/>
  <p:notesSz cx="6858000" cy="9144000"/>
  <p:custDataLst>
    <p:tags r:id="rId2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371" autoAdjust="0"/>
  </p:normalViewPr>
  <p:slideViewPr>
    <p:cSldViewPr>
      <p:cViewPr varScale="1">
        <p:scale>
          <a:sx n="85" d="100"/>
          <a:sy n="85" d="100"/>
        </p:scale>
        <p:origin x="96" y="3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78DFCC-589B-4A60-9C12-59D686ADFEC6}" type="datetimeFigureOut">
              <a:rPr lang="zh-CN" altLang="en-US" smtClean="0"/>
              <a:t>2025/5/3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CCC3E0-7DDF-45E7-A937-AD50A2B51C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4864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0" y="0"/>
            <a:ext cx="0" cy="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01C5E1-D8E9-464D-A93E-CE21651935A7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0" y="0"/>
            <a:ext cx="0" cy="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01C5E1-D8E9-464D-A93E-CE21651935A7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0" y="0"/>
            <a:ext cx="0" cy="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01C5E1-D8E9-464D-A93E-CE21651935A7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0" y="0"/>
            <a:ext cx="0" cy="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01C5E1-D8E9-464D-A93E-CE21651935A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3220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0" y="0"/>
            <a:ext cx="0" cy="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01C5E1-D8E9-464D-A93E-CE21651935A7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0" y="0"/>
            <a:ext cx="0" cy="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01C5E1-D8E9-464D-A93E-CE21651935A7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0" y="0"/>
            <a:ext cx="0" cy="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01C5E1-D8E9-464D-A93E-CE21651935A7}" type="slidenum">
              <a:rPr lang="en-US" smtClean="0"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0" y="0"/>
            <a:ext cx="0" cy="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01C5E1-D8E9-464D-A93E-CE21651935A7}" type="slidenum">
              <a:rPr lang="en-US" smtClean="0"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0" y="0"/>
            <a:ext cx="0" cy="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01C5E1-D8E9-464D-A93E-CE21651935A7}" type="slidenum">
              <a:rPr lang="en-US" smtClean="0"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0" y="0"/>
            <a:ext cx="0" cy="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01C5E1-D8E9-464D-A93E-CE21651935A7}" type="slidenum">
              <a:rPr lang="en-US" smtClean="0"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0" y="0"/>
            <a:ext cx="0" cy="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01C5E1-D8E9-464D-A93E-CE21651935A7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0" y="0"/>
            <a:ext cx="0" cy="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01C5E1-D8E9-464D-A93E-CE21651935A7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0" y="0"/>
            <a:ext cx="0" cy="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01C5E1-D8E9-464D-A93E-CE21651935A7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0" y="0"/>
            <a:ext cx="0" cy="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01C5E1-D8E9-464D-A93E-CE21651935A7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0" y="0"/>
            <a:ext cx="0" cy="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01C5E1-D8E9-464D-A93E-CE21651935A7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0" y="0"/>
            <a:ext cx="0" cy="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01C5E1-D8E9-464D-A93E-CE21651935A7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0" y="0"/>
            <a:ext cx="0" cy="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01C5E1-D8E9-464D-A93E-CE21651935A7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0" y="0"/>
            <a:ext cx="0" cy="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01C5E1-D8E9-464D-A93E-CE21651935A7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</p:spPr>
        <p:txBody>
          <a:bodyPr/>
          <a:lstStyle/>
          <a:p>
            <a:fld id="{E8FD0B7A-F5DD-4F40-B4CB-3B2C354B893A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</p:spPr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611778" y="2093178"/>
            <a:ext cx="11038043" cy="10698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sz="4800" b="1" i="0" dirty="0" err="1">
                <a:solidFill>
                  <a:srgbClr val="000000"/>
                </a:solidFill>
                <a:highlight>
                  <a:srgbClr val="FFFFFF">
                    <a:alpha val="0"/>
                  </a:srgbClr>
                </a:highlight>
                <a:latin typeface="微软雅黑"/>
              </a:rPr>
              <a:t>智能垃圾分类助手项目</a:t>
            </a:r>
            <a:endParaRPr sz="4800" b="1" i="0" dirty="0">
              <a:solidFill>
                <a:srgbClr val="000000"/>
              </a:solidFill>
              <a:highlight>
                <a:srgbClr val="FFFFFF">
                  <a:alpha val="0"/>
                </a:srgbClr>
              </a:highlight>
              <a:latin typeface="微软雅黑"/>
            </a:endParaRPr>
          </a:p>
        </p:txBody>
      </p:sp>
      <p:sp>
        <p:nvSpPr>
          <p:cNvPr id="3" name="New shape"/>
          <p:cNvSpPr/>
          <p:nvPr/>
        </p:nvSpPr>
        <p:spPr>
          <a:xfrm>
            <a:off x="622800" y="3619690"/>
            <a:ext cx="11016000" cy="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endParaRPr/>
          </a:p>
        </p:txBody>
      </p:sp>
      <p:sp>
        <p:nvSpPr>
          <p:cNvPr id="4" name="New shape"/>
          <p:cNvSpPr/>
          <p:nvPr/>
        </p:nvSpPr>
        <p:spPr>
          <a:xfrm>
            <a:off x="622800" y="3619690"/>
            <a:ext cx="11016000" cy="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endParaRPr/>
          </a:p>
        </p:txBody>
      </p:sp>
      <p:sp>
        <p:nvSpPr>
          <p:cNvPr id="5" name="New shape"/>
          <p:cNvSpPr/>
          <p:nvPr/>
        </p:nvSpPr>
        <p:spPr>
          <a:xfrm>
            <a:off x="622800" y="3619690"/>
            <a:ext cx="11016000" cy="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endParaRPr/>
          </a:p>
        </p:txBody>
      </p:sp>
      <p:sp>
        <p:nvSpPr>
          <p:cNvPr id="6" name="New shape"/>
          <p:cNvSpPr/>
          <p:nvPr/>
        </p:nvSpPr>
        <p:spPr>
          <a:xfrm>
            <a:off x="622800" y="3619690"/>
            <a:ext cx="11016000" cy="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endParaRPr/>
          </a:p>
        </p:txBody>
      </p:sp>
      <p:sp>
        <p:nvSpPr>
          <p:cNvPr id="7" name="New shape"/>
          <p:cNvSpPr/>
          <p:nvPr/>
        </p:nvSpPr>
        <p:spPr>
          <a:xfrm>
            <a:off x="622800" y="3619690"/>
            <a:ext cx="11016000" cy="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endParaRPr/>
          </a:p>
        </p:txBody>
      </p:sp>
      <p:sp>
        <p:nvSpPr>
          <p:cNvPr id="9" name="New shape"/>
          <p:cNvSpPr/>
          <p:nvPr/>
        </p:nvSpPr>
        <p:spPr>
          <a:xfrm>
            <a:off x="611778" y="4222273"/>
            <a:ext cx="11038043" cy="4519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sz="1575" b="0" i="0" dirty="0" err="1">
                <a:solidFill>
                  <a:srgbClr val="000000"/>
                </a:solidFill>
                <a:highlight>
                  <a:srgbClr val="FFFFFF">
                    <a:alpha val="0"/>
                  </a:srgbClr>
                </a:highlight>
                <a:latin typeface="微软雅黑"/>
              </a:rPr>
              <a:t>汇报时间</a:t>
            </a:r>
            <a:r>
              <a:rPr sz="1575" b="0" i="0" dirty="0">
                <a:solidFill>
                  <a:srgbClr val="000000"/>
                </a:solidFill>
                <a:highlight>
                  <a:srgbClr val="FFFFFF">
                    <a:alpha val="0"/>
                  </a:srgbClr>
                </a:highlight>
                <a:latin typeface="微软雅黑"/>
              </a:rPr>
              <a:t>: 2024/03/18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AD42DC3-58B3-8072-1152-D06640517A4C}"/>
              </a:ext>
            </a:extLst>
          </p:cNvPr>
          <p:cNvSpPr txBox="1"/>
          <p:nvPr/>
        </p:nvSpPr>
        <p:spPr>
          <a:xfrm>
            <a:off x="5519936" y="3270150"/>
            <a:ext cx="1152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/>
              <a:t>第</a:t>
            </a:r>
            <a:r>
              <a:rPr lang="en-US" altLang="zh-CN" sz="2400" dirty="0"/>
              <a:t>6</a:t>
            </a:r>
            <a:r>
              <a:rPr lang="zh-CN" altLang="en-US" sz="2400" dirty="0"/>
              <a:t>组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424800" y="338400"/>
            <a:ext cx="619200" cy="313200"/>
          </a:xfrm>
          <a:prstGeom prst="rect">
            <a:avLst/>
          </a:prstGeom>
          <a:ln>
            <a:noFill/>
          </a:ln>
        </p:spPr>
      </p:pic>
      <p:sp>
        <p:nvSpPr>
          <p:cNvPr id="3" name="New shape"/>
          <p:cNvSpPr/>
          <p:nvPr/>
        </p:nvSpPr>
        <p:spPr>
          <a:xfrm>
            <a:off x="982800" y="105991"/>
            <a:ext cx="9369360" cy="7780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sz="3000" b="1" i="0">
                <a:solidFill>
                  <a:srgbClr val="000000"/>
                </a:solidFill>
                <a:highlight>
                  <a:srgbClr val="FFFFFF">
                    <a:alpha val="0"/>
                  </a:srgbClr>
                </a:highlight>
                <a:latin typeface="微软雅黑"/>
              </a:rPr>
              <a:t>DevOps能力展示</a:t>
            </a:r>
          </a:p>
        </p:txBody>
      </p:sp>
      <p:sp>
        <p:nvSpPr>
          <p:cNvPr id="4" name="New shape"/>
          <p:cNvSpPr/>
          <p:nvPr/>
        </p:nvSpPr>
        <p:spPr>
          <a:xfrm>
            <a:off x="6458401" y="1555200"/>
            <a:ext cx="4545078" cy="11327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l"/>
            <a:r>
              <a:rPr sz="2100" b="1" i="0">
                <a:solidFill>
                  <a:srgbClr val="0090FF"/>
                </a:solidFill>
                <a:highlight>
                  <a:srgbClr val="FFFFFF">
                    <a:alpha val="0"/>
                  </a:srgbClr>
                </a:highlight>
                <a:latin typeface="微软雅黑"/>
              </a:rPr>
              <a:t>自动化构建</a:t>
            </a:r>
          </a:p>
          <a:p>
            <a:pPr algn="l">
              <a:lnSpc>
                <a:spcPct val="150000"/>
              </a:lnSpc>
            </a:pPr>
            <a:r>
              <a:rPr sz="1575" b="0" i="0">
                <a:solidFill>
                  <a:srgbClr val="000000"/>
                </a:solidFill>
                <a:highlight>
                  <a:srgbClr val="FFFFFF">
                    <a:alpha val="0"/>
                  </a:srgbClr>
                </a:highlight>
                <a:latin typeface="微软雅黑"/>
              </a:rPr>
              <a:t>通过工具如Jenkins实现代码的自动构建，提高开发效率。</a:t>
            </a:r>
          </a:p>
        </p:txBody>
      </p:sp>
      <p:sp>
        <p:nvSpPr>
          <p:cNvPr id="5" name="New shape"/>
          <p:cNvSpPr/>
          <p:nvPr/>
        </p:nvSpPr>
        <p:spPr>
          <a:xfrm>
            <a:off x="981860" y="2390400"/>
            <a:ext cx="4545077" cy="11327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r"/>
            <a:r>
              <a:rPr sz="2100" b="1" i="0">
                <a:solidFill>
                  <a:srgbClr val="0090FF"/>
                </a:solidFill>
                <a:highlight>
                  <a:srgbClr val="FFFFFF">
                    <a:alpha val="0"/>
                  </a:srgbClr>
                </a:highlight>
                <a:latin typeface="微软雅黑"/>
              </a:rPr>
              <a:t>自动化测试</a:t>
            </a:r>
          </a:p>
          <a:p>
            <a:pPr algn="r">
              <a:lnSpc>
                <a:spcPct val="150000"/>
              </a:lnSpc>
            </a:pPr>
            <a:r>
              <a:rPr sz="1575" b="0" i="0">
                <a:solidFill>
                  <a:srgbClr val="000000"/>
                </a:solidFill>
                <a:highlight>
                  <a:srgbClr val="FFFFFF">
                    <a:alpha val="0"/>
                  </a:srgbClr>
                </a:highlight>
                <a:latin typeface="微软雅黑"/>
              </a:rPr>
              <a:t>利用Ansible等工具进行自动化测试，确保软件质量。</a:t>
            </a:r>
          </a:p>
        </p:txBody>
      </p:sp>
      <p:sp>
        <p:nvSpPr>
          <p:cNvPr id="6" name="New shape"/>
          <p:cNvSpPr/>
          <p:nvPr/>
        </p:nvSpPr>
        <p:spPr>
          <a:xfrm>
            <a:off x="6458401" y="3005402"/>
            <a:ext cx="4554174" cy="11327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l"/>
            <a:r>
              <a:rPr sz="2100" b="1" i="0">
                <a:solidFill>
                  <a:srgbClr val="0090FF"/>
                </a:solidFill>
                <a:highlight>
                  <a:srgbClr val="FFFFFF">
                    <a:alpha val="0"/>
                  </a:srgbClr>
                </a:highlight>
                <a:latin typeface="微软雅黑"/>
              </a:rPr>
              <a:t>监控告警</a:t>
            </a:r>
          </a:p>
          <a:p>
            <a:pPr algn="l">
              <a:lnSpc>
                <a:spcPct val="150000"/>
              </a:lnSpc>
            </a:pPr>
            <a:r>
              <a:rPr sz="1575" b="0" i="0">
                <a:solidFill>
                  <a:srgbClr val="000000"/>
                </a:solidFill>
                <a:highlight>
                  <a:srgbClr val="FFFFFF">
                    <a:alpha val="0"/>
                  </a:srgbClr>
                </a:highlight>
                <a:latin typeface="微软雅黑"/>
              </a:rPr>
              <a:t>使用Kubernetes等技术实现系统监控和告警，及时发现并解决问题。</a:t>
            </a:r>
          </a:p>
        </p:txBody>
      </p:sp>
      <p:sp>
        <p:nvSpPr>
          <p:cNvPr id="7" name="New shape"/>
          <p:cNvSpPr/>
          <p:nvPr/>
        </p:nvSpPr>
        <p:spPr>
          <a:xfrm>
            <a:off x="5965200" y="1926000"/>
            <a:ext cx="39600" cy="464400"/>
          </a:xfrm>
          <a:prstGeom prst="rect">
            <a:avLst/>
          </a:prstGeom>
          <a:solidFill>
            <a:srgbClr val="009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New shape"/>
          <p:cNvSpPr/>
          <p:nvPr/>
        </p:nvSpPr>
        <p:spPr>
          <a:xfrm>
            <a:off x="6152400" y="1735740"/>
            <a:ext cx="309600" cy="39600"/>
          </a:xfrm>
          <a:prstGeom prst="rect">
            <a:avLst/>
          </a:prstGeom>
          <a:solidFill>
            <a:srgbClr val="009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New shape"/>
          <p:cNvSpPr/>
          <p:nvPr/>
        </p:nvSpPr>
        <p:spPr>
          <a:xfrm>
            <a:off x="5806800" y="1555200"/>
            <a:ext cx="360000" cy="370800"/>
          </a:xfrm>
          <a:prstGeom prst="roundRect">
            <a:avLst>
              <a:gd name="adj" fmla="val 8819"/>
            </a:avLst>
          </a:prstGeom>
          <a:solidFill>
            <a:srgbClr val="0F35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0" name="New shape"/>
          <p:cNvSpPr/>
          <p:nvPr/>
        </p:nvSpPr>
        <p:spPr>
          <a:xfrm>
            <a:off x="5965200" y="2761200"/>
            <a:ext cx="39600" cy="244201"/>
          </a:xfrm>
          <a:prstGeom prst="rect">
            <a:avLst/>
          </a:prstGeom>
          <a:solidFill>
            <a:srgbClr val="009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New shape"/>
          <p:cNvSpPr/>
          <p:nvPr/>
        </p:nvSpPr>
        <p:spPr>
          <a:xfrm>
            <a:off x="5515200" y="2570940"/>
            <a:ext cx="309600" cy="39600"/>
          </a:xfrm>
          <a:prstGeom prst="rect">
            <a:avLst/>
          </a:prstGeom>
          <a:solidFill>
            <a:srgbClr val="009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New shape"/>
          <p:cNvSpPr/>
          <p:nvPr/>
        </p:nvSpPr>
        <p:spPr>
          <a:xfrm>
            <a:off x="5806800" y="2390400"/>
            <a:ext cx="360000" cy="370800"/>
          </a:xfrm>
          <a:prstGeom prst="roundRect">
            <a:avLst>
              <a:gd name="adj" fmla="val 8819"/>
            </a:avLst>
          </a:prstGeom>
          <a:solidFill>
            <a:srgbClr val="0F35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3" name="New shape"/>
          <p:cNvSpPr/>
          <p:nvPr/>
        </p:nvSpPr>
        <p:spPr>
          <a:xfrm>
            <a:off x="5965200" y="3376202"/>
            <a:ext cx="39600" cy="457200"/>
          </a:xfrm>
          <a:prstGeom prst="rect">
            <a:avLst/>
          </a:prstGeom>
          <a:solidFill>
            <a:srgbClr val="009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New shape"/>
          <p:cNvSpPr/>
          <p:nvPr/>
        </p:nvSpPr>
        <p:spPr>
          <a:xfrm>
            <a:off x="6152400" y="3185942"/>
            <a:ext cx="309600" cy="39600"/>
          </a:xfrm>
          <a:prstGeom prst="rect">
            <a:avLst/>
          </a:prstGeom>
          <a:solidFill>
            <a:srgbClr val="009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New shape"/>
          <p:cNvSpPr/>
          <p:nvPr/>
        </p:nvSpPr>
        <p:spPr>
          <a:xfrm>
            <a:off x="5806800" y="3005402"/>
            <a:ext cx="360000" cy="370800"/>
          </a:xfrm>
          <a:prstGeom prst="roundRect">
            <a:avLst>
              <a:gd name="adj" fmla="val 8819"/>
            </a:avLst>
          </a:prstGeom>
          <a:solidFill>
            <a:srgbClr val="0F35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3</a:t>
            </a: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766800" y="835200"/>
            <a:ext cx="925200" cy="925200"/>
          </a:xfrm>
          <a:prstGeom prst="rect">
            <a:avLst/>
          </a:prstGeom>
          <a:ln>
            <a:noFill/>
          </a:ln>
        </p:spPr>
      </p:pic>
      <p:sp>
        <p:nvSpPr>
          <p:cNvPr id="3" name="New shape"/>
          <p:cNvSpPr/>
          <p:nvPr/>
        </p:nvSpPr>
        <p:spPr>
          <a:xfrm>
            <a:off x="986400" y="931446"/>
            <a:ext cx="5776571" cy="11899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sz="4800" b="1" i="0">
                <a:solidFill>
                  <a:srgbClr val="0090FF"/>
                </a:solidFill>
                <a:highlight>
                  <a:srgbClr val="FFFFFF">
                    <a:alpha val="0"/>
                  </a:srgbClr>
                </a:highlight>
                <a:latin typeface="微软雅黑"/>
              </a:rPr>
              <a:t>03</a:t>
            </a:r>
          </a:p>
        </p:txBody>
      </p:sp>
      <p:sp>
        <p:nvSpPr>
          <p:cNvPr id="4" name="New shape"/>
          <p:cNvSpPr/>
          <p:nvPr/>
        </p:nvSpPr>
        <p:spPr>
          <a:xfrm>
            <a:off x="986400" y="1903475"/>
            <a:ext cx="5771526" cy="22882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sz="4800" b="1" i="0">
                <a:solidFill>
                  <a:srgbClr val="0F3558"/>
                </a:solidFill>
                <a:highlight>
                  <a:srgbClr val="FFFFFF">
                    <a:alpha val="0"/>
                  </a:srgbClr>
                </a:highlight>
                <a:latin typeface="微软雅黑"/>
              </a:rPr>
              <a:t>DevOps的注册、管理、角色设定</a:t>
            </a: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>
            <a:extLst>
              <a:ext uri="{FF2B5EF4-FFF2-40B4-BE49-F238E27FC236}">
                <a16:creationId xmlns:a16="http://schemas.microsoft.com/office/drawing/2014/main" id="{BA2FC833-2CFC-DB02-790F-BCBDB71F77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2859" y="836712"/>
            <a:ext cx="7442652" cy="1517341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30DE70F2-D6A4-D405-9CD0-3B1893DF8A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9736" y="2924944"/>
            <a:ext cx="7888899" cy="3585051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29ECC368-D366-4537-0CA3-FAF7AC08CD9A}"/>
              </a:ext>
            </a:extLst>
          </p:cNvPr>
          <p:cNvSpPr txBox="1"/>
          <p:nvPr/>
        </p:nvSpPr>
        <p:spPr>
          <a:xfrm>
            <a:off x="1127448" y="1412776"/>
            <a:ext cx="21602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成员的注册，角色分配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72A9EFC7-7493-5984-B559-9F9EEB5D65E5}"/>
              </a:ext>
            </a:extLst>
          </p:cNvPr>
          <p:cNvSpPr txBox="1"/>
          <p:nvPr/>
        </p:nvSpPr>
        <p:spPr>
          <a:xfrm>
            <a:off x="1127448" y="4509120"/>
            <a:ext cx="21602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项目任务的设定</a:t>
            </a:r>
          </a:p>
        </p:txBody>
      </p:sp>
    </p:spTree>
    <p:extLst>
      <p:ext uri="{BB962C8B-B14F-4D97-AF65-F5344CB8AC3E}">
        <p14:creationId xmlns:p14="http://schemas.microsoft.com/office/powerpoint/2010/main" val="1531249696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766800" y="835200"/>
            <a:ext cx="925200" cy="925200"/>
          </a:xfrm>
          <a:prstGeom prst="rect">
            <a:avLst/>
          </a:prstGeom>
          <a:ln>
            <a:noFill/>
          </a:ln>
        </p:spPr>
      </p:pic>
      <p:sp>
        <p:nvSpPr>
          <p:cNvPr id="3" name="New shape"/>
          <p:cNvSpPr/>
          <p:nvPr/>
        </p:nvSpPr>
        <p:spPr>
          <a:xfrm>
            <a:off x="986400" y="931446"/>
            <a:ext cx="5776571" cy="11899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sz="4800" b="1" i="0">
                <a:solidFill>
                  <a:srgbClr val="0090FF"/>
                </a:solidFill>
                <a:highlight>
                  <a:srgbClr val="FFFFFF">
                    <a:alpha val="0"/>
                  </a:srgbClr>
                </a:highlight>
                <a:latin typeface="微软雅黑"/>
              </a:rPr>
              <a:t>04</a:t>
            </a:r>
          </a:p>
        </p:txBody>
      </p:sp>
      <p:sp>
        <p:nvSpPr>
          <p:cNvPr id="4" name="New shape"/>
          <p:cNvSpPr/>
          <p:nvPr/>
        </p:nvSpPr>
        <p:spPr>
          <a:xfrm>
            <a:off x="986400" y="2512695"/>
            <a:ext cx="5771526" cy="10698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4800" b="1" i="0" dirty="0">
                <a:solidFill>
                  <a:srgbClr val="0F3558"/>
                </a:solidFill>
                <a:highlight>
                  <a:srgbClr val="FFFFFF">
                    <a:alpha val="0"/>
                  </a:srgbClr>
                </a:highlight>
                <a:latin typeface="微软雅黑"/>
              </a:rPr>
              <a:t>成员分工</a:t>
            </a:r>
            <a:endParaRPr sz="4800" b="1" i="0" dirty="0">
              <a:solidFill>
                <a:srgbClr val="0F3558"/>
              </a:solidFill>
              <a:highlight>
                <a:srgbClr val="FFFFFF">
                  <a:alpha val="0"/>
                </a:srgbClr>
              </a:highlight>
              <a:latin typeface="微软雅黑"/>
            </a:endParaRP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424800" y="338400"/>
            <a:ext cx="619200" cy="313200"/>
          </a:xfrm>
          <a:prstGeom prst="rect">
            <a:avLst/>
          </a:prstGeom>
          <a:ln>
            <a:noFill/>
          </a:ln>
        </p:spPr>
      </p:pic>
      <p:sp>
        <p:nvSpPr>
          <p:cNvPr id="3" name="New shape"/>
          <p:cNvSpPr/>
          <p:nvPr/>
        </p:nvSpPr>
        <p:spPr>
          <a:xfrm>
            <a:off x="982800" y="143396"/>
            <a:ext cx="9369360" cy="7032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000" b="1" i="0" dirty="0">
                <a:solidFill>
                  <a:srgbClr val="000000"/>
                </a:solidFill>
                <a:highlight>
                  <a:srgbClr val="FFFFFF">
                    <a:alpha val="0"/>
                  </a:srgbClr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蒋洪清：</a:t>
            </a:r>
            <a:r>
              <a:rPr sz="3000" b="1" i="0" dirty="0" err="1">
                <a:solidFill>
                  <a:srgbClr val="000000"/>
                </a:solidFill>
                <a:highlight>
                  <a:srgbClr val="FFFFFF">
                    <a:alpha val="0"/>
                  </a:srgbClr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产品经理</a:t>
            </a:r>
            <a:endParaRPr sz="3000" b="1" i="0" dirty="0">
              <a:solidFill>
                <a:srgbClr val="000000"/>
              </a:solidFill>
              <a:highlight>
                <a:srgbClr val="FFFFFF">
                  <a:alpha val="0"/>
                </a:srgbClr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New shape"/>
          <p:cNvSpPr/>
          <p:nvPr/>
        </p:nvSpPr>
        <p:spPr>
          <a:xfrm>
            <a:off x="1199456" y="1899697"/>
            <a:ext cx="2744215" cy="29084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l"/>
            <a:r>
              <a:rPr lang="zh-CN" altLang="en-US" sz="2100" b="1" i="0" dirty="0">
                <a:solidFill>
                  <a:srgbClr val="0090FF"/>
                </a:solidFill>
                <a:highlight>
                  <a:srgbClr val="FFFFFF">
                    <a:alpha val="0"/>
                  </a:srgbClr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产品规划与产品设计</a:t>
            </a:r>
            <a:b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市场调研和用户需</a:t>
            </a:r>
            <a:endParaRPr lang="en-US" altLang="zh-CN" sz="18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zh-CN" altLang="zh-CN" sz="1800" kern="1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根据市场调研和用户需求，制定产品规划和发展战略，确定产品的定位、功能和特性</a:t>
            </a:r>
            <a:r>
              <a:rPr lang="zh-CN" altLang="en-US" kern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kern="1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zh-CN" altLang="zh-CN" sz="18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与设计团队合作，制定产品原型和界面设计，确保产品在视觉和用户体验上达到最佳水准。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New shape"/>
          <p:cNvSpPr/>
          <p:nvPr/>
        </p:nvSpPr>
        <p:spPr>
          <a:xfrm>
            <a:off x="4835512" y="1899697"/>
            <a:ext cx="2744215" cy="29084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l"/>
            <a:r>
              <a:rPr lang="zh-CN" altLang="en-US" sz="2100" b="1" i="0" dirty="0">
                <a:solidFill>
                  <a:srgbClr val="0090FF"/>
                </a:solidFill>
                <a:highlight>
                  <a:srgbClr val="FFFFFF">
                    <a:alpha val="0"/>
                  </a:srgbClr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项目管理与需求分析</a:t>
            </a:r>
            <a:br>
              <a:rPr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en-US" sz="1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负责产品开发的整个项目管理过程，包括制定时间表、分配资源、跟踪进度等，确保项目按时完成。</a:t>
            </a:r>
            <a:endParaRPr lang="en-US" altLang="zh-CN" sz="1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深入了解用户需求，通过用户反馈和数据分析，持续优化产品功能和体验，提高用户满意度。</a:t>
            </a:r>
            <a:endParaRPr sz="1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New shape"/>
          <p:cNvSpPr/>
          <p:nvPr/>
        </p:nvSpPr>
        <p:spPr>
          <a:xfrm>
            <a:off x="8471568" y="1899697"/>
            <a:ext cx="2744216" cy="31854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l"/>
            <a:r>
              <a:rPr lang="zh-CN" altLang="en-US" sz="2100" b="1" i="0" dirty="0">
                <a:solidFill>
                  <a:srgbClr val="0090FF"/>
                </a:solidFill>
                <a:highlight>
                  <a:srgbClr val="FFFFFF">
                    <a:alpha val="0"/>
                  </a:srgbClr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团队沟通与市场推广</a:t>
            </a:r>
            <a:br>
              <a:rPr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作为产品团队的核心成员，与工程师、设计师、市场营销团队等部门密切合作，协调各方资源，推动产品的顺利上线。</a:t>
            </a:r>
            <a:endParaRPr lang="en-US" altLang="zh-CN" sz="1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制定产品上市推广策略，包括定价策略、渠道选择、市场营销活动等，提高产品的知名度和市场份额。</a:t>
            </a:r>
            <a:endParaRPr sz="1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424800" y="338400"/>
            <a:ext cx="619200" cy="313200"/>
          </a:xfrm>
          <a:prstGeom prst="rect">
            <a:avLst/>
          </a:prstGeom>
          <a:ln>
            <a:noFill/>
          </a:ln>
        </p:spPr>
      </p:pic>
      <p:sp>
        <p:nvSpPr>
          <p:cNvPr id="3" name="New shape"/>
          <p:cNvSpPr/>
          <p:nvPr/>
        </p:nvSpPr>
        <p:spPr>
          <a:xfrm>
            <a:off x="982800" y="143396"/>
            <a:ext cx="9369360" cy="7032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000" b="1" i="0" dirty="0">
                <a:solidFill>
                  <a:srgbClr val="000000"/>
                </a:solidFill>
                <a:highlight>
                  <a:srgbClr val="FFFFFF">
                    <a:alpha val="0"/>
                  </a:srgbClr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杨震：</a:t>
            </a:r>
            <a:r>
              <a:rPr sz="3000" b="1" i="0" dirty="0" err="1">
                <a:solidFill>
                  <a:srgbClr val="000000"/>
                </a:solidFill>
                <a:highlight>
                  <a:srgbClr val="FFFFFF">
                    <a:alpha val="0"/>
                  </a:srgbClr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系统开发人员</a:t>
            </a:r>
            <a:endParaRPr sz="3000" b="1" i="0" dirty="0">
              <a:solidFill>
                <a:srgbClr val="000000"/>
              </a:solidFill>
              <a:highlight>
                <a:srgbClr val="FFFFFF">
                  <a:alpha val="0"/>
                </a:srgbClr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New shape"/>
          <p:cNvSpPr/>
          <p:nvPr/>
        </p:nvSpPr>
        <p:spPr>
          <a:xfrm>
            <a:off x="335360" y="2060848"/>
            <a:ext cx="2744215" cy="19884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100" b="1" i="0" u="none" strike="noStrike" kern="1200" cap="none" spc="0" normalizeH="0" baseline="0" noProof="0" dirty="0">
                <a:ln>
                  <a:noFill/>
                </a:ln>
                <a:solidFill>
                  <a:srgbClr val="0090FF"/>
                </a:solidFill>
                <a:effectLst/>
                <a:highlight>
                  <a:srgbClr val="FFFFFF">
                    <a:alpha val="0"/>
                  </a:srgbClr>
                </a:highligh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代码实现与文档编写</a:t>
            </a:r>
          </a:p>
          <a:p>
            <a:pPr algn="l">
              <a:lnSpc>
                <a:spcPct val="150000"/>
              </a:lnSpc>
            </a:pPr>
            <a:endParaRPr lang="en-US" altLang="zh-CN" sz="1575" dirty="0">
              <a:solidFill>
                <a:srgbClr val="000000"/>
              </a:solidFill>
              <a:highlight>
                <a:srgbClr val="FFFFFF">
                  <a:alpha val="0"/>
                </a:srgbClr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1575" dirty="0">
                <a:solidFill>
                  <a:srgbClr val="000000"/>
                </a:solidFill>
                <a:highlight>
                  <a:srgbClr val="FFFFFF">
                    <a:alpha val="0"/>
                  </a:srgbClr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  <a:r>
              <a:rPr sz="1575" b="0" i="0" dirty="0" err="1">
                <a:solidFill>
                  <a:srgbClr val="000000"/>
                </a:solidFill>
                <a:highlight>
                  <a:srgbClr val="FFFFFF">
                    <a:alpha val="0"/>
                  </a:srgbClr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开发人员需完成软件系统代码的编写，同时编写必要的代码注释和开发文档</a:t>
            </a:r>
            <a:r>
              <a:rPr sz="1575" b="0" i="0" dirty="0">
                <a:solidFill>
                  <a:srgbClr val="000000"/>
                </a:solidFill>
                <a:highlight>
                  <a:srgbClr val="FFFFFF">
                    <a:alpha val="0"/>
                  </a:srgbClr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6" name="New shape"/>
          <p:cNvSpPr/>
          <p:nvPr/>
        </p:nvSpPr>
        <p:spPr>
          <a:xfrm>
            <a:off x="3425893" y="2060848"/>
            <a:ext cx="2744215" cy="19884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100" b="1" i="0" u="none" strike="noStrike" kern="1200" cap="none" spc="0" normalizeH="0" baseline="0" noProof="0" dirty="0">
                <a:ln>
                  <a:noFill/>
                </a:ln>
                <a:solidFill>
                  <a:srgbClr val="0090FF"/>
                </a:solidFill>
                <a:effectLst/>
                <a:highlight>
                  <a:srgbClr val="FFFFFF">
                    <a:alpha val="0"/>
                  </a:srgbClr>
                </a:highligh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功能定义与程序设计</a:t>
            </a:r>
          </a:p>
          <a:p>
            <a:pPr algn="l">
              <a:lnSpc>
                <a:spcPct val="150000"/>
              </a:lnSpc>
            </a:pPr>
            <a:endParaRPr lang="en-US" sz="1575" dirty="0">
              <a:solidFill>
                <a:srgbClr val="000000"/>
              </a:solidFill>
              <a:highlight>
                <a:srgbClr val="FFFFFF">
                  <a:alpha val="0"/>
                </a:srgbClr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sz="1575" b="0" i="0" dirty="0" err="1">
                <a:solidFill>
                  <a:srgbClr val="000000"/>
                </a:solidFill>
                <a:highlight>
                  <a:srgbClr val="FFFFFF">
                    <a:alpha val="0"/>
                  </a:srgbClr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参与系统功能的初步定义和整体的程序设计，确保系统能够满足业务需求</a:t>
            </a:r>
            <a:r>
              <a:rPr sz="1575" b="0" i="0" dirty="0">
                <a:solidFill>
                  <a:srgbClr val="000000"/>
                </a:solidFill>
                <a:highlight>
                  <a:srgbClr val="FFFFFF">
                    <a:alpha val="0"/>
                  </a:srgbClr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8" name="New shape"/>
          <p:cNvSpPr/>
          <p:nvPr/>
        </p:nvSpPr>
        <p:spPr>
          <a:xfrm>
            <a:off x="6516426" y="2060848"/>
            <a:ext cx="2744216" cy="19884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100" b="1" i="0" dirty="0">
                <a:solidFill>
                  <a:srgbClr val="0090FF"/>
                </a:solidFill>
                <a:highlight>
                  <a:srgbClr val="FFFFFF">
                    <a:alpha val="0"/>
                  </a:srgbClr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代码调试与维护</a:t>
            </a:r>
            <a:endParaRPr lang="en-US" sz="2100" b="0" i="0" dirty="0">
              <a:solidFill>
                <a:srgbClr val="000000"/>
              </a:solidFill>
              <a:highlight>
                <a:srgbClr val="FFFFFF">
                  <a:alpha val="0"/>
                </a:srgbClr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endParaRPr lang="en-US" sz="1575" b="0" i="0" dirty="0">
              <a:solidFill>
                <a:srgbClr val="000000"/>
              </a:solidFill>
              <a:highlight>
                <a:srgbClr val="FFFFFF">
                  <a:alpha val="0"/>
                </a:srgbClr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sz="1575" b="0" i="0" dirty="0" err="1">
                <a:solidFill>
                  <a:srgbClr val="000000"/>
                </a:solidFill>
                <a:highlight>
                  <a:srgbClr val="FFFFFF">
                    <a:alpha val="0"/>
                  </a:srgbClr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根据设计文档或需求说明进行代码的调试、测试和维护，修复可能出现的问题</a:t>
            </a:r>
            <a:r>
              <a:rPr sz="1575" b="0" i="0" dirty="0">
                <a:solidFill>
                  <a:srgbClr val="000000"/>
                </a:solidFill>
                <a:highlight>
                  <a:srgbClr val="FFFFFF">
                    <a:alpha val="0"/>
                  </a:srgbClr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C5C9B5F-E522-9D81-A7DE-2EF125022E3F}"/>
              </a:ext>
            </a:extLst>
          </p:cNvPr>
          <p:cNvSpPr txBox="1"/>
          <p:nvPr/>
        </p:nvSpPr>
        <p:spPr>
          <a:xfrm>
            <a:off x="9606960" y="2060848"/>
            <a:ext cx="2304256" cy="2231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100" b="1" dirty="0">
                <a:solidFill>
                  <a:srgbClr val="0090FF"/>
                </a:solidFill>
                <a:highlight>
                  <a:srgbClr val="FFFFFF">
                    <a:alpha val="0"/>
                  </a:srgbClr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协助测试与任务配合</a:t>
            </a:r>
            <a:endParaRPr lang="en-US" altLang="zh-CN" sz="2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zh-CN" altLang="zh-CN" sz="158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协助测试工程师制定测试计划，并对发现的问题进行定位和修复，同时配合项目经理完成相关任务目标。</a:t>
            </a:r>
            <a:endParaRPr lang="zh-CN" altLang="en-US" sz="158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424800" y="338400"/>
            <a:ext cx="619200" cy="313200"/>
          </a:xfrm>
          <a:prstGeom prst="rect">
            <a:avLst/>
          </a:prstGeom>
          <a:ln>
            <a:noFill/>
          </a:ln>
        </p:spPr>
      </p:pic>
      <p:sp>
        <p:nvSpPr>
          <p:cNvPr id="3" name="New shape"/>
          <p:cNvSpPr/>
          <p:nvPr/>
        </p:nvSpPr>
        <p:spPr>
          <a:xfrm>
            <a:off x="982800" y="143396"/>
            <a:ext cx="9369360" cy="7032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000" b="1" dirty="0">
                <a:solidFill>
                  <a:srgbClr val="000000"/>
                </a:solidFill>
                <a:highlight>
                  <a:srgbClr val="FFFFFF">
                    <a:alpha val="0"/>
                  </a:srgbClr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黄雨：</a:t>
            </a:r>
            <a:r>
              <a:rPr sz="3000" b="1" i="0" dirty="0" err="1">
                <a:solidFill>
                  <a:srgbClr val="000000"/>
                </a:solidFill>
                <a:highlight>
                  <a:srgbClr val="FFFFFF">
                    <a:alpha val="0"/>
                  </a:srgbClr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前端开发人员</a:t>
            </a:r>
            <a:endParaRPr sz="3000" b="1" i="0" dirty="0">
              <a:solidFill>
                <a:srgbClr val="000000"/>
              </a:solidFill>
              <a:highlight>
                <a:srgbClr val="FFFFFF">
                  <a:alpha val="0"/>
                </a:srgbClr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New shape"/>
          <p:cNvSpPr/>
          <p:nvPr/>
        </p:nvSpPr>
        <p:spPr>
          <a:xfrm>
            <a:off x="982800" y="1876612"/>
            <a:ext cx="2744215" cy="31365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l"/>
            <a:r>
              <a:rPr sz="2100" b="1" i="0" dirty="0" err="1">
                <a:solidFill>
                  <a:srgbClr val="0090FF"/>
                </a:solidFill>
                <a:highlight>
                  <a:srgbClr val="FFFFFF">
                    <a:alpha val="0"/>
                  </a:srgbClr>
                </a:highlight>
                <a:latin typeface="微软雅黑"/>
              </a:rPr>
              <a:t>前端开发工具使用</a:t>
            </a:r>
            <a:br>
              <a:rPr sz="1800" dirty="0">
                <a:latin typeface="微软雅黑"/>
              </a:rPr>
            </a:br>
            <a:endParaRPr sz="1800" dirty="0">
              <a:latin typeface="微软雅黑"/>
            </a:endParaRPr>
          </a:p>
          <a:p>
            <a:pPr algn="l">
              <a:lnSpc>
                <a:spcPct val="150000"/>
              </a:lnSpc>
            </a:pPr>
            <a:r>
              <a:rPr b="0" i="0" dirty="0">
                <a:solidFill>
                  <a:srgbClr val="000000"/>
                </a:solidFill>
                <a:highlight>
                  <a:srgbClr val="FFFFFF">
                    <a:alpha val="0"/>
                  </a:srgbClr>
                </a:highlight>
                <a:latin typeface="微软雅黑"/>
              </a:rPr>
              <a:t>前端开发人员需要熟练掌握各种前端开发工具，如HTML、CSS、JavaScript等，以实现智能垃圾分类助手的界面设计和交互功能。</a:t>
            </a:r>
          </a:p>
        </p:txBody>
      </p:sp>
      <p:sp>
        <p:nvSpPr>
          <p:cNvPr id="5" name="New shape"/>
          <p:cNvSpPr/>
          <p:nvPr/>
        </p:nvSpPr>
        <p:spPr>
          <a:xfrm>
            <a:off x="4691528" y="1876612"/>
            <a:ext cx="2744215" cy="31365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l"/>
            <a:r>
              <a:rPr sz="2100" b="1" i="0" dirty="0" err="1">
                <a:solidFill>
                  <a:srgbClr val="0090FF"/>
                </a:solidFill>
                <a:highlight>
                  <a:srgbClr val="FFFFFF">
                    <a:alpha val="0"/>
                  </a:srgbClr>
                </a:highlight>
                <a:latin typeface="微软雅黑"/>
              </a:rPr>
              <a:t>用户界面设计</a:t>
            </a:r>
            <a:br>
              <a:rPr sz="1800" dirty="0">
                <a:latin typeface="微软雅黑"/>
              </a:rPr>
            </a:br>
            <a:endParaRPr sz="1800" dirty="0">
              <a:latin typeface="微软雅黑"/>
            </a:endParaRPr>
          </a:p>
          <a:p>
            <a:pPr algn="l">
              <a:lnSpc>
                <a:spcPct val="150000"/>
              </a:lnSpc>
            </a:pPr>
            <a:r>
              <a:rPr b="0" i="0" dirty="0" err="1">
                <a:solidFill>
                  <a:srgbClr val="000000"/>
                </a:solidFill>
                <a:highlight>
                  <a:srgbClr val="FFFFFF">
                    <a:alpha val="0"/>
                  </a:srgbClr>
                </a:highlight>
                <a:latin typeface="微软雅黑"/>
              </a:rPr>
              <a:t>前端开发人员负责根据产品经理的需求和设计团队的原型，进行用户界面的设计和优化，确保用户在使用智能垃圾分类助手时有良好的体验</a:t>
            </a:r>
            <a:r>
              <a:rPr b="0" i="0" dirty="0">
                <a:solidFill>
                  <a:srgbClr val="000000"/>
                </a:solidFill>
                <a:highlight>
                  <a:srgbClr val="FFFFFF">
                    <a:alpha val="0"/>
                  </a:srgbClr>
                </a:highlight>
                <a:latin typeface="微软雅黑"/>
              </a:rPr>
              <a:t>。</a:t>
            </a:r>
          </a:p>
        </p:txBody>
      </p:sp>
      <p:sp>
        <p:nvSpPr>
          <p:cNvPr id="6" name="New shape"/>
          <p:cNvSpPr/>
          <p:nvPr/>
        </p:nvSpPr>
        <p:spPr>
          <a:xfrm>
            <a:off x="8400256" y="1876612"/>
            <a:ext cx="2744216" cy="31365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l"/>
            <a:r>
              <a:rPr sz="2100" b="1" i="0" dirty="0" err="1">
                <a:solidFill>
                  <a:srgbClr val="0090FF"/>
                </a:solidFill>
                <a:highlight>
                  <a:srgbClr val="FFFFFF">
                    <a:alpha val="0"/>
                  </a:srgbClr>
                </a:highlight>
                <a:latin typeface="微软雅黑"/>
              </a:rPr>
              <a:t>前端代码编写与调试</a:t>
            </a:r>
            <a:br>
              <a:rPr sz="1800" dirty="0">
                <a:latin typeface="微软雅黑"/>
              </a:rPr>
            </a:br>
            <a:endParaRPr sz="1800" dirty="0">
              <a:latin typeface="微软雅黑"/>
            </a:endParaRPr>
          </a:p>
          <a:p>
            <a:pPr algn="l">
              <a:lnSpc>
                <a:spcPct val="150000"/>
              </a:lnSpc>
            </a:pPr>
            <a:r>
              <a:rPr b="0" i="0" dirty="0" err="1">
                <a:solidFill>
                  <a:srgbClr val="000000"/>
                </a:solidFill>
                <a:highlight>
                  <a:srgbClr val="FFFFFF">
                    <a:alpha val="0"/>
                  </a:srgbClr>
                </a:highlight>
                <a:latin typeface="微软雅黑"/>
              </a:rPr>
              <a:t>前端开发人员需要编写高质量的前端代码，同时进行代码的调试和测试，以确保智能垃圾分类助手在各种浏览器和设备上的兼容性和稳定性</a:t>
            </a:r>
            <a:r>
              <a:rPr b="0" i="0" dirty="0">
                <a:solidFill>
                  <a:srgbClr val="000000"/>
                </a:solidFill>
                <a:highlight>
                  <a:srgbClr val="FFFFFF">
                    <a:alpha val="0"/>
                  </a:srgbClr>
                </a:highlight>
                <a:latin typeface="微软雅黑"/>
              </a:rPr>
              <a:t>。</a:t>
            </a: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424800" y="338400"/>
            <a:ext cx="619200" cy="313200"/>
          </a:xfrm>
          <a:prstGeom prst="rect">
            <a:avLst/>
          </a:prstGeom>
          <a:ln>
            <a:noFill/>
          </a:ln>
        </p:spPr>
      </p:pic>
      <p:sp>
        <p:nvSpPr>
          <p:cNvPr id="3" name="New shape"/>
          <p:cNvSpPr/>
          <p:nvPr/>
        </p:nvSpPr>
        <p:spPr>
          <a:xfrm>
            <a:off x="982800" y="143396"/>
            <a:ext cx="9369360" cy="7032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000" b="1" i="0" dirty="0">
                <a:solidFill>
                  <a:srgbClr val="000000"/>
                </a:solidFill>
                <a:highlight>
                  <a:srgbClr val="FFFFFF">
                    <a:alpha val="0"/>
                  </a:srgbClr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陈俊波：</a:t>
            </a:r>
            <a:r>
              <a:rPr sz="3000" b="1" i="0" dirty="0" err="1">
                <a:solidFill>
                  <a:srgbClr val="000000"/>
                </a:solidFill>
                <a:highlight>
                  <a:srgbClr val="FFFFFF">
                    <a:alpha val="0"/>
                  </a:srgbClr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测试工程师</a:t>
            </a:r>
            <a:endParaRPr sz="3000" b="1" i="0" dirty="0">
              <a:solidFill>
                <a:srgbClr val="000000"/>
              </a:solidFill>
              <a:highlight>
                <a:srgbClr val="FFFFFF">
                  <a:alpha val="0"/>
                </a:srgbClr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New shape"/>
          <p:cNvSpPr/>
          <p:nvPr/>
        </p:nvSpPr>
        <p:spPr>
          <a:xfrm>
            <a:off x="263352" y="1960671"/>
            <a:ext cx="2744215" cy="21236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l"/>
            <a:r>
              <a:rPr lang="zh-CN" altLang="en-US" sz="2100" b="1" i="0" dirty="0">
                <a:solidFill>
                  <a:srgbClr val="0090FF"/>
                </a:solidFill>
                <a:highlight>
                  <a:srgbClr val="FFFFFF">
                    <a:alpha val="0"/>
                  </a:srgbClr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自动化测试和持续集成</a:t>
            </a:r>
            <a:br>
              <a:rPr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zh-CN" sz="18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开发和维护自动化测试框架和脚本。这可能包括单元测试、集成测试、性能测试和端到端测试</a:t>
            </a:r>
            <a:r>
              <a:rPr lang="zh-CN" altLang="en-US" sz="18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sz="1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New shape"/>
          <p:cNvSpPr/>
          <p:nvPr/>
        </p:nvSpPr>
        <p:spPr>
          <a:xfrm>
            <a:off x="3248806" y="1960671"/>
            <a:ext cx="2744215" cy="29084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l"/>
            <a:r>
              <a:rPr lang="zh-CN" altLang="en-US" sz="2100" b="1" i="0" dirty="0">
                <a:solidFill>
                  <a:srgbClr val="0090FF"/>
                </a:solidFill>
                <a:highlight>
                  <a:srgbClr val="FFFFFF">
                    <a:alpha val="0"/>
                  </a:srgbClr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性能测试和安全测试</a:t>
            </a:r>
            <a:br>
              <a:rPr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zh-CN" sz="18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执行负载和压力测试，模拟各种用户和系统负载场景，确保系统的性能满足要求。</a:t>
            </a:r>
            <a:endParaRPr lang="en-US" altLang="zh-CN" sz="1800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zh-CN" altLang="zh-CN" sz="1800" kern="1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评估软件的安全性，查找潜在的安全漏洞，比如执行代码扫描和渗透测试。</a:t>
            </a:r>
          </a:p>
          <a:p>
            <a:pPr algn="l"/>
            <a:endParaRPr sz="1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New shape"/>
          <p:cNvSpPr/>
          <p:nvPr/>
        </p:nvSpPr>
        <p:spPr>
          <a:xfrm>
            <a:off x="6234260" y="1960671"/>
            <a:ext cx="2744216" cy="26314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l"/>
            <a:r>
              <a:rPr lang="zh-CN" altLang="en-US" sz="2100" b="1" i="0" dirty="0">
                <a:solidFill>
                  <a:srgbClr val="0090FF"/>
                </a:solidFill>
                <a:highlight>
                  <a:srgbClr val="FFFFFF">
                    <a:alpha val="0"/>
                  </a:srgbClr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故障排查和风险管理</a:t>
            </a:r>
            <a:br>
              <a:rPr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zh-CN" altLang="zh-CN" sz="1800" kern="1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分析测试中发现的问题，与开发团队合作定位、报告并跟踪问题。</a:t>
            </a:r>
            <a:endParaRPr lang="en-US" altLang="zh-CN" sz="1800" kern="100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zh-CN" altLang="zh-CN" sz="1800" kern="1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质量控制过程中，评估产品风险，为风险制定缓解策略，并确保产品满足质量标准。</a:t>
            </a:r>
          </a:p>
        </p:txBody>
      </p:sp>
      <p:sp>
        <p:nvSpPr>
          <p:cNvPr id="10" name="New shape">
            <a:extLst>
              <a:ext uri="{FF2B5EF4-FFF2-40B4-BE49-F238E27FC236}">
                <a16:creationId xmlns:a16="http://schemas.microsoft.com/office/drawing/2014/main" id="{7A232084-FC32-C050-C8A7-A4D88265BB38}"/>
              </a:ext>
            </a:extLst>
          </p:cNvPr>
          <p:cNvSpPr/>
          <p:nvPr/>
        </p:nvSpPr>
        <p:spPr>
          <a:xfrm>
            <a:off x="9219714" y="1960671"/>
            <a:ext cx="2744216" cy="18004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l"/>
            <a:r>
              <a:rPr lang="zh-CN" altLang="en-US" sz="2100" b="1" i="0" dirty="0">
                <a:solidFill>
                  <a:srgbClr val="0090FF"/>
                </a:solidFill>
                <a:highlight>
                  <a:srgbClr val="FFFFFF">
                    <a:alpha val="0"/>
                  </a:srgbClr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反馈和持续改进</a:t>
            </a:r>
            <a:br>
              <a:rPr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zh-CN" altLang="zh-CN" sz="1800" kern="1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测试完成后，提供反馈和建议，推动持续改进开发和测试流程。</a:t>
            </a:r>
          </a:p>
          <a:p>
            <a:pPr algn="l"/>
            <a:endParaRPr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611778" y="2635727"/>
            <a:ext cx="11038043" cy="11899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sz="4800" b="1" i="0">
                <a:solidFill>
                  <a:srgbClr val="000000"/>
                </a:solidFill>
                <a:highlight>
                  <a:srgbClr val="FFFFFF">
                    <a:alpha val="0"/>
                  </a:srgbClr>
                </a:highlight>
                <a:latin typeface="微软雅黑"/>
              </a:rPr>
              <a:t>谢 谢 大 家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838800" y="979200"/>
            <a:ext cx="3672000" cy="511200"/>
          </a:xfrm>
          <a:prstGeom prst="rect">
            <a:avLst/>
          </a:prstGeom>
          <a:ln>
            <a:noFill/>
          </a:ln>
        </p:spPr>
      </p:pic>
      <p:sp>
        <p:nvSpPr>
          <p:cNvPr id="3" name="New shape"/>
          <p:cNvSpPr/>
          <p:nvPr/>
        </p:nvSpPr>
        <p:spPr>
          <a:xfrm>
            <a:off x="1054800" y="1037646"/>
            <a:ext cx="2482880" cy="11899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sz="4800" b="1" i="0">
                <a:solidFill>
                  <a:srgbClr val="0F3558"/>
                </a:solidFill>
                <a:highlight>
                  <a:srgbClr val="FFFFFF">
                    <a:alpha val="0"/>
                  </a:srgbClr>
                </a:highlight>
                <a:latin typeface="微软雅黑"/>
              </a:rPr>
              <a:t>目录</a:t>
            </a:r>
          </a:p>
        </p:txBody>
      </p:sp>
      <p:sp>
        <p:nvSpPr>
          <p:cNvPr id="4" name="New shape"/>
          <p:cNvSpPr/>
          <p:nvPr/>
        </p:nvSpPr>
        <p:spPr>
          <a:xfrm>
            <a:off x="2340000" y="2415235"/>
            <a:ext cx="4152432" cy="662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l">
              <a:lnSpc>
                <a:spcPct val="150000"/>
              </a:lnSpc>
            </a:pPr>
            <a:r>
              <a:rPr sz="2000" b="1" dirty="0">
                <a:solidFill>
                  <a:srgbClr val="0090FF"/>
                </a:solidFill>
                <a:latin typeface="微软雅黑"/>
              </a:rPr>
              <a:t>01</a:t>
            </a:r>
            <a:r>
              <a:rPr sz="2800" dirty="0">
                <a:latin typeface="微软雅黑"/>
              </a:rPr>
              <a:t> </a:t>
            </a:r>
            <a:r>
              <a:rPr sz="2000" b="0" i="0" dirty="0" err="1">
                <a:solidFill>
                  <a:srgbClr val="000000"/>
                </a:solidFill>
                <a:highlight>
                  <a:srgbClr val="FFFFFF">
                    <a:alpha val="0"/>
                  </a:srgbClr>
                </a:highlight>
                <a:latin typeface="微软雅黑"/>
              </a:rPr>
              <a:t>智能垃圾分类助手项目介绍</a:t>
            </a:r>
            <a:endParaRPr sz="2000" b="0" i="0" dirty="0">
              <a:solidFill>
                <a:srgbClr val="000000"/>
              </a:solidFill>
              <a:highlight>
                <a:srgbClr val="FFFFFF">
                  <a:alpha val="0"/>
                </a:srgbClr>
              </a:highlight>
              <a:latin typeface="微软雅黑"/>
            </a:endParaRPr>
          </a:p>
        </p:txBody>
      </p:sp>
      <p:sp>
        <p:nvSpPr>
          <p:cNvPr id="5" name="New shape"/>
          <p:cNvSpPr/>
          <p:nvPr/>
        </p:nvSpPr>
        <p:spPr>
          <a:xfrm>
            <a:off x="7045032" y="2415235"/>
            <a:ext cx="4152433" cy="662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l">
              <a:lnSpc>
                <a:spcPct val="150000"/>
              </a:lnSpc>
            </a:pPr>
            <a:r>
              <a:rPr sz="2000" b="1" dirty="0">
                <a:solidFill>
                  <a:srgbClr val="0090FF"/>
                </a:solidFill>
                <a:latin typeface="微软雅黑"/>
              </a:rPr>
              <a:t>02</a:t>
            </a:r>
            <a:r>
              <a:rPr sz="2800" dirty="0">
                <a:latin typeface="微软雅黑"/>
              </a:rPr>
              <a:t> </a:t>
            </a:r>
            <a:r>
              <a:rPr sz="2000" b="0" i="0" dirty="0" err="1">
                <a:solidFill>
                  <a:srgbClr val="000000"/>
                </a:solidFill>
                <a:highlight>
                  <a:srgbClr val="FFFFFF">
                    <a:alpha val="0"/>
                  </a:srgbClr>
                </a:highlight>
                <a:latin typeface="微软雅黑"/>
              </a:rPr>
              <a:t>DevOps介绍</a:t>
            </a:r>
            <a:endParaRPr sz="2000" b="0" i="0" dirty="0">
              <a:solidFill>
                <a:srgbClr val="000000"/>
              </a:solidFill>
              <a:highlight>
                <a:srgbClr val="FFFFFF">
                  <a:alpha val="0"/>
                </a:srgbClr>
              </a:highlight>
              <a:latin typeface="微软雅黑"/>
            </a:endParaRPr>
          </a:p>
        </p:txBody>
      </p:sp>
      <p:sp>
        <p:nvSpPr>
          <p:cNvPr id="6" name="New shape"/>
          <p:cNvSpPr/>
          <p:nvPr/>
        </p:nvSpPr>
        <p:spPr>
          <a:xfrm>
            <a:off x="2296240" y="4008641"/>
            <a:ext cx="4519840" cy="662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l">
              <a:lnSpc>
                <a:spcPct val="150000"/>
              </a:lnSpc>
            </a:pPr>
            <a:r>
              <a:rPr sz="2000" b="1" dirty="0">
                <a:solidFill>
                  <a:srgbClr val="0090FF"/>
                </a:solidFill>
                <a:latin typeface="微软雅黑"/>
              </a:rPr>
              <a:t>03</a:t>
            </a:r>
            <a:r>
              <a:rPr sz="2800" dirty="0">
                <a:latin typeface="微软雅黑"/>
              </a:rPr>
              <a:t> </a:t>
            </a:r>
            <a:r>
              <a:rPr sz="2000" b="0" i="0" dirty="0" err="1">
                <a:solidFill>
                  <a:srgbClr val="000000"/>
                </a:solidFill>
                <a:highlight>
                  <a:srgbClr val="FFFFFF">
                    <a:alpha val="0"/>
                  </a:srgbClr>
                </a:highlight>
                <a:latin typeface="微软雅黑"/>
              </a:rPr>
              <a:t>DevOps的注册、管理、角色设定</a:t>
            </a:r>
            <a:endParaRPr sz="2000" b="0" i="0" dirty="0">
              <a:solidFill>
                <a:srgbClr val="000000"/>
              </a:solidFill>
              <a:highlight>
                <a:srgbClr val="FFFFFF">
                  <a:alpha val="0"/>
                </a:srgbClr>
              </a:highlight>
              <a:latin typeface="微软雅黑"/>
            </a:endParaRPr>
          </a:p>
        </p:txBody>
      </p:sp>
      <p:sp>
        <p:nvSpPr>
          <p:cNvPr id="7" name="New shape"/>
          <p:cNvSpPr/>
          <p:nvPr/>
        </p:nvSpPr>
        <p:spPr>
          <a:xfrm>
            <a:off x="7032104" y="4008641"/>
            <a:ext cx="4152433" cy="662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l">
              <a:lnSpc>
                <a:spcPct val="150000"/>
              </a:lnSpc>
            </a:pPr>
            <a:r>
              <a:rPr sz="2000" b="1" dirty="0">
                <a:solidFill>
                  <a:srgbClr val="009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r>
              <a:rPr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0" i="0" dirty="0">
                <a:solidFill>
                  <a:srgbClr val="000000"/>
                </a:solidFill>
                <a:highlight>
                  <a:srgbClr val="FFFFFF">
                    <a:alpha val="0"/>
                  </a:srgbClr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成员的分工</a:t>
            </a:r>
            <a:endParaRPr sz="2000" b="0" i="0" dirty="0">
              <a:solidFill>
                <a:srgbClr val="000000"/>
              </a:solidFill>
              <a:highlight>
                <a:srgbClr val="FFFFFF">
                  <a:alpha val="0"/>
                </a:srgbClr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766800" y="835200"/>
            <a:ext cx="925200" cy="925200"/>
          </a:xfrm>
          <a:prstGeom prst="rect">
            <a:avLst/>
          </a:prstGeom>
          <a:ln>
            <a:noFill/>
          </a:ln>
        </p:spPr>
      </p:pic>
      <p:sp>
        <p:nvSpPr>
          <p:cNvPr id="3" name="New shape"/>
          <p:cNvSpPr/>
          <p:nvPr/>
        </p:nvSpPr>
        <p:spPr>
          <a:xfrm>
            <a:off x="986400" y="931446"/>
            <a:ext cx="5776571" cy="11899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sz="4800" b="1" i="0">
                <a:solidFill>
                  <a:srgbClr val="0090FF"/>
                </a:solidFill>
                <a:highlight>
                  <a:srgbClr val="FFFFFF">
                    <a:alpha val="0"/>
                  </a:srgbClr>
                </a:highlight>
                <a:latin typeface="微软雅黑"/>
              </a:rPr>
              <a:t>01</a:t>
            </a:r>
          </a:p>
        </p:txBody>
      </p:sp>
      <p:sp>
        <p:nvSpPr>
          <p:cNvPr id="4" name="New shape"/>
          <p:cNvSpPr/>
          <p:nvPr/>
        </p:nvSpPr>
        <p:spPr>
          <a:xfrm>
            <a:off x="986400" y="1903475"/>
            <a:ext cx="5771526" cy="22882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sz="4800" b="1" i="0">
                <a:solidFill>
                  <a:srgbClr val="0F3558"/>
                </a:solidFill>
                <a:highlight>
                  <a:srgbClr val="FFFFFF">
                    <a:alpha val="0"/>
                  </a:srgbClr>
                </a:highlight>
                <a:latin typeface="微软雅黑"/>
              </a:rPr>
              <a:t>智能垃圾分类助手项目介绍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424800" y="338400"/>
            <a:ext cx="619200" cy="313200"/>
          </a:xfrm>
          <a:prstGeom prst="rect">
            <a:avLst/>
          </a:prstGeom>
          <a:ln>
            <a:noFill/>
          </a:ln>
        </p:spPr>
      </p:pic>
      <p:sp>
        <p:nvSpPr>
          <p:cNvPr id="3" name="New shape"/>
          <p:cNvSpPr/>
          <p:nvPr/>
        </p:nvSpPr>
        <p:spPr>
          <a:xfrm>
            <a:off x="982800" y="105991"/>
            <a:ext cx="9369360" cy="7780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sz="3000" b="1" i="0" dirty="0" err="1">
                <a:solidFill>
                  <a:srgbClr val="000000"/>
                </a:solidFill>
                <a:highlight>
                  <a:srgbClr val="FFFFFF">
                    <a:alpha val="0"/>
                  </a:srgbClr>
                </a:highlight>
                <a:latin typeface="微软雅黑"/>
              </a:rPr>
              <a:t>项目目标和范围</a:t>
            </a:r>
            <a:endParaRPr sz="3000" b="1" i="0" dirty="0">
              <a:solidFill>
                <a:srgbClr val="000000"/>
              </a:solidFill>
              <a:highlight>
                <a:srgbClr val="FFFFFF">
                  <a:alpha val="0"/>
                </a:srgbClr>
              </a:highlight>
              <a:latin typeface="微软雅黑"/>
            </a:endParaRPr>
          </a:p>
        </p:txBody>
      </p:sp>
      <p:sp>
        <p:nvSpPr>
          <p:cNvPr id="4" name="New shape"/>
          <p:cNvSpPr/>
          <p:nvPr/>
        </p:nvSpPr>
        <p:spPr>
          <a:xfrm>
            <a:off x="6458401" y="1735403"/>
            <a:ext cx="4545078" cy="11327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l"/>
            <a:r>
              <a:rPr sz="2100" b="1" i="0">
                <a:solidFill>
                  <a:srgbClr val="0090FF"/>
                </a:solidFill>
                <a:highlight>
                  <a:srgbClr val="FFFFFF">
                    <a:alpha val="0"/>
                  </a:srgbClr>
                </a:highlight>
                <a:latin typeface="微软雅黑"/>
              </a:rPr>
              <a:t>功能定位</a:t>
            </a:r>
          </a:p>
          <a:p>
            <a:pPr algn="l">
              <a:lnSpc>
                <a:spcPct val="150000"/>
              </a:lnSpc>
            </a:pPr>
            <a:r>
              <a:rPr sz="1575" b="0" i="0">
                <a:solidFill>
                  <a:srgbClr val="000000"/>
                </a:solidFill>
                <a:highlight>
                  <a:srgbClr val="FFFFFF">
                    <a:alpha val="0"/>
                  </a:srgbClr>
                </a:highlight>
                <a:latin typeface="微软雅黑"/>
              </a:rPr>
              <a:t>智能垃圾分类助手旨在帮助用户实现垃圾的自动识别和分类，提高垃圾分类的准确性和效率。</a:t>
            </a:r>
          </a:p>
        </p:txBody>
      </p:sp>
      <p:sp>
        <p:nvSpPr>
          <p:cNvPr id="5" name="New shape"/>
          <p:cNvSpPr/>
          <p:nvPr/>
        </p:nvSpPr>
        <p:spPr>
          <a:xfrm>
            <a:off x="981860" y="2390401"/>
            <a:ext cx="4545077" cy="14931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r"/>
            <a:r>
              <a:rPr sz="2100" b="1" i="0">
                <a:solidFill>
                  <a:srgbClr val="0090FF"/>
                </a:solidFill>
                <a:highlight>
                  <a:srgbClr val="FFFFFF">
                    <a:alpha val="0"/>
                  </a:srgbClr>
                </a:highlight>
                <a:latin typeface="微软雅黑"/>
              </a:rPr>
              <a:t>目标用户</a:t>
            </a:r>
          </a:p>
          <a:p>
            <a:pPr algn="r">
              <a:lnSpc>
                <a:spcPct val="150000"/>
              </a:lnSpc>
            </a:pPr>
            <a:r>
              <a:rPr sz="1575" b="0" i="0">
                <a:solidFill>
                  <a:srgbClr val="000000"/>
                </a:solidFill>
                <a:highlight>
                  <a:srgbClr val="FFFFFF">
                    <a:alpha val="0"/>
                  </a:srgbClr>
                </a:highlight>
                <a:latin typeface="微软雅黑"/>
              </a:rPr>
              <a:t>智能垃圾分类助手的目标用户包括家庭、社区、学校等各类场所，以及关注环保、希望参与垃圾分类的个人。</a:t>
            </a:r>
          </a:p>
        </p:txBody>
      </p:sp>
      <p:sp>
        <p:nvSpPr>
          <p:cNvPr id="6" name="New shape"/>
          <p:cNvSpPr/>
          <p:nvPr/>
        </p:nvSpPr>
        <p:spPr>
          <a:xfrm>
            <a:off x="6458401" y="3365807"/>
            <a:ext cx="4554174" cy="14931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l"/>
            <a:r>
              <a:rPr sz="2100" b="1" i="0">
                <a:solidFill>
                  <a:srgbClr val="0090FF"/>
                </a:solidFill>
                <a:highlight>
                  <a:srgbClr val="FFFFFF">
                    <a:alpha val="0"/>
                  </a:srgbClr>
                </a:highlight>
                <a:latin typeface="微软雅黑"/>
              </a:rPr>
              <a:t>预期效果</a:t>
            </a:r>
          </a:p>
          <a:p>
            <a:pPr algn="l">
              <a:lnSpc>
                <a:spcPct val="150000"/>
              </a:lnSpc>
            </a:pPr>
            <a:r>
              <a:rPr sz="1575" b="0" i="0">
                <a:solidFill>
                  <a:srgbClr val="000000"/>
                </a:solidFill>
                <a:highlight>
                  <a:srgbClr val="FFFFFF">
                    <a:alpha val="0"/>
                  </a:srgbClr>
                </a:highlight>
                <a:latin typeface="微软雅黑"/>
              </a:rPr>
              <a:t>通过智能垃圾分类助手的应用，期望能够提高用户的垃圾分类意识，降低环境污染，推动可持续发展。</a:t>
            </a:r>
          </a:p>
        </p:txBody>
      </p:sp>
      <p:sp>
        <p:nvSpPr>
          <p:cNvPr id="7" name="New shape"/>
          <p:cNvSpPr/>
          <p:nvPr/>
        </p:nvSpPr>
        <p:spPr>
          <a:xfrm>
            <a:off x="5965200" y="2106203"/>
            <a:ext cx="39600" cy="284197"/>
          </a:xfrm>
          <a:prstGeom prst="rect">
            <a:avLst/>
          </a:prstGeom>
          <a:solidFill>
            <a:srgbClr val="009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New shape"/>
          <p:cNvSpPr/>
          <p:nvPr/>
        </p:nvSpPr>
        <p:spPr>
          <a:xfrm>
            <a:off x="6152400" y="1915943"/>
            <a:ext cx="309600" cy="39600"/>
          </a:xfrm>
          <a:prstGeom prst="rect">
            <a:avLst/>
          </a:prstGeom>
          <a:solidFill>
            <a:srgbClr val="009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New shape"/>
          <p:cNvSpPr/>
          <p:nvPr/>
        </p:nvSpPr>
        <p:spPr>
          <a:xfrm>
            <a:off x="5806800" y="1735403"/>
            <a:ext cx="360000" cy="370800"/>
          </a:xfrm>
          <a:prstGeom prst="roundRect">
            <a:avLst>
              <a:gd name="adj" fmla="val 8819"/>
            </a:avLst>
          </a:prstGeom>
          <a:solidFill>
            <a:srgbClr val="0F35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0" name="New shape"/>
          <p:cNvSpPr/>
          <p:nvPr/>
        </p:nvSpPr>
        <p:spPr>
          <a:xfrm>
            <a:off x="5965200" y="2761201"/>
            <a:ext cx="39600" cy="604606"/>
          </a:xfrm>
          <a:prstGeom prst="rect">
            <a:avLst/>
          </a:prstGeom>
          <a:solidFill>
            <a:srgbClr val="009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New shape"/>
          <p:cNvSpPr/>
          <p:nvPr/>
        </p:nvSpPr>
        <p:spPr>
          <a:xfrm>
            <a:off x="5515200" y="2570941"/>
            <a:ext cx="309600" cy="39600"/>
          </a:xfrm>
          <a:prstGeom prst="rect">
            <a:avLst/>
          </a:prstGeom>
          <a:solidFill>
            <a:srgbClr val="009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New shape"/>
          <p:cNvSpPr/>
          <p:nvPr/>
        </p:nvSpPr>
        <p:spPr>
          <a:xfrm>
            <a:off x="5806800" y="2390401"/>
            <a:ext cx="360000" cy="370800"/>
          </a:xfrm>
          <a:prstGeom prst="roundRect">
            <a:avLst>
              <a:gd name="adj" fmla="val 8819"/>
            </a:avLst>
          </a:prstGeom>
          <a:solidFill>
            <a:srgbClr val="0F35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3" name="New shape"/>
          <p:cNvSpPr/>
          <p:nvPr/>
        </p:nvSpPr>
        <p:spPr>
          <a:xfrm>
            <a:off x="5965200" y="3736607"/>
            <a:ext cx="39600" cy="457200"/>
          </a:xfrm>
          <a:prstGeom prst="rect">
            <a:avLst/>
          </a:prstGeom>
          <a:solidFill>
            <a:srgbClr val="009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New shape"/>
          <p:cNvSpPr/>
          <p:nvPr/>
        </p:nvSpPr>
        <p:spPr>
          <a:xfrm>
            <a:off x="6152400" y="3546347"/>
            <a:ext cx="309600" cy="39600"/>
          </a:xfrm>
          <a:prstGeom prst="rect">
            <a:avLst/>
          </a:prstGeom>
          <a:solidFill>
            <a:srgbClr val="009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New shape"/>
          <p:cNvSpPr/>
          <p:nvPr/>
        </p:nvSpPr>
        <p:spPr>
          <a:xfrm>
            <a:off x="5806800" y="3365807"/>
            <a:ext cx="360000" cy="370800"/>
          </a:xfrm>
          <a:prstGeom prst="roundRect">
            <a:avLst>
              <a:gd name="adj" fmla="val 8819"/>
            </a:avLst>
          </a:prstGeom>
          <a:solidFill>
            <a:srgbClr val="0F35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3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424800" y="338400"/>
            <a:ext cx="619200" cy="313200"/>
          </a:xfrm>
          <a:prstGeom prst="rect">
            <a:avLst/>
          </a:prstGeom>
          <a:ln>
            <a:noFill/>
          </a:ln>
        </p:spPr>
      </p:pic>
      <p:sp>
        <p:nvSpPr>
          <p:cNvPr id="3" name="New shape"/>
          <p:cNvSpPr/>
          <p:nvPr/>
        </p:nvSpPr>
        <p:spPr>
          <a:xfrm>
            <a:off x="982800" y="143396"/>
            <a:ext cx="9369360" cy="7032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sz="3000" b="1" i="0" dirty="0" err="1">
                <a:solidFill>
                  <a:srgbClr val="000000"/>
                </a:solidFill>
                <a:highlight>
                  <a:srgbClr val="FFFFFF">
                    <a:alpha val="0"/>
                  </a:srgbClr>
                </a:highlight>
                <a:latin typeface="微软雅黑"/>
              </a:rPr>
              <a:t>功能需求</a:t>
            </a:r>
            <a:endParaRPr sz="3000" b="1" i="0" dirty="0">
              <a:solidFill>
                <a:srgbClr val="000000"/>
              </a:solidFill>
              <a:highlight>
                <a:srgbClr val="FFFFFF">
                  <a:alpha val="0"/>
                </a:srgbClr>
              </a:highlight>
              <a:latin typeface="微软雅黑"/>
            </a:endParaRPr>
          </a:p>
        </p:txBody>
      </p:sp>
      <p:sp>
        <p:nvSpPr>
          <p:cNvPr id="4" name="New shape"/>
          <p:cNvSpPr/>
          <p:nvPr/>
        </p:nvSpPr>
        <p:spPr>
          <a:xfrm>
            <a:off x="1558800" y="1627200"/>
            <a:ext cx="3009265" cy="2898928"/>
          </a:xfrm>
          <a:prstGeom prst="roundRect">
            <a:avLst>
              <a:gd name="adj" fmla="val 10032"/>
            </a:avLst>
          </a:prstGeom>
          <a:solidFill>
            <a:srgbClr val="E0F2FF"/>
          </a:solidFill>
          <a:ln w="6350">
            <a:solidFill>
              <a:srgbClr val="009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endParaRPr sz="1800" dirty="0">
              <a:latin typeface="微软雅黑"/>
            </a:endParaRPr>
          </a:p>
          <a:p>
            <a:pPr algn="l"/>
            <a:r>
              <a:rPr sz="2100" b="1" i="0" dirty="0" err="1">
                <a:solidFill>
                  <a:srgbClr val="0090FF"/>
                </a:solidFill>
                <a:highlight>
                  <a:srgbClr val="FFFFFF">
                    <a:alpha val="0"/>
                  </a:srgbClr>
                </a:highlight>
                <a:latin typeface="微软雅黑"/>
              </a:rPr>
              <a:t>图像识别功能</a:t>
            </a:r>
            <a:br>
              <a:rPr sz="1800" dirty="0">
                <a:latin typeface="微软雅黑"/>
              </a:rPr>
            </a:br>
            <a:endParaRPr sz="1800" dirty="0">
              <a:latin typeface="微软雅黑"/>
            </a:endParaRPr>
          </a:p>
          <a:p>
            <a:pPr algn="l">
              <a:lnSpc>
                <a:spcPct val="150000"/>
              </a:lnSpc>
            </a:pPr>
            <a:r>
              <a:rPr sz="1575" b="0" i="0" dirty="0" err="1">
                <a:solidFill>
                  <a:srgbClr val="000000"/>
                </a:solidFill>
                <a:highlight>
                  <a:srgbClr val="FFFFFF">
                    <a:alpha val="0"/>
                  </a:srgbClr>
                </a:highlight>
                <a:latin typeface="微软雅黑"/>
              </a:rPr>
              <a:t>利用AI技术对垃圾进行自动识别，提高分类准确性和效率</a:t>
            </a:r>
            <a:r>
              <a:rPr sz="1575" b="0" i="0" dirty="0">
                <a:solidFill>
                  <a:srgbClr val="000000"/>
                </a:solidFill>
                <a:highlight>
                  <a:srgbClr val="FFFFFF">
                    <a:alpha val="0"/>
                  </a:srgbClr>
                </a:highlight>
                <a:latin typeface="微软雅黑"/>
              </a:rPr>
              <a:t>。</a:t>
            </a:r>
            <a:br>
              <a:rPr sz="1800" dirty="0">
                <a:latin typeface="微软雅黑"/>
              </a:rPr>
            </a:br>
            <a:endParaRPr sz="1800" dirty="0">
              <a:latin typeface="微软雅黑"/>
            </a:endParaRPr>
          </a:p>
        </p:txBody>
      </p:sp>
      <p:sp>
        <p:nvSpPr>
          <p:cNvPr id="5" name="New shape"/>
          <p:cNvSpPr/>
          <p:nvPr/>
        </p:nvSpPr>
        <p:spPr>
          <a:xfrm>
            <a:off x="4695065" y="1627200"/>
            <a:ext cx="3031739" cy="2898928"/>
          </a:xfrm>
          <a:prstGeom prst="roundRect">
            <a:avLst>
              <a:gd name="adj" fmla="val 10032"/>
            </a:avLst>
          </a:prstGeom>
          <a:solidFill>
            <a:srgbClr val="E0F2FF"/>
          </a:solidFill>
          <a:ln w="6350">
            <a:solidFill>
              <a:srgbClr val="009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br>
              <a:rPr sz="1800">
                <a:latin typeface="微软雅黑"/>
              </a:rPr>
            </a:br>
            <a:endParaRPr sz="1800">
              <a:latin typeface="微软雅黑"/>
            </a:endParaRPr>
          </a:p>
          <a:p>
            <a:pPr algn="l"/>
            <a:r>
              <a:rPr sz="2100" b="1" i="0">
                <a:solidFill>
                  <a:srgbClr val="0090FF"/>
                </a:solidFill>
                <a:highlight>
                  <a:srgbClr val="FFFFFF">
                    <a:alpha val="0"/>
                  </a:srgbClr>
                </a:highlight>
                <a:latin typeface="微软雅黑"/>
              </a:rPr>
              <a:t>垃圾分类数据库</a:t>
            </a:r>
            <a:br>
              <a:rPr sz="1800">
                <a:latin typeface="微软雅黑"/>
              </a:rPr>
            </a:br>
            <a:endParaRPr sz="1800">
              <a:latin typeface="微软雅黑"/>
            </a:endParaRPr>
          </a:p>
          <a:p>
            <a:pPr algn="l">
              <a:lnSpc>
                <a:spcPct val="150000"/>
              </a:lnSpc>
            </a:pPr>
            <a:r>
              <a:rPr sz="1575" b="0" i="0">
                <a:solidFill>
                  <a:srgbClr val="000000"/>
                </a:solidFill>
                <a:highlight>
                  <a:srgbClr val="FFFFFF">
                    <a:alpha val="0"/>
                  </a:srgbClr>
                </a:highlight>
                <a:latin typeface="微软雅黑"/>
              </a:rPr>
              <a:t>建立一个完善的垃圾分类数据库，为用户提供准确的分类参考和指导。</a:t>
            </a:r>
            <a:br>
              <a:rPr sz="1800">
                <a:latin typeface="微软雅黑"/>
              </a:rPr>
            </a:br>
            <a:endParaRPr sz="1800">
              <a:latin typeface="微软雅黑"/>
            </a:endParaRPr>
          </a:p>
        </p:txBody>
      </p:sp>
      <p:sp>
        <p:nvSpPr>
          <p:cNvPr id="6" name="New shape"/>
          <p:cNvSpPr/>
          <p:nvPr/>
        </p:nvSpPr>
        <p:spPr>
          <a:xfrm>
            <a:off x="7853805" y="1627201"/>
            <a:ext cx="3031739" cy="2898928"/>
          </a:xfrm>
          <a:prstGeom prst="roundRect">
            <a:avLst>
              <a:gd name="adj" fmla="val 10032"/>
            </a:avLst>
          </a:prstGeom>
          <a:solidFill>
            <a:srgbClr val="E0F2FF"/>
          </a:solidFill>
          <a:ln w="6350">
            <a:solidFill>
              <a:srgbClr val="009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br>
              <a:rPr sz="1800">
                <a:latin typeface="微软雅黑"/>
              </a:rPr>
            </a:br>
            <a:endParaRPr sz="1800">
              <a:latin typeface="微软雅黑"/>
            </a:endParaRPr>
          </a:p>
          <a:p>
            <a:pPr algn="l"/>
            <a:r>
              <a:rPr sz="2100" b="1" i="0">
                <a:solidFill>
                  <a:srgbClr val="0090FF"/>
                </a:solidFill>
                <a:highlight>
                  <a:srgbClr val="FFFFFF">
                    <a:alpha val="0"/>
                  </a:srgbClr>
                </a:highlight>
                <a:latin typeface="微软雅黑"/>
              </a:rPr>
              <a:t>用户交互界面设计</a:t>
            </a:r>
            <a:br>
              <a:rPr sz="1800">
                <a:latin typeface="微软雅黑"/>
              </a:rPr>
            </a:br>
            <a:endParaRPr sz="1800">
              <a:latin typeface="微软雅黑"/>
            </a:endParaRPr>
          </a:p>
          <a:p>
            <a:pPr algn="l">
              <a:lnSpc>
                <a:spcPct val="150000"/>
              </a:lnSpc>
            </a:pPr>
            <a:r>
              <a:rPr sz="1575" b="0" i="0">
                <a:solidFill>
                  <a:srgbClr val="000000"/>
                </a:solidFill>
                <a:highlight>
                  <a:srgbClr val="FFFFFF">
                    <a:alpha val="0"/>
                  </a:srgbClr>
                </a:highlight>
                <a:latin typeface="微软雅黑"/>
              </a:rPr>
              <a:t>设计直观、易用的用户界面，提升用户体验，使垃圾分类变得简单而有趣。</a:t>
            </a:r>
            <a:br>
              <a:rPr sz="1800">
                <a:latin typeface="微软雅黑"/>
              </a:rPr>
            </a:br>
            <a:endParaRPr sz="1800">
              <a:latin typeface="微软雅黑"/>
            </a:endParaRP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766800" y="835200"/>
            <a:ext cx="925200" cy="925200"/>
          </a:xfrm>
          <a:prstGeom prst="rect">
            <a:avLst/>
          </a:prstGeom>
          <a:ln>
            <a:noFill/>
          </a:ln>
        </p:spPr>
      </p:pic>
      <p:sp>
        <p:nvSpPr>
          <p:cNvPr id="3" name="New shape"/>
          <p:cNvSpPr/>
          <p:nvPr/>
        </p:nvSpPr>
        <p:spPr>
          <a:xfrm>
            <a:off x="986400" y="931446"/>
            <a:ext cx="5776571" cy="11899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sz="4800" b="1" i="0">
                <a:solidFill>
                  <a:srgbClr val="0090FF"/>
                </a:solidFill>
                <a:highlight>
                  <a:srgbClr val="FFFFFF">
                    <a:alpha val="0"/>
                  </a:srgbClr>
                </a:highlight>
                <a:latin typeface="微软雅黑"/>
              </a:rPr>
              <a:t>02</a:t>
            </a:r>
          </a:p>
        </p:txBody>
      </p:sp>
      <p:sp>
        <p:nvSpPr>
          <p:cNvPr id="4" name="New shape"/>
          <p:cNvSpPr/>
          <p:nvPr/>
        </p:nvSpPr>
        <p:spPr>
          <a:xfrm>
            <a:off x="986400" y="2699767"/>
            <a:ext cx="5771526" cy="10618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sz="4800" b="1" i="0" dirty="0">
                <a:solidFill>
                  <a:srgbClr val="0F3558"/>
                </a:solidFill>
                <a:highlight>
                  <a:srgbClr val="FFFFFF">
                    <a:alpha val="0"/>
                  </a:srgbClr>
                </a:highlight>
                <a:latin typeface="微软雅黑"/>
              </a:rPr>
              <a:t>DevOps</a:t>
            </a:r>
            <a:r>
              <a:rPr lang="zh-CN" altLang="en-US" sz="4800" b="1" i="0" dirty="0">
                <a:solidFill>
                  <a:srgbClr val="0F3558"/>
                </a:solidFill>
                <a:highlight>
                  <a:srgbClr val="FFFFFF">
                    <a:alpha val="0"/>
                  </a:srgbClr>
                </a:highlight>
                <a:latin typeface="微软雅黑"/>
              </a:rPr>
              <a:t>介绍</a:t>
            </a:r>
            <a:endParaRPr sz="4800" b="1" i="0" dirty="0">
              <a:solidFill>
                <a:srgbClr val="0F3558"/>
              </a:solidFill>
              <a:highlight>
                <a:srgbClr val="FFFFFF">
                  <a:alpha val="0"/>
                </a:srgbClr>
              </a:highlight>
              <a:latin typeface="微软雅黑"/>
            </a:endParaRP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424800" y="338400"/>
            <a:ext cx="619200" cy="313200"/>
          </a:xfrm>
          <a:prstGeom prst="rect">
            <a:avLst/>
          </a:prstGeom>
          <a:ln>
            <a:noFill/>
          </a:ln>
        </p:spPr>
      </p:pic>
      <p:sp>
        <p:nvSpPr>
          <p:cNvPr id="3" name="New shape"/>
          <p:cNvSpPr/>
          <p:nvPr/>
        </p:nvSpPr>
        <p:spPr>
          <a:xfrm>
            <a:off x="982800" y="105991"/>
            <a:ext cx="9369360" cy="7780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sz="3000" b="1" i="0">
                <a:solidFill>
                  <a:srgbClr val="000000"/>
                </a:solidFill>
                <a:highlight>
                  <a:srgbClr val="FFFFFF">
                    <a:alpha val="0"/>
                  </a:srgbClr>
                </a:highlight>
                <a:latin typeface="微软雅黑"/>
              </a:rPr>
              <a:t>DevOps的定义和特点</a:t>
            </a:r>
          </a:p>
        </p:txBody>
      </p:sp>
      <p:sp>
        <p:nvSpPr>
          <p:cNvPr id="4" name="New shape"/>
          <p:cNvSpPr/>
          <p:nvPr/>
        </p:nvSpPr>
        <p:spPr>
          <a:xfrm>
            <a:off x="1774800" y="1555200"/>
            <a:ext cx="8016003" cy="10468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l"/>
            <a:r>
              <a:rPr sz="2100" b="1" i="0">
                <a:solidFill>
                  <a:srgbClr val="0090FF"/>
                </a:solidFill>
                <a:highlight>
                  <a:srgbClr val="FFFFFF">
                    <a:alpha val="0"/>
                  </a:srgbClr>
                </a:highlight>
                <a:latin typeface="微软雅黑"/>
              </a:rPr>
              <a:t>DevOps的定义</a:t>
            </a:r>
            <a:br>
              <a:rPr sz="1800">
                <a:latin typeface="微软雅黑"/>
              </a:rPr>
            </a:br>
            <a:endParaRPr sz="1800">
              <a:latin typeface="微软雅黑"/>
            </a:endParaRPr>
          </a:p>
          <a:p>
            <a:pPr algn="l">
              <a:lnSpc>
                <a:spcPct val="150000"/>
              </a:lnSpc>
            </a:pPr>
            <a:r>
              <a:rPr sz="1575" b="0" i="0">
                <a:solidFill>
                  <a:srgbClr val="000000"/>
                </a:solidFill>
                <a:highlight>
                  <a:srgbClr val="FFFFFF">
                    <a:alpha val="0"/>
                  </a:srgbClr>
                </a:highlight>
                <a:latin typeface="微软雅黑"/>
              </a:rPr>
              <a:t>DevOps是一种软件开发方法，强调沟通、协作、集成和自动化。</a:t>
            </a:r>
          </a:p>
        </p:txBody>
      </p:sp>
      <p:sp>
        <p:nvSpPr>
          <p:cNvPr id="5" name="New shape"/>
          <p:cNvSpPr/>
          <p:nvPr/>
        </p:nvSpPr>
        <p:spPr>
          <a:xfrm>
            <a:off x="1774800" y="2729091"/>
            <a:ext cx="8016003" cy="10468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l"/>
            <a:r>
              <a:rPr sz="2100" b="1" i="0">
                <a:solidFill>
                  <a:srgbClr val="0090FF"/>
                </a:solidFill>
                <a:highlight>
                  <a:srgbClr val="FFFFFF">
                    <a:alpha val="0"/>
                  </a:srgbClr>
                </a:highlight>
                <a:latin typeface="微软雅黑"/>
              </a:rPr>
              <a:t>DevOps的特点</a:t>
            </a:r>
            <a:br>
              <a:rPr sz="1800">
                <a:latin typeface="微软雅黑"/>
              </a:rPr>
            </a:br>
            <a:endParaRPr sz="1800">
              <a:latin typeface="微软雅黑"/>
            </a:endParaRPr>
          </a:p>
          <a:p>
            <a:pPr algn="l">
              <a:lnSpc>
                <a:spcPct val="150000"/>
              </a:lnSpc>
            </a:pPr>
            <a:r>
              <a:rPr sz="1575" b="0" i="0">
                <a:solidFill>
                  <a:srgbClr val="000000"/>
                </a:solidFill>
                <a:highlight>
                  <a:srgbClr val="FFFFFF">
                    <a:alpha val="0"/>
                  </a:srgbClr>
                </a:highlight>
                <a:latin typeface="微软雅黑"/>
              </a:rPr>
              <a:t>DevOps具有工具多样性、流程全面性和能力自动化等特点。</a:t>
            </a:r>
          </a:p>
        </p:txBody>
      </p:sp>
      <p:sp>
        <p:nvSpPr>
          <p:cNvPr id="6" name="New shape"/>
          <p:cNvSpPr/>
          <p:nvPr/>
        </p:nvSpPr>
        <p:spPr>
          <a:xfrm>
            <a:off x="1774800" y="3902982"/>
            <a:ext cx="8016003" cy="10468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l"/>
            <a:r>
              <a:rPr sz="2100" b="1" i="0">
                <a:solidFill>
                  <a:srgbClr val="0090FF"/>
                </a:solidFill>
                <a:highlight>
                  <a:srgbClr val="FFFFFF">
                    <a:alpha val="0"/>
                  </a:srgbClr>
                </a:highlight>
                <a:latin typeface="微软雅黑"/>
              </a:rPr>
              <a:t>DevOps的核心价值</a:t>
            </a:r>
            <a:br>
              <a:rPr sz="1800">
                <a:latin typeface="微软雅黑"/>
              </a:rPr>
            </a:br>
            <a:endParaRPr sz="1800">
              <a:latin typeface="微软雅黑"/>
            </a:endParaRPr>
          </a:p>
          <a:p>
            <a:pPr algn="l">
              <a:lnSpc>
                <a:spcPct val="150000"/>
              </a:lnSpc>
            </a:pPr>
            <a:r>
              <a:rPr sz="1575" b="0" i="0">
                <a:solidFill>
                  <a:srgbClr val="000000"/>
                </a:solidFill>
                <a:highlight>
                  <a:srgbClr val="FFFFFF">
                    <a:alpha val="0"/>
                  </a:srgbClr>
                </a:highlight>
                <a:latin typeface="微软雅黑"/>
              </a:rPr>
              <a:t>DevOps能够实现更快、更可靠的软件交付，提高开发效率和产品质量。</a:t>
            </a:r>
          </a:p>
        </p:txBody>
      </p:sp>
      <p:sp>
        <p:nvSpPr>
          <p:cNvPr id="7" name="New shape"/>
          <p:cNvSpPr/>
          <p:nvPr/>
        </p:nvSpPr>
        <p:spPr>
          <a:xfrm>
            <a:off x="1270800" y="1555200"/>
            <a:ext cx="360000" cy="370800"/>
          </a:xfrm>
          <a:prstGeom prst="roundRect">
            <a:avLst>
              <a:gd name="adj" fmla="val 8819"/>
            </a:avLst>
          </a:prstGeom>
          <a:solidFill>
            <a:srgbClr val="0F35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8" name="New shape"/>
          <p:cNvSpPr/>
          <p:nvPr/>
        </p:nvSpPr>
        <p:spPr>
          <a:xfrm>
            <a:off x="1270800" y="2729091"/>
            <a:ext cx="360000" cy="370800"/>
          </a:xfrm>
          <a:prstGeom prst="roundRect">
            <a:avLst>
              <a:gd name="adj" fmla="val 8819"/>
            </a:avLst>
          </a:prstGeom>
          <a:solidFill>
            <a:srgbClr val="0F35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9" name="New shape"/>
          <p:cNvSpPr/>
          <p:nvPr/>
        </p:nvSpPr>
        <p:spPr>
          <a:xfrm>
            <a:off x="1270800" y="3902982"/>
            <a:ext cx="360000" cy="370800"/>
          </a:xfrm>
          <a:prstGeom prst="roundRect">
            <a:avLst>
              <a:gd name="adj" fmla="val 8819"/>
            </a:avLst>
          </a:prstGeom>
          <a:solidFill>
            <a:srgbClr val="0F35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3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424800" y="338400"/>
            <a:ext cx="619200" cy="313200"/>
          </a:xfrm>
          <a:prstGeom prst="rect">
            <a:avLst/>
          </a:prstGeom>
          <a:ln>
            <a:noFill/>
          </a:ln>
        </p:spPr>
      </p:pic>
      <p:sp>
        <p:nvSpPr>
          <p:cNvPr id="3" name="New shape"/>
          <p:cNvSpPr/>
          <p:nvPr/>
        </p:nvSpPr>
        <p:spPr>
          <a:xfrm>
            <a:off x="982800" y="105991"/>
            <a:ext cx="9369360" cy="7780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sz="3000" b="1" i="0">
                <a:solidFill>
                  <a:srgbClr val="000000"/>
                </a:solidFill>
                <a:highlight>
                  <a:srgbClr val="FFFFFF">
                    <a:alpha val="0"/>
                  </a:srgbClr>
                </a:highlight>
                <a:latin typeface="微软雅黑"/>
              </a:rPr>
              <a:t>DevOps工具介绍</a:t>
            </a:r>
          </a:p>
        </p:txBody>
      </p:sp>
      <p:sp>
        <p:nvSpPr>
          <p:cNvPr id="4" name="New shape"/>
          <p:cNvSpPr/>
          <p:nvPr/>
        </p:nvSpPr>
        <p:spPr>
          <a:xfrm>
            <a:off x="1558800" y="2492896"/>
            <a:ext cx="2744215" cy="17677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l"/>
            <a:r>
              <a:rPr sz="2100" b="1" i="0">
                <a:solidFill>
                  <a:srgbClr val="0090FF"/>
                </a:solidFill>
                <a:highlight>
                  <a:srgbClr val="FFFFFF">
                    <a:alpha val="0"/>
                  </a:srgbClr>
                </a:highlight>
                <a:latin typeface="微软雅黑"/>
              </a:rPr>
              <a:t>Jenkins工具介绍</a:t>
            </a:r>
            <a:br>
              <a:rPr sz="1800">
                <a:latin typeface="微软雅黑"/>
              </a:rPr>
            </a:br>
            <a:endParaRPr sz="1800">
              <a:latin typeface="微软雅黑"/>
            </a:endParaRPr>
          </a:p>
          <a:p>
            <a:pPr algn="l">
              <a:lnSpc>
                <a:spcPct val="150000"/>
              </a:lnSpc>
            </a:pPr>
            <a:r>
              <a:rPr sz="1575" b="0" i="0">
                <a:solidFill>
                  <a:srgbClr val="000000"/>
                </a:solidFill>
                <a:highlight>
                  <a:srgbClr val="FFFFFF">
                    <a:alpha val="0"/>
                  </a:srgbClr>
                </a:highlight>
                <a:latin typeface="微软雅黑"/>
              </a:rPr>
              <a:t>Jenkins是一个开源的持续集成和部署工具，用于自动化构建、测试和部署软件。</a:t>
            </a:r>
          </a:p>
        </p:txBody>
      </p:sp>
      <p:sp>
        <p:nvSpPr>
          <p:cNvPr id="5" name="New shape"/>
          <p:cNvSpPr/>
          <p:nvPr/>
        </p:nvSpPr>
        <p:spPr>
          <a:xfrm>
            <a:off x="4430015" y="2492896"/>
            <a:ext cx="2744215" cy="21281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l"/>
            <a:r>
              <a:rPr sz="2100" b="1" i="0">
                <a:solidFill>
                  <a:srgbClr val="0090FF"/>
                </a:solidFill>
                <a:highlight>
                  <a:srgbClr val="FFFFFF">
                    <a:alpha val="0"/>
                  </a:srgbClr>
                </a:highlight>
                <a:latin typeface="微软雅黑"/>
              </a:rPr>
              <a:t>GitLab工具介绍</a:t>
            </a:r>
            <a:br>
              <a:rPr sz="1800">
                <a:latin typeface="微软雅黑"/>
              </a:rPr>
            </a:br>
            <a:endParaRPr sz="1800">
              <a:latin typeface="微软雅黑"/>
            </a:endParaRPr>
          </a:p>
          <a:p>
            <a:pPr algn="l">
              <a:lnSpc>
                <a:spcPct val="150000"/>
              </a:lnSpc>
            </a:pPr>
            <a:r>
              <a:rPr sz="1575" b="0" i="0">
                <a:solidFill>
                  <a:srgbClr val="000000"/>
                </a:solidFill>
                <a:highlight>
                  <a:srgbClr val="FFFFFF">
                    <a:alpha val="0"/>
                  </a:srgbClr>
                </a:highlight>
                <a:latin typeface="微软雅黑"/>
              </a:rPr>
              <a:t>GitLab是一个基于Web的协作平台，提供代码托管、版本控制、问题跟踪等功能，支持DevOps流程。</a:t>
            </a:r>
          </a:p>
        </p:txBody>
      </p:sp>
      <p:sp>
        <p:nvSpPr>
          <p:cNvPr id="6" name="New shape"/>
          <p:cNvSpPr/>
          <p:nvPr/>
        </p:nvSpPr>
        <p:spPr>
          <a:xfrm>
            <a:off x="7301229" y="2492896"/>
            <a:ext cx="2744216" cy="21281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l"/>
            <a:r>
              <a:rPr sz="2100" b="1" i="0">
                <a:solidFill>
                  <a:srgbClr val="0090FF"/>
                </a:solidFill>
                <a:highlight>
                  <a:srgbClr val="FFFFFF">
                    <a:alpha val="0"/>
                  </a:srgbClr>
                </a:highlight>
                <a:latin typeface="微软雅黑"/>
              </a:rPr>
              <a:t>Docker工具介绍</a:t>
            </a:r>
            <a:br>
              <a:rPr sz="1800">
                <a:latin typeface="微软雅黑"/>
              </a:rPr>
            </a:br>
            <a:endParaRPr sz="1800">
              <a:latin typeface="微软雅黑"/>
            </a:endParaRPr>
          </a:p>
          <a:p>
            <a:pPr algn="l">
              <a:lnSpc>
                <a:spcPct val="150000"/>
              </a:lnSpc>
            </a:pPr>
            <a:r>
              <a:rPr sz="1575" b="0" i="0">
                <a:solidFill>
                  <a:srgbClr val="000000"/>
                </a:solidFill>
                <a:highlight>
                  <a:srgbClr val="FFFFFF">
                    <a:alpha val="0"/>
                  </a:srgbClr>
                </a:highlight>
                <a:latin typeface="微软雅黑"/>
              </a:rPr>
              <a:t>Docker是一个开源的应用容器引擎，可以将应用程序及其依赖打包成容器，实现快速部署和可移植性。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424800" y="338400"/>
            <a:ext cx="619200" cy="313200"/>
          </a:xfrm>
          <a:prstGeom prst="rect">
            <a:avLst/>
          </a:prstGeom>
          <a:ln>
            <a:noFill/>
          </a:ln>
        </p:spPr>
      </p:pic>
      <p:sp>
        <p:nvSpPr>
          <p:cNvPr id="3" name="New shape"/>
          <p:cNvSpPr/>
          <p:nvPr/>
        </p:nvSpPr>
        <p:spPr>
          <a:xfrm>
            <a:off x="982800" y="105991"/>
            <a:ext cx="9369360" cy="7780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sz="3000" b="1" i="0">
                <a:solidFill>
                  <a:srgbClr val="000000"/>
                </a:solidFill>
                <a:highlight>
                  <a:srgbClr val="FFFFFF">
                    <a:alpha val="0"/>
                  </a:srgbClr>
                </a:highlight>
                <a:latin typeface="微软雅黑"/>
              </a:rPr>
              <a:t>DevOps流程介绍</a:t>
            </a:r>
          </a:p>
        </p:txBody>
      </p:sp>
      <p:sp>
        <p:nvSpPr>
          <p:cNvPr id="4" name="New shape"/>
          <p:cNvSpPr/>
          <p:nvPr/>
        </p:nvSpPr>
        <p:spPr>
          <a:xfrm>
            <a:off x="1558800" y="1627201"/>
            <a:ext cx="2994206" cy="2898928"/>
          </a:xfrm>
          <a:prstGeom prst="roundRect">
            <a:avLst>
              <a:gd name="adj" fmla="val 11411"/>
            </a:avLst>
          </a:prstGeom>
          <a:solidFill>
            <a:srgbClr val="E0F2FF"/>
          </a:solidFill>
          <a:ln w="6350">
            <a:solidFill>
              <a:srgbClr val="009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endParaRPr sz="1800" dirty="0">
              <a:latin typeface="微软雅黑"/>
            </a:endParaRPr>
          </a:p>
          <a:p>
            <a:pPr algn="l"/>
            <a:r>
              <a:rPr sz="2100" b="1" i="0" dirty="0" err="1">
                <a:solidFill>
                  <a:srgbClr val="0090FF"/>
                </a:solidFill>
                <a:highlight>
                  <a:srgbClr val="FFFFFF">
                    <a:alpha val="0"/>
                  </a:srgbClr>
                </a:highlight>
                <a:latin typeface="微软雅黑"/>
              </a:rPr>
              <a:t>持续集成流程</a:t>
            </a:r>
            <a:br>
              <a:rPr sz="1800" dirty="0">
                <a:latin typeface="微软雅黑"/>
              </a:rPr>
            </a:br>
            <a:endParaRPr sz="1800" dirty="0">
              <a:latin typeface="微软雅黑"/>
            </a:endParaRPr>
          </a:p>
          <a:p>
            <a:pPr algn="l">
              <a:lnSpc>
                <a:spcPct val="150000"/>
              </a:lnSpc>
            </a:pPr>
            <a:r>
              <a:rPr sz="1575" b="0" i="0" dirty="0" err="1">
                <a:solidFill>
                  <a:srgbClr val="000000"/>
                </a:solidFill>
                <a:highlight>
                  <a:srgbClr val="FFFFFF">
                    <a:alpha val="0"/>
                  </a:srgbClr>
                </a:highlight>
                <a:latin typeface="微软雅黑"/>
              </a:rPr>
              <a:t>通过自动化构建和测试，实现代码的快速集成和交付</a:t>
            </a:r>
            <a:r>
              <a:rPr sz="1575" b="0" i="0" dirty="0">
                <a:solidFill>
                  <a:srgbClr val="000000"/>
                </a:solidFill>
                <a:highlight>
                  <a:srgbClr val="FFFFFF">
                    <a:alpha val="0"/>
                  </a:srgbClr>
                </a:highlight>
                <a:latin typeface="微软雅黑"/>
              </a:rPr>
              <a:t>。</a:t>
            </a:r>
            <a:br>
              <a:rPr sz="1800" dirty="0">
                <a:latin typeface="微软雅黑"/>
              </a:rPr>
            </a:br>
            <a:endParaRPr sz="1800" dirty="0">
              <a:latin typeface="微软雅黑"/>
            </a:endParaRPr>
          </a:p>
        </p:txBody>
      </p:sp>
      <p:sp>
        <p:nvSpPr>
          <p:cNvPr id="5" name="New shape"/>
          <p:cNvSpPr/>
          <p:nvPr/>
        </p:nvSpPr>
        <p:spPr>
          <a:xfrm>
            <a:off x="4680005" y="1627201"/>
            <a:ext cx="3031739" cy="2898928"/>
          </a:xfrm>
          <a:prstGeom prst="roundRect">
            <a:avLst>
              <a:gd name="adj" fmla="val 10032"/>
            </a:avLst>
          </a:prstGeom>
          <a:solidFill>
            <a:srgbClr val="E0F2FF"/>
          </a:solidFill>
          <a:ln w="6350">
            <a:solidFill>
              <a:srgbClr val="009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br>
              <a:rPr sz="1800" dirty="0">
                <a:latin typeface="微软雅黑"/>
              </a:rPr>
            </a:br>
            <a:endParaRPr sz="1800" dirty="0">
              <a:latin typeface="微软雅黑"/>
            </a:endParaRPr>
          </a:p>
          <a:p>
            <a:pPr algn="l"/>
            <a:r>
              <a:rPr sz="2100" b="1" i="0" dirty="0" err="1">
                <a:solidFill>
                  <a:srgbClr val="0090FF"/>
                </a:solidFill>
                <a:highlight>
                  <a:srgbClr val="FFFFFF">
                    <a:alpha val="0"/>
                  </a:srgbClr>
                </a:highlight>
                <a:latin typeface="微软雅黑"/>
              </a:rPr>
              <a:t>持续交付流程</a:t>
            </a:r>
            <a:br>
              <a:rPr sz="1800" dirty="0">
                <a:latin typeface="微软雅黑"/>
              </a:rPr>
            </a:br>
            <a:endParaRPr sz="1800" dirty="0">
              <a:latin typeface="微软雅黑"/>
            </a:endParaRPr>
          </a:p>
          <a:p>
            <a:pPr algn="l">
              <a:lnSpc>
                <a:spcPct val="150000"/>
              </a:lnSpc>
            </a:pPr>
            <a:r>
              <a:rPr sz="1575" b="0" i="0" dirty="0" err="1">
                <a:solidFill>
                  <a:srgbClr val="000000"/>
                </a:solidFill>
                <a:highlight>
                  <a:srgbClr val="FFFFFF">
                    <a:alpha val="0"/>
                  </a:srgbClr>
                </a:highlight>
                <a:latin typeface="微软雅黑"/>
              </a:rPr>
              <a:t>将经过测试的代码自动部署到生产环境，确保软件的可靠性和稳定性</a:t>
            </a:r>
            <a:r>
              <a:rPr sz="1575" b="0" i="0" dirty="0">
                <a:solidFill>
                  <a:srgbClr val="000000"/>
                </a:solidFill>
                <a:highlight>
                  <a:srgbClr val="FFFFFF">
                    <a:alpha val="0"/>
                  </a:srgbClr>
                </a:highlight>
                <a:latin typeface="微软雅黑"/>
              </a:rPr>
              <a:t>。</a:t>
            </a:r>
            <a:br>
              <a:rPr sz="1800" dirty="0">
                <a:latin typeface="微软雅黑"/>
              </a:rPr>
            </a:br>
            <a:endParaRPr sz="1800" dirty="0">
              <a:latin typeface="微软雅黑"/>
            </a:endParaRPr>
          </a:p>
        </p:txBody>
      </p:sp>
      <p:sp>
        <p:nvSpPr>
          <p:cNvPr id="6" name="New shape"/>
          <p:cNvSpPr/>
          <p:nvPr/>
        </p:nvSpPr>
        <p:spPr>
          <a:xfrm>
            <a:off x="7838746" y="1627200"/>
            <a:ext cx="3031739" cy="2898928"/>
          </a:xfrm>
          <a:prstGeom prst="roundRect">
            <a:avLst>
              <a:gd name="adj" fmla="val 10032"/>
            </a:avLst>
          </a:prstGeom>
          <a:solidFill>
            <a:srgbClr val="E0F2FF"/>
          </a:solidFill>
          <a:ln w="6350">
            <a:solidFill>
              <a:srgbClr val="009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endParaRPr lang="en-US" dirty="0">
              <a:latin typeface="微软雅黑"/>
            </a:endParaRPr>
          </a:p>
          <a:p>
            <a:endParaRPr sz="1800" dirty="0">
              <a:latin typeface="微软雅黑"/>
            </a:endParaRPr>
          </a:p>
          <a:p>
            <a:pPr algn="l"/>
            <a:r>
              <a:rPr sz="2100" b="1" i="0" dirty="0" err="1">
                <a:solidFill>
                  <a:srgbClr val="0090FF"/>
                </a:solidFill>
                <a:highlight>
                  <a:srgbClr val="FFFFFF">
                    <a:alpha val="0"/>
                  </a:srgbClr>
                </a:highlight>
                <a:latin typeface="微软雅黑"/>
              </a:rPr>
              <a:t>持续监控与告警</a:t>
            </a:r>
            <a:br>
              <a:rPr sz="1800" dirty="0">
                <a:latin typeface="微软雅黑"/>
              </a:rPr>
            </a:br>
            <a:endParaRPr sz="1800" dirty="0">
              <a:latin typeface="微软雅黑"/>
            </a:endParaRPr>
          </a:p>
          <a:p>
            <a:pPr algn="l">
              <a:lnSpc>
                <a:spcPct val="150000"/>
              </a:lnSpc>
            </a:pPr>
            <a:r>
              <a:rPr sz="1575" b="0" i="0" dirty="0" err="1">
                <a:solidFill>
                  <a:srgbClr val="000000"/>
                </a:solidFill>
                <a:highlight>
                  <a:srgbClr val="FFFFFF">
                    <a:alpha val="0"/>
                  </a:srgbClr>
                </a:highlight>
                <a:latin typeface="微软雅黑"/>
              </a:rPr>
              <a:t>监控系统运行状态，及时发现并解决潜在问题，保障系统的高可用性</a:t>
            </a:r>
            <a:r>
              <a:rPr sz="1575" b="0" i="0" dirty="0">
                <a:solidFill>
                  <a:srgbClr val="000000"/>
                </a:solidFill>
                <a:highlight>
                  <a:srgbClr val="FFFFFF">
                    <a:alpha val="0"/>
                  </a:srgbClr>
                </a:highlight>
                <a:latin typeface="微软雅黑"/>
              </a:rPr>
              <a:t>。</a:t>
            </a:r>
            <a:br>
              <a:rPr sz="1800" dirty="0">
                <a:latin typeface="微软雅黑"/>
              </a:rPr>
            </a:br>
            <a:endParaRPr sz="1800" dirty="0">
              <a:latin typeface="微软雅黑"/>
            </a:endParaRPr>
          </a:p>
        </p:txBody>
      </p:sp>
    </p:spTree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Unix 5.4 unknown"/>
  <p:tag name="AS_OS" val="Unix 5.4 unknown"/>
  <p:tag name="AS_RELEASE_DATE" val="2013.12.17"/>
  <p:tag name="AS_TITLE" val="Spire.Presentation for .NET "/>
  <p:tag name="AS_VERSION" val="2.1.0.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Orya" typeface="Kalinga"/>
        <a:font script="Mlym" typeface="Kartika"/>
        <a:font script="Deva" typeface="Mangal"/>
        <a:font script="Mong" typeface="Mongolian Baiti"/>
        <a:font script="Ethi" typeface="Nyala"/>
        <a:font script="Geor" typeface="Sylfaen"/>
        <a:font script="Sinh" typeface="Iskoola Pota"/>
        <a:font script="Taml" typeface="Latha"/>
        <a:font script="Tibt" typeface="Microsoft Himalaya"/>
        <a:font script="Gujr" typeface="Shruti"/>
        <a:font script="Hant" typeface="新細明體"/>
        <a:font script="Khmr" typeface="MoolBoran"/>
        <a:font script="Laoo" typeface="DokChampa"/>
        <a:font script="Cher" typeface="Plantagenet Cherokee"/>
        <a:font script="Hans" typeface="宋体"/>
        <a:font script="Hebr" typeface="Times New Roman"/>
        <a:font script="Uigh" typeface="Microsoft Uighur"/>
        <a:font script="Guru" typeface="Raavi"/>
        <a:font script="Cans" typeface="Euphemia"/>
        <a:font script="Jpan" typeface="ＭＳ Ｐゴシック"/>
        <a:font script="Arab" typeface="Times New Roman"/>
        <a:font script="Syrc" typeface="Estrangelo Edessa"/>
        <a:font script="Hang" typeface="맑은 고딕"/>
        <a:font script="Viet" typeface="Times New Roman"/>
        <a:font script="Thai" typeface="Angsana New"/>
        <a:font script="Yiii" typeface="Microsoft Yi Baiti"/>
        <a:font script="Thaa" typeface="MV Boli"/>
        <a:font script="Beng" typeface="Vrinda"/>
        <a:font script="Telu" typeface="Gautami"/>
        <a:font script="Knda" typeface="Tunga"/>
      </a:majorFont>
      <a:minorFont>
        <a:latin typeface="Calibri"/>
        <a:ea typeface=""/>
        <a:cs typeface=""/>
        <a:font script="Orya" typeface="Kalinga"/>
        <a:font script="Mlym" typeface="Kartika"/>
        <a:font script="Deva" typeface="Mangal"/>
        <a:font script="Mong" typeface="Mongolian Baiti"/>
        <a:font script="Ethi" typeface="Nyala"/>
        <a:font script="Geor" typeface="Sylfaen"/>
        <a:font script="Sinh" typeface="Iskoola Pota"/>
        <a:font script="Taml" typeface="Latha"/>
        <a:font script="Tibt" typeface="Microsoft Himalaya"/>
        <a:font script="Gujr" typeface="Shruti"/>
        <a:font script="Hant" typeface="新細明體"/>
        <a:font script="Khmr" typeface="DaunPenh"/>
        <a:font script="Laoo" typeface="DokChampa"/>
        <a:font script="Cher" typeface="Plantagenet Cherokee"/>
        <a:font script="Hans" typeface="宋体"/>
        <a:font script="Hebr" typeface="Arial"/>
        <a:font script="Uigh" typeface="Microsoft Uighur"/>
        <a:font script="Guru" typeface="Raavi"/>
        <a:font script="Cans" typeface="Euphemia"/>
        <a:font script="Jpan" typeface="ＭＳ Ｐゴシック"/>
        <a:font script="Arab" typeface="Arial"/>
        <a:font script="Syrc" typeface="Estrangelo Edessa"/>
        <a:font script="Hang" typeface="맑은 고딕"/>
        <a:font script="Viet" typeface="Arial"/>
        <a:font script="Thai" typeface="Cordia New"/>
        <a:font script="Yiii" typeface="Microsoft Yi Baiti"/>
        <a:font script="Thaa" typeface="MV Boli"/>
        <a:font script="Beng" typeface="Vrinda"/>
        <a:font script="Telu" typeface="Gautami"/>
        <a:font script="Knda" typeface="Tung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  <a:tileRect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Orya" typeface="Kalinga"/>
        <a:font script="Mlym" typeface="Kartika"/>
        <a:font script="Deva" typeface="Mangal"/>
        <a:font script="Mong" typeface="Mongolian Baiti"/>
        <a:font script="Ethi" typeface="Nyala"/>
        <a:font script="Geor" typeface="Sylfaen"/>
        <a:font script="Sinh" typeface="Iskoola Pota"/>
        <a:font script="Taml" typeface="Latha"/>
        <a:font script="Tibt" typeface="Microsoft Himalaya"/>
        <a:font script="Gujr" typeface="Shruti"/>
        <a:font script="Hant" typeface="新細明體"/>
        <a:font script="Khmr" typeface="MoolBoran"/>
        <a:font script="Laoo" typeface="DokChampa"/>
        <a:font script="Cher" typeface="Plantagenet Cherokee"/>
        <a:font script="Hans" typeface="宋体"/>
        <a:font script="Hebr" typeface="Times New Roman"/>
        <a:font script="Uigh" typeface="Microsoft Uighur"/>
        <a:font script="Guru" typeface="Raavi"/>
        <a:font script="Cans" typeface="Euphemia"/>
        <a:font script="Jpan" typeface="ＭＳ Ｐゴシック"/>
        <a:font script="Arab" typeface="Times New Roman"/>
        <a:font script="Syrc" typeface="Estrangelo Edessa"/>
        <a:font script="Hang" typeface="맑은 고딕"/>
        <a:font script="Viet" typeface="Times New Roman"/>
        <a:font script="Thai" typeface="Angsana New"/>
        <a:font script="Yiii" typeface="Microsoft Yi Baiti"/>
        <a:font script="Thaa" typeface="MV Boli"/>
        <a:font script="Beng" typeface="Vrinda"/>
        <a:font script="Telu" typeface="Gautami"/>
        <a:font script="Knda" typeface="Tunga"/>
      </a:majorFont>
      <a:minorFont>
        <a:latin typeface="Calibri"/>
        <a:ea typeface=""/>
        <a:cs typeface=""/>
        <a:font script="Orya" typeface="Kalinga"/>
        <a:font script="Mlym" typeface="Kartika"/>
        <a:font script="Deva" typeface="Mangal"/>
        <a:font script="Mong" typeface="Mongolian Baiti"/>
        <a:font script="Ethi" typeface="Nyala"/>
        <a:font script="Geor" typeface="Sylfaen"/>
        <a:font script="Sinh" typeface="Iskoola Pota"/>
        <a:font script="Taml" typeface="Latha"/>
        <a:font script="Tibt" typeface="Microsoft Himalaya"/>
        <a:font script="Gujr" typeface="Shruti"/>
        <a:font script="Hant" typeface="新細明體"/>
        <a:font script="Khmr" typeface="DaunPenh"/>
        <a:font script="Laoo" typeface="DokChampa"/>
        <a:font script="Cher" typeface="Plantagenet Cherokee"/>
        <a:font script="Hans" typeface="宋体"/>
        <a:font script="Hebr" typeface="Arial"/>
        <a:font script="Uigh" typeface="Microsoft Uighur"/>
        <a:font script="Guru" typeface="Raavi"/>
        <a:font script="Cans" typeface="Euphemia"/>
        <a:font script="Jpan" typeface="ＭＳ Ｐゴシック"/>
        <a:font script="Arab" typeface="Arial"/>
        <a:font script="Syrc" typeface="Estrangelo Edessa"/>
        <a:font script="Hang" typeface="맑은 고딕"/>
        <a:font script="Viet" typeface="Arial"/>
        <a:font script="Thai" typeface="Cordia New"/>
        <a:font script="Yiii" typeface="Microsoft Yi Baiti"/>
        <a:font script="Thaa" typeface="MV Boli"/>
        <a:font script="Beng" typeface="Vrinda"/>
        <a:font script="Telu" typeface="Gautami"/>
        <a:font script="Knda" typeface="Tung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  <a:tileRect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672</Words>
  <Application>Microsoft Office PowerPoint</Application>
  <PresentationFormat>宽屏</PresentationFormat>
  <Paragraphs>136</Paragraphs>
  <Slides>18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2" baseType="lpstr">
      <vt:lpstr>微软雅黑</vt:lpstr>
      <vt:lpstr>Arial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k k</cp:lastModifiedBy>
  <cp:revision>3</cp:revision>
  <dcterms:created xsi:type="dcterms:W3CDTF">2024-03-18T07:24:37Z</dcterms:created>
  <dcterms:modified xsi:type="dcterms:W3CDTF">2025-05-03T07:23:24Z</dcterms:modified>
</cp:coreProperties>
</file>