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7" r:id="rId2"/>
    <p:sldId id="258" r:id="rId3"/>
    <p:sldId id="259" r:id="rId4"/>
    <p:sldId id="260" r:id="rId5"/>
    <p:sldId id="261" r:id="rId6"/>
    <p:sldId id="262" r:id="rId7"/>
    <p:sldId id="263" r:id="rId8"/>
    <p:sldId id="291" r:id="rId9"/>
    <p:sldId id="264" r:id="rId10"/>
    <p:sldId id="265" r:id="rId11"/>
    <p:sldId id="266" r:id="rId12"/>
    <p:sldId id="267" r:id="rId13"/>
    <p:sldId id="268" r:id="rId14"/>
    <p:sldId id="269" r:id="rId15"/>
    <p:sldId id="270" r:id="rId16"/>
    <p:sldId id="271" r:id="rId17"/>
    <p:sldId id="292"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85" d="100"/>
          <a:sy n="85" d="100"/>
        </p:scale>
        <p:origin x="108" y="34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2025/5/3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介绍三种在代码构建与运行方面的重要工具开始：Maven，Docker和Jenkins。首先，让我们来了解一下Maven。Maven是一个强大的Java项目管理工具，它提供了自动化的构建、测试和部署功能，为Java项目的管理提供了极大的便利。通过使用简单的XML文件，Maven可以管理项目的构建、报告和文档。这使得开发人员能够更加专注于代码编写，而不是花费大量时间在构建和配置上。Maven的插件系统也非常丰富，几乎可以满足各种项目的需求。接下来是Docker，它是一种轻量级的容器技术。Docker可以将应用程序及其所有依赖项打包到一个可移植的容器中，从而实现快速、一致地运行应用程序。这意味着无论在哪个环境中，只要拥有相同的Docker镜像，应用程序的行为都将完全一致。这种一致性不仅减少了“在我机器上可以运行”的问题，也使得应用程序的部署变得更加简单和快捷。最后，我们来谈谈Jenkins。Jenkins是一个开源的持续集成和交付工具，它提供了一种自动化的方式来构建、测试和部署软件。通过将构建、测试和部署等步骤集成到一个流水线中，Jenkins可以显著提高软件开发的效率和质量。此外，Jenkins还具有丰富的插件系统，可以支持各种开发语言和工具链，满足了不同项目的需求。总的来说，Maven、Docker和Jenkins是现代软件开发中的三大重要工具。它们在代码构建和运行方面都发挥了重要的作用，帮助我们提高了软件开发的效率和质量。下面我将详细介绍这些工具的使用方法和最佳实践。</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测试代码的重要性”为主题，来讨论在软件开发过程中不可或缺的环节。首先让我们理解，为什么测试代码在软件开发中占据如此重要的位置？答案其实相当简单，那就是：通过测试可以发现并修复潜在的BUG和错误，确保软件的质量和稳定性。无论是小型的应用程序还是复杂的系统平台，都离不开测试的存在以保障其正常运行。因此，测试是软件开发过程中的一道重要关卡，它对软件的稳定性、性能、可用性等方面进行全方位的检查和确认。下面我将谈到自动化测试工具和技术。在DevOps中，这些工具与技术的引入无疑为整个开发过程带来了革命性的改变。它们能够提高测试效率和准确性，减少人工测试的工作量，同时保证测试结果的一致性。例如，自动化测试工具可以模拟大量用户行为，在短时间内完成大量的功能和性能测试，极大地提高了工作效率。此外，由于人为因素往往会导致测试结果的不一致，而自动化测试则能够避免这一问题，从而提供更为准确的测试数据。然后我们来探讨一下持续集成与持续交付中的测试环节。在这个过程中，测试被视作一个关键环节。我们需要通过自动化测试和手动测试的结合，确保代码的稳定性和质量，为部署到生产环境做好准备。在这个过程中，我们可以及时发现问题并进行修复，从而避免了大规模错误的产生。总的来说，无论是单元测试、集成测试还是系统测试，都是软件开发过程中必不可少的一环。只有通过严格的测试，我们才能保证产品的质量并满足用户的需要。</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介绍代码部署为主题，那么这一页我们将深入探索代码部署的流程以及其重要性。首先，我们来讨论一下代码部署流程。代码部署是将开发完成的代码从测试环境迁移到生产环境的过程，包括构建、打包、上传和启动等步骤。这是一个至关重要的过程，因为只有在生产环境中，我们才能确保我们的应用能够正常运行并满足用户需求。接下来，我们要谈谈自动化部署工具。自动化部署工具能够帮助我们简化代码部署过程，通过脚本或配置文件实现一键部署，提高部署效率和准确性。这些工具不仅可以节省我们的时间，还可以减少人为错误的可能性，从而提高了部署的稳定性和可靠性。最后，我们要强调在代码部署过程中，实时监控和记录系统运行状态和日志的重要性。这对于快速发现和解决问题至关重要，因为它可以帮助我们及时了解系统的运行状况，发现问题并进行修复。同时，日志也为我们提供了一种有效的方法来跟踪和记录系统的行为，这对于后期的问题诊断和解决非常有帮助。以上就是我们今天要分享的内容，希望通过这次分享，大家对代码部署有了更深入的理解。</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运维团队的操作为核心，详细介绍他们在项目开发中的角色和职责，以及在现代技术环境中如何利用Docker和K8S进行更高效、更稳定、更灵活的管理。首先，让我们来探讨运维团队的角色与职责。他们主要的任务是确保生产环境的代码能够被顺利部署，并且系统可以持续稳定运行。在这个过程中，任何可能出现的问题都需要他们立即处理并解决。他们的工作不仅需要高度的技术能力，还需要良好的协调能力和应急处理能力。接下来，我们要讨论的是在运维工作中，Docker的应用。Docker是一种轻量级的容器化技术，它可以帮助运维团队更快地部署和管理应用程序，同时提高系统的稳定性和可扩展性。通过使用Docker，我们可以更容易地实现环境一致性，简化应用部署过程，从而提高整体的开发效率。最后，我们将讨论K8S编排工具的优势。K8S作为一种容器编排工具，可以帮助运维团队更方便地管理和调度容器，进一步提高系统的可靠性和灵活性。K8S的强大功能包括自动扩缩容、服务发现与负载均衡、滚动更新等，这些都极大地提升了运维的效率和质量。那么这一页，我们详细阐述了运维团队的角色与职责，以及Docker和K8S在运维中的应用和优势。这些都是现代IT环境下非常重要的主题，也是每一位运维人员必须掌握的核心知识和技能。希望这些内容能对你有所帮助。</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项目监控为主题进行介绍。在现代的IT环境中，有效的项目监控是保障系统运行稳定性、提升工作效率的重要环节。首先，我们要讨论的是实时系统监控。通过应用诸如Prometheus和Grafana等工具和技术，我们可以实时地监视系统的运行状态。这样不仅可以及时发现问题，而且可以在问题变得严重之前就进行处理，极大地提升了我们的应急响应能力。其次，我们需要关注的是日志管理与分析。ELK（Elasticsearch, Logstash, Kibana）等工具为我们提供了收集、存储、分析和可视化系统日志的有效途径。通过对这些日志信息的深入分析，我们能更好地理解系统的实际运行情况，从而做出更加科学和合理的决策。最后，我想谈谈性能优化与调优。这是一个持续性的过程，需要我们对系统的性能进行持续的监控和深入的分析。只有这样，我们才能找出系统性能的瓶颈，并采取必要的优化措施，以提升系统的运行效率和稳定性。以上就是我对于项目监控的介绍，希望对各位有所帮助。那么这一页，我们就先到这里。</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工具和技术是实现项目成功的重要支撑。在代码阶段，Git和GitLab协同工作，实现版本控制、代码管理和团队协作。在构建阶段，Maven或Gradle负责编译、打包和依赖管理。在运行阶段，Docker负责应用的容器化部署。在集成阶段，Jenkins实现持续集成和自动化部署。这些工具和技术相互配合，提高了开发效率和质量。</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Git和GitLab为主题，深入探讨它们在代码阶段的重要性及其应用。Git是一个分布式版本控制系统，它能够跟踪项目的源代码变化。而GitLab，则是一个基于Git的在线代码托管平台。那么，这一页我们着重来看Git在代码阶段的应用。开发团队利用Git来管理不同版本的代码，通过创建分支、提交更改以及合并代码等方式实现团队协作和版本控制。同时，我们也需要关注GitLab在代码阶段的辅助作用。GitLab提供了包括代码审查、问题追踪和持续集成在内的众多功能，这无疑帮助开发团队在代码阶段进行质量检测、问题解决和自动化构建等重要操作。</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Git和GitLab为主题，深入探讨它们在代码阶段的重要性及其应用。Git是一个分布式版本控制系统，它能够跟踪项目的源代码变化。而GitLab，则是一个基于Git的在线代码托管平台。那么，这一页我们着重来看Git在代码阶段的应用。开发团队利用Git来管理不同版本的代码，通过创建分支、提交更改以及合并代码等方式实现团队协作和版本控制。同时，我们也需要关注GitLab在代码阶段的辅助作用。GitLab提供了包括代码审查、问题追踪和持续集成在内的众多功能，这无疑帮助开发团队在代码阶段进行质量检测、问题解决和自动化构建等重要操作。</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342879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这段我将以介绍Maven和Gradle这两种Java项目构建工具为主。在Java开发中，自动化构建、测试和部署流程是非常重要的一环，而Maven和Gradle就为此提供了解决方案。首先，我们先来了解Maven。Maven是一个基于POM（Project Object Model）的项目管理及构建自动化工具，主要用于处理项目构建、报告、依赖等。通过配置相应的构建脚本文件，我们可以使用Maven来执行构建命令，完成整个项目的构建过程。此外，Maven还拥有丰富的插件生态系统，这使得它特别适用于大型项目。接下来，我们来看看Gradle。相比于Maven，Gradle更为灵活，并且适合快速迭代的开发过程。Gradle是基于Groovy语言的一种构建自动化工具，其语法更为简洁清晰，易于理解。同时，Gradle采用了一种名为“领域特定语言”（DSL）的设计模式，使得我们可以更加方便地进行构建和配置操作。因此，如果你的项目需要频繁的迭代和调整，那么Gradle将会是一个很好的选择。总结来看，Maven和Gradle都是非常实用的Java项目构建工具，它们各自具有不同的特点和适用场景。在选择时，我们需要根据具体的项目需求来进行权衡与取舍。无论是大型项目还是敏捷开发过程，选择合适的构建工具都能够大大提高我们的工作效率与项目的可维护性。</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Docker在智能垃圾分类系统中的应用，Docker的优势与挑战，以及Docker与持续集成/持续交付的关系为主题，来探讨Docker作为一种轻量级的容器技术如何改变我们的开发和运营模式。首先，我们来看看Docker在智能垃圾分类系统的运行阶段的应用。在这个系统中，由于数据安全性和系统稳定性的要求，需要实现应用的快速部署和隔离。而Docker正是这样一种能够实现这一目标的强大工具。通过使用Docker，开发者可以快速构建和部署应用，同时保证每个应用之间的独立和安全。这不仅大大提高了系统的运行效率，而且也保证了系统的稳定性。接下来，我们来看看Docker的优势和挑战。Docker的优势在于其快速启动和资源占用少。这意味着我们可以在短时间内启动大量的容器实例，而对硬件资源的消耗却非常小。然而，尽管Docker具有许多优点，但同时也存在一些挑战。例如，镜像管理问题、网络配置问题等。这些问题需要我们进行合理的规划和解决，以便更好地利用Docker的优势，克服它的挑战。最后，我们来看看Docker与持续集成/持续交付的关系。在这个领域中，Docker被视为一种重要的工具。它能够帮助开发者自动化地构建、测试和部署应用，从而提高开发效率和代码质量。通过使用Docker，我们可以更好地实现软件的持续集成和持续交付，使得软件开发过程更加高效、可靠。总的来说，Docker作为一种强大的容器技术，为我们的开发和运营工作带来了极大的便利。无论是在智能垃圾分类系统的应用中，还是在持续集成/持续交付的过程中，Docker都在发挥着重要的作用。然而，尽管Docker有许多优点，但我们也需要正视其所带来的挑战，以便更好地利用这种技术，推动我们的软件开发工作不断向前发展。</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在这次的演讲中，我会通过以下核心主题为大家展示DevOps的全貌：首先，我们会深入理解DevOps的定义和重要性；其次，探讨其搭建流程和使用到的关键工具和技术；接下来，我们将通过具体项目案例，详细解析Gitee在项目管理中的应用和实践；同时，我们也会讨论在项目管理过程中可能遇到的问题及挑战，提出针对性的优化方案；最后，我们将展望未来，预期达到的效果和目标。希望通过这次分享，大家能对DevOps有一个更全面、更深入的理解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Jenkins在集成阶段的作用为核心，详细阐述其在持续集成中的重要性。首要的是，Jenkins作为一个自动化构建工具，能够实现代码的自动构建、测试和部署，以确保软件的质量和稳定性。其次，我们将探讨如何利用Jenkins进行持续交付，通过配置Jenkins流水线操作，从代码提交到生产环境的整个过程都能快速完成，从而提高软件开发效率。最后，我们将了解如何使用Jenkins集成SonarQube进行代码质量检测。借助于Jenkins与SonarQube的深度集成，我们可以对代码进行静态分析，发现并解决其中的潜在问题。总的来说，Jenkins在持续集成阶段的使用将极大地推动软件的开发进程和质量提升。</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介绍项目背景和目的为主线，详细展开。首先，让我们深入探讨项目的背景。这个项目是针对当前市场上存在的需求而设计的，旨在填补现有解决方案无法满足的空白。其次，我们将讨论项目的目的。我们的目标是通过创新的解决方案提供高质量的产品或服务，以满足客户的需求并取得商业成功。在下面的演讲中，我将逐步展开这两个主题，并提供更多详细信息。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垃圾分类的现状作为我们的讨论起点。随着城市化进程的加快，垃圾问题日益严重，传统的垃圾分类方式效率低下，无法满足现代社会的需求。然而，DevOps作为一种新兴软件开发方法，其强调的快速迭代和持续交付理念，为解决环保问题提供了新的思路。接下来我们将探讨的是，基于DevOps的智能垃圾分类系统如何有望改变我们当前处理垃圾的方式。这种系统能实现垃圾的自动分类、回收和处理，具有巨大的潜力和前景。</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部分我将以垃圾分类系统的目标为主题。本项目的主要目标是利用DevOps技术来实现智能垃圾分类系统的自动化管理，从而提高垃圾处理的效率和准确性。通过实现这个目标，我们能够有效地提升垃圾处理流程的自动化和智能化水平，同时降低人工成本。此外，我们还希望通过智能垃圾分类系统的推广和应用来提高公众的环保意识，促进社会的可持续发展。因此，本项目旨在以技术创新为驱动，推动环境保护事业的进步。</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2500"/>
          </a:bodyPr>
          <a:lstStyle/>
          <a:p>
            <a:r>
              <a:t>基于Gitee的项目管理，是现代软件开发团队中不可或缺的一部分。首先，我将介绍Gitee工作流程的重要性。其次，人员分工也是Gitee项目中不可忽视的一个环节。在Gitee工作流程方面，它提供了一种高效、协作性强的管理方法。从项目初始化到代码提交，每个团队成员都能够清楚地了解项目的进展和自己的工作职责。通过分支管理、合并请求等机制，可以保证项目的稳定性和代码质量。同时，版本控制和回溯功能也使得团队能够随时恢复之前的工作状态，提高了项目的可控性和可维护性。接下来，我们来谈谈人员分工在Gitee项目管理中的作用。合理的人员分工可以提高开发效率和团队合作。一般来说，我们可以将项目按照不同的模块或功能进行划分，然后由相应的团队成员负责开发和维护。通过这种方式，可以减少代码冲突和重复劳动，提高代码的可读性和可维护性。同时，团队成员之间的合作也会更加紧密，相互之间的沟通和协调更加高效。为了实现良好的项目管理和团队协作效果，我们还需要制定一套明确的规范和流程。例如，可以规定每周开展例会，及时汇报进展和解决问题；可以设定代码提交的标准和流程，确保代码的一致性和稳定性；可以建立问题反馈系统，及时记录和解决项目中遇到的问题等等。这些规范和流程的制定可以帮助我们更好地管理项目和维护团队的合作氛围。最后，我想强调一点：Gitee不仅仅是一个代码托管平台，更是一种项目管理和团队协作的理念。通过合理利用Gitee的功能和特性，我们可以有效地管理和组织项目，提高团队的工作效率和质量。因此，作为软件开发者和企业管理者，我们应该深入了解和学习Gitee的使用和管理技巧，将其运用到实际工作中去。只有这样，我们才能更好地应对项目的挑战，不断提升自身的能力和价值。总而言之，基于Gitee的项目管理是一个复杂而重要的课题。通过合理的工作流程和人员分工，以及明确的规范和流程的制定，我们可以有效管理和组织项目，提高团队的工作效率和质量。希望本次演讲能够帮助大家更好地理解和应用Gitee在项目管理中的价值和方法。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Gitee工作流程”的主题为切入点，来深入探讨其在项目开发中的重要步骤。在讨论Gitee的工作流程之前，首先需要了解其基本构成，它主要包括代码提交、代码审核、合并请求和版本发布等几个关键步骤。这一系列流程的设置，旨在确保项目的顺利进行。具体来说，当我们在Gitee上进行代码提交时，开发者需要按照以下流程操作：首先是创建分支，这个分支通常基于主干分支或者某个功能分支，以便于隔离修改和避免对主线代码的影响；然后是将改动的代码推送到远程仓库，这一步是为了让团队其他成员可以获取到最新的代码版本；最后一步就是发起合并请求，等待团队成员对新提交的代码进行检查，并决定是否将其合并入主分支。接下来是Gitee的代码审核与合并请求环节。在代码被提交后，会进入一个双重审核阶段，即开发者自我检查和团队成员评审。只有在这两重审核都通过的情况下，才会进一步提出合并请求。而合并请求的批准与否，将由项目经理或负责人决定。一旦确认没有问题，代码就会被成功地合并到主分支，并同时发布新版本。那么这一页，我们主要介绍了Gitee的主要工作流程，包括代码提交、代码审核、合并请求以及版本发布等步骤。这些流程不仅有助于提高团队协作效率，也对保证项目质量起到了至关重要的作用。在下一页中，我们将进一步探讨如何有效利用Gitee进行团队协作和项目管理。</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这段我将以介绍各个团队的职责分工为重点。开发团队是项目的核心，他们负责根据客户的业务目标制定详细的开发计划，并进行编码过程。他们将不同版本的代码都存储在一个库中，以便后续的版本管理和控制。接下来，我们来看一下运维团队的任务。他们的工作职责是将开发的代码部署到生产环境中，并持续监控系统的运行状态和日志。一旦出现任何问题，他们需要迅速发现并解决，确保系统的稳定运行。最后，我们来看看测试团队的任务。他们在项目构建成功后，负责进行全面的测试工作，确保代码不存在任何BUG或错误。只有通过他们的严格审查，才能确保软件的质量和稳定性。在每个团队的协作下，我们的项目能够高效地完成。下面我将详细讲解每个团队的具体职责和工作流程。（</a:t>
            </a:r>
            <a:r>
              <a:rPr dirty="0" err="1"/>
              <a:t>注意：这里开始进入正文部分</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介绍一些项目管理过程中可能遇到的问题，以及如何应对这些问题。首先，我们来看一下项目计划不明确的问题。当项目目标、范围和时间表不清晰时，团队成员可能会感到困惑和迷茫，导致工作进度延误。为了解决这个问题，我们需要确保项目目标明确、任务分配清晰，同时建立一个合理的时间表。其次，沟通问题也是项目管理中常见的挑战。如果团队成员之间信息传递不畅或存在误解，项目可能会出现偏差或者出现冲突。因此，我们应该建立一个有效的沟通渠道，确保每个成员都能及时了解到项目的最新进展和重要决策。另外，资源管理也是项目管理过程中的一个重要问题。如果项目缺乏必要的人力、物力或财力支持，项目的执行可能会受到限制。因此，我们需要在项目启动阶段做好资源规划和管理，确保资源的合理调配和使用。最后，风险管理也是非常重要的。项目中可能存在各种风险，例如技术风险、市场风险、财务风险等等。为了降低风险对项目的影响，我们需要进行风险评估和管理，并制定相应的应对措施。这样可以帮助团队更好地应对潜在的问题和挑战。综上所述，项目管理过程中可能会出现许多问题，但通过制定清晰的项目计划、建立高效的沟通渠道、做好资源管理和风险应对，我们可以有效地应对这些问题，并保证项目的成功执行。</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项目管理过程中可能遇到的问题为切入点，详细分析几个主要的问题点。首先，我们要注意到的是代码冲突问题。在多人协作开发的场景中，由于不同开发人员可能同时修改同一份代码，这就可能导致代码冲突的出现。这种情况的发生会对项目的进度产生显著的影响，因为解决这种类型的冲突往往需要额外的时间和精力，而这些正是我们原本应该投入到项目开发和优化中的资源。因此，我们需要采取一些有效的策略来防止或降低代码冲突的发生，例如采用版本控制工具，制定合理的代码修改和提交规则等。其次，测试覆盖率不足是我们在项目管理过程中需要注意的一个问题。虽然自动化测试工具和技术的使用可以提高软件的质量，但如果我们的测试覆盖率不足，就可能会遗漏一些潜在的问题，从而导致在系统上线后出现问题。因此，我们需要尽可能地提高测试覆盖率，确保所有的功能都被充分地测试到。最后，部署环境不一致也是我们在项目管理过程中可能会遇到的问题。在持续交付的过程中，如果开发环境和生产环境不一致，可能会导致我们在部署到生产环境时出现意外情况，影响系统的稳定性和性能。为了避免这种情况的发生，我们需要确保开发环境和生产环境的一致性，包括使用相同的硬件和软件配置，以及进行充分的环境测试等。以上就是我们在项目管理过程中需要注意的一些问题。希望通过这次的分享，能够帮助大家更好地理解和应对这些问题，从而提高我们的项目管理效率和质量。那么这一页的内容就到这里，下面我将进入到下一个话题的讨论中。</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一级大纲：优化方案二级大纲：1. 数据分析；2. 流程改进；3. 技术创新；4. 人员培训。这段我将以介绍一级大纲内容为开头，下面我再简要介绍一下二级大纲的重点。在本次演讲中，我们将探讨如何通过数据驱动的分析来制定优化方案。首先，我们需要深入挖掘现有的数据，并利用先进的数据分析工具对其进行处理和解读。通过对数据的全面分析，我们可以发现潜在的问题和瓶颈，并确定改进的方向和重点。其次，在流程改进方面，我们将重点关注现有流程的效率和效果。通过对各个关键环节的细致观察和评估，我们可以发现流程中的短板和不必要的环节。然后，我们可以通过流程重组和优化，消除冗余操作，提高效率和质量，从而提升整体的运作效果。同时，技术创新也是优化方案的重要组成部分。随着科技的不断发展和创新，我们可以应用各种前沿的技术手段来解决现有问题。无论是物联网、人工智能还是大数据分析，都可以为我们提供更多的可能性和解决方案。因此，我们应该积极关注最新的技术动态，并将其应用到实际工作中，实现更高效和智能的管理与运营。最后，人员培训也至关重要。一个优秀的团队离不开每个成员的专业素养和能力水平。因此，我们应该注重员工的培训与发展，提供必要的知识和技能培训，使员工能够适应不断变化的工作环境和需求。通过持续的学习和发展，我们的团队将更加强大和有竞争力。总之，在优化方案中，数据驱动的分析是基础，流程改进是关键，技术创新是推动力，人员培训是保障。只有综合运用这些手段和方法，我们才能够制定出科学有效的优化方案，实现业务的持续增长和发展。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DevOps，作为一种软件开发方法，旨在实现开发（Dev）和运维（Ops）的无缝集成。背景上，随着软件行业的快速发展，传统的研发流程已经无法满足现代的需求。原则方面，DevOps强调持续交付、持续集成，并鼓励团队之间的紧密协作。工作流程上，从代码提交到部署，每一步都被自动化并严格监控，确保软件的质量和稳定性。</a:t>
            </a: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将向大家介绍我们的优化方案。首先，为了提升代码的质量和稳定性，减少潜在的BUG和错误，我们决定引入代码审查工具和流程，以实现这一目标。其次，我们将加强自动化测试的覆盖范围和频率，确保在各种环境和条件下，软件的稳定性和可靠性得以保证。最后，对于部署流程方面，我们将进行改进优化，尽量减少手动干预，提高部署的速度和准确性，从而降低部署过程中的错误率。以上便是我们的主要优化方案。</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一级大纲：预期达到的效果二级大纲：1. 提高销售额；2. 提升品牌知名度；3. 增强客户满意度。这段我将以介绍预期达到的效果为主要内容，分为三个重要点来进行简单介绍。首先，我们希望通过采取一些有效的营销策略和销售技巧，来显著提高产品的销售额。其次，我们将致力于打造一个独特且引人注目的品牌形象，以提升品牌的知名度和影响力。最后但同样重要的是，我们将注重提供优质的客户服务和满足客户的需求，以增强客户的满意度。通过这些努力，我们有信心实现预期的效果，并为公司的发展带来更大的机遇和成功。</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智能垃圾分类系统管理如何提升效率、优化流程和实现环保目标为主题进行深入阐述。首先，通过实施DevOps的智能垃圾分类系统管理，我们可以大幅度提高垃圾分类的效率和准确性。该系统能够自动识别和分类垃圾，减少了人工操作的错误。同时，它也能够实时更新垃圾分类的最新标准和方法，确保了垃圾分类的准确性和一致性。其次，基于DevOps的智能垃圾分类系统管理还可以优化垃圾处理流程。它能够自动化垃圾处理过程，包括垃圾收集、运输和处理等环节。通过系统化的管理，我们可以更高效地完成垃圾处理任务，减少时间和资源浪费，提高处理质量。最后，实施基于DevOps的智能垃圾分类系统管理有助于更好地实现环保目标，推动社会的可持续发展。垃圾分类是环保工作的重要组成部分之一，它可以减少废物的产生和对环境的污染。通过智能系统的管理和监控，我们能够更准确地评估和改善垃圾分类的效果，促进环保工作的持续发展。那么在这一页，我们已经了解了智能垃圾分类系统管理如何提升效率、优化流程和实现环保目标的重要性和优势。通过DevOps方法的应用，我们可以更好地应对日益严峻的环境挑战，为建设可持续的未来作出贡献。</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总结：在这部分演讲中，我们将探讨项目管理的要点。首先，我们将对项目的理解进行简要介绍，包括项目的目标、范围和时间计划等方面。其次，我们将深入探讨对项目管理的理解，包括项目团队管理、风险控制和沟通协调等关键要素。通过这次演讲，我们希望能够为您提供项目管理的基本概念和方法，以帮助您更好地规划和执行项目。</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垃圾分类系统的重要性为切入点展开讲述。垃圾分类系统作为解决现代城市垃圾问题的有效手段，其重要性不容忽视。通过智能技术的应用，我们能够显著提高垃圾分类的准确性和效率，实现资源的最大化利用和环境的保护。那么在这一页中，我将着重介绍DevOps在垃圾分类系统中的应用。DevOps作为一种持续集成和持续交付的方法原则，可以广泛应用于垃圾分类系统的开发和运维过程中。通过引入DevOps的理念，我们可以提高系统的稳定性和可靠性，保证系统的高效运行和持续发展。下面我将重点探讨基于Gitee的项目管理实践。Gitee作为一款专业的代码托管平台，具备强大的版本控制、协作开发和问题跟踪等功能。在垃圾分类系统中，项目团队可以利用Gitee进行高效的项目管理，提高工作效率和质量，确保项目按时交付并达到预期目标。综上所述，垃圾分类系统的重要性以及DevOps在其中的应用和基于Gitee的项目管理实践都是我们在项目中不可忽视的重要环节。通过合理运用这些技术和方法，我们可以更好地解决城市垃圾问题，实现可持续发展的目标。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通过对项目管理的理解来展开。项目管理是确保项目按时、按质、按量完成的关键，它涉及到资源分配、进度控制和风险管理等方面。在项目管理中，我们需要明确目标、合理规划、有效沟通和持续改进，以确保项目的顺利进行。项目管理的重要性不言而喻。一个成功的项目需要有一个清晰的目标并制定相应的计划。通过合理的资源分配和使用，我们能够高效地推进项目进展，并且及时发现和解决潜在的风险问题。此外，良好的沟通也是项目管理中不可或缺的一环。只有通过有效的沟通，团队成员才能够理解和执行任务，同时也能够及时反馈项目进展情况和遇到的问题。持续改进是项目管理的核心原则之一。通过不断地总结经验教训和寻找提升空间，我们能够不断优化项目的过程和方法，提高项目的成功率。然而，项目管理也面临一些挑战。需求变更是一个常见的问题，因为项目中的需求常常会随着时间和环境的变化而发生改变。在这种情况下，我们需要灵活应对，及时调整项目的计划和资源，以保证项目能够顺利地进行下去。资源限制也是一个挑战，有时候我们可能会遇到人力、物力或者时间等方面的限制。在这种情况下，我们需要合理规划和管理资源，找到最优的解决方案来完成项目。团队协作也是一个需要注意的方面，团队成员之间的合作和协调对于项目的成功至关重要。为了有效地解决这些问题，我们可以采取一些措施，如建立有效的沟通渠道、制定详细的项目计划和风险管理策略等。下面我将详细介绍一下项目管理的基本原则和挑战与解决方案。</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尊敬的各位听众，我们今天深入探讨了基于DevOps的智能垃圾分类系统管理。从DevOps的基本理念和搭建流程，到工具技术和项目介绍，再到优化方案和预期效果，我们共同学习并思考如何提升垃圾分类系统的智能化水平。期待这次分享能够为您带来启示，也感谢您的倾听和参与。</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fontScale="90000" lnSpcReduction="10000"/>
          </a:bodyPr>
          <a:lstStyle/>
          <a:p>
            <a:r>
              <a:t>这段我将以DevOps的起源和发展为主题来展开。DevOps起源于2009年，它的核心理念是打破开发和运维之间的壁垒，通过自动化和协作来提高软件交付的速度和质量。这个新兴的实践方法在过去几年中迅速获得了广泛关注和应用。那么这一页，我们将深入探讨DevOps的基本原则以及在软件开发中的重要性。首先，我们来看看DevOps的基本原则。这些原则包括持续集成、持续交付、自动化测试、自动化部署以及监控与日志等。这些原则共同构成了DevOps的核心流程，为软件开发提供了一种全新的思维方式和方法。持续集成是指在开发过程中频繁地将代码集成到共享的代码仓库中，并及时进行编译和构建。这种方式能够帮助开发团队快速发现和解决问题，保持代码的稳定性和可靠性。持续交付意味着将经过测试和验证的软件不断地交付给最终用户，以满足他们的需求。这种方式能够缩短产品上市的时间，提供更快速的反馈循环，同时也减少了传统交付方式中的冗余环节。自动化测试是通过编写脚本或工具来自动执行测试用例的过程。这种方式不仅提高了测试的效率，还减少了人工测试可能引入的错误。通过自动化测试，我们可以更快地发现软件中的问题，并进行及时修复，从而提高软件的质量。自动化部署是指通过脚本或工具来实现软件在不同环境中的自动部署过程。这种方式简化了部署的复杂性，减少了人工干预的风险，同时也提高了部署的效率和准确性。最后一点是监控与日志。在DevOps中，对系统的运行状态进行实时监控是非常重要的。通过监控系统的性能指标和日志信息，我们能够及时发现并解决潜在的问题，保障系统的稳定运行。下面我将谈谈DevOps在软件开发中的重要性。它能够提高软件开发的效率和质量，缩短产品上市的时间，并且提升客户的满意度。在现代软件开发中，快速响应市场变化、提供高质量的软件已经成为了一项必要的能力。DevOps作为一种实践方法，能够帮助我们更好地应对这些挑战。总结而言，DevOps的起源和发展为我们带来了一种新的思维和方法，通过持续集成、持续交付、自动化测试、自动化部署以及监控与日志等原则，实现了软件交付的速度和质量的提升。同时，它也在软件开发中扮演着重要的角色，帮助我们提高效率、优化质量、加快产品上市速度，并满足客户需求。</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介绍我们的工作流程，主要包括持续集成与持续交付、自动化测试与部署，以及监控与日志管理。首先，我们通过持续集成与持续交付确保项目的进行。持续集成将开发团队的代码频繁地集成到共享存储库中，保证代码的一致性和稳定性，而持续交付则自动化构建、测试和部署流程，以更快的速度将代码交付到生产环境。这种方法能大大提升我们的效率和质量。其次，我们使用自动化测试与部署工具来保障软件的质量和稳定性。自动化测试使用各种自动化测试工具和技术，以确保软件的功能性和可靠性；而自动化部署则利用相应的部署工具，快速、准确地在目标环境中部署我们的软件。这大大提高了我们的生产效率，降低了因人为错误导致的风险。最后，我们实施严格的监控与日志管理。我们会实时监测和记录系统的运行状态和日志，以便快速发现并解决问题，进一步提高系统的稳定性和可靠性。这种主动的管理方式有助于我们在问题发生时能够迅速应对，避免影响到最终的用户体验。以上便是我们的工作流程的主要环节，它们共同保证了我们的工作效率、产品质量以及对用户的服务质量。</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介绍Devops搭建流程，包括PLAN开发计划制定、CODE编码过程、BUILD代码构建与运行、TEST测试代码、DEPLOY代码部署、OPERATE运维团队操作以及MONITOR项目监控。每个环节都是相互关联的，确保整个Devops流程的顺利进行。</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开发计划制定"为标题，来讨论开发计划的制定原则、关键要素以及优化方法。首先，我们讨论一下开发计划的制定原则。制定开发计划需要根据客户需求和团队能力，明确目标、任务和时间节点，以确保项目的顺利进行。在制定过程中，我们需要充分了解客户的需求，同时结合团队成员的能力进行合理的任务分配和时间节点设定。只有明确了目标并制定了合理的计划，我们才能确保项目的成功实施。接下来是开发计划的关键要素。需求分析、任务分解、资源分配和进度控制是开发计划的关键要素，它们相互关联，共同推动项目的成功实施。首先，需求分析是确定项目目标和范围的重要步骤，它帮助我们了解客户的需求和期望。然后，任务分解将大的需求分解成小的任务，使团队成员能够更好地理解和执行。接着，资源分配是为每个任务提供必要的人力、物力和财力资源，确保项目能够按时完成。最后，进度控制是对整个项目进行监控和管理，及时发现和解决潜在的问题，确保项目按计划进展。最后是开发计划的优化方法。为了提高项目的质量和效率，我们可以采取一些优化方法，如敏捷开发、迭代式开发和持续集成等。敏捷开发强调快速响应变化，通过频繁的迭代和反馈来不断改进和完善项目。迭代式开发将整个项目划分为多个阶段，每个阶段都有明确的目标和交付物，通过不断的迭代来逐步完成项目。持续集成是将开发人员的工作成果不断地集成到主干代码中，通过自动化的构建和测试来提高代码质量和可靠性。通过不断调整和改进计划，我们可以提高项目的质量和效率。以上就是我对开发计划制定的介绍。通过制定合理的计划、关注关键要素和采用优化方法，我们能够有效地推进项目的实施。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开发计划制定"为标题，来讨论开发计划的制定原则、关键要素以及优化方法。首先，我们讨论一下开发计划的制定原则。制定开发计划需要根据客户需求和团队能力，明确目标、任务和时间节点，以确保项目的顺利进行。在制定过程中，我们需要充分了解客户的需求，同时结合团队成员的能力进行合理的任务分配和时间节点设定。只有明确了目标并制定了合理的计划，我们才能确保项目的成功实施。接下来是开发计划的关键要素。需求分析、任务分解、资源分配和进度控制是开发计划的关键要素，它们相互关联，共同推动项目的成功实施。首先，需求分析是确定项目目标和范围的重要步骤，它帮助我们了解客户的需求和期望。然后，任务分解将大的需求分解成小的任务，使团队成员能够更好地理解和执行。接着，资源分配是为每个任务提供必要的人力、物力和财力资源，确保项目能够按时完成。最后，进度控制是对整个项目进行监控和管理，及时发现和解决潜在的问题，确保项目按计划进展。最后是开发计划的优化方法。为了提高项目的质量和效率，我们可以采取一些优化方法，如敏捷开发、迭代式开发和持续集成等。敏捷开发强调快速响应变化，通过频繁的迭代和反馈来不断改进和完善项目。迭代式开发将整个项目划分为多个阶段，每个阶段都有明确的目标和交付物，通过不断的迭代来逐步完成项目。持续集成是将开发人员的工作成果不断地集成到主干代码中，通过自动化的构建和测试来提高代码质量和可靠性。通过不断调整和改进计划，我们可以提高项目的质量和效率。以上就是我对开发计划制定的介绍。通过制定合理的计划、关注关键要素和采用优化方法，我们能够有效地推进项目的实施。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267708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编码过程为线索，来深入探讨开发团队在实际操作中如何借助各类工具提升工作效率。首先，Git和GitLab是我们在编码阶段的主要工具。Git负责代码的版本控制，它能够有效地记录每次代码的修改，确保我们可以随时回溯到任何一个历史版本。而GitLab则提供了一个协同开发的平台，使得团队成员可以共享代码，进行代码审查以及合并请求等操作，极大地提高了团队的协作效率。接下来是构建过程的应用。Maven或Gradle作为常用的构建工具，它们可以帮助我们自动化地进行项目的构建、测试和部署，减少了人工操作的错误，也大大提高了开发效率。通过配置好相应的pom.xml或者build.gradle文件，我们可以一键运行整个构建流程，非常方便。最后我们要讲的是Docker。Docker是一种容器化技术，它可以将应用程序及其依赖项打包成可移植的容器。这样，无论这个程序在哪里运行，都可以保证其环境的一致性，从而避免了“在我机器上可以运行”这类问题的发生。同时，利用Docker的编排功能，我们还可以方便地管理和调度这些容器，进一步提升了系统的可靠性和扩展性。</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5/3/2025</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51446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FFFFFF"/>
                </a:solidFill>
                <a:latin typeface="微软雅黑"/>
              </a:rPr>
              <a:t>基于DevOps的智能垃圾分类系统管理</a:t>
            </a: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4" name="New shape"/>
          <p:cNvSpPr/>
          <p:nvPr/>
        </p:nvSpPr>
        <p:spPr>
          <a:xfrm>
            <a:off x="611778" y="3101012"/>
            <a:ext cx="11038043"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a:solidFill>
                  <a:srgbClr val="CD9B63"/>
                </a:solidFill>
                <a:latin typeface="微软雅黑"/>
              </a:rPr>
              <a:t>实现高效、自动化的垃圾处理流程</a:t>
            </a: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8" name="New shape"/>
          <p:cNvSpPr/>
          <p:nvPr/>
        </p:nvSpPr>
        <p:spPr>
          <a:xfrm>
            <a:off x="611778" y="4138368"/>
            <a:ext cx="11038043" cy="451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0" err="1">
                <a:solidFill>
                  <a:srgbClr val="FFFFFF"/>
                </a:solidFill>
                <a:latin typeface="微软雅黑"/>
              </a:rPr>
              <a:t>第六组</a:t>
            </a:r>
            <a:endParaRPr sz="1575" b="0" i="0" dirty="0">
              <a:solidFill>
                <a:srgbClr val="FFFFFF"/>
              </a:solidFill>
              <a:latin typeface="微软雅黑"/>
            </a:endParaRPr>
          </a:p>
        </p:txBody>
      </p:sp>
      <p:sp>
        <p:nvSpPr>
          <p:cNvPr id="9" name="New shape"/>
          <p:cNvSpPr/>
          <p:nvPr/>
        </p:nvSpPr>
        <p:spPr>
          <a:xfrm>
            <a:off x="695400" y="5034310"/>
            <a:ext cx="11038043" cy="451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0" err="1">
                <a:solidFill>
                  <a:srgbClr val="FFFFFF"/>
                </a:solidFill>
                <a:latin typeface="微软雅黑"/>
              </a:rPr>
              <a:t>汇报时间</a:t>
            </a:r>
            <a:r>
              <a:rPr sz="1575" b="0" i="0" dirty="0">
                <a:solidFill>
                  <a:srgbClr val="FFFFFF"/>
                </a:solidFill>
                <a:latin typeface="微软雅黑"/>
              </a:rPr>
              <a:t>: 2024/04/22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BUILD：代码构建与运行</a:t>
            </a:r>
          </a:p>
        </p:txBody>
      </p:sp>
      <p:sp>
        <p:nvSpPr>
          <p:cNvPr id="4" name="New shape"/>
          <p:cNvSpPr/>
          <p:nvPr/>
        </p:nvSpPr>
        <p:spPr>
          <a:xfrm>
            <a:off x="6458401" y="1735403"/>
            <a:ext cx="4545078" cy="11327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代码构建工具Maven</a:t>
            </a:r>
          </a:p>
          <a:p>
            <a:pPr algn="l">
              <a:lnSpc>
                <a:spcPct val="150000"/>
              </a:lnSpc>
            </a:pPr>
            <a:r>
              <a:rPr sz="1575" b="0" i="0">
                <a:solidFill>
                  <a:srgbClr val="FFFFFF"/>
                </a:solidFill>
                <a:latin typeface="微软雅黑"/>
              </a:rPr>
              <a:t>Maven是一个强大的Java项目管理工具，可以自动化构建、测试和部署Java项目。</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latin typeface="微软雅黑"/>
              </a:rPr>
              <a:t>代码运行环境Docker</a:t>
            </a:r>
          </a:p>
          <a:p>
            <a:pPr algn="r">
              <a:lnSpc>
                <a:spcPct val="150000"/>
              </a:lnSpc>
            </a:pPr>
            <a:r>
              <a:rPr sz="1575" b="0" i="0">
                <a:solidFill>
                  <a:srgbClr val="FFFFFF"/>
                </a:solidFill>
                <a:latin typeface="微软雅黑"/>
              </a:rPr>
              <a:t>Docker是一种轻量级的容器技术，可以将应用程序及其依赖项打包到一个可移植的容器中，实现快速、一致地运行应用程序。</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持续集成与交付Jenkins</a:t>
            </a:r>
          </a:p>
          <a:p>
            <a:pPr algn="l">
              <a:lnSpc>
                <a:spcPct val="150000"/>
              </a:lnSpc>
            </a:pPr>
            <a:r>
              <a:rPr sz="1575" b="0" i="0">
                <a:solidFill>
                  <a:srgbClr val="FFFFFF"/>
                </a:solidFill>
                <a:latin typeface="微软雅黑"/>
              </a:rPr>
              <a:t>Jenkins是一个开源的持续集成和交付工具，可以实现自动化构建、测试和部署流程，提高软件开发效率和质量。</a:t>
            </a:r>
          </a:p>
        </p:txBody>
      </p:sp>
      <p:sp>
        <p:nvSpPr>
          <p:cNvPr id="7" name="New shape"/>
          <p:cNvSpPr/>
          <p:nvPr/>
        </p:nvSpPr>
        <p:spPr>
          <a:xfrm>
            <a:off x="5965200" y="2106203"/>
            <a:ext cx="39600" cy="284197"/>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915943"/>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735403"/>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TEST：测试代码</a:t>
            </a:r>
          </a:p>
        </p:txBody>
      </p:sp>
      <p:sp>
        <p:nvSpPr>
          <p:cNvPr id="4" name="New shape"/>
          <p:cNvSpPr/>
          <p:nvPr/>
        </p:nvSpPr>
        <p:spPr>
          <a:xfrm>
            <a:off x="1558800" y="2402271"/>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测试代码是软件开发过程中不可或缺的环节，通过测试可以发现并修复潜在的BUG和错误，确保软件的质量和稳定性。</a:t>
            </a:r>
          </a:p>
        </p:txBody>
      </p:sp>
      <p:sp>
        <p:nvSpPr>
          <p:cNvPr id="5" name="New shape"/>
          <p:cNvSpPr/>
          <p:nvPr/>
        </p:nvSpPr>
        <p:spPr>
          <a:xfrm>
            <a:off x="1556530" y="1627201"/>
            <a:ext cx="2532802" cy="64807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测试代码的重要性</a:t>
            </a:r>
          </a:p>
        </p:txBody>
      </p:sp>
      <p:sp>
        <p:nvSpPr>
          <p:cNvPr id="6" name="New shape"/>
          <p:cNvSpPr/>
          <p:nvPr/>
        </p:nvSpPr>
        <p:spPr>
          <a:xfrm>
            <a:off x="4430015"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在DevOps中，使用自动化测试工具和技术可以提高测试效率和准确性，减少人工测试的工作量，同时保证测试结果的一致性。</a:t>
            </a:r>
          </a:p>
        </p:txBody>
      </p:sp>
      <p:sp>
        <p:nvSpPr>
          <p:cNvPr id="7" name="New shape"/>
          <p:cNvSpPr/>
          <p:nvPr/>
        </p:nvSpPr>
        <p:spPr>
          <a:xfrm>
            <a:off x="4427625" y="1627200"/>
            <a:ext cx="2580660"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自动化测试工具和技术</a:t>
            </a:r>
          </a:p>
        </p:txBody>
      </p:sp>
      <p:sp>
        <p:nvSpPr>
          <p:cNvPr id="8" name="New shape"/>
          <p:cNvSpPr/>
          <p:nvPr/>
        </p:nvSpPr>
        <p:spPr>
          <a:xfrm>
            <a:off x="7301229" y="2878465"/>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持续集成和持续交付流程中，测试是关键环节之一，通过自动化测试和手动测试的结合，确保代码的稳定性和质量，为部署到生产环境做好准备。</a:t>
            </a:r>
          </a:p>
        </p:txBody>
      </p:sp>
      <p:sp>
        <p:nvSpPr>
          <p:cNvPr id="9" name="New shape"/>
          <p:cNvSpPr/>
          <p:nvPr/>
        </p:nvSpPr>
        <p:spPr>
          <a:xfrm>
            <a:off x="7298841" y="1627200"/>
            <a:ext cx="2580658" cy="1124266"/>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持续集成与持续交付中的测试环节</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DEPLOY：代码部署</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代码部署流程</a:t>
            </a:r>
            <a:br>
              <a:rPr sz="1800">
                <a:latin typeface="微软雅黑"/>
              </a:rPr>
            </a:br>
            <a:endParaRPr sz="1800">
              <a:latin typeface="微软雅黑"/>
            </a:endParaRPr>
          </a:p>
          <a:p>
            <a:pPr algn="l">
              <a:lnSpc>
                <a:spcPct val="150000"/>
              </a:lnSpc>
            </a:pPr>
            <a:r>
              <a:rPr sz="1575" b="0" i="0">
                <a:solidFill>
                  <a:srgbClr val="FFFFFF"/>
                </a:solidFill>
                <a:latin typeface="微软雅黑"/>
              </a:rPr>
              <a:t>代码部署是将开发完成的代码从测试环境迁移到生产环境的过程，包括构建、打包、上传和启动等步骤。</a:t>
            </a: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自动化部署工具</a:t>
            </a:r>
            <a:br>
              <a:rPr sz="1800">
                <a:latin typeface="微软雅黑"/>
              </a:rPr>
            </a:br>
            <a:endParaRPr sz="1800">
              <a:latin typeface="微软雅黑"/>
            </a:endParaRPr>
          </a:p>
          <a:p>
            <a:pPr algn="l">
              <a:lnSpc>
                <a:spcPct val="150000"/>
              </a:lnSpc>
            </a:pPr>
            <a:r>
              <a:rPr sz="1575" b="0" i="0">
                <a:solidFill>
                  <a:srgbClr val="FFFFFF"/>
                </a:solidFill>
                <a:latin typeface="微软雅黑"/>
              </a:rPr>
              <a:t>自动化部署工具能够简化代码部署过程，通过脚本或配置文件实现一键部署，提高部署效率和准确性。</a:t>
            </a: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监控与日志在部署中的作用</a:t>
            </a:r>
            <a:br>
              <a:rPr sz="1800">
                <a:latin typeface="微软雅黑"/>
              </a:rPr>
            </a:br>
            <a:endParaRPr sz="1800">
              <a:latin typeface="微软雅黑"/>
            </a:endParaRPr>
          </a:p>
          <a:p>
            <a:pPr algn="l">
              <a:lnSpc>
                <a:spcPct val="150000"/>
              </a:lnSpc>
            </a:pPr>
            <a:r>
              <a:rPr sz="1575" b="0" i="0">
                <a:solidFill>
                  <a:srgbClr val="FFFFFF"/>
                </a:solidFill>
                <a:latin typeface="微软雅黑"/>
              </a:rPr>
              <a:t>在代码部署过程中，实时监控和记录系统运行状态和日志，能够帮助快速发现和解决问题，确保部署的稳定性和可靠性。</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OPERATE：运维团队操作</a:t>
            </a:r>
          </a:p>
        </p:txBody>
      </p:sp>
      <p:sp>
        <p:nvSpPr>
          <p:cNvPr id="4" name="New shape"/>
          <p:cNvSpPr/>
          <p:nvPr/>
        </p:nvSpPr>
        <p:spPr>
          <a:xfrm>
            <a:off x="1558800" y="1484785"/>
            <a:ext cx="2744215" cy="244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运维团队的角色与职责</a:t>
            </a:r>
            <a:br>
              <a:rPr sz="1800">
                <a:latin typeface="微软雅黑"/>
              </a:rPr>
            </a:br>
            <a:endParaRPr sz="1800">
              <a:latin typeface="微软雅黑"/>
            </a:endParaRPr>
          </a:p>
          <a:p>
            <a:pPr algn="l">
              <a:lnSpc>
                <a:spcPct val="150000"/>
              </a:lnSpc>
            </a:pPr>
            <a:r>
              <a:rPr sz="1575" b="0" i="0">
                <a:solidFill>
                  <a:srgbClr val="FFFFFF"/>
                </a:solidFill>
                <a:latin typeface="微软雅黑"/>
              </a:rPr>
              <a:t>运维团队负责将代码部署到生产环境，确保系统的稳定运行，并及时处理出现的问题。</a:t>
            </a:r>
          </a:p>
        </p:txBody>
      </p:sp>
      <p:sp>
        <p:nvSpPr>
          <p:cNvPr id="5" name="New shape"/>
          <p:cNvSpPr/>
          <p:nvPr/>
        </p:nvSpPr>
        <p:spPr>
          <a:xfrm>
            <a:off x="4430015" y="1484784"/>
            <a:ext cx="2744215" cy="2808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Docker在运维中的应用</a:t>
            </a:r>
            <a:br>
              <a:rPr sz="1800">
                <a:latin typeface="微软雅黑"/>
              </a:rPr>
            </a:br>
            <a:endParaRPr sz="1800">
              <a:latin typeface="微软雅黑"/>
            </a:endParaRPr>
          </a:p>
          <a:p>
            <a:pPr algn="l">
              <a:lnSpc>
                <a:spcPct val="150000"/>
              </a:lnSpc>
            </a:pPr>
            <a:r>
              <a:rPr sz="1575" b="0" i="0">
                <a:solidFill>
                  <a:srgbClr val="FFFFFF"/>
                </a:solidFill>
                <a:latin typeface="微软雅黑"/>
              </a:rPr>
              <a:t>Docker作为一种轻量级的容器化技术，可以帮助运维团队快速部署和管理应用程序，提高系统的稳定性和可扩展性。</a:t>
            </a:r>
          </a:p>
        </p:txBody>
      </p:sp>
      <p:sp>
        <p:nvSpPr>
          <p:cNvPr id="6" name="New shape"/>
          <p:cNvSpPr/>
          <p:nvPr/>
        </p:nvSpPr>
        <p:spPr>
          <a:xfrm>
            <a:off x="7301229" y="1484784"/>
            <a:ext cx="2744216" cy="2128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K8S编排工具的优势</a:t>
            </a:r>
            <a:br>
              <a:rPr sz="1800">
                <a:latin typeface="微软雅黑"/>
              </a:rPr>
            </a:br>
            <a:endParaRPr sz="1800">
              <a:latin typeface="微软雅黑"/>
            </a:endParaRPr>
          </a:p>
          <a:p>
            <a:pPr algn="l">
              <a:lnSpc>
                <a:spcPct val="150000"/>
              </a:lnSpc>
            </a:pPr>
            <a:r>
              <a:rPr sz="1575" b="0" i="0">
                <a:solidFill>
                  <a:srgbClr val="FFFFFF"/>
                </a:solidFill>
                <a:latin typeface="微软雅黑"/>
              </a:rPr>
              <a:t>K8S作为一种容器编排工具，可以帮助运维团队更加方便地管理和调度容器，提高系统的可靠性和灵活性。</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MONITOR：项目监控</a:t>
            </a:r>
          </a:p>
        </p:txBody>
      </p:sp>
      <p:sp>
        <p:nvSpPr>
          <p:cNvPr id="4" name="New shape"/>
          <p:cNvSpPr/>
          <p:nvPr/>
        </p:nvSpPr>
        <p:spPr>
          <a:xfrm>
            <a:off x="1558800" y="1627201"/>
            <a:ext cx="3040516" cy="3988066"/>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实时系统监控</a:t>
            </a:r>
            <a:br>
              <a:rPr sz="1800">
                <a:latin typeface="微软雅黑"/>
              </a:rPr>
            </a:br>
            <a:endParaRPr sz="1800">
              <a:latin typeface="微软雅黑"/>
            </a:endParaRPr>
          </a:p>
          <a:p>
            <a:pPr algn="l">
              <a:lnSpc>
                <a:spcPct val="150000"/>
              </a:lnSpc>
            </a:pPr>
            <a:r>
              <a:rPr sz="1575" b="0" i="0">
                <a:solidFill>
                  <a:srgbClr val="FFFFFF"/>
                </a:solidFill>
                <a:latin typeface="微软雅黑"/>
              </a:rPr>
              <a:t>通过使用各种工具和技术，如Prometheus和Grafana，我们可以实时监控系统的运行状态，以便及时发现并解决问题。</a:t>
            </a:r>
            <a:br>
              <a:rPr sz="1800">
                <a:latin typeface="微软雅黑"/>
              </a:rPr>
            </a:br>
            <a:endParaRPr sz="1800">
              <a:latin typeface="微软雅黑"/>
            </a:endParaRPr>
          </a:p>
        </p:txBody>
      </p:sp>
      <p:sp>
        <p:nvSpPr>
          <p:cNvPr id="5" name="New shape"/>
          <p:cNvSpPr/>
          <p:nvPr/>
        </p:nvSpPr>
        <p:spPr>
          <a:xfrm>
            <a:off x="4726315" y="1627201"/>
            <a:ext cx="3040555" cy="3988066"/>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日志管理与分析</a:t>
            </a:r>
            <a:br>
              <a:rPr sz="1800">
                <a:latin typeface="微软雅黑"/>
              </a:rPr>
            </a:br>
            <a:endParaRPr sz="1800">
              <a:latin typeface="微软雅黑"/>
            </a:endParaRPr>
          </a:p>
          <a:p>
            <a:pPr algn="l">
              <a:lnSpc>
                <a:spcPct val="150000"/>
              </a:lnSpc>
            </a:pPr>
            <a:r>
              <a:rPr sz="1575" b="0" i="0">
                <a:solidFill>
                  <a:srgbClr val="FFFFFF"/>
                </a:solidFill>
                <a:latin typeface="微软雅黑"/>
              </a:rPr>
              <a:t>通过ELK（Elasticsearch、Logstash、Kibana）等工具，我们可以收集、存储、分析和可视化系统的日志信息，以帮助我们更好地理解系统的运行情况。</a:t>
            </a:r>
            <a:br>
              <a:rPr sz="1800">
                <a:latin typeface="微软雅黑"/>
              </a:rPr>
            </a:br>
            <a:endParaRPr sz="1800">
              <a:latin typeface="微软雅黑"/>
            </a:endParaRPr>
          </a:p>
        </p:txBody>
      </p:sp>
      <p:sp>
        <p:nvSpPr>
          <p:cNvPr id="6" name="New shape"/>
          <p:cNvSpPr/>
          <p:nvPr/>
        </p:nvSpPr>
        <p:spPr>
          <a:xfrm>
            <a:off x="7893870" y="1627201"/>
            <a:ext cx="3040516" cy="3988066"/>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性能优化与调优</a:t>
            </a:r>
            <a:br>
              <a:rPr sz="1800">
                <a:latin typeface="微软雅黑"/>
              </a:rPr>
            </a:br>
            <a:endParaRPr sz="1800">
              <a:latin typeface="微软雅黑"/>
            </a:endParaRPr>
          </a:p>
          <a:p>
            <a:pPr algn="l">
              <a:lnSpc>
                <a:spcPct val="150000"/>
              </a:lnSpc>
            </a:pPr>
            <a:r>
              <a:rPr sz="1575" b="0" i="0">
                <a:solidFill>
                  <a:srgbClr val="FFFFFF"/>
                </a:solidFill>
                <a:latin typeface="微软雅黑"/>
              </a:rPr>
              <a:t>通过对系统的性能进行持续监控和分析，我们可以找出系统的瓶颈并进行优化，以提高系统的运行效率和稳定性。</a:t>
            </a:r>
            <a:br>
              <a:rPr sz="1800">
                <a:latin typeface="微软雅黑"/>
              </a:rPr>
            </a:br>
            <a:endParaRPr sz="1800">
              <a:latin typeface="微软雅黑"/>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03</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DevOps工具和技术</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0" err="1">
                <a:solidFill>
                  <a:srgbClr val="FFFFFF"/>
                </a:solidFill>
                <a:latin typeface="微软雅黑"/>
              </a:rPr>
              <a:t>Git+GitLab：代码阶段</a:t>
            </a:r>
            <a:endParaRPr sz="3000" b="1" i="0" dirty="0">
              <a:solidFill>
                <a:srgbClr val="FFFFFF"/>
              </a:solidFill>
              <a:latin typeface="微软雅黑"/>
            </a:endParaRPr>
          </a:p>
        </p:txBody>
      </p:sp>
      <p:sp>
        <p:nvSpPr>
          <p:cNvPr id="4" name="New shape"/>
          <p:cNvSpPr/>
          <p:nvPr/>
        </p:nvSpPr>
        <p:spPr>
          <a:xfrm>
            <a:off x="1558800" y="2402271"/>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Git是一个分布式版本控制系统，用于跟踪项目的源代码变化。GitLab则是一个基于Git的在线代码托管平台，提供代码管理、协作开发和持续集成等功能。</a:t>
            </a:r>
          </a:p>
        </p:txBody>
      </p:sp>
      <p:sp>
        <p:nvSpPr>
          <p:cNvPr id="5" name="New shape"/>
          <p:cNvSpPr/>
          <p:nvPr/>
        </p:nvSpPr>
        <p:spPr>
          <a:xfrm>
            <a:off x="1556530" y="1627201"/>
            <a:ext cx="2532802" cy="64807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Git+GitLab简介</a:t>
            </a:r>
          </a:p>
        </p:txBody>
      </p:sp>
      <p:sp>
        <p:nvSpPr>
          <p:cNvPr id="6" name="New shape"/>
          <p:cNvSpPr/>
          <p:nvPr/>
        </p:nvSpPr>
        <p:spPr>
          <a:xfrm>
            <a:off x="4430015"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在代码阶段，开发团队使用Git来管理不同版本的代码，通过创建分支、提交更改和合并代码等方式实现团队协作和版本控制。</a:t>
            </a:r>
          </a:p>
        </p:txBody>
      </p:sp>
      <p:sp>
        <p:nvSpPr>
          <p:cNvPr id="7" name="New shape"/>
          <p:cNvSpPr/>
          <p:nvPr/>
        </p:nvSpPr>
        <p:spPr>
          <a:xfrm>
            <a:off x="4427625" y="1627200"/>
            <a:ext cx="2580660"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Git在代码阶段的应用</a:t>
            </a:r>
          </a:p>
        </p:txBody>
      </p:sp>
      <p:sp>
        <p:nvSpPr>
          <p:cNvPr id="8" name="New shape"/>
          <p:cNvSpPr/>
          <p:nvPr/>
        </p:nvSpPr>
        <p:spPr>
          <a:xfrm>
            <a:off x="7301229" y="2878466"/>
            <a:ext cx="2744216"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GitLab提供了代码审查、问题追踪和持续集成等功能，帮助开发团队在代码阶段进行质量检测、问题解决和自动化构建等操作。</a:t>
            </a:r>
          </a:p>
        </p:txBody>
      </p:sp>
      <p:sp>
        <p:nvSpPr>
          <p:cNvPr id="9" name="New shape"/>
          <p:cNvSpPr/>
          <p:nvPr/>
        </p:nvSpPr>
        <p:spPr>
          <a:xfrm>
            <a:off x="7298841" y="1627200"/>
            <a:ext cx="2580658" cy="1124266"/>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GitLab在代码阶段的辅助作用</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latin typeface="微软雅黑"/>
              </a:rPr>
              <a:t>基于</a:t>
            </a:r>
            <a:r>
              <a:rPr lang="en-US" altLang="zh-CN" sz="3000" b="1" i="0" dirty="0">
                <a:solidFill>
                  <a:srgbClr val="FFFFFF"/>
                </a:solidFill>
                <a:latin typeface="微软雅黑"/>
              </a:rPr>
              <a:t>Linux</a:t>
            </a:r>
            <a:r>
              <a:rPr lang="zh-CN" altLang="en-US" sz="3000" b="1" i="0" dirty="0">
                <a:solidFill>
                  <a:srgbClr val="FFFFFF"/>
                </a:solidFill>
                <a:latin typeface="微软雅黑"/>
              </a:rPr>
              <a:t>的</a:t>
            </a:r>
            <a:r>
              <a:rPr sz="3000" b="1" i="0" dirty="0">
                <a:solidFill>
                  <a:srgbClr val="FFFFFF"/>
                </a:solidFill>
                <a:latin typeface="微软雅黑"/>
              </a:rPr>
              <a:t>GitLab</a:t>
            </a:r>
            <a:r>
              <a:rPr lang="zh-CN" altLang="en-US" sz="3000" b="1" i="0" dirty="0">
                <a:solidFill>
                  <a:srgbClr val="FFFFFF"/>
                </a:solidFill>
                <a:latin typeface="微软雅黑"/>
              </a:rPr>
              <a:t>搭建</a:t>
            </a:r>
            <a:endParaRPr sz="3000" b="1" i="0" dirty="0">
              <a:solidFill>
                <a:srgbClr val="FFFFFF"/>
              </a:solidFill>
              <a:latin typeface="微软雅黑"/>
            </a:endParaRPr>
          </a:p>
        </p:txBody>
      </p:sp>
      <p:pic>
        <p:nvPicPr>
          <p:cNvPr id="11" name="图片 10">
            <a:extLst>
              <a:ext uri="{FF2B5EF4-FFF2-40B4-BE49-F238E27FC236}">
                <a16:creationId xmlns:a16="http://schemas.microsoft.com/office/drawing/2014/main" id="{05FD3B07-81BD-422E-A86A-23B2A6C22F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7394" y="1098357"/>
            <a:ext cx="8197212" cy="4661285"/>
          </a:xfrm>
          <a:prstGeom prst="rect">
            <a:avLst/>
          </a:prstGeom>
        </p:spPr>
      </p:pic>
    </p:spTree>
    <p:extLst>
      <p:ext uri="{BB962C8B-B14F-4D97-AF65-F5344CB8AC3E}">
        <p14:creationId xmlns:p14="http://schemas.microsoft.com/office/powerpoint/2010/main" val="3866741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Maven或Gradle：构建阶段</a:t>
            </a:r>
          </a:p>
        </p:txBody>
      </p:sp>
      <p:sp>
        <p:nvSpPr>
          <p:cNvPr id="4" name="New shape"/>
          <p:cNvSpPr/>
          <p:nvPr/>
        </p:nvSpPr>
        <p:spPr>
          <a:xfrm>
            <a:off x="1774800" y="1555200"/>
            <a:ext cx="8016003" cy="1046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Maven和Gradle简介</a:t>
            </a:r>
            <a:br>
              <a:rPr sz="1800">
                <a:latin typeface="微软雅黑"/>
              </a:rPr>
            </a:br>
            <a:endParaRPr sz="1800">
              <a:latin typeface="微软雅黑"/>
            </a:endParaRPr>
          </a:p>
          <a:p>
            <a:pPr algn="l">
              <a:lnSpc>
                <a:spcPct val="150000"/>
              </a:lnSpc>
            </a:pPr>
            <a:r>
              <a:rPr sz="1575" b="0" i="0">
                <a:solidFill>
                  <a:srgbClr val="FFFFFF"/>
                </a:solidFill>
                <a:latin typeface="微软雅黑"/>
              </a:rPr>
              <a:t>Maven和Gradle是Java项目构建工具，用于自动化构建、测试和部署流程。</a:t>
            </a:r>
          </a:p>
        </p:txBody>
      </p:sp>
      <p:sp>
        <p:nvSpPr>
          <p:cNvPr id="5" name="New shape"/>
          <p:cNvSpPr/>
          <p:nvPr/>
        </p:nvSpPr>
        <p:spPr>
          <a:xfrm>
            <a:off x="1774800" y="2729091"/>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Maven和Gradle的使用方法</a:t>
            </a:r>
            <a:br>
              <a:rPr sz="1800">
                <a:latin typeface="微软雅黑"/>
              </a:rPr>
            </a:br>
            <a:endParaRPr sz="1800">
              <a:latin typeface="微软雅黑"/>
            </a:endParaRPr>
          </a:p>
          <a:p>
            <a:pPr algn="l">
              <a:lnSpc>
                <a:spcPct val="150000"/>
              </a:lnSpc>
            </a:pPr>
            <a:r>
              <a:rPr sz="1575" b="0" i="0">
                <a:solidFill>
                  <a:srgbClr val="FFFFFF"/>
                </a:solidFill>
                <a:latin typeface="微软雅黑"/>
              </a:rPr>
              <a:t>在项目中使用Maven或Gradle进行构建时，需要配置相应的构建脚本文件，并执行构建命令。</a:t>
            </a:r>
          </a:p>
        </p:txBody>
      </p:sp>
      <p:sp>
        <p:nvSpPr>
          <p:cNvPr id="6" name="New shape"/>
          <p:cNvSpPr/>
          <p:nvPr/>
        </p:nvSpPr>
        <p:spPr>
          <a:xfrm>
            <a:off x="1774800" y="4263387"/>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Maven和Gradle的优势与选择</a:t>
            </a:r>
            <a:br>
              <a:rPr sz="1800">
                <a:latin typeface="微软雅黑"/>
              </a:rPr>
            </a:br>
            <a:endParaRPr sz="1800">
              <a:latin typeface="微软雅黑"/>
            </a:endParaRPr>
          </a:p>
          <a:p>
            <a:pPr algn="l">
              <a:lnSpc>
                <a:spcPct val="150000"/>
              </a:lnSpc>
            </a:pPr>
            <a:r>
              <a:rPr sz="1575" b="0" i="0">
                <a:solidFill>
                  <a:srgbClr val="FFFFFF"/>
                </a:solidFill>
                <a:latin typeface="微软雅黑"/>
              </a:rPr>
              <a:t>Maven适用于大型项目，具有丰富的插件生态系统；Gradle则更灵活，适合快速迭代的开发过程。</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272909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26338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Docker：运行阶段</a:t>
            </a:r>
          </a:p>
        </p:txBody>
      </p:sp>
      <p:sp>
        <p:nvSpPr>
          <p:cNvPr id="4" name="New shape"/>
          <p:cNvSpPr/>
          <p:nvPr/>
        </p:nvSpPr>
        <p:spPr>
          <a:xfrm>
            <a:off x="1558800" y="1627200"/>
            <a:ext cx="2744215" cy="2808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Docker在智能垃圾分类系统中的应用</a:t>
            </a:r>
            <a:br>
              <a:rPr sz="1800">
                <a:latin typeface="微软雅黑"/>
              </a:rPr>
            </a:br>
            <a:endParaRPr sz="1800">
              <a:latin typeface="微软雅黑"/>
            </a:endParaRPr>
          </a:p>
          <a:p>
            <a:pPr algn="l">
              <a:lnSpc>
                <a:spcPct val="150000"/>
              </a:lnSpc>
            </a:pPr>
            <a:r>
              <a:rPr sz="1575" b="0" i="0">
                <a:solidFill>
                  <a:srgbClr val="FFFFFF"/>
                </a:solidFill>
                <a:latin typeface="微软雅黑"/>
              </a:rPr>
              <a:t>Docker作为一种轻量级的容器技术，能够实现应用的快速部署和隔离，为智能垃圾分类系统的运行阶段提供了便利。</a:t>
            </a:r>
          </a:p>
        </p:txBody>
      </p:sp>
      <p:sp>
        <p:nvSpPr>
          <p:cNvPr id="5" name="New shape"/>
          <p:cNvSpPr/>
          <p:nvPr/>
        </p:nvSpPr>
        <p:spPr>
          <a:xfrm>
            <a:off x="4430015" y="1627200"/>
            <a:ext cx="2744215"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Docker的优势与挑战</a:t>
            </a:r>
            <a:br>
              <a:rPr sz="1800">
                <a:latin typeface="微软雅黑"/>
              </a:rPr>
            </a:br>
            <a:endParaRPr sz="1800">
              <a:latin typeface="微软雅黑"/>
            </a:endParaRPr>
          </a:p>
          <a:p>
            <a:pPr algn="l">
              <a:lnSpc>
                <a:spcPct val="150000"/>
              </a:lnSpc>
            </a:pPr>
            <a:r>
              <a:rPr sz="1575" b="0" i="0">
                <a:solidFill>
                  <a:srgbClr val="FFFFFF"/>
                </a:solidFill>
                <a:latin typeface="微软雅黑"/>
              </a:rPr>
              <a:t>Docker具有快速启动、资源占用少等优势，但同时也面临着镜像管理、网络配置等方面的挑战，需要合理规划和解决。</a:t>
            </a:r>
          </a:p>
        </p:txBody>
      </p:sp>
      <p:sp>
        <p:nvSpPr>
          <p:cNvPr id="6" name="New shape"/>
          <p:cNvSpPr/>
          <p:nvPr/>
        </p:nvSpPr>
        <p:spPr>
          <a:xfrm>
            <a:off x="7301229" y="1627200"/>
            <a:ext cx="2744216" cy="2448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Docker与持续集成/持续交付的关系</a:t>
            </a:r>
            <a:br>
              <a:rPr sz="1800">
                <a:latin typeface="微软雅黑"/>
              </a:rPr>
            </a:br>
            <a:endParaRPr sz="1800">
              <a:latin typeface="微软雅黑"/>
            </a:endParaRPr>
          </a:p>
          <a:p>
            <a:pPr algn="l">
              <a:lnSpc>
                <a:spcPct val="150000"/>
              </a:lnSpc>
            </a:pPr>
            <a:r>
              <a:rPr sz="1575" b="0" i="0">
                <a:solidFill>
                  <a:srgbClr val="FFFFFF"/>
                </a:solidFill>
                <a:latin typeface="微软雅黑"/>
              </a:rPr>
              <a:t>Docker作为持续交付的重要工具之一，能够实现应用的自动化构建、测试和部署，提高开发效率和代码质量。</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目录</a:t>
            </a:r>
          </a:p>
        </p:txBody>
      </p:sp>
      <p:sp>
        <p:nvSpPr>
          <p:cNvPr id="4" name="New shape"/>
          <p:cNvSpPr/>
          <p:nvPr/>
        </p:nvSpPr>
        <p:spPr>
          <a:xfrm>
            <a:off x="1486800" y="2854800"/>
            <a:ext cx="1841514" cy="692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a:solidFill>
                  <a:srgbClr val="CD9B63"/>
                </a:solidFill>
                <a:latin typeface="微软雅黑"/>
              </a:rPr>
              <a:t>01</a:t>
            </a:r>
          </a:p>
          <a:p>
            <a:pPr>
              <a:lnSpc>
                <a:spcPct val="150000"/>
              </a:lnSpc>
            </a:pPr>
            <a:r>
              <a:rPr sz="1575" b="0" i="0">
                <a:solidFill>
                  <a:srgbClr val="FFFFFF"/>
                </a:solidFill>
                <a:latin typeface="微软雅黑"/>
              </a:rPr>
              <a:t>DevOps介绍</a:t>
            </a:r>
          </a:p>
        </p:txBody>
      </p:sp>
      <p:sp>
        <p:nvSpPr>
          <p:cNvPr id="5" name="New shape"/>
          <p:cNvSpPr/>
          <p:nvPr/>
        </p:nvSpPr>
        <p:spPr>
          <a:xfrm>
            <a:off x="3455314" y="2854800"/>
            <a:ext cx="1841514" cy="692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a:solidFill>
                  <a:srgbClr val="CD9B63"/>
                </a:solidFill>
                <a:latin typeface="微软雅黑"/>
              </a:rPr>
              <a:t>02</a:t>
            </a:r>
          </a:p>
          <a:p>
            <a:pPr>
              <a:lnSpc>
                <a:spcPct val="150000"/>
              </a:lnSpc>
            </a:pPr>
            <a:r>
              <a:rPr sz="1575" b="0" i="0">
                <a:solidFill>
                  <a:srgbClr val="FFFFFF"/>
                </a:solidFill>
                <a:latin typeface="微软雅黑"/>
              </a:rPr>
              <a:t>DevOps搭建流程</a:t>
            </a:r>
          </a:p>
        </p:txBody>
      </p:sp>
      <p:sp>
        <p:nvSpPr>
          <p:cNvPr id="6" name="New shape"/>
          <p:cNvSpPr/>
          <p:nvPr/>
        </p:nvSpPr>
        <p:spPr>
          <a:xfrm>
            <a:off x="5423828" y="2854800"/>
            <a:ext cx="1841514" cy="105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0">
                <a:solidFill>
                  <a:srgbClr val="CD9B63"/>
                </a:solidFill>
                <a:latin typeface="微软雅黑"/>
              </a:rPr>
              <a:t>03</a:t>
            </a:r>
          </a:p>
          <a:p>
            <a:pPr>
              <a:lnSpc>
                <a:spcPct val="150000"/>
              </a:lnSpc>
            </a:pPr>
            <a:r>
              <a:rPr sz="1575" b="0" i="0" dirty="0" err="1">
                <a:solidFill>
                  <a:srgbClr val="FFFFFF"/>
                </a:solidFill>
                <a:latin typeface="微软雅黑"/>
              </a:rPr>
              <a:t>DevOps工具和技术</a:t>
            </a:r>
            <a:endParaRPr sz="1575" b="0" i="0" dirty="0">
              <a:solidFill>
                <a:srgbClr val="FFFFFF"/>
              </a:solidFill>
              <a:latin typeface="微软雅黑"/>
            </a:endParaRPr>
          </a:p>
        </p:txBody>
      </p:sp>
      <p:sp>
        <p:nvSpPr>
          <p:cNvPr id="7" name="New shape"/>
          <p:cNvSpPr/>
          <p:nvPr/>
        </p:nvSpPr>
        <p:spPr>
          <a:xfrm>
            <a:off x="7392342" y="2854800"/>
            <a:ext cx="1841514" cy="692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a:solidFill>
                  <a:srgbClr val="CD9B63"/>
                </a:solidFill>
                <a:latin typeface="微软雅黑"/>
              </a:rPr>
              <a:t>04</a:t>
            </a:r>
          </a:p>
          <a:p>
            <a:pPr>
              <a:lnSpc>
                <a:spcPct val="150000"/>
              </a:lnSpc>
            </a:pPr>
            <a:r>
              <a:rPr sz="1575" b="0" i="0">
                <a:solidFill>
                  <a:srgbClr val="FFFFFF"/>
                </a:solidFill>
                <a:latin typeface="微软雅黑"/>
              </a:rPr>
              <a:t>项目介绍</a:t>
            </a:r>
          </a:p>
        </p:txBody>
      </p:sp>
      <p:sp>
        <p:nvSpPr>
          <p:cNvPr id="8" name="New shape"/>
          <p:cNvSpPr/>
          <p:nvPr/>
        </p:nvSpPr>
        <p:spPr>
          <a:xfrm>
            <a:off x="9360857" y="2854800"/>
            <a:ext cx="1841514" cy="105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a:solidFill>
                  <a:srgbClr val="CD9B63"/>
                </a:solidFill>
                <a:latin typeface="微软雅黑"/>
              </a:rPr>
              <a:t>05</a:t>
            </a:r>
          </a:p>
          <a:p>
            <a:pPr>
              <a:lnSpc>
                <a:spcPct val="150000"/>
              </a:lnSpc>
            </a:pPr>
            <a:r>
              <a:rPr sz="1575" b="0" i="0">
                <a:solidFill>
                  <a:srgbClr val="FFFFFF"/>
                </a:solidFill>
                <a:latin typeface="微软雅黑"/>
              </a:rPr>
              <a:t>基于Gitee的项目管理</a:t>
            </a:r>
          </a:p>
        </p:txBody>
      </p:sp>
      <p:sp>
        <p:nvSpPr>
          <p:cNvPr id="9" name="New shape"/>
          <p:cNvSpPr/>
          <p:nvPr/>
        </p:nvSpPr>
        <p:spPr>
          <a:xfrm>
            <a:off x="1486800" y="4034412"/>
            <a:ext cx="1841514" cy="105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0">
                <a:solidFill>
                  <a:srgbClr val="CD9B63"/>
                </a:solidFill>
                <a:latin typeface="微软雅黑"/>
              </a:rPr>
              <a:t>06</a:t>
            </a:r>
          </a:p>
          <a:p>
            <a:pPr>
              <a:lnSpc>
                <a:spcPct val="150000"/>
              </a:lnSpc>
            </a:pPr>
            <a:r>
              <a:rPr sz="1575" b="0" i="0" dirty="0" err="1">
                <a:solidFill>
                  <a:srgbClr val="FFFFFF"/>
                </a:solidFill>
                <a:latin typeface="微软雅黑"/>
              </a:rPr>
              <a:t>项目管理过程中的问题</a:t>
            </a:r>
            <a:endParaRPr sz="1575" b="0" i="0" dirty="0">
              <a:solidFill>
                <a:srgbClr val="FFFFFF"/>
              </a:solidFill>
              <a:latin typeface="微软雅黑"/>
            </a:endParaRPr>
          </a:p>
        </p:txBody>
      </p:sp>
      <p:sp>
        <p:nvSpPr>
          <p:cNvPr id="10" name="New shape"/>
          <p:cNvSpPr/>
          <p:nvPr/>
        </p:nvSpPr>
        <p:spPr>
          <a:xfrm>
            <a:off x="3455314" y="4034411"/>
            <a:ext cx="1841514" cy="692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a:solidFill>
                  <a:srgbClr val="CD9B63"/>
                </a:solidFill>
                <a:latin typeface="微软雅黑"/>
              </a:rPr>
              <a:t>07</a:t>
            </a:r>
          </a:p>
          <a:p>
            <a:pPr>
              <a:lnSpc>
                <a:spcPct val="150000"/>
              </a:lnSpc>
            </a:pPr>
            <a:r>
              <a:rPr sz="1575" b="0" i="0">
                <a:solidFill>
                  <a:srgbClr val="FFFFFF"/>
                </a:solidFill>
                <a:latin typeface="微软雅黑"/>
              </a:rPr>
              <a:t>优化方案</a:t>
            </a:r>
          </a:p>
        </p:txBody>
      </p:sp>
      <p:sp>
        <p:nvSpPr>
          <p:cNvPr id="11" name="New shape"/>
          <p:cNvSpPr/>
          <p:nvPr/>
        </p:nvSpPr>
        <p:spPr>
          <a:xfrm>
            <a:off x="5423828" y="4034411"/>
            <a:ext cx="1841514" cy="692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a:solidFill>
                  <a:srgbClr val="CD9B63"/>
                </a:solidFill>
                <a:latin typeface="微软雅黑"/>
              </a:rPr>
              <a:t>08</a:t>
            </a:r>
          </a:p>
          <a:p>
            <a:pPr>
              <a:lnSpc>
                <a:spcPct val="150000"/>
              </a:lnSpc>
            </a:pPr>
            <a:r>
              <a:rPr sz="1575" b="0" i="0">
                <a:solidFill>
                  <a:srgbClr val="FFFFFF"/>
                </a:solidFill>
                <a:latin typeface="微软雅黑"/>
              </a:rPr>
              <a:t>预期达到的效果</a:t>
            </a:r>
          </a:p>
        </p:txBody>
      </p:sp>
      <p:sp>
        <p:nvSpPr>
          <p:cNvPr id="12" name="New shape"/>
          <p:cNvSpPr/>
          <p:nvPr/>
        </p:nvSpPr>
        <p:spPr>
          <a:xfrm>
            <a:off x="7392342" y="4034411"/>
            <a:ext cx="1841514" cy="692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a:solidFill>
                  <a:srgbClr val="CD9B63"/>
                </a:solidFill>
                <a:latin typeface="微软雅黑"/>
              </a:rPr>
              <a:t>09</a:t>
            </a:r>
          </a:p>
          <a:p>
            <a:pPr>
              <a:lnSpc>
                <a:spcPct val="150000"/>
              </a:lnSpc>
            </a:pPr>
            <a:r>
              <a:rPr sz="1575" b="0" i="0">
                <a:solidFill>
                  <a:srgbClr val="FFFFFF"/>
                </a:solidFill>
                <a:latin typeface="微软雅黑"/>
              </a:rPr>
              <a:t>总结</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Jenkins：集成阶段</a:t>
            </a:r>
          </a:p>
        </p:txBody>
      </p:sp>
      <p:sp>
        <p:nvSpPr>
          <p:cNvPr id="4" name="New shape"/>
          <p:cNvSpPr/>
          <p:nvPr/>
        </p:nvSpPr>
        <p:spPr>
          <a:xfrm>
            <a:off x="1558800" y="1628801"/>
            <a:ext cx="2744215" cy="244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Jenkins在持续集成中的作用</a:t>
            </a:r>
            <a:br>
              <a:rPr sz="1800">
                <a:latin typeface="微软雅黑"/>
              </a:rPr>
            </a:br>
            <a:endParaRPr sz="1800">
              <a:latin typeface="微软雅黑"/>
            </a:endParaRPr>
          </a:p>
          <a:p>
            <a:pPr algn="l">
              <a:lnSpc>
                <a:spcPct val="150000"/>
              </a:lnSpc>
            </a:pPr>
            <a:r>
              <a:rPr sz="1575" b="0" i="0">
                <a:solidFill>
                  <a:srgbClr val="FFFFFF"/>
                </a:solidFill>
                <a:latin typeface="微软雅黑"/>
              </a:rPr>
              <a:t>Jenkins作为自动化构建工具，能够实现代码的自动构建、测试和部署，确保软件的质量和稳定性。</a:t>
            </a:r>
          </a:p>
        </p:txBody>
      </p:sp>
      <p:sp>
        <p:nvSpPr>
          <p:cNvPr id="5" name="New shape"/>
          <p:cNvSpPr/>
          <p:nvPr/>
        </p:nvSpPr>
        <p:spPr>
          <a:xfrm>
            <a:off x="4430015" y="1628800"/>
            <a:ext cx="2744215" cy="2448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使用Jenkins进行持续交付</a:t>
            </a:r>
            <a:br>
              <a:rPr sz="1800">
                <a:latin typeface="微软雅黑"/>
              </a:rPr>
            </a:br>
            <a:endParaRPr sz="1800">
              <a:latin typeface="微软雅黑"/>
            </a:endParaRPr>
          </a:p>
          <a:p>
            <a:pPr algn="l">
              <a:lnSpc>
                <a:spcPct val="150000"/>
              </a:lnSpc>
            </a:pPr>
            <a:r>
              <a:rPr sz="1575" b="0" i="0">
                <a:solidFill>
                  <a:srgbClr val="FFFFFF"/>
                </a:solidFill>
                <a:latin typeface="微软雅黑"/>
              </a:rPr>
              <a:t>通过配置Jenkins流水线操作，实现从代码提交到生产环境的快速交付，提高软件开发效率。</a:t>
            </a:r>
          </a:p>
        </p:txBody>
      </p:sp>
      <p:sp>
        <p:nvSpPr>
          <p:cNvPr id="6" name="New shape"/>
          <p:cNvSpPr/>
          <p:nvPr/>
        </p:nvSpPr>
        <p:spPr>
          <a:xfrm>
            <a:off x="7301229" y="1628800"/>
            <a:ext cx="2744216" cy="27688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Jenkins集成SonarQube进行代码质量检测</a:t>
            </a:r>
            <a:br>
              <a:rPr sz="1800">
                <a:latin typeface="微软雅黑"/>
              </a:rPr>
            </a:br>
            <a:endParaRPr sz="1800">
              <a:latin typeface="微软雅黑"/>
            </a:endParaRPr>
          </a:p>
          <a:p>
            <a:pPr algn="l">
              <a:lnSpc>
                <a:spcPct val="150000"/>
              </a:lnSpc>
            </a:pPr>
            <a:r>
              <a:rPr sz="1575" b="0" i="0">
                <a:solidFill>
                  <a:srgbClr val="FFFFFF"/>
                </a:solidFill>
                <a:latin typeface="微软雅黑"/>
              </a:rPr>
              <a:t>利用Jenkins与SonarQube的集成，对代码进行静态分析，发现潜在的问题并进行修复，保证代码质量。</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04</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项目介绍</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项目背景</a:t>
            </a:r>
          </a:p>
        </p:txBody>
      </p:sp>
      <p:sp>
        <p:nvSpPr>
          <p:cNvPr id="4" name="New shape"/>
          <p:cNvSpPr/>
          <p:nvPr/>
        </p:nvSpPr>
        <p:spPr>
          <a:xfrm>
            <a:off x="1558800" y="2402271"/>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随着城市化进程的加快，垃圾问题日益严重，传统的垃圾分类方式效率低下，无法满足现代社会的需求。</a:t>
            </a:r>
          </a:p>
        </p:txBody>
      </p:sp>
      <p:sp>
        <p:nvSpPr>
          <p:cNvPr id="5" name="New shape"/>
          <p:cNvSpPr/>
          <p:nvPr/>
        </p:nvSpPr>
        <p:spPr>
          <a:xfrm>
            <a:off x="1556530" y="1627201"/>
            <a:ext cx="2532802" cy="64807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垃圾分类现状</a:t>
            </a:r>
          </a:p>
        </p:txBody>
      </p:sp>
      <p:sp>
        <p:nvSpPr>
          <p:cNvPr id="6" name="New shape"/>
          <p:cNvSpPr/>
          <p:nvPr/>
        </p:nvSpPr>
        <p:spPr>
          <a:xfrm>
            <a:off x="4430015" y="2878465"/>
            <a:ext cx="2744215"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DevOps作为一种新兴的软件开发方法，其强调的快速迭代和持续交付的理念，为解决环保问题提供了新的思路。</a:t>
            </a:r>
          </a:p>
        </p:txBody>
      </p:sp>
      <p:sp>
        <p:nvSpPr>
          <p:cNvPr id="7" name="New shape"/>
          <p:cNvSpPr/>
          <p:nvPr/>
        </p:nvSpPr>
        <p:spPr>
          <a:xfrm>
            <a:off x="4427625" y="1627200"/>
            <a:ext cx="2580660"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DevOps在环保领域的应用</a:t>
            </a:r>
          </a:p>
        </p:txBody>
      </p:sp>
      <p:sp>
        <p:nvSpPr>
          <p:cNvPr id="8" name="New shape"/>
          <p:cNvSpPr/>
          <p:nvPr/>
        </p:nvSpPr>
        <p:spPr>
          <a:xfrm>
            <a:off x="7301229" y="2878466"/>
            <a:ext cx="2744216" cy="153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基于DevOps的智能垃圾分类系统，能够实现垃圾的自动分类、回收和处理，有望改变当前垃圾处理的现状。</a:t>
            </a:r>
          </a:p>
        </p:txBody>
      </p:sp>
      <p:sp>
        <p:nvSpPr>
          <p:cNvPr id="9" name="New shape"/>
          <p:cNvSpPr/>
          <p:nvPr/>
        </p:nvSpPr>
        <p:spPr>
          <a:xfrm>
            <a:off x="7298841" y="1627200"/>
            <a:ext cx="2580658" cy="1124266"/>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智能垃圾分类系统的前景</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项目目的</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垃圾分类系统的目标</a:t>
            </a:r>
            <a:br>
              <a:rPr sz="1800">
                <a:latin typeface="微软雅黑"/>
              </a:rPr>
            </a:br>
            <a:endParaRPr sz="1800">
              <a:latin typeface="微软雅黑"/>
            </a:endParaRPr>
          </a:p>
          <a:p>
            <a:pPr algn="l">
              <a:lnSpc>
                <a:spcPct val="150000"/>
              </a:lnSpc>
            </a:pPr>
            <a:r>
              <a:rPr sz="1575" b="0" i="0">
                <a:solidFill>
                  <a:srgbClr val="FFFFFF"/>
                </a:solidFill>
                <a:latin typeface="微软雅黑"/>
              </a:rPr>
              <a:t>本项目旨在基于DevOps管理技术，实现智能垃圾分类系统的自动化管理，提高垃圾处理效率和准确性。</a:t>
            </a:r>
          </a:p>
        </p:txBody>
      </p:sp>
      <p:sp>
        <p:nvSpPr>
          <p:cNvPr id="5" name="New shape"/>
          <p:cNvSpPr/>
          <p:nvPr/>
        </p:nvSpPr>
        <p:spPr>
          <a:xfrm>
            <a:off x="1774800" y="3089497"/>
            <a:ext cx="8016003" cy="1046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提升环保意识</a:t>
            </a:r>
            <a:br>
              <a:rPr sz="1800">
                <a:latin typeface="微软雅黑"/>
              </a:rPr>
            </a:br>
            <a:endParaRPr sz="1800">
              <a:latin typeface="微软雅黑"/>
            </a:endParaRPr>
          </a:p>
          <a:p>
            <a:pPr algn="l">
              <a:lnSpc>
                <a:spcPct val="150000"/>
              </a:lnSpc>
            </a:pPr>
            <a:r>
              <a:rPr sz="1575" b="0" i="0">
                <a:solidFill>
                  <a:srgbClr val="FFFFFF"/>
                </a:solidFill>
                <a:latin typeface="微软雅黑"/>
              </a:rPr>
              <a:t>通过智能垃圾分类系统的推广和应用，提高公众的环保意识，促进社会的可持续发展。</a:t>
            </a:r>
          </a:p>
        </p:txBody>
      </p:sp>
      <p:sp>
        <p:nvSpPr>
          <p:cNvPr id="6" name="New shape"/>
          <p:cNvSpPr/>
          <p:nvPr/>
        </p:nvSpPr>
        <p:spPr>
          <a:xfrm>
            <a:off x="1774800" y="4263387"/>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优化垃圾处理流程</a:t>
            </a:r>
            <a:br>
              <a:rPr sz="1800">
                <a:latin typeface="微软雅黑"/>
              </a:rPr>
            </a:br>
            <a:endParaRPr sz="1800">
              <a:latin typeface="微软雅黑"/>
            </a:endParaRPr>
          </a:p>
          <a:p>
            <a:pPr algn="l">
              <a:lnSpc>
                <a:spcPct val="150000"/>
              </a:lnSpc>
            </a:pPr>
            <a:r>
              <a:rPr sz="1575" b="0" i="0">
                <a:solidFill>
                  <a:srgbClr val="FFFFFF"/>
                </a:solidFill>
                <a:latin typeface="微软雅黑"/>
              </a:rPr>
              <a:t>利用DevOps技术，实现垃圾处理流程的自动化和智能化，降低人工成本，提高垃圾处理效率。</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26338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05</a:t>
            </a:r>
          </a:p>
        </p:txBody>
      </p:sp>
      <p:sp>
        <p:nvSpPr>
          <p:cNvPr id="5" name="New shape"/>
          <p:cNvSpPr/>
          <p:nvPr/>
        </p:nvSpPr>
        <p:spPr>
          <a:xfrm>
            <a:off x="986400" y="1903475"/>
            <a:ext cx="5771526" cy="228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基于Gitee的项目管理</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Gitee工作流程</a:t>
            </a:r>
          </a:p>
        </p:txBody>
      </p:sp>
      <p:sp>
        <p:nvSpPr>
          <p:cNvPr id="4" name="New shape"/>
          <p:cNvSpPr/>
          <p:nvPr/>
        </p:nvSpPr>
        <p:spPr>
          <a:xfrm>
            <a:off x="1558800" y="1627201"/>
            <a:ext cx="3040503" cy="4308743"/>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Gitee工作流程概述</a:t>
            </a:r>
            <a:br>
              <a:rPr sz="1800">
                <a:latin typeface="微软雅黑"/>
              </a:rPr>
            </a:br>
            <a:endParaRPr sz="1800">
              <a:latin typeface="微软雅黑"/>
            </a:endParaRPr>
          </a:p>
          <a:p>
            <a:pPr algn="l">
              <a:lnSpc>
                <a:spcPct val="150000"/>
              </a:lnSpc>
            </a:pPr>
            <a:r>
              <a:rPr sz="1575" b="0" i="0">
                <a:solidFill>
                  <a:srgbClr val="FFFFFF"/>
                </a:solidFill>
                <a:latin typeface="微软雅黑"/>
              </a:rPr>
              <a:t>Gitee工作流程主要包括代码提交、代码审核、合并请求和版本发布等步骤，确保项目开发的顺利进行。</a:t>
            </a:r>
            <a:br>
              <a:rPr sz="1800">
                <a:latin typeface="微软雅黑"/>
              </a:rPr>
            </a:br>
            <a:endParaRPr sz="1800">
              <a:latin typeface="微软雅黑"/>
            </a:endParaRPr>
          </a:p>
        </p:txBody>
      </p:sp>
      <p:sp>
        <p:nvSpPr>
          <p:cNvPr id="5" name="New shape"/>
          <p:cNvSpPr/>
          <p:nvPr/>
        </p:nvSpPr>
        <p:spPr>
          <a:xfrm>
            <a:off x="4726303" y="1627201"/>
            <a:ext cx="3040533" cy="4308743"/>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Gitee代码提交流程</a:t>
            </a:r>
            <a:br>
              <a:rPr sz="1800">
                <a:latin typeface="微软雅黑"/>
              </a:rPr>
            </a:br>
            <a:endParaRPr sz="1800">
              <a:latin typeface="微软雅黑"/>
            </a:endParaRPr>
          </a:p>
          <a:p>
            <a:pPr algn="l">
              <a:lnSpc>
                <a:spcPct val="150000"/>
              </a:lnSpc>
            </a:pPr>
            <a:r>
              <a:rPr sz="1575" b="0" i="0">
                <a:solidFill>
                  <a:srgbClr val="FFFFFF"/>
                </a:solidFill>
                <a:latin typeface="微软雅黑"/>
              </a:rPr>
              <a:t>在Gitee上进行代码提交时，开发者需要先创建分支，然后将修改后的代码推送到远程仓库，最后发起合并请求等待审核。</a:t>
            </a:r>
            <a:br>
              <a:rPr sz="1800">
                <a:latin typeface="微软雅黑"/>
              </a:rPr>
            </a:br>
            <a:endParaRPr sz="1800">
              <a:latin typeface="微软雅黑"/>
            </a:endParaRPr>
          </a:p>
        </p:txBody>
      </p:sp>
      <p:sp>
        <p:nvSpPr>
          <p:cNvPr id="6" name="New shape"/>
          <p:cNvSpPr/>
          <p:nvPr/>
        </p:nvSpPr>
        <p:spPr>
          <a:xfrm>
            <a:off x="7893835" y="1627202"/>
            <a:ext cx="3040572" cy="4308743"/>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Gitee代码审核与合并请求</a:t>
            </a:r>
            <a:br>
              <a:rPr sz="1800">
                <a:latin typeface="微软雅黑"/>
              </a:rPr>
            </a:br>
            <a:endParaRPr sz="1800">
              <a:latin typeface="微软雅黑"/>
            </a:endParaRPr>
          </a:p>
          <a:p>
            <a:pPr algn="l">
              <a:lnSpc>
                <a:spcPct val="150000"/>
              </a:lnSpc>
            </a:pPr>
            <a:r>
              <a:rPr sz="1575" b="0" i="0">
                <a:solidFill>
                  <a:srgbClr val="FFFFFF"/>
                </a:solidFill>
                <a:latin typeface="微软雅黑"/>
              </a:rPr>
              <a:t>Gitee的代码审核流程包括开发者自审和团队成员评审，通过后会发起合并请求，经过项目经理或负责人的确认后，将代码合并到主分支并发布新版本。</a:t>
            </a:r>
            <a:br>
              <a:rPr sz="1800">
                <a:latin typeface="微软雅黑"/>
              </a:rPr>
            </a:br>
            <a:endParaRPr sz="1800">
              <a:latin typeface="微软雅黑"/>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0" err="1">
                <a:solidFill>
                  <a:srgbClr val="FFFFFF"/>
                </a:solidFill>
                <a:latin typeface="微软雅黑"/>
              </a:rPr>
              <a:t>人员分工</a:t>
            </a:r>
            <a:r>
              <a:rPr lang="zh-CN" altLang="en-US" sz="3000" b="1" i="0" dirty="0">
                <a:solidFill>
                  <a:srgbClr val="FFFFFF"/>
                </a:solidFill>
                <a:latin typeface="微软雅黑" panose="020B0503020204020204" pitchFamily="34" charset="-122"/>
                <a:ea typeface="微软雅黑" panose="020B0503020204020204" pitchFamily="34" charset="-122"/>
              </a:rPr>
              <a:t>和任务分配</a:t>
            </a:r>
            <a:endParaRPr sz="3000" b="1" i="0" dirty="0">
              <a:solidFill>
                <a:srgbClr val="FFFFFF"/>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449538F0-C185-A938-736D-341A385E9E46}"/>
              </a:ext>
            </a:extLst>
          </p:cNvPr>
          <p:cNvPicPr>
            <a:picLocks noChangeAspect="1"/>
          </p:cNvPicPr>
          <p:nvPr/>
        </p:nvPicPr>
        <p:blipFill>
          <a:blip r:embed="rId5"/>
          <a:stretch>
            <a:fillRect/>
          </a:stretch>
        </p:blipFill>
        <p:spPr>
          <a:xfrm>
            <a:off x="3729239" y="1069603"/>
            <a:ext cx="7879395" cy="1517341"/>
          </a:xfrm>
          <a:prstGeom prst="rect">
            <a:avLst/>
          </a:prstGeom>
        </p:spPr>
      </p:pic>
      <p:pic>
        <p:nvPicPr>
          <p:cNvPr id="11" name="图片 10">
            <a:extLst>
              <a:ext uri="{FF2B5EF4-FFF2-40B4-BE49-F238E27FC236}">
                <a16:creationId xmlns:a16="http://schemas.microsoft.com/office/drawing/2014/main" id="{2B777F33-C5C5-DFAE-4EFD-A9295BF29E62}"/>
              </a:ext>
            </a:extLst>
          </p:cNvPr>
          <p:cNvPicPr>
            <a:picLocks noChangeAspect="1"/>
          </p:cNvPicPr>
          <p:nvPr/>
        </p:nvPicPr>
        <p:blipFill>
          <a:blip r:embed="rId6"/>
          <a:stretch>
            <a:fillRect/>
          </a:stretch>
        </p:blipFill>
        <p:spPr>
          <a:xfrm>
            <a:off x="3719736" y="2924944"/>
            <a:ext cx="7888899" cy="3585051"/>
          </a:xfrm>
          <a:prstGeom prst="rect">
            <a:avLst/>
          </a:prstGeom>
        </p:spPr>
      </p:pic>
      <p:sp>
        <p:nvSpPr>
          <p:cNvPr id="18" name="文本框 17">
            <a:extLst>
              <a:ext uri="{FF2B5EF4-FFF2-40B4-BE49-F238E27FC236}">
                <a16:creationId xmlns:a16="http://schemas.microsoft.com/office/drawing/2014/main" id="{B4683B0B-A6E8-45CD-D540-5FCF746830A6}"/>
              </a:ext>
            </a:extLst>
          </p:cNvPr>
          <p:cNvSpPr txBox="1"/>
          <p:nvPr/>
        </p:nvSpPr>
        <p:spPr>
          <a:xfrm>
            <a:off x="615797" y="779013"/>
            <a:ext cx="2592288" cy="3615862"/>
          </a:xfrm>
          <a:prstGeom prst="rect">
            <a:avLst/>
          </a:prstGeom>
          <a:noFill/>
        </p:spPr>
        <p:txBody>
          <a:bodyPr wrap="square" rtlCol="0">
            <a:spAutoFit/>
          </a:bodyPr>
          <a:lstStyle/>
          <a:p>
            <a:pPr>
              <a:lnSpc>
                <a:spcPct val="300000"/>
              </a:lnSpc>
            </a:pPr>
            <a:r>
              <a:rPr lang="zh-CN" altLang="en-US" sz="2000" dirty="0">
                <a:solidFill>
                  <a:schemeClr val="bg1"/>
                </a:solidFill>
                <a:latin typeface="微软雅黑" panose="020B0503020204020204" pitchFamily="34" charset="-122"/>
                <a:ea typeface="微软雅黑" panose="020B0503020204020204" pitchFamily="34" charset="-122"/>
              </a:rPr>
              <a:t>蒋洪清：产品经理</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300000"/>
              </a:lnSpc>
            </a:pPr>
            <a:r>
              <a:rPr lang="zh-CN" altLang="en-US" sz="2000" dirty="0">
                <a:solidFill>
                  <a:schemeClr val="bg1"/>
                </a:solidFill>
                <a:latin typeface="微软雅黑" panose="020B0503020204020204" pitchFamily="34" charset="-122"/>
                <a:ea typeface="微软雅黑" panose="020B0503020204020204" pitchFamily="34" charset="-122"/>
              </a:rPr>
              <a:t>杨震：系统开发人员</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300000"/>
              </a:lnSpc>
            </a:pPr>
            <a:r>
              <a:rPr lang="zh-CN" altLang="en-US" sz="2000" dirty="0">
                <a:solidFill>
                  <a:schemeClr val="bg1"/>
                </a:solidFill>
                <a:latin typeface="微软雅黑" panose="020B0503020204020204" pitchFamily="34" charset="-122"/>
                <a:ea typeface="微软雅黑" panose="020B0503020204020204" pitchFamily="34" charset="-122"/>
              </a:rPr>
              <a:t>黄雨：前端开发人员</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300000"/>
              </a:lnSpc>
            </a:pPr>
            <a:r>
              <a:rPr lang="zh-CN" altLang="en-US" sz="2000" dirty="0">
                <a:solidFill>
                  <a:schemeClr val="bg1"/>
                </a:solidFill>
                <a:latin typeface="微软雅黑" panose="020B0503020204020204" pitchFamily="34" charset="-122"/>
                <a:ea typeface="微软雅黑" panose="020B0503020204020204" pitchFamily="34" charset="-122"/>
              </a:rPr>
              <a:t>陈俊波：测试工程师</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06</a:t>
            </a:r>
          </a:p>
        </p:txBody>
      </p:sp>
      <p:sp>
        <p:nvSpPr>
          <p:cNvPr id="5" name="New shape"/>
          <p:cNvSpPr/>
          <p:nvPr/>
        </p:nvSpPr>
        <p:spPr>
          <a:xfrm>
            <a:off x="986400" y="1903475"/>
            <a:ext cx="5771526" cy="228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项目管理过程中的问题</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项目管理过程中的问题</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代码冲突问题</a:t>
            </a:r>
            <a:br>
              <a:rPr sz="1800">
                <a:latin typeface="微软雅黑"/>
              </a:rPr>
            </a:br>
            <a:endParaRPr sz="1800">
              <a:latin typeface="微软雅黑"/>
            </a:endParaRPr>
          </a:p>
          <a:p>
            <a:pPr algn="l">
              <a:lnSpc>
                <a:spcPct val="150000"/>
              </a:lnSpc>
            </a:pPr>
            <a:r>
              <a:rPr sz="1575" b="0" i="0">
                <a:solidFill>
                  <a:srgbClr val="FFFFFF"/>
                </a:solidFill>
                <a:latin typeface="微软雅黑"/>
              </a:rPr>
              <a:t>在多人协作开发过程中，由于不同开发人员同时修改同一份代码，可能导致代码冲突，影响项目进度。</a:t>
            </a: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测试覆盖率不足</a:t>
            </a:r>
            <a:br>
              <a:rPr sz="1800">
                <a:latin typeface="微软雅黑"/>
              </a:rPr>
            </a:br>
            <a:endParaRPr sz="1800">
              <a:latin typeface="微软雅黑"/>
            </a:endParaRPr>
          </a:p>
          <a:p>
            <a:pPr algn="l">
              <a:lnSpc>
                <a:spcPct val="150000"/>
              </a:lnSpc>
            </a:pPr>
            <a:r>
              <a:rPr sz="1575" b="0" i="0">
                <a:solidFill>
                  <a:srgbClr val="FFFFFF"/>
                </a:solidFill>
                <a:latin typeface="微软雅黑"/>
              </a:rPr>
              <a:t>自动化测试工具和技术的使用可以提高软件质量，但如果测试覆盖率不足，可能会遗漏一些潜在的问题，导致上线后出现问题。</a:t>
            </a: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部署环境不一致</a:t>
            </a:r>
            <a:br>
              <a:rPr sz="1800">
                <a:latin typeface="微软雅黑"/>
              </a:rPr>
            </a:br>
            <a:endParaRPr sz="1800">
              <a:latin typeface="微软雅黑"/>
            </a:endParaRPr>
          </a:p>
          <a:p>
            <a:pPr algn="l">
              <a:lnSpc>
                <a:spcPct val="150000"/>
              </a:lnSpc>
            </a:pPr>
            <a:r>
              <a:rPr sz="1575" b="0" i="0">
                <a:solidFill>
                  <a:srgbClr val="FFFFFF"/>
                </a:solidFill>
                <a:latin typeface="微软雅黑"/>
              </a:rPr>
              <a:t>在持续交付过程中，如果开发环境和生产环境不一致，可能会导致部署到生产环境时出现意外情况，影响系统的稳定性和性能。</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07</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优化方案</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01</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DevOps介绍</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优化方案</a:t>
            </a:r>
          </a:p>
        </p:txBody>
      </p:sp>
      <p:sp>
        <p:nvSpPr>
          <p:cNvPr id="4" name="New shape"/>
          <p:cNvSpPr/>
          <p:nvPr/>
        </p:nvSpPr>
        <p:spPr>
          <a:xfrm>
            <a:off x="1558799" y="1627201"/>
            <a:ext cx="3031739" cy="2898928"/>
          </a:xfrm>
          <a:prstGeom prst="roundRect">
            <a:avLst>
              <a:gd name="adj" fmla="val 10032"/>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代码质量优化</a:t>
            </a:r>
            <a:br>
              <a:rPr sz="1800">
                <a:latin typeface="微软雅黑"/>
              </a:rPr>
            </a:br>
            <a:endParaRPr sz="1800">
              <a:latin typeface="微软雅黑"/>
            </a:endParaRPr>
          </a:p>
          <a:p>
            <a:pPr algn="l">
              <a:lnSpc>
                <a:spcPct val="150000"/>
              </a:lnSpc>
            </a:pPr>
            <a:r>
              <a:rPr sz="1575" b="0" i="0">
                <a:solidFill>
                  <a:srgbClr val="FFFFFF"/>
                </a:solidFill>
                <a:latin typeface="微软雅黑"/>
              </a:rPr>
              <a:t>通过引入代码审查工具和流程，提高代码的质量和稳定性，减少潜在的BUG和错误。</a:t>
            </a:r>
            <a:br>
              <a:rPr sz="1800">
                <a:latin typeface="微软雅黑"/>
              </a:rPr>
            </a:br>
            <a:endParaRPr sz="1800">
              <a:latin typeface="微软雅黑"/>
            </a:endParaRPr>
          </a:p>
        </p:txBody>
      </p:sp>
      <p:sp>
        <p:nvSpPr>
          <p:cNvPr id="5" name="New shape"/>
          <p:cNvSpPr/>
          <p:nvPr/>
        </p:nvSpPr>
        <p:spPr>
          <a:xfrm>
            <a:off x="4717538" y="1627200"/>
            <a:ext cx="3032171" cy="2898928"/>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自动化测试增强</a:t>
            </a:r>
            <a:br>
              <a:rPr sz="1800">
                <a:latin typeface="微软雅黑"/>
              </a:rPr>
            </a:br>
            <a:endParaRPr sz="1800">
              <a:latin typeface="微软雅黑"/>
            </a:endParaRPr>
          </a:p>
          <a:p>
            <a:pPr algn="l">
              <a:lnSpc>
                <a:spcPct val="150000"/>
              </a:lnSpc>
            </a:pPr>
            <a:r>
              <a:rPr sz="1575" b="0" i="0">
                <a:solidFill>
                  <a:srgbClr val="FFFFFF"/>
                </a:solidFill>
                <a:latin typeface="微软雅黑"/>
              </a:rPr>
              <a:t>加强自动化测试的覆盖范围和频率，确保软件在各种环境和条件下的稳定性和可靠性。</a:t>
            </a:r>
            <a:br>
              <a:rPr sz="1800">
                <a:latin typeface="微软雅黑"/>
              </a:rPr>
            </a:br>
            <a:endParaRPr sz="1800">
              <a:latin typeface="微软雅黑"/>
            </a:endParaRPr>
          </a:p>
        </p:txBody>
      </p:sp>
      <p:sp>
        <p:nvSpPr>
          <p:cNvPr id="6" name="New shape"/>
          <p:cNvSpPr/>
          <p:nvPr/>
        </p:nvSpPr>
        <p:spPr>
          <a:xfrm>
            <a:off x="7876708" y="1627200"/>
            <a:ext cx="3031739" cy="2898928"/>
          </a:xfrm>
          <a:prstGeom prst="roundRect">
            <a:avLst>
              <a:gd name="adj" fmla="val 10032"/>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部署流程改进</a:t>
            </a:r>
            <a:br>
              <a:rPr sz="1800">
                <a:latin typeface="微软雅黑"/>
              </a:rPr>
            </a:br>
            <a:endParaRPr sz="1800">
              <a:latin typeface="微软雅黑"/>
            </a:endParaRPr>
          </a:p>
          <a:p>
            <a:pPr algn="l">
              <a:lnSpc>
                <a:spcPct val="150000"/>
              </a:lnSpc>
            </a:pPr>
            <a:r>
              <a:rPr sz="1575" b="0" i="0">
                <a:solidFill>
                  <a:srgbClr val="FFFFFF"/>
                </a:solidFill>
                <a:latin typeface="微软雅黑"/>
              </a:rPr>
              <a:t>优化部署流程，减少手动干预，提高部署速度和准确性，降低部署过程中的错误率。</a:t>
            </a:r>
            <a:br>
              <a:rPr sz="1800">
                <a:latin typeface="微软雅黑"/>
              </a:rPr>
            </a:br>
            <a:endParaRPr sz="1800">
              <a:latin typeface="微软雅黑"/>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08</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预期达到的效果</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预期达到的效果</a:t>
            </a:r>
          </a:p>
        </p:txBody>
      </p:sp>
      <p:sp>
        <p:nvSpPr>
          <p:cNvPr id="4" name="New shape"/>
          <p:cNvSpPr/>
          <p:nvPr/>
        </p:nvSpPr>
        <p:spPr>
          <a:xfrm>
            <a:off x="1558800" y="1635268"/>
            <a:ext cx="2744215" cy="2128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latin typeface="微软雅黑"/>
              </a:rPr>
              <a:t>提升垃圾分类效率</a:t>
            </a:r>
            <a:br>
              <a:rPr sz="1800" dirty="0">
                <a:latin typeface="微软雅黑"/>
              </a:rPr>
            </a:br>
            <a:endParaRPr sz="1800" dirty="0">
              <a:latin typeface="微软雅黑"/>
            </a:endParaRPr>
          </a:p>
          <a:p>
            <a:pPr algn="l">
              <a:lnSpc>
                <a:spcPct val="150000"/>
              </a:lnSpc>
            </a:pPr>
            <a:r>
              <a:rPr sz="1575" b="0" i="0" dirty="0" err="1">
                <a:solidFill>
                  <a:srgbClr val="FFFFFF"/>
                </a:solidFill>
                <a:latin typeface="微软雅黑"/>
              </a:rPr>
              <a:t>通过DevOps的智能垃圾分类系统管理，可以大幅度提高垃圾分类的效率和准确性，减少人工操作的错误</a:t>
            </a:r>
            <a:r>
              <a:rPr sz="1575" b="0" i="0" dirty="0">
                <a:solidFill>
                  <a:srgbClr val="FFFFFF"/>
                </a:solidFill>
                <a:latin typeface="微软雅黑"/>
              </a:rPr>
              <a:t>。</a:t>
            </a:r>
          </a:p>
        </p:txBody>
      </p:sp>
      <p:sp>
        <p:nvSpPr>
          <p:cNvPr id="5" name="New shape"/>
          <p:cNvSpPr/>
          <p:nvPr/>
        </p:nvSpPr>
        <p:spPr>
          <a:xfrm>
            <a:off x="4430015" y="1818362"/>
            <a:ext cx="2744215" cy="2101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latin typeface="微软雅黑"/>
              </a:rPr>
              <a:t>优化垃圾处理流程</a:t>
            </a:r>
            <a:endParaRPr lang="en-US" sz="2100" b="1" i="0" dirty="0">
              <a:solidFill>
                <a:srgbClr val="CD9B63"/>
              </a:solidFill>
              <a:latin typeface="微软雅黑"/>
            </a:endParaRPr>
          </a:p>
          <a:p>
            <a:pPr algn="l"/>
            <a:endParaRPr sz="1800" dirty="0">
              <a:latin typeface="微软雅黑"/>
            </a:endParaRPr>
          </a:p>
          <a:p>
            <a:pPr algn="l">
              <a:lnSpc>
                <a:spcPct val="150000"/>
              </a:lnSpc>
            </a:pPr>
            <a:r>
              <a:rPr sz="1575" b="0" i="0" dirty="0" err="1">
                <a:solidFill>
                  <a:srgbClr val="FFFFFF"/>
                </a:solidFill>
                <a:latin typeface="微软雅黑"/>
              </a:rPr>
              <a:t>基于DevOps的智能垃圾分类系统管理，可以实现垃圾处理流程的自动化和标准化，提高垃圾处理的效率和质量</a:t>
            </a:r>
            <a:r>
              <a:rPr lang="zh-CN" altLang="en-US" sz="1575" b="0" i="0" dirty="0">
                <a:solidFill>
                  <a:srgbClr val="FFFFFF"/>
                </a:solidFill>
                <a:latin typeface="微软雅黑"/>
              </a:rPr>
              <a:t>。</a:t>
            </a:r>
            <a:endParaRPr sz="1575" b="0" i="0" dirty="0">
              <a:solidFill>
                <a:srgbClr val="FFFFFF"/>
              </a:solidFill>
              <a:latin typeface="微软雅黑"/>
            </a:endParaRPr>
          </a:p>
        </p:txBody>
      </p:sp>
      <p:sp>
        <p:nvSpPr>
          <p:cNvPr id="6" name="New shape"/>
          <p:cNvSpPr/>
          <p:nvPr/>
        </p:nvSpPr>
        <p:spPr>
          <a:xfrm>
            <a:off x="7301229" y="1635268"/>
            <a:ext cx="2744216" cy="2128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latin typeface="微软雅黑"/>
              </a:rPr>
              <a:t>实现环保目标</a:t>
            </a:r>
            <a:br>
              <a:rPr sz="1800" dirty="0">
                <a:latin typeface="微软雅黑"/>
              </a:rPr>
            </a:br>
            <a:endParaRPr sz="1800" dirty="0">
              <a:latin typeface="微软雅黑"/>
            </a:endParaRPr>
          </a:p>
          <a:p>
            <a:pPr algn="l">
              <a:lnSpc>
                <a:spcPct val="150000"/>
              </a:lnSpc>
            </a:pPr>
            <a:r>
              <a:rPr sz="1575" b="0" i="0" dirty="0" err="1">
                <a:solidFill>
                  <a:srgbClr val="FFFFFF"/>
                </a:solidFill>
                <a:latin typeface="微软雅黑"/>
              </a:rPr>
              <a:t>通过实施基于DevOps的智能垃圾分类系统管理，可以更好地实现环保目标，推动社会的可持续发展</a:t>
            </a:r>
            <a:r>
              <a:rPr sz="1575" b="0" i="0" dirty="0">
                <a:solidFill>
                  <a:srgbClr val="FFFFFF"/>
                </a:solidFill>
                <a:latin typeface="微软雅黑"/>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09</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总结</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对项目的理解</a:t>
            </a:r>
          </a:p>
        </p:txBody>
      </p:sp>
      <p:sp>
        <p:nvSpPr>
          <p:cNvPr id="4" name="New shape"/>
          <p:cNvSpPr/>
          <p:nvPr/>
        </p:nvSpPr>
        <p:spPr>
          <a:xfrm>
            <a:off x="1558800" y="1627200"/>
            <a:ext cx="2744215" cy="244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垃圾分类系统的重要性</a:t>
            </a:r>
            <a:br>
              <a:rPr sz="1800">
                <a:latin typeface="微软雅黑"/>
              </a:rPr>
            </a:br>
            <a:endParaRPr sz="1800">
              <a:latin typeface="微软雅黑"/>
            </a:endParaRPr>
          </a:p>
          <a:p>
            <a:pPr algn="l">
              <a:lnSpc>
                <a:spcPct val="150000"/>
              </a:lnSpc>
            </a:pPr>
            <a:r>
              <a:rPr sz="1575" b="0" i="0">
                <a:solidFill>
                  <a:srgbClr val="FFFFFF"/>
                </a:solidFill>
                <a:latin typeface="微软雅黑"/>
              </a:rPr>
              <a:t>垃圾分类系统是解决城市垃圾问题的有效手段，通过智能技术的应用，可以提高垃圾分类的准确性和效率。</a:t>
            </a:r>
          </a:p>
        </p:txBody>
      </p:sp>
      <p:sp>
        <p:nvSpPr>
          <p:cNvPr id="5" name="New shape"/>
          <p:cNvSpPr/>
          <p:nvPr/>
        </p:nvSpPr>
        <p:spPr>
          <a:xfrm>
            <a:off x="4430015" y="1627200"/>
            <a:ext cx="2744215" cy="2808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DevOps在垃圾分类系统中的应用</a:t>
            </a:r>
            <a:br>
              <a:rPr sz="1800">
                <a:latin typeface="微软雅黑"/>
              </a:rPr>
            </a:br>
            <a:endParaRPr sz="1800">
              <a:latin typeface="微软雅黑"/>
            </a:endParaRPr>
          </a:p>
          <a:p>
            <a:pPr algn="l">
              <a:lnSpc>
                <a:spcPct val="150000"/>
              </a:lnSpc>
            </a:pPr>
            <a:r>
              <a:rPr sz="1575" b="0" i="0">
                <a:solidFill>
                  <a:srgbClr val="FFFFFF"/>
                </a:solidFill>
                <a:latin typeface="微软雅黑"/>
              </a:rPr>
              <a:t>DevOps的持续集成、持续交付等原则和方法可以应用于垃圾分类系统的开发和运维过程中，提高系统的可靠性和稳定性。</a:t>
            </a:r>
          </a:p>
        </p:txBody>
      </p:sp>
      <p:sp>
        <p:nvSpPr>
          <p:cNvPr id="6" name="New shape"/>
          <p:cNvSpPr/>
          <p:nvPr/>
        </p:nvSpPr>
        <p:spPr>
          <a:xfrm>
            <a:off x="7301229" y="1627200"/>
            <a:ext cx="2744216" cy="2808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基于Gitee的项目管理实践</a:t>
            </a:r>
            <a:br>
              <a:rPr sz="1800">
                <a:latin typeface="微软雅黑"/>
              </a:rPr>
            </a:br>
            <a:endParaRPr sz="1800">
              <a:latin typeface="微软雅黑"/>
            </a:endParaRPr>
          </a:p>
          <a:p>
            <a:pPr algn="l">
              <a:lnSpc>
                <a:spcPct val="150000"/>
              </a:lnSpc>
            </a:pPr>
            <a:r>
              <a:rPr sz="1575" b="0" i="0">
                <a:solidFill>
                  <a:srgbClr val="FFFFFF"/>
                </a:solidFill>
                <a:latin typeface="微软雅黑"/>
              </a:rPr>
              <a:t>Gitee作为一款代码托管平台，可以帮助项目团队进行版本控制、协作开发和问题跟踪等工作，提高项目管理的效率和质量。</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对项目管理的理解</a:t>
            </a:r>
          </a:p>
        </p:txBody>
      </p:sp>
      <p:sp>
        <p:nvSpPr>
          <p:cNvPr id="4" name="New shape"/>
          <p:cNvSpPr/>
          <p:nvPr/>
        </p:nvSpPr>
        <p:spPr>
          <a:xfrm>
            <a:off x="1558800" y="1627200"/>
            <a:ext cx="3040503" cy="3587381"/>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项目管理的重要性</a:t>
            </a:r>
            <a:br>
              <a:rPr sz="1800">
                <a:latin typeface="微软雅黑"/>
              </a:rPr>
            </a:br>
            <a:endParaRPr sz="1800">
              <a:latin typeface="微软雅黑"/>
            </a:endParaRPr>
          </a:p>
          <a:p>
            <a:pPr algn="l">
              <a:lnSpc>
                <a:spcPct val="150000"/>
              </a:lnSpc>
            </a:pPr>
            <a:r>
              <a:rPr sz="1575" b="0" i="0">
                <a:solidFill>
                  <a:srgbClr val="FFFFFF"/>
                </a:solidFill>
                <a:latin typeface="微软雅黑"/>
              </a:rPr>
              <a:t>项目管理是确保项目按时、按质、按量完成的关键，它涉及到资源分配、进度控制和风险管理等方面。</a:t>
            </a:r>
            <a:br>
              <a:rPr sz="1800">
                <a:latin typeface="微软雅黑"/>
              </a:rPr>
            </a:br>
            <a:endParaRPr sz="1800">
              <a:latin typeface="微软雅黑"/>
            </a:endParaRPr>
          </a:p>
        </p:txBody>
      </p:sp>
      <p:sp>
        <p:nvSpPr>
          <p:cNvPr id="5" name="New shape"/>
          <p:cNvSpPr/>
          <p:nvPr/>
        </p:nvSpPr>
        <p:spPr>
          <a:xfrm>
            <a:off x="4726302" y="1627200"/>
            <a:ext cx="3040502" cy="3587381"/>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项目管理的基本原则</a:t>
            </a:r>
            <a:br>
              <a:rPr sz="1800">
                <a:latin typeface="微软雅黑"/>
              </a:rPr>
            </a:br>
            <a:endParaRPr sz="1800">
              <a:latin typeface="微软雅黑"/>
            </a:endParaRPr>
          </a:p>
          <a:p>
            <a:pPr algn="l">
              <a:lnSpc>
                <a:spcPct val="150000"/>
              </a:lnSpc>
            </a:pPr>
            <a:r>
              <a:rPr sz="1575" b="0" i="0">
                <a:solidFill>
                  <a:srgbClr val="FFFFFF"/>
                </a:solidFill>
                <a:latin typeface="微软雅黑"/>
              </a:rPr>
              <a:t>项目管理应遵循一些基本原则，如明确目标、合理规划、有效沟通和持续改进，以确保项目的顺利进行。</a:t>
            </a:r>
            <a:br>
              <a:rPr sz="1800">
                <a:latin typeface="微软雅黑"/>
              </a:rPr>
            </a:br>
            <a:endParaRPr sz="1800">
              <a:latin typeface="微软雅黑"/>
            </a:endParaRPr>
          </a:p>
        </p:txBody>
      </p:sp>
      <p:sp>
        <p:nvSpPr>
          <p:cNvPr id="6" name="New shape"/>
          <p:cNvSpPr/>
          <p:nvPr/>
        </p:nvSpPr>
        <p:spPr>
          <a:xfrm>
            <a:off x="7893804" y="1627200"/>
            <a:ext cx="3040540" cy="3587381"/>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br>
              <a:rPr sz="1800">
                <a:latin typeface="微软雅黑"/>
              </a:rPr>
            </a:br>
            <a:endParaRPr sz="1800">
              <a:latin typeface="微软雅黑"/>
            </a:endParaRPr>
          </a:p>
          <a:p>
            <a:pPr algn="l"/>
            <a:r>
              <a:rPr sz="2100" b="1" i="0">
                <a:solidFill>
                  <a:srgbClr val="CD9B63"/>
                </a:solidFill>
                <a:latin typeface="微软雅黑"/>
              </a:rPr>
              <a:t>项目管理的挑战与解决方案</a:t>
            </a:r>
            <a:br>
              <a:rPr sz="1800">
                <a:latin typeface="微软雅黑"/>
              </a:rPr>
            </a:br>
            <a:endParaRPr sz="1800">
              <a:latin typeface="微软雅黑"/>
            </a:endParaRPr>
          </a:p>
          <a:p>
            <a:pPr algn="l">
              <a:lnSpc>
                <a:spcPct val="150000"/>
              </a:lnSpc>
            </a:pPr>
            <a:r>
              <a:rPr sz="1575" b="0" i="0">
                <a:solidFill>
                  <a:srgbClr val="FFFFFF"/>
                </a:solidFill>
                <a:latin typeface="微软雅黑"/>
              </a:rPr>
              <a:t>项目管理面临诸多挑战，如需求变更、资源限制和团队协作等，通过灵活应对和采取相应措施，可以有效解决这些问题。</a:t>
            </a:r>
            <a:br>
              <a:rPr sz="1800">
                <a:latin typeface="微软雅黑"/>
              </a:rPr>
            </a:br>
            <a:endParaRPr sz="1800">
              <a:latin typeface="微软雅黑"/>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FFFFFF"/>
                </a:solidFill>
                <a:latin typeface="微软雅黑"/>
              </a:rPr>
              <a:t>谢 谢 大 家</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背景和原则</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DevOps的起源和发展</a:t>
            </a:r>
          </a:p>
          <a:p>
            <a:pPr algn="l">
              <a:lnSpc>
                <a:spcPct val="150000"/>
              </a:lnSpc>
            </a:pPr>
            <a:r>
              <a:rPr sz="1575" b="0" i="0">
                <a:solidFill>
                  <a:srgbClr val="FFFFFF"/>
                </a:solidFill>
                <a:latin typeface="微软雅黑"/>
              </a:rPr>
              <a:t>DevOps起源于2009年，其核心理念是打破开发和运维之间的壁垒，通过自动化和协作来提高软件交付的速度和质量。</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latin typeface="微软雅黑"/>
              </a:rPr>
              <a:t>DevOps的基本原则</a:t>
            </a:r>
          </a:p>
          <a:p>
            <a:pPr algn="r">
              <a:lnSpc>
                <a:spcPct val="150000"/>
              </a:lnSpc>
            </a:pPr>
            <a:r>
              <a:rPr sz="1575" b="0" i="0">
                <a:solidFill>
                  <a:srgbClr val="FFFFFF"/>
                </a:solidFill>
                <a:latin typeface="微软雅黑"/>
              </a:rPr>
              <a:t>DevOps的基本原则包括持续集成、持续交付、自动化测试、自动化部署、监控与日志等，这些原则共同构成了DevOps的核心流程。</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DevOps在软件开发中的重要性</a:t>
            </a:r>
          </a:p>
          <a:p>
            <a:pPr algn="l">
              <a:lnSpc>
                <a:spcPct val="150000"/>
              </a:lnSpc>
            </a:pPr>
            <a:r>
              <a:rPr sz="1575" b="0" i="0">
                <a:solidFill>
                  <a:srgbClr val="FFFFFF"/>
                </a:solidFill>
                <a:latin typeface="微软雅黑"/>
              </a:rPr>
              <a:t>DevOps能够提高软件开发的效率和质量，缩短产品上市的时间，提升客户满意度，对于现代软件开发具有重要的意义。</a:t>
            </a: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工作流程</a:t>
            </a:r>
          </a:p>
        </p:txBody>
      </p:sp>
      <p:sp>
        <p:nvSpPr>
          <p:cNvPr id="4" name="New shape"/>
          <p:cNvSpPr/>
          <p:nvPr/>
        </p:nvSpPr>
        <p:spPr>
          <a:xfrm>
            <a:off x="1558800" y="2878466"/>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持续集成是将开发团队的代码频繁地集成到共享存储库中，确保代码的一致性和稳定性。持续交付则是自动化构建、测试和部署流程，以快速将代码交付到生产环境。</a:t>
            </a:r>
          </a:p>
        </p:txBody>
      </p:sp>
      <p:sp>
        <p:nvSpPr>
          <p:cNvPr id="5" name="New shape"/>
          <p:cNvSpPr/>
          <p:nvPr/>
        </p:nvSpPr>
        <p:spPr>
          <a:xfrm>
            <a:off x="1556410" y="1657833"/>
            <a:ext cx="2580658" cy="1062998"/>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50000"/>
              </a:lnSpc>
            </a:pPr>
            <a:r>
              <a:rPr sz="2100" b="1" i="0" dirty="0" err="1">
                <a:solidFill>
                  <a:srgbClr val="CD9B63"/>
                </a:solidFill>
                <a:latin typeface="微软雅黑"/>
              </a:rPr>
              <a:t>持续集成与持续交付</a:t>
            </a:r>
            <a:endParaRPr sz="2100" b="1" i="0" dirty="0">
              <a:solidFill>
                <a:srgbClr val="CD9B63"/>
              </a:solidFill>
              <a:latin typeface="微软雅黑"/>
            </a:endParaRPr>
          </a:p>
        </p:txBody>
      </p:sp>
      <p:sp>
        <p:nvSpPr>
          <p:cNvPr id="6" name="New shape"/>
          <p:cNvSpPr/>
          <p:nvPr/>
        </p:nvSpPr>
        <p:spPr>
          <a:xfrm>
            <a:off x="4430015" y="2402270"/>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自动化测试使用自动化测试工具和技术，确保软件的质量和稳定性。自动化部署则利用自动化部署工具，以快速、准确地将软件部署到目标环境。</a:t>
            </a:r>
          </a:p>
        </p:txBody>
      </p:sp>
      <p:sp>
        <p:nvSpPr>
          <p:cNvPr id="7" name="New shape"/>
          <p:cNvSpPr/>
          <p:nvPr/>
        </p:nvSpPr>
        <p:spPr>
          <a:xfrm>
            <a:off x="4427745" y="1627201"/>
            <a:ext cx="2532802" cy="64807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自动化测试与部署</a:t>
            </a:r>
          </a:p>
        </p:txBody>
      </p:sp>
      <p:sp>
        <p:nvSpPr>
          <p:cNvPr id="8" name="New shape"/>
          <p:cNvSpPr/>
          <p:nvPr/>
        </p:nvSpPr>
        <p:spPr>
          <a:xfrm>
            <a:off x="7301229" y="2402270"/>
            <a:ext cx="2744216"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a:rPr>
              <a:t>监控与日志管理是实时监测和记录系统的运行状态和日志，帮助快速发现和解决问题，提高系统的稳定性和可靠性。</a:t>
            </a:r>
          </a:p>
        </p:txBody>
      </p:sp>
      <p:sp>
        <p:nvSpPr>
          <p:cNvPr id="9" name="New shape"/>
          <p:cNvSpPr/>
          <p:nvPr/>
        </p:nvSpPr>
        <p:spPr>
          <a:xfrm>
            <a:off x="7298959" y="1627201"/>
            <a:ext cx="2532802" cy="64807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a:rPr>
              <a:t>监控与日志管理</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a:rPr>
              <a:t>02</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DevOps搭建流程</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C05BF626-8BF9-860D-5F28-D358F4D964A6}"/>
              </a:ext>
            </a:extLst>
          </p:cNvPr>
          <p:cNvPicPr>
            <a:picLocks noChangeAspect="1"/>
          </p:cNvPicPr>
          <p:nvPr/>
        </p:nvPicPr>
        <p:blipFill>
          <a:blip r:embed="rId4"/>
          <a:stretch>
            <a:fillRect/>
          </a:stretch>
        </p:blipFill>
        <p:spPr>
          <a:xfrm>
            <a:off x="2819636" y="1027259"/>
            <a:ext cx="6552728" cy="4803483"/>
          </a:xfrm>
          <a:prstGeom prst="rect">
            <a:avLst/>
          </a:prstGeom>
        </p:spPr>
      </p:pic>
      <p:sp>
        <p:nvSpPr>
          <p:cNvPr id="7" name="New shape">
            <a:extLst>
              <a:ext uri="{FF2B5EF4-FFF2-40B4-BE49-F238E27FC236}">
                <a16:creationId xmlns:a16="http://schemas.microsoft.com/office/drawing/2014/main" id="{8D858388-37A8-3BBD-9BC3-59CD28733E5B}"/>
              </a:ext>
            </a:extLst>
          </p:cNvPr>
          <p:cNvSpPr/>
          <p:nvPr/>
        </p:nvSpPr>
        <p:spPr>
          <a:xfrm>
            <a:off x="4723893" y="3221251"/>
            <a:ext cx="2744215" cy="415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2100" b="1" i="0" dirty="0">
                <a:solidFill>
                  <a:srgbClr val="CD9B63"/>
                </a:solidFill>
                <a:latin typeface="微软雅黑"/>
              </a:rPr>
              <a:t>整体软件开发流程</a:t>
            </a:r>
            <a:endParaRPr sz="1575" b="0" i="0" dirty="0">
              <a:solidFill>
                <a:srgbClr val="FFFFFF"/>
              </a:solidFill>
              <a:latin typeface="微软雅黑"/>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PLAN：开发计划制定</a:t>
            </a:r>
          </a:p>
        </p:txBody>
      </p:sp>
      <p:sp>
        <p:nvSpPr>
          <p:cNvPr id="4" name="New shape"/>
          <p:cNvSpPr/>
          <p:nvPr/>
        </p:nvSpPr>
        <p:spPr>
          <a:xfrm>
            <a:off x="1558800" y="1627200"/>
            <a:ext cx="2744215" cy="2128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latin typeface="微软雅黑"/>
              </a:rPr>
              <a:t>开发计划的制定原则</a:t>
            </a:r>
            <a:br>
              <a:rPr sz="1800" dirty="0">
                <a:latin typeface="微软雅黑"/>
              </a:rPr>
            </a:br>
            <a:endParaRPr sz="1800" dirty="0">
              <a:latin typeface="微软雅黑"/>
            </a:endParaRPr>
          </a:p>
          <a:p>
            <a:pPr algn="l">
              <a:lnSpc>
                <a:spcPct val="150000"/>
              </a:lnSpc>
            </a:pPr>
            <a:r>
              <a:rPr sz="1575" b="0" i="0" dirty="0" err="1">
                <a:solidFill>
                  <a:srgbClr val="FFFFFF"/>
                </a:solidFill>
                <a:latin typeface="微软雅黑"/>
              </a:rPr>
              <a:t>开发计划的制定需要根据客户需求和团队能力，明确目标、任务和时间节点，确保项目顺利进行</a:t>
            </a:r>
            <a:r>
              <a:rPr sz="1575" b="0" i="0" dirty="0">
                <a:solidFill>
                  <a:srgbClr val="FFFFFF"/>
                </a:solidFill>
                <a:latin typeface="微软雅黑"/>
              </a:rPr>
              <a:t>。</a:t>
            </a:r>
          </a:p>
        </p:txBody>
      </p:sp>
      <p:sp>
        <p:nvSpPr>
          <p:cNvPr id="5" name="New shape"/>
          <p:cNvSpPr/>
          <p:nvPr/>
        </p:nvSpPr>
        <p:spPr>
          <a:xfrm>
            <a:off x="4430015" y="1627200"/>
            <a:ext cx="2744215"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开发计划的关键要素</a:t>
            </a:r>
            <a:br>
              <a:rPr sz="1800">
                <a:latin typeface="微软雅黑"/>
              </a:rPr>
            </a:br>
            <a:endParaRPr sz="1800">
              <a:latin typeface="微软雅黑"/>
            </a:endParaRPr>
          </a:p>
          <a:p>
            <a:pPr algn="l">
              <a:lnSpc>
                <a:spcPct val="150000"/>
              </a:lnSpc>
            </a:pPr>
            <a:r>
              <a:rPr sz="1575" b="0" i="0">
                <a:solidFill>
                  <a:srgbClr val="FFFFFF"/>
                </a:solidFill>
                <a:latin typeface="微软雅黑"/>
              </a:rPr>
              <a:t>开发计划的关键要素包括需求分析、任务分解、资源分配和进度控制，这些要素相互关联，共同推动项目的成功实施。</a:t>
            </a:r>
          </a:p>
        </p:txBody>
      </p:sp>
      <p:sp>
        <p:nvSpPr>
          <p:cNvPr id="6" name="New shape"/>
          <p:cNvSpPr/>
          <p:nvPr/>
        </p:nvSpPr>
        <p:spPr>
          <a:xfrm>
            <a:off x="7301229" y="1627200"/>
            <a:ext cx="2744216"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a:rPr>
              <a:t>开发计划的优化方法</a:t>
            </a:r>
            <a:br>
              <a:rPr sz="1800">
                <a:latin typeface="微软雅黑"/>
              </a:rPr>
            </a:br>
            <a:endParaRPr sz="1800">
              <a:latin typeface="微软雅黑"/>
            </a:endParaRPr>
          </a:p>
          <a:p>
            <a:pPr algn="l">
              <a:lnSpc>
                <a:spcPct val="150000"/>
              </a:lnSpc>
            </a:pPr>
            <a:r>
              <a:rPr sz="1575" b="0" i="0">
                <a:solidFill>
                  <a:srgbClr val="FFFFFF"/>
                </a:solidFill>
                <a:latin typeface="微软雅黑"/>
              </a:rPr>
              <a:t>开发计划的优化方法包括敏捷开发、迭代式开发和持续集成等，通过不断调整和改进计划，提高项目的质量和效率。</a:t>
            </a:r>
          </a:p>
        </p:txBody>
      </p:sp>
    </p:spTree>
    <p:extLst>
      <p:ext uri="{BB962C8B-B14F-4D97-AF65-F5344CB8AC3E}">
        <p14:creationId xmlns:p14="http://schemas.microsoft.com/office/powerpoint/2010/main" val="25454425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CODE：编码过程</a:t>
            </a:r>
          </a:p>
        </p:txBody>
      </p:sp>
      <p:sp>
        <p:nvSpPr>
          <p:cNvPr id="4" name="New shape"/>
          <p:cNvSpPr/>
          <p:nvPr/>
        </p:nvSpPr>
        <p:spPr>
          <a:xfrm>
            <a:off x="1558800" y="1627201"/>
            <a:ext cx="3040499" cy="3587380"/>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Git+GitLab在编码过程中的作用</a:t>
            </a:r>
            <a:br>
              <a:rPr sz="1800">
                <a:latin typeface="微软雅黑"/>
              </a:rPr>
            </a:br>
            <a:endParaRPr sz="1800">
              <a:latin typeface="微软雅黑"/>
            </a:endParaRPr>
          </a:p>
          <a:p>
            <a:pPr algn="l">
              <a:lnSpc>
                <a:spcPct val="150000"/>
              </a:lnSpc>
            </a:pPr>
            <a:r>
              <a:rPr sz="1575" b="0" i="0">
                <a:solidFill>
                  <a:srgbClr val="FFFFFF"/>
                </a:solidFill>
                <a:latin typeface="微软雅黑"/>
              </a:rPr>
              <a:t>Git+GitLab是开发团队在编码阶段的主要工具，用于代码的版本控制和协同开发。</a:t>
            </a:r>
            <a:br>
              <a:rPr sz="1800">
                <a:latin typeface="微软雅黑"/>
              </a:rPr>
            </a:br>
            <a:endParaRPr sz="1800">
              <a:latin typeface="微软雅黑"/>
            </a:endParaRPr>
          </a:p>
        </p:txBody>
      </p:sp>
      <p:sp>
        <p:nvSpPr>
          <p:cNvPr id="5" name="New shape"/>
          <p:cNvSpPr/>
          <p:nvPr/>
        </p:nvSpPr>
        <p:spPr>
          <a:xfrm>
            <a:off x="4726299" y="1627201"/>
            <a:ext cx="3040512" cy="3587380"/>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Maven或Gradle在构建过程中的应用</a:t>
            </a:r>
            <a:br>
              <a:rPr sz="1800">
                <a:latin typeface="微软雅黑"/>
              </a:rPr>
            </a:br>
            <a:endParaRPr sz="1800">
              <a:latin typeface="微软雅黑"/>
            </a:endParaRPr>
          </a:p>
          <a:p>
            <a:pPr algn="l">
              <a:lnSpc>
                <a:spcPct val="150000"/>
              </a:lnSpc>
            </a:pPr>
            <a:r>
              <a:rPr sz="1575" b="0" i="0">
                <a:solidFill>
                  <a:srgbClr val="FFFFFF"/>
                </a:solidFill>
                <a:latin typeface="微软雅黑"/>
              </a:rPr>
              <a:t>Maven或Gradle是常用的构建工具，用于自动化构建、测试和部署项目，提高开发效率。</a:t>
            </a:r>
            <a:br>
              <a:rPr sz="1800">
                <a:latin typeface="微软雅黑"/>
              </a:rPr>
            </a:br>
            <a:endParaRPr sz="1800">
              <a:latin typeface="微软雅黑"/>
            </a:endParaRPr>
          </a:p>
        </p:txBody>
      </p:sp>
      <p:sp>
        <p:nvSpPr>
          <p:cNvPr id="6" name="New shape"/>
          <p:cNvSpPr/>
          <p:nvPr/>
        </p:nvSpPr>
        <p:spPr>
          <a:xfrm>
            <a:off x="7893811" y="1627201"/>
            <a:ext cx="3040528" cy="3587380"/>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CD9B63"/>
                </a:solidFill>
                <a:latin typeface="微软雅黑"/>
              </a:rPr>
              <a:t>Docker在运行阶段的使用</a:t>
            </a:r>
            <a:br>
              <a:rPr sz="1800">
                <a:latin typeface="微软雅黑"/>
              </a:rPr>
            </a:br>
            <a:endParaRPr sz="1800">
              <a:latin typeface="微软雅黑"/>
            </a:endParaRPr>
          </a:p>
          <a:p>
            <a:pPr algn="l">
              <a:lnSpc>
                <a:spcPct val="150000"/>
              </a:lnSpc>
            </a:pPr>
            <a:r>
              <a:rPr sz="1575" b="0" i="0">
                <a:solidFill>
                  <a:srgbClr val="FFFFFF"/>
                </a:solidFill>
                <a:latin typeface="微软雅黑"/>
              </a:rPr>
              <a:t>Docker是一种容器化技术，用于将应用程序及其依赖项打包成可移植的容器，方便在各种环境中运行和管理。</a:t>
            </a:r>
            <a:br>
              <a:rPr sz="1800">
                <a:latin typeface="微软雅黑"/>
              </a:rPr>
            </a:br>
            <a:endParaRPr sz="1800">
              <a:latin typeface="微软雅黑"/>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3473</Words>
  <Application>Microsoft Office PowerPoint</Application>
  <PresentationFormat>宽屏</PresentationFormat>
  <Paragraphs>301</Paragraphs>
  <Slides>36</Slides>
  <Notes>36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2024-04-22T02:47:40Z</dcterms:created>
  <dcterms:modified xsi:type="dcterms:W3CDTF">2025-05-03T07:23:35Z</dcterms:modified>
</cp:coreProperties>
</file>