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39"/>
  </p:notesMasterIdLst>
  <p:sldIdLst>
    <p:sldId id="307" r:id="rId4"/>
    <p:sldId id="259" r:id="rId5"/>
    <p:sldId id="257" r:id="rId6"/>
    <p:sldId id="338" r:id="rId7"/>
    <p:sldId id="33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99" r:id="rId33"/>
    <p:sldId id="300" r:id="rId34"/>
    <p:sldId id="301" r:id="rId35"/>
    <p:sldId id="302" r:id="rId36"/>
    <p:sldId id="369" r:id="rId37"/>
    <p:sldId id="370" r:id="rId38"/>
  </p:sldIdLst>
  <p:sldSz cx="9144000" cy="6858000" type="screen4x3"/>
  <p:notesSz cx="9144000" cy="6858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15" userDrawn="1">
          <p15:clr>
            <a:srgbClr val="A4A3A4"/>
          </p15:clr>
        </p15:guide>
        <p15:guide id="2" pos="21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6" d="100"/>
          <a:sy n="76" d="100"/>
        </p:scale>
        <p:origin x="1570" y="67"/>
      </p:cViewPr>
      <p:guideLst>
        <p:guide orient="horz" pos="2915"/>
        <p:guide pos="215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3.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1.xml"/><Relationship Id="rId39" Type="http://schemas.openxmlformats.org/officeDocument/2006/relationships/notesMaster" Target="notesMasters/notesMaster1.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8B7D34EF-89E9-4591-9269-117043CEB207}" type="datetimeFigureOut">
              <a:rPr lang="zh-CN" altLang="en-US" smtClean="0"/>
            </a:fld>
            <a:endParaRPr lang="zh-CN" alt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A72A848-4FE6-4E34-B10E-CE452BB3D30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315844" y="3085845"/>
            <a:ext cx="4512310" cy="452120"/>
          </a:xfrm>
          <a:prstGeom prst="rect">
            <a:avLst/>
          </a:prstGeom>
        </p:spPr>
        <p:txBody>
          <a:bodyPr wrap="square" lIns="0" tIns="0" rIns="0" bIns="0">
            <a:spAutoFit/>
          </a:bodyPr>
          <a:lstStyle>
            <a:lvl1pPr>
              <a:defRPr sz="2800" b="1" i="0">
                <a:solidFill>
                  <a:schemeClr val="bg1"/>
                </a:solidFill>
                <a:latin typeface="Verdana" panose="020B0604030504040204"/>
                <a:cs typeface="Verdana" panose="020B060403050404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
        <p:nvSpPr>
          <p:cNvPr id="7" name="bk object 16"/>
          <p:cNvSpPr/>
          <p:nvPr userDrawn="1"/>
        </p:nvSpPr>
        <p:spPr>
          <a:xfrm>
            <a:off x="0" y="1905000"/>
            <a:ext cx="9143999" cy="4952997"/>
          </a:xfrm>
          <a:prstGeom prst="rect">
            <a:avLst/>
          </a:prstGeom>
          <a:blipFill>
            <a:blip r:embed="rId2" cstate="email"/>
            <a:stretch>
              <a:fillRect b="1"/>
            </a:stretch>
          </a:blipFill>
        </p:spPr>
        <p:txBody>
          <a:bodyPr wrap="square" lIns="0" tIns="0" rIns="0" bIns="0" rtlCol="0"/>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3" name="Holder 3"/>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8AC53E"/>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sz="2400" b="0" i="0">
                <a:solidFill>
                  <a:srgbClr val="585858"/>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8AC53E"/>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8AC53E"/>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6" name="bk object 16"/>
          <p:cNvSpPr/>
          <p:nvPr/>
        </p:nvSpPr>
        <p:spPr>
          <a:xfrm>
            <a:off x="0" y="1905000"/>
            <a:ext cx="9143999" cy="4952997"/>
          </a:xfrm>
          <a:prstGeom prst="rect">
            <a:avLst/>
          </a:prstGeom>
          <a:blipFill>
            <a:blip r:embed="rId2" cstate="email"/>
            <a:stretch>
              <a:fillRect b="1"/>
            </a:stretch>
          </a:blipFill>
        </p:spPr>
        <p:txBody>
          <a:bodyPr wrap="square" lIns="0" tIns="0" rIns="0" bIns="0" rtlCol="0"/>
          <a:lstStyle/>
          <a:p/>
        </p:txBody>
      </p:sp>
      <p:sp>
        <p:nvSpPr>
          <p:cNvPr id="2" name="Holder 2"/>
          <p:cNvSpPr>
            <a:spLocks noGrp="1"/>
          </p:cNvSpPr>
          <p:nvPr>
            <p:ph type="ctrTitle"/>
          </p:nvPr>
        </p:nvSpPr>
        <p:spPr>
          <a:xfrm>
            <a:off x="492048" y="1056894"/>
            <a:ext cx="8159902" cy="696594"/>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p:txBody>
          <a:bodyPr lIns="0" tIns="0" rIns="0" bIns="0"/>
          <a:lstStyle>
            <a:lvl1pPr>
              <a:defRPr sz="2400" b="0" i="0">
                <a:solidFill>
                  <a:srgbClr val="585858"/>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5" name="Holder 5"/>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6" name="Holder 6"/>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1"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ftr" sz="quarter" idx="5"/>
          </p:nvPr>
        </p:nvSpPr>
        <p:spPr/>
        <p:txBody>
          <a:bodyPr lIns="0" tIns="0" rIns="0" bIns="0"/>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4" name="Holder 4"/>
          <p:cNvSpPr>
            <a:spLocks noGrp="1"/>
          </p:cNvSpPr>
          <p:nvPr>
            <p:ph type="dt" sz="half" idx="6"/>
          </p:nvPr>
        </p:nvSpPr>
        <p:spPr>
          <a:xfrm>
            <a:off x="457200" y="6377940"/>
            <a:ext cx="2103120"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2.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7" Type="http://schemas.openxmlformats.org/officeDocument/2006/relationships/theme" Target="../theme/theme2.xml"/><Relationship Id="rId6" Type="http://schemas.openxmlformats.org/officeDocument/2006/relationships/image" Target="../media/image2.png"/><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26795" y="482345"/>
            <a:ext cx="8090408" cy="513715"/>
          </a:xfrm>
          <a:prstGeom prst="rect">
            <a:avLst/>
          </a:prstGeom>
        </p:spPr>
        <p:txBody>
          <a:bodyPr wrap="square" lIns="0" tIns="0" rIns="0" bIns="0">
            <a:spAutoFit/>
          </a:bodyPr>
          <a:lstStyle>
            <a:lvl1pPr>
              <a:defRPr sz="3200" b="0" i="0">
                <a:solidFill>
                  <a:srgbClr val="8AC53E"/>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526795" y="1062685"/>
            <a:ext cx="8315959" cy="2577465"/>
          </a:xfrm>
          <a:prstGeom prst="rect">
            <a:avLst/>
          </a:prstGeom>
        </p:spPr>
        <p:txBody>
          <a:bodyPr wrap="square" lIns="0" tIns="0" rIns="0" bIns="0">
            <a:spAutoFit/>
          </a:bodyPr>
          <a:lstStyle>
            <a:lvl1pPr>
              <a:defRPr sz="2400" b="0" i="0">
                <a:solidFill>
                  <a:srgbClr val="585858"/>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526795" y="6633991"/>
            <a:ext cx="1153160" cy="123111"/>
          </a:xfrm>
          <a:prstGeom prst="rect">
            <a:avLst/>
          </a:prstGeom>
        </p:spPr>
        <p:txBody>
          <a:bodyPr wrap="square" lIns="0" tIns="0" rIns="0" bIns="0">
            <a:spAutoFit/>
          </a:bodyPr>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836152" y="6583460"/>
            <a:ext cx="256540" cy="226695"/>
          </a:xfrm>
          <a:prstGeom prst="rect">
            <a:avLst/>
          </a:prstGeom>
        </p:spPr>
        <p:txBody>
          <a:bodyPr wrap="square" lIns="0" tIns="0" rIns="0" bIns="0">
            <a:spAutoFit/>
          </a:bodyPr>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
        <p:nvSpPr>
          <p:cNvPr id="8" name="bk object 16"/>
          <p:cNvSpPr/>
          <p:nvPr userDrawn="1"/>
        </p:nvSpPr>
        <p:spPr>
          <a:xfrm>
            <a:off x="0" y="6810460"/>
            <a:ext cx="9144000" cy="45719"/>
          </a:xfrm>
          <a:prstGeom prst="rect">
            <a:avLst/>
          </a:prstGeom>
          <a:blipFill>
            <a:blip r:embed="rId6" cstate="email"/>
            <a:stretch>
              <a:fillRect/>
            </a:stretch>
          </a:blipFill>
        </p:spPr>
        <p:txBody>
          <a:bodyPr wrap="square" lIns="0" tIns="0" rIns="0" bIns="0" rtlCol="0"/>
          <a:lstStyle/>
          <a:p>
            <a:endParaRPr>
              <a:solidFill>
                <a:prstClr val="black"/>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99689" y="3060573"/>
            <a:ext cx="3944620" cy="696595"/>
          </a:xfrm>
          <a:prstGeom prst="rect">
            <a:avLst/>
          </a:prstGeom>
        </p:spPr>
        <p:txBody>
          <a:bodyPr wrap="square" lIns="0" tIns="0" rIns="0" bIns="0">
            <a:spAutoFit/>
          </a:bodyPr>
          <a:lstStyle>
            <a:lvl1pPr>
              <a:defRPr sz="4400" b="1" i="0">
                <a:solidFill>
                  <a:srgbClr val="404040"/>
                </a:solidFill>
                <a:latin typeface="微软雅黑" panose="020B0503020204020204" charset="-122"/>
                <a:cs typeface="微软雅黑" panose="020B0503020204020204" charset="-122"/>
              </a:defRPr>
            </a:lvl1pPr>
          </a:lstStyle>
          <a:p/>
        </p:txBody>
      </p:sp>
      <p:sp>
        <p:nvSpPr>
          <p:cNvPr id="3" name="Holder 3"/>
          <p:cNvSpPr>
            <a:spLocks noGrp="1"/>
          </p:cNvSpPr>
          <p:nvPr>
            <p:ph type="body" idx="1"/>
          </p:nvPr>
        </p:nvSpPr>
        <p:spPr>
          <a:xfrm>
            <a:off x="526795" y="1061720"/>
            <a:ext cx="7950200" cy="1491614"/>
          </a:xfrm>
          <a:prstGeom prst="rect">
            <a:avLst/>
          </a:prstGeom>
        </p:spPr>
        <p:txBody>
          <a:bodyPr wrap="square" lIns="0" tIns="0" rIns="0" bIns="0">
            <a:spAutoFit/>
          </a:bodyPr>
          <a:lstStyle>
            <a:lvl1pPr>
              <a:defRPr sz="2400" b="0" i="0">
                <a:solidFill>
                  <a:srgbClr val="585858"/>
                </a:solidFill>
                <a:latin typeface="微软雅黑" panose="020B0503020204020204" charset="-122"/>
                <a:cs typeface="微软雅黑" panose="020B0503020204020204" charset="-122"/>
              </a:defRPr>
            </a:lvl1pPr>
          </a:lstStyle>
          <a:p/>
        </p:txBody>
      </p:sp>
      <p:sp>
        <p:nvSpPr>
          <p:cNvPr id="4" name="Holder 4"/>
          <p:cNvSpPr>
            <a:spLocks noGrp="1"/>
          </p:cNvSpPr>
          <p:nvPr>
            <p:ph type="ftr" sz="quarter" idx="5"/>
          </p:nvPr>
        </p:nvSpPr>
        <p:spPr>
          <a:xfrm>
            <a:off x="526795" y="6633991"/>
            <a:ext cx="1096645" cy="123111"/>
          </a:xfrm>
          <a:prstGeom prst="rect">
            <a:avLst/>
          </a:prstGeom>
        </p:spPr>
        <p:txBody>
          <a:bodyPr wrap="square" lIns="0" tIns="0" rIns="0" bIns="0">
            <a:spAutoFit/>
          </a:bodyPr>
          <a:lstStyle>
            <a:lvl1pPr>
              <a:defRPr sz="800" b="0" i="0">
                <a:solidFill>
                  <a:srgbClr val="7E7E7E"/>
                </a:solidFill>
                <a:latin typeface="Arial" panose="020B0604020202020204"/>
                <a:cs typeface="Arial" panose="020B0604020202020204"/>
              </a:defRPr>
            </a:lvl1pPr>
          </a:lstStyle>
          <a:p>
            <a:pPr marL="12700">
              <a:lnSpc>
                <a:spcPct val="100000"/>
              </a:lnSpc>
              <a:spcBef>
                <a:spcPts val="25"/>
              </a:spcBef>
            </a:pPr>
            <a:endParaRPr dirty="0"/>
          </a:p>
        </p:txBody>
      </p:sp>
      <p:sp>
        <p:nvSpPr>
          <p:cNvPr id="6" name="Holder 6"/>
          <p:cNvSpPr>
            <a:spLocks noGrp="1"/>
          </p:cNvSpPr>
          <p:nvPr>
            <p:ph type="sldNum" sz="quarter" idx="7"/>
          </p:nvPr>
        </p:nvSpPr>
        <p:spPr>
          <a:xfrm>
            <a:off x="8836152" y="6583765"/>
            <a:ext cx="256540" cy="226695"/>
          </a:xfrm>
          <a:prstGeom prst="rect">
            <a:avLst/>
          </a:prstGeom>
        </p:spPr>
        <p:txBody>
          <a:bodyPr wrap="square" lIns="0" tIns="0" rIns="0" bIns="0">
            <a:spAutoFit/>
          </a:bodyPr>
          <a:lstStyle>
            <a:lvl1pPr>
              <a:defRPr sz="1200" b="0" i="0">
                <a:solidFill>
                  <a:schemeClr val="bg1"/>
                </a:solidFill>
                <a:latin typeface="微软雅黑" panose="020B0503020204020204" charset="-122"/>
                <a:cs typeface="微软雅黑" panose="020B0503020204020204" charset="-122"/>
              </a:defRPr>
            </a:lvl1pPr>
          </a:lstStyle>
          <a:p>
            <a:pPr marL="38100">
              <a:lnSpc>
                <a:spcPct val="100000"/>
              </a:lnSpc>
              <a:spcBef>
                <a:spcPts val="170"/>
              </a:spcBef>
            </a:pPr>
            <a:fld id="{81D60167-4931-47E6-BA6A-407CBD079E47}" type="slidenum">
              <a:rPr dirty="0"/>
            </a:fld>
            <a:endParaRPr dirty="0"/>
          </a:p>
        </p:txBody>
      </p:sp>
      <p:sp>
        <p:nvSpPr>
          <p:cNvPr id="8" name="bk object 16"/>
          <p:cNvSpPr/>
          <p:nvPr userDrawn="1"/>
        </p:nvSpPr>
        <p:spPr>
          <a:xfrm>
            <a:off x="0" y="6810460"/>
            <a:ext cx="9144000" cy="45719"/>
          </a:xfrm>
          <a:prstGeom prst="rect">
            <a:avLst/>
          </a:prstGeom>
          <a:blipFill>
            <a:blip r:embed="rId6" cstate="email"/>
            <a:stretch>
              <a:fillRect/>
            </a:stretch>
          </a:blipFill>
        </p:spPr>
        <p:txBody>
          <a:bodyPr wrap="square" lIns="0" tIns="0" rIns="0" bIns="0" rtlCol="0"/>
          <a:lstStyle/>
          <a:p>
            <a:endParaRPr>
              <a:solidFill>
                <a:prstClr val="black"/>
              </a:solidFill>
              <a:latin typeface="Calibri" panose="020F0502020204030204"/>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26.png"/><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36.png"/><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21.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47.png"/><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image" Target="../media/image4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0.png"/><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image" Target="../media/image5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3.png"/><Relationship Id="rId1" Type="http://schemas.openxmlformats.org/officeDocument/2006/relationships/image" Target="../media/image62.png"/></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1.png"/><Relationship Id="rId7" Type="http://schemas.openxmlformats.org/officeDocument/2006/relationships/image" Target="../media/image70.png"/><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image" Target="../media/image64.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3.png"/><Relationship Id="rId1" Type="http://schemas.openxmlformats.org/officeDocument/2006/relationships/image" Target="../media/image72.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80.png"/><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image" Target="../media/image7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0923" y="228854"/>
            <a:ext cx="7280352" cy="628650"/>
          </a:xfrm>
          <a:prstGeom prst="rect">
            <a:avLst/>
          </a:prstGeom>
        </p:spPr>
        <p:txBody>
          <a:bodyPr vert="horz" wrap="square" lIns="0" tIns="13335" rIns="0" bIns="0" rtlCol="0">
            <a:spAutoFit/>
          </a:bodyPr>
          <a:lstStyle/>
          <a:p>
            <a:pPr marL="12700" marR="0" lvl="0" indent="0" algn="l" defTabSz="914400" rtl="0" eaLnBrk="1" fontAlgn="auto" latinLnBrk="0" hangingPunct="1">
              <a:lnSpc>
                <a:spcPct val="100000"/>
              </a:lnSpc>
              <a:spcBef>
                <a:spcPts val="105"/>
              </a:spcBef>
              <a:spcAft>
                <a:spcPts val="0"/>
              </a:spcAft>
              <a:buClrTx/>
              <a:buSzTx/>
              <a:buFontTx/>
              <a:buNone/>
              <a:defRPr/>
            </a:pPr>
            <a:r>
              <a:rPr kumimoji="0" lang="en-US" altLang="zh-CN" sz="4000" b="1" i="0" u="none" strike="noStrike" kern="1200" cap="none" spc="0" normalizeH="0" baseline="0" noProof="0" dirty="0">
                <a:ln>
                  <a:noFill/>
                </a:ln>
                <a:solidFill>
                  <a:srgbClr val="8AC53E"/>
                </a:solidFill>
                <a:effectLst/>
                <a:uLnTx/>
                <a:uFillTx/>
                <a:latin typeface="微软雅黑" panose="020B0503020204020204" charset="-122"/>
                <a:ea typeface="微软雅黑" panose="020B0503020204020204" charset="-122"/>
                <a:cs typeface="微软雅黑" panose="020B0503020204020204" charset="-122"/>
              </a:rPr>
              <a:t>DevOps </a:t>
            </a:r>
            <a:r>
              <a:rPr kumimoji="0" lang="zh-CN" altLang="en-US" sz="4000" b="1" i="0" u="none" strike="noStrike" kern="1200" cap="none" spc="0" normalizeH="0" baseline="0" noProof="0" dirty="0">
                <a:ln>
                  <a:noFill/>
                </a:ln>
                <a:solidFill>
                  <a:srgbClr val="8AC53E"/>
                </a:solidFill>
                <a:effectLst/>
                <a:uLnTx/>
                <a:uFillTx/>
                <a:latin typeface="微软雅黑" panose="020B0503020204020204" charset="-122"/>
                <a:ea typeface="微软雅黑" panose="020B0503020204020204" charset="-122"/>
                <a:cs typeface="微软雅黑" panose="020B0503020204020204" charset="-122"/>
              </a:rPr>
              <a:t>基础</a:t>
            </a:r>
            <a:endParaRPr kumimoji="0" lang="zh-CN" altLang="en-US" sz="4000" b="1" i="0" u="none" strike="noStrike" kern="1200" cap="none" spc="0" normalizeH="0" baseline="0" noProof="0" dirty="0">
              <a:ln>
                <a:noFill/>
              </a:ln>
              <a:solidFill>
                <a:srgbClr val="8AC53E"/>
              </a:solidFill>
              <a:effectLst/>
              <a:uLnTx/>
              <a:uFillTx/>
              <a:latin typeface="微软雅黑" panose="020B0503020204020204" charset="-122"/>
              <a:ea typeface="微软雅黑" panose="020B0503020204020204" charset="-122"/>
              <a:cs typeface="微软雅黑" panose="020B0503020204020204" charset="-122"/>
            </a:endParaRPr>
          </a:p>
        </p:txBody>
      </p:sp>
      <p:sp>
        <p:nvSpPr>
          <p:cNvPr id="3" name="object 7"/>
          <p:cNvSpPr/>
          <p:nvPr/>
        </p:nvSpPr>
        <p:spPr>
          <a:xfrm>
            <a:off x="1752618" y="3683560"/>
            <a:ext cx="5727257" cy="2768410"/>
          </a:xfrm>
          <a:prstGeom prst="rect">
            <a:avLst/>
          </a:prstGeom>
          <a:blipFill>
            <a:blip r:embed="rId1" cstate="print"/>
            <a:stretch>
              <a:fillRect/>
            </a:stretch>
          </a:blipFill>
        </p:spPr>
        <p:txBody>
          <a:bodyPr wrap="square" lIns="0" tIns="0" rIns="0" bIns="0" rtlCol="0"/>
          <a:lstStyle/>
          <a:p/>
        </p:txBody>
      </p:sp>
      <p:sp>
        <p:nvSpPr>
          <p:cNvPr id="4" name="文本框 3"/>
          <p:cNvSpPr txBox="1"/>
          <p:nvPr/>
        </p:nvSpPr>
        <p:spPr>
          <a:xfrm>
            <a:off x="609600" y="1143000"/>
            <a:ext cx="4470400" cy="950595"/>
          </a:xfrm>
          <a:prstGeom prst="rect">
            <a:avLst/>
          </a:prstGeom>
          <a:noFill/>
        </p:spPr>
        <p:txBody>
          <a:bodyPr wrap="square" rtlCol="0">
            <a:noAutofit/>
          </a:bodyPr>
          <a:p>
            <a:r>
              <a:rPr lang="zh-CN" altLang="en-US"/>
              <a:t>gitee.com</a:t>
            </a:r>
            <a:endParaRPr lang="zh-CN" altLang="en-US"/>
          </a:p>
          <a:p>
            <a:endParaRPr lang="zh-CN" altLang="en-US"/>
          </a:p>
          <a:p>
            <a:r>
              <a:rPr lang="zh-CN" altLang="en-US"/>
              <a:t>阿里云效</a:t>
            </a:r>
            <a:r>
              <a:rPr lang="en-US" altLang="zh-CN"/>
              <a:t> https://www.aliyun.com/product/yunxiao/</a:t>
            </a:r>
            <a:endParaRPr lang="en-US" altLang="zh-CN"/>
          </a:p>
          <a:p>
            <a:endParaRPr lang="en-US" altLang="zh-CN"/>
          </a:p>
          <a:p>
            <a:r>
              <a:rPr lang="zh-CN" altLang="en-US"/>
              <a:t>腾讯</a:t>
            </a:r>
            <a:r>
              <a:rPr lang="en-US" altLang="zh-CN"/>
              <a:t> </a:t>
            </a:r>
            <a:r>
              <a:rPr lang="en-US" altLang="zh-CN"/>
              <a:t>CODEING</a:t>
            </a:r>
            <a:endParaRPr lang="en-US" altLang="zh-CN"/>
          </a:p>
          <a:p>
            <a:r>
              <a:rPr lang="en-US" altLang="zh-CN"/>
              <a:t>https://cloud.tencent.com/product/coding</a:t>
            </a:r>
            <a:endParaRPr lang="en-US" altLang="zh-CN"/>
          </a:p>
          <a:p>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4207510" cy="513715"/>
          </a:xfrm>
          <a:prstGeom prst="rect">
            <a:avLst/>
          </a:prstGeom>
        </p:spPr>
        <p:txBody>
          <a:bodyPr vert="horz" wrap="square" lIns="0" tIns="13335" rIns="0" bIns="0" rtlCol="0">
            <a:spAutoFit/>
          </a:bodyPr>
          <a:lstStyle/>
          <a:p>
            <a:pPr marL="12700">
              <a:lnSpc>
                <a:spcPct val="100000"/>
              </a:lnSpc>
              <a:spcBef>
                <a:spcPts val="105"/>
              </a:spcBef>
            </a:pPr>
            <a:r>
              <a:rPr dirty="0"/>
              <a:t>开发</a:t>
            </a:r>
            <a:r>
              <a:rPr spc="-5" dirty="0">
                <a:latin typeface="Arial" panose="020B0604020202020204"/>
                <a:cs typeface="Arial" panose="020B0604020202020204"/>
              </a:rPr>
              <a:t>/</a:t>
            </a:r>
            <a:r>
              <a:rPr dirty="0"/>
              <a:t>运维部门泾渭分明</a:t>
            </a:r>
            <a:endParaRPr dirty="0"/>
          </a:p>
        </p:txBody>
      </p:sp>
      <p:sp>
        <p:nvSpPr>
          <p:cNvPr id="5" name="object 5"/>
          <p:cNvSpPr/>
          <p:nvPr/>
        </p:nvSpPr>
        <p:spPr>
          <a:xfrm>
            <a:off x="3775650" y="3456196"/>
            <a:ext cx="742950" cy="1548130"/>
          </a:xfrm>
          <a:custGeom>
            <a:avLst/>
            <a:gdLst/>
            <a:ahLst/>
            <a:cxnLst/>
            <a:rect l="l" t="t" r="r" b="b"/>
            <a:pathLst>
              <a:path w="742950" h="1548129">
                <a:moveTo>
                  <a:pt x="544494" y="0"/>
                </a:moveTo>
                <a:lnTo>
                  <a:pt x="590571" y="8177"/>
                </a:lnTo>
                <a:lnTo>
                  <a:pt x="632525" y="25634"/>
                </a:lnTo>
                <a:lnTo>
                  <a:pt x="669273" y="51213"/>
                </a:lnTo>
                <a:lnTo>
                  <a:pt x="699732" y="83758"/>
                </a:lnTo>
                <a:lnTo>
                  <a:pt x="722820" y="122114"/>
                </a:lnTo>
                <a:lnTo>
                  <a:pt x="737453" y="165124"/>
                </a:lnTo>
                <a:lnTo>
                  <a:pt x="742550" y="211632"/>
                </a:lnTo>
                <a:lnTo>
                  <a:pt x="742550" y="1388627"/>
                </a:lnTo>
                <a:lnTo>
                  <a:pt x="734601" y="1438906"/>
                </a:lnTo>
                <a:lnTo>
                  <a:pt x="712160" y="1482623"/>
                </a:lnTo>
                <a:lnTo>
                  <a:pt x="677838" y="1517150"/>
                </a:lnTo>
                <a:lnTo>
                  <a:pt x="634246" y="1539860"/>
                </a:lnTo>
                <a:lnTo>
                  <a:pt x="583997" y="1548125"/>
                </a:lnTo>
                <a:lnTo>
                  <a:pt x="533608" y="1540116"/>
                </a:lnTo>
                <a:lnTo>
                  <a:pt x="489338" y="1517276"/>
                </a:lnTo>
                <a:lnTo>
                  <a:pt x="454290" y="1481886"/>
                </a:lnTo>
                <a:lnTo>
                  <a:pt x="431566" y="1436222"/>
                </a:lnTo>
                <a:lnTo>
                  <a:pt x="333502" y="1436222"/>
                </a:lnTo>
                <a:lnTo>
                  <a:pt x="295790" y="1425352"/>
                </a:lnTo>
                <a:lnTo>
                  <a:pt x="256001" y="1404982"/>
                </a:lnTo>
                <a:lnTo>
                  <a:pt x="220806" y="1377429"/>
                </a:lnTo>
                <a:lnTo>
                  <a:pt x="191321" y="1343404"/>
                </a:lnTo>
                <a:lnTo>
                  <a:pt x="168663" y="1303622"/>
                </a:lnTo>
                <a:lnTo>
                  <a:pt x="153947" y="1258795"/>
                </a:lnTo>
                <a:lnTo>
                  <a:pt x="148829" y="1221027"/>
                </a:lnTo>
                <a:lnTo>
                  <a:pt x="148506" y="1208306"/>
                </a:lnTo>
                <a:lnTo>
                  <a:pt x="148506" y="1206214"/>
                </a:lnTo>
                <a:lnTo>
                  <a:pt x="106095" y="1181618"/>
                </a:lnTo>
                <a:lnTo>
                  <a:pt x="69802" y="1149974"/>
                </a:lnTo>
                <a:lnTo>
                  <a:pt x="40335" y="1112388"/>
                </a:lnTo>
                <a:lnTo>
                  <a:pt x="18406" y="1069963"/>
                </a:lnTo>
                <a:lnTo>
                  <a:pt x="4724" y="1023805"/>
                </a:lnTo>
                <a:lnTo>
                  <a:pt x="749" y="982761"/>
                </a:lnTo>
                <a:lnTo>
                  <a:pt x="417108" y="982761"/>
                </a:lnTo>
                <a:lnTo>
                  <a:pt x="446443" y="958525"/>
                </a:lnTo>
                <a:lnTo>
                  <a:pt x="510982" y="896514"/>
                </a:lnTo>
                <a:lnTo>
                  <a:pt x="575520" y="812771"/>
                </a:lnTo>
                <a:lnTo>
                  <a:pt x="604856" y="723341"/>
                </a:lnTo>
                <a:lnTo>
                  <a:pt x="598105" y="690537"/>
                </a:lnTo>
                <a:lnTo>
                  <a:pt x="579792" y="661010"/>
                </a:lnTo>
                <a:lnTo>
                  <a:pt x="552872" y="638746"/>
                </a:lnTo>
                <a:lnTo>
                  <a:pt x="520217" y="627672"/>
                </a:lnTo>
                <a:lnTo>
                  <a:pt x="314260" y="627672"/>
                </a:lnTo>
                <a:lnTo>
                  <a:pt x="314006" y="627642"/>
                </a:lnTo>
                <a:lnTo>
                  <a:pt x="46836" y="627642"/>
                </a:lnTo>
                <a:lnTo>
                  <a:pt x="49683" y="608605"/>
                </a:lnTo>
                <a:lnTo>
                  <a:pt x="65224" y="564621"/>
                </a:lnTo>
                <a:lnTo>
                  <a:pt x="89071" y="524129"/>
                </a:lnTo>
                <a:lnTo>
                  <a:pt x="120890" y="488471"/>
                </a:lnTo>
                <a:lnTo>
                  <a:pt x="160348" y="458987"/>
                </a:lnTo>
                <a:lnTo>
                  <a:pt x="178137" y="449277"/>
                </a:lnTo>
                <a:lnTo>
                  <a:pt x="170032" y="403597"/>
                </a:lnTo>
                <a:lnTo>
                  <a:pt x="172414" y="358729"/>
                </a:lnTo>
                <a:lnTo>
                  <a:pt x="184473" y="316176"/>
                </a:lnTo>
                <a:lnTo>
                  <a:pt x="205398" y="277437"/>
                </a:lnTo>
                <a:lnTo>
                  <a:pt x="234378" y="244016"/>
                </a:lnTo>
                <a:lnTo>
                  <a:pt x="270605" y="217414"/>
                </a:lnTo>
                <a:lnTo>
                  <a:pt x="313267" y="199132"/>
                </a:lnTo>
                <a:lnTo>
                  <a:pt x="318952" y="197528"/>
                </a:lnTo>
                <a:lnTo>
                  <a:pt x="327741" y="149408"/>
                </a:lnTo>
                <a:lnTo>
                  <a:pt x="346597" y="105945"/>
                </a:lnTo>
                <a:lnTo>
                  <a:pt x="374166" y="68325"/>
                </a:lnTo>
                <a:lnTo>
                  <a:pt x="409094" y="37735"/>
                </a:lnTo>
                <a:lnTo>
                  <a:pt x="450027" y="15360"/>
                </a:lnTo>
                <a:lnTo>
                  <a:pt x="495612" y="2386"/>
                </a:lnTo>
                <a:lnTo>
                  <a:pt x="544494" y="0"/>
                </a:lnTo>
                <a:close/>
              </a:path>
              <a:path w="742950" h="1548129">
                <a:moveTo>
                  <a:pt x="333502" y="1436222"/>
                </a:moveTo>
                <a:lnTo>
                  <a:pt x="431566" y="1436222"/>
                </a:lnTo>
                <a:lnTo>
                  <a:pt x="384689" y="1441685"/>
                </a:lnTo>
                <a:lnTo>
                  <a:pt x="339058" y="1437823"/>
                </a:lnTo>
                <a:lnTo>
                  <a:pt x="333502" y="1436222"/>
                </a:lnTo>
                <a:close/>
              </a:path>
              <a:path w="742950" h="1548129">
                <a:moveTo>
                  <a:pt x="46836" y="627642"/>
                </a:moveTo>
                <a:lnTo>
                  <a:pt x="314006" y="627642"/>
                </a:lnTo>
                <a:lnTo>
                  <a:pt x="281323" y="638746"/>
                </a:lnTo>
                <a:lnTo>
                  <a:pt x="254404" y="661022"/>
                </a:lnTo>
                <a:lnTo>
                  <a:pt x="236109" y="690540"/>
                </a:lnTo>
                <a:lnTo>
                  <a:pt x="229360" y="723341"/>
                </a:lnTo>
                <a:lnTo>
                  <a:pt x="258696" y="812771"/>
                </a:lnTo>
                <a:lnTo>
                  <a:pt x="323234" y="896514"/>
                </a:lnTo>
                <a:lnTo>
                  <a:pt x="387772" y="958525"/>
                </a:lnTo>
                <a:lnTo>
                  <a:pt x="417108" y="982761"/>
                </a:lnTo>
                <a:lnTo>
                  <a:pt x="749" y="982761"/>
                </a:lnTo>
                <a:lnTo>
                  <a:pt x="5099" y="924235"/>
                </a:lnTo>
                <a:lnTo>
                  <a:pt x="20078" y="875964"/>
                </a:lnTo>
                <a:lnTo>
                  <a:pt x="44337" y="831622"/>
                </a:lnTo>
                <a:lnTo>
                  <a:pt x="77279" y="792624"/>
                </a:lnTo>
                <a:lnTo>
                  <a:pt x="56248" y="748090"/>
                </a:lnTo>
                <a:lnTo>
                  <a:pt x="44861" y="701681"/>
                </a:lnTo>
                <a:lnTo>
                  <a:pt x="42784" y="654739"/>
                </a:lnTo>
                <a:lnTo>
                  <a:pt x="46836" y="627642"/>
                </a:lnTo>
                <a:close/>
              </a:path>
              <a:path w="742950" h="1548129">
                <a:moveTo>
                  <a:pt x="314260" y="627672"/>
                </a:moveTo>
                <a:lnTo>
                  <a:pt x="520217" y="627672"/>
                </a:lnTo>
                <a:lnTo>
                  <a:pt x="484761" y="631758"/>
                </a:lnTo>
                <a:lnTo>
                  <a:pt x="449419" y="654965"/>
                </a:lnTo>
                <a:lnTo>
                  <a:pt x="417108" y="701252"/>
                </a:lnTo>
                <a:lnTo>
                  <a:pt x="384802" y="654943"/>
                </a:lnTo>
                <a:lnTo>
                  <a:pt x="349462" y="631728"/>
                </a:lnTo>
                <a:lnTo>
                  <a:pt x="314260" y="627672"/>
                </a:lnTo>
                <a:close/>
              </a:path>
            </a:pathLst>
          </a:custGeom>
          <a:solidFill>
            <a:srgbClr val="B1D234"/>
          </a:solidFill>
        </p:spPr>
        <p:txBody>
          <a:bodyPr wrap="square" lIns="0" tIns="0" rIns="0" bIns="0" rtlCol="0"/>
          <a:lstStyle/>
          <a:p/>
        </p:txBody>
      </p:sp>
      <p:sp>
        <p:nvSpPr>
          <p:cNvPr id="6" name="object 6"/>
          <p:cNvSpPr/>
          <p:nvPr/>
        </p:nvSpPr>
        <p:spPr>
          <a:xfrm>
            <a:off x="4938025" y="4362033"/>
            <a:ext cx="113374" cy="113346"/>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4853475" y="4033788"/>
            <a:ext cx="113387" cy="113346"/>
          </a:xfrm>
          <a:prstGeom prst="rect">
            <a:avLst/>
          </a:prstGeom>
          <a:blipFill>
            <a:blip r:embed="rId2" cstate="print"/>
            <a:stretch>
              <a:fillRect/>
            </a:stretch>
          </a:blipFill>
        </p:spPr>
        <p:txBody>
          <a:bodyPr wrap="square" lIns="0" tIns="0" rIns="0" bIns="0" rtlCol="0"/>
          <a:lstStyle/>
          <a:p/>
        </p:txBody>
      </p:sp>
      <p:sp>
        <p:nvSpPr>
          <p:cNvPr id="8" name="object 8"/>
          <p:cNvSpPr/>
          <p:nvPr/>
        </p:nvSpPr>
        <p:spPr>
          <a:xfrm>
            <a:off x="4613873" y="3470025"/>
            <a:ext cx="742315" cy="1548765"/>
          </a:xfrm>
          <a:custGeom>
            <a:avLst/>
            <a:gdLst/>
            <a:ahLst/>
            <a:cxnLst/>
            <a:rect l="l" t="t" r="r" b="b"/>
            <a:pathLst>
              <a:path w="742314" h="1548764">
                <a:moveTo>
                  <a:pt x="7596" y="1436656"/>
                </a:moveTo>
                <a:lnTo>
                  <a:pt x="310965" y="1436656"/>
                </a:lnTo>
                <a:lnTo>
                  <a:pt x="288309" y="1482246"/>
                </a:lnTo>
                <a:lnTo>
                  <a:pt x="253796" y="1517233"/>
                </a:lnTo>
                <a:lnTo>
                  <a:pt x="210702" y="1539894"/>
                </a:lnTo>
                <a:lnTo>
                  <a:pt x="162304" y="1548504"/>
                </a:lnTo>
                <a:lnTo>
                  <a:pt x="111881" y="1541340"/>
                </a:lnTo>
                <a:lnTo>
                  <a:pt x="66256" y="1518638"/>
                </a:lnTo>
                <a:lnTo>
                  <a:pt x="30885" y="1483640"/>
                </a:lnTo>
                <a:lnTo>
                  <a:pt x="8041" y="1439440"/>
                </a:lnTo>
                <a:lnTo>
                  <a:pt x="7596" y="1436656"/>
                </a:lnTo>
                <a:close/>
              </a:path>
              <a:path w="742314" h="1548764">
                <a:moveTo>
                  <a:pt x="212112" y="0"/>
                </a:moveTo>
                <a:lnTo>
                  <a:pt x="258627" y="5151"/>
                </a:lnTo>
                <a:lnTo>
                  <a:pt x="301588" y="19812"/>
                </a:lnTo>
                <a:lnTo>
                  <a:pt x="339896" y="42901"/>
                </a:lnTo>
                <a:lnTo>
                  <a:pt x="372398" y="73341"/>
                </a:lnTo>
                <a:lnTo>
                  <a:pt x="397941" y="110050"/>
                </a:lnTo>
                <a:lnTo>
                  <a:pt x="415374" y="151950"/>
                </a:lnTo>
                <a:lnTo>
                  <a:pt x="423543" y="197961"/>
                </a:lnTo>
                <a:lnTo>
                  <a:pt x="466728" y="214961"/>
                </a:lnTo>
                <a:lnTo>
                  <a:pt x="503729" y="240468"/>
                </a:lnTo>
                <a:lnTo>
                  <a:pt x="533692" y="273008"/>
                </a:lnTo>
                <a:lnTo>
                  <a:pt x="555762" y="311102"/>
                </a:lnTo>
                <a:lnTo>
                  <a:pt x="569085" y="353275"/>
                </a:lnTo>
                <a:lnTo>
                  <a:pt x="572805" y="398051"/>
                </a:lnTo>
                <a:lnTo>
                  <a:pt x="566068" y="443953"/>
                </a:lnTo>
                <a:lnTo>
                  <a:pt x="565545" y="445906"/>
                </a:lnTo>
                <a:lnTo>
                  <a:pt x="564411" y="449794"/>
                </a:lnTo>
                <a:lnTo>
                  <a:pt x="606191" y="475873"/>
                </a:lnTo>
                <a:lnTo>
                  <a:pt x="640875" y="508742"/>
                </a:lnTo>
                <a:lnTo>
                  <a:pt x="668019" y="547092"/>
                </a:lnTo>
                <a:lnTo>
                  <a:pt x="687177" y="589616"/>
                </a:lnTo>
                <a:lnTo>
                  <a:pt x="697906" y="635003"/>
                </a:lnTo>
                <a:lnTo>
                  <a:pt x="699761" y="681947"/>
                </a:lnTo>
                <a:lnTo>
                  <a:pt x="692298" y="729138"/>
                </a:lnTo>
                <a:lnTo>
                  <a:pt x="675071" y="775267"/>
                </a:lnTo>
                <a:lnTo>
                  <a:pt x="672054" y="781386"/>
                </a:lnTo>
                <a:lnTo>
                  <a:pt x="668793" y="787366"/>
                </a:lnTo>
                <a:lnTo>
                  <a:pt x="665270" y="793224"/>
                </a:lnTo>
                <a:lnTo>
                  <a:pt x="695212" y="827955"/>
                </a:lnTo>
                <a:lnTo>
                  <a:pt x="717858" y="866350"/>
                </a:lnTo>
                <a:lnTo>
                  <a:pt x="733193" y="907394"/>
                </a:lnTo>
                <a:lnTo>
                  <a:pt x="741201" y="950072"/>
                </a:lnTo>
                <a:lnTo>
                  <a:pt x="741866" y="993371"/>
                </a:lnTo>
                <a:lnTo>
                  <a:pt x="735173" y="1036274"/>
                </a:lnTo>
                <a:lnTo>
                  <a:pt x="721104" y="1077768"/>
                </a:lnTo>
                <a:lnTo>
                  <a:pt x="699646" y="1116837"/>
                </a:lnTo>
                <a:lnTo>
                  <a:pt x="670781" y="1152466"/>
                </a:lnTo>
                <a:lnTo>
                  <a:pt x="634882" y="1183168"/>
                </a:lnTo>
                <a:lnTo>
                  <a:pt x="593920" y="1206703"/>
                </a:lnTo>
                <a:lnTo>
                  <a:pt x="593920" y="1208795"/>
                </a:lnTo>
                <a:lnTo>
                  <a:pt x="589263" y="1255741"/>
                </a:lnTo>
                <a:lnTo>
                  <a:pt x="575756" y="1299480"/>
                </a:lnTo>
                <a:lnTo>
                  <a:pt x="554338" y="1339077"/>
                </a:lnTo>
                <a:lnTo>
                  <a:pt x="525941" y="1373591"/>
                </a:lnTo>
                <a:lnTo>
                  <a:pt x="491504" y="1402086"/>
                </a:lnTo>
                <a:lnTo>
                  <a:pt x="451960" y="1423623"/>
                </a:lnTo>
                <a:lnTo>
                  <a:pt x="408246" y="1437264"/>
                </a:lnTo>
                <a:lnTo>
                  <a:pt x="361298" y="1442071"/>
                </a:lnTo>
                <a:lnTo>
                  <a:pt x="348622" y="1441747"/>
                </a:lnTo>
                <a:lnTo>
                  <a:pt x="335988" y="1440734"/>
                </a:lnTo>
                <a:lnTo>
                  <a:pt x="323425" y="1439036"/>
                </a:lnTo>
                <a:lnTo>
                  <a:pt x="310965" y="1436656"/>
                </a:lnTo>
                <a:lnTo>
                  <a:pt x="7596" y="1436656"/>
                </a:lnTo>
                <a:lnTo>
                  <a:pt x="0" y="1389131"/>
                </a:lnTo>
                <a:lnTo>
                  <a:pt x="0" y="1108795"/>
                </a:lnTo>
                <a:lnTo>
                  <a:pt x="352595" y="1108795"/>
                </a:lnTo>
                <a:lnTo>
                  <a:pt x="360998" y="1099921"/>
                </a:lnTo>
                <a:lnTo>
                  <a:pt x="440827" y="1099921"/>
                </a:lnTo>
                <a:lnTo>
                  <a:pt x="474139" y="1081981"/>
                </a:lnTo>
                <a:lnTo>
                  <a:pt x="473284" y="1044533"/>
                </a:lnTo>
                <a:lnTo>
                  <a:pt x="478857" y="1038728"/>
                </a:lnTo>
                <a:lnTo>
                  <a:pt x="484058" y="1032595"/>
                </a:lnTo>
                <a:lnTo>
                  <a:pt x="488873" y="1026156"/>
                </a:lnTo>
                <a:lnTo>
                  <a:pt x="493288" y="1019428"/>
                </a:lnTo>
                <a:lnTo>
                  <a:pt x="530210" y="1013030"/>
                </a:lnTo>
                <a:lnTo>
                  <a:pt x="541110" y="976733"/>
                </a:lnTo>
                <a:lnTo>
                  <a:pt x="513763" y="951367"/>
                </a:lnTo>
                <a:lnTo>
                  <a:pt x="513767" y="943316"/>
                </a:lnTo>
                <a:lnTo>
                  <a:pt x="513282" y="935288"/>
                </a:lnTo>
                <a:lnTo>
                  <a:pt x="512309" y="927306"/>
                </a:lnTo>
                <a:lnTo>
                  <a:pt x="510851" y="919393"/>
                </a:lnTo>
                <a:lnTo>
                  <a:pt x="532303" y="888918"/>
                </a:lnTo>
                <a:lnTo>
                  <a:pt x="514287" y="855445"/>
                </a:lnTo>
                <a:lnTo>
                  <a:pt x="475667" y="855445"/>
                </a:lnTo>
                <a:lnTo>
                  <a:pt x="471025" y="850908"/>
                </a:lnTo>
                <a:lnTo>
                  <a:pt x="464969" y="845672"/>
                </a:lnTo>
                <a:lnTo>
                  <a:pt x="458606" y="840811"/>
                </a:lnTo>
                <a:lnTo>
                  <a:pt x="451954" y="836338"/>
                </a:lnTo>
                <a:lnTo>
                  <a:pt x="445676" y="799483"/>
                </a:lnTo>
                <a:lnTo>
                  <a:pt x="409364" y="788569"/>
                </a:lnTo>
                <a:lnTo>
                  <a:pt x="0" y="788569"/>
                </a:lnTo>
                <a:lnTo>
                  <a:pt x="0" y="780776"/>
                </a:lnTo>
                <a:lnTo>
                  <a:pt x="268305" y="780776"/>
                </a:lnTo>
                <a:lnTo>
                  <a:pt x="276671" y="771920"/>
                </a:lnTo>
                <a:lnTo>
                  <a:pt x="356397" y="771920"/>
                </a:lnTo>
                <a:lnTo>
                  <a:pt x="389883" y="753910"/>
                </a:lnTo>
                <a:lnTo>
                  <a:pt x="388488" y="716131"/>
                </a:lnTo>
                <a:lnTo>
                  <a:pt x="394101" y="710404"/>
                </a:lnTo>
                <a:lnTo>
                  <a:pt x="399345" y="704350"/>
                </a:lnTo>
                <a:lnTo>
                  <a:pt x="404209" y="697989"/>
                </a:lnTo>
                <a:lnTo>
                  <a:pt x="408684" y="691340"/>
                </a:lnTo>
                <a:lnTo>
                  <a:pt x="445553" y="685064"/>
                </a:lnTo>
                <a:lnTo>
                  <a:pt x="456436" y="648784"/>
                </a:lnTo>
                <a:lnTo>
                  <a:pt x="429229" y="623121"/>
                </a:lnTo>
                <a:lnTo>
                  <a:pt x="429191" y="615110"/>
                </a:lnTo>
                <a:lnTo>
                  <a:pt x="428660" y="607124"/>
                </a:lnTo>
                <a:lnTo>
                  <a:pt x="427642" y="599186"/>
                </a:lnTo>
                <a:lnTo>
                  <a:pt x="426142" y="591322"/>
                </a:lnTo>
                <a:lnTo>
                  <a:pt x="448013" y="560673"/>
                </a:lnTo>
                <a:lnTo>
                  <a:pt x="429700" y="527008"/>
                </a:lnTo>
                <a:lnTo>
                  <a:pt x="391132" y="527008"/>
                </a:lnTo>
                <a:lnTo>
                  <a:pt x="386526" y="522567"/>
                </a:lnTo>
                <a:lnTo>
                  <a:pt x="380417" y="517361"/>
                </a:lnTo>
                <a:lnTo>
                  <a:pt x="374001" y="512537"/>
                </a:lnTo>
                <a:lnTo>
                  <a:pt x="367298" y="508110"/>
                </a:lnTo>
                <a:lnTo>
                  <a:pt x="360897" y="471237"/>
                </a:lnTo>
                <a:lnTo>
                  <a:pt x="324533" y="460254"/>
                </a:lnTo>
                <a:lnTo>
                  <a:pt x="0" y="460254"/>
                </a:lnTo>
                <a:lnTo>
                  <a:pt x="0" y="212065"/>
                </a:lnTo>
                <a:lnTo>
                  <a:pt x="5601" y="163440"/>
                </a:lnTo>
                <a:lnTo>
                  <a:pt x="21558" y="118804"/>
                </a:lnTo>
                <a:lnTo>
                  <a:pt x="46598" y="79429"/>
                </a:lnTo>
                <a:lnTo>
                  <a:pt x="79445" y="46588"/>
                </a:lnTo>
                <a:lnTo>
                  <a:pt x="118829" y="21554"/>
                </a:lnTo>
                <a:lnTo>
                  <a:pt x="163476" y="5600"/>
                </a:lnTo>
                <a:lnTo>
                  <a:pt x="212112" y="0"/>
                </a:lnTo>
                <a:close/>
              </a:path>
              <a:path w="742314" h="1548764">
                <a:moveTo>
                  <a:pt x="284943" y="1040924"/>
                </a:moveTo>
                <a:lnTo>
                  <a:pt x="290758" y="1046499"/>
                </a:lnTo>
                <a:lnTo>
                  <a:pt x="296892" y="1051705"/>
                </a:lnTo>
                <a:lnTo>
                  <a:pt x="303330" y="1056529"/>
                </a:lnTo>
                <a:lnTo>
                  <a:pt x="310058" y="1060956"/>
                </a:lnTo>
                <a:lnTo>
                  <a:pt x="316336" y="1097811"/>
                </a:lnTo>
                <a:lnTo>
                  <a:pt x="352595" y="1108795"/>
                </a:lnTo>
                <a:lnTo>
                  <a:pt x="0" y="1108795"/>
                </a:lnTo>
                <a:lnTo>
                  <a:pt x="0" y="1042023"/>
                </a:lnTo>
                <a:lnTo>
                  <a:pt x="247568" y="1042023"/>
                </a:lnTo>
                <a:lnTo>
                  <a:pt x="284943" y="1040924"/>
                </a:lnTo>
                <a:close/>
              </a:path>
              <a:path w="742314" h="1548764">
                <a:moveTo>
                  <a:pt x="410044" y="1078564"/>
                </a:moveTo>
                <a:lnTo>
                  <a:pt x="440827" y="1099921"/>
                </a:lnTo>
                <a:lnTo>
                  <a:pt x="360998" y="1099921"/>
                </a:lnTo>
                <a:lnTo>
                  <a:pt x="378215" y="1081737"/>
                </a:lnTo>
                <a:lnTo>
                  <a:pt x="386230" y="1081675"/>
                </a:lnTo>
                <a:lnTo>
                  <a:pt x="394222" y="1081125"/>
                </a:lnTo>
                <a:lnTo>
                  <a:pt x="402167" y="1080087"/>
                </a:lnTo>
                <a:lnTo>
                  <a:pt x="410044" y="1078564"/>
                </a:lnTo>
                <a:close/>
              </a:path>
              <a:path w="742314" h="1548764">
                <a:moveTo>
                  <a:pt x="0" y="797495"/>
                </a:moveTo>
                <a:lnTo>
                  <a:pt x="321098" y="797495"/>
                </a:lnTo>
                <a:lnTo>
                  <a:pt x="287612" y="815522"/>
                </a:lnTo>
                <a:lnTo>
                  <a:pt x="288711" y="852883"/>
                </a:lnTo>
                <a:lnTo>
                  <a:pt x="283082" y="858688"/>
                </a:lnTo>
                <a:lnTo>
                  <a:pt x="277821" y="864820"/>
                </a:lnTo>
                <a:lnTo>
                  <a:pt x="272943" y="871260"/>
                </a:lnTo>
                <a:lnTo>
                  <a:pt x="268462" y="877987"/>
                </a:lnTo>
                <a:lnTo>
                  <a:pt x="231610" y="884264"/>
                </a:lnTo>
                <a:lnTo>
                  <a:pt x="220692" y="920543"/>
                </a:lnTo>
                <a:lnTo>
                  <a:pt x="247900" y="946206"/>
                </a:lnTo>
                <a:lnTo>
                  <a:pt x="247972" y="954228"/>
                </a:lnTo>
                <a:lnTo>
                  <a:pt x="248527" y="962221"/>
                </a:lnTo>
                <a:lnTo>
                  <a:pt x="249567" y="970166"/>
                </a:lnTo>
                <a:lnTo>
                  <a:pt x="251091" y="978040"/>
                </a:lnTo>
                <a:lnTo>
                  <a:pt x="229552" y="1008550"/>
                </a:lnTo>
                <a:lnTo>
                  <a:pt x="247568" y="1042023"/>
                </a:lnTo>
                <a:lnTo>
                  <a:pt x="0" y="1042023"/>
                </a:lnTo>
                <a:lnTo>
                  <a:pt x="0" y="797495"/>
                </a:lnTo>
                <a:close/>
              </a:path>
              <a:path w="742314" h="1548764">
                <a:moveTo>
                  <a:pt x="475667" y="855445"/>
                </a:moveTo>
                <a:lnTo>
                  <a:pt x="514287" y="855445"/>
                </a:lnTo>
                <a:lnTo>
                  <a:pt x="476755" y="856509"/>
                </a:lnTo>
                <a:lnTo>
                  <a:pt x="475667" y="855445"/>
                </a:lnTo>
                <a:close/>
              </a:path>
              <a:path w="742314" h="1548764">
                <a:moveTo>
                  <a:pt x="0" y="788569"/>
                </a:moveTo>
                <a:lnTo>
                  <a:pt x="409364" y="788569"/>
                </a:lnTo>
                <a:lnTo>
                  <a:pt x="383709" y="815905"/>
                </a:lnTo>
                <a:lnTo>
                  <a:pt x="375642" y="815944"/>
                </a:lnTo>
                <a:lnTo>
                  <a:pt x="367599" y="816476"/>
                </a:lnTo>
                <a:lnTo>
                  <a:pt x="359600" y="817499"/>
                </a:lnTo>
                <a:lnTo>
                  <a:pt x="351671" y="819009"/>
                </a:lnTo>
                <a:lnTo>
                  <a:pt x="321098" y="797495"/>
                </a:lnTo>
                <a:lnTo>
                  <a:pt x="0" y="797495"/>
                </a:lnTo>
                <a:lnTo>
                  <a:pt x="0" y="788569"/>
                </a:lnTo>
                <a:close/>
              </a:path>
              <a:path w="742314" h="1548764">
                <a:moveTo>
                  <a:pt x="200793" y="712697"/>
                </a:moveTo>
                <a:lnTo>
                  <a:pt x="206529" y="718300"/>
                </a:lnTo>
                <a:lnTo>
                  <a:pt x="212585" y="723543"/>
                </a:lnTo>
                <a:lnTo>
                  <a:pt x="218944" y="728409"/>
                </a:lnTo>
                <a:lnTo>
                  <a:pt x="225593" y="732885"/>
                </a:lnTo>
                <a:lnTo>
                  <a:pt x="232029" y="769880"/>
                </a:lnTo>
                <a:lnTo>
                  <a:pt x="268305" y="780776"/>
                </a:lnTo>
                <a:lnTo>
                  <a:pt x="0" y="780776"/>
                </a:lnTo>
                <a:lnTo>
                  <a:pt x="0" y="713830"/>
                </a:lnTo>
                <a:lnTo>
                  <a:pt x="163418" y="713830"/>
                </a:lnTo>
                <a:lnTo>
                  <a:pt x="200793" y="712697"/>
                </a:lnTo>
                <a:close/>
              </a:path>
              <a:path w="742314" h="1548764">
                <a:moveTo>
                  <a:pt x="325824" y="750389"/>
                </a:moveTo>
                <a:lnTo>
                  <a:pt x="356397" y="771920"/>
                </a:lnTo>
                <a:lnTo>
                  <a:pt x="276671" y="771920"/>
                </a:lnTo>
                <a:lnTo>
                  <a:pt x="293995" y="753579"/>
                </a:lnTo>
                <a:lnTo>
                  <a:pt x="302009" y="753515"/>
                </a:lnTo>
                <a:lnTo>
                  <a:pt x="310001" y="752958"/>
                </a:lnTo>
                <a:lnTo>
                  <a:pt x="317947" y="751915"/>
                </a:lnTo>
                <a:lnTo>
                  <a:pt x="325824" y="750389"/>
                </a:lnTo>
                <a:close/>
              </a:path>
              <a:path w="742314" h="1548764">
                <a:moveTo>
                  <a:pt x="0" y="469006"/>
                </a:moveTo>
                <a:lnTo>
                  <a:pt x="236493" y="469006"/>
                </a:lnTo>
                <a:lnTo>
                  <a:pt x="203008" y="487050"/>
                </a:lnTo>
                <a:lnTo>
                  <a:pt x="204159" y="524585"/>
                </a:lnTo>
                <a:lnTo>
                  <a:pt x="198553" y="530302"/>
                </a:lnTo>
                <a:lnTo>
                  <a:pt x="193308" y="536353"/>
                </a:lnTo>
                <a:lnTo>
                  <a:pt x="188440" y="542717"/>
                </a:lnTo>
                <a:lnTo>
                  <a:pt x="183963" y="549376"/>
                </a:lnTo>
                <a:lnTo>
                  <a:pt x="147093" y="555652"/>
                </a:lnTo>
                <a:lnTo>
                  <a:pt x="136193" y="591915"/>
                </a:lnTo>
                <a:lnTo>
                  <a:pt x="163400" y="617612"/>
                </a:lnTo>
                <a:lnTo>
                  <a:pt x="163521" y="625735"/>
                </a:lnTo>
                <a:lnTo>
                  <a:pt x="164141" y="633826"/>
                </a:lnTo>
                <a:lnTo>
                  <a:pt x="165259" y="641864"/>
                </a:lnTo>
                <a:lnTo>
                  <a:pt x="166871" y="649830"/>
                </a:lnTo>
                <a:lnTo>
                  <a:pt x="145401" y="680357"/>
                </a:lnTo>
                <a:lnTo>
                  <a:pt x="163418" y="713830"/>
                </a:lnTo>
                <a:lnTo>
                  <a:pt x="0" y="713830"/>
                </a:lnTo>
                <a:lnTo>
                  <a:pt x="0" y="469006"/>
                </a:lnTo>
                <a:close/>
              </a:path>
              <a:path w="742314" h="1548764">
                <a:moveTo>
                  <a:pt x="391132" y="527008"/>
                </a:moveTo>
                <a:lnTo>
                  <a:pt x="429700" y="527008"/>
                </a:lnTo>
                <a:lnTo>
                  <a:pt x="392307" y="528142"/>
                </a:lnTo>
                <a:lnTo>
                  <a:pt x="391132" y="527008"/>
                </a:lnTo>
                <a:close/>
              </a:path>
              <a:path w="742314" h="1548764">
                <a:moveTo>
                  <a:pt x="0" y="460254"/>
                </a:moveTo>
                <a:lnTo>
                  <a:pt x="324533" y="460254"/>
                </a:lnTo>
                <a:lnTo>
                  <a:pt x="298913" y="487277"/>
                </a:lnTo>
                <a:lnTo>
                  <a:pt x="290899" y="487351"/>
                </a:lnTo>
                <a:lnTo>
                  <a:pt x="282909" y="487913"/>
                </a:lnTo>
                <a:lnTo>
                  <a:pt x="274969" y="488958"/>
                </a:lnTo>
                <a:lnTo>
                  <a:pt x="267102" y="490484"/>
                </a:lnTo>
                <a:lnTo>
                  <a:pt x="236493" y="469006"/>
                </a:lnTo>
                <a:lnTo>
                  <a:pt x="0" y="469006"/>
                </a:lnTo>
                <a:lnTo>
                  <a:pt x="0" y="460254"/>
                </a:lnTo>
                <a:close/>
              </a:path>
            </a:pathLst>
          </a:custGeom>
          <a:solidFill>
            <a:srgbClr val="1EC7F3"/>
          </a:solidFill>
        </p:spPr>
        <p:txBody>
          <a:bodyPr wrap="square" lIns="0" tIns="0" rIns="0" bIns="0" rtlCol="0"/>
          <a:lstStyle/>
          <a:p/>
        </p:txBody>
      </p:sp>
      <p:sp>
        <p:nvSpPr>
          <p:cNvPr id="9" name="object 9"/>
          <p:cNvSpPr/>
          <p:nvPr/>
        </p:nvSpPr>
        <p:spPr>
          <a:xfrm>
            <a:off x="5841491" y="3265932"/>
            <a:ext cx="2352040" cy="281940"/>
          </a:xfrm>
          <a:custGeom>
            <a:avLst/>
            <a:gdLst/>
            <a:ahLst/>
            <a:cxnLst/>
            <a:rect l="l" t="t" r="r" b="b"/>
            <a:pathLst>
              <a:path w="2352040" h="281939">
                <a:moveTo>
                  <a:pt x="2304541" y="0"/>
                </a:moveTo>
                <a:lnTo>
                  <a:pt x="46990" y="0"/>
                </a:lnTo>
                <a:lnTo>
                  <a:pt x="28717" y="3698"/>
                </a:lnTo>
                <a:lnTo>
                  <a:pt x="13779" y="13779"/>
                </a:lnTo>
                <a:lnTo>
                  <a:pt x="3698" y="28717"/>
                </a:lnTo>
                <a:lnTo>
                  <a:pt x="0" y="46989"/>
                </a:lnTo>
                <a:lnTo>
                  <a:pt x="0" y="234950"/>
                </a:lnTo>
                <a:lnTo>
                  <a:pt x="3698" y="253222"/>
                </a:lnTo>
                <a:lnTo>
                  <a:pt x="13779" y="268160"/>
                </a:lnTo>
                <a:lnTo>
                  <a:pt x="28717" y="278241"/>
                </a:lnTo>
                <a:lnTo>
                  <a:pt x="46990" y="281939"/>
                </a:lnTo>
                <a:lnTo>
                  <a:pt x="2304541" y="281939"/>
                </a:lnTo>
                <a:lnTo>
                  <a:pt x="2322814" y="278241"/>
                </a:lnTo>
                <a:lnTo>
                  <a:pt x="2337752" y="268160"/>
                </a:lnTo>
                <a:lnTo>
                  <a:pt x="2347833" y="253222"/>
                </a:lnTo>
                <a:lnTo>
                  <a:pt x="2351532" y="234950"/>
                </a:lnTo>
                <a:lnTo>
                  <a:pt x="2351532" y="46989"/>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10" name="object 10"/>
          <p:cNvSpPr/>
          <p:nvPr/>
        </p:nvSpPr>
        <p:spPr>
          <a:xfrm>
            <a:off x="6079235" y="3806952"/>
            <a:ext cx="2352040" cy="281940"/>
          </a:xfrm>
          <a:custGeom>
            <a:avLst/>
            <a:gdLst/>
            <a:ahLst/>
            <a:cxnLst/>
            <a:rect l="l" t="t" r="r" b="b"/>
            <a:pathLst>
              <a:path w="2352040" h="281939">
                <a:moveTo>
                  <a:pt x="2304541" y="0"/>
                </a:moveTo>
                <a:lnTo>
                  <a:pt x="46989" y="0"/>
                </a:lnTo>
                <a:lnTo>
                  <a:pt x="28717" y="3698"/>
                </a:lnTo>
                <a:lnTo>
                  <a:pt x="13779" y="13779"/>
                </a:lnTo>
                <a:lnTo>
                  <a:pt x="3698" y="28717"/>
                </a:lnTo>
                <a:lnTo>
                  <a:pt x="0" y="46990"/>
                </a:lnTo>
                <a:lnTo>
                  <a:pt x="0" y="234950"/>
                </a:lnTo>
                <a:lnTo>
                  <a:pt x="3698" y="253222"/>
                </a:lnTo>
                <a:lnTo>
                  <a:pt x="13779" y="268160"/>
                </a:lnTo>
                <a:lnTo>
                  <a:pt x="28717" y="278241"/>
                </a:lnTo>
                <a:lnTo>
                  <a:pt x="46989" y="281940"/>
                </a:lnTo>
                <a:lnTo>
                  <a:pt x="2304541"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11" name="object 11"/>
          <p:cNvSpPr txBox="1"/>
          <p:nvPr/>
        </p:nvSpPr>
        <p:spPr>
          <a:xfrm>
            <a:off x="6557518" y="3840226"/>
            <a:ext cx="13982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微软雅黑" panose="020B0503020204020204" charset="-122"/>
                <a:cs typeface="微软雅黑" panose="020B0503020204020204" charset="-122"/>
              </a:rPr>
              <a:t>以保障安全稳定为主</a:t>
            </a:r>
            <a:endParaRPr sz="1200">
              <a:latin typeface="微软雅黑" panose="020B0503020204020204" charset="-122"/>
              <a:cs typeface="微软雅黑" panose="020B0503020204020204" charset="-122"/>
            </a:endParaRPr>
          </a:p>
        </p:txBody>
      </p:sp>
      <p:sp>
        <p:nvSpPr>
          <p:cNvPr id="12" name="object 12"/>
          <p:cNvSpPr/>
          <p:nvPr/>
        </p:nvSpPr>
        <p:spPr>
          <a:xfrm>
            <a:off x="6079235" y="4338828"/>
            <a:ext cx="2352040" cy="281940"/>
          </a:xfrm>
          <a:custGeom>
            <a:avLst/>
            <a:gdLst/>
            <a:ahLst/>
            <a:cxnLst/>
            <a:rect l="l" t="t" r="r" b="b"/>
            <a:pathLst>
              <a:path w="2352040" h="281939">
                <a:moveTo>
                  <a:pt x="2304541" y="0"/>
                </a:moveTo>
                <a:lnTo>
                  <a:pt x="46989" y="0"/>
                </a:lnTo>
                <a:lnTo>
                  <a:pt x="28717" y="3698"/>
                </a:lnTo>
                <a:lnTo>
                  <a:pt x="13779" y="13779"/>
                </a:lnTo>
                <a:lnTo>
                  <a:pt x="3698" y="28717"/>
                </a:lnTo>
                <a:lnTo>
                  <a:pt x="0" y="46990"/>
                </a:lnTo>
                <a:lnTo>
                  <a:pt x="0" y="234950"/>
                </a:lnTo>
                <a:lnTo>
                  <a:pt x="3698" y="253222"/>
                </a:lnTo>
                <a:lnTo>
                  <a:pt x="13779" y="268160"/>
                </a:lnTo>
                <a:lnTo>
                  <a:pt x="28717" y="278241"/>
                </a:lnTo>
                <a:lnTo>
                  <a:pt x="46989" y="281940"/>
                </a:lnTo>
                <a:lnTo>
                  <a:pt x="2304541"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13" name="object 13"/>
          <p:cNvSpPr txBox="1"/>
          <p:nvPr/>
        </p:nvSpPr>
        <p:spPr>
          <a:xfrm>
            <a:off x="6557518" y="4371797"/>
            <a:ext cx="139700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85858"/>
                </a:solidFill>
                <a:latin typeface="微软雅黑" panose="020B0503020204020204" charset="-122"/>
                <a:cs typeface="微软雅黑" panose="020B0503020204020204" charset="-122"/>
              </a:rPr>
              <a:t>看重系统稳定不出错</a:t>
            </a:r>
            <a:endParaRPr sz="1200">
              <a:latin typeface="微软雅黑" panose="020B0503020204020204" charset="-122"/>
              <a:cs typeface="微软雅黑" panose="020B0503020204020204" charset="-122"/>
            </a:endParaRPr>
          </a:p>
        </p:txBody>
      </p:sp>
      <p:sp>
        <p:nvSpPr>
          <p:cNvPr id="14" name="object 14"/>
          <p:cNvSpPr/>
          <p:nvPr/>
        </p:nvSpPr>
        <p:spPr>
          <a:xfrm>
            <a:off x="5841491" y="4870703"/>
            <a:ext cx="2352040" cy="281940"/>
          </a:xfrm>
          <a:custGeom>
            <a:avLst/>
            <a:gdLst/>
            <a:ahLst/>
            <a:cxnLst/>
            <a:rect l="l" t="t" r="r" b="b"/>
            <a:pathLst>
              <a:path w="2352040" h="281939">
                <a:moveTo>
                  <a:pt x="2304541" y="0"/>
                </a:moveTo>
                <a:lnTo>
                  <a:pt x="46990" y="0"/>
                </a:lnTo>
                <a:lnTo>
                  <a:pt x="28717" y="3698"/>
                </a:lnTo>
                <a:lnTo>
                  <a:pt x="13779" y="13779"/>
                </a:lnTo>
                <a:lnTo>
                  <a:pt x="3698" y="28717"/>
                </a:lnTo>
                <a:lnTo>
                  <a:pt x="0" y="46990"/>
                </a:lnTo>
                <a:lnTo>
                  <a:pt x="0" y="234950"/>
                </a:lnTo>
                <a:lnTo>
                  <a:pt x="3698" y="253222"/>
                </a:lnTo>
                <a:lnTo>
                  <a:pt x="13779" y="268160"/>
                </a:lnTo>
                <a:lnTo>
                  <a:pt x="28717" y="278241"/>
                </a:lnTo>
                <a:lnTo>
                  <a:pt x="46990" y="281940"/>
                </a:lnTo>
                <a:lnTo>
                  <a:pt x="2304541"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15" name="object 15"/>
          <p:cNvSpPr txBox="1"/>
          <p:nvPr/>
        </p:nvSpPr>
        <p:spPr>
          <a:xfrm>
            <a:off x="6113779" y="4904358"/>
            <a:ext cx="180721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微软雅黑" panose="020B0503020204020204" charset="-122"/>
                <a:cs typeface="微软雅黑" panose="020B0503020204020204" charset="-122"/>
              </a:rPr>
              <a:t>依靠流程化</a:t>
            </a:r>
            <a:r>
              <a:rPr sz="1200" b="1" dirty="0">
                <a:solidFill>
                  <a:srgbClr val="585858"/>
                </a:solidFill>
                <a:latin typeface="Verdana" panose="020B0604030504040204"/>
                <a:cs typeface="Verdana" panose="020B0604030504040204"/>
              </a:rPr>
              <a:t>/</a:t>
            </a:r>
            <a:r>
              <a:rPr sz="1200" b="1" dirty="0">
                <a:solidFill>
                  <a:srgbClr val="585858"/>
                </a:solidFill>
                <a:latin typeface="微软雅黑" panose="020B0503020204020204" charset="-122"/>
                <a:cs typeface="微软雅黑" panose="020B0503020204020204" charset="-122"/>
              </a:rPr>
              <a:t>经验化的积累</a:t>
            </a:r>
            <a:endParaRPr sz="1200">
              <a:latin typeface="微软雅黑" panose="020B0503020204020204" charset="-122"/>
              <a:cs typeface="微软雅黑" panose="020B0503020204020204" charset="-122"/>
            </a:endParaRPr>
          </a:p>
        </p:txBody>
      </p:sp>
      <p:sp>
        <p:nvSpPr>
          <p:cNvPr id="16" name="object 16"/>
          <p:cNvSpPr/>
          <p:nvPr/>
        </p:nvSpPr>
        <p:spPr>
          <a:xfrm>
            <a:off x="950975" y="3265932"/>
            <a:ext cx="2352040" cy="281940"/>
          </a:xfrm>
          <a:custGeom>
            <a:avLst/>
            <a:gdLst/>
            <a:ahLst/>
            <a:cxnLst/>
            <a:rect l="l" t="t" r="r" b="b"/>
            <a:pathLst>
              <a:path w="2352040" h="281939">
                <a:moveTo>
                  <a:pt x="2304541" y="0"/>
                </a:moveTo>
                <a:lnTo>
                  <a:pt x="46990" y="0"/>
                </a:lnTo>
                <a:lnTo>
                  <a:pt x="28701" y="3698"/>
                </a:lnTo>
                <a:lnTo>
                  <a:pt x="13765" y="13779"/>
                </a:lnTo>
                <a:lnTo>
                  <a:pt x="3693" y="28717"/>
                </a:lnTo>
                <a:lnTo>
                  <a:pt x="0" y="46989"/>
                </a:lnTo>
                <a:lnTo>
                  <a:pt x="0" y="234950"/>
                </a:lnTo>
                <a:lnTo>
                  <a:pt x="3693" y="253222"/>
                </a:lnTo>
                <a:lnTo>
                  <a:pt x="13765" y="268160"/>
                </a:lnTo>
                <a:lnTo>
                  <a:pt x="28701" y="278241"/>
                </a:lnTo>
                <a:lnTo>
                  <a:pt x="46990" y="281939"/>
                </a:lnTo>
                <a:lnTo>
                  <a:pt x="2304541" y="281939"/>
                </a:lnTo>
                <a:lnTo>
                  <a:pt x="2322814" y="278241"/>
                </a:lnTo>
                <a:lnTo>
                  <a:pt x="2337752" y="268160"/>
                </a:lnTo>
                <a:lnTo>
                  <a:pt x="2347833" y="253222"/>
                </a:lnTo>
                <a:lnTo>
                  <a:pt x="2351532" y="234950"/>
                </a:lnTo>
                <a:lnTo>
                  <a:pt x="2351532" y="46989"/>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17" name="object 17"/>
          <p:cNvSpPr txBox="1"/>
          <p:nvPr/>
        </p:nvSpPr>
        <p:spPr>
          <a:xfrm>
            <a:off x="526795" y="1062685"/>
            <a:ext cx="8163559" cy="230505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开发和运维部门在工作目标上面临分歧，难以有效沟通</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在信息技术人才紧</a:t>
            </a:r>
            <a:r>
              <a:rPr sz="1200" spc="25" dirty="0">
                <a:solidFill>
                  <a:srgbClr val="585858"/>
                </a:solidFill>
                <a:latin typeface="微软雅黑" panose="020B0503020204020204" charset="-122"/>
                <a:cs typeface="微软雅黑" panose="020B0503020204020204" charset="-122"/>
              </a:rPr>
              <a:t>缺</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人员素质不能完全</a:t>
            </a:r>
            <a:r>
              <a:rPr sz="1200" spc="20" dirty="0">
                <a:solidFill>
                  <a:srgbClr val="585858"/>
                </a:solidFill>
                <a:latin typeface="微软雅黑" panose="020B0503020204020204" charset="-122"/>
                <a:cs typeface="微软雅黑" panose="020B0503020204020204" charset="-122"/>
              </a:rPr>
              <a:t>满足</a:t>
            </a:r>
            <a:r>
              <a:rPr sz="1200" spc="10" dirty="0">
                <a:solidFill>
                  <a:srgbClr val="585858"/>
                </a:solidFill>
                <a:latin typeface="微软雅黑" panose="020B0503020204020204" charset="-122"/>
                <a:cs typeface="微软雅黑" panose="020B0503020204020204" charset="-122"/>
              </a:rPr>
              <a:t>企业业务需求的现状</a:t>
            </a:r>
            <a:r>
              <a:rPr sz="1200" spc="30" dirty="0">
                <a:solidFill>
                  <a:srgbClr val="585858"/>
                </a:solidFill>
                <a:latin typeface="微软雅黑" panose="020B0503020204020204" charset="-122"/>
                <a:cs typeface="微软雅黑" panose="020B0503020204020204" charset="-122"/>
              </a:rPr>
              <a:t>下</a:t>
            </a:r>
            <a:r>
              <a:rPr sz="1200" spc="10" dirty="0">
                <a:solidFill>
                  <a:srgbClr val="585858"/>
                </a:solidFill>
                <a:latin typeface="微软雅黑" panose="020B0503020204020204" charset="-122"/>
                <a:cs typeface="微软雅黑" panose="020B0503020204020204" charset="-122"/>
              </a:rPr>
              <a:t>，企业的</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部门还要</a:t>
            </a:r>
            <a:r>
              <a:rPr sz="1200" spc="20" dirty="0">
                <a:solidFill>
                  <a:srgbClr val="585858"/>
                </a:solidFill>
                <a:latin typeface="微软雅黑" panose="020B0503020204020204" charset="-122"/>
                <a:cs typeface="微软雅黑" panose="020B0503020204020204" charset="-122"/>
              </a:rPr>
              <a:t>面</a:t>
            </a:r>
            <a:r>
              <a:rPr sz="1200" spc="10" dirty="0">
                <a:solidFill>
                  <a:srgbClr val="585858"/>
                </a:solidFill>
                <a:latin typeface="微软雅黑" panose="020B0503020204020204" charset="-122"/>
                <a:cs typeface="微软雅黑" panose="020B0503020204020204" charset="-122"/>
              </a:rPr>
              <a:t>临传</a:t>
            </a:r>
            <a:r>
              <a:rPr sz="1200" spc="20" dirty="0">
                <a:solidFill>
                  <a:srgbClr val="585858"/>
                </a:solidFill>
                <a:latin typeface="微软雅黑" panose="020B0503020204020204" charset="-122"/>
                <a:cs typeface="微软雅黑" panose="020B0503020204020204" charset="-122"/>
              </a:rPr>
              <a:t>统</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系统内开发</a:t>
            </a:r>
            <a:r>
              <a:rPr sz="1200" spc="2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运维</a:t>
            </a:r>
            <a:r>
              <a:rPr sz="1200" dirty="0">
                <a:solidFill>
                  <a:srgbClr val="585858"/>
                </a:solidFill>
                <a:latin typeface="微软雅黑" panose="020B0503020204020204" charset="-122"/>
                <a:cs typeface="微软雅黑" panose="020B0503020204020204" charset="-122"/>
              </a:rPr>
              <a:t>架 </a:t>
            </a:r>
            <a:r>
              <a:rPr sz="1200" spc="10" dirty="0">
                <a:solidFill>
                  <a:srgbClr val="585858"/>
                </a:solidFill>
                <a:latin typeface="微软雅黑" panose="020B0503020204020204" charset="-122"/>
                <a:cs typeface="微软雅黑" panose="020B0503020204020204" charset="-122"/>
              </a:rPr>
              <a:t>构的固有</a:t>
            </a:r>
            <a:r>
              <a:rPr sz="1200" dirty="0">
                <a:solidFill>
                  <a:srgbClr val="585858"/>
                </a:solidFill>
                <a:latin typeface="微软雅黑" panose="020B0503020204020204" charset="-122"/>
                <a:cs typeface="微软雅黑" panose="020B0503020204020204" charset="-122"/>
              </a:rPr>
              <a:t>缺</a:t>
            </a:r>
            <a:r>
              <a:rPr sz="1200" spc="10" dirty="0">
                <a:solidFill>
                  <a:srgbClr val="585858"/>
                </a:solidFill>
                <a:latin typeface="微软雅黑" panose="020B0503020204020204" charset="-122"/>
                <a:cs typeface="微软雅黑" panose="020B0503020204020204" charset="-122"/>
              </a:rPr>
              <a:t>陷所带</a:t>
            </a:r>
            <a:r>
              <a:rPr sz="1200" dirty="0">
                <a:solidFill>
                  <a:srgbClr val="585858"/>
                </a:solidFill>
                <a:latin typeface="微软雅黑" panose="020B0503020204020204" charset="-122"/>
                <a:cs typeface="微软雅黑" panose="020B0503020204020204" charset="-122"/>
              </a:rPr>
              <a:t>来的</a:t>
            </a:r>
            <a:r>
              <a:rPr sz="1200" spc="10" dirty="0">
                <a:solidFill>
                  <a:srgbClr val="585858"/>
                </a:solidFill>
                <a:latin typeface="微软雅黑" panose="020B0503020204020204" charset="-122"/>
                <a:cs typeface="微软雅黑" panose="020B0503020204020204" charset="-122"/>
              </a:rPr>
              <a:t>低效</a:t>
            </a:r>
            <a:r>
              <a:rPr sz="1200" spc="20" dirty="0">
                <a:solidFill>
                  <a:srgbClr val="585858"/>
                </a:solidFill>
                <a:latin typeface="微软雅黑" panose="020B0503020204020204" charset="-122"/>
                <a:cs typeface="微软雅黑" panose="020B0503020204020204" charset="-122"/>
              </a:rPr>
              <a:t>能</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使</a:t>
            </a:r>
            <a:r>
              <a:rPr sz="1200" spc="10" dirty="0">
                <a:solidFill>
                  <a:srgbClr val="585858"/>
                </a:solidFill>
                <a:latin typeface="微软雅黑" panose="020B0503020204020204" charset="-122"/>
                <a:cs typeface="微软雅黑" panose="020B0503020204020204" charset="-122"/>
              </a:rPr>
              <a:t>得</a:t>
            </a:r>
            <a:r>
              <a:rPr sz="1200" b="1" spc="10" dirty="0">
                <a:solidFill>
                  <a:srgbClr val="FF0000"/>
                </a:solidFill>
                <a:latin typeface="微软雅黑" panose="020B0503020204020204" charset="-122"/>
                <a:cs typeface="微软雅黑" panose="020B0503020204020204" charset="-122"/>
              </a:rPr>
              <a:t>减少</a:t>
            </a:r>
            <a:r>
              <a:rPr sz="1200" b="1" dirty="0">
                <a:solidFill>
                  <a:srgbClr val="FF0000"/>
                </a:solidFill>
                <a:latin typeface="微软雅黑" panose="020B0503020204020204" charset="-122"/>
                <a:cs typeface="微软雅黑" panose="020B0503020204020204" charset="-122"/>
              </a:rPr>
              <a:t>协作</a:t>
            </a:r>
            <a:r>
              <a:rPr sz="1200" b="1" spc="10" dirty="0">
                <a:solidFill>
                  <a:srgbClr val="FF0000"/>
                </a:solidFill>
                <a:latin typeface="微软雅黑" panose="020B0503020204020204" charset="-122"/>
                <a:cs typeface="微软雅黑" panose="020B0503020204020204" charset="-122"/>
              </a:rPr>
              <a:t>摩</a:t>
            </a:r>
            <a:r>
              <a:rPr sz="1200" b="1" spc="15" dirty="0">
                <a:solidFill>
                  <a:srgbClr val="FF0000"/>
                </a:solidFill>
                <a:latin typeface="微软雅黑" panose="020B0503020204020204" charset="-122"/>
                <a:cs typeface="微软雅黑" panose="020B0503020204020204" charset="-122"/>
              </a:rPr>
              <a:t>擦</a:t>
            </a:r>
            <a:r>
              <a:rPr sz="1200" b="1" spc="10" dirty="0">
                <a:solidFill>
                  <a:srgbClr val="FF0000"/>
                </a:solidFill>
                <a:latin typeface="微软雅黑" panose="020B0503020204020204" charset="-122"/>
                <a:cs typeface="微软雅黑" panose="020B0503020204020204" charset="-122"/>
              </a:rPr>
              <a:t>、提</a:t>
            </a:r>
            <a:r>
              <a:rPr sz="1200" b="1" dirty="0">
                <a:solidFill>
                  <a:srgbClr val="FF0000"/>
                </a:solidFill>
                <a:latin typeface="微软雅黑" panose="020B0503020204020204" charset="-122"/>
                <a:cs typeface="微软雅黑" panose="020B0503020204020204" charset="-122"/>
              </a:rPr>
              <a:t>高</a:t>
            </a:r>
            <a:r>
              <a:rPr sz="1200" b="1" spc="10" dirty="0">
                <a:solidFill>
                  <a:srgbClr val="FF0000"/>
                </a:solidFill>
                <a:latin typeface="微软雅黑" panose="020B0503020204020204" charset="-122"/>
                <a:cs typeface="微软雅黑" panose="020B0503020204020204" charset="-122"/>
              </a:rPr>
              <a:t>工作效</a:t>
            </a:r>
            <a:r>
              <a:rPr sz="1200" b="1" dirty="0">
                <a:solidFill>
                  <a:srgbClr val="FF0000"/>
                </a:solidFill>
                <a:latin typeface="微软雅黑" panose="020B0503020204020204" charset="-122"/>
                <a:cs typeface="微软雅黑" panose="020B0503020204020204" charset="-122"/>
              </a:rPr>
              <a:t>能</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工具和方</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更加重</a:t>
            </a:r>
            <a:r>
              <a:rPr sz="1200" spc="15" dirty="0">
                <a:solidFill>
                  <a:srgbClr val="585858"/>
                </a:solidFill>
                <a:latin typeface="微软雅黑" panose="020B0503020204020204" charset="-122"/>
                <a:cs typeface="微软雅黑" panose="020B0503020204020204" charset="-122"/>
              </a:rPr>
              <a:t>要</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由于存在</a:t>
            </a:r>
            <a:r>
              <a:rPr sz="1200" dirty="0">
                <a:solidFill>
                  <a:srgbClr val="585858"/>
                </a:solidFill>
                <a:latin typeface="微软雅黑" panose="020B0503020204020204" charset="-122"/>
                <a:cs typeface="微软雅黑" panose="020B0503020204020204" charset="-122"/>
              </a:rPr>
              <a:t>着</a:t>
            </a:r>
            <a:r>
              <a:rPr sz="1200" spc="10" dirty="0">
                <a:solidFill>
                  <a:srgbClr val="585858"/>
                </a:solidFill>
                <a:latin typeface="微软雅黑" panose="020B0503020204020204" charset="-122"/>
                <a:cs typeface="微软雅黑" panose="020B0503020204020204" charset="-122"/>
              </a:rPr>
              <a:t>开发</a:t>
            </a:r>
            <a:r>
              <a:rPr sz="1200" dirty="0">
                <a:solidFill>
                  <a:srgbClr val="585858"/>
                </a:solidFill>
                <a:latin typeface="微软雅黑" panose="020B0503020204020204" charset="-122"/>
                <a:cs typeface="微软雅黑" panose="020B0503020204020204" charset="-122"/>
              </a:rPr>
              <a:t>部</a:t>
            </a:r>
            <a:r>
              <a:rPr sz="1200" spc="10" dirty="0">
                <a:solidFill>
                  <a:srgbClr val="585858"/>
                </a:solidFill>
                <a:latin typeface="微软雅黑" panose="020B0503020204020204" charset="-122"/>
                <a:cs typeface="微软雅黑" panose="020B0503020204020204" charset="-122"/>
              </a:rPr>
              <a:t>门求</a:t>
            </a:r>
            <a:r>
              <a:rPr sz="1200" spc="20" dirty="0">
                <a:solidFill>
                  <a:srgbClr val="585858"/>
                </a:solidFill>
                <a:latin typeface="微软雅黑" panose="020B0503020204020204" charset="-122"/>
                <a:cs typeface="微软雅黑" panose="020B0503020204020204" charset="-122"/>
              </a:rPr>
              <a:t>“新</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而运维部</a:t>
            </a:r>
            <a:r>
              <a:rPr sz="1200" dirty="0">
                <a:solidFill>
                  <a:srgbClr val="585858"/>
                </a:solidFill>
                <a:latin typeface="微软雅黑" panose="020B0503020204020204" charset="-122"/>
                <a:cs typeface="微软雅黑" panose="020B0503020204020204" charset="-122"/>
              </a:rPr>
              <a:t>门</a:t>
            </a:r>
            <a:r>
              <a:rPr sz="1200" spc="15" dirty="0">
                <a:solidFill>
                  <a:srgbClr val="585858"/>
                </a:solidFill>
                <a:latin typeface="微软雅黑" panose="020B0503020204020204" charset="-122"/>
                <a:cs typeface="微软雅黑" panose="020B0503020204020204" charset="-122"/>
              </a:rPr>
              <a:t>求</a:t>
            </a:r>
            <a:r>
              <a:rPr sz="1200" spc="10" dirty="0">
                <a:solidFill>
                  <a:srgbClr val="585858"/>
                </a:solidFill>
                <a:latin typeface="微软雅黑" panose="020B0503020204020204" charset="-122"/>
                <a:cs typeface="微软雅黑" panose="020B0503020204020204" charset="-122"/>
              </a:rPr>
              <a:t>“稳</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核心分</a:t>
            </a:r>
            <a:r>
              <a:rPr sz="1200" spc="15" dirty="0">
                <a:solidFill>
                  <a:srgbClr val="585858"/>
                </a:solidFill>
                <a:latin typeface="微软雅黑" panose="020B0503020204020204" charset="-122"/>
                <a:cs typeface="微软雅黑" panose="020B0503020204020204" charset="-122"/>
              </a:rPr>
              <a:t>歧</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传统的</a:t>
            </a:r>
            <a:r>
              <a:rPr sz="1200" dirty="0">
                <a:solidFill>
                  <a:srgbClr val="585858"/>
                </a:solidFill>
                <a:latin typeface="微软雅黑" panose="020B0503020204020204" charset="-122"/>
                <a:cs typeface="微软雅黑" panose="020B0503020204020204" charset="-122"/>
              </a:rPr>
              <a:t>开发</a:t>
            </a:r>
            <a:r>
              <a:rPr sz="1200" spc="10" dirty="0">
                <a:solidFill>
                  <a:srgbClr val="585858"/>
                </a:solidFill>
                <a:latin typeface="微软雅黑" panose="020B0503020204020204" charset="-122"/>
                <a:cs typeface="微软雅黑" panose="020B0503020204020204" charset="-122"/>
              </a:rPr>
              <a:t>部门和运</a:t>
            </a:r>
            <a:r>
              <a:rPr sz="120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部门在</a:t>
            </a:r>
            <a:r>
              <a:rPr sz="1200" dirty="0">
                <a:solidFill>
                  <a:srgbClr val="585858"/>
                </a:solidFill>
                <a:latin typeface="微软雅黑" panose="020B0503020204020204" charset="-122"/>
                <a:cs typeface="微软雅黑" panose="020B0503020204020204" charset="-122"/>
              </a:rPr>
              <a:t>工作</a:t>
            </a:r>
            <a:r>
              <a:rPr sz="1200" spc="10" dirty="0">
                <a:solidFill>
                  <a:srgbClr val="585858"/>
                </a:solidFill>
                <a:latin typeface="微软雅黑" panose="020B0503020204020204" charset="-122"/>
                <a:cs typeface="微软雅黑" panose="020B0503020204020204" charset="-122"/>
              </a:rPr>
              <a:t>环</a:t>
            </a:r>
            <a:r>
              <a:rPr sz="1200" spc="30" dirty="0">
                <a:solidFill>
                  <a:srgbClr val="585858"/>
                </a:solidFill>
                <a:latin typeface="微软雅黑" panose="020B0503020204020204" charset="-122"/>
                <a:cs typeface="微软雅黑" panose="020B0503020204020204" charset="-122"/>
              </a:rPr>
              <a:t>境</a:t>
            </a:r>
            <a:r>
              <a:rPr sz="1200" spc="10" dirty="0">
                <a:solidFill>
                  <a:srgbClr val="585858"/>
                </a:solidFill>
                <a:latin typeface="微软雅黑" panose="020B0503020204020204" charset="-122"/>
                <a:cs typeface="微软雅黑" panose="020B0503020204020204" charset="-122"/>
              </a:rPr>
              <a:t>、工</a:t>
            </a:r>
            <a:r>
              <a:rPr sz="1200"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职能和</a:t>
            </a:r>
            <a:r>
              <a:rPr sz="1200" dirty="0">
                <a:solidFill>
                  <a:srgbClr val="585858"/>
                </a:solidFill>
                <a:latin typeface="微软雅黑" panose="020B0503020204020204" charset="-122"/>
                <a:cs typeface="微软雅黑" panose="020B0503020204020204" charset="-122"/>
              </a:rPr>
              <a:t>工作</a:t>
            </a:r>
            <a:r>
              <a:rPr sz="1200" spc="10" dirty="0">
                <a:solidFill>
                  <a:srgbClr val="585858"/>
                </a:solidFill>
                <a:latin typeface="微软雅黑" panose="020B0503020204020204" charset="-122"/>
                <a:cs typeface="微软雅黑" panose="020B0503020204020204" charset="-122"/>
              </a:rPr>
              <a:t>目标方面</a:t>
            </a:r>
            <a:r>
              <a:rPr sz="1200" dirty="0">
                <a:solidFill>
                  <a:srgbClr val="585858"/>
                </a:solidFill>
                <a:latin typeface="微软雅黑" panose="020B0503020204020204" charset="-122"/>
                <a:cs typeface="微软雅黑" panose="020B0503020204020204" charset="-122"/>
              </a:rPr>
              <a:t>都</a:t>
            </a:r>
            <a:r>
              <a:rPr sz="1200" spc="10" dirty="0">
                <a:solidFill>
                  <a:srgbClr val="585858"/>
                </a:solidFill>
                <a:latin typeface="微软雅黑" panose="020B0503020204020204" charset="-122"/>
                <a:cs typeface="微软雅黑" panose="020B0503020204020204" charset="-122"/>
              </a:rPr>
              <a:t>有着</a:t>
            </a:r>
            <a:r>
              <a:rPr sz="1200" dirty="0">
                <a:solidFill>
                  <a:srgbClr val="585858"/>
                </a:solidFill>
                <a:latin typeface="微软雅黑" panose="020B0503020204020204" charset="-122"/>
                <a:cs typeface="微软雅黑" panose="020B0503020204020204" charset="-122"/>
              </a:rPr>
              <a:t>显</a:t>
            </a:r>
            <a:r>
              <a:rPr sz="1200" spc="10" dirty="0">
                <a:solidFill>
                  <a:srgbClr val="585858"/>
                </a:solidFill>
                <a:latin typeface="微软雅黑" panose="020B0503020204020204" charset="-122"/>
                <a:cs typeface="微软雅黑" panose="020B0503020204020204" charset="-122"/>
              </a:rPr>
              <a:t>著</a:t>
            </a:r>
            <a:r>
              <a:rPr sz="120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差</a:t>
            </a:r>
            <a:r>
              <a:rPr sz="1200" spc="40" dirty="0">
                <a:solidFill>
                  <a:srgbClr val="585858"/>
                </a:solidFill>
                <a:latin typeface="微软雅黑" panose="020B0503020204020204" charset="-122"/>
                <a:cs typeface="微软雅黑" panose="020B0503020204020204" charset="-122"/>
              </a:rPr>
              <a:t>异</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在一些情</a:t>
            </a:r>
            <a:r>
              <a:rPr sz="1200" dirty="0">
                <a:solidFill>
                  <a:srgbClr val="585858"/>
                </a:solidFill>
                <a:latin typeface="微软雅黑" panose="020B0503020204020204" charset="-122"/>
                <a:cs typeface="微软雅黑" panose="020B0503020204020204" charset="-122"/>
              </a:rPr>
              <a:t>景</a:t>
            </a:r>
            <a:r>
              <a:rPr sz="1200" spc="10" dirty="0">
                <a:solidFill>
                  <a:srgbClr val="585858"/>
                </a:solidFill>
                <a:latin typeface="微软雅黑" panose="020B0503020204020204" charset="-122"/>
                <a:cs typeface="微软雅黑" panose="020B0503020204020204" charset="-122"/>
              </a:rPr>
              <a:t>下甚至</a:t>
            </a:r>
            <a:r>
              <a:rPr sz="1200" dirty="0">
                <a:solidFill>
                  <a:srgbClr val="585858"/>
                </a:solidFill>
                <a:latin typeface="微软雅黑" panose="020B0503020204020204" charset="-122"/>
                <a:cs typeface="微软雅黑" panose="020B0503020204020204" charset="-122"/>
              </a:rPr>
              <a:t>相</a:t>
            </a:r>
            <a:r>
              <a:rPr sz="1200" spc="10" dirty="0">
                <a:solidFill>
                  <a:srgbClr val="585858"/>
                </a:solidFill>
                <a:latin typeface="微软雅黑" panose="020B0503020204020204" charset="-122"/>
                <a:cs typeface="微软雅黑" panose="020B0503020204020204" charset="-122"/>
              </a:rPr>
              <a:t>反，导致在</a:t>
            </a:r>
            <a:r>
              <a:rPr sz="120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践中两</a:t>
            </a:r>
            <a:r>
              <a:rPr sz="1200" dirty="0">
                <a:solidFill>
                  <a:srgbClr val="585858"/>
                </a:solidFill>
                <a:latin typeface="微软雅黑" panose="020B0503020204020204" charset="-122"/>
                <a:cs typeface="微软雅黑" panose="020B0503020204020204" charset="-122"/>
              </a:rPr>
              <a:t>者不</a:t>
            </a:r>
            <a:r>
              <a:rPr sz="1200" spc="10" dirty="0">
                <a:solidFill>
                  <a:srgbClr val="585858"/>
                </a:solidFill>
                <a:latin typeface="微软雅黑" panose="020B0503020204020204" charset="-122"/>
                <a:cs typeface="微软雅黑" panose="020B0503020204020204" charset="-122"/>
              </a:rPr>
              <a:t>仅不能有</a:t>
            </a:r>
            <a:r>
              <a:rPr sz="1200" dirty="0">
                <a:solidFill>
                  <a:srgbClr val="585858"/>
                </a:solidFill>
                <a:latin typeface="微软雅黑" panose="020B0503020204020204" charset="-122"/>
                <a:cs typeface="微软雅黑" panose="020B0503020204020204" charset="-122"/>
              </a:rPr>
              <a:t>效</a:t>
            </a:r>
            <a:r>
              <a:rPr sz="1200" spc="10" dirty="0">
                <a:solidFill>
                  <a:srgbClr val="585858"/>
                </a:solidFill>
                <a:latin typeface="微软雅黑" panose="020B0503020204020204" charset="-122"/>
                <a:cs typeface="微软雅黑" panose="020B0503020204020204" charset="-122"/>
              </a:rPr>
              <a:t>协</a:t>
            </a:r>
            <a:r>
              <a:rPr sz="1200" spc="25"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甚至</a:t>
            </a:r>
            <a:r>
              <a:rPr sz="1200" spc="10" dirty="0">
                <a:solidFill>
                  <a:srgbClr val="585858"/>
                </a:solidFill>
                <a:latin typeface="微软雅黑" panose="020B0503020204020204" charset="-122"/>
                <a:cs typeface="微软雅黑" panose="020B0503020204020204" charset="-122"/>
              </a:rPr>
              <a:t>还引发了</a:t>
            </a:r>
            <a:r>
              <a:rPr sz="120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系列矛盾</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如果不能</a:t>
            </a:r>
            <a:r>
              <a:rPr sz="1200" dirty="0">
                <a:solidFill>
                  <a:srgbClr val="585858"/>
                </a:solidFill>
                <a:latin typeface="微软雅黑" panose="020B0503020204020204" charset="-122"/>
                <a:cs typeface="微软雅黑" panose="020B0503020204020204" charset="-122"/>
              </a:rPr>
              <a:t>从</a:t>
            </a:r>
            <a:r>
              <a:rPr sz="1200" spc="10" dirty="0">
                <a:solidFill>
                  <a:srgbClr val="585858"/>
                </a:solidFill>
                <a:latin typeface="微软雅黑" panose="020B0503020204020204" charset="-122"/>
                <a:cs typeface="微软雅黑" panose="020B0503020204020204" charset="-122"/>
              </a:rPr>
              <a:t>工作</a:t>
            </a:r>
            <a:r>
              <a:rPr sz="1200" dirty="0">
                <a:solidFill>
                  <a:srgbClr val="585858"/>
                </a:solidFill>
                <a:latin typeface="微软雅黑" panose="020B0503020204020204" charset="-122"/>
                <a:cs typeface="微软雅黑" panose="020B0503020204020204" charset="-122"/>
              </a:rPr>
              <a:t>流</a:t>
            </a:r>
            <a:r>
              <a:rPr sz="1200" spc="10" dirty="0">
                <a:solidFill>
                  <a:srgbClr val="585858"/>
                </a:solidFill>
                <a:latin typeface="微软雅黑" panose="020B0503020204020204" charset="-122"/>
                <a:cs typeface="微软雅黑" panose="020B0503020204020204" charset="-122"/>
              </a:rPr>
              <a:t>程</a:t>
            </a:r>
            <a:r>
              <a:rPr sz="120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管理</a:t>
            </a:r>
            <a:r>
              <a:rPr sz="1200" dirty="0">
                <a:solidFill>
                  <a:srgbClr val="585858"/>
                </a:solidFill>
                <a:latin typeface="微软雅黑" panose="020B0503020204020204" charset="-122"/>
                <a:cs typeface="微软雅黑" panose="020B0503020204020204" charset="-122"/>
              </a:rPr>
              <a:t>方 法上做出改变从而调和这样的分歧，就难以培养起积极协作的文化氛</a:t>
            </a:r>
            <a:r>
              <a:rPr sz="1200" spc="5" dirty="0">
                <a:solidFill>
                  <a:srgbClr val="585858"/>
                </a:solidFill>
                <a:latin typeface="微软雅黑" panose="020B0503020204020204" charset="-122"/>
                <a:cs typeface="微软雅黑" panose="020B0503020204020204" charset="-122"/>
              </a:rPr>
              <a:t>围</a:t>
            </a:r>
            <a:r>
              <a:rPr sz="1200" dirty="0">
                <a:solidFill>
                  <a:srgbClr val="585858"/>
                </a:solidFill>
                <a:latin typeface="微软雅黑" panose="020B0503020204020204" charset="-122"/>
                <a:cs typeface="微软雅黑" panose="020B0503020204020204" charset="-122"/>
              </a:rPr>
              <a:t>，对</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部门效能提升将造成不利影响。</a:t>
            </a:r>
            <a:endParaRPr sz="1200">
              <a:latin typeface="微软雅黑" panose="020B0503020204020204" charset="-122"/>
              <a:cs typeface="微软雅黑" panose="020B0503020204020204" charset="-122"/>
            </a:endParaRPr>
          </a:p>
          <a:p>
            <a:pPr>
              <a:lnSpc>
                <a:spcPct val="100000"/>
              </a:lnSpc>
              <a:spcBef>
                <a:spcPts val="40"/>
              </a:spcBef>
            </a:pPr>
            <a:endParaRPr sz="800">
              <a:latin typeface="微软雅黑" panose="020B0503020204020204" charset="-122"/>
              <a:cs typeface="微软雅黑" panose="020B0503020204020204" charset="-122"/>
            </a:endParaRPr>
          </a:p>
          <a:p>
            <a:pPr marR="62230" algn="ctr">
              <a:lnSpc>
                <a:spcPct val="100000"/>
              </a:lnSpc>
            </a:pPr>
            <a:r>
              <a:rPr sz="1400" b="1" dirty="0">
                <a:solidFill>
                  <a:srgbClr val="404040"/>
                </a:solidFill>
                <a:latin typeface="微软雅黑" panose="020B0503020204020204" charset="-122"/>
                <a:cs typeface="微软雅黑" panose="020B0503020204020204" charset="-122"/>
              </a:rPr>
              <a:t>开发部门和运维部门在</a:t>
            </a:r>
            <a:r>
              <a:rPr sz="1400" b="1" spc="-15" dirty="0">
                <a:solidFill>
                  <a:srgbClr val="404040"/>
                </a:solidFill>
                <a:latin typeface="微软雅黑" panose="020B0503020204020204" charset="-122"/>
                <a:cs typeface="微软雅黑" panose="020B0503020204020204" charset="-122"/>
              </a:rPr>
              <a:t>工</a:t>
            </a:r>
            <a:r>
              <a:rPr sz="1400" b="1" dirty="0">
                <a:solidFill>
                  <a:srgbClr val="404040"/>
                </a:solidFill>
                <a:latin typeface="微软雅黑" panose="020B0503020204020204" charset="-122"/>
                <a:cs typeface="微软雅黑" panose="020B0503020204020204" charset="-122"/>
              </a:rPr>
              <a:t>作内</a:t>
            </a:r>
            <a:r>
              <a:rPr sz="1400" b="1" spc="-15" dirty="0">
                <a:solidFill>
                  <a:srgbClr val="404040"/>
                </a:solidFill>
                <a:latin typeface="微软雅黑" panose="020B0503020204020204" charset="-122"/>
                <a:cs typeface="微软雅黑" panose="020B0503020204020204" charset="-122"/>
              </a:rPr>
              <a:t>容</a:t>
            </a:r>
            <a:r>
              <a:rPr sz="1400" b="1" dirty="0">
                <a:solidFill>
                  <a:srgbClr val="404040"/>
                </a:solidFill>
                <a:latin typeface="微软雅黑" panose="020B0503020204020204" charset="-122"/>
                <a:cs typeface="微软雅黑" panose="020B0503020204020204" charset="-122"/>
              </a:rPr>
              <a:t>和需</a:t>
            </a:r>
            <a:r>
              <a:rPr sz="1400" b="1" spc="-15" dirty="0">
                <a:solidFill>
                  <a:srgbClr val="404040"/>
                </a:solidFill>
                <a:latin typeface="微软雅黑" panose="020B0503020204020204" charset="-122"/>
                <a:cs typeface="微软雅黑" panose="020B0503020204020204" charset="-122"/>
              </a:rPr>
              <a:t>求</a:t>
            </a:r>
            <a:r>
              <a:rPr sz="1400" b="1" dirty="0">
                <a:solidFill>
                  <a:srgbClr val="404040"/>
                </a:solidFill>
                <a:latin typeface="微软雅黑" panose="020B0503020204020204" charset="-122"/>
                <a:cs typeface="微软雅黑" panose="020B0503020204020204" charset="-122"/>
              </a:rPr>
              <a:t>上有</a:t>
            </a:r>
            <a:r>
              <a:rPr sz="1400" b="1" spc="-15" dirty="0">
                <a:solidFill>
                  <a:srgbClr val="404040"/>
                </a:solidFill>
                <a:latin typeface="微软雅黑" panose="020B0503020204020204" charset="-122"/>
                <a:cs typeface="微软雅黑" panose="020B0503020204020204" charset="-122"/>
              </a:rPr>
              <a:t>诸</a:t>
            </a:r>
            <a:r>
              <a:rPr sz="1400" b="1" dirty="0">
                <a:solidFill>
                  <a:srgbClr val="404040"/>
                </a:solidFill>
                <a:latin typeface="微软雅黑" panose="020B0503020204020204" charset="-122"/>
                <a:cs typeface="微软雅黑" panose="020B0503020204020204" charset="-122"/>
              </a:rPr>
              <a:t>多分歧</a:t>
            </a:r>
            <a:endParaRPr sz="1400">
              <a:latin typeface="微软雅黑" panose="020B0503020204020204" charset="-122"/>
              <a:cs typeface="微软雅黑" panose="020B0503020204020204" charset="-122"/>
            </a:endParaRPr>
          </a:p>
          <a:p>
            <a:pPr>
              <a:lnSpc>
                <a:spcPct val="100000"/>
              </a:lnSpc>
              <a:spcBef>
                <a:spcPts val="70"/>
              </a:spcBef>
            </a:pPr>
            <a:endParaRPr sz="1000">
              <a:latin typeface="微软雅黑" panose="020B0503020204020204" charset="-122"/>
              <a:cs typeface="微软雅黑" panose="020B0503020204020204" charset="-122"/>
            </a:endParaRPr>
          </a:p>
          <a:p>
            <a:pPr marL="631825">
              <a:lnSpc>
                <a:spcPct val="100000"/>
              </a:lnSpc>
              <a:tabLst>
                <a:tab pos="5728970" algn="l"/>
              </a:tabLst>
            </a:pPr>
            <a:r>
              <a:rPr sz="1200" b="1" dirty="0">
                <a:solidFill>
                  <a:srgbClr val="585858"/>
                </a:solidFill>
                <a:latin typeface="微软雅黑" panose="020B0503020204020204" charset="-122"/>
                <a:cs typeface="微软雅黑" panose="020B0503020204020204" charset="-122"/>
              </a:rPr>
              <a:t>主要在开</a:t>
            </a:r>
            <a:r>
              <a:rPr sz="1200" b="1" spc="-10" dirty="0">
                <a:solidFill>
                  <a:srgbClr val="585858"/>
                </a:solidFill>
                <a:latin typeface="微软雅黑" panose="020B0503020204020204" charset="-122"/>
                <a:cs typeface="微软雅黑" panose="020B0503020204020204" charset="-122"/>
              </a:rPr>
              <a:t>发</a:t>
            </a:r>
            <a:r>
              <a:rPr sz="1200" b="1" dirty="0">
                <a:solidFill>
                  <a:srgbClr val="585858"/>
                </a:solidFill>
                <a:latin typeface="Verdana" panose="020B0604030504040204"/>
                <a:cs typeface="Verdana" panose="020B0604030504040204"/>
              </a:rPr>
              <a:t>/</a:t>
            </a:r>
            <a:r>
              <a:rPr sz="1200" b="1" dirty="0">
                <a:solidFill>
                  <a:srgbClr val="585858"/>
                </a:solidFill>
                <a:latin typeface="微软雅黑" panose="020B0503020204020204" charset="-122"/>
                <a:cs typeface="微软雅黑" panose="020B0503020204020204" charset="-122"/>
              </a:rPr>
              <a:t>测试环境中工作	主要在生产环境中工作</a:t>
            </a:r>
            <a:endParaRPr sz="1200">
              <a:latin typeface="微软雅黑" panose="020B0503020204020204" charset="-122"/>
              <a:cs typeface="微软雅黑" panose="020B0503020204020204" charset="-122"/>
            </a:endParaRPr>
          </a:p>
        </p:txBody>
      </p:sp>
      <p:sp>
        <p:nvSpPr>
          <p:cNvPr id="18" name="object 18"/>
          <p:cNvSpPr/>
          <p:nvPr/>
        </p:nvSpPr>
        <p:spPr>
          <a:xfrm>
            <a:off x="713231" y="3806952"/>
            <a:ext cx="2352040" cy="281940"/>
          </a:xfrm>
          <a:custGeom>
            <a:avLst/>
            <a:gdLst/>
            <a:ahLst/>
            <a:cxnLst/>
            <a:rect l="l" t="t" r="r" b="b"/>
            <a:pathLst>
              <a:path w="2352040" h="281939">
                <a:moveTo>
                  <a:pt x="2304542" y="0"/>
                </a:moveTo>
                <a:lnTo>
                  <a:pt x="46990" y="0"/>
                </a:lnTo>
                <a:lnTo>
                  <a:pt x="28701" y="3698"/>
                </a:lnTo>
                <a:lnTo>
                  <a:pt x="13765" y="13779"/>
                </a:lnTo>
                <a:lnTo>
                  <a:pt x="3693" y="28717"/>
                </a:lnTo>
                <a:lnTo>
                  <a:pt x="0" y="46990"/>
                </a:lnTo>
                <a:lnTo>
                  <a:pt x="0" y="234950"/>
                </a:lnTo>
                <a:lnTo>
                  <a:pt x="3693" y="253222"/>
                </a:lnTo>
                <a:lnTo>
                  <a:pt x="13765" y="268160"/>
                </a:lnTo>
                <a:lnTo>
                  <a:pt x="28701" y="278241"/>
                </a:lnTo>
                <a:lnTo>
                  <a:pt x="46990" y="281940"/>
                </a:lnTo>
                <a:lnTo>
                  <a:pt x="2304542"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2" y="0"/>
                </a:lnTo>
                <a:close/>
              </a:path>
            </a:pathLst>
          </a:custGeom>
          <a:solidFill>
            <a:srgbClr val="F1F1F1"/>
          </a:solidFill>
        </p:spPr>
        <p:txBody>
          <a:bodyPr wrap="square" lIns="0" tIns="0" rIns="0" bIns="0" rtlCol="0"/>
          <a:lstStyle/>
          <a:p/>
        </p:txBody>
      </p:sp>
      <p:sp>
        <p:nvSpPr>
          <p:cNvPr id="19" name="object 19"/>
          <p:cNvSpPr txBox="1"/>
          <p:nvPr/>
        </p:nvSpPr>
        <p:spPr>
          <a:xfrm>
            <a:off x="1190345" y="3840226"/>
            <a:ext cx="139700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微软雅黑" panose="020B0503020204020204" charset="-122"/>
                <a:cs typeface="微软雅黑" panose="020B0503020204020204" charset="-122"/>
              </a:rPr>
              <a:t>以满足业务需求为首</a:t>
            </a:r>
            <a:endParaRPr sz="1200">
              <a:latin typeface="微软雅黑" panose="020B0503020204020204" charset="-122"/>
              <a:cs typeface="微软雅黑" panose="020B0503020204020204" charset="-122"/>
            </a:endParaRPr>
          </a:p>
        </p:txBody>
      </p:sp>
      <p:sp>
        <p:nvSpPr>
          <p:cNvPr id="20" name="object 20"/>
          <p:cNvSpPr/>
          <p:nvPr/>
        </p:nvSpPr>
        <p:spPr>
          <a:xfrm>
            <a:off x="713231" y="4338828"/>
            <a:ext cx="2352040" cy="281940"/>
          </a:xfrm>
          <a:custGeom>
            <a:avLst/>
            <a:gdLst/>
            <a:ahLst/>
            <a:cxnLst/>
            <a:rect l="l" t="t" r="r" b="b"/>
            <a:pathLst>
              <a:path w="2352040" h="281939">
                <a:moveTo>
                  <a:pt x="2304542" y="0"/>
                </a:moveTo>
                <a:lnTo>
                  <a:pt x="46990" y="0"/>
                </a:lnTo>
                <a:lnTo>
                  <a:pt x="28701" y="3698"/>
                </a:lnTo>
                <a:lnTo>
                  <a:pt x="13765" y="13779"/>
                </a:lnTo>
                <a:lnTo>
                  <a:pt x="3693" y="28717"/>
                </a:lnTo>
                <a:lnTo>
                  <a:pt x="0" y="46990"/>
                </a:lnTo>
                <a:lnTo>
                  <a:pt x="0" y="234950"/>
                </a:lnTo>
                <a:lnTo>
                  <a:pt x="3693" y="253222"/>
                </a:lnTo>
                <a:lnTo>
                  <a:pt x="13765" y="268160"/>
                </a:lnTo>
                <a:lnTo>
                  <a:pt x="28701" y="278241"/>
                </a:lnTo>
                <a:lnTo>
                  <a:pt x="46990" y="281940"/>
                </a:lnTo>
                <a:lnTo>
                  <a:pt x="2304542"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2" y="0"/>
                </a:lnTo>
                <a:close/>
              </a:path>
            </a:pathLst>
          </a:custGeom>
          <a:solidFill>
            <a:srgbClr val="F1F1F1"/>
          </a:solidFill>
        </p:spPr>
        <p:txBody>
          <a:bodyPr wrap="square" lIns="0" tIns="0" rIns="0" bIns="0" rtlCol="0"/>
          <a:lstStyle/>
          <a:p/>
        </p:txBody>
      </p:sp>
      <p:sp>
        <p:nvSpPr>
          <p:cNvPr id="21" name="object 21"/>
          <p:cNvSpPr txBox="1"/>
          <p:nvPr/>
        </p:nvSpPr>
        <p:spPr>
          <a:xfrm>
            <a:off x="1266571" y="4371797"/>
            <a:ext cx="1244600" cy="208915"/>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585858"/>
                </a:solidFill>
                <a:latin typeface="微软雅黑" panose="020B0503020204020204" charset="-122"/>
                <a:cs typeface="微软雅黑" panose="020B0503020204020204" charset="-122"/>
              </a:rPr>
              <a:t>看重新功能的实现</a:t>
            </a:r>
            <a:endParaRPr sz="1200">
              <a:latin typeface="微软雅黑" panose="020B0503020204020204" charset="-122"/>
              <a:cs typeface="微软雅黑" panose="020B0503020204020204" charset="-122"/>
            </a:endParaRPr>
          </a:p>
        </p:txBody>
      </p:sp>
      <p:sp>
        <p:nvSpPr>
          <p:cNvPr id="22" name="object 22"/>
          <p:cNvSpPr/>
          <p:nvPr/>
        </p:nvSpPr>
        <p:spPr>
          <a:xfrm>
            <a:off x="950975" y="4870703"/>
            <a:ext cx="2352040" cy="281940"/>
          </a:xfrm>
          <a:custGeom>
            <a:avLst/>
            <a:gdLst/>
            <a:ahLst/>
            <a:cxnLst/>
            <a:rect l="l" t="t" r="r" b="b"/>
            <a:pathLst>
              <a:path w="2352040" h="281939">
                <a:moveTo>
                  <a:pt x="2304541" y="0"/>
                </a:moveTo>
                <a:lnTo>
                  <a:pt x="46990" y="0"/>
                </a:lnTo>
                <a:lnTo>
                  <a:pt x="28701" y="3698"/>
                </a:lnTo>
                <a:lnTo>
                  <a:pt x="13765" y="13779"/>
                </a:lnTo>
                <a:lnTo>
                  <a:pt x="3693" y="28717"/>
                </a:lnTo>
                <a:lnTo>
                  <a:pt x="0" y="46990"/>
                </a:lnTo>
                <a:lnTo>
                  <a:pt x="0" y="234950"/>
                </a:lnTo>
                <a:lnTo>
                  <a:pt x="3693" y="253222"/>
                </a:lnTo>
                <a:lnTo>
                  <a:pt x="13765" y="268160"/>
                </a:lnTo>
                <a:lnTo>
                  <a:pt x="28701" y="278241"/>
                </a:lnTo>
                <a:lnTo>
                  <a:pt x="46990" y="281940"/>
                </a:lnTo>
                <a:lnTo>
                  <a:pt x="2304541" y="281940"/>
                </a:lnTo>
                <a:lnTo>
                  <a:pt x="2322814" y="278241"/>
                </a:lnTo>
                <a:lnTo>
                  <a:pt x="2337752" y="268160"/>
                </a:lnTo>
                <a:lnTo>
                  <a:pt x="2347833" y="253222"/>
                </a:lnTo>
                <a:lnTo>
                  <a:pt x="2351532" y="234950"/>
                </a:lnTo>
                <a:lnTo>
                  <a:pt x="2351532" y="46990"/>
                </a:lnTo>
                <a:lnTo>
                  <a:pt x="2347833" y="28717"/>
                </a:lnTo>
                <a:lnTo>
                  <a:pt x="2337752" y="13779"/>
                </a:lnTo>
                <a:lnTo>
                  <a:pt x="2322814" y="3698"/>
                </a:lnTo>
                <a:lnTo>
                  <a:pt x="2304541" y="0"/>
                </a:lnTo>
                <a:close/>
              </a:path>
            </a:pathLst>
          </a:custGeom>
          <a:solidFill>
            <a:srgbClr val="F1F1F1"/>
          </a:solidFill>
        </p:spPr>
        <p:txBody>
          <a:bodyPr wrap="square" lIns="0" tIns="0" rIns="0" bIns="0" rtlCol="0"/>
          <a:lstStyle/>
          <a:p/>
        </p:txBody>
      </p:sp>
      <p:sp>
        <p:nvSpPr>
          <p:cNvPr id="23" name="object 23"/>
          <p:cNvSpPr txBox="1"/>
          <p:nvPr/>
        </p:nvSpPr>
        <p:spPr>
          <a:xfrm>
            <a:off x="1299210" y="4904358"/>
            <a:ext cx="165481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微软雅黑" panose="020B0503020204020204" charset="-122"/>
                <a:cs typeface="微软雅黑" panose="020B0503020204020204" charset="-122"/>
              </a:rPr>
              <a:t>面临个性化</a:t>
            </a:r>
            <a:r>
              <a:rPr sz="1200" b="1" dirty="0">
                <a:solidFill>
                  <a:srgbClr val="585858"/>
                </a:solidFill>
                <a:latin typeface="Verdana" panose="020B0604030504040204"/>
                <a:cs typeface="Verdana" panose="020B0604030504040204"/>
              </a:rPr>
              <a:t>/</a:t>
            </a:r>
            <a:r>
              <a:rPr sz="1200" b="1" dirty="0">
                <a:solidFill>
                  <a:srgbClr val="585858"/>
                </a:solidFill>
                <a:latin typeface="微软雅黑" panose="020B0503020204020204" charset="-122"/>
                <a:cs typeface="微软雅黑" panose="020B0503020204020204" charset="-122"/>
              </a:rPr>
              <a:t>定制化需求</a:t>
            </a:r>
            <a:endParaRPr sz="1200">
              <a:latin typeface="微软雅黑" panose="020B0503020204020204" charset="-122"/>
              <a:cs typeface="微软雅黑" panose="020B0503020204020204" charset="-122"/>
            </a:endParaRPr>
          </a:p>
        </p:txBody>
      </p:sp>
      <p:sp>
        <p:nvSpPr>
          <p:cNvPr id="24" name="object 24"/>
          <p:cNvSpPr/>
          <p:nvPr/>
        </p:nvSpPr>
        <p:spPr>
          <a:xfrm>
            <a:off x="3260581" y="3365737"/>
            <a:ext cx="474980" cy="412750"/>
          </a:xfrm>
          <a:custGeom>
            <a:avLst/>
            <a:gdLst/>
            <a:ahLst/>
            <a:cxnLst/>
            <a:rect l="l" t="t" r="r" b="b"/>
            <a:pathLst>
              <a:path w="474979" h="412750">
                <a:moveTo>
                  <a:pt x="391927" y="354778"/>
                </a:moveTo>
                <a:lnTo>
                  <a:pt x="390753" y="356917"/>
                </a:lnTo>
                <a:lnTo>
                  <a:pt x="389000" y="373237"/>
                </a:lnTo>
                <a:lnTo>
                  <a:pt x="393511" y="389032"/>
                </a:lnTo>
                <a:lnTo>
                  <a:pt x="404129" y="402351"/>
                </a:lnTo>
                <a:lnTo>
                  <a:pt x="419020" y="410521"/>
                </a:lnTo>
                <a:lnTo>
                  <a:pt x="435340" y="412273"/>
                </a:lnTo>
                <a:lnTo>
                  <a:pt x="451135" y="407763"/>
                </a:lnTo>
                <a:lnTo>
                  <a:pt x="464454" y="397144"/>
                </a:lnTo>
                <a:lnTo>
                  <a:pt x="472624" y="382182"/>
                </a:lnTo>
                <a:lnTo>
                  <a:pt x="472804" y="380507"/>
                </a:lnTo>
                <a:lnTo>
                  <a:pt x="422544" y="380507"/>
                </a:lnTo>
                <a:lnTo>
                  <a:pt x="391927" y="354778"/>
                </a:lnTo>
                <a:close/>
              </a:path>
              <a:path w="474979" h="412750">
                <a:moveTo>
                  <a:pt x="410240" y="332955"/>
                </a:moveTo>
                <a:lnTo>
                  <a:pt x="398922" y="342026"/>
                </a:lnTo>
                <a:lnTo>
                  <a:pt x="391927" y="354778"/>
                </a:lnTo>
                <a:lnTo>
                  <a:pt x="422544" y="380507"/>
                </a:lnTo>
                <a:lnTo>
                  <a:pt x="440832" y="358663"/>
                </a:lnTo>
                <a:lnTo>
                  <a:pt x="410240" y="332955"/>
                </a:lnTo>
                <a:close/>
              </a:path>
              <a:path w="474979" h="412750">
                <a:moveTo>
                  <a:pt x="427942" y="326898"/>
                </a:moveTo>
                <a:lnTo>
                  <a:pt x="412170" y="331408"/>
                </a:lnTo>
                <a:lnTo>
                  <a:pt x="410240" y="332955"/>
                </a:lnTo>
                <a:lnTo>
                  <a:pt x="440832" y="358663"/>
                </a:lnTo>
                <a:lnTo>
                  <a:pt x="422544" y="380507"/>
                </a:lnTo>
                <a:lnTo>
                  <a:pt x="472804" y="380507"/>
                </a:lnTo>
                <a:lnTo>
                  <a:pt x="474376" y="365839"/>
                </a:lnTo>
                <a:lnTo>
                  <a:pt x="469866" y="350067"/>
                </a:lnTo>
                <a:lnTo>
                  <a:pt x="459247" y="336819"/>
                </a:lnTo>
                <a:lnTo>
                  <a:pt x="444285" y="328650"/>
                </a:lnTo>
                <a:lnTo>
                  <a:pt x="427942" y="326898"/>
                </a:lnTo>
                <a:close/>
              </a:path>
              <a:path w="474979" h="412750">
                <a:moveTo>
                  <a:pt x="82432" y="57481"/>
                </a:moveTo>
                <a:lnTo>
                  <a:pt x="75453" y="70246"/>
                </a:lnTo>
                <a:lnTo>
                  <a:pt x="64113" y="79299"/>
                </a:lnTo>
                <a:lnTo>
                  <a:pt x="391927" y="354778"/>
                </a:lnTo>
                <a:lnTo>
                  <a:pt x="398922" y="342026"/>
                </a:lnTo>
                <a:lnTo>
                  <a:pt x="410240" y="332955"/>
                </a:lnTo>
                <a:lnTo>
                  <a:pt x="82432" y="57481"/>
                </a:lnTo>
                <a:close/>
              </a:path>
              <a:path w="474979" h="412750">
                <a:moveTo>
                  <a:pt x="38989" y="0"/>
                </a:moveTo>
                <a:lnTo>
                  <a:pt x="23223" y="4510"/>
                </a:lnTo>
                <a:lnTo>
                  <a:pt x="9921" y="15128"/>
                </a:lnTo>
                <a:lnTo>
                  <a:pt x="1752" y="30073"/>
                </a:lnTo>
                <a:lnTo>
                  <a:pt x="0" y="46386"/>
                </a:lnTo>
                <a:lnTo>
                  <a:pt x="4510" y="62152"/>
                </a:lnTo>
                <a:lnTo>
                  <a:pt x="15128" y="75453"/>
                </a:lnTo>
                <a:lnTo>
                  <a:pt x="30073" y="83623"/>
                </a:lnTo>
                <a:lnTo>
                  <a:pt x="46386" y="85375"/>
                </a:lnTo>
                <a:lnTo>
                  <a:pt x="62152" y="80865"/>
                </a:lnTo>
                <a:lnTo>
                  <a:pt x="64113" y="79299"/>
                </a:lnTo>
                <a:lnTo>
                  <a:pt x="33543" y="53609"/>
                </a:lnTo>
                <a:lnTo>
                  <a:pt x="51831" y="31765"/>
                </a:lnTo>
                <a:lnTo>
                  <a:pt x="83309" y="31765"/>
                </a:lnTo>
                <a:lnTo>
                  <a:pt x="80865" y="23223"/>
                </a:lnTo>
                <a:lnTo>
                  <a:pt x="70246" y="9921"/>
                </a:lnTo>
                <a:lnTo>
                  <a:pt x="55302" y="1752"/>
                </a:lnTo>
                <a:lnTo>
                  <a:pt x="38989" y="0"/>
                </a:lnTo>
                <a:close/>
              </a:path>
              <a:path w="474979" h="412750">
                <a:moveTo>
                  <a:pt x="51831" y="31765"/>
                </a:moveTo>
                <a:lnTo>
                  <a:pt x="33543" y="53609"/>
                </a:lnTo>
                <a:lnTo>
                  <a:pt x="64113" y="79299"/>
                </a:lnTo>
                <a:lnTo>
                  <a:pt x="75453" y="70246"/>
                </a:lnTo>
                <a:lnTo>
                  <a:pt x="82432" y="57481"/>
                </a:lnTo>
                <a:lnTo>
                  <a:pt x="51831" y="31765"/>
                </a:lnTo>
                <a:close/>
              </a:path>
              <a:path w="474979" h="412750">
                <a:moveTo>
                  <a:pt x="83309" y="31765"/>
                </a:moveTo>
                <a:lnTo>
                  <a:pt x="51831" y="31765"/>
                </a:lnTo>
                <a:lnTo>
                  <a:pt x="82432" y="57481"/>
                </a:lnTo>
                <a:lnTo>
                  <a:pt x="83623" y="55302"/>
                </a:lnTo>
                <a:lnTo>
                  <a:pt x="85375" y="38988"/>
                </a:lnTo>
                <a:lnTo>
                  <a:pt x="83309" y="31765"/>
                </a:lnTo>
                <a:close/>
              </a:path>
            </a:pathLst>
          </a:custGeom>
          <a:solidFill>
            <a:srgbClr val="8AC53E"/>
          </a:solidFill>
        </p:spPr>
        <p:txBody>
          <a:bodyPr wrap="square" lIns="0" tIns="0" rIns="0" bIns="0" rtlCol="0"/>
          <a:lstStyle/>
          <a:p/>
        </p:txBody>
      </p:sp>
      <p:sp>
        <p:nvSpPr>
          <p:cNvPr id="25" name="object 25"/>
          <p:cNvSpPr/>
          <p:nvPr/>
        </p:nvSpPr>
        <p:spPr>
          <a:xfrm>
            <a:off x="3023361" y="3907282"/>
            <a:ext cx="567055" cy="172720"/>
          </a:xfrm>
          <a:custGeom>
            <a:avLst/>
            <a:gdLst/>
            <a:ahLst/>
            <a:cxnLst/>
            <a:rect l="l" t="t" r="r" b="b"/>
            <a:pathLst>
              <a:path w="567054" h="172720">
                <a:moveTo>
                  <a:pt x="482640" y="137445"/>
                </a:moveTo>
                <a:lnTo>
                  <a:pt x="482689" y="139858"/>
                </a:lnTo>
                <a:lnTo>
                  <a:pt x="489283" y="154908"/>
                </a:lnTo>
                <a:lnTo>
                  <a:pt x="501044" y="166385"/>
                </a:lnTo>
                <a:lnTo>
                  <a:pt x="516889" y="172720"/>
                </a:lnTo>
                <a:lnTo>
                  <a:pt x="533884" y="172432"/>
                </a:lnTo>
                <a:lnTo>
                  <a:pt x="548925" y="165846"/>
                </a:lnTo>
                <a:lnTo>
                  <a:pt x="560395" y="154092"/>
                </a:lnTo>
                <a:lnTo>
                  <a:pt x="564149" y="144653"/>
                </a:lnTo>
                <a:lnTo>
                  <a:pt x="521970" y="144653"/>
                </a:lnTo>
                <a:lnTo>
                  <a:pt x="482640" y="137445"/>
                </a:lnTo>
                <a:close/>
              </a:path>
              <a:path w="567054" h="172720">
                <a:moveTo>
                  <a:pt x="487808" y="109246"/>
                </a:moveTo>
                <a:lnTo>
                  <a:pt x="482346" y="122809"/>
                </a:lnTo>
                <a:lnTo>
                  <a:pt x="482640" y="137445"/>
                </a:lnTo>
                <a:lnTo>
                  <a:pt x="521970" y="144653"/>
                </a:lnTo>
                <a:lnTo>
                  <a:pt x="527176" y="116459"/>
                </a:lnTo>
                <a:lnTo>
                  <a:pt x="487808" y="109246"/>
                </a:lnTo>
                <a:close/>
              </a:path>
              <a:path w="567054" h="172720">
                <a:moveTo>
                  <a:pt x="532257" y="88392"/>
                </a:moveTo>
                <a:lnTo>
                  <a:pt x="515260" y="88733"/>
                </a:lnTo>
                <a:lnTo>
                  <a:pt x="500205" y="95313"/>
                </a:lnTo>
                <a:lnTo>
                  <a:pt x="488697" y="107037"/>
                </a:lnTo>
                <a:lnTo>
                  <a:pt x="487808" y="109246"/>
                </a:lnTo>
                <a:lnTo>
                  <a:pt x="527176" y="116459"/>
                </a:lnTo>
                <a:lnTo>
                  <a:pt x="521970" y="144653"/>
                </a:lnTo>
                <a:lnTo>
                  <a:pt x="564149" y="144653"/>
                </a:lnTo>
                <a:lnTo>
                  <a:pt x="566674" y="138303"/>
                </a:lnTo>
                <a:lnTo>
                  <a:pt x="566404" y="121306"/>
                </a:lnTo>
                <a:lnTo>
                  <a:pt x="559847" y="106251"/>
                </a:lnTo>
                <a:lnTo>
                  <a:pt x="548100" y="94743"/>
                </a:lnTo>
                <a:lnTo>
                  <a:pt x="532257" y="88392"/>
                </a:lnTo>
                <a:close/>
              </a:path>
              <a:path w="567054" h="172720">
                <a:moveTo>
                  <a:pt x="84081" y="35281"/>
                </a:moveTo>
                <a:lnTo>
                  <a:pt x="84327" y="49911"/>
                </a:lnTo>
                <a:lnTo>
                  <a:pt x="78879" y="63454"/>
                </a:lnTo>
                <a:lnTo>
                  <a:pt x="482640" y="137445"/>
                </a:lnTo>
                <a:lnTo>
                  <a:pt x="482346" y="122809"/>
                </a:lnTo>
                <a:lnTo>
                  <a:pt x="487808" y="109246"/>
                </a:lnTo>
                <a:lnTo>
                  <a:pt x="84081" y="35281"/>
                </a:lnTo>
                <a:close/>
              </a:path>
              <a:path w="567054" h="172720">
                <a:moveTo>
                  <a:pt x="49911" y="0"/>
                </a:moveTo>
                <a:lnTo>
                  <a:pt x="32861" y="287"/>
                </a:lnTo>
                <a:lnTo>
                  <a:pt x="17811" y="6873"/>
                </a:lnTo>
                <a:lnTo>
                  <a:pt x="6334" y="18627"/>
                </a:lnTo>
                <a:lnTo>
                  <a:pt x="0" y="34417"/>
                </a:lnTo>
                <a:lnTo>
                  <a:pt x="287" y="51413"/>
                </a:lnTo>
                <a:lnTo>
                  <a:pt x="6873" y="66468"/>
                </a:lnTo>
                <a:lnTo>
                  <a:pt x="18627" y="77976"/>
                </a:lnTo>
                <a:lnTo>
                  <a:pt x="34417" y="84328"/>
                </a:lnTo>
                <a:lnTo>
                  <a:pt x="51413" y="84040"/>
                </a:lnTo>
                <a:lnTo>
                  <a:pt x="66468" y="77454"/>
                </a:lnTo>
                <a:lnTo>
                  <a:pt x="77976" y="65700"/>
                </a:lnTo>
                <a:lnTo>
                  <a:pt x="78879" y="63454"/>
                </a:lnTo>
                <a:lnTo>
                  <a:pt x="39624" y="56261"/>
                </a:lnTo>
                <a:lnTo>
                  <a:pt x="44704" y="28067"/>
                </a:lnTo>
                <a:lnTo>
                  <a:pt x="81942" y="28067"/>
                </a:lnTo>
                <a:lnTo>
                  <a:pt x="77454" y="17811"/>
                </a:lnTo>
                <a:lnTo>
                  <a:pt x="65700" y="6334"/>
                </a:lnTo>
                <a:lnTo>
                  <a:pt x="49911" y="0"/>
                </a:lnTo>
                <a:close/>
              </a:path>
              <a:path w="567054" h="172720">
                <a:moveTo>
                  <a:pt x="44704" y="28067"/>
                </a:moveTo>
                <a:lnTo>
                  <a:pt x="39624" y="56261"/>
                </a:lnTo>
                <a:lnTo>
                  <a:pt x="78879" y="63454"/>
                </a:lnTo>
                <a:lnTo>
                  <a:pt x="84327" y="49911"/>
                </a:lnTo>
                <a:lnTo>
                  <a:pt x="84081" y="35281"/>
                </a:lnTo>
                <a:lnTo>
                  <a:pt x="44704" y="28067"/>
                </a:lnTo>
                <a:close/>
              </a:path>
              <a:path w="567054" h="172720">
                <a:moveTo>
                  <a:pt x="81942" y="28067"/>
                </a:moveTo>
                <a:lnTo>
                  <a:pt x="44704" y="28067"/>
                </a:lnTo>
                <a:lnTo>
                  <a:pt x="84081" y="35281"/>
                </a:lnTo>
                <a:lnTo>
                  <a:pt x="84040" y="32861"/>
                </a:lnTo>
                <a:lnTo>
                  <a:pt x="81942" y="28067"/>
                </a:lnTo>
                <a:close/>
              </a:path>
            </a:pathLst>
          </a:custGeom>
          <a:solidFill>
            <a:srgbClr val="8AC53E"/>
          </a:solidFill>
        </p:spPr>
        <p:txBody>
          <a:bodyPr wrap="square" lIns="0" tIns="0" rIns="0" bIns="0" rtlCol="0"/>
          <a:lstStyle/>
          <a:p/>
        </p:txBody>
      </p:sp>
      <p:sp>
        <p:nvSpPr>
          <p:cNvPr id="26" name="object 26"/>
          <p:cNvSpPr/>
          <p:nvPr/>
        </p:nvSpPr>
        <p:spPr>
          <a:xfrm>
            <a:off x="3023494" y="4341748"/>
            <a:ext cx="566420" cy="181610"/>
          </a:xfrm>
          <a:custGeom>
            <a:avLst/>
            <a:gdLst/>
            <a:ahLst/>
            <a:cxnLst/>
            <a:rect l="l" t="t" r="r" b="b"/>
            <a:pathLst>
              <a:path w="566420" h="181610">
                <a:moveTo>
                  <a:pt x="50563" y="97143"/>
                </a:moveTo>
                <a:lnTo>
                  <a:pt x="33522" y="97155"/>
                </a:lnTo>
                <a:lnTo>
                  <a:pt x="17871" y="103693"/>
                </a:lnTo>
                <a:lnTo>
                  <a:pt x="6328" y="115363"/>
                </a:lnTo>
                <a:lnTo>
                  <a:pt x="0" y="130534"/>
                </a:lnTo>
                <a:lnTo>
                  <a:pt x="49" y="147704"/>
                </a:lnTo>
                <a:lnTo>
                  <a:pt x="6605" y="163278"/>
                </a:lnTo>
                <a:lnTo>
                  <a:pt x="18313" y="174815"/>
                </a:lnTo>
                <a:lnTo>
                  <a:pt x="33498" y="181113"/>
                </a:lnTo>
                <a:lnTo>
                  <a:pt x="50540" y="181101"/>
                </a:lnTo>
                <a:lnTo>
                  <a:pt x="66190" y="174509"/>
                </a:lnTo>
                <a:lnTo>
                  <a:pt x="77733" y="162845"/>
                </a:lnTo>
                <a:lnTo>
                  <a:pt x="81781" y="153162"/>
                </a:lnTo>
                <a:lnTo>
                  <a:pt x="44825" y="153162"/>
                </a:lnTo>
                <a:lnTo>
                  <a:pt x="39237" y="125094"/>
                </a:lnTo>
                <a:lnTo>
                  <a:pt x="78398" y="117217"/>
                </a:lnTo>
                <a:lnTo>
                  <a:pt x="77456" y="114978"/>
                </a:lnTo>
                <a:lnTo>
                  <a:pt x="65748" y="103441"/>
                </a:lnTo>
                <a:lnTo>
                  <a:pt x="50563" y="97143"/>
                </a:lnTo>
                <a:close/>
              </a:path>
              <a:path w="566420" h="181610">
                <a:moveTo>
                  <a:pt x="78398" y="117217"/>
                </a:moveTo>
                <a:lnTo>
                  <a:pt x="39237" y="125094"/>
                </a:lnTo>
                <a:lnTo>
                  <a:pt x="44825" y="153162"/>
                </a:lnTo>
                <a:lnTo>
                  <a:pt x="84062" y="145260"/>
                </a:lnTo>
                <a:lnTo>
                  <a:pt x="84005" y="130534"/>
                </a:lnTo>
                <a:lnTo>
                  <a:pt x="78398" y="117217"/>
                </a:lnTo>
                <a:close/>
              </a:path>
              <a:path w="566420" h="181610">
                <a:moveTo>
                  <a:pt x="84062" y="145260"/>
                </a:moveTo>
                <a:lnTo>
                  <a:pt x="44825" y="153162"/>
                </a:lnTo>
                <a:lnTo>
                  <a:pt x="81781" y="153162"/>
                </a:lnTo>
                <a:lnTo>
                  <a:pt x="84062" y="147704"/>
                </a:lnTo>
                <a:lnTo>
                  <a:pt x="84062" y="145260"/>
                </a:lnTo>
                <a:close/>
              </a:path>
              <a:path w="566420" h="181610">
                <a:moveTo>
                  <a:pt x="482456" y="35937"/>
                </a:moveTo>
                <a:lnTo>
                  <a:pt x="78398" y="117217"/>
                </a:lnTo>
                <a:lnTo>
                  <a:pt x="84005" y="130534"/>
                </a:lnTo>
                <a:lnTo>
                  <a:pt x="84062" y="145260"/>
                </a:lnTo>
                <a:lnTo>
                  <a:pt x="488050" y="63910"/>
                </a:lnTo>
                <a:lnTo>
                  <a:pt x="482476" y="50569"/>
                </a:lnTo>
                <a:lnTo>
                  <a:pt x="482456" y="35937"/>
                </a:lnTo>
                <a:close/>
              </a:path>
              <a:path w="566420" h="181610">
                <a:moveTo>
                  <a:pt x="564113" y="28067"/>
                </a:moveTo>
                <a:lnTo>
                  <a:pt x="521583" y="28067"/>
                </a:lnTo>
                <a:lnTo>
                  <a:pt x="527298" y="56006"/>
                </a:lnTo>
                <a:lnTo>
                  <a:pt x="488050" y="63910"/>
                </a:lnTo>
                <a:lnTo>
                  <a:pt x="489005" y="66196"/>
                </a:lnTo>
                <a:lnTo>
                  <a:pt x="500675" y="77739"/>
                </a:lnTo>
                <a:lnTo>
                  <a:pt x="515846" y="84068"/>
                </a:lnTo>
                <a:lnTo>
                  <a:pt x="532900" y="84068"/>
                </a:lnTo>
                <a:lnTo>
                  <a:pt x="548590" y="77462"/>
                </a:lnTo>
                <a:lnTo>
                  <a:pt x="560127" y="65754"/>
                </a:lnTo>
                <a:lnTo>
                  <a:pt x="566425" y="50569"/>
                </a:lnTo>
                <a:lnTo>
                  <a:pt x="566404" y="33504"/>
                </a:lnTo>
                <a:lnTo>
                  <a:pt x="564113" y="28067"/>
                </a:lnTo>
                <a:close/>
              </a:path>
              <a:path w="566420" h="181610">
                <a:moveTo>
                  <a:pt x="521583" y="28067"/>
                </a:moveTo>
                <a:lnTo>
                  <a:pt x="482456" y="35937"/>
                </a:lnTo>
                <a:lnTo>
                  <a:pt x="482476" y="50569"/>
                </a:lnTo>
                <a:lnTo>
                  <a:pt x="488050" y="63910"/>
                </a:lnTo>
                <a:lnTo>
                  <a:pt x="527298" y="56006"/>
                </a:lnTo>
                <a:lnTo>
                  <a:pt x="521583" y="28067"/>
                </a:lnTo>
                <a:close/>
              </a:path>
              <a:path w="566420" h="181610">
                <a:moveTo>
                  <a:pt x="515995" y="0"/>
                </a:moveTo>
                <a:lnTo>
                  <a:pt x="500290" y="6611"/>
                </a:lnTo>
                <a:lnTo>
                  <a:pt x="488753" y="18319"/>
                </a:lnTo>
                <a:lnTo>
                  <a:pt x="482455" y="33504"/>
                </a:lnTo>
                <a:lnTo>
                  <a:pt x="482456" y="35937"/>
                </a:lnTo>
                <a:lnTo>
                  <a:pt x="521583" y="28067"/>
                </a:lnTo>
                <a:lnTo>
                  <a:pt x="564113" y="28067"/>
                </a:lnTo>
                <a:lnTo>
                  <a:pt x="559821" y="17877"/>
                </a:lnTo>
                <a:lnTo>
                  <a:pt x="548157" y="6334"/>
                </a:lnTo>
                <a:lnTo>
                  <a:pt x="533017" y="5"/>
                </a:lnTo>
                <a:lnTo>
                  <a:pt x="515995" y="0"/>
                </a:lnTo>
                <a:close/>
              </a:path>
            </a:pathLst>
          </a:custGeom>
          <a:solidFill>
            <a:srgbClr val="8AC53E"/>
          </a:solidFill>
        </p:spPr>
        <p:txBody>
          <a:bodyPr wrap="square" lIns="0" tIns="0" rIns="0" bIns="0" rtlCol="0"/>
          <a:lstStyle/>
          <a:p/>
        </p:txBody>
      </p:sp>
      <p:sp>
        <p:nvSpPr>
          <p:cNvPr id="27" name="object 27"/>
          <p:cNvSpPr/>
          <p:nvPr/>
        </p:nvSpPr>
        <p:spPr>
          <a:xfrm>
            <a:off x="3260581" y="4642849"/>
            <a:ext cx="474980" cy="412750"/>
          </a:xfrm>
          <a:custGeom>
            <a:avLst/>
            <a:gdLst/>
            <a:ahLst/>
            <a:cxnLst/>
            <a:rect l="l" t="t" r="r" b="b"/>
            <a:pathLst>
              <a:path w="474979" h="412750">
                <a:moveTo>
                  <a:pt x="46386" y="326898"/>
                </a:moveTo>
                <a:lnTo>
                  <a:pt x="30073" y="328650"/>
                </a:lnTo>
                <a:lnTo>
                  <a:pt x="15128" y="336819"/>
                </a:lnTo>
                <a:lnTo>
                  <a:pt x="4510" y="350067"/>
                </a:lnTo>
                <a:lnTo>
                  <a:pt x="0" y="365839"/>
                </a:lnTo>
                <a:lnTo>
                  <a:pt x="1752" y="382182"/>
                </a:lnTo>
                <a:lnTo>
                  <a:pt x="9921" y="397144"/>
                </a:lnTo>
                <a:lnTo>
                  <a:pt x="23223" y="407763"/>
                </a:lnTo>
                <a:lnTo>
                  <a:pt x="38989" y="412273"/>
                </a:lnTo>
                <a:lnTo>
                  <a:pt x="55302" y="410521"/>
                </a:lnTo>
                <a:lnTo>
                  <a:pt x="70246" y="402351"/>
                </a:lnTo>
                <a:lnTo>
                  <a:pt x="80865" y="389032"/>
                </a:lnTo>
                <a:lnTo>
                  <a:pt x="83299" y="380507"/>
                </a:lnTo>
                <a:lnTo>
                  <a:pt x="51831" y="380507"/>
                </a:lnTo>
                <a:lnTo>
                  <a:pt x="33543" y="358663"/>
                </a:lnTo>
                <a:lnTo>
                  <a:pt x="64113" y="332974"/>
                </a:lnTo>
                <a:lnTo>
                  <a:pt x="62152" y="331408"/>
                </a:lnTo>
                <a:lnTo>
                  <a:pt x="46386" y="326898"/>
                </a:lnTo>
                <a:close/>
              </a:path>
              <a:path w="474979" h="412750">
                <a:moveTo>
                  <a:pt x="64113" y="332974"/>
                </a:moveTo>
                <a:lnTo>
                  <a:pt x="33543" y="358663"/>
                </a:lnTo>
                <a:lnTo>
                  <a:pt x="51831" y="380507"/>
                </a:lnTo>
                <a:lnTo>
                  <a:pt x="82449" y="354778"/>
                </a:lnTo>
                <a:lnTo>
                  <a:pt x="75453" y="342026"/>
                </a:lnTo>
                <a:lnTo>
                  <a:pt x="64113" y="332974"/>
                </a:lnTo>
                <a:close/>
              </a:path>
              <a:path w="474979" h="412750">
                <a:moveTo>
                  <a:pt x="82449" y="354778"/>
                </a:moveTo>
                <a:lnTo>
                  <a:pt x="51831" y="380507"/>
                </a:lnTo>
                <a:lnTo>
                  <a:pt x="83299" y="380507"/>
                </a:lnTo>
                <a:lnTo>
                  <a:pt x="85375" y="373237"/>
                </a:lnTo>
                <a:lnTo>
                  <a:pt x="83623" y="356917"/>
                </a:lnTo>
                <a:lnTo>
                  <a:pt x="82449" y="354778"/>
                </a:lnTo>
                <a:close/>
              </a:path>
              <a:path w="474979" h="412750">
                <a:moveTo>
                  <a:pt x="391944" y="57481"/>
                </a:moveTo>
                <a:lnTo>
                  <a:pt x="64113" y="332974"/>
                </a:lnTo>
                <a:lnTo>
                  <a:pt x="75453" y="342026"/>
                </a:lnTo>
                <a:lnTo>
                  <a:pt x="82449" y="354778"/>
                </a:lnTo>
                <a:lnTo>
                  <a:pt x="410240" y="79318"/>
                </a:lnTo>
                <a:lnTo>
                  <a:pt x="398922" y="70246"/>
                </a:lnTo>
                <a:lnTo>
                  <a:pt x="391944" y="57481"/>
                </a:lnTo>
                <a:close/>
              </a:path>
              <a:path w="474979" h="412750">
                <a:moveTo>
                  <a:pt x="472806" y="31765"/>
                </a:moveTo>
                <a:lnTo>
                  <a:pt x="422544" y="31765"/>
                </a:lnTo>
                <a:lnTo>
                  <a:pt x="440832" y="53609"/>
                </a:lnTo>
                <a:lnTo>
                  <a:pt x="410240" y="79318"/>
                </a:lnTo>
                <a:lnTo>
                  <a:pt x="412170" y="80865"/>
                </a:lnTo>
                <a:lnTo>
                  <a:pt x="427942" y="85375"/>
                </a:lnTo>
                <a:lnTo>
                  <a:pt x="444285" y="83623"/>
                </a:lnTo>
                <a:lnTo>
                  <a:pt x="459247" y="75453"/>
                </a:lnTo>
                <a:lnTo>
                  <a:pt x="469866" y="62152"/>
                </a:lnTo>
                <a:lnTo>
                  <a:pt x="474376" y="46386"/>
                </a:lnTo>
                <a:lnTo>
                  <a:pt x="472806" y="31765"/>
                </a:lnTo>
                <a:close/>
              </a:path>
              <a:path w="474979" h="412750">
                <a:moveTo>
                  <a:pt x="422544" y="31765"/>
                </a:moveTo>
                <a:lnTo>
                  <a:pt x="391944" y="57481"/>
                </a:lnTo>
                <a:lnTo>
                  <a:pt x="398922" y="70246"/>
                </a:lnTo>
                <a:lnTo>
                  <a:pt x="410240" y="79318"/>
                </a:lnTo>
                <a:lnTo>
                  <a:pt x="440832" y="53609"/>
                </a:lnTo>
                <a:lnTo>
                  <a:pt x="422544" y="31765"/>
                </a:lnTo>
                <a:close/>
              </a:path>
              <a:path w="474979" h="412750">
                <a:moveTo>
                  <a:pt x="435340" y="0"/>
                </a:moveTo>
                <a:lnTo>
                  <a:pt x="419020" y="1752"/>
                </a:lnTo>
                <a:lnTo>
                  <a:pt x="404129" y="9921"/>
                </a:lnTo>
                <a:lnTo>
                  <a:pt x="393511" y="23223"/>
                </a:lnTo>
                <a:lnTo>
                  <a:pt x="389000" y="38988"/>
                </a:lnTo>
                <a:lnTo>
                  <a:pt x="390753" y="55302"/>
                </a:lnTo>
                <a:lnTo>
                  <a:pt x="391944" y="57481"/>
                </a:lnTo>
                <a:lnTo>
                  <a:pt x="422544" y="31765"/>
                </a:lnTo>
                <a:lnTo>
                  <a:pt x="472806" y="31765"/>
                </a:lnTo>
                <a:lnTo>
                  <a:pt x="472624" y="30073"/>
                </a:lnTo>
                <a:lnTo>
                  <a:pt x="464454" y="15128"/>
                </a:lnTo>
                <a:lnTo>
                  <a:pt x="451135" y="4510"/>
                </a:lnTo>
                <a:lnTo>
                  <a:pt x="435340" y="0"/>
                </a:lnTo>
                <a:close/>
              </a:path>
            </a:pathLst>
          </a:custGeom>
          <a:solidFill>
            <a:srgbClr val="8AC53E"/>
          </a:solidFill>
        </p:spPr>
        <p:txBody>
          <a:bodyPr wrap="square" lIns="0" tIns="0" rIns="0" bIns="0" rtlCol="0"/>
          <a:lstStyle/>
          <a:p/>
        </p:txBody>
      </p:sp>
      <p:sp>
        <p:nvSpPr>
          <p:cNvPr id="28" name="object 28"/>
          <p:cNvSpPr/>
          <p:nvPr/>
        </p:nvSpPr>
        <p:spPr>
          <a:xfrm>
            <a:off x="5410946" y="3365737"/>
            <a:ext cx="474980" cy="412750"/>
          </a:xfrm>
          <a:custGeom>
            <a:avLst/>
            <a:gdLst/>
            <a:ahLst/>
            <a:cxnLst/>
            <a:rect l="l" t="t" r="r" b="b"/>
            <a:pathLst>
              <a:path w="474979" h="412750">
                <a:moveTo>
                  <a:pt x="46386" y="326898"/>
                </a:moveTo>
                <a:lnTo>
                  <a:pt x="30073" y="328650"/>
                </a:lnTo>
                <a:lnTo>
                  <a:pt x="15128" y="336819"/>
                </a:lnTo>
                <a:lnTo>
                  <a:pt x="4510" y="350067"/>
                </a:lnTo>
                <a:lnTo>
                  <a:pt x="0" y="365839"/>
                </a:lnTo>
                <a:lnTo>
                  <a:pt x="1752" y="382182"/>
                </a:lnTo>
                <a:lnTo>
                  <a:pt x="9921" y="397144"/>
                </a:lnTo>
                <a:lnTo>
                  <a:pt x="23223" y="407763"/>
                </a:lnTo>
                <a:lnTo>
                  <a:pt x="38989" y="412273"/>
                </a:lnTo>
                <a:lnTo>
                  <a:pt x="55302" y="410521"/>
                </a:lnTo>
                <a:lnTo>
                  <a:pt x="70246" y="402351"/>
                </a:lnTo>
                <a:lnTo>
                  <a:pt x="80865" y="389032"/>
                </a:lnTo>
                <a:lnTo>
                  <a:pt x="83299" y="380507"/>
                </a:lnTo>
                <a:lnTo>
                  <a:pt x="51831" y="380507"/>
                </a:lnTo>
                <a:lnTo>
                  <a:pt x="33543" y="358663"/>
                </a:lnTo>
                <a:lnTo>
                  <a:pt x="64113" y="332974"/>
                </a:lnTo>
                <a:lnTo>
                  <a:pt x="62152" y="331408"/>
                </a:lnTo>
                <a:lnTo>
                  <a:pt x="46386" y="326898"/>
                </a:lnTo>
                <a:close/>
              </a:path>
              <a:path w="474979" h="412750">
                <a:moveTo>
                  <a:pt x="64113" y="332974"/>
                </a:moveTo>
                <a:lnTo>
                  <a:pt x="33543" y="358663"/>
                </a:lnTo>
                <a:lnTo>
                  <a:pt x="51831" y="380507"/>
                </a:lnTo>
                <a:lnTo>
                  <a:pt x="82449" y="354778"/>
                </a:lnTo>
                <a:lnTo>
                  <a:pt x="75453" y="342026"/>
                </a:lnTo>
                <a:lnTo>
                  <a:pt x="64113" y="332974"/>
                </a:lnTo>
                <a:close/>
              </a:path>
              <a:path w="474979" h="412750">
                <a:moveTo>
                  <a:pt x="82449" y="354778"/>
                </a:moveTo>
                <a:lnTo>
                  <a:pt x="51831" y="380507"/>
                </a:lnTo>
                <a:lnTo>
                  <a:pt x="83299" y="380507"/>
                </a:lnTo>
                <a:lnTo>
                  <a:pt x="85375" y="373237"/>
                </a:lnTo>
                <a:lnTo>
                  <a:pt x="83623" y="356917"/>
                </a:lnTo>
                <a:lnTo>
                  <a:pt x="82449" y="354778"/>
                </a:lnTo>
                <a:close/>
              </a:path>
              <a:path w="474979" h="412750">
                <a:moveTo>
                  <a:pt x="391944" y="57481"/>
                </a:moveTo>
                <a:lnTo>
                  <a:pt x="64113" y="332974"/>
                </a:lnTo>
                <a:lnTo>
                  <a:pt x="75453" y="342026"/>
                </a:lnTo>
                <a:lnTo>
                  <a:pt x="82449" y="354778"/>
                </a:lnTo>
                <a:lnTo>
                  <a:pt x="410240" y="79318"/>
                </a:lnTo>
                <a:lnTo>
                  <a:pt x="398922" y="70246"/>
                </a:lnTo>
                <a:lnTo>
                  <a:pt x="391944" y="57481"/>
                </a:lnTo>
                <a:close/>
              </a:path>
              <a:path w="474979" h="412750">
                <a:moveTo>
                  <a:pt x="472806" y="31765"/>
                </a:moveTo>
                <a:lnTo>
                  <a:pt x="422544" y="31765"/>
                </a:lnTo>
                <a:lnTo>
                  <a:pt x="440832" y="53609"/>
                </a:lnTo>
                <a:lnTo>
                  <a:pt x="410240" y="79318"/>
                </a:lnTo>
                <a:lnTo>
                  <a:pt x="412170" y="80865"/>
                </a:lnTo>
                <a:lnTo>
                  <a:pt x="427942" y="85375"/>
                </a:lnTo>
                <a:lnTo>
                  <a:pt x="444285" y="83623"/>
                </a:lnTo>
                <a:lnTo>
                  <a:pt x="459247" y="75453"/>
                </a:lnTo>
                <a:lnTo>
                  <a:pt x="469866" y="62152"/>
                </a:lnTo>
                <a:lnTo>
                  <a:pt x="474376" y="46386"/>
                </a:lnTo>
                <a:lnTo>
                  <a:pt x="472806" y="31765"/>
                </a:lnTo>
                <a:close/>
              </a:path>
              <a:path w="474979" h="412750">
                <a:moveTo>
                  <a:pt x="422544" y="31765"/>
                </a:moveTo>
                <a:lnTo>
                  <a:pt x="391944" y="57481"/>
                </a:lnTo>
                <a:lnTo>
                  <a:pt x="398922" y="70246"/>
                </a:lnTo>
                <a:lnTo>
                  <a:pt x="410240" y="79318"/>
                </a:lnTo>
                <a:lnTo>
                  <a:pt x="440832" y="53609"/>
                </a:lnTo>
                <a:lnTo>
                  <a:pt x="422544" y="31765"/>
                </a:lnTo>
                <a:close/>
              </a:path>
              <a:path w="474979" h="412750">
                <a:moveTo>
                  <a:pt x="435387" y="0"/>
                </a:moveTo>
                <a:lnTo>
                  <a:pt x="419074" y="1752"/>
                </a:lnTo>
                <a:lnTo>
                  <a:pt x="404129" y="9921"/>
                </a:lnTo>
                <a:lnTo>
                  <a:pt x="393511" y="23223"/>
                </a:lnTo>
                <a:lnTo>
                  <a:pt x="389000" y="38988"/>
                </a:lnTo>
                <a:lnTo>
                  <a:pt x="390753" y="55302"/>
                </a:lnTo>
                <a:lnTo>
                  <a:pt x="391944" y="57481"/>
                </a:lnTo>
                <a:lnTo>
                  <a:pt x="422544" y="31765"/>
                </a:lnTo>
                <a:lnTo>
                  <a:pt x="472806" y="31765"/>
                </a:lnTo>
                <a:lnTo>
                  <a:pt x="472624" y="30073"/>
                </a:lnTo>
                <a:lnTo>
                  <a:pt x="464454" y="15128"/>
                </a:lnTo>
                <a:lnTo>
                  <a:pt x="451153" y="4510"/>
                </a:lnTo>
                <a:lnTo>
                  <a:pt x="435387" y="0"/>
                </a:lnTo>
                <a:close/>
              </a:path>
            </a:pathLst>
          </a:custGeom>
          <a:solidFill>
            <a:srgbClr val="00AEE1"/>
          </a:solidFill>
        </p:spPr>
        <p:txBody>
          <a:bodyPr wrap="square" lIns="0" tIns="0" rIns="0" bIns="0" rtlCol="0"/>
          <a:lstStyle/>
          <a:p/>
        </p:txBody>
      </p:sp>
      <p:sp>
        <p:nvSpPr>
          <p:cNvPr id="29" name="object 29"/>
          <p:cNvSpPr/>
          <p:nvPr/>
        </p:nvSpPr>
        <p:spPr>
          <a:xfrm>
            <a:off x="5556250" y="3907282"/>
            <a:ext cx="567055" cy="172720"/>
          </a:xfrm>
          <a:custGeom>
            <a:avLst/>
            <a:gdLst/>
            <a:ahLst/>
            <a:cxnLst/>
            <a:rect l="l" t="t" r="r" b="b"/>
            <a:pathLst>
              <a:path w="567054" h="172720">
                <a:moveTo>
                  <a:pt x="34416" y="88392"/>
                </a:moveTo>
                <a:lnTo>
                  <a:pt x="18627" y="94743"/>
                </a:lnTo>
                <a:lnTo>
                  <a:pt x="6873" y="106251"/>
                </a:lnTo>
                <a:lnTo>
                  <a:pt x="287" y="121306"/>
                </a:lnTo>
                <a:lnTo>
                  <a:pt x="0" y="138303"/>
                </a:lnTo>
                <a:lnTo>
                  <a:pt x="6334" y="154092"/>
                </a:lnTo>
                <a:lnTo>
                  <a:pt x="17811" y="165846"/>
                </a:lnTo>
                <a:lnTo>
                  <a:pt x="32861" y="172432"/>
                </a:lnTo>
                <a:lnTo>
                  <a:pt x="49911" y="172720"/>
                </a:lnTo>
                <a:lnTo>
                  <a:pt x="65700" y="166385"/>
                </a:lnTo>
                <a:lnTo>
                  <a:pt x="77454" y="154908"/>
                </a:lnTo>
                <a:lnTo>
                  <a:pt x="81942" y="144653"/>
                </a:lnTo>
                <a:lnTo>
                  <a:pt x="44703" y="144653"/>
                </a:lnTo>
                <a:lnTo>
                  <a:pt x="39624" y="116459"/>
                </a:lnTo>
                <a:lnTo>
                  <a:pt x="78888" y="109263"/>
                </a:lnTo>
                <a:lnTo>
                  <a:pt x="77993" y="107037"/>
                </a:lnTo>
                <a:lnTo>
                  <a:pt x="66516" y="95313"/>
                </a:lnTo>
                <a:lnTo>
                  <a:pt x="51466" y="88733"/>
                </a:lnTo>
                <a:lnTo>
                  <a:pt x="34416" y="88392"/>
                </a:lnTo>
                <a:close/>
              </a:path>
              <a:path w="567054" h="172720">
                <a:moveTo>
                  <a:pt x="78888" y="109263"/>
                </a:moveTo>
                <a:lnTo>
                  <a:pt x="39624" y="116459"/>
                </a:lnTo>
                <a:lnTo>
                  <a:pt x="44703" y="144653"/>
                </a:lnTo>
                <a:lnTo>
                  <a:pt x="84081" y="137438"/>
                </a:lnTo>
                <a:lnTo>
                  <a:pt x="84327" y="122809"/>
                </a:lnTo>
                <a:lnTo>
                  <a:pt x="78888" y="109263"/>
                </a:lnTo>
                <a:close/>
              </a:path>
              <a:path w="567054" h="172720">
                <a:moveTo>
                  <a:pt x="84081" y="137438"/>
                </a:moveTo>
                <a:lnTo>
                  <a:pt x="44703" y="144653"/>
                </a:lnTo>
                <a:lnTo>
                  <a:pt x="81942" y="144653"/>
                </a:lnTo>
                <a:lnTo>
                  <a:pt x="84040" y="139858"/>
                </a:lnTo>
                <a:lnTo>
                  <a:pt x="84081" y="137438"/>
                </a:lnTo>
                <a:close/>
              </a:path>
              <a:path w="567054" h="172720">
                <a:moveTo>
                  <a:pt x="482640" y="35274"/>
                </a:moveTo>
                <a:lnTo>
                  <a:pt x="78888" y="109263"/>
                </a:lnTo>
                <a:lnTo>
                  <a:pt x="84327" y="122809"/>
                </a:lnTo>
                <a:lnTo>
                  <a:pt x="84081" y="137438"/>
                </a:lnTo>
                <a:lnTo>
                  <a:pt x="487802" y="63474"/>
                </a:lnTo>
                <a:lnTo>
                  <a:pt x="482346" y="49911"/>
                </a:lnTo>
                <a:lnTo>
                  <a:pt x="482640" y="35274"/>
                </a:lnTo>
                <a:close/>
              </a:path>
              <a:path w="567054" h="172720">
                <a:moveTo>
                  <a:pt x="564149" y="28067"/>
                </a:moveTo>
                <a:lnTo>
                  <a:pt x="521970" y="28067"/>
                </a:lnTo>
                <a:lnTo>
                  <a:pt x="527176" y="56261"/>
                </a:lnTo>
                <a:lnTo>
                  <a:pt x="487802" y="63474"/>
                </a:lnTo>
                <a:lnTo>
                  <a:pt x="488697" y="65700"/>
                </a:lnTo>
                <a:lnTo>
                  <a:pt x="500205" y="77454"/>
                </a:lnTo>
                <a:lnTo>
                  <a:pt x="515260" y="84040"/>
                </a:lnTo>
                <a:lnTo>
                  <a:pt x="532257" y="84328"/>
                </a:lnTo>
                <a:lnTo>
                  <a:pt x="548100" y="77976"/>
                </a:lnTo>
                <a:lnTo>
                  <a:pt x="559847" y="66468"/>
                </a:lnTo>
                <a:lnTo>
                  <a:pt x="566404" y="51413"/>
                </a:lnTo>
                <a:lnTo>
                  <a:pt x="566674" y="34417"/>
                </a:lnTo>
                <a:lnTo>
                  <a:pt x="564149" y="28067"/>
                </a:lnTo>
                <a:close/>
              </a:path>
              <a:path w="567054" h="172720">
                <a:moveTo>
                  <a:pt x="521970" y="28067"/>
                </a:moveTo>
                <a:lnTo>
                  <a:pt x="482640" y="35274"/>
                </a:lnTo>
                <a:lnTo>
                  <a:pt x="482346" y="49911"/>
                </a:lnTo>
                <a:lnTo>
                  <a:pt x="487802" y="63474"/>
                </a:lnTo>
                <a:lnTo>
                  <a:pt x="527176" y="56261"/>
                </a:lnTo>
                <a:lnTo>
                  <a:pt x="521970" y="28067"/>
                </a:lnTo>
                <a:close/>
              </a:path>
              <a:path w="567054" h="172720">
                <a:moveTo>
                  <a:pt x="516889" y="0"/>
                </a:moveTo>
                <a:lnTo>
                  <a:pt x="501044" y="6334"/>
                </a:lnTo>
                <a:lnTo>
                  <a:pt x="489283" y="17811"/>
                </a:lnTo>
                <a:lnTo>
                  <a:pt x="482689" y="32861"/>
                </a:lnTo>
                <a:lnTo>
                  <a:pt x="482640" y="35274"/>
                </a:lnTo>
                <a:lnTo>
                  <a:pt x="521970" y="28067"/>
                </a:lnTo>
                <a:lnTo>
                  <a:pt x="564149" y="28067"/>
                </a:lnTo>
                <a:lnTo>
                  <a:pt x="560395" y="18627"/>
                </a:lnTo>
                <a:lnTo>
                  <a:pt x="548925" y="6873"/>
                </a:lnTo>
                <a:lnTo>
                  <a:pt x="533884" y="287"/>
                </a:lnTo>
                <a:lnTo>
                  <a:pt x="516889" y="0"/>
                </a:lnTo>
                <a:close/>
              </a:path>
            </a:pathLst>
          </a:custGeom>
          <a:solidFill>
            <a:srgbClr val="00AEE1"/>
          </a:solidFill>
        </p:spPr>
        <p:txBody>
          <a:bodyPr wrap="square" lIns="0" tIns="0" rIns="0" bIns="0" rtlCol="0"/>
          <a:lstStyle/>
          <a:p/>
        </p:txBody>
      </p:sp>
      <p:sp>
        <p:nvSpPr>
          <p:cNvPr id="30" name="object 30"/>
          <p:cNvSpPr/>
          <p:nvPr/>
        </p:nvSpPr>
        <p:spPr>
          <a:xfrm>
            <a:off x="5556382" y="4341748"/>
            <a:ext cx="566420" cy="181610"/>
          </a:xfrm>
          <a:custGeom>
            <a:avLst/>
            <a:gdLst/>
            <a:ahLst/>
            <a:cxnLst/>
            <a:rect l="l" t="t" r="r" b="b"/>
            <a:pathLst>
              <a:path w="566420" h="181610">
                <a:moveTo>
                  <a:pt x="482456" y="145281"/>
                </a:moveTo>
                <a:lnTo>
                  <a:pt x="482455" y="147704"/>
                </a:lnTo>
                <a:lnTo>
                  <a:pt x="488753" y="162845"/>
                </a:lnTo>
                <a:lnTo>
                  <a:pt x="500290" y="174509"/>
                </a:lnTo>
                <a:lnTo>
                  <a:pt x="515995" y="181101"/>
                </a:lnTo>
                <a:lnTo>
                  <a:pt x="533063" y="181101"/>
                </a:lnTo>
                <a:lnTo>
                  <a:pt x="548205" y="174815"/>
                </a:lnTo>
                <a:lnTo>
                  <a:pt x="559875" y="163278"/>
                </a:lnTo>
                <a:lnTo>
                  <a:pt x="564087" y="153162"/>
                </a:lnTo>
                <a:lnTo>
                  <a:pt x="521583" y="153162"/>
                </a:lnTo>
                <a:lnTo>
                  <a:pt x="482456" y="145281"/>
                </a:lnTo>
                <a:close/>
              </a:path>
              <a:path w="566420" h="181610">
                <a:moveTo>
                  <a:pt x="488077" y="117207"/>
                </a:moveTo>
                <a:lnTo>
                  <a:pt x="482529" y="130534"/>
                </a:lnTo>
                <a:lnTo>
                  <a:pt x="482456" y="145281"/>
                </a:lnTo>
                <a:lnTo>
                  <a:pt x="521583" y="153162"/>
                </a:lnTo>
                <a:lnTo>
                  <a:pt x="527298" y="125094"/>
                </a:lnTo>
                <a:lnTo>
                  <a:pt x="488077" y="117207"/>
                </a:lnTo>
                <a:close/>
              </a:path>
              <a:path w="566420" h="181610">
                <a:moveTo>
                  <a:pt x="515846" y="97143"/>
                </a:moveTo>
                <a:lnTo>
                  <a:pt x="500675" y="103441"/>
                </a:lnTo>
                <a:lnTo>
                  <a:pt x="489005" y="114978"/>
                </a:lnTo>
                <a:lnTo>
                  <a:pt x="488077" y="117207"/>
                </a:lnTo>
                <a:lnTo>
                  <a:pt x="527298" y="125094"/>
                </a:lnTo>
                <a:lnTo>
                  <a:pt x="521583" y="153162"/>
                </a:lnTo>
                <a:lnTo>
                  <a:pt x="564087" y="153162"/>
                </a:lnTo>
                <a:lnTo>
                  <a:pt x="566359" y="147704"/>
                </a:lnTo>
                <a:lnTo>
                  <a:pt x="566425" y="130534"/>
                </a:lnTo>
                <a:lnTo>
                  <a:pt x="560127" y="115363"/>
                </a:lnTo>
                <a:lnTo>
                  <a:pt x="548590" y="103693"/>
                </a:lnTo>
                <a:lnTo>
                  <a:pt x="532886" y="97155"/>
                </a:lnTo>
                <a:lnTo>
                  <a:pt x="515846" y="97143"/>
                </a:lnTo>
                <a:close/>
              </a:path>
              <a:path w="566420" h="181610">
                <a:moveTo>
                  <a:pt x="84062" y="35957"/>
                </a:moveTo>
                <a:lnTo>
                  <a:pt x="84057" y="50569"/>
                </a:lnTo>
                <a:lnTo>
                  <a:pt x="78426" y="63900"/>
                </a:lnTo>
                <a:lnTo>
                  <a:pt x="482456" y="145281"/>
                </a:lnTo>
                <a:lnTo>
                  <a:pt x="482529" y="130534"/>
                </a:lnTo>
                <a:lnTo>
                  <a:pt x="488077" y="117207"/>
                </a:lnTo>
                <a:lnTo>
                  <a:pt x="84062" y="35957"/>
                </a:lnTo>
                <a:close/>
              </a:path>
              <a:path w="566420" h="181610">
                <a:moveTo>
                  <a:pt x="50540" y="0"/>
                </a:moveTo>
                <a:lnTo>
                  <a:pt x="6605" y="17877"/>
                </a:lnTo>
                <a:lnTo>
                  <a:pt x="0" y="50569"/>
                </a:lnTo>
                <a:lnTo>
                  <a:pt x="6328" y="65754"/>
                </a:lnTo>
                <a:lnTo>
                  <a:pt x="17871" y="77462"/>
                </a:lnTo>
                <a:lnTo>
                  <a:pt x="33522" y="84074"/>
                </a:lnTo>
                <a:lnTo>
                  <a:pt x="50563" y="84068"/>
                </a:lnTo>
                <a:lnTo>
                  <a:pt x="65748" y="77739"/>
                </a:lnTo>
                <a:lnTo>
                  <a:pt x="77456" y="66196"/>
                </a:lnTo>
                <a:lnTo>
                  <a:pt x="78426" y="63900"/>
                </a:lnTo>
                <a:lnTo>
                  <a:pt x="39237" y="56006"/>
                </a:lnTo>
                <a:lnTo>
                  <a:pt x="44825" y="28067"/>
                </a:lnTo>
                <a:lnTo>
                  <a:pt x="81796" y="28067"/>
                </a:lnTo>
                <a:lnTo>
                  <a:pt x="77733" y="18319"/>
                </a:lnTo>
                <a:lnTo>
                  <a:pt x="66190" y="6611"/>
                </a:lnTo>
                <a:lnTo>
                  <a:pt x="50540" y="0"/>
                </a:lnTo>
                <a:close/>
              </a:path>
              <a:path w="566420" h="181610">
                <a:moveTo>
                  <a:pt x="44825" y="28067"/>
                </a:moveTo>
                <a:lnTo>
                  <a:pt x="39237" y="56006"/>
                </a:lnTo>
                <a:lnTo>
                  <a:pt x="78426" y="63900"/>
                </a:lnTo>
                <a:lnTo>
                  <a:pt x="84057" y="50569"/>
                </a:lnTo>
                <a:lnTo>
                  <a:pt x="84062" y="35957"/>
                </a:lnTo>
                <a:lnTo>
                  <a:pt x="44825" y="28067"/>
                </a:lnTo>
                <a:close/>
              </a:path>
              <a:path w="566420" h="181610">
                <a:moveTo>
                  <a:pt x="81796" y="28067"/>
                </a:moveTo>
                <a:lnTo>
                  <a:pt x="44825" y="28067"/>
                </a:lnTo>
                <a:lnTo>
                  <a:pt x="84062" y="35957"/>
                </a:lnTo>
                <a:lnTo>
                  <a:pt x="84062" y="33504"/>
                </a:lnTo>
                <a:lnTo>
                  <a:pt x="81796" y="28067"/>
                </a:lnTo>
                <a:close/>
              </a:path>
            </a:pathLst>
          </a:custGeom>
          <a:solidFill>
            <a:srgbClr val="00AEE1"/>
          </a:solidFill>
        </p:spPr>
        <p:txBody>
          <a:bodyPr wrap="square" lIns="0" tIns="0" rIns="0" bIns="0" rtlCol="0"/>
          <a:lstStyle/>
          <a:p/>
        </p:txBody>
      </p:sp>
      <p:sp>
        <p:nvSpPr>
          <p:cNvPr id="31" name="object 31"/>
          <p:cNvSpPr/>
          <p:nvPr/>
        </p:nvSpPr>
        <p:spPr>
          <a:xfrm>
            <a:off x="5410946" y="4642849"/>
            <a:ext cx="474980" cy="412750"/>
          </a:xfrm>
          <a:custGeom>
            <a:avLst/>
            <a:gdLst/>
            <a:ahLst/>
            <a:cxnLst/>
            <a:rect l="l" t="t" r="r" b="b"/>
            <a:pathLst>
              <a:path w="474979" h="412750">
                <a:moveTo>
                  <a:pt x="391927" y="354778"/>
                </a:moveTo>
                <a:lnTo>
                  <a:pt x="390753" y="356917"/>
                </a:lnTo>
                <a:lnTo>
                  <a:pt x="389000" y="373237"/>
                </a:lnTo>
                <a:lnTo>
                  <a:pt x="393511" y="389032"/>
                </a:lnTo>
                <a:lnTo>
                  <a:pt x="404129" y="402351"/>
                </a:lnTo>
                <a:lnTo>
                  <a:pt x="419020" y="410521"/>
                </a:lnTo>
                <a:lnTo>
                  <a:pt x="435340" y="412273"/>
                </a:lnTo>
                <a:lnTo>
                  <a:pt x="451135" y="407763"/>
                </a:lnTo>
                <a:lnTo>
                  <a:pt x="464454" y="397144"/>
                </a:lnTo>
                <a:lnTo>
                  <a:pt x="472624" y="382182"/>
                </a:lnTo>
                <a:lnTo>
                  <a:pt x="472804" y="380507"/>
                </a:lnTo>
                <a:lnTo>
                  <a:pt x="422544" y="380507"/>
                </a:lnTo>
                <a:lnTo>
                  <a:pt x="391927" y="354778"/>
                </a:lnTo>
                <a:close/>
              </a:path>
              <a:path w="474979" h="412750">
                <a:moveTo>
                  <a:pt x="410240" y="332955"/>
                </a:moveTo>
                <a:lnTo>
                  <a:pt x="398922" y="342026"/>
                </a:lnTo>
                <a:lnTo>
                  <a:pt x="391927" y="354778"/>
                </a:lnTo>
                <a:lnTo>
                  <a:pt x="422544" y="380507"/>
                </a:lnTo>
                <a:lnTo>
                  <a:pt x="440832" y="358663"/>
                </a:lnTo>
                <a:lnTo>
                  <a:pt x="410240" y="332955"/>
                </a:lnTo>
                <a:close/>
              </a:path>
              <a:path w="474979" h="412750">
                <a:moveTo>
                  <a:pt x="427942" y="326898"/>
                </a:moveTo>
                <a:lnTo>
                  <a:pt x="412170" y="331408"/>
                </a:lnTo>
                <a:lnTo>
                  <a:pt x="410240" y="332955"/>
                </a:lnTo>
                <a:lnTo>
                  <a:pt x="440832" y="358663"/>
                </a:lnTo>
                <a:lnTo>
                  <a:pt x="422544" y="380507"/>
                </a:lnTo>
                <a:lnTo>
                  <a:pt x="472804" y="380507"/>
                </a:lnTo>
                <a:lnTo>
                  <a:pt x="474376" y="365839"/>
                </a:lnTo>
                <a:lnTo>
                  <a:pt x="469866" y="350067"/>
                </a:lnTo>
                <a:lnTo>
                  <a:pt x="459247" y="336819"/>
                </a:lnTo>
                <a:lnTo>
                  <a:pt x="444285" y="328650"/>
                </a:lnTo>
                <a:lnTo>
                  <a:pt x="427942" y="326898"/>
                </a:lnTo>
                <a:close/>
              </a:path>
              <a:path w="474979" h="412750">
                <a:moveTo>
                  <a:pt x="82432" y="57481"/>
                </a:moveTo>
                <a:lnTo>
                  <a:pt x="75453" y="70246"/>
                </a:lnTo>
                <a:lnTo>
                  <a:pt x="64113" y="79299"/>
                </a:lnTo>
                <a:lnTo>
                  <a:pt x="391927" y="354778"/>
                </a:lnTo>
                <a:lnTo>
                  <a:pt x="398922" y="342026"/>
                </a:lnTo>
                <a:lnTo>
                  <a:pt x="410240" y="332955"/>
                </a:lnTo>
                <a:lnTo>
                  <a:pt x="82432" y="57481"/>
                </a:lnTo>
                <a:close/>
              </a:path>
              <a:path w="474979" h="412750">
                <a:moveTo>
                  <a:pt x="38989" y="0"/>
                </a:moveTo>
                <a:lnTo>
                  <a:pt x="23223" y="4510"/>
                </a:lnTo>
                <a:lnTo>
                  <a:pt x="9921" y="15128"/>
                </a:lnTo>
                <a:lnTo>
                  <a:pt x="1752" y="30073"/>
                </a:lnTo>
                <a:lnTo>
                  <a:pt x="0" y="46386"/>
                </a:lnTo>
                <a:lnTo>
                  <a:pt x="4510" y="62152"/>
                </a:lnTo>
                <a:lnTo>
                  <a:pt x="15128" y="75453"/>
                </a:lnTo>
                <a:lnTo>
                  <a:pt x="30073" y="83623"/>
                </a:lnTo>
                <a:lnTo>
                  <a:pt x="46386" y="85375"/>
                </a:lnTo>
                <a:lnTo>
                  <a:pt x="62152" y="80865"/>
                </a:lnTo>
                <a:lnTo>
                  <a:pt x="64113" y="79299"/>
                </a:lnTo>
                <a:lnTo>
                  <a:pt x="33543" y="53609"/>
                </a:lnTo>
                <a:lnTo>
                  <a:pt x="51831" y="31765"/>
                </a:lnTo>
                <a:lnTo>
                  <a:pt x="83309" y="31765"/>
                </a:lnTo>
                <a:lnTo>
                  <a:pt x="80865" y="23223"/>
                </a:lnTo>
                <a:lnTo>
                  <a:pt x="70246" y="9921"/>
                </a:lnTo>
                <a:lnTo>
                  <a:pt x="55302" y="1752"/>
                </a:lnTo>
                <a:lnTo>
                  <a:pt x="38989" y="0"/>
                </a:lnTo>
                <a:close/>
              </a:path>
              <a:path w="474979" h="412750">
                <a:moveTo>
                  <a:pt x="51831" y="31765"/>
                </a:moveTo>
                <a:lnTo>
                  <a:pt x="33543" y="53609"/>
                </a:lnTo>
                <a:lnTo>
                  <a:pt x="64113" y="79299"/>
                </a:lnTo>
                <a:lnTo>
                  <a:pt x="75453" y="70246"/>
                </a:lnTo>
                <a:lnTo>
                  <a:pt x="82432" y="57481"/>
                </a:lnTo>
                <a:lnTo>
                  <a:pt x="51831" y="31765"/>
                </a:lnTo>
                <a:close/>
              </a:path>
              <a:path w="474979" h="412750">
                <a:moveTo>
                  <a:pt x="83309" y="31765"/>
                </a:moveTo>
                <a:lnTo>
                  <a:pt x="51831" y="31765"/>
                </a:lnTo>
                <a:lnTo>
                  <a:pt x="82432" y="57481"/>
                </a:lnTo>
                <a:lnTo>
                  <a:pt x="83623" y="55302"/>
                </a:lnTo>
                <a:lnTo>
                  <a:pt x="85375" y="38988"/>
                </a:lnTo>
                <a:lnTo>
                  <a:pt x="83309" y="31765"/>
                </a:lnTo>
                <a:close/>
              </a:path>
            </a:pathLst>
          </a:custGeom>
          <a:solidFill>
            <a:srgbClr val="00AEE1"/>
          </a:solidFill>
        </p:spPr>
        <p:txBody>
          <a:bodyPr wrap="square" lIns="0" tIns="0" rIns="0" bIns="0" rtlCol="0"/>
          <a:lstStyle/>
          <a:p/>
        </p:txBody>
      </p:sp>
      <p:sp>
        <p:nvSpPr>
          <p:cNvPr id="32" name="object 32"/>
          <p:cNvSpPr/>
          <p:nvPr/>
        </p:nvSpPr>
        <p:spPr>
          <a:xfrm>
            <a:off x="4569714" y="5068061"/>
            <a:ext cx="0" cy="570865"/>
          </a:xfrm>
          <a:custGeom>
            <a:avLst/>
            <a:gdLst/>
            <a:ahLst/>
            <a:cxnLst/>
            <a:rect l="l" t="t" r="r" b="b"/>
            <a:pathLst>
              <a:path h="570864">
                <a:moveTo>
                  <a:pt x="0" y="570763"/>
                </a:moveTo>
                <a:lnTo>
                  <a:pt x="0" y="0"/>
                </a:lnTo>
              </a:path>
            </a:pathLst>
          </a:custGeom>
          <a:ln w="34925">
            <a:solidFill>
              <a:srgbClr val="A6A6A6"/>
            </a:solidFill>
          </a:ln>
        </p:spPr>
        <p:txBody>
          <a:bodyPr wrap="square" lIns="0" tIns="0" rIns="0" bIns="0" rtlCol="0"/>
          <a:lstStyle/>
          <a:p/>
        </p:txBody>
      </p:sp>
      <p:sp>
        <p:nvSpPr>
          <p:cNvPr id="33" name="object 33"/>
          <p:cNvSpPr/>
          <p:nvPr/>
        </p:nvSpPr>
        <p:spPr>
          <a:xfrm>
            <a:off x="3019170" y="5344795"/>
            <a:ext cx="3114040" cy="104775"/>
          </a:xfrm>
          <a:custGeom>
            <a:avLst/>
            <a:gdLst/>
            <a:ahLst/>
            <a:cxnLst/>
            <a:rect l="l" t="t" r="r" b="b"/>
            <a:pathLst>
              <a:path w="3114040" h="104775">
                <a:moveTo>
                  <a:pt x="52451" y="0"/>
                </a:moveTo>
                <a:lnTo>
                  <a:pt x="0" y="52450"/>
                </a:lnTo>
                <a:lnTo>
                  <a:pt x="52451" y="104774"/>
                </a:lnTo>
                <a:lnTo>
                  <a:pt x="87376" y="69849"/>
                </a:lnTo>
                <a:lnTo>
                  <a:pt x="52451" y="69849"/>
                </a:lnTo>
                <a:lnTo>
                  <a:pt x="52451" y="34924"/>
                </a:lnTo>
                <a:lnTo>
                  <a:pt x="87291" y="34924"/>
                </a:lnTo>
                <a:lnTo>
                  <a:pt x="52451" y="0"/>
                </a:lnTo>
                <a:close/>
              </a:path>
              <a:path w="3114040" h="104775">
                <a:moveTo>
                  <a:pt x="3061462" y="0"/>
                </a:moveTo>
                <a:lnTo>
                  <a:pt x="3009138" y="52450"/>
                </a:lnTo>
                <a:lnTo>
                  <a:pt x="3061462" y="104774"/>
                </a:lnTo>
                <a:lnTo>
                  <a:pt x="3096471" y="69849"/>
                </a:lnTo>
                <a:lnTo>
                  <a:pt x="3061462" y="69849"/>
                </a:lnTo>
                <a:lnTo>
                  <a:pt x="3061462" y="34924"/>
                </a:lnTo>
                <a:lnTo>
                  <a:pt x="3096387" y="34924"/>
                </a:lnTo>
                <a:lnTo>
                  <a:pt x="3061462" y="0"/>
                </a:lnTo>
                <a:close/>
              </a:path>
              <a:path w="3114040" h="104775">
                <a:moveTo>
                  <a:pt x="87291" y="34924"/>
                </a:moveTo>
                <a:lnTo>
                  <a:pt x="52451" y="34924"/>
                </a:lnTo>
                <a:lnTo>
                  <a:pt x="52451" y="69849"/>
                </a:lnTo>
                <a:lnTo>
                  <a:pt x="87376" y="69849"/>
                </a:lnTo>
                <a:lnTo>
                  <a:pt x="104775" y="52450"/>
                </a:lnTo>
                <a:lnTo>
                  <a:pt x="87291" y="34924"/>
                </a:lnTo>
                <a:close/>
              </a:path>
              <a:path w="3114040" h="104775">
                <a:moveTo>
                  <a:pt x="3026621" y="34924"/>
                </a:moveTo>
                <a:lnTo>
                  <a:pt x="87291" y="34924"/>
                </a:lnTo>
                <a:lnTo>
                  <a:pt x="104775" y="52450"/>
                </a:lnTo>
                <a:lnTo>
                  <a:pt x="87376" y="69849"/>
                </a:lnTo>
                <a:lnTo>
                  <a:pt x="3026537" y="69849"/>
                </a:lnTo>
                <a:lnTo>
                  <a:pt x="3009138" y="52450"/>
                </a:lnTo>
                <a:lnTo>
                  <a:pt x="3026621" y="34924"/>
                </a:lnTo>
                <a:close/>
              </a:path>
              <a:path w="3114040" h="104775">
                <a:moveTo>
                  <a:pt x="3096387" y="34924"/>
                </a:moveTo>
                <a:lnTo>
                  <a:pt x="3061462" y="34924"/>
                </a:lnTo>
                <a:lnTo>
                  <a:pt x="3061462" y="69849"/>
                </a:lnTo>
                <a:lnTo>
                  <a:pt x="3096471" y="69849"/>
                </a:lnTo>
                <a:lnTo>
                  <a:pt x="3113913" y="52450"/>
                </a:lnTo>
                <a:lnTo>
                  <a:pt x="3096387" y="34924"/>
                </a:lnTo>
                <a:close/>
              </a:path>
            </a:pathLst>
          </a:custGeom>
          <a:solidFill>
            <a:srgbClr val="A6A6A6"/>
          </a:solidFill>
        </p:spPr>
        <p:txBody>
          <a:bodyPr wrap="square" lIns="0" tIns="0" rIns="0" bIns="0" rtlCol="0"/>
          <a:lstStyle/>
          <a:p/>
        </p:txBody>
      </p:sp>
      <p:sp>
        <p:nvSpPr>
          <p:cNvPr id="34" name="object 34"/>
          <p:cNvSpPr/>
          <p:nvPr/>
        </p:nvSpPr>
        <p:spPr>
          <a:xfrm>
            <a:off x="3017647" y="5346319"/>
            <a:ext cx="105410" cy="489584"/>
          </a:xfrm>
          <a:custGeom>
            <a:avLst/>
            <a:gdLst/>
            <a:ahLst/>
            <a:cxnLst/>
            <a:rect l="l" t="t" r="r" b="b"/>
            <a:pathLst>
              <a:path w="105410" h="489585">
                <a:moveTo>
                  <a:pt x="69861" y="402127"/>
                </a:moveTo>
                <a:lnTo>
                  <a:pt x="69850" y="437083"/>
                </a:lnTo>
                <a:lnTo>
                  <a:pt x="0" y="437083"/>
                </a:lnTo>
                <a:lnTo>
                  <a:pt x="52450" y="489470"/>
                </a:lnTo>
                <a:lnTo>
                  <a:pt x="104775" y="437083"/>
                </a:lnTo>
                <a:lnTo>
                  <a:pt x="34925" y="437083"/>
                </a:lnTo>
                <a:lnTo>
                  <a:pt x="34936" y="402188"/>
                </a:lnTo>
                <a:lnTo>
                  <a:pt x="69923" y="402188"/>
                </a:lnTo>
                <a:close/>
              </a:path>
              <a:path w="105410" h="489585">
                <a:moveTo>
                  <a:pt x="52450" y="384695"/>
                </a:moveTo>
                <a:lnTo>
                  <a:pt x="34998" y="402127"/>
                </a:lnTo>
                <a:lnTo>
                  <a:pt x="34925" y="437083"/>
                </a:lnTo>
                <a:lnTo>
                  <a:pt x="69850" y="437083"/>
                </a:lnTo>
                <a:lnTo>
                  <a:pt x="69861" y="402127"/>
                </a:lnTo>
                <a:lnTo>
                  <a:pt x="52450" y="384695"/>
                </a:lnTo>
                <a:close/>
              </a:path>
              <a:path w="105410" h="489585">
                <a:moveTo>
                  <a:pt x="35040" y="87364"/>
                </a:moveTo>
                <a:lnTo>
                  <a:pt x="34936" y="402188"/>
                </a:lnTo>
                <a:lnTo>
                  <a:pt x="52450" y="384695"/>
                </a:lnTo>
                <a:lnTo>
                  <a:pt x="69867" y="384695"/>
                </a:lnTo>
                <a:lnTo>
                  <a:pt x="69959" y="104774"/>
                </a:lnTo>
                <a:lnTo>
                  <a:pt x="52450" y="104774"/>
                </a:lnTo>
                <a:lnTo>
                  <a:pt x="35040" y="87364"/>
                </a:lnTo>
                <a:close/>
              </a:path>
              <a:path w="105410" h="489585">
                <a:moveTo>
                  <a:pt x="69867" y="384695"/>
                </a:moveTo>
                <a:lnTo>
                  <a:pt x="52450" y="384695"/>
                </a:lnTo>
                <a:lnTo>
                  <a:pt x="69861" y="402127"/>
                </a:lnTo>
                <a:lnTo>
                  <a:pt x="69867" y="384695"/>
                </a:lnTo>
                <a:close/>
              </a:path>
              <a:path w="105410" h="489585">
                <a:moveTo>
                  <a:pt x="69976" y="52450"/>
                </a:moveTo>
                <a:lnTo>
                  <a:pt x="35051" y="52450"/>
                </a:lnTo>
                <a:lnTo>
                  <a:pt x="35040" y="87364"/>
                </a:lnTo>
                <a:lnTo>
                  <a:pt x="52450" y="104774"/>
                </a:lnTo>
                <a:lnTo>
                  <a:pt x="69903" y="87364"/>
                </a:lnTo>
                <a:lnTo>
                  <a:pt x="69976" y="52450"/>
                </a:lnTo>
                <a:close/>
              </a:path>
              <a:path w="105410" h="489585">
                <a:moveTo>
                  <a:pt x="69965" y="87302"/>
                </a:moveTo>
                <a:lnTo>
                  <a:pt x="52450" y="104774"/>
                </a:lnTo>
                <a:lnTo>
                  <a:pt x="69959" y="104774"/>
                </a:lnTo>
                <a:lnTo>
                  <a:pt x="69965" y="87302"/>
                </a:lnTo>
                <a:close/>
              </a:path>
              <a:path w="105410" h="489585">
                <a:moveTo>
                  <a:pt x="52450" y="0"/>
                </a:moveTo>
                <a:lnTo>
                  <a:pt x="126" y="52450"/>
                </a:lnTo>
                <a:lnTo>
                  <a:pt x="35040" y="87364"/>
                </a:lnTo>
                <a:lnTo>
                  <a:pt x="35051" y="52450"/>
                </a:lnTo>
                <a:lnTo>
                  <a:pt x="104901" y="52450"/>
                </a:lnTo>
                <a:lnTo>
                  <a:pt x="52450" y="0"/>
                </a:lnTo>
                <a:close/>
              </a:path>
              <a:path w="105410" h="489585">
                <a:moveTo>
                  <a:pt x="104901" y="52450"/>
                </a:moveTo>
                <a:lnTo>
                  <a:pt x="69976" y="52450"/>
                </a:lnTo>
                <a:lnTo>
                  <a:pt x="69965" y="87302"/>
                </a:lnTo>
                <a:lnTo>
                  <a:pt x="104901" y="52450"/>
                </a:lnTo>
                <a:close/>
              </a:path>
            </a:pathLst>
          </a:custGeom>
          <a:solidFill>
            <a:srgbClr val="A6A6A6"/>
          </a:solidFill>
        </p:spPr>
        <p:txBody>
          <a:bodyPr wrap="square" lIns="0" tIns="0" rIns="0" bIns="0" rtlCol="0"/>
          <a:lstStyle/>
          <a:p/>
        </p:txBody>
      </p:sp>
      <p:sp>
        <p:nvSpPr>
          <p:cNvPr id="35" name="object 35"/>
          <p:cNvSpPr/>
          <p:nvPr/>
        </p:nvSpPr>
        <p:spPr>
          <a:xfrm>
            <a:off x="6027546" y="5367654"/>
            <a:ext cx="104775" cy="489584"/>
          </a:xfrm>
          <a:custGeom>
            <a:avLst/>
            <a:gdLst/>
            <a:ahLst/>
            <a:cxnLst/>
            <a:rect l="l" t="t" r="r" b="b"/>
            <a:pathLst>
              <a:path w="104775" h="489585">
                <a:moveTo>
                  <a:pt x="69850" y="402115"/>
                </a:moveTo>
                <a:lnTo>
                  <a:pt x="69850" y="437083"/>
                </a:lnTo>
                <a:lnTo>
                  <a:pt x="0" y="437083"/>
                </a:lnTo>
                <a:lnTo>
                  <a:pt x="52450" y="489470"/>
                </a:lnTo>
                <a:lnTo>
                  <a:pt x="104775" y="437083"/>
                </a:lnTo>
                <a:lnTo>
                  <a:pt x="34925" y="437083"/>
                </a:lnTo>
                <a:lnTo>
                  <a:pt x="34925" y="402200"/>
                </a:lnTo>
                <a:lnTo>
                  <a:pt x="69934" y="402200"/>
                </a:lnTo>
                <a:close/>
              </a:path>
              <a:path w="104775" h="489585">
                <a:moveTo>
                  <a:pt x="52450" y="384695"/>
                </a:moveTo>
                <a:lnTo>
                  <a:pt x="35009" y="402115"/>
                </a:lnTo>
                <a:lnTo>
                  <a:pt x="34925" y="437083"/>
                </a:lnTo>
                <a:lnTo>
                  <a:pt x="69850" y="437083"/>
                </a:lnTo>
                <a:lnTo>
                  <a:pt x="69850" y="402115"/>
                </a:lnTo>
                <a:lnTo>
                  <a:pt x="52450" y="384695"/>
                </a:lnTo>
                <a:close/>
              </a:path>
              <a:path w="104775" h="489585">
                <a:moveTo>
                  <a:pt x="34925" y="87291"/>
                </a:moveTo>
                <a:lnTo>
                  <a:pt x="34925" y="402200"/>
                </a:lnTo>
                <a:lnTo>
                  <a:pt x="52450" y="384695"/>
                </a:lnTo>
                <a:lnTo>
                  <a:pt x="69850" y="384695"/>
                </a:lnTo>
                <a:lnTo>
                  <a:pt x="69850" y="104775"/>
                </a:lnTo>
                <a:lnTo>
                  <a:pt x="52450" y="104775"/>
                </a:lnTo>
                <a:lnTo>
                  <a:pt x="34925" y="87291"/>
                </a:lnTo>
                <a:close/>
              </a:path>
              <a:path w="104775" h="489585">
                <a:moveTo>
                  <a:pt x="69850" y="384695"/>
                </a:moveTo>
                <a:lnTo>
                  <a:pt x="52450" y="384695"/>
                </a:lnTo>
                <a:lnTo>
                  <a:pt x="69850" y="402115"/>
                </a:lnTo>
                <a:lnTo>
                  <a:pt x="69850" y="384695"/>
                </a:lnTo>
                <a:close/>
              </a:path>
              <a:path w="104775" h="489585">
                <a:moveTo>
                  <a:pt x="69850" y="52451"/>
                </a:moveTo>
                <a:lnTo>
                  <a:pt x="34925" y="52451"/>
                </a:lnTo>
                <a:lnTo>
                  <a:pt x="35009" y="87376"/>
                </a:lnTo>
                <a:lnTo>
                  <a:pt x="52450" y="104775"/>
                </a:lnTo>
                <a:lnTo>
                  <a:pt x="69850" y="87376"/>
                </a:lnTo>
                <a:lnTo>
                  <a:pt x="69850" y="52451"/>
                </a:lnTo>
                <a:close/>
              </a:path>
              <a:path w="104775" h="489585">
                <a:moveTo>
                  <a:pt x="69850" y="87376"/>
                </a:moveTo>
                <a:lnTo>
                  <a:pt x="52450" y="104775"/>
                </a:lnTo>
                <a:lnTo>
                  <a:pt x="69850" y="104775"/>
                </a:lnTo>
                <a:lnTo>
                  <a:pt x="69850" y="87376"/>
                </a:lnTo>
                <a:close/>
              </a:path>
              <a:path w="104775" h="489585">
                <a:moveTo>
                  <a:pt x="104775" y="52451"/>
                </a:moveTo>
                <a:lnTo>
                  <a:pt x="69850" y="52451"/>
                </a:lnTo>
                <a:lnTo>
                  <a:pt x="69850" y="87376"/>
                </a:lnTo>
                <a:lnTo>
                  <a:pt x="104775" y="52451"/>
                </a:lnTo>
                <a:close/>
              </a:path>
              <a:path w="104775" h="489585">
                <a:moveTo>
                  <a:pt x="52450" y="0"/>
                </a:moveTo>
                <a:lnTo>
                  <a:pt x="0" y="52451"/>
                </a:lnTo>
                <a:lnTo>
                  <a:pt x="34925" y="87291"/>
                </a:lnTo>
                <a:lnTo>
                  <a:pt x="34925" y="52451"/>
                </a:lnTo>
                <a:lnTo>
                  <a:pt x="104775" y="52451"/>
                </a:lnTo>
                <a:lnTo>
                  <a:pt x="52450" y="0"/>
                </a:lnTo>
                <a:close/>
              </a:path>
            </a:pathLst>
          </a:custGeom>
          <a:solidFill>
            <a:srgbClr val="A6A6A6"/>
          </a:solidFill>
        </p:spPr>
        <p:txBody>
          <a:bodyPr wrap="square" lIns="0" tIns="0" rIns="0" bIns="0" rtlCol="0"/>
          <a:lstStyle/>
          <a:p/>
        </p:txBody>
      </p:sp>
      <p:sp>
        <p:nvSpPr>
          <p:cNvPr id="36" name="object 36"/>
          <p:cNvSpPr txBox="1"/>
          <p:nvPr/>
        </p:nvSpPr>
        <p:spPr>
          <a:xfrm>
            <a:off x="526795" y="5368797"/>
            <a:ext cx="2442845" cy="1145540"/>
          </a:xfrm>
          <a:prstGeom prst="rect">
            <a:avLst/>
          </a:prstGeom>
        </p:spPr>
        <p:txBody>
          <a:bodyPr vert="horz" wrap="square" lIns="0" tIns="12700" rIns="0" bIns="0" rtlCol="0">
            <a:spAutoFit/>
          </a:bodyPr>
          <a:lstStyle/>
          <a:p>
            <a:pPr marL="501015" marR="5080" algn="just">
              <a:lnSpc>
                <a:spcPct val="100000"/>
              </a:lnSpc>
              <a:spcBef>
                <a:spcPts val="100"/>
              </a:spcBef>
            </a:pPr>
            <a:r>
              <a:rPr sz="1200" spc="70" dirty="0">
                <a:solidFill>
                  <a:srgbClr val="8AC53E"/>
                </a:solidFill>
                <a:latin typeface="微软雅黑" panose="020B0503020204020204" charset="-122"/>
                <a:cs typeface="微软雅黑" panose="020B0503020204020204" charset="-122"/>
              </a:rPr>
              <a:t>总体来看研发</a:t>
            </a:r>
            <a:r>
              <a:rPr sz="1200" spc="60" dirty="0">
                <a:solidFill>
                  <a:srgbClr val="8AC53E"/>
                </a:solidFill>
                <a:latin typeface="微软雅黑" panose="020B0503020204020204" charset="-122"/>
                <a:cs typeface="微软雅黑" panose="020B0503020204020204" charset="-122"/>
              </a:rPr>
              <a:t>人</a:t>
            </a:r>
            <a:r>
              <a:rPr sz="1200" spc="70" dirty="0">
                <a:solidFill>
                  <a:srgbClr val="8AC53E"/>
                </a:solidFill>
                <a:latin typeface="微软雅黑" panose="020B0503020204020204" charset="-122"/>
                <a:cs typeface="微软雅黑" panose="020B0503020204020204" charset="-122"/>
              </a:rPr>
              <a:t>员</a:t>
            </a:r>
            <a:r>
              <a:rPr sz="1200" spc="60" dirty="0">
                <a:solidFill>
                  <a:srgbClr val="8AC53E"/>
                </a:solidFill>
                <a:latin typeface="微软雅黑" panose="020B0503020204020204" charset="-122"/>
                <a:cs typeface="微软雅黑" panose="020B0503020204020204" charset="-122"/>
              </a:rPr>
              <a:t>处</a:t>
            </a:r>
            <a:r>
              <a:rPr sz="1200" spc="70" dirty="0">
                <a:solidFill>
                  <a:srgbClr val="8AC53E"/>
                </a:solidFill>
                <a:latin typeface="微软雅黑" panose="020B0503020204020204" charset="-122"/>
                <a:cs typeface="微软雅黑" panose="020B0503020204020204" charset="-122"/>
              </a:rPr>
              <a:t>理的</a:t>
            </a:r>
            <a:r>
              <a:rPr sz="1200" dirty="0">
                <a:solidFill>
                  <a:srgbClr val="8AC53E"/>
                </a:solidFill>
                <a:latin typeface="微软雅黑" panose="020B0503020204020204" charset="-122"/>
                <a:cs typeface="微软雅黑" panose="020B0503020204020204" charset="-122"/>
              </a:rPr>
              <a:t>是 </a:t>
            </a:r>
            <a:r>
              <a:rPr sz="1200" spc="70" dirty="0">
                <a:solidFill>
                  <a:srgbClr val="8AC53E"/>
                </a:solidFill>
                <a:latin typeface="微软雅黑" panose="020B0503020204020204" charset="-122"/>
                <a:cs typeface="微软雅黑" panose="020B0503020204020204" charset="-122"/>
              </a:rPr>
              <a:t>新的需</a:t>
            </a:r>
            <a:r>
              <a:rPr sz="1200" spc="65" dirty="0">
                <a:solidFill>
                  <a:srgbClr val="8AC53E"/>
                </a:solidFill>
                <a:latin typeface="微软雅黑" panose="020B0503020204020204" charset="-122"/>
                <a:cs typeface="微软雅黑" panose="020B0503020204020204" charset="-122"/>
              </a:rPr>
              <a:t>求</a:t>
            </a:r>
            <a:r>
              <a:rPr sz="1200" spc="70" dirty="0">
                <a:solidFill>
                  <a:srgbClr val="8AC53E"/>
                </a:solidFill>
                <a:latin typeface="微软雅黑" panose="020B0503020204020204" charset="-122"/>
                <a:cs typeface="微软雅黑" panose="020B0503020204020204" charset="-122"/>
              </a:rPr>
              <a:t>，在</a:t>
            </a:r>
            <a:r>
              <a:rPr sz="1200" spc="55" dirty="0">
                <a:solidFill>
                  <a:srgbClr val="8AC53E"/>
                </a:solidFill>
                <a:latin typeface="微软雅黑" panose="020B0503020204020204" charset="-122"/>
                <a:cs typeface="微软雅黑" panose="020B0503020204020204" charset="-122"/>
              </a:rPr>
              <a:t>互</a:t>
            </a:r>
            <a:r>
              <a:rPr sz="1200" spc="70" dirty="0">
                <a:solidFill>
                  <a:srgbClr val="8AC53E"/>
                </a:solidFill>
                <a:latin typeface="微软雅黑" panose="020B0503020204020204" charset="-122"/>
                <a:cs typeface="微软雅黑" panose="020B0503020204020204" charset="-122"/>
              </a:rPr>
              <a:t>联</a:t>
            </a:r>
            <a:r>
              <a:rPr sz="1200" spc="55" dirty="0">
                <a:solidFill>
                  <a:srgbClr val="8AC53E"/>
                </a:solidFill>
                <a:latin typeface="微软雅黑" panose="020B0503020204020204" charset="-122"/>
                <a:cs typeface="微软雅黑" panose="020B0503020204020204" charset="-122"/>
              </a:rPr>
              <a:t>网</a:t>
            </a:r>
            <a:r>
              <a:rPr sz="1200" spc="70" dirty="0">
                <a:solidFill>
                  <a:srgbClr val="8AC53E"/>
                </a:solidFill>
                <a:latin typeface="微软雅黑" panose="020B0503020204020204" charset="-122"/>
                <a:cs typeface="微软雅黑" panose="020B0503020204020204" charset="-122"/>
              </a:rPr>
              <a:t>时代</a:t>
            </a:r>
            <a:r>
              <a:rPr sz="1200" dirty="0">
                <a:solidFill>
                  <a:srgbClr val="8AC53E"/>
                </a:solidFill>
                <a:latin typeface="微软雅黑" panose="020B0503020204020204" charset="-122"/>
                <a:cs typeface="微软雅黑" panose="020B0503020204020204" charset="-122"/>
              </a:rPr>
              <a:t>背 </a:t>
            </a:r>
            <a:r>
              <a:rPr sz="1200" spc="70" dirty="0">
                <a:solidFill>
                  <a:srgbClr val="8AC53E"/>
                </a:solidFill>
                <a:latin typeface="微软雅黑" panose="020B0503020204020204" charset="-122"/>
                <a:cs typeface="微软雅黑" panose="020B0503020204020204" charset="-122"/>
              </a:rPr>
              <a:t>景下对高效率</a:t>
            </a:r>
            <a:r>
              <a:rPr sz="1200" spc="55" dirty="0">
                <a:solidFill>
                  <a:srgbClr val="8AC53E"/>
                </a:solidFill>
                <a:latin typeface="微软雅黑" panose="020B0503020204020204" charset="-122"/>
                <a:cs typeface="微软雅黑" panose="020B0503020204020204" charset="-122"/>
              </a:rPr>
              <a:t>有</a:t>
            </a:r>
            <a:r>
              <a:rPr sz="1200" spc="70" dirty="0">
                <a:solidFill>
                  <a:srgbClr val="8AC53E"/>
                </a:solidFill>
                <a:latin typeface="微软雅黑" panose="020B0503020204020204" charset="-122"/>
                <a:cs typeface="微软雅黑" panose="020B0503020204020204" charset="-122"/>
              </a:rPr>
              <a:t>着</a:t>
            </a:r>
            <a:r>
              <a:rPr sz="1200" spc="55" dirty="0">
                <a:solidFill>
                  <a:srgbClr val="8AC53E"/>
                </a:solidFill>
                <a:latin typeface="微软雅黑" panose="020B0503020204020204" charset="-122"/>
                <a:cs typeface="微软雅黑" panose="020B0503020204020204" charset="-122"/>
              </a:rPr>
              <a:t>更</a:t>
            </a:r>
            <a:r>
              <a:rPr sz="1200" spc="70" dirty="0">
                <a:solidFill>
                  <a:srgbClr val="8AC53E"/>
                </a:solidFill>
                <a:latin typeface="微软雅黑" panose="020B0503020204020204" charset="-122"/>
                <a:cs typeface="微软雅黑" panose="020B0503020204020204" charset="-122"/>
              </a:rPr>
              <a:t>高的</a:t>
            </a:r>
            <a:r>
              <a:rPr sz="1200" dirty="0">
                <a:solidFill>
                  <a:srgbClr val="8AC53E"/>
                </a:solidFill>
                <a:latin typeface="微软雅黑" panose="020B0503020204020204" charset="-122"/>
                <a:cs typeface="微软雅黑" panose="020B0503020204020204" charset="-122"/>
              </a:rPr>
              <a:t>需 </a:t>
            </a:r>
            <a:r>
              <a:rPr sz="1200" spc="70" dirty="0">
                <a:solidFill>
                  <a:srgbClr val="8AC53E"/>
                </a:solidFill>
                <a:latin typeface="微软雅黑" panose="020B0503020204020204" charset="-122"/>
                <a:cs typeface="微软雅黑" panose="020B0503020204020204" charset="-122"/>
              </a:rPr>
              <a:t>求，对新方法</a:t>
            </a:r>
            <a:r>
              <a:rPr sz="1200" spc="60" dirty="0">
                <a:solidFill>
                  <a:srgbClr val="8AC53E"/>
                </a:solidFill>
                <a:latin typeface="微软雅黑" panose="020B0503020204020204" charset="-122"/>
                <a:cs typeface="微软雅黑" panose="020B0503020204020204" charset="-122"/>
              </a:rPr>
              <a:t>、</a:t>
            </a:r>
            <a:r>
              <a:rPr sz="1200" spc="70" dirty="0">
                <a:solidFill>
                  <a:srgbClr val="8AC53E"/>
                </a:solidFill>
                <a:latin typeface="微软雅黑" panose="020B0503020204020204" charset="-122"/>
                <a:cs typeface="微软雅黑" panose="020B0503020204020204" charset="-122"/>
              </a:rPr>
              <a:t>新</a:t>
            </a:r>
            <a:r>
              <a:rPr sz="1200" spc="55" dirty="0">
                <a:solidFill>
                  <a:srgbClr val="8AC53E"/>
                </a:solidFill>
                <a:latin typeface="微软雅黑" panose="020B0503020204020204" charset="-122"/>
                <a:cs typeface="微软雅黑" panose="020B0503020204020204" charset="-122"/>
              </a:rPr>
              <a:t>工</a:t>
            </a:r>
            <a:r>
              <a:rPr sz="1200" spc="70" dirty="0">
                <a:solidFill>
                  <a:srgbClr val="8AC53E"/>
                </a:solidFill>
                <a:latin typeface="微软雅黑" panose="020B0503020204020204" charset="-122"/>
                <a:cs typeface="微软雅黑" panose="020B0503020204020204" charset="-122"/>
              </a:rPr>
              <a:t>具也</a:t>
            </a:r>
            <a:r>
              <a:rPr sz="1200" dirty="0">
                <a:solidFill>
                  <a:srgbClr val="8AC53E"/>
                </a:solidFill>
                <a:latin typeface="微软雅黑" panose="020B0503020204020204" charset="-122"/>
                <a:cs typeface="微软雅黑" panose="020B0503020204020204" charset="-122"/>
              </a:rPr>
              <a:t>有 更高的接受度</a:t>
            </a:r>
            <a:endParaRPr sz="1200">
              <a:latin typeface="微软雅黑" panose="020B0503020204020204" charset="-122"/>
              <a:cs typeface="微软雅黑" panose="020B0503020204020204" charset="-122"/>
            </a:endParaRPr>
          </a:p>
          <a:p>
            <a:pPr marL="12700">
              <a:lnSpc>
                <a:spcPct val="100000"/>
              </a:lnSpc>
              <a:spcBef>
                <a:spcPts val="655"/>
              </a:spcBef>
            </a:pPr>
            <a:endParaRPr sz="800">
              <a:latin typeface="微软雅黑" panose="020B0503020204020204" charset="-122"/>
              <a:cs typeface="微软雅黑" panose="020B0503020204020204" charset="-122"/>
            </a:endParaRPr>
          </a:p>
        </p:txBody>
      </p:sp>
      <p:sp>
        <p:nvSpPr>
          <p:cNvPr id="39" name="object 39"/>
          <p:cNvSpPr txBox="1"/>
          <p:nvPr/>
        </p:nvSpPr>
        <p:spPr>
          <a:xfrm>
            <a:off x="8881871" y="6583460"/>
            <a:ext cx="165735" cy="226695"/>
          </a:xfrm>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sz="1200" dirty="0">
                <a:solidFill>
                  <a:srgbClr val="FFFFFF"/>
                </a:solidFill>
                <a:latin typeface="微软雅黑" panose="020B0503020204020204" charset="-122"/>
                <a:cs typeface="微软雅黑" panose="020B0503020204020204" charset="-122"/>
              </a:rPr>
            </a:fld>
            <a:endParaRPr sz="1200">
              <a:latin typeface="微软雅黑" panose="020B0503020204020204" charset="-122"/>
              <a:cs typeface="微软雅黑" panose="020B0503020204020204" charset="-122"/>
            </a:endParaRPr>
          </a:p>
        </p:txBody>
      </p:sp>
      <p:sp>
        <p:nvSpPr>
          <p:cNvPr id="40" name="object 40"/>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41" name="object 41"/>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37" name="object 37"/>
          <p:cNvSpPr txBox="1"/>
          <p:nvPr/>
        </p:nvSpPr>
        <p:spPr>
          <a:xfrm>
            <a:off x="6182105" y="5368797"/>
            <a:ext cx="1951355" cy="940435"/>
          </a:xfrm>
          <a:prstGeom prst="rect">
            <a:avLst/>
          </a:prstGeom>
        </p:spPr>
        <p:txBody>
          <a:bodyPr vert="horz" wrap="square" lIns="0" tIns="12700" rIns="0" bIns="0" rtlCol="0">
            <a:spAutoFit/>
          </a:bodyPr>
          <a:lstStyle/>
          <a:p>
            <a:pPr marL="12700" marR="5080" algn="just">
              <a:lnSpc>
                <a:spcPct val="100000"/>
              </a:lnSpc>
              <a:spcBef>
                <a:spcPts val="100"/>
              </a:spcBef>
            </a:pPr>
            <a:r>
              <a:rPr sz="1200" spc="70" dirty="0">
                <a:solidFill>
                  <a:srgbClr val="00AEE1"/>
                </a:solidFill>
                <a:latin typeface="微软雅黑" panose="020B0503020204020204" charset="-122"/>
                <a:cs typeface="微软雅黑" panose="020B0503020204020204" charset="-122"/>
              </a:rPr>
              <a:t>运维人员处理</a:t>
            </a:r>
            <a:r>
              <a:rPr sz="1200" spc="55" dirty="0">
                <a:solidFill>
                  <a:srgbClr val="00AEE1"/>
                </a:solidFill>
                <a:latin typeface="微软雅黑" panose="020B0503020204020204" charset="-122"/>
                <a:cs typeface="微软雅黑" panose="020B0503020204020204" charset="-122"/>
              </a:rPr>
              <a:t>的</a:t>
            </a:r>
            <a:r>
              <a:rPr sz="1200" spc="70" dirty="0">
                <a:solidFill>
                  <a:srgbClr val="00AEE1"/>
                </a:solidFill>
                <a:latin typeface="微软雅黑" panose="020B0503020204020204" charset="-122"/>
                <a:cs typeface="微软雅黑" panose="020B0503020204020204" charset="-122"/>
              </a:rPr>
              <a:t>是</a:t>
            </a:r>
            <a:r>
              <a:rPr sz="1200" spc="55" dirty="0">
                <a:solidFill>
                  <a:srgbClr val="00AEE1"/>
                </a:solidFill>
                <a:latin typeface="微软雅黑" panose="020B0503020204020204" charset="-122"/>
                <a:cs typeface="微软雅黑" panose="020B0503020204020204" charset="-122"/>
              </a:rPr>
              <a:t>日</a:t>
            </a:r>
            <a:r>
              <a:rPr sz="1200" spc="70" dirty="0">
                <a:solidFill>
                  <a:srgbClr val="00AEE1"/>
                </a:solidFill>
                <a:latin typeface="微软雅黑" panose="020B0503020204020204" charset="-122"/>
                <a:cs typeface="微软雅黑" panose="020B0503020204020204" charset="-122"/>
              </a:rPr>
              <a:t>常的</a:t>
            </a:r>
            <a:r>
              <a:rPr sz="1200" dirty="0">
                <a:solidFill>
                  <a:srgbClr val="00AEE1"/>
                </a:solidFill>
                <a:latin typeface="微软雅黑" panose="020B0503020204020204" charset="-122"/>
                <a:cs typeface="微软雅黑" panose="020B0503020204020204" charset="-122"/>
              </a:rPr>
              <a:t>运 </a:t>
            </a:r>
            <a:r>
              <a:rPr sz="1200" spc="70" dirty="0">
                <a:solidFill>
                  <a:srgbClr val="00AEE1"/>
                </a:solidFill>
                <a:latin typeface="微软雅黑" panose="020B0503020204020204" charset="-122"/>
                <a:cs typeface="微软雅黑" panose="020B0503020204020204" charset="-122"/>
              </a:rPr>
              <a:t>营和维护工作</a:t>
            </a:r>
            <a:r>
              <a:rPr sz="1200" spc="60" dirty="0">
                <a:solidFill>
                  <a:srgbClr val="00AEE1"/>
                </a:solidFill>
                <a:latin typeface="微软雅黑" panose="020B0503020204020204" charset="-122"/>
                <a:cs typeface="微软雅黑" panose="020B0503020204020204" charset="-122"/>
              </a:rPr>
              <a:t>，</a:t>
            </a:r>
            <a:r>
              <a:rPr sz="1200" spc="70" dirty="0">
                <a:solidFill>
                  <a:srgbClr val="00AEE1"/>
                </a:solidFill>
                <a:latin typeface="微软雅黑" panose="020B0503020204020204" charset="-122"/>
                <a:cs typeface="微软雅黑" panose="020B0503020204020204" charset="-122"/>
              </a:rPr>
              <a:t>保</a:t>
            </a:r>
            <a:r>
              <a:rPr sz="1200" spc="55" dirty="0">
                <a:solidFill>
                  <a:srgbClr val="00AEE1"/>
                </a:solidFill>
                <a:latin typeface="微软雅黑" panose="020B0503020204020204" charset="-122"/>
                <a:cs typeface="微软雅黑" panose="020B0503020204020204" charset="-122"/>
              </a:rPr>
              <a:t>障</a:t>
            </a:r>
            <a:r>
              <a:rPr sz="1200" spc="70" dirty="0">
                <a:solidFill>
                  <a:srgbClr val="00AEE1"/>
                </a:solidFill>
                <a:latin typeface="微软雅黑" panose="020B0503020204020204" charset="-122"/>
                <a:cs typeface="微软雅黑" panose="020B0503020204020204" charset="-122"/>
              </a:rPr>
              <a:t>系统</a:t>
            </a:r>
            <a:r>
              <a:rPr sz="1200" dirty="0">
                <a:solidFill>
                  <a:srgbClr val="00AEE1"/>
                </a:solidFill>
                <a:latin typeface="微软雅黑" panose="020B0503020204020204" charset="-122"/>
                <a:cs typeface="微软雅黑" panose="020B0503020204020204" charset="-122"/>
              </a:rPr>
              <a:t>的 </a:t>
            </a:r>
            <a:r>
              <a:rPr sz="1200" spc="65" dirty="0">
                <a:solidFill>
                  <a:srgbClr val="00AEE1"/>
                </a:solidFill>
                <a:latin typeface="微软雅黑" panose="020B0503020204020204" charset="-122"/>
                <a:cs typeface="微软雅黑" panose="020B0503020204020204" charset="-122"/>
              </a:rPr>
              <a:t>安全、稳定不</a:t>
            </a:r>
            <a:r>
              <a:rPr sz="1200" spc="55" dirty="0">
                <a:solidFill>
                  <a:srgbClr val="00AEE1"/>
                </a:solidFill>
                <a:latin typeface="微软雅黑" panose="020B0503020204020204" charset="-122"/>
                <a:cs typeface="微软雅黑" panose="020B0503020204020204" charset="-122"/>
              </a:rPr>
              <a:t>出</a:t>
            </a:r>
            <a:r>
              <a:rPr sz="1200" spc="65" dirty="0">
                <a:solidFill>
                  <a:srgbClr val="00AEE1"/>
                </a:solidFill>
                <a:latin typeface="微软雅黑" panose="020B0503020204020204" charset="-122"/>
                <a:cs typeface="微软雅黑" panose="020B0503020204020204" charset="-122"/>
              </a:rPr>
              <a:t>错</a:t>
            </a:r>
            <a:r>
              <a:rPr sz="1200" spc="55" dirty="0">
                <a:solidFill>
                  <a:srgbClr val="00AEE1"/>
                </a:solidFill>
                <a:latin typeface="微软雅黑" panose="020B0503020204020204" charset="-122"/>
                <a:cs typeface="微软雅黑" panose="020B0503020204020204" charset="-122"/>
              </a:rPr>
              <a:t>是</a:t>
            </a:r>
            <a:r>
              <a:rPr sz="1200" spc="65" dirty="0">
                <a:solidFill>
                  <a:srgbClr val="00AEE1"/>
                </a:solidFill>
                <a:latin typeface="微软雅黑" panose="020B0503020204020204" charset="-122"/>
                <a:cs typeface="微软雅黑" panose="020B0503020204020204" charset="-122"/>
              </a:rPr>
              <a:t>其首</a:t>
            </a:r>
            <a:r>
              <a:rPr sz="1200" dirty="0">
                <a:solidFill>
                  <a:srgbClr val="00AEE1"/>
                </a:solidFill>
                <a:latin typeface="微软雅黑" panose="020B0503020204020204" charset="-122"/>
                <a:cs typeface="微软雅黑" panose="020B0503020204020204" charset="-122"/>
              </a:rPr>
              <a:t>要 </a:t>
            </a:r>
            <a:r>
              <a:rPr sz="1200" spc="70" dirty="0">
                <a:solidFill>
                  <a:srgbClr val="00AEE1"/>
                </a:solidFill>
                <a:latin typeface="微软雅黑" panose="020B0503020204020204" charset="-122"/>
                <a:cs typeface="微软雅黑" panose="020B0503020204020204" charset="-122"/>
              </a:rPr>
              <a:t>职责，对新系</a:t>
            </a:r>
            <a:r>
              <a:rPr sz="1200" spc="55" dirty="0">
                <a:solidFill>
                  <a:srgbClr val="00AEE1"/>
                </a:solidFill>
                <a:latin typeface="微软雅黑" panose="020B0503020204020204" charset="-122"/>
                <a:cs typeface="微软雅黑" panose="020B0503020204020204" charset="-122"/>
              </a:rPr>
              <a:t>统</a:t>
            </a:r>
            <a:r>
              <a:rPr sz="1200" spc="70" dirty="0">
                <a:solidFill>
                  <a:srgbClr val="00AEE1"/>
                </a:solidFill>
                <a:latin typeface="微软雅黑" panose="020B0503020204020204" charset="-122"/>
                <a:cs typeface="微软雅黑" panose="020B0503020204020204" charset="-122"/>
              </a:rPr>
              <a:t>和</a:t>
            </a:r>
            <a:r>
              <a:rPr sz="1200" spc="55" dirty="0">
                <a:solidFill>
                  <a:srgbClr val="00AEE1"/>
                </a:solidFill>
                <a:latin typeface="微软雅黑" panose="020B0503020204020204" charset="-122"/>
                <a:cs typeface="微软雅黑" panose="020B0503020204020204" charset="-122"/>
              </a:rPr>
              <a:t>工</a:t>
            </a:r>
            <a:r>
              <a:rPr sz="1200" spc="70" dirty="0">
                <a:solidFill>
                  <a:srgbClr val="00AEE1"/>
                </a:solidFill>
                <a:latin typeface="微软雅黑" panose="020B0503020204020204" charset="-122"/>
                <a:cs typeface="微软雅黑" panose="020B0503020204020204" charset="-122"/>
              </a:rPr>
              <a:t>具有</a:t>
            </a:r>
            <a:r>
              <a:rPr sz="1200" dirty="0">
                <a:solidFill>
                  <a:srgbClr val="00AEE1"/>
                </a:solidFill>
                <a:latin typeface="微软雅黑" panose="020B0503020204020204" charset="-122"/>
                <a:cs typeface="微软雅黑" panose="020B0503020204020204" charset="-122"/>
              </a:rPr>
              <a:t>着 更多的担忧</a:t>
            </a:r>
            <a:endParaRPr sz="1200">
              <a:latin typeface="微软雅黑" panose="020B0503020204020204" charset="-122"/>
              <a:cs typeface="微软雅黑" panose="020B0503020204020204" charset="-122"/>
            </a:endParaRPr>
          </a:p>
        </p:txBody>
      </p:sp>
      <p:sp>
        <p:nvSpPr>
          <p:cNvPr id="38" name="object 38"/>
          <p:cNvSpPr txBox="1"/>
          <p:nvPr/>
        </p:nvSpPr>
        <p:spPr>
          <a:xfrm>
            <a:off x="3451097" y="5829401"/>
            <a:ext cx="2409190" cy="575945"/>
          </a:xfrm>
          <a:prstGeom prst="rect">
            <a:avLst/>
          </a:prstGeom>
        </p:spPr>
        <p:txBody>
          <a:bodyPr vert="horz" wrap="square" lIns="0" tIns="12065" rIns="0" bIns="0" rtlCol="0">
            <a:spAutoFit/>
          </a:bodyPr>
          <a:lstStyle/>
          <a:p>
            <a:pPr marL="12700" marR="5080">
              <a:lnSpc>
                <a:spcPct val="100000"/>
              </a:lnSpc>
              <a:spcBef>
                <a:spcPts val="95"/>
              </a:spcBef>
            </a:pPr>
            <a:r>
              <a:rPr sz="1200" spc="55" dirty="0">
                <a:solidFill>
                  <a:srgbClr val="585858"/>
                </a:solidFill>
                <a:latin typeface="微软雅黑" panose="020B0503020204020204" charset="-122"/>
                <a:cs typeface="微软雅黑" panose="020B0503020204020204" charset="-122"/>
              </a:rPr>
              <a:t>尽管</a:t>
            </a:r>
            <a:r>
              <a:rPr sz="1200" spc="45" dirty="0">
                <a:solidFill>
                  <a:srgbClr val="585858"/>
                </a:solidFill>
                <a:latin typeface="微软雅黑" panose="020B0503020204020204" charset="-122"/>
                <a:cs typeface="微软雅黑" panose="020B0503020204020204" charset="-122"/>
              </a:rPr>
              <a:t>有</a:t>
            </a:r>
            <a:r>
              <a:rPr sz="1200" spc="55" dirty="0">
                <a:solidFill>
                  <a:srgbClr val="585858"/>
                </a:solidFill>
                <a:latin typeface="微软雅黑" panose="020B0503020204020204" charset="-122"/>
                <a:cs typeface="微软雅黑" panose="020B0503020204020204" charset="-122"/>
              </a:rPr>
              <a:t>着</a:t>
            </a:r>
            <a:r>
              <a:rPr sz="1200" spc="45" dirty="0">
                <a:solidFill>
                  <a:srgbClr val="585858"/>
                </a:solidFill>
                <a:latin typeface="微软雅黑" panose="020B0503020204020204" charset="-122"/>
                <a:cs typeface="微软雅黑" panose="020B0503020204020204" charset="-122"/>
              </a:rPr>
              <a:t>不</a:t>
            </a:r>
            <a:r>
              <a:rPr sz="1200" spc="55" dirty="0">
                <a:solidFill>
                  <a:srgbClr val="585858"/>
                </a:solidFill>
                <a:latin typeface="微软雅黑" panose="020B0503020204020204" charset="-122"/>
                <a:cs typeface="微软雅黑" panose="020B0503020204020204" charset="-122"/>
              </a:rPr>
              <a:t>同</a:t>
            </a:r>
            <a:r>
              <a:rPr sz="1200" spc="45" dirty="0">
                <a:solidFill>
                  <a:srgbClr val="585858"/>
                </a:solidFill>
                <a:latin typeface="微软雅黑" panose="020B0503020204020204" charset="-122"/>
                <a:cs typeface="微软雅黑" panose="020B0503020204020204" charset="-122"/>
              </a:rPr>
              <a:t>的</a:t>
            </a:r>
            <a:r>
              <a:rPr sz="1200" spc="55" dirty="0">
                <a:solidFill>
                  <a:srgbClr val="585858"/>
                </a:solidFill>
                <a:latin typeface="微软雅黑" panose="020B0503020204020204" charset="-122"/>
                <a:cs typeface="微软雅黑" panose="020B0503020204020204" charset="-122"/>
              </a:rPr>
              <a:t>职</a:t>
            </a:r>
            <a:r>
              <a:rPr sz="1200" spc="45" dirty="0">
                <a:solidFill>
                  <a:srgbClr val="585858"/>
                </a:solidFill>
                <a:latin typeface="微软雅黑" panose="020B0503020204020204" charset="-122"/>
                <a:cs typeface="微软雅黑" panose="020B0503020204020204" charset="-122"/>
              </a:rPr>
              <a:t>责</a:t>
            </a:r>
            <a:r>
              <a:rPr sz="1200" spc="55" dirty="0">
                <a:solidFill>
                  <a:srgbClr val="585858"/>
                </a:solidFill>
                <a:latin typeface="微软雅黑" panose="020B0503020204020204" charset="-122"/>
                <a:cs typeface="微软雅黑" panose="020B0503020204020204" charset="-122"/>
              </a:rPr>
              <a:t>和工</a:t>
            </a:r>
            <a:r>
              <a:rPr sz="1200" spc="45" dirty="0">
                <a:solidFill>
                  <a:srgbClr val="585858"/>
                </a:solidFill>
                <a:latin typeface="微软雅黑" panose="020B0503020204020204" charset="-122"/>
                <a:cs typeface="微软雅黑" panose="020B0503020204020204" charset="-122"/>
              </a:rPr>
              <a:t>作</a:t>
            </a:r>
            <a:r>
              <a:rPr sz="1200" spc="55" dirty="0">
                <a:solidFill>
                  <a:srgbClr val="585858"/>
                </a:solidFill>
                <a:latin typeface="微软雅黑" panose="020B0503020204020204" charset="-122"/>
                <a:cs typeface="微软雅黑" panose="020B0503020204020204" charset="-122"/>
              </a:rPr>
              <a:t>重</a:t>
            </a:r>
            <a:r>
              <a:rPr sz="1200" spc="65" dirty="0">
                <a:solidFill>
                  <a:srgbClr val="585858"/>
                </a:solidFill>
                <a:latin typeface="微软雅黑" panose="020B0503020204020204" charset="-122"/>
                <a:cs typeface="微软雅黑" panose="020B0503020204020204" charset="-122"/>
              </a:rPr>
              <a:t>心</a:t>
            </a:r>
            <a:r>
              <a:rPr sz="1200" dirty="0">
                <a:solidFill>
                  <a:srgbClr val="585858"/>
                </a:solidFill>
                <a:latin typeface="微软雅黑" panose="020B0503020204020204" charset="-122"/>
                <a:cs typeface="微软雅黑" panose="020B0503020204020204" charset="-122"/>
              </a:rPr>
              <a:t>， </a:t>
            </a:r>
            <a:r>
              <a:rPr sz="1200" spc="60" dirty="0">
                <a:solidFill>
                  <a:srgbClr val="585858"/>
                </a:solidFill>
                <a:latin typeface="微软雅黑" panose="020B0503020204020204" charset="-122"/>
                <a:cs typeface="微软雅黑" panose="020B0503020204020204" charset="-122"/>
              </a:rPr>
              <a:t>开发和运维人员都</a:t>
            </a:r>
            <a:r>
              <a:rPr sz="1200" spc="45" dirty="0">
                <a:solidFill>
                  <a:srgbClr val="585858"/>
                </a:solidFill>
                <a:latin typeface="微软雅黑" panose="020B0503020204020204" charset="-122"/>
                <a:cs typeface="微软雅黑" panose="020B0503020204020204" charset="-122"/>
              </a:rPr>
              <a:t>是</a:t>
            </a:r>
            <a:r>
              <a:rPr sz="1200" spc="60" dirty="0">
                <a:solidFill>
                  <a:srgbClr val="585858"/>
                </a:solidFill>
                <a:latin typeface="微软雅黑" panose="020B0503020204020204" charset="-122"/>
                <a:cs typeface="微软雅黑" panose="020B0503020204020204" charset="-122"/>
              </a:rPr>
              <a:t>为用户创造 </a:t>
            </a:r>
            <a:r>
              <a:rPr sz="1200" dirty="0">
                <a:solidFill>
                  <a:srgbClr val="585858"/>
                </a:solidFill>
                <a:latin typeface="微软雅黑" panose="020B0503020204020204" charset="-122"/>
                <a:cs typeface="微软雅黑" panose="020B0503020204020204" charset="-122"/>
              </a:rPr>
              <a:t>价值，需通力合作减少摩擦分歧</a:t>
            </a:r>
            <a:endParaRPr sz="1200">
              <a:latin typeface="微软雅黑" panose="020B0503020204020204" charset="-122"/>
              <a:cs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10</a:t>
            </a:r>
            <a:endParaRPr sz="1200">
              <a:latin typeface="微软雅黑" panose="020B0503020204020204" charset="-122"/>
              <a:cs typeface="微软雅黑" panose="020B0503020204020204" charset="-122"/>
            </a:endParaRPr>
          </a:p>
        </p:txBody>
      </p:sp>
      <p:sp>
        <p:nvSpPr>
          <p:cNvPr id="4" name="object 4"/>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6" name="object 6"/>
          <p:cNvSpPr txBox="1"/>
          <p:nvPr/>
        </p:nvSpPr>
        <p:spPr>
          <a:xfrm>
            <a:off x="3423232"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9" name="object 9"/>
          <p:cNvSpPr txBox="1"/>
          <p:nvPr/>
        </p:nvSpPr>
        <p:spPr>
          <a:xfrm>
            <a:off x="7600008"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10" name="object 10"/>
          <p:cNvSpPr txBox="1">
            <a:spLocks noGrp="1"/>
          </p:cNvSpPr>
          <p:nvPr>
            <p:ph type="title"/>
          </p:nvPr>
        </p:nvSpPr>
        <p:spPr>
          <a:xfrm>
            <a:off x="526795" y="482345"/>
            <a:ext cx="4094479" cy="513715"/>
          </a:xfrm>
          <a:prstGeom prst="rect">
            <a:avLst/>
          </a:prstGeom>
        </p:spPr>
        <p:txBody>
          <a:bodyPr vert="horz" wrap="square" lIns="0" tIns="13335" rIns="0" bIns="0" rtlCol="0">
            <a:spAutoFit/>
          </a:bodyPr>
          <a:lstStyle/>
          <a:p>
            <a:pPr marL="12700">
              <a:lnSpc>
                <a:spcPct val="100000"/>
              </a:lnSpc>
              <a:spcBef>
                <a:spcPts val="105"/>
              </a:spcBef>
            </a:pPr>
            <a:r>
              <a:rPr dirty="0"/>
              <a:t>传统软件开发流程僵化</a:t>
            </a:r>
            <a:endParaRPr dirty="0"/>
          </a:p>
        </p:txBody>
      </p:sp>
      <p:sp>
        <p:nvSpPr>
          <p:cNvPr id="11" name="object 11"/>
          <p:cNvSpPr txBox="1"/>
          <p:nvPr/>
        </p:nvSpPr>
        <p:spPr>
          <a:xfrm>
            <a:off x="21269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13" name="object 13"/>
          <p:cNvSpPr txBox="1">
            <a:spLocks noGrp="1"/>
          </p:cNvSpPr>
          <p:nvPr>
            <p:ph type="body" idx="1"/>
          </p:nvPr>
        </p:nvSpPr>
        <p:spPr>
          <a:xfrm>
            <a:off x="526795" y="1062685"/>
            <a:ext cx="8315959" cy="1925955"/>
          </a:xfrm>
          <a:prstGeom prst="rect">
            <a:avLst/>
          </a:prstGeom>
        </p:spPr>
        <p:txBody>
          <a:bodyPr vert="horz" wrap="square" lIns="0" tIns="12700" rIns="0" bIns="0" rtlCol="0">
            <a:spAutoFit/>
          </a:bodyPr>
          <a:lstStyle/>
          <a:p>
            <a:pPr marL="12700">
              <a:lnSpc>
                <a:spcPct val="100000"/>
              </a:lnSpc>
              <a:spcBef>
                <a:spcPts val="100"/>
              </a:spcBef>
            </a:pPr>
            <a:r>
              <a:rPr spc="-5" dirty="0"/>
              <a:t>瀑布流式开发不利于效率的提升，逐步向敏捷转型</a:t>
            </a:r>
            <a:endParaRPr spc="-5" dirty="0"/>
          </a:p>
          <a:p>
            <a:pPr marL="12700" marR="5080">
              <a:lnSpc>
                <a:spcPct val="120000"/>
              </a:lnSpc>
              <a:spcBef>
                <a:spcPts val="980"/>
              </a:spcBef>
            </a:pPr>
            <a:r>
              <a:rPr sz="1200" dirty="0"/>
              <a:t>与开</a:t>
            </a:r>
            <a:r>
              <a:rPr sz="1200" spc="10" dirty="0"/>
              <a:t>发</a:t>
            </a:r>
            <a:r>
              <a:rPr sz="1200" spc="-5" dirty="0">
                <a:latin typeface="Arial" panose="020B0604020202020204"/>
                <a:cs typeface="Arial" panose="020B0604020202020204"/>
              </a:rPr>
              <a:t>-</a:t>
            </a:r>
            <a:r>
              <a:rPr sz="1200" dirty="0"/>
              <a:t>运</a:t>
            </a:r>
            <a:r>
              <a:rPr sz="1200" spc="10" dirty="0"/>
              <a:t>维</a:t>
            </a:r>
            <a:r>
              <a:rPr sz="1200" dirty="0"/>
              <a:t>两分体</a:t>
            </a:r>
            <a:r>
              <a:rPr sz="1200" spc="10" dirty="0"/>
              <a:t>系</a:t>
            </a:r>
            <a:r>
              <a:rPr sz="1200" dirty="0"/>
              <a:t>一同嵌入</a:t>
            </a:r>
            <a:r>
              <a:rPr sz="1200" spc="10" dirty="0"/>
              <a:t>企</a:t>
            </a:r>
            <a:r>
              <a:rPr sz="1200" spc="5" dirty="0"/>
              <a:t>业</a:t>
            </a:r>
            <a:r>
              <a:rPr sz="1200" spc="5" dirty="0">
                <a:latin typeface="Arial" panose="020B0604020202020204"/>
                <a:cs typeface="Arial" panose="020B0604020202020204"/>
              </a:rPr>
              <a:t>IT</a:t>
            </a:r>
            <a:r>
              <a:rPr sz="1200" dirty="0"/>
              <a:t>部门</a:t>
            </a:r>
            <a:r>
              <a:rPr sz="1200" spc="10" dirty="0"/>
              <a:t>传</a:t>
            </a:r>
            <a:r>
              <a:rPr sz="1200" dirty="0"/>
              <a:t>统思维的</a:t>
            </a:r>
            <a:r>
              <a:rPr sz="1200" spc="10" dirty="0"/>
              <a:t>还</a:t>
            </a:r>
            <a:r>
              <a:rPr sz="1200" spc="-15" dirty="0"/>
              <a:t>有</a:t>
            </a:r>
            <a:r>
              <a:rPr sz="1200" dirty="0"/>
              <a:t>“</a:t>
            </a:r>
            <a:r>
              <a:rPr sz="1200" spc="10" dirty="0"/>
              <a:t>瀑</a:t>
            </a:r>
            <a:r>
              <a:rPr sz="1200" dirty="0"/>
              <a:t>布</a:t>
            </a:r>
            <a:r>
              <a:rPr sz="1200" spc="15" dirty="0"/>
              <a:t>流</a:t>
            </a:r>
            <a:r>
              <a:rPr sz="1200" dirty="0"/>
              <a:t>”式的软</a:t>
            </a:r>
            <a:r>
              <a:rPr sz="1200" spc="10" dirty="0"/>
              <a:t>件</a:t>
            </a:r>
            <a:r>
              <a:rPr sz="1200" dirty="0"/>
              <a:t>开发</a:t>
            </a:r>
            <a:r>
              <a:rPr sz="1200" spc="10" dirty="0"/>
              <a:t>流</a:t>
            </a:r>
            <a:r>
              <a:rPr sz="1200" dirty="0"/>
              <a:t>程</a:t>
            </a:r>
            <a:r>
              <a:rPr sz="1200" spc="10" dirty="0"/>
              <a:t>，</a:t>
            </a:r>
            <a:r>
              <a:rPr sz="1200" dirty="0"/>
              <a:t>在这一方</a:t>
            </a:r>
            <a:r>
              <a:rPr sz="1200" spc="10" dirty="0"/>
              <a:t>法</a:t>
            </a:r>
            <a:r>
              <a:rPr sz="1200" dirty="0"/>
              <a:t>论体</a:t>
            </a:r>
            <a:r>
              <a:rPr sz="1200" spc="10" dirty="0"/>
              <a:t>系</a:t>
            </a:r>
            <a:r>
              <a:rPr sz="1200" spc="5" dirty="0"/>
              <a:t>下</a:t>
            </a:r>
            <a:r>
              <a:rPr sz="1200" spc="10" dirty="0"/>
              <a:t>，</a:t>
            </a:r>
            <a:r>
              <a:rPr sz="1200" dirty="0"/>
              <a:t>软件从需 </a:t>
            </a:r>
            <a:r>
              <a:rPr sz="1200" spc="10" dirty="0"/>
              <a:t>求对接到</a:t>
            </a:r>
            <a:r>
              <a:rPr sz="1200" dirty="0"/>
              <a:t>产</a:t>
            </a:r>
            <a:r>
              <a:rPr sz="1200" spc="10" dirty="0"/>
              <a:t>品上</a:t>
            </a:r>
            <a:r>
              <a:rPr sz="1200" dirty="0"/>
              <a:t>线</a:t>
            </a:r>
            <a:r>
              <a:rPr sz="1200" spc="10" dirty="0"/>
              <a:t>要</a:t>
            </a:r>
            <a:r>
              <a:rPr sz="1200" dirty="0"/>
              <a:t>顺</a:t>
            </a:r>
            <a:r>
              <a:rPr sz="1200" spc="10" dirty="0"/>
              <a:t>序经历</a:t>
            </a:r>
            <a:r>
              <a:rPr sz="1200" b="1" spc="10" dirty="0">
                <a:solidFill>
                  <a:srgbClr val="FF0000"/>
                </a:solidFill>
              </a:rPr>
              <a:t>计</a:t>
            </a:r>
            <a:r>
              <a:rPr sz="1200" b="1" spc="25" dirty="0">
                <a:solidFill>
                  <a:srgbClr val="FF0000"/>
                </a:solidFill>
              </a:rPr>
              <a:t>划</a:t>
            </a:r>
            <a:r>
              <a:rPr sz="1200" b="1" spc="-5" dirty="0">
                <a:solidFill>
                  <a:srgbClr val="FF0000"/>
                </a:solidFill>
                <a:latin typeface="Arial" panose="020B0604020202020204"/>
                <a:cs typeface="Arial" panose="020B0604020202020204"/>
              </a:rPr>
              <a:t>-</a:t>
            </a:r>
            <a:r>
              <a:rPr sz="1200" b="1" spc="10" dirty="0">
                <a:solidFill>
                  <a:srgbClr val="FF0000"/>
                </a:solidFill>
              </a:rPr>
              <a:t>研</a:t>
            </a:r>
            <a:r>
              <a:rPr sz="1200" b="1" spc="15" dirty="0">
                <a:solidFill>
                  <a:srgbClr val="FF0000"/>
                </a:solidFill>
              </a:rPr>
              <a:t>发</a:t>
            </a:r>
            <a:r>
              <a:rPr sz="1200" b="1" spc="5" dirty="0">
                <a:solidFill>
                  <a:srgbClr val="FF0000"/>
                </a:solidFill>
                <a:latin typeface="Arial" panose="020B0604020202020204"/>
                <a:cs typeface="Arial" panose="020B0604020202020204"/>
              </a:rPr>
              <a:t>-</a:t>
            </a:r>
            <a:r>
              <a:rPr sz="1200" b="1" dirty="0">
                <a:solidFill>
                  <a:srgbClr val="FF0000"/>
                </a:solidFill>
              </a:rPr>
              <a:t>测</a:t>
            </a:r>
            <a:r>
              <a:rPr sz="1200" b="1" spc="10" dirty="0">
                <a:solidFill>
                  <a:srgbClr val="FF0000"/>
                </a:solidFill>
              </a:rPr>
              <a:t>试</a:t>
            </a:r>
            <a:r>
              <a:rPr sz="1200" b="1" spc="-5" dirty="0">
                <a:solidFill>
                  <a:srgbClr val="FF0000"/>
                </a:solidFill>
                <a:latin typeface="Arial" panose="020B0604020202020204"/>
                <a:cs typeface="Arial" panose="020B0604020202020204"/>
              </a:rPr>
              <a:t>-</a:t>
            </a:r>
            <a:r>
              <a:rPr sz="1200" b="1" spc="10" dirty="0">
                <a:solidFill>
                  <a:srgbClr val="FF0000"/>
                </a:solidFill>
              </a:rPr>
              <a:t>部署</a:t>
            </a:r>
            <a:r>
              <a:rPr sz="1200" spc="10" dirty="0"/>
              <a:t>四个</a:t>
            </a:r>
            <a:r>
              <a:rPr sz="1200" dirty="0"/>
              <a:t>阶</a:t>
            </a:r>
            <a:r>
              <a:rPr sz="1200" spc="15" dirty="0"/>
              <a:t>段</a:t>
            </a:r>
            <a:r>
              <a:rPr sz="1200" spc="10" dirty="0"/>
              <a:t>。</a:t>
            </a:r>
            <a:r>
              <a:rPr sz="1200" dirty="0"/>
              <a:t>尽</a:t>
            </a:r>
            <a:r>
              <a:rPr sz="1200" spc="10" dirty="0"/>
              <a:t>管</a:t>
            </a:r>
            <a:r>
              <a:rPr sz="1200" dirty="0"/>
              <a:t>这</a:t>
            </a:r>
            <a:r>
              <a:rPr sz="1200" spc="10" dirty="0"/>
              <a:t>一体系为</a:t>
            </a:r>
            <a:r>
              <a:rPr sz="1200" dirty="0"/>
              <a:t>早</a:t>
            </a:r>
            <a:r>
              <a:rPr sz="1200" spc="10" dirty="0"/>
              <a:t>期的</a:t>
            </a:r>
            <a:r>
              <a:rPr sz="1200" dirty="0"/>
              <a:t>软</a:t>
            </a:r>
            <a:r>
              <a:rPr sz="1200" spc="10" dirty="0"/>
              <a:t>件</a:t>
            </a:r>
            <a:r>
              <a:rPr sz="1200" dirty="0"/>
              <a:t>开</a:t>
            </a:r>
            <a:r>
              <a:rPr sz="1200" spc="10" dirty="0"/>
              <a:t>发产业</a:t>
            </a:r>
            <a:r>
              <a:rPr sz="1200" dirty="0"/>
              <a:t>提</a:t>
            </a:r>
            <a:r>
              <a:rPr sz="1200" spc="10" dirty="0"/>
              <a:t>供了</a:t>
            </a:r>
            <a:r>
              <a:rPr sz="1200" dirty="0"/>
              <a:t>有</a:t>
            </a:r>
            <a:r>
              <a:rPr sz="1200" spc="10" dirty="0"/>
              <a:t>序的</a:t>
            </a:r>
            <a:r>
              <a:rPr sz="1200" dirty="0"/>
              <a:t>工</a:t>
            </a:r>
            <a:r>
              <a:rPr sz="1200" spc="10" dirty="0"/>
              <a:t>作指</a:t>
            </a:r>
            <a:r>
              <a:rPr sz="1200" spc="35" dirty="0"/>
              <a:t>导</a:t>
            </a:r>
            <a:r>
              <a:rPr sz="1200" dirty="0"/>
              <a:t>， </a:t>
            </a:r>
            <a:r>
              <a:rPr sz="1200" spc="10" dirty="0"/>
              <a:t>然而随着</a:t>
            </a:r>
            <a:r>
              <a:rPr sz="1200" dirty="0"/>
              <a:t>软</a:t>
            </a:r>
            <a:r>
              <a:rPr sz="1200" spc="10" dirty="0"/>
              <a:t>件需求</a:t>
            </a:r>
            <a:r>
              <a:rPr sz="1200" dirty="0"/>
              <a:t>的更</a:t>
            </a:r>
            <a:r>
              <a:rPr sz="1200" spc="10" dirty="0"/>
              <a:t>新频率不</a:t>
            </a:r>
            <a:r>
              <a:rPr sz="1200" dirty="0"/>
              <a:t>断</a:t>
            </a:r>
            <a:r>
              <a:rPr sz="1200" spc="10" dirty="0"/>
              <a:t>提</a:t>
            </a:r>
            <a:r>
              <a:rPr sz="1200" spc="30" dirty="0"/>
              <a:t>高</a:t>
            </a:r>
            <a:r>
              <a:rPr sz="1200" spc="10" dirty="0"/>
              <a:t>，</a:t>
            </a:r>
            <a:r>
              <a:rPr sz="1200" dirty="0"/>
              <a:t>这一</a:t>
            </a:r>
            <a:r>
              <a:rPr sz="1200" spc="10" dirty="0"/>
              <a:t>工作流程</a:t>
            </a:r>
            <a:r>
              <a:rPr sz="1200" dirty="0"/>
              <a:t>缺</a:t>
            </a:r>
            <a:r>
              <a:rPr sz="1200" spc="10" dirty="0"/>
              <a:t>乏灵活</a:t>
            </a:r>
            <a:r>
              <a:rPr sz="1200" dirty="0"/>
              <a:t>度的</a:t>
            </a:r>
            <a:r>
              <a:rPr sz="1200" spc="10" dirty="0"/>
              <a:t>问题开始</a:t>
            </a:r>
            <a:r>
              <a:rPr sz="1200" dirty="0"/>
              <a:t>显</a:t>
            </a:r>
            <a:r>
              <a:rPr sz="1200" spc="25" dirty="0"/>
              <a:t>现</a:t>
            </a:r>
            <a:r>
              <a:rPr sz="1200" spc="10" dirty="0"/>
              <a:t>，其</a:t>
            </a:r>
            <a:r>
              <a:rPr sz="1200" dirty="0"/>
              <a:t>最主</a:t>
            </a:r>
            <a:r>
              <a:rPr sz="1200" spc="10" dirty="0"/>
              <a:t>要的缺陷</a:t>
            </a:r>
            <a:r>
              <a:rPr sz="1200" dirty="0"/>
              <a:t>是</a:t>
            </a:r>
            <a:r>
              <a:rPr sz="1200" spc="10" dirty="0"/>
              <a:t>工作</a:t>
            </a:r>
            <a:r>
              <a:rPr sz="1200" dirty="0"/>
              <a:t>进</a:t>
            </a:r>
            <a:r>
              <a:rPr sz="1200" spc="10" dirty="0"/>
              <a:t>程</a:t>
            </a:r>
            <a:r>
              <a:rPr sz="1200" dirty="0"/>
              <a:t>之</a:t>
            </a:r>
            <a:r>
              <a:rPr sz="1200" spc="20" dirty="0"/>
              <a:t>前耦</a:t>
            </a:r>
            <a:r>
              <a:rPr sz="1200" dirty="0"/>
              <a:t>合 </a:t>
            </a:r>
            <a:r>
              <a:rPr sz="1200" spc="10" dirty="0"/>
              <a:t>度较高，</a:t>
            </a:r>
            <a:r>
              <a:rPr sz="1200" dirty="0"/>
              <a:t>不</a:t>
            </a:r>
            <a:r>
              <a:rPr sz="1200" spc="15" dirty="0"/>
              <a:t>能</a:t>
            </a:r>
            <a:r>
              <a:rPr sz="1200" spc="10" dirty="0"/>
              <a:t>够实</a:t>
            </a:r>
            <a:r>
              <a:rPr sz="1200" dirty="0"/>
              <a:t>时地</a:t>
            </a:r>
            <a:r>
              <a:rPr sz="1200" spc="10" dirty="0"/>
              <a:t>对需求的</a:t>
            </a:r>
            <a:r>
              <a:rPr sz="1200" dirty="0"/>
              <a:t>变</a:t>
            </a:r>
            <a:r>
              <a:rPr sz="1200" spc="15" dirty="0"/>
              <a:t>化</a:t>
            </a:r>
            <a:r>
              <a:rPr sz="1200" spc="10" dirty="0"/>
              <a:t>做出</a:t>
            </a:r>
            <a:r>
              <a:rPr sz="1200" dirty="0"/>
              <a:t>反</a:t>
            </a:r>
            <a:r>
              <a:rPr sz="1200" spc="-20" dirty="0"/>
              <a:t>应</a:t>
            </a:r>
            <a:r>
              <a:rPr sz="1200" spc="10" dirty="0"/>
              <a:t>，目前仅</a:t>
            </a:r>
            <a:r>
              <a:rPr sz="1200" dirty="0"/>
              <a:t>适</a:t>
            </a:r>
            <a:r>
              <a:rPr sz="1200" spc="10" dirty="0"/>
              <a:t>用于少</a:t>
            </a:r>
            <a:r>
              <a:rPr sz="1200" dirty="0"/>
              <a:t>数项</a:t>
            </a:r>
            <a:r>
              <a:rPr sz="1200" spc="10" dirty="0"/>
              <a:t>目可计划</a:t>
            </a:r>
            <a:r>
              <a:rPr sz="1200" dirty="0"/>
              <a:t>度</a:t>
            </a:r>
            <a:r>
              <a:rPr sz="1200" spc="25" dirty="0"/>
              <a:t>高</a:t>
            </a:r>
            <a:r>
              <a:rPr sz="1200" spc="10" dirty="0"/>
              <a:t>、需</a:t>
            </a:r>
            <a:r>
              <a:rPr sz="1200" dirty="0"/>
              <a:t>求变</a:t>
            </a:r>
            <a:r>
              <a:rPr sz="1200" spc="10" dirty="0"/>
              <a:t>化频率极</a:t>
            </a:r>
            <a:r>
              <a:rPr sz="1200" dirty="0"/>
              <a:t>低</a:t>
            </a:r>
            <a:r>
              <a:rPr sz="1200" spc="10" dirty="0"/>
              <a:t>的软</a:t>
            </a:r>
            <a:r>
              <a:rPr sz="1200" dirty="0"/>
              <a:t>件</a:t>
            </a:r>
            <a:r>
              <a:rPr sz="1200" spc="10" dirty="0"/>
              <a:t>开</a:t>
            </a:r>
            <a:r>
              <a:rPr sz="1200" dirty="0"/>
              <a:t>发</a:t>
            </a:r>
            <a:r>
              <a:rPr sz="1200" spc="20" dirty="0"/>
              <a:t>工</a:t>
            </a:r>
            <a:r>
              <a:rPr sz="1200" spc="35" dirty="0"/>
              <a:t>作</a:t>
            </a:r>
            <a:r>
              <a:rPr sz="1200" dirty="0"/>
              <a:t>，  而对于电商、互联网金融等敏态的需求场景则显得笨重。</a:t>
            </a:r>
            <a:endParaRPr sz="1200">
              <a:latin typeface="Arial" panose="020B0604020202020204"/>
              <a:cs typeface="Arial" panose="020B0604020202020204"/>
            </a:endParaRPr>
          </a:p>
          <a:p>
            <a:pPr marL="655955">
              <a:lnSpc>
                <a:spcPct val="100000"/>
              </a:lnSpc>
              <a:spcBef>
                <a:spcPts val="755"/>
              </a:spcBef>
              <a:tabLst>
                <a:tab pos="5010785" algn="l"/>
              </a:tabLst>
            </a:pPr>
            <a:r>
              <a:rPr lang="en-US" sz="1400" b="1"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传统瀑布流式开发模式</a:t>
            </a:r>
            <a:r>
              <a:rPr sz="1400" b="1" spc="-15" dirty="0">
                <a:solidFill>
                  <a:srgbClr val="404040"/>
                </a:solidFill>
                <a:latin typeface="微软雅黑" panose="020B0503020204020204" charset="-122"/>
                <a:cs typeface="微软雅黑" panose="020B0503020204020204" charset="-122"/>
              </a:rPr>
              <a:t>流</a:t>
            </a:r>
            <a:r>
              <a:rPr sz="1400" b="1" dirty="0">
                <a:solidFill>
                  <a:srgbClr val="404040"/>
                </a:solidFill>
                <a:latin typeface="微软雅黑" panose="020B0503020204020204" charset="-122"/>
                <a:cs typeface="微软雅黑" panose="020B0503020204020204" charset="-122"/>
              </a:rPr>
              <a:t>程示</a:t>
            </a:r>
            <a:r>
              <a:rPr sz="1400" b="1" spc="-15" dirty="0">
                <a:solidFill>
                  <a:srgbClr val="404040"/>
                </a:solidFill>
                <a:latin typeface="微软雅黑" panose="020B0503020204020204" charset="-122"/>
                <a:cs typeface="微软雅黑" panose="020B0503020204020204" charset="-122"/>
              </a:rPr>
              <a:t>意</a:t>
            </a:r>
            <a:r>
              <a:rPr sz="1400" b="1" dirty="0">
                <a:solidFill>
                  <a:srgbClr val="404040"/>
                </a:solidFill>
                <a:latin typeface="微软雅黑" panose="020B0503020204020204" charset="-122"/>
                <a:cs typeface="微软雅黑" panose="020B0503020204020204" charset="-122"/>
              </a:rPr>
              <a:t>图	</a:t>
            </a:r>
            <a:endParaRPr sz="1400">
              <a:latin typeface="微软雅黑" panose="020B0503020204020204" charset="-122"/>
              <a:cs typeface="微软雅黑" panose="020B0503020204020204" charset="-122"/>
            </a:endParaRPr>
          </a:p>
        </p:txBody>
      </p:sp>
      <p:sp>
        <p:nvSpPr>
          <p:cNvPr id="14" name="object 14"/>
          <p:cNvSpPr/>
          <p:nvPr/>
        </p:nvSpPr>
        <p:spPr>
          <a:xfrm>
            <a:off x="2539746" y="3676650"/>
            <a:ext cx="532130" cy="467995"/>
          </a:xfrm>
          <a:custGeom>
            <a:avLst/>
            <a:gdLst/>
            <a:ahLst/>
            <a:cxnLst/>
            <a:rect l="l" t="t" r="r" b="b"/>
            <a:pathLst>
              <a:path w="532130" h="467995">
                <a:moveTo>
                  <a:pt x="153644" y="0"/>
                </a:moveTo>
                <a:lnTo>
                  <a:pt x="0" y="0"/>
                </a:lnTo>
                <a:lnTo>
                  <a:pt x="0" y="427736"/>
                </a:lnTo>
                <a:lnTo>
                  <a:pt x="364490" y="427736"/>
                </a:lnTo>
                <a:lnTo>
                  <a:pt x="364490" y="467868"/>
                </a:lnTo>
                <a:lnTo>
                  <a:pt x="531876" y="350900"/>
                </a:lnTo>
                <a:lnTo>
                  <a:pt x="421921" y="274066"/>
                </a:lnTo>
                <a:lnTo>
                  <a:pt x="153644" y="274066"/>
                </a:lnTo>
                <a:lnTo>
                  <a:pt x="153644" y="0"/>
                </a:lnTo>
                <a:close/>
              </a:path>
              <a:path w="532130" h="467995">
                <a:moveTo>
                  <a:pt x="364490" y="233933"/>
                </a:moveTo>
                <a:lnTo>
                  <a:pt x="364490" y="274066"/>
                </a:lnTo>
                <a:lnTo>
                  <a:pt x="421921" y="274066"/>
                </a:lnTo>
                <a:lnTo>
                  <a:pt x="364490" y="233933"/>
                </a:lnTo>
                <a:close/>
              </a:path>
            </a:pathLst>
          </a:custGeom>
          <a:solidFill>
            <a:srgbClr val="DDEABD"/>
          </a:solidFill>
        </p:spPr>
        <p:txBody>
          <a:bodyPr wrap="square" lIns="0" tIns="0" rIns="0" bIns="0" rtlCol="0"/>
          <a:lstStyle/>
          <a:p/>
        </p:txBody>
      </p:sp>
      <p:sp>
        <p:nvSpPr>
          <p:cNvPr id="15" name="object 15"/>
          <p:cNvSpPr/>
          <p:nvPr/>
        </p:nvSpPr>
        <p:spPr>
          <a:xfrm>
            <a:off x="2539746" y="3676650"/>
            <a:ext cx="532130" cy="467995"/>
          </a:xfrm>
          <a:custGeom>
            <a:avLst/>
            <a:gdLst/>
            <a:ahLst/>
            <a:cxnLst/>
            <a:rect l="l" t="t" r="r" b="b"/>
            <a:pathLst>
              <a:path w="532130" h="467995">
                <a:moveTo>
                  <a:pt x="153644" y="0"/>
                </a:moveTo>
                <a:lnTo>
                  <a:pt x="153644" y="274066"/>
                </a:lnTo>
                <a:lnTo>
                  <a:pt x="364490" y="274066"/>
                </a:lnTo>
                <a:lnTo>
                  <a:pt x="364490" y="233933"/>
                </a:lnTo>
                <a:lnTo>
                  <a:pt x="531876" y="350900"/>
                </a:lnTo>
                <a:lnTo>
                  <a:pt x="364490" y="467868"/>
                </a:lnTo>
                <a:lnTo>
                  <a:pt x="364490" y="427736"/>
                </a:lnTo>
                <a:lnTo>
                  <a:pt x="0" y="427736"/>
                </a:lnTo>
                <a:lnTo>
                  <a:pt x="0" y="0"/>
                </a:lnTo>
                <a:lnTo>
                  <a:pt x="153644" y="0"/>
                </a:lnTo>
                <a:close/>
              </a:path>
            </a:pathLst>
          </a:custGeom>
          <a:ln w="25400">
            <a:solidFill>
              <a:srgbClr val="FFFFFF"/>
            </a:solidFill>
          </a:ln>
        </p:spPr>
        <p:txBody>
          <a:bodyPr wrap="square" lIns="0" tIns="0" rIns="0" bIns="0" rtlCol="0"/>
          <a:lstStyle/>
          <a:p/>
        </p:txBody>
      </p:sp>
      <p:sp>
        <p:nvSpPr>
          <p:cNvPr id="16" name="object 16"/>
          <p:cNvSpPr/>
          <p:nvPr/>
        </p:nvSpPr>
        <p:spPr>
          <a:xfrm>
            <a:off x="2446782" y="3124961"/>
            <a:ext cx="789940" cy="551815"/>
          </a:xfrm>
          <a:custGeom>
            <a:avLst/>
            <a:gdLst/>
            <a:ahLst/>
            <a:cxnLst/>
            <a:rect l="l" t="t" r="r" b="b"/>
            <a:pathLst>
              <a:path w="789939" h="551814">
                <a:moveTo>
                  <a:pt x="697484" y="0"/>
                </a:moveTo>
                <a:lnTo>
                  <a:pt x="91960" y="0"/>
                </a:lnTo>
                <a:lnTo>
                  <a:pt x="56165" y="7223"/>
                </a:lnTo>
                <a:lnTo>
                  <a:pt x="26935" y="26924"/>
                </a:lnTo>
                <a:lnTo>
                  <a:pt x="7226" y="56149"/>
                </a:lnTo>
                <a:lnTo>
                  <a:pt x="0" y="91948"/>
                </a:lnTo>
                <a:lnTo>
                  <a:pt x="0" y="459739"/>
                </a:lnTo>
                <a:lnTo>
                  <a:pt x="7226" y="495538"/>
                </a:lnTo>
                <a:lnTo>
                  <a:pt x="26935" y="524763"/>
                </a:lnTo>
                <a:lnTo>
                  <a:pt x="56165" y="544464"/>
                </a:lnTo>
                <a:lnTo>
                  <a:pt x="91960" y="551688"/>
                </a:lnTo>
                <a:lnTo>
                  <a:pt x="697484" y="551688"/>
                </a:lnTo>
                <a:lnTo>
                  <a:pt x="733282" y="544464"/>
                </a:lnTo>
                <a:lnTo>
                  <a:pt x="762508" y="524763"/>
                </a:lnTo>
                <a:lnTo>
                  <a:pt x="782208" y="495538"/>
                </a:lnTo>
                <a:lnTo>
                  <a:pt x="789432" y="459739"/>
                </a:lnTo>
                <a:lnTo>
                  <a:pt x="789432" y="91948"/>
                </a:lnTo>
                <a:lnTo>
                  <a:pt x="782208" y="56149"/>
                </a:lnTo>
                <a:lnTo>
                  <a:pt x="762508" y="26924"/>
                </a:lnTo>
                <a:lnTo>
                  <a:pt x="733282" y="7223"/>
                </a:lnTo>
                <a:lnTo>
                  <a:pt x="697484" y="0"/>
                </a:lnTo>
                <a:close/>
              </a:path>
            </a:pathLst>
          </a:custGeom>
          <a:solidFill>
            <a:srgbClr val="B1D234"/>
          </a:solidFill>
        </p:spPr>
        <p:txBody>
          <a:bodyPr wrap="square" lIns="0" tIns="0" rIns="0" bIns="0" rtlCol="0"/>
          <a:lstStyle/>
          <a:p/>
        </p:txBody>
      </p:sp>
      <p:sp>
        <p:nvSpPr>
          <p:cNvPr id="17" name="object 17"/>
          <p:cNvSpPr/>
          <p:nvPr/>
        </p:nvSpPr>
        <p:spPr>
          <a:xfrm>
            <a:off x="2446782" y="3124961"/>
            <a:ext cx="789940" cy="551815"/>
          </a:xfrm>
          <a:custGeom>
            <a:avLst/>
            <a:gdLst/>
            <a:ahLst/>
            <a:cxnLst/>
            <a:rect l="l" t="t" r="r" b="b"/>
            <a:pathLst>
              <a:path w="789939" h="551814">
                <a:moveTo>
                  <a:pt x="0" y="91948"/>
                </a:moveTo>
                <a:lnTo>
                  <a:pt x="7226" y="56149"/>
                </a:lnTo>
                <a:lnTo>
                  <a:pt x="26935" y="26924"/>
                </a:lnTo>
                <a:lnTo>
                  <a:pt x="56165" y="7223"/>
                </a:lnTo>
                <a:lnTo>
                  <a:pt x="91960" y="0"/>
                </a:lnTo>
                <a:lnTo>
                  <a:pt x="697484" y="0"/>
                </a:lnTo>
                <a:lnTo>
                  <a:pt x="733282" y="7223"/>
                </a:lnTo>
                <a:lnTo>
                  <a:pt x="762508" y="26924"/>
                </a:lnTo>
                <a:lnTo>
                  <a:pt x="782208" y="56149"/>
                </a:lnTo>
                <a:lnTo>
                  <a:pt x="789432" y="91948"/>
                </a:lnTo>
                <a:lnTo>
                  <a:pt x="789432" y="459739"/>
                </a:lnTo>
                <a:lnTo>
                  <a:pt x="782208" y="495538"/>
                </a:lnTo>
                <a:lnTo>
                  <a:pt x="762508" y="524763"/>
                </a:lnTo>
                <a:lnTo>
                  <a:pt x="733282" y="544464"/>
                </a:lnTo>
                <a:lnTo>
                  <a:pt x="697484" y="551688"/>
                </a:lnTo>
                <a:lnTo>
                  <a:pt x="91960" y="551688"/>
                </a:lnTo>
                <a:lnTo>
                  <a:pt x="56165" y="544464"/>
                </a:lnTo>
                <a:lnTo>
                  <a:pt x="26935" y="524763"/>
                </a:lnTo>
                <a:lnTo>
                  <a:pt x="7226" y="495538"/>
                </a:lnTo>
                <a:lnTo>
                  <a:pt x="0" y="459739"/>
                </a:lnTo>
                <a:lnTo>
                  <a:pt x="0" y="91948"/>
                </a:lnTo>
                <a:close/>
              </a:path>
            </a:pathLst>
          </a:custGeom>
          <a:ln w="25400">
            <a:solidFill>
              <a:srgbClr val="FFFFFF"/>
            </a:solidFill>
          </a:ln>
        </p:spPr>
        <p:txBody>
          <a:bodyPr wrap="square" lIns="0" tIns="0" rIns="0" bIns="0" rtlCol="0"/>
          <a:lstStyle/>
          <a:p/>
        </p:txBody>
      </p:sp>
      <p:sp>
        <p:nvSpPr>
          <p:cNvPr id="18" name="object 18"/>
          <p:cNvSpPr txBox="1"/>
          <p:nvPr/>
        </p:nvSpPr>
        <p:spPr>
          <a:xfrm>
            <a:off x="2611323" y="3243833"/>
            <a:ext cx="458470" cy="285115"/>
          </a:xfrm>
          <a:prstGeom prst="rect">
            <a:avLst/>
          </a:prstGeom>
        </p:spPr>
        <p:txBody>
          <a:bodyPr vert="horz" wrap="square" lIns="0" tIns="13335" rIns="0" bIns="0" rtlCol="0">
            <a:spAutoFit/>
          </a:bodyPr>
          <a:lstStyle/>
          <a:p>
            <a:pPr marL="12700">
              <a:lnSpc>
                <a:spcPct val="100000"/>
              </a:lnSpc>
              <a:spcBef>
                <a:spcPts val="105"/>
              </a:spcBef>
            </a:pPr>
            <a:r>
              <a:rPr sz="1700" dirty="0">
                <a:solidFill>
                  <a:srgbClr val="FFFFFF"/>
                </a:solidFill>
                <a:latin typeface="微软雅黑" panose="020B0503020204020204" charset="-122"/>
                <a:cs typeface="微软雅黑" panose="020B0503020204020204" charset="-122"/>
              </a:rPr>
              <a:t>计划</a:t>
            </a:r>
            <a:endParaRPr sz="1700">
              <a:latin typeface="微软雅黑" panose="020B0503020204020204" charset="-122"/>
              <a:cs typeface="微软雅黑" panose="020B0503020204020204" charset="-122"/>
            </a:endParaRPr>
          </a:p>
        </p:txBody>
      </p:sp>
      <p:sp>
        <p:nvSpPr>
          <p:cNvPr id="19" name="object 19"/>
          <p:cNvSpPr/>
          <p:nvPr/>
        </p:nvSpPr>
        <p:spPr>
          <a:xfrm>
            <a:off x="3192017" y="4295394"/>
            <a:ext cx="533400" cy="467995"/>
          </a:xfrm>
          <a:custGeom>
            <a:avLst/>
            <a:gdLst/>
            <a:ahLst/>
            <a:cxnLst/>
            <a:rect l="l" t="t" r="r" b="b"/>
            <a:pathLst>
              <a:path w="533400" h="467995">
                <a:moveTo>
                  <a:pt x="153669" y="0"/>
                </a:moveTo>
                <a:lnTo>
                  <a:pt x="0" y="0"/>
                </a:lnTo>
                <a:lnTo>
                  <a:pt x="0" y="427735"/>
                </a:lnTo>
                <a:lnTo>
                  <a:pt x="366013" y="427735"/>
                </a:lnTo>
                <a:lnTo>
                  <a:pt x="366013" y="467867"/>
                </a:lnTo>
                <a:lnTo>
                  <a:pt x="533400" y="350900"/>
                </a:lnTo>
                <a:lnTo>
                  <a:pt x="423445" y="274065"/>
                </a:lnTo>
                <a:lnTo>
                  <a:pt x="153669" y="274065"/>
                </a:lnTo>
                <a:lnTo>
                  <a:pt x="153669" y="0"/>
                </a:lnTo>
                <a:close/>
              </a:path>
              <a:path w="533400" h="467995">
                <a:moveTo>
                  <a:pt x="366013" y="233933"/>
                </a:moveTo>
                <a:lnTo>
                  <a:pt x="366013" y="274065"/>
                </a:lnTo>
                <a:lnTo>
                  <a:pt x="423445" y="274065"/>
                </a:lnTo>
                <a:lnTo>
                  <a:pt x="366013" y="233933"/>
                </a:lnTo>
                <a:close/>
              </a:path>
            </a:pathLst>
          </a:custGeom>
          <a:solidFill>
            <a:srgbClr val="DFECCD"/>
          </a:solidFill>
        </p:spPr>
        <p:txBody>
          <a:bodyPr wrap="square" lIns="0" tIns="0" rIns="0" bIns="0" rtlCol="0"/>
          <a:lstStyle/>
          <a:p/>
        </p:txBody>
      </p:sp>
      <p:sp>
        <p:nvSpPr>
          <p:cNvPr id="20" name="object 20"/>
          <p:cNvSpPr/>
          <p:nvPr/>
        </p:nvSpPr>
        <p:spPr>
          <a:xfrm>
            <a:off x="3192017" y="4295394"/>
            <a:ext cx="533400" cy="467995"/>
          </a:xfrm>
          <a:custGeom>
            <a:avLst/>
            <a:gdLst/>
            <a:ahLst/>
            <a:cxnLst/>
            <a:rect l="l" t="t" r="r" b="b"/>
            <a:pathLst>
              <a:path w="533400" h="467995">
                <a:moveTo>
                  <a:pt x="153669" y="0"/>
                </a:moveTo>
                <a:lnTo>
                  <a:pt x="153669" y="274065"/>
                </a:lnTo>
                <a:lnTo>
                  <a:pt x="366013" y="274065"/>
                </a:lnTo>
                <a:lnTo>
                  <a:pt x="366013" y="233933"/>
                </a:lnTo>
                <a:lnTo>
                  <a:pt x="533400" y="350900"/>
                </a:lnTo>
                <a:lnTo>
                  <a:pt x="366013" y="467867"/>
                </a:lnTo>
                <a:lnTo>
                  <a:pt x="366013" y="427735"/>
                </a:lnTo>
                <a:lnTo>
                  <a:pt x="0" y="427735"/>
                </a:lnTo>
                <a:lnTo>
                  <a:pt x="0" y="0"/>
                </a:lnTo>
                <a:lnTo>
                  <a:pt x="153669" y="0"/>
                </a:lnTo>
                <a:close/>
              </a:path>
            </a:pathLst>
          </a:custGeom>
          <a:ln w="25400">
            <a:solidFill>
              <a:srgbClr val="FFFFFF"/>
            </a:solidFill>
          </a:ln>
        </p:spPr>
        <p:txBody>
          <a:bodyPr wrap="square" lIns="0" tIns="0" rIns="0" bIns="0" rtlCol="0"/>
          <a:lstStyle/>
          <a:p/>
        </p:txBody>
      </p:sp>
      <p:sp>
        <p:nvSpPr>
          <p:cNvPr id="21" name="object 21"/>
          <p:cNvSpPr/>
          <p:nvPr/>
        </p:nvSpPr>
        <p:spPr>
          <a:xfrm>
            <a:off x="3100577" y="3743705"/>
            <a:ext cx="788035" cy="551815"/>
          </a:xfrm>
          <a:custGeom>
            <a:avLst/>
            <a:gdLst/>
            <a:ahLst/>
            <a:cxnLst/>
            <a:rect l="l" t="t" r="r" b="b"/>
            <a:pathLst>
              <a:path w="788035" h="551814">
                <a:moveTo>
                  <a:pt x="695960" y="0"/>
                </a:moveTo>
                <a:lnTo>
                  <a:pt x="91947" y="0"/>
                </a:lnTo>
                <a:lnTo>
                  <a:pt x="56149" y="7223"/>
                </a:lnTo>
                <a:lnTo>
                  <a:pt x="26923" y="26924"/>
                </a:lnTo>
                <a:lnTo>
                  <a:pt x="7223" y="56149"/>
                </a:lnTo>
                <a:lnTo>
                  <a:pt x="0" y="91948"/>
                </a:lnTo>
                <a:lnTo>
                  <a:pt x="0" y="459740"/>
                </a:lnTo>
                <a:lnTo>
                  <a:pt x="7223" y="495538"/>
                </a:lnTo>
                <a:lnTo>
                  <a:pt x="26924" y="524764"/>
                </a:lnTo>
                <a:lnTo>
                  <a:pt x="56149" y="544464"/>
                </a:lnTo>
                <a:lnTo>
                  <a:pt x="91947" y="551688"/>
                </a:lnTo>
                <a:lnTo>
                  <a:pt x="695960" y="551688"/>
                </a:lnTo>
                <a:lnTo>
                  <a:pt x="731758" y="544464"/>
                </a:lnTo>
                <a:lnTo>
                  <a:pt x="760984" y="524764"/>
                </a:lnTo>
                <a:lnTo>
                  <a:pt x="780684" y="495538"/>
                </a:lnTo>
                <a:lnTo>
                  <a:pt x="787908" y="459740"/>
                </a:lnTo>
                <a:lnTo>
                  <a:pt x="787908" y="91948"/>
                </a:lnTo>
                <a:lnTo>
                  <a:pt x="780684" y="56149"/>
                </a:lnTo>
                <a:lnTo>
                  <a:pt x="760984" y="26924"/>
                </a:lnTo>
                <a:lnTo>
                  <a:pt x="731758" y="7223"/>
                </a:lnTo>
                <a:lnTo>
                  <a:pt x="695960" y="0"/>
                </a:lnTo>
                <a:close/>
              </a:path>
            </a:pathLst>
          </a:custGeom>
          <a:solidFill>
            <a:srgbClr val="8AC53E"/>
          </a:solidFill>
        </p:spPr>
        <p:txBody>
          <a:bodyPr wrap="square" lIns="0" tIns="0" rIns="0" bIns="0" rtlCol="0"/>
          <a:lstStyle/>
          <a:p/>
        </p:txBody>
      </p:sp>
      <p:sp>
        <p:nvSpPr>
          <p:cNvPr id="22" name="object 22"/>
          <p:cNvSpPr/>
          <p:nvPr/>
        </p:nvSpPr>
        <p:spPr>
          <a:xfrm>
            <a:off x="3100577" y="3743705"/>
            <a:ext cx="788035" cy="551815"/>
          </a:xfrm>
          <a:custGeom>
            <a:avLst/>
            <a:gdLst/>
            <a:ahLst/>
            <a:cxnLst/>
            <a:rect l="l" t="t" r="r" b="b"/>
            <a:pathLst>
              <a:path w="788035" h="551814">
                <a:moveTo>
                  <a:pt x="0" y="91948"/>
                </a:moveTo>
                <a:lnTo>
                  <a:pt x="7223" y="56149"/>
                </a:lnTo>
                <a:lnTo>
                  <a:pt x="26923" y="26924"/>
                </a:lnTo>
                <a:lnTo>
                  <a:pt x="56149" y="7223"/>
                </a:lnTo>
                <a:lnTo>
                  <a:pt x="91947" y="0"/>
                </a:lnTo>
                <a:lnTo>
                  <a:pt x="695960" y="0"/>
                </a:lnTo>
                <a:lnTo>
                  <a:pt x="731758" y="7223"/>
                </a:lnTo>
                <a:lnTo>
                  <a:pt x="760984" y="26924"/>
                </a:lnTo>
                <a:lnTo>
                  <a:pt x="780684" y="56149"/>
                </a:lnTo>
                <a:lnTo>
                  <a:pt x="787908" y="91948"/>
                </a:lnTo>
                <a:lnTo>
                  <a:pt x="787908" y="459740"/>
                </a:lnTo>
                <a:lnTo>
                  <a:pt x="780684" y="495538"/>
                </a:lnTo>
                <a:lnTo>
                  <a:pt x="760984" y="524764"/>
                </a:lnTo>
                <a:lnTo>
                  <a:pt x="731758" y="544464"/>
                </a:lnTo>
                <a:lnTo>
                  <a:pt x="695960" y="551688"/>
                </a:lnTo>
                <a:lnTo>
                  <a:pt x="91947" y="551688"/>
                </a:lnTo>
                <a:lnTo>
                  <a:pt x="56149" y="544464"/>
                </a:lnTo>
                <a:lnTo>
                  <a:pt x="26924" y="524764"/>
                </a:lnTo>
                <a:lnTo>
                  <a:pt x="7223" y="495538"/>
                </a:lnTo>
                <a:lnTo>
                  <a:pt x="0" y="459740"/>
                </a:lnTo>
                <a:lnTo>
                  <a:pt x="0" y="91948"/>
                </a:lnTo>
                <a:close/>
              </a:path>
            </a:pathLst>
          </a:custGeom>
          <a:ln w="25399">
            <a:solidFill>
              <a:srgbClr val="FFFFFF"/>
            </a:solidFill>
          </a:ln>
        </p:spPr>
        <p:txBody>
          <a:bodyPr wrap="square" lIns="0" tIns="0" rIns="0" bIns="0" rtlCol="0"/>
          <a:lstStyle/>
          <a:p/>
        </p:txBody>
      </p:sp>
      <p:sp>
        <p:nvSpPr>
          <p:cNvPr id="23" name="object 23"/>
          <p:cNvSpPr txBox="1"/>
          <p:nvPr/>
        </p:nvSpPr>
        <p:spPr>
          <a:xfrm>
            <a:off x="3264789" y="3939921"/>
            <a:ext cx="458470" cy="227965"/>
          </a:xfrm>
          <a:prstGeom prst="rect">
            <a:avLst/>
          </a:prstGeom>
        </p:spPr>
        <p:txBody>
          <a:bodyPr vert="horz" wrap="square" lIns="0" tIns="12700" rIns="0" bIns="0" rtlCol="0">
            <a:spAutoFit/>
          </a:bodyPr>
          <a:lstStyle/>
          <a:p>
            <a:pPr marL="12700">
              <a:lnSpc>
                <a:spcPct val="100000"/>
              </a:lnSpc>
              <a:spcBef>
                <a:spcPts val="100"/>
              </a:spcBef>
            </a:pPr>
            <a:r>
              <a:rPr sz="1400" dirty="0">
                <a:solidFill>
                  <a:srgbClr val="FFFFFF"/>
                </a:solidFill>
                <a:latin typeface="微软雅黑" panose="020B0503020204020204" charset="-122"/>
                <a:cs typeface="微软雅黑" panose="020B0503020204020204" charset="-122"/>
              </a:rPr>
              <a:t>研发</a:t>
            </a:r>
            <a:endParaRPr sz="1400" dirty="0">
              <a:solidFill>
                <a:srgbClr val="FFFFFF"/>
              </a:solidFill>
              <a:latin typeface="微软雅黑" panose="020B0503020204020204" charset="-122"/>
              <a:cs typeface="微软雅黑" panose="020B0503020204020204" charset="-122"/>
            </a:endParaRPr>
          </a:p>
        </p:txBody>
      </p:sp>
      <p:sp>
        <p:nvSpPr>
          <p:cNvPr id="24" name="object 24"/>
          <p:cNvSpPr/>
          <p:nvPr/>
        </p:nvSpPr>
        <p:spPr>
          <a:xfrm>
            <a:off x="3845814" y="4915661"/>
            <a:ext cx="533400" cy="467995"/>
          </a:xfrm>
          <a:custGeom>
            <a:avLst/>
            <a:gdLst/>
            <a:ahLst/>
            <a:cxnLst/>
            <a:rect l="l" t="t" r="r" b="b"/>
            <a:pathLst>
              <a:path w="533400" h="467995">
                <a:moveTo>
                  <a:pt x="153669" y="0"/>
                </a:moveTo>
                <a:lnTo>
                  <a:pt x="0" y="0"/>
                </a:lnTo>
                <a:lnTo>
                  <a:pt x="0" y="427735"/>
                </a:lnTo>
                <a:lnTo>
                  <a:pt x="366013" y="427735"/>
                </a:lnTo>
                <a:lnTo>
                  <a:pt x="366013" y="467868"/>
                </a:lnTo>
                <a:lnTo>
                  <a:pt x="533400" y="350900"/>
                </a:lnTo>
                <a:lnTo>
                  <a:pt x="423445" y="274065"/>
                </a:lnTo>
                <a:lnTo>
                  <a:pt x="153669" y="274065"/>
                </a:lnTo>
                <a:lnTo>
                  <a:pt x="153669" y="0"/>
                </a:lnTo>
                <a:close/>
              </a:path>
              <a:path w="533400" h="467995">
                <a:moveTo>
                  <a:pt x="366013" y="233933"/>
                </a:moveTo>
                <a:lnTo>
                  <a:pt x="366013" y="274065"/>
                </a:lnTo>
                <a:lnTo>
                  <a:pt x="423445" y="274065"/>
                </a:lnTo>
                <a:lnTo>
                  <a:pt x="366013" y="233933"/>
                </a:lnTo>
                <a:close/>
              </a:path>
            </a:pathLst>
          </a:custGeom>
          <a:solidFill>
            <a:srgbClr val="E6EFDB"/>
          </a:solidFill>
        </p:spPr>
        <p:txBody>
          <a:bodyPr wrap="square" lIns="0" tIns="0" rIns="0" bIns="0" rtlCol="0"/>
          <a:lstStyle/>
          <a:p/>
        </p:txBody>
      </p:sp>
      <p:sp>
        <p:nvSpPr>
          <p:cNvPr id="25" name="object 25"/>
          <p:cNvSpPr/>
          <p:nvPr/>
        </p:nvSpPr>
        <p:spPr>
          <a:xfrm>
            <a:off x="3845814" y="4915661"/>
            <a:ext cx="533400" cy="467995"/>
          </a:xfrm>
          <a:custGeom>
            <a:avLst/>
            <a:gdLst/>
            <a:ahLst/>
            <a:cxnLst/>
            <a:rect l="l" t="t" r="r" b="b"/>
            <a:pathLst>
              <a:path w="533400" h="467995">
                <a:moveTo>
                  <a:pt x="153669" y="0"/>
                </a:moveTo>
                <a:lnTo>
                  <a:pt x="153669" y="274065"/>
                </a:lnTo>
                <a:lnTo>
                  <a:pt x="366013" y="274065"/>
                </a:lnTo>
                <a:lnTo>
                  <a:pt x="366013" y="233933"/>
                </a:lnTo>
                <a:lnTo>
                  <a:pt x="533400" y="350900"/>
                </a:lnTo>
                <a:lnTo>
                  <a:pt x="366013" y="467868"/>
                </a:lnTo>
                <a:lnTo>
                  <a:pt x="366013" y="427735"/>
                </a:lnTo>
                <a:lnTo>
                  <a:pt x="0" y="427735"/>
                </a:lnTo>
                <a:lnTo>
                  <a:pt x="0" y="0"/>
                </a:lnTo>
                <a:lnTo>
                  <a:pt x="153669" y="0"/>
                </a:lnTo>
                <a:close/>
              </a:path>
            </a:pathLst>
          </a:custGeom>
          <a:ln w="25400">
            <a:solidFill>
              <a:srgbClr val="FFFFFF"/>
            </a:solidFill>
          </a:ln>
        </p:spPr>
        <p:txBody>
          <a:bodyPr wrap="square" lIns="0" tIns="0" rIns="0" bIns="0" rtlCol="0"/>
          <a:lstStyle/>
          <a:p/>
        </p:txBody>
      </p:sp>
      <p:sp>
        <p:nvSpPr>
          <p:cNvPr id="26" name="object 26"/>
          <p:cNvSpPr/>
          <p:nvPr/>
        </p:nvSpPr>
        <p:spPr>
          <a:xfrm>
            <a:off x="3754373" y="4363973"/>
            <a:ext cx="788035" cy="551815"/>
          </a:xfrm>
          <a:custGeom>
            <a:avLst/>
            <a:gdLst/>
            <a:ahLst/>
            <a:cxnLst/>
            <a:rect l="l" t="t" r="r" b="b"/>
            <a:pathLst>
              <a:path w="788035" h="551814">
                <a:moveTo>
                  <a:pt x="695959" y="0"/>
                </a:moveTo>
                <a:lnTo>
                  <a:pt x="91948" y="0"/>
                </a:lnTo>
                <a:lnTo>
                  <a:pt x="56149" y="7223"/>
                </a:lnTo>
                <a:lnTo>
                  <a:pt x="26924" y="26924"/>
                </a:lnTo>
                <a:lnTo>
                  <a:pt x="7223" y="56149"/>
                </a:lnTo>
                <a:lnTo>
                  <a:pt x="0" y="91948"/>
                </a:lnTo>
                <a:lnTo>
                  <a:pt x="0" y="459739"/>
                </a:lnTo>
                <a:lnTo>
                  <a:pt x="7223" y="495538"/>
                </a:lnTo>
                <a:lnTo>
                  <a:pt x="26924" y="524763"/>
                </a:lnTo>
                <a:lnTo>
                  <a:pt x="56149" y="544464"/>
                </a:lnTo>
                <a:lnTo>
                  <a:pt x="91948" y="551688"/>
                </a:lnTo>
                <a:lnTo>
                  <a:pt x="695959" y="551688"/>
                </a:lnTo>
                <a:lnTo>
                  <a:pt x="731758" y="544464"/>
                </a:lnTo>
                <a:lnTo>
                  <a:pt x="760983" y="524763"/>
                </a:lnTo>
                <a:lnTo>
                  <a:pt x="780684" y="495538"/>
                </a:lnTo>
                <a:lnTo>
                  <a:pt x="787907" y="459739"/>
                </a:lnTo>
                <a:lnTo>
                  <a:pt x="787907" y="91948"/>
                </a:lnTo>
                <a:lnTo>
                  <a:pt x="780684" y="56149"/>
                </a:lnTo>
                <a:lnTo>
                  <a:pt x="760983" y="26924"/>
                </a:lnTo>
                <a:lnTo>
                  <a:pt x="731758" y="7223"/>
                </a:lnTo>
                <a:lnTo>
                  <a:pt x="695959" y="0"/>
                </a:lnTo>
                <a:close/>
              </a:path>
            </a:pathLst>
          </a:custGeom>
          <a:solidFill>
            <a:srgbClr val="64AE45"/>
          </a:solidFill>
        </p:spPr>
        <p:txBody>
          <a:bodyPr wrap="square" lIns="0" tIns="0" rIns="0" bIns="0" rtlCol="0"/>
          <a:lstStyle/>
          <a:p/>
        </p:txBody>
      </p:sp>
      <p:sp>
        <p:nvSpPr>
          <p:cNvPr id="27" name="object 27"/>
          <p:cNvSpPr/>
          <p:nvPr/>
        </p:nvSpPr>
        <p:spPr>
          <a:xfrm>
            <a:off x="3754373" y="4363973"/>
            <a:ext cx="788035" cy="551815"/>
          </a:xfrm>
          <a:custGeom>
            <a:avLst/>
            <a:gdLst/>
            <a:ahLst/>
            <a:cxnLst/>
            <a:rect l="l" t="t" r="r" b="b"/>
            <a:pathLst>
              <a:path w="788035" h="551814">
                <a:moveTo>
                  <a:pt x="0" y="91948"/>
                </a:moveTo>
                <a:lnTo>
                  <a:pt x="7223" y="56149"/>
                </a:lnTo>
                <a:lnTo>
                  <a:pt x="26924" y="26924"/>
                </a:lnTo>
                <a:lnTo>
                  <a:pt x="56149" y="7223"/>
                </a:lnTo>
                <a:lnTo>
                  <a:pt x="91948" y="0"/>
                </a:lnTo>
                <a:lnTo>
                  <a:pt x="695959" y="0"/>
                </a:lnTo>
                <a:lnTo>
                  <a:pt x="731758" y="7223"/>
                </a:lnTo>
                <a:lnTo>
                  <a:pt x="760983" y="26924"/>
                </a:lnTo>
                <a:lnTo>
                  <a:pt x="780684" y="56149"/>
                </a:lnTo>
                <a:lnTo>
                  <a:pt x="787907" y="91948"/>
                </a:lnTo>
                <a:lnTo>
                  <a:pt x="787907" y="459739"/>
                </a:lnTo>
                <a:lnTo>
                  <a:pt x="780684" y="495538"/>
                </a:lnTo>
                <a:lnTo>
                  <a:pt x="760983" y="524763"/>
                </a:lnTo>
                <a:lnTo>
                  <a:pt x="731758" y="544464"/>
                </a:lnTo>
                <a:lnTo>
                  <a:pt x="695959" y="551688"/>
                </a:lnTo>
                <a:lnTo>
                  <a:pt x="91948" y="551688"/>
                </a:lnTo>
                <a:lnTo>
                  <a:pt x="56149" y="544464"/>
                </a:lnTo>
                <a:lnTo>
                  <a:pt x="26924" y="524763"/>
                </a:lnTo>
                <a:lnTo>
                  <a:pt x="7223" y="495538"/>
                </a:lnTo>
                <a:lnTo>
                  <a:pt x="0" y="459739"/>
                </a:lnTo>
                <a:lnTo>
                  <a:pt x="0" y="91948"/>
                </a:lnTo>
                <a:close/>
              </a:path>
            </a:pathLst>
          </a:custGeom>
          <a:ln w="25399">
            <a:solidFill>
              <a:srgbClr val="FFFFFF"/>
            </a:solidFill>
          </a:ln>
        </p:spPr>
        <p:txBody>
          <a:bodyPr wrap="square" lIns="0" tIns="0" rIns="0" bIns="0" rtlCol="0"/>
          <a:lstStyle/>
          <a:p/>
        </p:txBody>
      </p:sp>
      <p:sp>
        <p:nvSpPr>
          <p:cNvPr id="28" name="object 28"/>
          <p:cNvSpPr txBox="1"/>
          <p:nvPr/>
        </p:nvSpPr>
        <p:spPr>
          <a:xfrm>
            <a:off x="3918585" y="4483734"/>
            <a:ext cx="45847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微软雅黑" panose="020B0503020204020204" charset="-122"/>
                <a:cs typeface="微软雅黑" panose="020B0503020204020204" charset="-122"/>
              </a:rPr>
              <a:t>测试</a:t>
            </a:r>
            <a:endParaRPr sz="1700">
              <a:latin typeface="微软雅黑" panose="020B0503020204020204" charset="-122"/>
              <a:cs typeface="微软雅黑" panose="020B0503020204020204" charset="-122"/>
            </a:endParaRPr>
          </a:p>
        </p:txBody>
      </p:sp>
      <p:sp>
        <p:nvSpPr>
          <p:cNvPr id="29" name="object 29"/>
          <p:cNvSpPr/>
          <p:nvPr/>
        </p:nvSpPr>
        <p:spPr>
          <a:xfrm>
            <a:off x="5296661" y="5068061"/>
            <a:ext cx="469900" cy="532130"/>
          </a:xfrm>
          <a:custGeom>
            <a:avLst/>
            <a:gdLst/>
            <a:ahLst/>
            <a:cxnLst/>
            <a:rect l="l" t="t" r="r" b="b"/>
            <a:pathLst>
              <a:path w="469900" h="532129">
                <a:moveTo>
                  <a:pt x="469391" y="363981"/>
                </a:moveTo>
                <a:lnTo>
                  <a:pt x="234696" y="363981"/>
                </a:lnTo>
                <a:lnTo>
                  <a:pt x="352043" y="531876"/>
                </a:lnTo>
                <a:lnTo>
                  <a:pt x="469391" y="363981"/>
                </a:lnTo>
                <a:close/>
              </a:path>
              <a:path w="469900" h="532129">
                <a:moveTo>
                  <a:pt x="429133" y="0"/>
                </a:moveTo>
                <a:lnTo>
                  <a:pt x="0" y="0"/>
                </a:lnTo>
                <a:lnTo>
                  <a:pt x="0" y="154177"/>
                </a:lnTo>
                <a:lnTo>
                  <a:pt x="274954" y="154177"/>
                </a:lnTo>
                <a:lnTo>
                  <a:pt x="274954" y="363981"/>
                </a:lnTo>
                <a:lnTo>
                  <a:pt x="429133" y="363981"/>
                </a:lnTo>
                <a:lnTo>
                  <a:pt x="429133" y="0"/>
                </a:lnTo>
                <a:close/>
              </a:path>
            </a:pathLst>
          </a:custGeom>
          <a:solidFill>
            <a:srgbClr val="EDF5E8"/>
          </a:solidFill>
        </p:spPr>
        <p:txBody>
          <a:bodyPr wrap="square" lIns="0" tIns="0" rIns="0" bIns="0" rtlCol="0"/>
          <a:lstStyle/>
          <a:p/>
        </p:txBody>
      </p:sp>
      <p:sp>
        <p:nvSpPr>
          <p:cNvPr id="30" name="object 30"/>
          <p:cNvSpPr/>
          <p:nvPr/>
        </p:nvSpPr>
        <p:spPr>
          <a:xfrm>
            <a:off x="5296661" y="5068061"/>
            <a:ext cx="469900" cy="532130"/>
          </a:xfrm>
          <a:custGeom>
            <a:avLst/>
            <a:gdLst/>
            <a:ahLst/>
            <a:cxnLst/>
            <a:rect l="l" t="t" r="r" b="b"/>
            <a:pathLst>
              <a:path w="469900" h="532129">
                <a:moveTo>
                  <a:pt x="0" y="154177"/>
                </a:moveTo>
                <a:lnTo>
                  <a:pt x="274954" y="154177"/>
                </a:lnTo>
                <a:lnTo>
                  <a:pt x="274954" y="363981"/>
                </a:lnTo>
                <a:lnTo>
                  <a:pt x="234696" y="363981"/>
                </a:lnTo>
                <a:lnTo>
                  <a:pt x="352043" y="531876"/>
                </a:lnTo>
                <a:lnTo>
                  <a:pt x="469391" y="363981"/>
                </a:lnTo>
                <a:lnTo>
                  <a:pt x="429133" y="363981"/>
                </a:lnTo>
                <a:lnTo>
                  <a:pt x="429133" y="0"/>
                </a:lnTo>
                <a:lnTo>
                  <a:pt x="0" y="0"/>
                </a:lnTo>
                <a:lnTo>
                  <a:pt x="0" y="154177"/>
                </a:lnTo>
                <a:close/>
              </a:path>
            </a:pathLst>
          </a:custGeom>
          <a:ln w="25400">
            <a:solidFill>
              <a:srgbClr val="FFFFFF"/>
            </a:solidFill>
          </a:ln>
        </p:spPr>
        <p:txBody>
          <a:bodyPr wrap="square" lIns="0" tIns="0" rIns="0" bIns="0" rtlCol="0"/>
          <a:lstStyle/>
          <a:p/>
        </p:txBody>
      </p:sp>
      <p:sp>
        <p:nvSpPr>
          <p:cNvPr id="31" name="object 31"/>
          <p:cNvSpPr/>
          <p:nvPr/>
        </p:nvSpPr>
        <p:spPr>
          <a:xfrm>
            <a:off x="4408170" y="4984241"/>
            <a:ext cx="788035" cy="551815"/>
          </a:xfrm>
          <a:custGeom>
            <a:avLst/>
            <a:gdLst/>
            <a:ahLst/>
            <a:cxnLst/>
            <a:rect l="l" t="t" r="r" b="b"/>
            <a:pathLst>
              <a:path w="788035" h="551814">
                <a:moveTo>
                  <a:pt x="695959" y="0"/>
                </a:moveTo>
                <a:lnTo>
                  <a:pt x="91948" y="0"/>
                </a:lnTo>
                <a:lnTo>
                  <a:pt x="56149" y="7223"/>
                </a:lnTo>
                <a:lnTo>
                  <a:pt x="26924" y="26923"/>
                </a:lnTo>
                <a:lnTo>
                  <a:pt x="7223" y="56149"/>
                </a:lnTo>
                <a:lnTo>
                  <a:pt x="0" y="91947"/>
                </a:lnTo>
                <a:lnTo>
                  <a:pt x="0" y="459739"/>
                </a:lnTo>
                <a:lnTo>
                  <a:pt x="7223" y="495538"/>
                </a:lnTo>
                <a:lnTo>
                  <a:pt x="26924" y="524763"/>
                </a:lnTo>
                <a:lnTo>
                  <a:pt x="56149" y="544464"/>
                </a:lnTo>
                <a:lnTo>
                  <a:pt x="91948" y="551687"/>
                </a:lnTo>
                <a:lnTo>
                  <a:pt x="695959" y="551687"/>
                </a:lnTo>
                <a:lnTo>
                  <a:pt x="731758" y="544464"/>
                </a:lnTo>
                <a:lnTo>
                  <a:pt x="760983" y="524763"/>
                </a:lnTo>
                <a:lnTo>
                  <a:pt x="780684" y="495538"/>
                </a:lnTo>
                <a:lnTo>
                  <a:pt x="787907" y="459739"/>
                </a:lnTo>
                <a:lnTo>
                  <a:pt x="787907" y="91947"/>
                </a:lnTo>
                <a:lnTo>
                  <a:pt x="780684" y="56149"/>
                </a:lnTo>
                <a:lnTo>
                  <a:pt x="760983" y="26923"/>
                </a:lnTo>
                <a:lnTo>
                  <a:pt x="731758" y="7223"/>
                </a:lnTo>
                <a:lnTo>
                  <a:pt x="695959" y="0"/>
                </a:lnTo>
                <a:close/>
              </a:path>
            </a:pathLst>
          </a:custGeom>
          <a:solidFill>
            <a:srgbClr val="1EC7F3"/>
          </a:solidFill>
        </p:spPr>
        <p:txBody>
          <a:bodyPr wrap="square" lIns="0" tIns="0" rIns="0" bIns="0" rtlCol="0"/>
          <a:lstStyle/>
          <a:p/>
        </p:txBody>
      </p:sp>
      <p:sp>
        <p:nvSpPr>
          <p:cNvPr id="32" name="object 32"/>
          <p:cNvSpPr/>
          <p:nvPr/>
        </p:nvSpPr>
        <p:spPr>
          <a:xfrm>
            <a:off x="4408170" y="4984241"/>
            <a:ext cx="788035" cy="551815"/>
          </a:xfrm>
          <a:custGeom>
            <a:avLst/>
            <a:gdLst/>
            <a:ahLst/>
            <a:cxnLst/>
            <a:rect l="l" t="t" r="r" b="b"/>
            <a:pathLst>
              <a:path w="788035" h="551814">
                <a:moveTo>
                  <a:pt x="0" y="91947"/>
                </a:moveTo>
                <a:lnTo>
                  <a:pt x="7223" y="56149"/>
                </a:lnTo>
                <a:lnTo>
                  <a:pt x="26924" y="26923"/>
                </a:lnTo>
                <a:lnTo>
                  <a:pt x="56149" y="7223"/>
                </a:lnTo>
                <a:lnTo>
                  <a:pt x="91948" y="0"/>
                </a:lnTo>
                <a:lnTo>
                  <a:pt x="695959" y="0"/>
                </a:lnTo>
                <a:lnTo>
                  <a:pt x="731758" y="7223"/>
                </a:lnTo>
                <a:lnTo>
                  <a:pt x="760983" y="26923"/>
                </a:lnTo>
                <a:lnTo>
                  <a:pt x="780684" y="56149"/>
                </a:lnTo>
                <a:lnTo>
                  <a:pt x="787907" y="91947"/>
                </a:lnTo>
                <a:lnTo>
                  <a:pt x="787907" y="459739"/>
                </a:lnTo>
                <a:lnTo>
                  <a:pt x="780684" y="495538"/>
                </a:lnTo>
                <a:lnTo>
                  <a:pt x="760983" y="524763"/>
                </a:lnTo>
                <a:lnTo>
                  <a:pt x="731758" y="544464"/>
                </a:lnTo>
                <a:lnTo>
                  <a:pt x="695959" y="551687"/>
                </a:lnTo>
                <a:lnTo>
                  <a:pt x="91948" y="551687"/>
                </a:lnTo>
                <a:lnTo>
                  <a:pt x="56149" y="544464"/>
                </a:lnTo>
                <a:lnTo>
                  <a:pt x="26924" y="524763"/>
                </a:lnTo>
                <a:lnTo>
                  <a:pt x="7223" y="495538"/>
                </a:lnTo>
                <a:lnTo>
                  <a:pt x="0" y="459739"/>
                </a:lnTo>
                <a:lnTo>
                  <a:pt x="0" y="91947"/>
                </a:lnTo>
                <a:close/>
              </a:path>
            </a:pathLst>
          </a:custGeom>
          <a:ln w="25399">
            <a:solidFill>
              <a:srgbClr val="FFFFFF"/>
            </a:solidFill>
          </a:ln>
        </p:spPr>
        <p:txBody>
          <a:bodyPr wrap="square" lIns="0" tIns="0" rIns="0" bIns="0" rtlCol="0"/>
          <a:lstStyle/>
          <a:p/>
        </p:txBody>
      </p:sp>
      <p:sp>
        <p:nvSpPr>
          <p:cNvPr id="33" name="object 33"/>
          <p:cNvSpPr txBox="1"/>
          <p:nvPr/>
        </p:nvSpPr>
        <p:spPr>
          <a:xfrm>
            <a:off x="4572126" y="5103367"/>
            <a:ext cx="458470" cy="285115"/>
          </a:xfrm>
          <a:prstGeom prst="rect">
            <a:avLst/>
          </a:prstGeom>
        </p:spPr>
        <p:txBody>
          <a:bodyPr vert="horz" wrap="square" lIns="0" tIns="12700" rIns="0" bIns="0" rtlCol="0">
            <a:spAutoFit/>
          </a:bodyPr>
          <a:lstStyle/>
          <a:p>
            <a:pPr marL="12700">
              <a:lnSpc>
                <a:spcPct val="100000"/>
              </a:lnSpc>
              <a:spcBef>
                <a:spcPts val="100"/>
              </a:spcBef>
            </a:pPr>
            <a:r>
              <a:rPr sz="1700" dirty="0">
                <a:solidFill>
                  <a:srgbClr val="FFFFFF"/>
                </a:solidFill>
                <a:latin typeface="微软雅黑" panose="020B0503020204020204" charset="-122"/>
                <a:cs typeface="微软雅黑" panose="020B0503020204020204" charset="-122"/>
              </a:rPr>
              <a:t>部署</a:t>
            </a:r>
            <a:endParaRPr sz="1700">
              <a:latin typeface="微软雅黑" panose="020B0503020204020204" charset="-122"/>
              <a:cs typeface="微软雅黑" panose="020B0503020204020204" charset="-122"/>
            </a:endParaRPr>
          </a:p>
        </p:txBody>
      </p:sp>
      <p:sp>
        <p:nvSpPr>
          <p:cNvPr id="34" name="object 34"/>
          <p:cNvSpPr/>
          <p:nvPr/>
        </p:nvSpPr>
        <p:spPr>
          <a:xfrm>
            <a:off x="5061965" y="5602985"/>
            <a:ext cx="788035" cy="551815"/>
          </a:xfrm>
          <a:custGeom>
            <a:avLst/>
            <a:gdLst/>
            <a:ahLst/>
            <a:cxnLst/>
            <a:rect l="l" t="t" r="r" b="b"/>
            <a:pathLst>
              <a:path w="788035" h="551814">
                <a:moveTo>
                  <a:pt x="695960" y="0"/>
                </a:moveTo>
                <a:lnTo>
                  <a:pt x="91948" y="0"/>
                </a:lnTo>
                <a:lnTo>
                  <a:pt x="56149" y="7226"/>
                </a:lnTo>
                <a:lnTo>
                  <a:pt x="26924" y="26935"/>
                </a:lnTo>
                <a:lnTo>
                  <a:pt x="7223" y="56165"/>
                </a:lnTo>
                <a:lnTo>
                  <a:pt x="0" y="91960"/>
                </a:lnTo>
                <a:lnTo>
                  <a:pt x="0" y="459714"/>
                </a:lnTo>
                <a:lnTo>
                  <a:pt x="7223" y="495516"/>
                </a:lnTo>
                <a:lnTo>
                  <a:pt x="26924" y="524751"/>
                </a:lnTo>
                <a:lnTo>
                  <a:pt x="56149" y="544460"/>
                </a:lnTo>
                <a:lnTo>
                  <a:pt x="91948" y="551687"/>
                </a:lnTo>
                <a:lnTo>
                  <a:pt x="695960" y="551687"/>
                </a:lnTo>
                <a:lnTo>
                  <a:pt x="731758" y="544460"/>
                </a:lnTo>
                <a:lnTo>
                  <a:pt x="760984" y="524751"/>
                </a:lnTo>
                <a:lnTo>
                  <a:pt x="780684" y="495516"/>
                </a:lnTo>
                <a:lnTo>
                  <a:pt x="787908" y="459714"/>
                </a:lnTo>
                <a:lnTo>
                  <a:pt x="787908" y="91960"/>
                </a:lnTo>
                <a:lnTo>
                  <a:pt x="780684" y="56165"/>
                </a:lnTo>
                <a:lnTo>
                  <a:pt x="760984" y="26935"/>
                </a:lnTo>
                <a:lnTo>
                  <a:pt x="731758" y="7226"/>
                </a:lnTo>
                <a:lnTo>
                  <a:pt x="695960" y="0"/>
                </a:lnTo>
                <a:close/>
              </a:path>
            </a:pathLst>
          </a:custGeom>
          <a:solidFill>
            <a:schemeClr val="accent1">
              <a:lumMod val="40000"/>
              <a:lumOff val="60000"/>
            </a:schemeClr>
          </a:solidFill>
        </p:spPr>
        <p:txBody>
          <a:bodyPr wrap="square" lIns="0" tIns="0" rIns="0" bIns="0" rtlCol="0"/>
          <a:lstStyle/>
          <a:p/>
        </p:txBody>
      </p:sp>
      <p:sp>
        <p:nvSpPr>
          <p:cNvPr id="35" name="object 35"/>
          <p:cNvSpPr/>
          <p:nvPr/>
        </p:nvSpPr>
        <p:spPr>
          <a:xfrm>
            <a:off x="5061965" y="5602985"/>
            <a:ext cx="788035" cy="551815"/>
          </a:xfrm>
          <a:custGeom>
            <a:avLst/>
            <a:gdLst/>
            <a:ahLst/>
            <a:cxnLst/>
            <a:rect l="l" t="t" r="r" b="b"/>
            <a:pathLst>
              <a:path w="788035" h="551814">
                <a:moveTo>
                  <a:pt x="0" y="91960"/>
                </a:moveTo>
                <a:lnTo>
                  <a:pt x="7223" y="56165"/>
                </a:lnTo>
                <a:lnTo>
                  <a:pt x="26924" y="26935"/>
                </a:lnTo>
                <a:lnTo>
                  <a:pt x="56149" y="7226"/>
                </a:lnTo>
                <a:lnTo>
                  <a:pt x="91948" y="0"/>
                </a:lnTo>
                <a:lnTo>
                  <a:pt x="695960" y="0"/>
                </a:lnTo>
                <a:lnTo>
                  <a:pt x="731758" y="7226"/>
                </a:lnTo>
                <a:lnTo>
                  <a:pt x="760984" y="26935"/>
                </a:lnTo>
                <a:lnTo>
                  <a:pt x="780684" y="56165"/>
                </a:lnTo>
                <a:lnTo>
                  <a:pt x="787908" y="91960"/>
                </a:lnTo>
                <a:lnTo>
                  <a:pt x="787908" y="459714"/>
                </a:lnTo>
                <a:lnTo>
                  <a:pt x="780684" y="495516"/>
                </a:lnTo>
                <a:lnTo>
                  <a:pt x="760984" y="524751"/>
                </a:lnTo>
                <a:lnTo>
                  <a:pt x="731758" y="544460"/>
                </a:lnTo>
                <a:lnTo>
                  <a:pt x="695960" y="551687"/>
                </a:lnTo>
                <a:lnTo>
                  <a:pt x="91948" y="551687"/>
                </a:lnTo>
                <a:lnTo>
                  <a:pt x="56149" y="544460"/>
                </a:lnTo>
                <a:lnTo>
                  <a:pt x="26924" y="524751"/>
                </a:lnTo>
                <a:lnTo>
                  <a:pt x="7223" y="495516"/>
                </a:lnTo>
                <a:lnTo>
                  <a:pt x="0" y="459714"/>
                </a:lnTo>
                <a:lnTo>
                  <a:pt x="0" y="91960"/>
                </a:lnTo>
                <a:close/>
              </a:path>
            </a:pathLst>
          </a:custGeom>
          <a:ln w="25400">
            <a:solidFill>
              <a:srgbClr val="FFFFFF"/>
            </a:solidFill>
          </a:ln>
        </p:spPr>
        <p:txBody>
          <a:bodyPr wrap="square" lIns="0" tIns="0" rIns="0" bIns="0" rtlCol="0"/>
          <a:lstStyle/>
          <a:p/>
        </p:txBody>
      </p:sp>
      <p:sp>
        <p:nvSpPr>
          <p:cNvPr id="36" name="object 36"/>
          <p:cNvSpPr txBox="1"/>
          <p:nvPr/>
        </p:nvSpPr>
        <p:spPr>
          <a:xfrm>
            <a:off x="5225541" y="5723331"/>
            <a:ext cx="458470" cy="273685"/>
          </a:xfrm>
          <a:prstGeom prst="rect">
            <a:avLst/>
          </a:prstGeom>
        </p:spPr>
        <p:txBody>
          <a:bodyPr vert="horz" wrap="square" lIns="0" tIns="12700" rIns="0" bIns="0" rtlCol="0">
            <a:spAutoFit/>
          </a:bodyPr>
          <a:lstStyle/>
          <a:p>
            <a:pPr marL="12700">
              <a:lnSpc>
                <a:spcPct val="100000"/>
              </a:lnSpc>
              <a:spcBef>
                <a:spcPts val="100"/>
              </a:spcBef>
            </a:pPr>
            <a:r>
              <a:rPr sz="1700" b="1" dirty="0">
                <a:solidFill>
                  <a:srgbClr val="FFFFFF"/>
                </a:solidFill>
                <a:latin typeface="微软雅黑" panose="020B0503020204020204" charset="-122"/>
                <a:cs typeface="微软雅黑" panose="020B0503020204020204" charset="-122"/>
              </a:rPr>
              <a:t>运维</a:t>
            </a:r>
            <a:endParaRPr sz="1700" b="1">
              <a:latin typeface="微软雅黑" panose="020B0503020204020204" charset="-122"/>
              <a:cs typeface="微软雅黑" panose="020B0503020204020204" charset="-122"/>
            </a:endParaRPr>
          </a:p>
        </p:txBody>
      </p:sp>
      <p:sp>
        <p:nvSpPr>
          <p:cNvPr id="37" name="object 37"/>
          <p:cNvSpPr txBox="1"/>
          <p:nvPr/>
        </p:nvSpPr>
        <p:spPr>
          <a:xfrm>
            <a:off x="3987164" y="3769233"/>
            <a:ext cx="1939925" cy="464820"/>
          </a:xfrm>
          <a:prstGeom prst="rect">
            <a:avLst/>
          </a:prstGeom>
        </p:spPr>
        <p:txBody>
          <a:bodyPr vert="horz" wrap="square" lIns="0" tIns="12700" rIns="0" bIns="0" rtlCol="0">
            <a:spAutoFit/>
          </a:bodyPr>
          <a:lstStyle/>
          <a:p>
            <a:pPr marL="12700" marR="5080">
              <a:lnSpc>
                <a:spcPct val="120000"/>
              </a:lnSpc>
              <a:spcBef>
                <a:spcPts val="100"/>
              </a:spcBef>
            </a:pPr>
            <a:r>
              <a:rPr sz="1200" spc="55" dirty="0">
                <a:solidFill>
                  <a:srgbClr val="585858"/>
                </a:solidFill>
                <a:latin typeface="微软雅黑" panose="020B0503020204020204" charset="-122"/>
                <a:cs typeface="微软雅黑" panose="020B0503020204020204" charset="-122"/>
              </a:rPr>
              <a:t>研发部门根据</a:t>
            </a:r>
            <a:r>
              <a:rPr sz="1200" spc="70" dirty="0">
                <a:solidFill>
                  <a:srgbClr val="585858"/>
                </a:solidFill>
                <a:latin typeface="微软雅黑" panose="020B0503020204020204" charset="-122"/>
                <a:cs typeface="微软雅黑" panose="020B0503020204020204" charset="-122"/>
              </a:rPr>
              <a:t>客</a:t>
            </a:r>
            <a:r>
              <a:rPr sz="1200" spc="55" dirty="0">
                <a:solidFill>
                  <a:srgbClr val="585858"/>
                </a:solidFill>
                <a:latin typeface="微软雅黑" panose="020B0503020204020204" charset="-122"/>
                <a:cs typeface="微软雅黑" panose="020B0503020204020204" charset="-122"/>
              </a:rPr>
              <a:t>户</a:t>
            </a:r>
            <a:r>
              <a:rPr sz="1200" spc="70" dirty="0">
                <a:solidFill>
                  <a:srgbClr val="585858"/>
                </a:solidFill>
                <a:latin typeface="微软雅黑" panose="020B0503020204020204" charset="-122"/>
                <a:cs typeface="微软雅黑" panose="020B0503020204020204" charset="-122"/>
              </a:rPr>
              <a:t>需</a:t>
            </a:r>
            <a:r>
              <a:rPr sz="1200" spc="55" dirty="0">
                <a:solidFill>
                  <a:srgbClr val="585858"/>
                </a:solidFill>
                <a:latin typeface="微软雅黑" panose="020B0503020204020204" charset="-122"/>
                <a:cs typeface="微软雅黑" panose="020B0503020204020204" charset="-122"/>
              </a:rPr>
              <a:t>求编</a:t>
            </a:r>
            <a:r>
              <a:rPr sz="1200" dirty="0">
                <a:solidFill>
                  <a:srgbClr val="585858"/>
                </a:solidFill>
                <a:latin typeface="微软雅黑" panose="020B0503020204020204" charset="-122"/>
                <a:cs typeface="微软雅黑" panose="020B0503020204020204" charset="-122"/>
              </a:rPr>
              <a:t>写 代码、进行软件系统开发</a:t>
            </a:r>
            <a:endParaRPr sz="1200">
              <a:latin typeface="微软雅黑" panose="020B0503020204020204" charset="-122"/>
              <a:cs typeface="微软雅黑" panose="020B0503020204020204" charset="-122"/>
            </a:endParaRPr>
          </a:p>
        </p:txBody>
      </p:sp>
      <p:sp>
        <p:nvSpPr>
          <p:cNvPr id="38" name="object 38"/>
          <p:cNvSpPr txBox="1"/>
          <p:nvPr/>
        </p:nvSpPr>
        <p:spPr>
          <a:xfrm>
            <a:off x="4657725" y="4398386"/>
            <a:ext cx="1167130" cy="464184"/>
          </a:xfrm>
          <a:prstGeom prst="rect">
            <a:avLst/>
          </a:prstGeom>
        </p:spPr>
        <p:txBody>
          <a:bodyPr vert="horz" wrap="square" lIns="0" tIns="48895" rIns="0" bIns="0" rtlCol="0">
            <a:spAutoFit/>
          </a:bodyPr>
          <a:lstStyle/>
          <a:p>
            <a:pPr marL="12700">
              <a:lnSpc>
                <a:spcPct val="100000"/>
              </a:lnSpc>
              <a:spcBef>
                <a:spcPts val="385"/>
              </a:spcBef>
            </a:pPr>
            <a:r>
              <a:rPr sz="1200" spc="80" dirty="0">
                <a:solidFill>
                  <a:srgbClr val="585858"/>
                </a:solidFill>
                <a:latin typeface="微软雅黑" panose="020B0503020204020204" charset="-122"/>
                <a:cs typeface="微软雅黑" panose="020B0503020204020204" charset="-122"/>
              </a:rPr>
              <a:t>对代码运行效果</a:t>
            </a:r>
            <a:endParaRPr sz="1200">
              <a:latin typeface="微软雅黑" panose="020B0503020204020204" charset="-122"/>
              <a:cs typeface="微软雅黑" panose="020B0503020204020204" charset="-122"/>
            </a:endParaRPr>
          </a:p>
          <a:p>
            <a:pPr marL="12700">
              <a:lnSpc>
                <a:spcPct val="100000"/>
              </a:lnSpc>
              <a:spcBef>
                <a:spcPts val="285"/>
              </a:spcBef>
            </a:pPr>
            <a:r>
              <a:rPr sz="1200" spc="-5" dirty="0">
                <a:solidFill>
                  <a:srgbClr val="585858"/>
                </a:solidFill>
                <a:latin typeface="微软雅黑" panose="020B0503020204020204" charset="-122"/>
                <a:cs typeface="微软雅黑" panose="020B0503020204020204" charset="-122"/>
              </a:rPr>
              <a:t>进行测试</a:t>
            </a:r>
            <a:endParaRPr sz="1200">
              <a:latin typeface="微软雅黑" panose="020B0503020204020204" charset="-122"/>
              <a:cs typeface="微软雅黑" panose="020B0503020204020204" charset="-122"/>
            </a:endParaRPr>
          </a:p>
        </p:txBody>
      </p:sp>
      <p:sp>
        <p:nvSpPr>
          <p:cNvPr id="39" name="object 39"/>
          <p:cNvSpPr txBox="1"/>
          <p:nvPr/>
        </p:nvSpPr>
        <p:spPr>
          <a:xfrm>
            <a:off x="2342794" y="4991861"/>
            <a:ext cx="1424940" cy="464820"/>
          </a:xfrm>
          <a:prstGeom prst="rect">
            <a:avLst/>
          </a:prstGeom>
        </p:spPr>
        <p:txBody>
          <a:bodyPr vert="horz" wrap="square" lIns="0" tIns="12700" rIns="0" bIns="0" rtlCol="0">
            <a:spAutoFit/>
          </a:bodyPr>
          <a:lstStyle/>
          <a:p>
            <a:pPr marL="12700" marR="5080">
              <a:lnSpc>
                <a:spcPct val="120000"/>
              </a:lnSpc>
              <a:spcBef>
                <a:spcPts val="100"/>
              </a:spcBef>
            </a:pPr>
            <a:r>
              <a:rPr sz="1200" spc="20" dirty="0">
                <a:solidFill>
                  <a:srgbClr val="585858"/>
                </a:solidFill>
                <a:latin typeface="微软雅黑" panose="020B0503020204020204" charset="-122"/>
                <a:cs typeface="微软雅黑" panose="020B0503020204020204" charset="-122"/>
              </a:rPr>
              <a:t>将已开发完成的软件 </a:t>
            </a:r>
            <a:r>
              <a:rPr sz="1200" dirty="0">
                <a:solidFill>
                  <a:srgbClr val="585858"/>
                </a:solidFill>
                <a:latin typeface="微软雅黑" panose="020B0503020204020204" charset="-122"/>
                <a:cs typeface="微软雅黑" panose="020B0503020204020204" charset="-122"/>
              </a:rPr>
              <a:t>部署到生产环境</a:t>
            </a:r>
            <a:endParaRPr sz="1200">
              <a:latin typeface="微软雅黑" panose="020B0503020204020204" charset="-122"/>
              <a:cs typeface="微软雅黑" panose="020B0503020204020204" charset="-122"/>
            </a:endParaRPr>
          </a:p>
        </p:txBody>
      </p:sp>
      <p:sp>
        <p:nvSpPr>
          <p:cNvPr id="40" name="object 40"/>
          <p:cNvSpPr txBox="1"/>
          <p:nvPr/>
        </p:nvSpPr>
        <p:spPr>
          <a:xfrm>
            <a:off x="3083178" y="5674563"/>
            <a:ext cx="1939925" cy="464820"/>
          </a:xfrm>
          <a:prstGeom prst="rect">
            <a:avLst/>
          </a:prstGeom>
        </p:spPr>
        <p:txBody>
          <a:bodyPr vert="horz" wrap="square" lIns="0" tIns="12700" rIns="0" bIns="0" rtlCol="0">
            <a:spAutoFit/>
          </a:bodyPr>
          <a:lstStyle/>
          <a:p>
            <a:pPr marL="12700" marR="5080">
              <a:lnSpc>
                <a:spcPct val="120000"/>
              </a:lnSpc>
              <a:spcBef>
                <a:spcPts val="100"/>
              </a:spcBef>
            </a:pPr>
            <a:r>
              <a:rPr sz="1200" spc="55" dirty="0">
                <a:solidFill>
                  <a:srgbClr val="585858"/>
                </a:solidFill>
                <a:latin typeface="微软雅黑" panose="020B0503020204020204" charset="-122"/>
                <a:cs typeface="微软雅黑" panose="020B0503020204020204" charset="-122"/>
              </a:rPr>
              <a:t>持续为客户提</a:t>
            </a:r>
            <a:r>
              <a:rPr sz="1200" spc="70" dirty="0">
                <a:solidFill>
                  <a:srgbClr val="585858"/>
                </a:solidFill>
                <a:latin typeface="微软雅黑" panose="020B0503020204020204" charset="-122"/>
                <a:cs typeface="微软雅黑" panose="020B0503020204020204" charset="-122"/>
              </a:rPr>
              <a:t>供</a:t>
            </a:r>
            <a:r>
              <a:rPr sz="1200" spc="55" dirty="0">
                <a:solidFill>
                  <a:srgbClr val="585858"/>
                </a:solidFill>
                <a:latin typeface="微软雅黑" panose="020B0503020204020204" charset="-122"/>
                <a:cs typeface="微软雅黑" panose="020B0503020204020204" charset="-122"/>
              </a:rPr>
              <a:t>程</a:t>
            </a:r>
            <a:r>
              <a:rPr sz="1200" spc="70" dirty="0">
                <a:solidFill>
                  <a:srgbClr val="585858"/>
                </a:solidFill>
                <a:latin typeface="微软雅黑" panose="020B0503020204020204" charset="-122"/>
                <a:cs typeface="微软雅黑" panose="020B0503020204020204" charset="-122"/>
              </a:rPr>
              <a:t>序</a:t>
            </a:r>
            <a:r>
              <a:rPr sz="1200" spc="55" dirty="0">
                <a:solidFill>
                  <a:srgbClr val="585858"/>
                </a:solidFill>
                <a:latin typeface="微软雅黑" panose="020B0503020204020204" charset="-122"/>
                <a:cs typeface="微软雅黑" panose="020B0503020204020204" charset="-122"/>
              </a:rPr>
              <a:t>运行</a:t>
            </a:r>
            <a:r>
              <a:rPr sz="1200" dirty="0">
                <a:solidFill>
                  <a:srgbClr val="585858"/>
                </a:solidFill>
                <a:latin typeface="微软雅黑" panose="020B0503020204020204" charset="-122"/>
                <a:cs typeface="微软雅黑" panose="020B0503020204020204" charset="-122"/>
              </a:rPr>
              <a:t>过 程中的支持和系统维护</a:t>
            </a:r>
            <a:endParaRPr sz="1200">
              <a:latin typeface="微软雅黑" panose="020B0503020204020204" charset="-122"/>
              <a:cs typeface="微软雅黑" panose="020B0503020204020204" charset="-122"/>
            </a:endParaRPr>
          </a:p>
        </p:txBody>
      </p:sp>
      <p:sp>
        <p:nvSpPr>
          <p:cNvPr id="43" name="object 43"/>
          <p:cNvSpPr txBox="1"/>
          <p:nvPr/>
        </p:nvSpPr>
        <p:spPr>
          <a:xfrm>
            <a:off x="3338195" y="3134995"/>
            <a:ext cx="2618740" cy="1755140"/>
          </a:xfrm>
          <a:prstGeom prst="rect">
            <a:avLst/>
          </a:prstGeom>
        </p:spPr>
        <p:txBody>
          <a:bodyPr vert="horz" wrap="square" lIns="0" tIns="58419" rIns="0" bIns="0" rtlCol="0">
            <a:spAutoFit/>
          </a:bodyPr>
          <a:lstStyle/>
          <a:p>
            <a:pPr marL="12700">
              <a:lnSpc>
                <a:spcPct val="100000"/>
              </a:lnSpc>
              <a:spcBef>
                <a:spcPts val="460"/>
              </a:spcBef>
            </a:pPr>
            <a:r>
              <a:rPr sz="1200" spc="45" dirty="0">
                <a:solidFill>
                  <a:srgbClr val="585858"/>
                </a:solidFill>
                <a:latin typeface="微软雅黑" panose="020B0503020204020204" charset="-122"/>
                <a:cs typeface="微软雅黑" panose="020B0503020204020204" charset="-122"/>
              </a:rPr>
              <a:t>客户经理</a:t>
            </a:r>
            <a:r>
              <a:rPr sz="1200" spc="30" dirty="0">
                <a:solidFill>
                  <a:srgbClr val="585858"/>
                </a:solidFill>
                <a:latin typeface="微软雅黑" panose="020B0503020204020204" charset="-122"/>
                <a:cs typeface="微软雅黑" panose="020B0503020204020204" charset="-122"/>
              </a:rPr>
              <a:t>分</a:t>
            </a:r>
            <a:r>
              <a:rPr sz="1200" spc="45" dirty="0">
                <a:solidFill>
                  <a:srgbClr val="585858"/>
                </a:solidFill>
                <a:latin typeface="微软雅黑" panose="020B0503020204020204" charset="-122"/>
                <a:cs typeface="微软雅黑" panose="020B0503020204020204" charset="-122"/>
              </a:rPr>
              <a:t>析客</a:t>
            </a:r>
            <a:r>
              <a:rPr sz="1200" spc="30" dirty="0">
                <a:solidFill>
                  <a:srgbClr val="585858"/>
                </a:solidFill>
                <a:latin typeface="微软雅黑" panose="020B0503020204020204" charset="-122"/>
                <a:cs typeface="微软雅黑" panose="020B0503020204020204" charset="-122"/>
              </a:rPr>
              <a:t>户需</a:t>
            </a:r>
            <a:r>
              <a:rPr sz="1200" spc="60" dirty="0">
                <a:solidFill>
                  <a:srgbClr val="585858"/>
                </a:solidFill>
                <a:latin typeface="微软雅黑" panose="020B0503020204020204" charset="-122"/>
                <a:cs typeface="微软雅黑" panose="020B0503020204020204" charset="-122"/>
              </a:rPr>
              <a:t>求</a:t>
            </a:r>
            <a:r>
              <a:rPr sz="1200" spc="45" dirty="0">
                <a:solidFill>
                  <a:srgbClr val="585858"/>
                </a:solidFill>
                <a:latin typeface="微软雅黑" panose="020B0503020204020204" charset="-122"/>
                <a:cs typeface="微软雅黑" panose="020B0503020204020204" charset="-122"/>
              </a:rPr>
              <a:t>，将客户</a:t>
            </a:r>
            <a:endParaRPr sz="1200">
              <a:latin typeface="微软雅黑" panose="020B0503020204020204" charset="-122"/>
              <a:cs typeface="微软雅黑" panose="020B0503020204020204" charset="-122"/>
            </a:endParaRPr>
          </a:p>
          <a:p>
            <a:pPr marL="12700">
              <a:lnSpc>
                <a:spcPct val="100000"/>
              </a:lnSpc>
              <a:spcBef>
                <a:spcPts val="360"/>
              </a:spcBef>
              <a:tabLst>
                <a:tab pos="3450590" algn="l"/>
                <a:tab pos="4516755" algn="l"/>
                <a:tab pos="5550535" algn="l"/>
                <a:tab pos="6192520" algn="l"/>
              </a:tabLst>
            </a:pPr>
            <a:r>
              <a:rPr sz="1800" baseline="2000" dirty="0">
                <a:solidFill>
                  <a:srgbClr val="585858"/>
                </a:solidFill>
                <a:latin typeface="微软雅黑" panose="020B0503020204020204" charset="-122"/>
                <a:cs typeface="微软雅黑" panose="020B0503020204020204" charset="-122"/>
              </a:rPr>
              <a:t>的需求反馈给</a:t>
            </a:r>
            <a:r>
              <a:rPr sz="1800" spc="7" baseline="2000" dirty="0">
                <a:solidFill>
                  <a:srgbClr val="585858"/>
                </a:solidFill>
                <a:latin typeface="Arial" panose="020B0604020202020204"/>
                <a:cs typeface="Arial" panose="020B0604020202020204"/>
              </a:rPr>
              <a:t>IT</a:t>
            </a:r>
            <a:r>
              <a:rPr sz="1800" baseline="2000" dirty="0">
                <a:solidFill>
                  <a:srgbClr val="585858"/>
                </a:solidFill>
                <a:latin typeface="微软雅黑" panose="020B0503020204020204" charset="-122"/>
                <a:cs typeface="微软雅黑" panose="020B0503020204020204" charset="-122"/>
              </a:rPr>
              <a:t>开发部门	</a:t>
            </a:r>
            <a:r>
              <a:rPr sz="1200" b="1" dirty="0">
                <a:solidFill>
                  <a:srgbClr val="FFFFFF"/>
                </a:solidFill>
                <a:latin typeface="微软雅黑" panose="020B0503020204020204" charset="-122"/>
                <a:cs typeface="微软雅黑" panose="020B0503020204020204" charset="-122"/>
              </a:rPr>
              <a:t>设计	开发	</a:t>
            </a:r>
            <a:r>
              <a:rPr lang="en-US" sz="1200" b="1" dirty="0">
                <a:solidFill>
                  <a:srgbClr val="FFFFFF"/>
                </a:solidFill>
                <a:latin typeface="微软雅黑" panose="020B0503020204020204" charset="-122"/>
                <a:cs typeface="微软雅黑" panose="020B0503020204020204" charset="-122"/>
              </a:rPr>
              <a:t> </a:t>
            </a:r>
            <a:r>
              <a:rPr sz="1200" b="1" dirty="0">
                <a:solidFill>
                  <a:srgbClr val="FFFFFF"/>
                </a:solidFill>
                <a:latin typeface="微软雅黑" panose="020B0503020204020204" charset="-122"/>
                <a:cs typeface="微软雅黑" panose="020B0503020204020204" charset="-122"/>
              </a:rPr>
              <a:t>	部署</a:t>
            </a:r>
            <a:endParaRPr sz="1200">
              <a:latin typeface="微软雅黑" panose="020B0503020204020204" charset="-122"/>
              <a:cs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11</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5271770" cy="513715"/>
          </a:xfrm>
          <a:prstGeom prst="rect">
            <a:avLst/>
          </a:prstGeom>
        </p:spPr>
        <p:txBody>
          <a:bodyPr vert="horz" wrap="square" lIns="0" tIns="13335" rIns="0" bIns="0" rtlCol="0">
            <a:spAutoFit/>
          </a:bodyPr>
          <a:lstStyle/>
          <a:p>
            <a:pPr marL="12700">
              <a:lnSpc>
                <a:spcPct val="100000"/>
              </a:lnSpc>
              <a:spcBef>
                <a:spcPts val="105"/>
              </a:spcBef>
            </a:pPr>
            <a:r>
              <a:rPr spc="-5" dirty="0">
                <a:latin typeface="Arial" panose="020B0604020202020204"/>
                <a:cs typeface="Arial" panose="020B0604020202020204"/>
              </a:rPr>
              <a:t>IT</a:t>
            </a:r>
            <a:r>
              <a:rPr dirty="0"/>
              <a:t>部门管理透明度低</a:t>
            </a:r>
            <a:r>
              <a:rPr spc="-15" dirty="0"/>
              <a:t>、</a:t>
            </a:r>
            <a:r>
              <a:rPr dirty="0"/>
              <a:t>难度大</a:t>
            </a:r>
            <a:endParaRPr dirty="0"/>
          </a:p>
        </p:txBody>
      </p:sp>
      <p:sp>
        <p:nvSpPr>
          <p:cNvPr id="8" name="object 8"/>
          <p:cNvSpPr txBox="1"/>
          <p:nvPr/>
        </p:nvSpPr>
        <p:spPr>
          <a:xfrm>
            <a:off x="526795" y="1062685"/>
            <a:ext cx="8164830" cy="221234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Arial" panose="020B0604020202020204"/>
                <a:cs typeface="Arial" panose="020B0604020202020204"/>
              </a:rPr>
              <a:t>IT</a:t>
            </a:r>
            <a:r>
              <a:rPr sz="2400" spc="-5" dirty="0">
                <a:solidFill>
                  <a:srgbClr val="585858"/>
                </a:solidFill>
                <a:latin typeface="微软雅黑" panose="020B0503020204020204" charset="-122"/>
                <a:cs typeface="微软雅黑" panose="020B0503020204020204" charset="-122"/>
              </a:rPr>
              <a:t>业务的复杂性和专业性对领导层管理造成考验</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除了</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部门和团队内</a:t>
            </a:r>
            <a:r>
              <a:rPr sz="1200" spc="20" dirty="0">
                <a:solidFill>
                  <a:srgbClr val="585858"/>
                </a:solidFill>
                <a:latin typeface="微软雅黑" panose="020B0503020204020204" charset="-122"/>
                <a:cs typeface="微软雅黑" panose="020B0503020204020204" charset="-122"/>
              </a:rPr>
              <a:t>部</a:t>
            </a:r>
            <a:r>
              <a:rPr sz="1200" spc="10" dirty="0">
                <a:solidFill>
                  <a:srgbClr val="585858"/>
                </a:solidFill>
                <a:latin typeface="微软雅黑" panose="020B0503020204020204" charset="-122"/>
                <a:cs typeface="微软雅黑" panose="020B0503020204020204" charset="-122"/>
              </a:rPr>
              <a:t>的交流协作模式在</a:t>
            </a:r>
            <a:r>
              <a:rPr sz="1200" spc="20" dirty="0">
                <a:solidFill>
                  <a:srgbClr val="585858"/>
                </a:solidFill>
                <a:latin typeface="微软雅黑" panose="020B0503020204020204" charset="-122"/>
                <a:cs typeface="微软雅黑" panose="020B0503020204020204" charset="-122"/>
              </a:rPr>
              <a:t>新经</a:t>
            </a:r>
            <a:r>
              <a:rPr sz="1200" spc="10" dirty="0">
                <a:solidFill>
                  <a:srgbClr val="585858"/>
                </a:solidFill>
                <a:latin typeface="微软雅黑" panose="020B0503020204020204" charset="-122"/>
                <a:cs typeface="微软雅黑" panose="020B0503020204020204" charset="-122"/>
              </a:rPr>
              <a:t>济时代需要作出改</a:t>
            </a:r>
            <a:r>
              <a:rPr sz="1200" spc="45" dirty="0">
                <a:solidFill>
                  <a:srgbClr val="585858"/>
                </a:solidFill>
                <a:latin typeface="微软雅黑" panose="020B0503020204020204" charset="-122"/>
                <a:cs typeface="微软雅黑" panose="020B0503020204020204" charset="-122"/>
              </a:rPr>
              <a:t>变</a:t>
            </a:r>
            <a:r>
              <a:rPr sz="1200" spc="2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企业管理层对</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把控和考核方法也亟</a:t>
            </a:r>
            <a:r>
              <a:rPr sz="1200" spc="20" dirty="0">
                <a:solidFill>
                  <a:srgbClr val="585858"/>
                </a:solidFill>
                <a:latin typeface="微软雅黑" panose="020B0503020204020204" charset="-122"/>
                <a:cs typeface="微软雅黑" panose="020B0503020204020204" charset="-122"/>
              </a:rPr>
              <a:t>需</a:t>
            </a:r>
            <a:r>
              <a:rPr sz="1200" spc="10" dirty="0">
                <a:solidFill>
                  <a:srgbClr val="585858"/>
                </a:solidFill>
                <a:latin typeface="微软雅黑" panose="020B0503020204020204" charset="-122"/>
                <a:cs typeface="微软雅黑" panose="020B0503020204020204" charset="-122"/>
              </a:rPr>
              <a:t>革</a:t>
            </a:r>
            <a:r>
              <a:rPr sz="1200" spc="30" dirty="0">
                <a:solidFill>
                  <a:srgbClr val="585858"/>
                </a:solidFill>
                <a:latin typeface="微软雅黑" panose="020B0503020204020204" charset="-122"/>
                <a:cs typeface="微软雅黑" panose="020B0503020204020204" charset="-122"/>
              </a:rPr>
              <a:t>新</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尤其是在以应用软件等信息技术已经成为企业业务拓</a:t>
            </a:r>
            <a:r>
              <a:rPr sz="1200" spc="15" dirty="0">
                <a:solidFill>
                  <a:srgbClr val="585858"/>
                </a:solidFill>
                <a:latin typeface="微软雅黑" panose="020B0503020204020204" charset="-122"/>
                <a:cs typeface="微软雅黑" panose="020B0503020204020204" charset="-122"/>
              </a:rPr>
              <a:t>展</a:t>
            </a:r>
            <a:r>
              <a:rPr sz="1200" spc="10" dirty="0">
                <a:solidFill>
                  <a:srgbClr val="585858"/>
                </a:solidFill>
                <a:latin typeface="微软雅黑" panose="020B0503020204020204" charset="-122"/>
                <a:cs typeface="微软雅黑" panose="020B0503020204020204" charset="-122"/>
              </a:rPr>
              <a:t>“基础设施”的大背景下，管理层</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必要</a:t>
            </a:r>
            <a:r>
              <a:rPr sz="1200" spc="20" dirty="0">
                <a:solidFill>
                  <a:srgbClr val="585858"/>
                </a:solidFill>
                <a:latin typeface="微软雅黑" panose="020B0503020204020204" charset="-122"/>
                <a:cs typeface="微软雅黑" panose="020B0503020204020204" charset="-122"/>
              </a:rPr>
              <a:t>将</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部门的工作</a:t>
            </a:r>
            <a:r>
              <a:rPr sz="1200" dirty="0">
                <a:solidFill>
                  <a:srgbClr val="585858"/>
                </a:solidFill>
                <a:latin typeface="微软雅黑" panose="020B0503020204020204" charset="-122"/>
                <a:cs typeface="微软雅黑" panose="020B0503020204020204" charset="-122"/>
              </a:rPr>
              <a:t>成</a:t>
            </a:r>
            <a:r>
              <a:rPr sz="1200" spc="10" dirty="0">
                <a:solidFill>
                  <a:srgbClr val="585858"/>
                </a:solidFill>
                <a:latin typeface="微软雅黑" panose="020B0503020204020204" charset="-122"/>
                <a:cs typeface="微软雅黑" panose="020B0503020204020204" charset="-122"/>
              </a:rPr>
              <a:t>效纳</a:t>
            </a:r>
            <a:r>
              <a:rPr sz="1200" dirty="0">
                <a:solidFill>
                  <a:srgbClr val="585858"/>
                </a:solidFill>
                <a:latin typeface="微软雅黑" panose="020B0503020204020204" charset="-122"/>
                <a:cs typeface="微软雅黑" panose="020B0503020204020204" charset="-122"/>
              </a:rPr>
              <a:t>入 </a:t>
            </a:r>
            <a:r>
              <a:rPr sz="1200" spc="10" dirty="0">
                <a:solidFill>
                  <a:srgbClr val="585858"/>
                </a:solidFill>
                <a:latin typeface="微软雅黑" panose="020B0503020204020204" charset="-122"/>
                <a:cs typeface="微软雅黑" panose="020B0503020204020204" charset="-122"/>
              </a:rPr>
              <a:t>其重点考察的对象当中。然而，</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工作的高</a:t>
            </a:r>
            <a:r>
              <a:rPr sz="1200" dirty="0">
                <a:solidFill>
                  <a:srgbClr val="585858"/>
                </a:solidFill>
                <a:latin typeface="微软雅黑" panose="020B0503020204020204" charset="-122"/>
                <a:cs typeface="微软雅黑" panose="020B0503020204020204" charset="-122"/>
              </a:rPr>
              <a:t>度</a:t>
            </a:r>
            <a:r>
              <a:rPr sz="1200" spc="10" dirty="0">
                <a:solidFill>
                  <a:srgbClr val="585858"/>
                </a:solidFill>
                <a:latin typeface="微软雅黑" panose="020B0503020204020204" charset="-122"/>
                <a:cs typeface="微软雅黑" panose="020B0503020204020204" charset="-122"/>
              </a:rPr>
              <a:t>专业性往往在</a:t>
            </a:r>
            <a:r>
              <a:rPr sz="1200" b="1" spc="10" dirty="0">
                <a:solidFill>
                  <a:srgbClr val="FF0000"/>
                </a:solidFill>
                <a:latin typeface="微软雅黑" panose="020B0503020204020204" charset="-122"/>
                <a:cs typeface="微软雅黑" panose="020B0503020204020204" charset="-122"/>
              </a:rPr>
              <a:t>业务部门和管理层</a:t>
            </a:r>
            <a:r>
              <a:rPr sz="1200" spc="10" dirty="0">
                <a:solidFill>
                  <a:srgbClr val="585858"/>
                </a:solidFill>
                <a:latin typeface="微软雅黑" panose="020B0503020204020204" charset="-122"/>
                <a:cs typeface="微软雅黑" panose="020B0503020204020204" charset="-122"/>
              </a:rPr>
              <a:t>视野中间竖</a:t>
            </a:r>
            <a:r>
              <a:rPr sz="1200" dirty="0">
                <a:solidFill>
                  <a:srgbClr val="585858"/>
                </a:solidFill>
                <a:latin typeface="微软雅黑" panose="020B0503020204020204" charset="-122"/>
                <a:cs typeface="微软雅黑" panose="020B0503020204020204" charset="-122"/>
              </a:rPr>
              <a:t>起</a:t>
            </a:r>
            <a:r>
              <a:rPr sz="1200" spc="10" dirty="0">
                <a:solidFill>
                  <a:srgbClr val="585858"/>
                </a:solidFill>
                <a:latin typeface="微软雅黑" panose="020B0503020204020204" charset="-122"/>
                <a:cs typeface="微软雅黑" panose="020B0503020204020204" charset="-122"/>
              </a:rPr>
              <a:t>一道技术壁</a:t>
            </a:r>
            <a:r>
              <a:rPr sz="1200" spc="50" dirty="0">
                <a:solidFill>
                  <a:srgbClr val="585858"/>
                </a:solidFill>
                <a:latin typeface="微软雅黑" panose="020B0503020204020204" charset="-122"/>
                <a:cs typeface="微软雅黑" panose="020B0503020204020204" charset="-122"/>
              </a:rPr>
              <a:t>垒</a:t>
            </a:r>
            <a:r>
              <a:rPr sz="1200" spc="10" dirty="0">
                <a:solidFill>
                  <a:srgbClr val="585858"/>
                </a:solidFill>
                <a:latin typeface="微软雅黑" panose="020B0503020204020204" charset="-122"/>
                <a:cs typeface="微软雅黑" panose="020B0503020204020204" charset="-122"/>
              </a:rPr>
              <a:t>，使得</a:t>
            </a:r>
            <a:r>
              <a:rPr sz="120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理层</a:t>
            </a:r>
            <a:r>
              <a:rPr sz="1200" dirty="0">
                <a:solidFill>
                  <a:srgbClr val="585858"/>
                </a:solidFill>
                <a:latin typeface="微软雅黑" panose="020B0503020204020204" charset="-122"/>
                <a:cs typeface="微软雅黑" panose="020B0503020204020204" charset="-122"/>
              </a:rPr>
              <a:t>无 </a:t>
            </a:r>
            <a:r>
              <a:rPr sz="1200" spc="10" dirty="0">
                <a:solidFill>
                  <a:srgbClr val="585858"/>
                </a:solidFill>
                <a:latin typeface="微软雅黑" panose="020B0503020204020204" charset="-122"/>
                <a:cs typeface="微软雅黑" panose="020B0503020204020204" charset="-122"/>
              </a:rPr>
              <a:t>法直观地理解和分析</a:t>
            </a:r>
            <a:r>
              <a:rPr sz="1200" dirty="0">
                <a:solidFill>
                  <a:srgbClr val="585858"/>
                </a:solidFill>
                <a:latin typeface="Arial" panose="020B0604020202020204"/>
                <a:cs typeface="Arial" panose="020B0604020202020204"/>
              </a:rPr>
              <a:t>I</a:t>
            </a:r>
            <a:r>
              <a:rPr sz="1200" spc="1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部门的</a:t>
            </a:r>
            <a:r>
              <a:rPr sz="1200" b="1" spc="10" dirty="0">
                <a:solidFill>
                  <a:srgbClr val="FF0000"/>
                </a:solidFill>
                <a:latin typeface="微软雅黑" panose="020B0503020204020204" charset="-122"/>
                <a:cs typeface="微软雅黑" panose="020B0503020204020204" charset="-122"/>
              </a:rPr>
              <a:t>工作效</a:t>
            </a:r>
            <a:r>
              <a:rPr sz="1200" b="1" spc="15" dirty="0">
                <a:solidFill>
                  <a:srgbClr val="FF0000"/>
                </a:solidFill>
                <a:latin typeface="微软雅黑" panose="020B0503020204020204" charset="-122"/>
                <a:cs typeface="微软雅黑" panose="020B0503020204020204" charset="-122"/>
              </a:rPr>
              <a:t>能</a:t>
            </a:r>
            <a:r>
              <a:rPr sz="1200" spc="10" dirty="0">
                <a:solidFill>
                  <a:srgbClr val="585858"/>
                </a:solidFill>
                <a:latin typeface="微软雅黑" panose="020B0503020204020204" charset="-122"/>
                <a:cs typeface="微软雅黑" panose="020B0503020204020204" charset="-122"/>
              </a:rPr>
              <a:t>，因而也无法进一步为部门工作提出指导性和建设</a:t>
            </a:r>
            <a:r>
              <a:rPr sz="1200" dirty="0">
                <a:solidFill>
                  <a:srgbClr val="585858"/>
                </a:solidFill>
                <a:latin typeface="微软雅黑" panose="020B0503020204020204" charset="-122"/>
                <a:cs typeface="微软雅黑" panose="020B0503020204020204" charset="-122"/>
              </a:rPr>
              <a:t>性</a:t>
            </a:r>
            <a:r>
              <a:rPr sz="1200" spc="10" dirty="0">
                <a:solidFill>
                  <a:srgbClr val="585858"/>
                </a:solidFill>
                <a:latin typeface="微软雅黑" panose="020B0503020204020204" charset="-122"/>
                <a:cs typeface="微软雅黑" panose="020B0503020204020204" charset="-122"/>
              </a:rPr>
              <a:t>的意</a:t>
            </a:r>
            <a:r>
              <a:rPr sz="1200" spc="15" dirty="0">
                <a:solidFill>
                  <a:srgbClr val="585858"/>
                </a:solidFill>
                <a:latin typeface="微软雅黑" panose="020B0503020204020204" charset="-122"/>
                <a:cs typeface="微软雅黑" panose="020B0503020204020204" charset="-122"/>
              </a:rPr>
              <a:t>见</a:t>
            </a:r>
            <a:r>
              <a:rPr sz="1200" spc="10" dirty="0">
                <a:solidFill>
                  <a:srgbClr val="585858"/>
                </a:solidFill>
                <a:latin typeface="微软雅黑" panose="020B0503020204020204" charset="-122"/>
                <a:cs typeface="微软雅黑" panose="020B0503020204020204" charset="-122"/>
              </a:rPr>
              <a:t>。在目前的软</a:t>
            </a:r>
            <a:r>
              <a:rPr sz="1200" dirty="0">
                <a:solidFill>
                  <a:srgbClr val="585858"/>
                </a:solidFill>
                <a:latin typeface="微软雅黑" panose="020B0503020204020204" charset="-122"/>
                <a:cs typeface="微软雅黑" panose="020B0503020204020204" charset="-122"/>
              </a:rPr>
              <a:t>件</a:t>
            </a:r>
            <a:r>
              <a:rPr sz="1200" spc="10" dirty="0">
                <a:solidFill>
                  <a:srgbClr val="585858"/>
                </a:solidFill>
                <a:latin typeface="微软雅黑" panose="020B0503020204020204" charset="-122"/>
                <a:cs typeface="微软雅黑" panose="020B0503020204020204" charset="-122"/>
              </a:rPr>
              <a:t>开发</a:t>
            </a:r>
            <a:r>
              <a:rPr sz="1200" dirty="0">
                <a:solidFill>
                  <a:srgbClr val="585858"/>
                </a:solidFill>
                <a:latin typeface="微软雅黑" panose="020B0503020204020204" charset="-122"/>
                <a:cs typeface="微软雅黑" panose="020B0503020204020204" charset="-122"/>
              </a:rPr>
              <a:t>管 </a:t>
            </a:r>
            <a:r>
              <a:rPr sz="1200" spc="10" dirty="0">
                <a:solidFill>
                  <a:srgbClr val="585858"/>
                </a:solidFill>
                <a:latin typeface="微软雅黑" panose="020B0503020204020204" charset="-122"/>
                <a:cs typeface="微软雅黑" panose="020B0503020204020204" charset="-122"/>
              </a:rPr>
              <a:t>理实践中，管理者不断引入可量化的业绩指标来增</a:t>
            </a:r>
            <a:r>
              <a:rPr sz="1200" spc="15" dirty="0">
                <a:solidFill>
                  <a:srgbClr val="585858"/>
                </a:solidFill>
                <a:latin typeface="微软雅黑" panose="020B0503020204020204" charset="-122"/>
                <a:cs typeface="微软雅黑" panose="020B0503020204020204" charset="-122"/>
              </a:rPr>
              <a:t>加</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工作对管理</a:t>
            </a:r>
            <a:r>
              <a:rPr sz="1200" dirty="0">
                <a:solidFill>
                  <a:srgbClr val="585858"/>
                </a:solidFill>
                <a:latin typeface="微软雅黑" panose="020B0503020204020204" charset="-122"/>
                <a:cs typeface="微软雅黑" panose="020B0503020204020204" charset="-122"/>
              </a:rPr>
              <a:t>层</a:t>
            </a:r>
            <a:r>
              <a:rPr sz="1200" spc="10" dirty="0">
                <a:solidFill>
                  <a:srgbClr val="585858"/>
                </a:solidFill>
                <a:latin typeface="微软雅黑" panose="020B0503020204020204" charset="-122"/>
                <a:cs typeface="微软雅黑" panose="020B0503020204020204" charset="-122"/>
              </a:rPr>
              <a:t>的透明</a:t>
            </a:r>
            <a:r>
              <a:rPr sz="1200" spc="20" dirty="0">
                <a:solidFill>
                  <a:srgbClr val="585858"/>
                </a:solidFill>
                <a:latin typeface="微软雅黑" panose="020B0503020204020204" charset="-122"/>
                <a:cs typeface="微软雅黑" panose="020B0503020204020204" charset="-122"/>
              </a:rPr>
              <a:t>度</a:t>
            </a:r>
            <a:r>
              <a:rPr sz="1200" spc="10" dirty="0">
                <a:solidFill>
                  <a:srgbClr val="585858"/>
                </a:solidFill>
                <a:latin typeface="微软雅黑" panose="020B0503020204020204" charset="-122"/>
                <a:cs typeface="微软雅黑" panose="020B0503020204020204" charset="-122"/>
              </a:rPr>
              <a:t>，然而这些</a:t>
            </a:r>
            <a:r>
              <a:rPr sz="1200" dirty="0">
                <a:solidFill>
                  <a:srgbClr val="585858"/>
                </a:solidFill>
                <a:latin typeface="微软雅黑" panose="020B0503020204020204" charset="-122"/>
                <a:cs typeface="微软雅黑" panose="020B0503020204020204" charset="-122"/>
              </a:rPr>
              <a:t>考</a:t>
            </a:r>
            <a:r>
              <a:rPr sz="1200" spc="10" dirty="0">
                <a:solidFill>
                  <a:srgbClr val="585858"/>
                </a:solidFill>
                <a:latin typeface="微软雅黑" panose="020B0503020204020204" charset="-122"/>
                <a:cs typeface="微软雅黑" panose="020B0503020204020204" charset="-122"/>
              </a:rPr>
              <a:t>核在全面</a:t>
            </a:r>
            <a:r>
              <a:rPr sz="1200" spc="20" dirty="0">
                <a:solidFill>
                  <a:srgbClr val="585858"/>
                </a:solidFill>
                <a:latin typeface="微软雅黑" panose="020B0503020204020204" charset="-122"/>
                <a:cs typeface="微软雅黑" panose="020B0503020204020204" charset="-122"/>
              </a:rPr>
              <a:t>性</a:t>
            </a:r>
            <a:r>
              <a:rPr sz="1200" spc="10" dirty="0">
                <a:solidFill>
                  <a:srgbClr val="585858"/>
                </a:solidFill>
                <a:latin typeface="微软雅黑" panose="020B0503020204020204" charset="-122"/>
                <a:cs typeface="微软雅黑" panose="020B0503020204020204" charset="-122"/>
              </a:rPr>
              <a:t>、客观性</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有效性 </a:t>
            </a:r>
            <a:r>
              <a:rPr sz="1200" dirty="0">
                <a:solidFill>
                  <a:srgbClr val="585858"/>
                </a:solidFill>
                <a:latin typeface="微软雅黑" panose="020B0503020204020204" charset="-122"/>
                <a:cs typeface="微软雅黑" panose="020B0503020204020204" charset="-122"/>
              </a:rPr>
              <a:t>方面仍有提升空间。企业亟需自动化、数量化、可视化的工具来提升</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部门的管理效率。</a:t>
            </a:r>
            <a:endParaRPr sz="1200">
              <a:latin typeface="微软雅黑" panose="020B0503020204020204" charset="-122"/>
              <a:cs typeface="微软雅黑" panose="020B0503020204020204" charset="-122"/>
            </a:endParaRPr>
          </a:p>
          <a:p>
            <a:pPr marR="64135" algn="ctr">
              <a:lnSpc>
                <a:spcPct val="100000"/>
              </a:lnSpc>
              <a:spcBef>
                <a:spcPts val="1265"/>
              </a:spcBef>
            </a:pPr>
            <a:r>
              <a:rPr sz="1400" b="1" dirty="0">
                <a:solidFill>
                  <a:srgbClr val="404040"/>
                </a:solidFill>
                <a:latin typeface="微软雅黑" panose="020B0503020204020204" charset="-122"/>
                <a:cs typeface="微软雅黑" panose="020B0503020204020204" charset="-122"/>
              </a:rPr>
              <a:t>企业</a:t>
            </a:r>
            <a:r>
              <a:rPr sz="1400" b="1" spc="-5" dirty="0">
                <a:solidFill>
                  <a:srgbClr val="404040"/>
                </a:solidFill>
                <a:latin typeface="Arial" panose="020B0604020202020204"/>
                <a:cs typeface="Arial" panose="020B0604020202020204"/>
              </a:rPr>
              <a:t>IT</a:t>
            </a:r>
            <a:r>
              <a:rPr sz="1400" b="1" dirty="0">
                <a:solidFill>
                  <a:srgbClr val="404040"/>
                </a:solidFill>
                <a:latin typeface="微软雅黑" panose="020B0503020204020204" charset="-122"/>
                <a:cs typeface="微软雅黑" panose="020B0503020204020204" charset="-122"/>
              </a:rPr>
              <a:t>项目</a:t>
            </a:r>
            <a:r>
              <a:rPr sz="1400" b="1" spc="5" dirty="0">
                <a:solidFill>
                  <a:srgbClr val="404040"/>
                </a:solidFill>
                <a:latin typeface="Arial" panose="020B0604020202020204"/>
                <a:cs typeface="Arial" panose="020B0604020202020204"/>
              </a:rPr>
              <a:t>/</a:t>
            </a:r>
            <a:r>
              <a:rPr sz="1400" b="1" dirty="0">
                <a:solidFill>
                  <a:srgbClr val="404040"/>
                </a:solidFill>
                <a:latin typeface="微软雅黑" panose="020B0503020204020204" charset="-122"/>
                <a:cs typeface="微软雅黑" panose="020B0503020204020204" charset="-122"/>
              </a:rPr>
              <a:t>部</a:t>
            </a:r>
            <a:r>
              <a:rPr sz="1400" b="1" spc="-15" dirty="0">
                <a:solidFill>
                  <a:srgbClr val="404040"/>
                </a:solidFill>
                <a:latin typeface="微软雅黑" panose="020B0503020204020204" charset="-122"/>
                <a:cs typeface="微软雅黑" panose="020B0503020204020204" charset="-122"/>
              </a:rPr>
              <a:t>门</a:t>
            </a:r>
            <a:r>
              <a:rPr sz="1400" b="1" dirty="0">
                <a:solidFill>
                  <a:srgbClr val="404040"/>
                </a:solidFill>
                <a:latin typeface="微软雅黑" panose="020B0503020204020204" charset="-122"/>
                <a:cs typeface="微软雅黑" panose="020B0503020204020204" charset="-122"/>
              </a:rPr>
              <a:t>管理</a:t>
            </a:r>
            <a:r>
              <a:rPr sz="1400" b="1" spc="-15" dirty="0">
                <a:solidFill>
                  <a:srgbClr val="404040"/>
                </a:solidFill>
                <a:latin typeface="微软雅黑" panose="020B0503020204020204" charset="-122"/>
                <a:cs typeface="微软雅黑" panose="020B0503020204020204" charset="-122"/>
              </a:rPr>
              <a:t>采</a:t>
            </a:r>
            <a:r>
              <a:rPr sz="1400" b="1" dirty="0">
                <a:solidFill>
                  <a:srgbClr val="404040"/>
                </a:solidFill>
                <a:latin typeface="微软雅黑" panose="020B0503020204020204" charset="-122"/>
                <a:cs typeface="微软雅黑" panose="020B0503020204020204" charset="-122"/>
              </a:rPr>
              <a:t>取的</a:t>
            </a:r>
            <a:r>
              <a:rPr sz="1400" b="1" spc="-15" dirty="0">
                <a:solidFill>
                  <a:srgbClr val="404040"/>
                </a:solidFill>
                <a:latin typeface="微软雅黑" panose="020B0503020204020204" charset="-122"/>
                <a:cs typeface="微软雅黑" panose="020B0503020204020204" charset="-122"/>
              </a:rPr>
              <a:t>部</a:t>
            </a:r>
            <a:r>
              <a:rPr sz="1400" b="1" dirty="0">
                <a:solidFill>
                  <a:srgbClr val="404040"/>
                </a:solidFill>
                <a:latin typeface="微软雅黑" panose="020B0503020204020204" charset="-122"/>
                <a:cs typeface="微软雅黑" panose="020B0503020204020204" charset="-122"/>
              </a:rPr>
              <a:t>分指</a:t>
            </a:r>
            <a:r>
              <a:rPr sz="1400" b="1" spc="-15" dirty="0">
                <a:solidFill>
                  <a:srgbClr val="404040"/>
                </a:solidFill>
                <a:latin typeface="微软雅黑" panose="020B0503020204020204" charset="-122"/>
                <a:cs typeface="微软雅黑" panose="020B0503020204020204" charset="-122"/>
              </a:rPr>
              <a:t>标</a:t>
            </a:r>
            <a:r>
              <a:rPr sz="1400" b="1" dirty="0">
                <a:solidFill>
                  <a:srgbClr val="404040"/>
                </a:solidFill>
                <a:latin typeface="微软雅黑" panose="020B0503020204020204" charset="-122"/>
                <a:cs typeface="微软雅黑" panose="020B0503020204020204" charset="-122"/>
              </a:rPr>
              <a:t>及目</a:t>
            </a:r>
            <a:r>
              <a:rPr sz="1400" b="1" spc="-15" dirty="0">
                <a:solidFill>
                  <a:srgbClr val="404040"/>
                </a:solidFill>
                <a:latin typeface="微软雅黑" panose="020B0503020204020204" charset="-122"/>
                <a:cs typeface="微软雅黑" panose="020B0503020204020204" charset="-122"/>
              </a:rPr>
              <a:t>前</a:t>
            </a:r>
            <a:r>
              <a:rPr sz="1400" b="1" dirty="0">
                <a:solidFill>
                  <a:srgbClr val="404040"/>
                </a:solidFill>
                <a:latin typeface="微软雅黑" panose="020B0503020204020204" charset="-122"/>
                <a:cs typeface="微软雅黑" panose="020B0503020204020204" charset="-122"/>
              </a:rPr>
              <a:t>存在</a:t>
            </a:r>
            <a:r>
              <a:rPr sz="1400" b="1" spc="-15" dirty="0">
                <a:solidFill>
                  <a:srgbClr val="404040"/>
                </a:solidFill>
                <a:latin typeface="微软雅黑" panose="020B0503020204020204" charset="-122"/>
                <a:cs typeface="微软雅黑" panose="020B0503020204020204" charset="-122"/>
              </a:rPr>
              <a:t>的</a:t>
            </a:r>
            <a:r>
              <a:rPr sz="1400" b="1" dirty="0">
                <a:solidFill>
                  <a:srgbClr val="404040"/>
                </a:solidFill>
                <a:latin typeface="微软雅黑" panose="020B0503020204020204" charset="-122"/>
                <a:cs typeface="微软雅黑" panose="020B0503020204020204" charset="-122"/>
              </a:rPr>
              <a:t>全面</a:t>
            </a:r>
            <a:r>
              <a:rPr sz="1400" b="1" spc="-15" dirty="0">
                <a:solidFill>
                  <a:srgbClr val="404040"/>
                </a:solidFill>
                <a:latin typeface="微软雅黑" panose="020B0503020204020204" charset="-122"/>
                <a:cs typeface="微软雅黑" panose="020B0503020204020204" charset="-122"/>
              </a:rPr>
              <a:t>性</a:t>
            </a:r>
            <a:r>
              <a:rPr sz="1400" b="1" dirty="0">
                <a:solidFill>
                  <a:srgbClr val="404040"/>
                </a:solidFill>
                <a:latin typeface="微软雅黑" panose="020B0503020204020204" charset="-122"/>
                <a:cs typeface="微软雅黑" panose="020B0503020204020204" charset="-122"/>
              </a:rPr>
              <a:t>、客</a:t>
            </a:r>
            <a:r>
              <a:rPr sz="1400" b="1" spc="-15" dirty="0">
                <a:solidFill>
                  <a:srgbClr val="404040"/>
                </a:solidFill>
                <a:latin typeface="微软雅黑" panose="020B0503020204020204" charset="-122"/>
                <a:cs typeface="微软雅黑" panose="020B0503020204020204" charset="-122"/>
              </a:rPr>
              <a:t>观</a:t>
            </a:r>
            <a:r>
              <a:rPr sz="1400" b="1" dirty="0">
                <a:solidFill>
                  <a:srgbClr val="404040"/>
                </a:solidFill>
                <a:latin typeface="微软雅黑" panose="020B0503020204020204" charset="-122"/>
                <a:cs typeface="微软雅黑" panose="020B0503020204020204" charset="-122"/>
              </a:rPr>
              <a:t>性及</a:t>
            </a:r>
            <a:r>
              <a:rPr sz="1400" b="1" spc="-15" dirty="0">
                <a:solidFill>
                  <a:srgbClr val="404040"/>
                </a:solidFill>
                <a:latin typeface="微软雅黑" panose="020B0503020204020204" charset="-122"/>
                <a:cs typeface="微软雅黑" panose="020B0503020204020204" charset="-122"/>
              </a:rPr>
              <a:t>效</a:t>
            </a:r>
            <a:r>
              <a:rPr sz="1400" b="1" dirty="0">
                <a:solidFill>
                  <a:srgbClr val="404040"/>
                </a:solidFill>
                <a:latin typeface="微软雅黑" panose="020B0503020204020204" charset="-122"/>
                <a:cs typeface="微软雅黑" panose="020B0503020204020204" charset="-122"/>
              </a:rPr>
              <a:t>率问题</a:t>
            </a:r>
            <a:endParaRPr sz="1400">
              <a:latin typeface="微软雅黑" panose="020B0503020204020204" charset="-122"/>
              <a:cs typeface="微软雅黑" panose="020B0503020204020204" charset="-122"/>
            </a:endParaRPr>
          </a:p>
        </p:txBody>
      </p:sp>
      <p:sp>
        <p:nvSpPr>
          <p:cNvPr id="9" name="object 9"/>
          <p:cNvSpPr/>
          <p:nvPr/>
        </p:nvSpPr>
        <p:spPr>
          <a:xfrm>
            <a:off x="3756659" y="4465320"/>
            <a:ext cx="772795" cy="767080"/>
          </a:xfrm>
          <a:custGeom>
            <a:avLst/>
            <a:gdLst/>
            <a:ahLst/>
            <a:cxnLst/>
            <a:rect l="l" t="t" r="r" b="b"/>
            <a:pathLst>
              <a:path w="772795" h="767079">
                <a:moveTo>
                  <a:pt x="386334" y="0"/>
                </a:moveTo>
                <a:lnTo>
                  <a:pt x="337874" y="2985"/>
                </a:lnTo>
                <a:lnTo>
                  <a:pt x="291210" y="11704"/>
                </a:lnTo>
                <a:lnTo>
                  <a:pt x="246704" y="25796"/>
                </a:lnTo>
                <a:lnTo>
                  <a:pt x="204719" y="44902"/>
                </a:lnTo>
                <a:lnTo>
                  <a:pt x="165615" y="68664"/>
                </a:lnTo>
                <a:lnTo>
                  <a:pt x="129756" y="96723"/>
                </a:lnTo>
                <a:lnTo>
                  <a:pt x="97504" y="128720"/>
                </a:lnTo>
                <a:lnTo>
                  <a:pt x="69219" y="164295"/>
                </a:lnTo>
                <a:lnTo>
                  <a:pt x="45266" y="203089"/>
                </a:lnTo>
                <a:lnTo>
                  <a:pt x="26005" y="244745"/>
                </a:lnTo>
                <a:lnTo>
                  <a:pt x="11799" y="288902"/>
                </a:lnTo>
                <a:lnTo>
                  <a:pt x="3010" y="335202"/>
                </a:lnTo>
                <a:lnTo>
                  <a:pt x="0" y="383285"/>
                </a:lnTo>
                <a:lnTo>
                  <a:pt x="3010" y="431369"/>
                </a:lnTo>
                <a:lnTo>
                  <a:pt x="11799" y="477669"/>
                </a:lnTo>
                <a:lnTo>
                  <a:pt x="26005" y="521826"/>
                </a:lnTo>
                <a:lnTo>
                  <a:pt x="45266" y="563482"/>
                </a:lnTo>
                <a:lnTo>
                  <a:pt x="69219" y="602276"/>
                </a:lnTo>
                <a:lnTo>
                  <a:pt x="97504" y="637851"/>
                </a:lnTo>
                <a:lnTo>
                  <a:pt x="129756" y="669848"/>
                </a:lnTo>
                <a:lnTo>
                  <a:pt x="165615" y="697907"/>
                </a:lnTo>
                <a:lnTo>
                  <a:pt x="204719" y="721669"/>
                </a:lnTo>
                <a:lnTo>
                  <a:pt x="246704" y="740775"/>
                </a:lnTo>
                <a:lnTo>
                  <a:pt x="291210" y="754867"/>
                </a:lnTo>
                <a:lnTo>
                  <a:pt x="337874" y="763586"/>
                </a:lnTo>
                <a:lnTo>
                  <a:pt x="386334" y="766571"/>
                </a:lnTo>
                <a:lnTo>
                  <a:pt x="434793" y="763586"/>
                </a:lnTo>
                <a:lnTo>
                  <a:pt x="481457" y="754867"/>
                </a:lnTo>
                <a:lnTo>
                  <a:pt x="525963" y="740775"/>
                </a:lnTo>
                <a:lnTo>
                  <a:pt x="567948" y="721669"/>
                </a:lnTo>
                <a:lnTo>
                  <a:pt x="607052" y="697907"/>
                </a:lnTo>
                <a:lnTo>
                  <a:pt x="642911" y="669848"/>
                </a:lnTo>
                <a:lnTo>
                  <a:pt x="675163" y="637851"/>
                </a:lnTo>
                <a:lnTo>
                  <a:pt x="703448" y="602276"/>
                </a:lnTo>
                <a:lnTo>
                  <a:pt x="727401" y="563482"/>
                </a:lnTo>
                <a:lnTo>
                  <a:pt x="746662" y="521826"/>
                </a:lnTo>
                <a:lnTo>
                  <a:pt x="760868" y="477669"/>
                </a:lnTo>
                <a:lnTo>
                  <a:pt x="769657" y="431369"/>
                </a:lnTo>
                <a:lnTo>
                  <a:pt x="772667" y="383285"/>
                </a:lnTo>
                <a:lnTo>
                  <a:pt x="769657" y="335202"/>
                </a:lnTo>
                <a:lnTo>
                  <a:pt x="760868" y="288902"/>
                </a:lnTo>
                <a:lnTo>
                  <a:pt x="746662" y="244745"/>
                </a:lnTo>
                <a:lnTo>
                  <a:pt x="727401" y="203089"/>
                </a:lnTo>
                <a:lnTo>
                  <a:pt x="703448" y="164295"/>
                </a:lnTo>
                <a:lnTo>
                  <a:pt x="675163" y="128720"/>
                </a:lnTo>
                <a:lnTo>
                  <a:pt x="642911" y="96723"/>
                </a:lnTo>
                <a:lnTo>
                  <a:pt x="607052" y="68664"/>
                </a:lnTo>
                <a:lnTo>
                  <a:pt x="567948" y="44902"/>
                </a:lnTo>
                <a:lnTo>
                  <a:pt x="525963" y="25796"/>
                </a:lnTo>
                <a:lnTo>
                  <a:pt x="481457" y="11704"/>
                </a:lnTo>
                <a:lnTo>
                  <a:pt x="434793" y="2985"/>
                </a:lnTo>
                <a:lnTo>
                  <a:pt x="386334" y="0"/>
                </a:lnTo>
                <a:close/>
              </a:path>
            </a:pathLst>
          </a:custGeom>
          <a:solidFill>
            <a:srgbClr val="00AEE1"/>
          </a:solidFill>
        </p:spPr>
        <p:txBody>
          <a:bodyPr wrap="square" lIns="0" tIns="0" rIns="0" bIns="0" rtlCol="0"/>
          <a:lstStyle/>
          <a:p/>
        </p:txBody>
      </p:sp>
      <p:sp>
        <p:nvSpPr>
          <p:cNvPr id="10" name="object 10"/>
          <p:cNvSpPr/>
          <p:nvPr/>
        </p:nvSpPr>
        <p:spPr>
          <a:xfrm>
            <a:off x="2767583" y="3483864"/>
            <a:ext cx="774700" cy="767080"/>
          </a:xfrm>
          <a:custGeom>
            <a:avLst/>
            <a:gdLst/>
            <a:ahLst/>
            <a:cxnLst/>
            <a:rect l="l" t="t" r="r" b="b"/>
            <a:pathLst>
              <a:path w="774700" h="767079">
                <a:moveTo>
                  <a:pt x="387096" y="0"/>
                </a:moveTo>
                <a:lnTo>
                  <a:pt x="338548" y="2985"/>
                </a:lnTo>
                <a:lnTo>
                  <a:pt x="291798" y="11704"/>
                </a:lnTo>
                <a:lnTo>
                  <a:pt x="247207" y="25796"/>
                </a:lnTo>
                <a:lnTo>
                  <a:pt x="205140" y="44902"/>
                </a:lnTo>
                <a:lnTo>
                  <a:pt x="165959" y="68664"/>
                </a:lnTo>
                <a:lnTo>
                  <a:pt x="130028" y="96723"/>
                </a:lnTo>
                <a:lnTo>
                  <a:pt x="97710" y="128720"/>
                </a:lnTo>
                <a:lnTo>
                  <a:pt x="69367" y="164295"/>
                </a:lnTo>
                <a:lnTo>
                  <a:pt x="45363" y="203089"/>
                </a:lnTo>
                <a:lnTo>
                  <a:pt x="26061" y="244745"/>
                </a:lnTo>
                <a:lnTo>
                  <a:pt x="11825" y="288902"/>
                </a:lnTo>
                <a:lnTo>
                  <a:pt x="3016" y="335202"/>
                </a:lnTo>
                <a:lnTo>
                  <a:pt x="0" y="383286"/>
                </a:lnTo>
                <a:lnTo>
                  <a:pt x="3016" y="431369"/>
                </a:lnTo>
                <a:lnTo>
                  <a:pt x="11825" y="477669"/>
                </a:lnTo>
                <a:lnTo>
                  <a:pt x="26061" y="521826"/>
                </a:lnTo>
                <a:lnTo>
                  <a:pt x="45363" y="563482"/>
                </a:lnTo>
                <a:lnTo>
                  <a:pt x="69367" y="602276"/>
                </a:lnTo>
                <a:lnTo>
                  <a:pt x="97710" y="637851"/>
                </a:lnTo>
                <a:lnTo>
                  <a:pt x="130028" y="669848"/>
                </a:lnTo>
                <a:lnTo>
                  <a:pt x="165959" y="697907"/>
                </a:lnTo>
                <a:lnTo>
                  <a:pt x="205140" y="721669"/>
                </a:lnTo>
                <a:lnTo>
                  <a:pt x="247207" y="740775"/>
                </a:lnTo>
                <a:lnTo>
                  <a:pt x="291798" y="754867"/>
                </a:lnTo>
                <a:lnTo>
                  <a:pt x="338548" y="763586"/>
                </a:lnTo>
                <a:lnTo>
                  <a:pt x="387096" y="766572"/>
                </a:lnTo>
                <a:lnTo>
                  <a:pt x="435643" y="763586"/>
                </a:lnTo>
                <a:lnTo>
                  <a:pt x="482393" y="754867"/>
                </a:lnTo>
                <a:lnTo>
                  <a:pt x="526984" y="740775"/>
                </a:lnTo>
                <a:lnTo>
                  <a:pt x="569051" y="721669"/>
                </a:lnTo>
                <a:lnTo>
                  <a:pt x="608232" y="697907"/>
                </a:lnTo>
                <a:lnTo>
                  <a:pt x="644163" y="669848"/>
                </a:lnTo>
                <a:lnTo>
                  <a:pt x="676481" y="637851"/>
                </a:lnTo>
                <a:lnTo>
                  <a:pt x="704824" y="602276"/>
                </a:lnTo>
                <a:lnTo>
                  <a:pt x="728828" y="563482"/>
                </a:lnTo>
                <a:lnTo>
                  <a:pt x="748130" y="521826"/>
                </a:lnTo>
                <a:lnTo>
                  <a:pt x="762366" y="477669"/>
                </a:lnTo>
                <a:lnTo>
                  <a:pt x="771175" y="431369"/>
                </a:lnTo>
                <a:lnTo>
                  <a:pt x="774192" y="383286"/>
                </a:lnTo>
                <a:lnTo>
                  <a:pt x="771175" y="335202"/>
                </a:lnTo>
                <a:lnTo>
                  <a:pt x="762366" y="288902"/>
                </a:lnTo>
                <a:lnTo>
                  <a:pt x="748130" y="244745"/>
                </a:lnTo>
                <a:lnTo>
                  <a:pt x="728828" y="203089"/>
                </a:lnTo>
                <a:lnTo>
                  <a:pt x="704824" y="164295"/>
                </a:lnTo>
                <a:lnTo>
                  <a:pt x="676481" y="128720"/>
                </a:lnTo>
                <a:lnTo>
                  <a:pt x="644163" y="96723"/>
                </a:lnTo>
                <a:lnTo>
                  <a:pt x="608232" y="68664"/>
                </a:lnTo>
                <a:lnTo>
                  <a:pt x="569051" y="44902"/>
                </a:lnTo>
                <a:lnTo>
                  <a:pt x="526984" y="25796"/>
                </a:lnTo>
                <a:lnTo>
                  <a:pt x="482393" y="11704"/>
                </a:lnTo>
                <a:lnTo>
                  <a:pt x="435643" y="2985"/>
                </a:lnTo>
                <a:lnTo>
                  <a:pt x="387096" y="0"/>
                </a:lnTo>
                <a:close/>
              </a:path>
            </a:pathLst>
          </a:custGeom>
          <a:solidFill>
            <a:srgbClr val="8AC53E"/>
          </a:solidFill>
        </p:spPr>
        <p:txBody>
          <a:bodyPr wrap="square" lIns="0" tIns="0" rIns="0" bIns="0" rtlCol="0"/>
          <a:lstStyle/>
          <a:p/>
        </p:txBody>
      </p:sp>
      <p:sp>
        <p:nvSpPr>
          <p:cNvPr id="11" name="object 11"/>
          <p:cNvSpPr/>
          <p:nvPr/>
        </p:nvSpPr>
        <p:spPr>
          <a:xfrm>
            <a:off x="2871216" y="4564379"/>
            <a:ext cx="579120" cy="574675"/>
          </a:xfrm>
          <a:custGeom>
            <a:avLst/>
            <a:gdLst/>
            <a:ahLst/>
            <a:cxnLst/>
            <a:rect l="l" t="t" r="r" b="b"/>
            <a:pathLst>
              <a:path w="579120" h="574675">
                <a:moveTo>
                  <a:pt x="289559" y="0"/>
                </a:moveTo>
                <a:lnTo>
                  <a:pt x="242598" y="3760"/>
                </a:lnTo>
                <a:lnTo>
                  <a:pt x="198046" y="14648"/>
                </a:lnTo>
                <a:lnTo>
                  <a:pt x="156502" y="32071"/>
                </a:lnTo>
                <a:lnTo>
                  <a:pt x="118561" y="55437"/>
                </a:lnTo>
                <a:lnTo>
                  <a:pt x="84820" y="84153"/>
                </a:lnTo>
                <a:lnTo>
                  <a:pt x="55875" y="117628"/>
                </a:lnTo>
                <a:lnTo>
                  <a:pt x="32325" y="155270"/>
                </a:lnTo>
                <a:lnTo>
                  <a:pt x="14764" y="196486"/>
                </a:lnTo>
                <a:lnTo>
                  <a:pt x="3790" y="240684"/>
                </a:lnTo>
                <a:lnTo>
                  <a:pt x="0" y="287274"/>
                </a:lnTo>
                <a:lnTo>
                  <a:pt x="3790" y="333863"/>
                </a:lnTo>
                <a:lnTo>
                  <a:pt x="14764" y="378061"/>
                </a:lnTo>
                <a:lnTo>
                  <a:pt x="32325" y="419277"/>
                </a:lnTo>
                <a:lnTo>
                  <a:pt x="55875" y="456919"/>
                </a:lnTo>
                <a:lnTo>
                  <a:pt x="84820" y="490394"/>
                </a:lnTo>
                <a:lnTo>
                  <a:pt x="118561" y="519110"/>
                </a:lnTo>
                <a:lnTo>
                  <a:pt x="156502" y="542476"/>
                </a:lnTo>
                <a:lnTo>
                  <a:pt x="198046" y="559899"/>
                </a:lnTo>
                <a:lnTo>
                  <a:pt x="242598" y="570787"/>
                </a:lnTo>
                <a:lnTo>
                  <a:pt x="289559" y="574548"/>
                </a:lnTo>
                <a:lnTo>
                  <a:pt x="336521" y="570787"/>
                </a:lnTo>
                <a:lnTo>
                  <a:pt x="381073" y="559899"/>
                </a:lnTo>
                <a:lnTo>
                  <a:pt x="422617" y="542476"/>
                </a:lnTo>
                <a:lnTo>
                  <a:pt x="460558" y="519110"/>
                </a:lnTo>
                <a:lnTo>
                  <a:pt x="494299" y="490394"/>
                </a:lnTo>
                <a:lnTo>
                  <a:pt x="523244" y="456919"/>
                </a:lnTo>
                <a:lnTo>
                  <a:pt x="546794" y="419277"/>
                </a:lnTo>
                <a:lnTo>
                  <a:pt x="564355" y="378061"/>
                </a:lnTo>
                <a:lnTo>
                  <a:pt x="575329" y="333863"/>
                </a:lnTo>
                <a:lnTo>
                  <a:pt x="579119" y="287274"/>
                </a:lnTo>
                <a:lnTo>
                  <a:pt x="575329" y="240684"/>
                </a:lnTo>
                <a:lnTo>
                  <a:pt x="564355" y="196486"/>
                </a:lnTo>
                <a:lnTo>
                  <a:pt x="546794" y="155270"/>
                </a:lnTo>
                <a:lnTo>
                  <a:pt x="523244" y="117628"/>
                </a:lnTo>
                <a:lnTo>
                  <a:pt x="494299" y="84153"/>
                </a:lnTo>
                <a:lnTo>
                  <a:pt x="460558" y="55437"/>
                </a:lnTo>
                <a:lnTo>
                  <a:pt x="422617" y="32071"/>
                </a:lnTo>
                <a:lnTo>
                  <a:pt x="381073" y="14648"/>
                </a:lnTo>
                <a:lnTo>
                  <a:pt x="336521" y="3760"/>
                </a:lnTo>
                <a:lnTo>
                  <a:pt x="289559" y="0"/>
                </a:lnTo>
                <a:close/>
              </a:path>
            </a:pathLst>
          </a:custGeom>
          <a:solidFill>
            <a:srgbClr val="FFF500"/>
          </a:solidFill>
        </p:spPr>
        <p:txBody>
          <a:bodyPr wrap="square" lIns="0" tIns="0" rIns="0" bIns="0" rtlCol="0"/>
          <a:lstStyle/>
          <a:p/>
        </p:txBody>
      </p:sp>
      <p:sp>
        <p:nvSpPr>
          <p:cNvPr id="12" name="object 12"/>
          <p:cNvSpPr/>
          <p:nvPr/>
        </p:nvSpPr>
        <p:spPr>
          <a:xfrm>
            <a:off x="1780032" y="4465320"/>
            <a:ext cx="772795" cy="767080"/>
          </a:xfrm>
          <a:custGeom>
            <a:avLst/>
            <a:gdLst/>
            <a:ahLst/>
            <a:cxnLst/>
            <a:rect l="l" t="t" r="r" b="b"/>
            <a:pathLst>
              <a:path w="772794" h="767079">
                <a:moveTo>
                  <a:pt x="386334" y="0"/>
                </a:moveTo>
                <a:lnTo>
                  <a:pt x="337874" y="2985"/>
                </a:lnTo>
                <a:lnTo>
                  <a:pt x="291210" y="11704"/>
                </a:lnTo>
                <a:lnTo>
                  <a:pt x="246704" y="25796"/>
                </a:lnTo>
                <a:lnTo>
                  <a:pt x="204719" y="44902"/>
                </a:lnTo>
                <a:lnTo>
                  <a:pt x="165615" y="68664"/>
                </a:lnTo>
                <a:lnTo>
                  <a:pt x="129756" y="96723"/>
                </a:lnTo>
                <a:lnTo>
                  <a:pt x="97504" y="128720"/>
                </a:lnTo>
                <a:lnTo>
                  <a:pt x="69219" y="164295"/>
                </a:lnTo>
                <a:lnTo>
                  <a:pt x="45266" y="203089"/>
                </a:lnTo>
                <a:lnTo>
                  <a:pt x="26005" y="244745"/>
                </a:lnTo>
                <a:lnTo>
                  <a:pt x="11799" y="288902"/>
                </a:lnTo>
                <a:lnTo>
                  <a:pt x="3010" y="335202"/>
                </a:lnTo>
                <a:lnTo>
                  <a:pt x="0" y="383285"/>
                </a:lnTo>
                <a:lnTo>
                  <a:pt x="3010" y="431369"/>
                </a:lnTo>
                <a:lnTo>
                  <a:pt x="11799" y="477669"/>
                </a:lnTo>
                <a:lnTo>
                  <a:pt x="26005" y="521826"/>
                </a:lnTo>
                <a:lnTo>
                  <a:pt x="45266" y="563482"/>
                </a:lnTo>
                <a:lnTo>
                  <a:pt x="69219" y="602276"/>
                </a:lnTo>
                <a:lnTo>
                  <a:pt x="97504" y="637851"/>
                </a:lnTo>
                <a:lnTo>
                  <a:pt x="129756" y="669848"/>
                </a:lnTo>
                <a:lnTo>
                  <a:pt x="165615" y="697907"/>
                </a:lnTo>
                <a:lnTo>
                  <a:pt x="204719" y="721669"/>
                </a:lnTo>
                <a:lnTo>
                  <a:pt x="246704" y="740775"/>
                </a:lnTo>
                <a:lnTo>
                  <a:pt x="291210" y="754867"/>
                </a:lnTo>
                <a:lnTo>
                  <a:pt x="337874" y="763586"/>
                </a:lnTo>
                <a:lnTo>
                  <a:pt x="386334" y="766571"/>
                </a:lnTo>
                <a:lnTo>
                  <a:pt x="434793" y="763586"/>
                </a:lnTo>
                <a:lnTo>
                  <a:pt x="481457" y="754867"/>
                </a:lnTo>
                <a:lnTo>
                  <a:pt x="525963" y="740775"/>
                </a:lnTo>
                <a:lnTo>
                  <a:pt x="567948" y="721669"/>
                </a:lnTo>
                <a:lnTo>
                  <a:pt x="607052" y="697907"/>
                </a:lnTo>
                <a:lnTo>
                  <a:pt x="642911" y="669848"/>
                </a:lnTo>
                <a:lnTo>
                  <a:pt x="675163" y="637851"/>
                </a:lnTo>
                <a:lnTo>
                  <a:pt x="703448" y="602276"/>
                </a:lnTo>
                <a:lnTo>
                  <a:pt x="727401" y="563482"/>
                </a:lnTo>
                <a:lnTo>
                  <a:pt x="746662" y="521826"/>
                </a:lnTo>
                <a:lnTo>
                  <a:pt x="760868" y="477669"/>
                </a:lnTo>
                <a:lnTo>
                  <a:pt x="769657" y="431369"/>
                </a:lnTo>
                <a:lnTo>
                  <a:pt x="772668" y="383285"/>
                </a:lnTo>
                <a:lnTo>
                  <a:pt x="769657" y="335202"/>
                </a:lnTo>
                <a:lnTo>
                  <a:pt x="760868" y="288902"/>
                </a:lnTo>
                <a:lnTo>
                  <a:pt x="746662" y="244745"/>
                </a:lnTo>
                <a:lnTo>
                  <a:pt x="727401" y="203089"/>
                </a:lnTo>
                <a:lnTo>
                  <a:pt x="703448" y="164295"/>
                </a:lnTo>
                <a:lnTo>
                  <a:pt x="675163" y="128720"/>
                </a:lnTo>
                <a:lnTo>
                  <a:pt x="642911" y="96723"/>
                </a:lnTo>
                <a:lnTo>
                  <a:pt x="607052" y="68664"/>
                </a:lnTo>
                <a:lnTo>
                  <a:pt x="567948" y="44902"/>
                </a:lnTo>
                <a:lnTo>
                  <a:pt x="525963" y="25796"/>
                </a:lnTo>
                <a:lnTo>
                  <a:pt x="481457" y="11704"/>
                </a:lnTo>
                <a:lnTo>
                  <a:pt x="434793" y="2985"/>
                </a:lnTo>
                <a:lnTo>
                  <a:pt x="386334" y="0"/>
                </a:lnTo>
                <a:close/>
              </a:path>
            </a:pathLst>
          </a:custGeom>
          <a:solidFill>
            <a:srgbClr val="B1D234"/>
          </a:solidFill>
        </p:spPr>
        <p:txBody>
          <a:bodyPr wrap="square" lIns="0" tIns="0" rIns="0" bIns="0" rtlCol="0"/>
          <a:lstStyle/>
          <a:p/>
        </p:txBody>
      </p:sp>
      <p:sp>
        <p:nvSpPr>
          <p:cNvPr id="13" name="object 13"/>
          <p:cNvSpPr/>
          <p:nvPr/>
        </p:nvSpPr>
        <p:spPr>
          <a:xfrm>
            <a:off x="2767583" y="5445252"/>
            <a:ext cx="774700" cy="768350"/>
          </a:xfrm>
          <a:custGeom>
            <a:avLst/>
            <a:gdLst/>
            <a:ahLst/>
            <a:cxnLst/>
            <a:rect l="l" t="t" r="r" b="b"/>
            <a:pathLst>
              <a:path w="774700" h="768350">
                <a:moveTo>
                  <a:pt x="387096" y="0"/>
                </a:moveTo>
                <a:lnTo>
                  <a:pt x="338548" y="2992"/>
                </a:lnTo>
                <a:lnTo>
                  <a:pt x="291798" y="11729"/>
                </a:lnTo>
                <a:lnTo>
                  <a:pt x="247207" y="25850"/>
                </a:lnTo>
                <a:lnTo>
                  <a:pt x="205140" y="44997"/>
                </a:lnTo>
                <a:lnTo>
                  <a:pt x="165959" y="68808"/>
                </a:lnTo>
                <a:lnTo>
                  <a:pt x="130028" y="96925"/>
                </a:lnTo>
                <a:lnTo>
                  <a:pt x="97710" y="128986"/>
                </a:lnTo>
                <a:lnTo>
                  <a:pt x="69367" y="164633"/>
                </a:lnTo>
                <a:lnTo>
                  <a:pt x="45363" y="203505"/>
                </a:lnTo>
                <a:lnTo>
                  <a:pt x="26061" y="245242"/>
                </a:lnTo>
                <a:lnTo>
                  <a:pt x="11825" y="289485"/>
                </a:lnTo>
                <a:lnTo>
                  <a:pt x="3016" y="335874"/>
                </a:lnTo>
                <a:lnTo>
                  <a:pt x="0" y="384048"/>
                </a:lnTo>
                <a:lnTo>
                  <a:pt x="3016" y="432221"/>
                </a:lnTo>
                <a:lnTo>
                  <a:pt x="11825" y="478610"/>
                </a:lnTo>
                <a:lnTo>
                  <a:pt x="26061" y="522853"/>
                </a:lnTo>
                <a:lnTo>
                  <a:pt x="45363" y="564590"/>
                </a:lnTo>
                <a:lnTo>
                  <a:pt x="69367" y="603462"/>
                </a:lnTo>
                <a:lnTo>
                  <a:pt x="97710" y="639109"/>
                </a:lnTo>
                <a:lnTo>
                  <a:pt x="130028" y="671170"/>
                </a:lnTo>
                <a:lnTo>
                  <a:pt x="165959" y="699287"/>
                </a:lnTo>
                <a:lnTo>
                  <a:pt x="205140" y="723098"/>
                </a:lnTo>
                <a:lnTo>
                  <a:pt x="247207" y="742245"/>
                </a:lnTo>
                <a:lnTo>
                  <a:pt x="291798" y="756366"/>
                </a:lnTo>
                <a:lnTo>
                  <a:pt x="338548" y="765103"/>
                </a:lnTo>
                <a:lnTo>
                  <a:pt x="387096" y="768096"/>
                </a:lnTo>
                <a:lnTo>
                  <a:pt x="435643" y="765103"/>
                </a:lnTo>
                <a:lnTo>
                  <a:pt x="482393" y="756366"/>
                </a:lnTo>
                <a:lnTo>
                  <a:pt x="526984" y="742245"/>
                </a:lnTo>
                <a:lnTo>
                  <a:pt x="569051" y="723098"/>
                </a:lnTo>
                <a:lnTo>
                  <a:pt x="608232" y="699287"/>
                </a:lnTo>
                <a:lnTo>
                  <a:pt x="644163" y="671170"/>
                </a:lnTo>
                <a:lnTo>
                  <a:pt x="676481" y="639109"/>
                </a:lnTo>
                <a:lnTo>
                  <a:pt x="704824" y="603462"/>
                </a:lnTo>
                <a:lnTo>
                  <a:pt x="728828" y="564590"/>
                </a:lnTo>
                <a:lnTo>
                  <a:pt x="748130" y="522853"/>
                </a:lnTo>
                <a:lnTo>
                  <a:pt x="762366" y="478610"/>
                </a:lnTo>
                <a:lnTo>
                  <a:pt x="771175" y="432221"/>
                </a:lnTo>
                <a:lnTo>
                  <a:pt x="774192" y="384048"/>
                </a:lnTo>
                <a:lnTo>
                  <a:pt x="771175" y="335874"/>
                </a:lnTo>
                <a:lnTo>
                  <a:pt x="762366" y="289485"/>
                </a:lnTo>
                <a:lnTo>
                  <a:pt x="748130" y="245242"/>
                </a:lnTo>
                <a:lnTo>
                  <a:pt x="728828" y="203505"/>
                </a:lnTo>
                <a:lnTo>
                  <a:pt x="704824" y="164633"/>
                </a:lnTo>
                <a:lnTo>
                  <a:pt x="676481" y="128986"/>
                </a:lnTo>
                <a:lnTo>
                  <a:pt x="644163" y="96925"/>
                </a:lnTo>
                <a:lnTo>
                  <a:pt x="608232" y="68808"/>
                </a:lnTo>
                <a:lnTo>
                  <a:pt x="569051" y="44997"/>
                </a:lnTo>
                <a:lnTo>
                  <a:pt x="526984" y="25850"/>
                </a:lnTo>
                <a:lnTo>
                  <a:pt x="482393" y="11729"/>
                </a:lnTo>
                <a:lnTo>
                  <a:pt x="435643" y="2992"/>
                </a:lnTo>
                <a:lnTo>
                  <a:pt x="387096" y="0"/>
                </a:lnTo>
                <a:close/>
              </a:path>
            </a:pathLst>
          </a:custGeom>
          <a:solidFill>
            <a:srgbClr val="1EC7F3"/>
          </a:solidFill>
        </p:spPr>
        <p:txBody>
          <a:bodyPr wrap="square" lIns="0" tIns="0" rIns="0" bIns="0" rtlCol="0"/>
          <a:lstStyle/>
          <a:p/>
        </p:txBody>
      </p:sp>
      <p:sp>
        <p:nvSpPr>
          <p:cNvPr id="14" name="object 14"/>
          <p:cNvSpPr/>
          <p:nvPr/>
        </p:nvSpPr>
        <p:spPr>
          <a:xfrm>
            <a:off x="1654048" y="3543808"/>
            <a:ext cx="984250" cy="365760"/>
          </a:xfrm>
          <a:custGeom>
            <a:avLst/>
            <a:gdLst/>
            <a:ahLst/>
            <a:cxnLst/>
            <a:rect l="l" t="t" r="r" b="b"/>
            <a:pathLst>
              <a:path w="984250" h="365760">
                <a:moveTo>
                  <a:pt x="500760" y="25400"/>
                </a:moveTo>
                <a:lnTo>
                  <a:pt x="500760" y="362711"/>
                </a:lnTo>
                <a:lnTo>
                  <a:pt x="503681" y="365505"/>
                </a:lnTo>
                <a:lnTo>
                  <a:pt x="983995" y="365505"/>
                </a:lnTo>
                <a:lnTo>
                  <a:pt x="983995" y="359155"/>
                </a:lnTo>
                <a:lnTo>
                  <a:pt x="513460" y="359155"/>
                </a:lnTo>
                <a:lnTo>
                  <a:pt x="507110" y="352805"/>
                </a:lnTo>
                <a:lnTo>
                  <a:pt x="513460" y="352805"/>
                </a:lnTo>
                <a:lnTo>
                  <a:pt x="513460" y="31750"/>
                </a:lnTo>
                <a:lnTo>
                  <a:pt x="507110" y="31750"/>
                </a:lnTo>
                <a:lnTo>
                  <a:pt x="500760" y="25400"/>
                </a:lnTo>
                <a:close/>
              </a:path>
              <a:path w="984250" h="365760">
                <a:moveTo>
                  <a:pt x="513460" y="352805"/>
                </a:moveTo>
                <a:lnTo>
                  <a:pt x="507110" y="352805"/>
                </a:lnTo>
                <a:lnTo>
                  <a:pt x="513460" y="359155"/>
                </a:lnTo>
                <a:lnTo>
                  <a:pt x="513460" y="352805"/>
                </a:lnTo>
                <a:close/>
              </a:path>
              <a:path w="984250" h="365760">
                <a:moveTo>
                  <a:pt x="983995" y="352805"/>
                </a:moveTo>
                <a:lnTo>
                  <a:pt x="513460" y="352805"/>
                </a:lnTo>
                <a:lnTo>
                  <a:pt x="513460" y="359155"/>
                </a:lnTo>
                <a:lnTo>
                  <a:pt x="983995" y="359155"/>
                </a:lnTo>
                <a:lnTo>
                  <a:pt x="983995" y="352805"/>
                </a:lnTo>
                <a:close/>
              </a:path>
              <a:path w="984250" h="365760">
                <a:moveTo>
                  <a:pt x="25400" y="0"/>
                </a:moveTo>
                <a:lnTo>
                  <a:pt x="15537" y="2004"/>
                </a:lnTo>
                <a:lnTo>
                  <a:pt x="7461" y="7461"/>
                </a:lnTo>
                <a:lnTo>
                  <a:pt x="2004" y="15537"/>
                </a:lnTo>
                <a:lnTo>
                  <a:pt x="0" y="25400"/>
                </a:lnTo>
                <a:lnTo>
                  <a:pt x="2004" y="35262"/>
                </a:lnTo>
                <a:lnTo>
                  <a:pt x="7461" y="43338"/>
                </a:lnTo>
                <a:lnTo>
                  <a:pt x="15537" y="48795"/>
                </a:lnTo>
                <a:lnTo>
                  <a:pt x="25400" y="50800"/>
                </a:lnTo>
                <a:lnTo>
                  <a:pt x="35262" y="48795"/>
                </a:lnTo>
                <a:lnTo>
                  <a:pt x="43338" y="43338"/>
                </a:lnTo>
                <a:lnTo>
                  <a:pt x="48795" y="35262"/>
                </a:lnTo>
                <a:lnTo>
                  <a:pt x="49509" y="31750"/>
                </a:lnTo>
                <a:lnTo>
                  <a:pt x="25400" y="31750"/>
                </a:lnTo>
                <a:lnTo>
                  <a:pt x="25400" y="19050"/>
                </a:lnTo>
                <a:lnTo>
                  <a:pt x="49509" y="19050"/>
                </a:lnTo>
                <a:lnTo>
                  <a:pt x="48795" y="15537"/>
                </a:lnTo>
                <a:lnTo>
                  <a:pt x="43338" y="7461"/>
                </a:lnTo>
                <a:lnTo>
                  <a:pt x="35262" y="2004"/>
                </a:lnTo>
                <a:lnTo>
                  <a:pt x="25400" y="0"/>
                </a:lnTo>
                <a:close/>
              </a:path>
              <a:path w="984250" h="365760">
                <a:moveTo>
                  <a:pt x="49509" y="19050"/>
                </a:moveTo>
                <a:lnTo>
                  <a:pt x="25400" y="19050"/>
                </a:lnTo>
                <a:lnTo>
                  <a:pt x="25400" y="31750"/>
                </a:lnTo>
                <a:lnTo>
                  <a:pt x="49509" y="31750"/>
                </a:lnTo>
                <a:lnTo>
                  <a:pt x="50800" y="25400"/>
                </a:lnTo>
                <a:lnTo>
                  <a:pt x="49509" y="19050"/>
                </a:lnTo>
                <a:close/>
              </a:path>
              <a:path w="984250" h="365760">
                <a:moveTo>
                  <a:pt x="510666" y="19050"/>
                </a:moveTo>
                <a:lnTo>
                  <a:pt x="49509" y="19050"/>
                </a:lnTo>
                <a:lnTo>
                  <a:pt x="50800" y="25400"/>
                </a:lnTo>
                <a:lnTo>
                  <a:pt x="49509" y="31750"/>
                </a:lnTo>
                <a:lnTo>
                  <a:pt x="500760" y="31750"/>
                </a:lnTo>
                <a:lnTo>
                  <a:pt x="500760" y="25400"/>
                </a:lnTo>
                <a:lnTo>
                  <a:pt x="513460" y="25400"/>
                </a:lnTo>
                <a:lnTo>
                  <a:pt x="513460" y="21843"/>
                </a:lnTo>
                <a:lnTo>
                  <a:pt x="510666" y="19050"/>
                </a:lnTo>
                <a:close/>
              </a:path>
              <a:path w="984250" h="365760">
                <a:moveTo>
                  <a:pt x="513460" y="25400"/>
                </a:moveTo>
                <a:lnTo>
                  <a:pt x="500760" y="25400"/>
                </a:lnTo>
                <a:lnTo>
                  <a:pt x="507110" y="31750"/>
                </a:lnTo>
                <a:lnTo>
                  <a:pt x="513460" y="31750"/>
                </a:lnTo>
                <a:lnTo>
                  <a:pt x="513460" y="25400"/>
                </a:lnTo>
                <a:close/>
              </a:path>
            </a:pathLst>
          </a:custGeom>
          <a:solidFill>
            <a:srgbClr val="A6A6A6"/>
          </a:solidFill>
        </p:spPr>
        <p:txBody>
          <a:bodyPr wrap="square" lIns="0" tIns="0" rIns="0" bIns="0" rtlCol="0"/>
          <a:lstStyle/>
          <a:p/>
        </p:txBody>
      </p:sp>
      <p:sp>
        <p:nvSpPr>
          <p:cNvPr id="15" name="object 15"/>
          <p:cNvSpPr/>
          <p:nvPr/>
        </p:nvSpPr>
        <p:spPr>
          <a:xfrm>
            <a:off x="4161790" y="3543808"/>
            <a:ext cx="168910" cy="792480"/>
          </a:xfrm>
          <a:custGeom>
            <a:avLst/>
            <a:gdLst/>
            <a:ahLst/>
            <a:cxnLst/>
            <a:rect l="l" t="t" r="r" b="b"/>
            <a:pathLst>
              <a:path w="168910" h="792479">
                <a:moveTo>
                  <a:pt x="119400" y="19050"/>
                </a:moveTo>
                <a:lnTo>
                  <a:pt x="2794" y="19050"/>
                </a:lnTo>
                <a:lnTo>
                  <a:pt x="0" y="21843"/>
                </a:lnTo>
                <a:lnTo>
                  <a:pt x="0" y="791971"/>
                </a:lnTo>
                <a:lnTo>
                  <a:pt x="12700" y="791971"/>
                </a:lnTo>
                <a:lnTo>
                  <a:pt x="12700" y="31750"/>
                </a:lnTo>
                <a:lnTo>
                  <a:pt x="6350" y="31750"/>
                </a:lnTo>
                <a:lnTo>
                  <a:pt x="12700" y="25400"/>
                </a:lnTo>
                <a:lnTo>
                  <a:pt x="118110" y="25400"/>
                </a:lnTo>
                <a:lnTo>
                  <a:pt x="119400" y="19050"/>
                </a:lnTo>
                <a:close/>
              </a:path>
              <a:path w="168910" h="792479">
                <a:moveTo>
                  <a:pt x="143510" y="0"/>
                </a:moveTo>
                <a:lnTo>
                  <a:pt x="133647" y="2004"/>
                </a:lnTo>
                <a:lnTo>
                  <a:pt x="125571" y="7461"/>
                </a:lnTo>
                <a:lnTo>
                  <a:pt x="120114" y="15537"/>
                </a:lnTo>
                <a:lnTo>
                  <a:pt x="118110" y="25400"/>
                </a:lnTo>
                <a:lnTo>
                  <a:pt x="120114" y="35262"/>
                </a:lnTo>
                <a:lnTo>
                  <a:pt x="125571" y="43338"/>
                </a:lnTo>
                <a:lnTo>
                  <a:pt x="133647" y="48795"/>
                </a:lnTo>
                <a:lnTo>
                  <a:pt x="143510" y="50800"/>
                </a:lnTo>
                <a:lnTo>
                  <a:pt x="153372" y="48795"/>
                </a:lnTo>
                <a:lnTo>
                  <a:pt x="161448" y="43338"/>
                </a:lnTo>
                <a:lnTo>
                  <a:pt x="166905" y="35262"/>
                </a:lnTo>
                <a:lnTo>
                  <a:pt x="167619" y="31750"/>
                </a:lnTo>
                <a:lnTo>
                  <a:pt x="143510" y="31750"/>
                </a:lnTo>
                <a:lnTo>
                  <a:pt x="143510" y="19050"/>
                </a:lnTo>
                <a:lnTo>
                  <a:pt x="167619" y="19050"/>
                </a:lnTo>
                <a:lnTo>
                  <a:pt x="166905" y="15537"/>
                </a:lnTo>
                <a:lnTo>
                  <a:pt x="161448" y="7461"/>
                </a:lnTo>
                <a:lnTo>
                  <a:pt x="153372" y="2004"/>
                </a:lnTo>
                <a:lnTo>
                  <a:pt x="143510" y="0"/>
                </a:lnTo>
                <a:close/>
              </a:path>
              <a:path w="168910" h="792479">
                <a:moveTo>
                  <a:pt x="12700" y="25400"/>
                </a:moveTo>
                <a:lnTo>
                  <a:pt x="6350" y="31750"/>
                </a:lnTo>
                <a:lnTo>
                  <a:pt x="12700" y="31750"/>
                </a:lnTo>
                <a:lnTo>
                  <a:pt x="12700" y="25400"/>
                </a:lnTo>
                <a:close/>
              </a:path>
              <a:path w="168910" h="792479">
                <a:moveTo>
                  <a:pt x="118110" y="25400"/>
                </a:moveTo>
                <a:lnTo>
                  <a:pt x="12700" y="25400"/>
                </a:lnTo>
                <a:lnTo>
                  <a:pt x="12700" y="31750"/>
                </a:lnTo>
                <a:lnTo>
                  <a:pt x="119400" y="31750"/>
                </a:lnTo>
                <a:lnTo>
                  <a:pt x="118110" y="25400"/>
                </a:lnTo>
                <a:close/>
              </a:path>
              <a:path w="168910" h="792479">
                <a:moveTo>
                  <a:pt x="167619" y="19050"/>
                </a:moveTo>
                <a:lnTo>
                  <a:pt x="143510" y="19050"/>
                </a:lnTo>
                <a:lnTo>
                  <a:pt x="143510" y="31750"/>
                </a:lnTo>
                <a:lnTo>
                  <a:pt x="167619" y="31750"/>
                </a:lnTo>
                <a:lnTo>
                  <a:pt x="168910" y="25400"/>
                </a:lnTo>
                <a:lnTo>
                  <a:pt x="167619" y="19050"/>
                </a:lnTo>
                <a:close/>
              </a:path>
            </a:pathLst>
          </a:custGeom>
          <a:solidFill>
            <a:srgbClr val="A6A6A6"/>
          </a:solidFill>
        </p:spPr>
        <p:txBody>
          <a:bodyPr wrap="square" lIns="0" tIns="0" rIns="0" bIns="0" rtlCol="0"/>
          <a:lstStyle/>
          <a:p/>
        </p:txBody>
      </p:sp>
      <p:sp>
        <p:nvSpPr>
          <p:cNvPr id="16" name="object 16"/>
          <p:cNvSpPr/>
          <p:nvPr/>
        </p:nvSpPr>
        <p:spPr>
          <a:xfrm>
            <a:off x="3671315" y="5497576"/>
            <a:ext cx="473709" cy="359410"/>
          </a:xfrm>
          <a:custGeom>
            <a:avLst/>
            <a:gdLst/>
            <a:ahLst/>
            <a:cxnLst/>
            <a:rect l="l" t="t" r="r" b="b"/>
            <a:pathLst>
              <a:path w="473710" h="359410">
                <a:moveTo>
                  <a:pt x="216662" y="346710"/>
                </a:moveTo>
                <a:lnTo>
                  <a:pt x="0" y="346710"/>
                </a:lnTo>
                <a:lnTo>
                  <a:pt x="0" y="359410"/>
                </a:lnTo>
                <a:lnTo>
                  <a:pt x="226441" y="359410"/>
                </a:lnTo>
                <a:lnTo>
                  <a:pt x="229362" y="356565"/>
                </a:lnTo>
                <a:lnTo>
                  <a:pt x="229362" y="353060"/>
                </a:lnTo>
                <a:lnTo>
                  <a:pt x="216662" y="353060"/>
                </a:lnTo>
                <a:lnTo>
                  <a:pt x="216662" y="346710"/>
                </a:lnTo>
                <a:close/>
              </a:path>
              <a:path w="473710" h="359410">
                <a:moveTo>
                  <a:pt x="423946" y="19050"/>
                </a:moveTo>
                <a:lnTo>
                  <a:pt x="219456" y="19050"/>
                </a:lnTo>
                <a:lnTo>
                  <a:pt x="216662" y="21843"/>
                </a:lnTo>
                <a:lnTo>
                  <a:pt x="216662" y="353060"/>
                </a:lnTo>
                <a:lnTo>
                  <a:pt x="223012" y="346710"/>
                </a:lnTo>
                <a:lnTo>
                  <a:pt x="229362" y="346710"/>
                </a:lnTo>
                <a:lnTo>
                  <a:pt x="229362" y="31750"/>
                </a:lnTo>
                <a:lnTo>
                  <a:pt x="223012" y="31750"/>
                </a:lnTo>
                <a:lnTo>
                  <a:pt x="229362" y="25400"/>
                </a:lnTo>
                <a:lnTo>
                  <a:pt x="422656" y="25400"/>
                </a:lnTo>
                <a:lnTo>
                  <a:pt x="423946" y="19050"/>
                </a:lnTo>
                <a:close/>
              </a:path>
              <a:path w="473710" h="359410">
                <a:moveTo>
                  <a:pt x="229362" y="346710"/>
                </a:moveTo>
                <a:lnTo>
                  <a:pt x="223012" y="346710"/>
                </a:lnTo>
                <a:lnTo>
                  <a:pt x="216662" y="353060"/>
                </a:lnTo>
                <a:lnTo>
                  <a:pt x="229362" y="353060"/>
                </a:lnTo>
                <a:lnTo>
                  <a:pt x="229362" y="346710"/>
                </a:lnTo>
                <a:close/>
              </a:path>
              <a:path w="473710" h="359410">
                <a:moveTo>
                  <a:pt x="448056" y="0"/>
                </a:moveTo>
                <a:lnTo>
                  <a:pt x="438193" y="2004"/>
                </a:lnTo>
                <a:lnTo>
                  <a:pt x="430117" y="7461"/>
                </a:lnTo>
                <a:lnTo>
                  <a:pt x="424660" y="15537"/>
                </a:lnTo>
                <a:lnTo>
                  <a:pt x="422656" y="25400"/>
                </a:lnTo>
                <a:lnTo>
                  <a:pt x="424660" y="35262"/>
                </a:lnTo>
                <a:lnTo>
                  <a:pt x="430117" y="43338"/>
                </a:lnTo>
                <a:lnTo>
                  <a:pt x="438193" y="48795"/>
                </a:lnTo>
                <a:lnTo>
                  <a:pt x="448056" y="50800"/>
                </a:lnTo>
                <a:lnTo>
                  <a:pt x="457918" y="48795"/>
                </a:lnTo>
                <a:lnTo>
                  <a:pt x="465994" y="43338"/>
                </a:lnTo>
                <a:lnTo>
                  <a:pt x="471451" y="35262"/>
                </a:lnTo>
                <a:lnTo>
                  <a:pt x="472165" y="31750"/>
                </a:lnTo>
                <a:lnTo>
                  <a:pt x="448056" y="31750"/>
                </a:lnTo>
                <a:lnTo>
                  <a:pt x="448056" y="19050"/>
                </a:lnTo>
                <a:lnTo>
                  <a:pt x="472165" y="19050"/>
                </a:lnTo>
                <a:lnTo>
                  <a:pt x="471451" y="15537"/>
                </a:lnTo>
                <a:lnTo>
                  <a:pt x="465994" y="7461"/>
                </a:lnTo>
                <a:lnTo>
                  <a:pt x="457918" y="2004"/>
                </a:lnTo>
                <a:lnTo>
                  <a:pt x="448056" y="0"/>
                </a:lnTo>
                <a:close/>
              </a:path>
              <a:path w="473710" h="359410">
                <a:moveTo>
                  <a:pt x="229362" y="25400"/>
                </a:moveTo>
                <a:lnTo>
                  <a:pt x="223012" y="31750"/>
                </a:lnTo>
                <a:lnTo>
                  <a:pt x="229362" y="31750"/>
                </a:lnTo>
                <a:lnTo>
                  <a:pt x="229362" y="25400"/>
                </a:lnTo>
                <a:close/>
              </a:path>
              <a:path w="473710" h="359410">
                <a:moveTo>
                  <a:pt x="422656" y="25400"/>
                </a:moveTo>
                <a:lnTo>
                  <a:pt x="229362" y="25400"/>
                </a:lnTo>
                <a:lnTo>
                  <a:pt x="229362" y="31750"/>
                </a:lnTo>
                <a:lnTo>
                  <a:pt x="423946" y="31750"/>
                </a:lnTo>
                <a:lnTo>
                  <a:pt x="422656" y="25400"/>
                </a:lnTo>
                <a:close/>
              </a:path>
              <a:path w="473710" h="359410">
                <a:moveTo>
                  <a:pt x="472165" y="19050"/>
                </a:moveTo>
                <a:lnTo>
                  <a:pt x="448056" y="19050"/>
                </a:lnTo>
                <a:lnTo>
                  <a:pt x="448056" y="31750"/>
                </a:lnTo>
                <a:lnTo>
                  <a:pt x="472165" y="31750"/>
                </a:lnTo>
                <a:lnTo>
                  <a:pt x="473456" y="25400"/>
                </a:lnTo>
                <a:lnTo>
                  <a:pt x="472165" y="19050"/>
                </a:lnTo>
                <a:close/>
              </a:path>
            </a:pathLst>
          </a:custGeom>
          <a:solidFill>
            <a:srgbClr val="A6A6A6"/>
          </a:solidFill>
        </p:spPr>
        <p:txBody>
          <a:bodyPr wrap="square" lIns="0" tIns="0" rIns="0" bIns="0" rtlCol="0"/>
          <a:lstStyle/>
          <a:p/>
        </p:txBody>
      </p:sp>
      <p:sp>
        <p:nvSpPr>
          <p:cNvPr id="17" name="object 17"/>
          <p:cNvSpPr/>
          <p:nvPr/>
        </p:nvSpPr>
        <p:spPr>
          <a:xfrm>
            <a:off x="1772920" y="5317235"/>
            <a:ext cx="389890" cy="922019"/>
          </a:xfrm>
          <a:custGeom>
            <a:avLst/>
            <a:gdLst/>
            <a:ahLst/>
            <a:cxnLst/>
            <a:rect l="l" t="t" r="r" b="b"/>
            <a:pathLst>
              <a:path w="389889" h="922020">
                <a:moveTo>
                  <a:pt x="25400" y="870712"/>
                </a:moveTo>
                <a:lnTo>
                  <a:pt x="15537" y="872707"/>
                </a:lnTo>
                <a:lnTo>
                  <a:pt x="7461" y="878149"/>
                </a:lnTo>
                <a:lnTo>
                  <a:pt x="2004" y="886222"/>
                </a:lnTo>
                <a:lnTo>
                  <a:pt x="0" y="896112"/>
                </a:lnTo>
                <a:lnTo>
                  <a:pt x="2004" y="905995"/>
                </a:lnTo>
                <a:lnTo>
                  <a:pt x="7461" y="914069"/>
                </a:lnTo>
                <a:lnTo>
                  <a:pt x="15537" y="919514"/>
                </a:lnTo>
                <a:lnTo>
                  <a:pt x="25400" y="921512"/>
                </a:lnTo>
                <a:lnTo>
                  <a:pt x="35262" y="919514"/>
                </a:lnTo>
                <a:lnTo>
                  <a:pt x="43338" y="914069"/>
                </a:lnTo>
                <a:lnTo>
                  <a:pt x="48795" y="905995"/>
                </a:lnTo>
                <a:lnTo>
                  <a:pt x="49512" y="902462"/>
                </a:lnTo>
                <a:lnTo>
                  <a:pt x="25400" y="902462"/>
                </a:lnTo>
                <a:lnTo>
                  <a:pt x="25400" y="889762"/>
                </a:lnTo>
                <a:lnTo>
                  <a:pt x="49513" y="889762"/>
                </a:lnTo>
                <a:lnTo>
                  <a:pt x="48795" y="886222"/>
                </a:lnTo>
                <a:lnTo>
                  <a:pt x="43338" y="878149"/>
                </a:lnTo>
                <a:lnTo>
                  <a:pt x="35262" y="872707"/>
                </a:lnTo>
                <a:lnTo>
                  <a:pt x="25400" y="870712"/>
                </a:lnTo>
                <a:close/>
              </a:path>
              <a:path w="389889" h="922020">
                <a:moveTo>
                  <a:pt x="49513" y="889762"/>
                </a:moveTo>
                <a:lnTo>
                  <a:pt x="25400" y="889762"/>
                </a:lnTo>
                <a:lnTo>
                  <a:pt x="25400" y="902462"/>
                </a:lnTo>
                <a:lnTo>
                  <a:pt x="49512" y="902462"/>
                </a:lnTo>
                <a:lnTo>
                  <a:pt x="50800" y="896112"/>
                </a:lnTo>
                <a:lnTo>
                  <a:pt x="49513" y="889762"/>
                </a:lnTo>
                <a:close/>
              </a:path>
              <a:path w="389889" h="922020">
                <a:moveTo>
                  <a:pt x="377190" y="889762"/>
                </a:moveTo>
                <a:lnTo>
                  <a:pt x="49513" y="889762"/>
                </a:lnTo>
                <a:lnTo>
                  <a:pt x="50800" y="896112"/>
                </a:lnTo>
                <a:lnTo>
                  <a:pt x="49512" y="902462"/>
                </a:lnTo>
                <a:lnTo>
                  <a:pt x="387096" y="902462"/>
                </a:lnTo>
                <a:lnTo>
                  <a:pt x="389890" y="899617"/>
                </a:lnTo>
                <a:lnTo>
                  <a:pt x="389890" y="896112"/>
                </a:lnTo>
                <a:lnTo>
                  <a:pt x="377190" y="896112"/>
                </a:lnTo>
                <a:lnTo>
                  <a:pt x="377190" y="889762"/>
                </a:lnTo>
                <a:close/>
              </a:path>
              <a:path w="389889" h="922020">
                <a:moveTo>
                  <a:pt x="389890" y="0"/>
                </a:moveTo>
                <a:lnTo>
                  <a:pt x="377190" y="0"/>
                </a:lnTo>
                <a:lnTo>
                  <a:pt x="377190" y="896112"/>
                </a:lnTo>
                <a:lnTo>
                  <a:pt x="383540" y="889762"/>
                </a:lnTo>
                <a:lnTo>
                  <a:pt x="389890" y="889762"/>
                </a:lnTo>
                <a:lnTo>
                  <a:pt x="389890" y="0"/>
                </a:lnTo>
                <a:close/>
              </a:path>
              <a:path w="389889" h="922020">
                <a:moveTo>
                  <a:pt x="389890" y="889762"/>
                </a:moveTo>
                <a:lnTo>
                  <a:pt x="383540" y="889762"/>
                </a:lnTo>
                <a:lnTo>
                  <a:pt x="377190" y="896112"/>
                </a:lnTo>
                <a:lnTo>
                  <a:pt x="389890" y="896112"/>
                </a:lnTo>
                <a:lnTo>
                  <a:pt x="389890" y="889762"/>
                </a:lnTo>
                <a:close/>
              </a:path>
            </a:pathLst>
          </a:custGeom>
          <a:solidFill>
            <a:srgbClr val="A6A6A6"/>
          </a:solidFill>
        </p:spPr>
        <p:txBody>
          <a:bodyPr wrap="square" lIns="0" tIns="0" rIns="0" bIns="0" rtlCol="0"/>
          <a:lstStyle/>
          <a:p/>
        </p:txBody>
      </p:sp>
      <p:sp>
        <p:nvSpPr>
          <p:cNvPr id="18" name="object 18"/>
          <p:cNvSpPr/>
          <p:nvPr/>
        </p:nvSpPr>
        <p:spPr>
          <a:xfrm>
            <a:off x="3598164" y="4783835"/>
            <a:ext cx="68580" cy="137160"/>
          </a:xfrm>
          <a:custGeom>
            <a:avLst/>
            <a:gdLst/>
            <a:ahLst/>
            <a:cxnLst/>
            <a:rect l="l" t="t" r="r" b="b"/>
            <a:pathLst>
              <a:path w="68579" h="137160">
                <a:moveTo>
                  <a:pt x="0" y="0"/>
                </a:moveTo>
                <a:lnTo>
                  <a:pt x="68580" y="68580"/>
                </a:lnTo>
                <a:lnTo>
                  <a:pt x="0" y="137159"/>
                </a:lnTo>
              </a:path>
            </a:pathLst>
          </a:custGeom>
          <a:ln w="12699">
            <a:solidFill>
              <a:srgbClr val="A6A6A6"/>
            </a:solidFill>
          </a:ln>
        </p:spPr>
        <p:txBody>
          <a:bodyPr wrap="square" lIns="0" tIns="0" rIns="0" bIns="0" rtlCol="0"/>
          <a:lstStyle/>
          <a:p/>
        </p:txBody>
      </p:sp>
      <p:sp>
        <p:nvSpPr>
          <p:cNvPr id="19" name="object 19"/>
          <p:cNvSpPr/>
          <p:nvPr/>
        </p:nvSpPr>
        <p:spPr>
          <a:xfrm>
            <a:off x="2642616" y="4783835"/>
            <a:ext cx="68580" cy="137160"/>
          </a:xfrm>
          <a:custGeom>
            <a:avLst/>
            <a:gdLst/>
            <a:ahLst/>
            <a:cxnLst/>
            <a:rect l="l" t="t" r="r" b="b"/>
            <a:pathLst>
              <a:path w="68580" h="137160">
                <a:moveTo>
                  <a:pt x="68579" y="137159"/>
                </a:moveTo>
                <a:lnTo>
                  <a:pt x="0" y="68580"/>
                </a:lnTo>
                <a:lnTo>
                  <a:pt x="68579" y="0"/>
                </a:lnTo>
              </a:path>
            </a:pathLst>
          </a:custGeom>
          <a:ln w="12700">
            <a:solidFill>
              <a:srgbClr val="A6A6A6"/>
            </a:solidFill>
          </a:ln>
        </p:spPr>
        <p:txBody>
          <a:bodyPr wrap="square" lIns="0" tIns="0" rIns="0" bIns="0" rtlCol="0"/>
          <a:lstStyle/>
          <a:p/>
        </p:txBody>
      </p:sp>
      <p:sp>
        <p:nvSpPr>
          <p:cNvPr id="20" name="object 20"/>
          <p:cNvSpPr/>
          <p:nvPr/>
        </p:nvSpPr>
        <p:spPr>
          <a:xfrm>
            <a:off x="3086100" y="5292852"/>
            <a:ext cx="137160" cy="68580"/>
          </a:xfrm>
          <a:custGeom>
            <a:avLst/>
            <a:gdLst/>
            <a:ahLst/>
            <a:cxnLst/>
            <a:rect l="l" t="t" r="r" b="b"/>
            <a:pathLst>
              <a:path w="137160" h="68579">
                <a:moveTo>
                  <a:pt x="137160" y="0"/>
                </a:moveTo>
                <a:lnTo>
                  <a:pt x="68580" y="68580"/>
                </a:lnTo>
                <a:lnTo>
                  <a:pt x="0" y="0"/>
                </a:lnTo>
              </a:path>
            </a:pathLst>
          </a:custGeom>
          <a:ln w="12700">
            <a:solidFill>
              <a:srgbClr val="A6A6A6"/>
            </a:solidFill>
          </a:ln>
        </p:spPr>
        <p:txBody>
          <a:bodyPr wrap="square" lIns="0" tIns="0" rIns="0" bIns="0" rtlCol="0"/>
          <a:lstStyle/>
          <a:p/>
        </p:txBody>
      </p:sp>
      <p:sp>
        <p:nvSpPr>
          <p:cNvPr id="21" name="object 21"/>
          <p:cNvSpPr/>
          <p:nvPr/>
        </p:nvSpPr>
        <p:spPr>
          <a:xfrm>
            <a:off x="3086100" y="4344923"/>
            <a:ext cx="137160" cy="68580"/>
          </a:xfrm>
          <a:custGeom>
            <a:avLst/>
            <a:gdLst/>
            <a:ahLst/>
            <a:cxnLst/>
            <a:rect l="l" t="t" r="r" b="b"/>
            <a:pathLst>
              <a:path w="137160" h="68579">
                <a:moveTo>
                  <a:pt x="0" y="68580"/>
                </a:moveTo>
                <a:lnTo>
                  <a:pt x="68580" y="0"/>
                </a:lnTo>
                <a:lnTo>
                  <a:pt x="137160" y="68580"/>
                </a:lnTo>
              </a:path>
            </a:pathLst>
          </a:custGeom>
          <a:ln w="12700">
            <a:solidFill>
              <a:srgbClr val="A6A6A6"/>
            </a:solidFill>
          </a:ln>
        </p:spPr>
        <p:txBody>
          <a:bodyPr wrap="square" lIns="0" tIns="0" rIns="0" bIns="0" rtlCol="0"/>
          <a:lstStyle/>
          <a:p/>
        </p:txBody>
      </p:sp>
      <p:sp>
        <p:nvSpPr>
          <p:cNvPr id="22" name="object 22"/>
          <p:cNvSpPr txBox="1"/>
          <p:nvPr/>
        </p:nvSpPr>
        <p:spPr>
          <a:xfrm>
            <a:off x="4410836" y="3439922"/>
            <a:ext cx="1397000" cy="917575"/>
          </a:xfrm>
          <a:prstGeom prst="rect">
            <a:avLst/>
          </a:prstGeom>
        </p:spPr>
        <p:txBody>
          <a:bodyPr vert="horz" wrap="square" lIns="0" tIns="57150" rIns="0" bIns="0" rtlCol="0">
            <a:spAutoFit/>
          </a:bodyPr>
          <a:lstStyle/>
          <a:p>
            <a:pPr marL="12700">
              <a:lnSpc>
                <a:spcPct val="100000"/>
              </a:lnSpc>
              <a:spcBef>
                <a:spcPts val="450"/>
              </a:spcBef>
            </a:pPr>
            <a:r>
              <a:rPr sz="1200" dirty="0">
                <a:solidFill>
                  <a:srgbClr val="404040"/>
                </a:solidFill>
                <a:latin typeface="微软雅黑" panose="020B0503020204020204" charset="-122"/>
                <a:cs typeface="微软雅黑" panose="020B0503020204020204" charset="-122"/>
              </a:rPr>
              <a:t>项目变更</a:t>
            </a:r>
            <a:r>
              <a:rPr sz="1200" spc="-5" dirty="0">
                <a:solidFill>
                  <a:srgbClr val="404040"/>
                </a:solidFill>
                <a:latin typeface="微软雅黑" panose="020B0503020204020204" charset="-122"/>
                <a:cs typeface="微软雅黑" panose="020B0503020204020204" charset="-122"/>
              </a:rPr>
              <a:t>KPI</a:t>
            </a:r>
            <a:endParaRPr sz="1200">
              <a:latin typeface="微软雅黑" panose="020B0503020204020204" charset="-122"/>
              <a:cs typeface="微软雅黑" panose="020B0503020204020204" charset="-122"/>
            </a:endParaRPr>
          </a:p>
          <a:p>
            <a:pPr marL="12700" marR="5080" algn="just">
              <a:lnSpc>
                <a:spcPct val="120000"/>
              </a:lnSpc>
              <a:spcBef>
                <a:spcPts val="50"/>
              </a:spcBef>
            </a:pPr>
            <a:r>
              <a:rPr sz="900" dirty="0">
                <a:solidFill>
                  <a:srgbClr val="585858"/>
                </a:solidFill>
                <a:latin typeface="微软雅黑" panose="020B0503020204020204" charset="-122"/>
                <a:cs typeface="微软雅黑" panose="020B0503020204020204" charset="-122"/>
              </a:rPr>
              <a:t>主要考察的是一个</a:t>
            </a:r>
            <a:r>
              <a:rPr sz="900" spc="-5" dirty="0">
                <a:solidFill>
                  <a:srgbClr val="585858"/>
                </a:solidFill>
                <a:latin typeface="微软雅黑" panose="020B0503020204020204" charset="-122"/>
                <a:cs typeface="微软雅黑" panose="020B0503020204020204" charset="-122"/>
              </a:rPr>
              <a:t>I</a:t>
            </a:r>
            <a:r>
              <a:rPr sz="900" dirty="0">
                <a:solidFill>
                  <a:srgbClr val="585858"/>
                </a:solidFill>
                <a:latin typeface="微软雅黑" panose="020B0503020204020204" charset="-122"/>
                <a:cs typeface="微软雅黑" panose="020B0503020204020204" charset="-122"/>
              </a:rPr>
              <a:t>T项目在 需求和设计上发生变更的次 数，一般认为变更的次数越 少对项目成本管理越友好</a:t>
            </a:r>
            <a:endParaRPr sz="900">
              <a:latin typeface="微软雅黑" panose="020B0503020204020204" charset="-122"/>
              <a:cs typeface="微软雅黑" panose="020B0503020204020204" charset="-122"/>
            </a:endParaRPr>
          </a:p>
        </p:txBody>
      </p:sp>
      <p:sp>
        <p:nvSpPr>
          <p:cNvPr id="23" name="object 23"/>
          <p:cNvSpPr txBox="1"/>
          <p:nvPr/>
        </p:nvSpPr>
        <p:spPr>
          <a:xfrm>
            <a:off x="4236465" y="5385714"/>
            <a:ext cx="1511300" cy="918210"/>
          </a:xfrm>
          <a:prstGeom prst="rect">
            <a:avLst/>
          </a:prstGeom>
        </p:spPr>
        <p:txBody>
          <a:bodyPr vert="horz" wrap="square" lIns="0" tIns="57150" rIns="0" bIns="0" rtlCol="0">
            <a:spAutoFit/>
          </a:bodyPr>
          <a:lstStyle/>
          <a:p>
            <a:pPr marL="12700">
              <a:lnSpc>
                <a:spcPct val="100000"/>
              </a:lnSpc>
              <a:spcBef>
                <a:spcPts val="450"/>
              </a:spcBef>
            </a:pPr>
            <a:r>
              <a:rPr sz="1200" dirty="0">
                <a:solidFill>
                  <a:srgbClr val="404040"/>
                </a:solidFill>
                <a:latin typeface="微软雅黑" panose="020B0503020204020204" charset="-122"/>
                <a:cs typeface="微软雅黑" panose="020B0503020204020204" charset="-122"/>
              </a:rPr>
              <a:t>用户满意度</a:t>
            </a:r>
            <a:r>
              <a:rPr sz="1200" spc="-5" dirty="0">
                <a:solidFill>
                  <a:srgbClr val="404040"/>
                </a:solidFill>
                <a:latin typeface="微软雅黑" panose="020B0503020204020204" charset="-122"/>
                <a:cs typeface="微软雅黑" panose="020B0503020204020204" charset="-122"/>
              </a:rPr>
              <a:t>KPI</a:t>
            </a:r>
            <a:endParaRPr sz="1200">
              <a:latin typeface="微软雅黑" panose="020B0503020204020204" charset="-122"/>
              <a:cs typeface="微软雅黑" panose="020B0503020204020204" charset="-122"/>
            </a:endParaRPr>
          </a:p>
          <a:p>
            <a:pPr marL="12700" marR="5080" algn="just">
              <a:lnSpc>
                <a:spcPct val="120000"/>
              </a:lnSpc>
              <a:spcBef>
                <a:spcPts val="45"/>
              </a:spcBef>
            </a:pPr>
            <a:r>
              <a:rPr sz="900" dirty="0">
                <a:solidFill>
                  <a:srgbClr val="585858"/>
                </a:solidFill>
                <a:latin typeface="微软雅黑" panose="020B0503020204020204" charset="-122"/>
                <a:cs typeface="微软雅黑" panose="020B0503020204020204" charset="-122"/>
              </a:rPr>
              <a:t>用户满意度比较难以可观地度 量，一般而言系统故障次数、 </a:t>
            </a:r>
            <a:r>
              <a:rPr sz="900" spc="-5" dirty="0">
                <a:solidFill>
                  <a:srgbClr val="585858"/>
                </a:solidFill>
                <a:latin typeface="微软雅黑" panose="020B0503020204020204" charset="-122"/>
                <a:cs typeface="微软雅黑" panose="020B0503020204020204" charset="-122"/>
              </a:rPr>
              <a:t>用户投诉和请求技术支持的次 </a:t>
            </a:r>
            <a:r>
              <a:rPr sz="900" dirty="0">
                <a:solidFill>
                  <a:srgbClr val="585858"/>
                </a:solidFill>
                <a:latin typeface="微软雅黑" panose="020B0503020204020204" charset="-122"/>
                <a:cs typeface="微软雅黑" panose="020B0503020204020204" charset="-122"/>
              </a:rPr>
              <a:t>数等可以用于衡量满意度</a:t>
            </a:r>
            <a:endParaRPr sz="900">
              <a:latin typeface="微软雅黑" panose="020B0503020204020204" charset="-122"/>
              <a:cs typeface="微软雅黑" panose="020B0503020204020204" charset="-122"/>
            </a:endParaRPr>
          </a:p>
        </p:txBody>
      </p:sp>
      <p:sp>
        <p:nvSpPr>
          <p:cNvPr id="24" name="object 24"/>
          <p:cNvSpPr txBox="1"/>
          <p:nvPr/>
        </p:nvSpPr>
        <p:spPr>
          <a:xfrm>
            <a:off x="526795" y="5369746"/>
            <a:ext cx="1859280" cy="1144270"/>
          </a:xfrm>
          <a:prstGeom prst="rect">
            <a:avLst/>
          </a:prstGeom>
        </p:spPr>
        <p:txBody>
          <a:bodyPr vert="horz" wrap="square" lIns="0" tIns="57150" rIns="0" bIns="0" rtlCol="0">
            <a:spAutoFit/>
          </a:bodyPr>
          <a:lstStyle/>
          <a:p>
            <a:pPr marL="30480">
              <a:lnSpc>
                <a:spcPct val="100000"/>
              </a:lnSpc>
              <a:spcBef>
                <a:spcPts val="450"/>
              </a:spcBef>
            </a:pPr>
            <a:r>
              <a:rPr sz="1200" dirty="0">
                <a:solidFill>
                  <a:srgbClr val="404040"/>
                </a:solidFill>
                <a:latin typeface="微软雅黑" panose="020B0503020204020204" charset="-122"/>
                <a:cs typeface="微软雅黑" panose="020B0503020204020204" charset="-122"/>
              </a:rPr>
              <a:t>项目交付</a:t>
            </a:r>
            <a:r>
              <a:rPr sz="1200" spc="-5" dirty="0">
                <a:solidFill>
                  <a:srgbClr val="404040"/>
                </a:solidFill>
                <a:latin typeface="微软雅黑" panose="020B0503020204020204" charset="-122"/>
                <a:cs typeface="微软雅黑" panose="020B0503020204020204" charset="-122"/>
              </a:rPr>
              <a:t>KPI</a:t>
            </a:r>
            <a:endParaRPr sz="1200">
              <a:latin typeface="微软雅黑" panose="020B0503020204020204" charset="-122"/>
              <a:cs typeface="微软雅黑" panose="020B0503020204020204" charset="-122"/>
            </a:endParaRPr>
          </a:p>
          <a:p>
            <a:pPr marL="30480" marR="448310" algn="just">
              <a:lnSpc>
                <a:spcPct val="120000"/>
              </a:lnSpc>
              <a:spcBef>
                <a:spcPts val="50"/>
              </a:spcBef>
            </a:pPr>
            <a:r>
              <a:rPr sz="900" dirty="0">
                <a:solidFill>
                  <a:srgbClr val="585858"/>
                </a:solidFill>
                <a:latin typeface="微软雅黑" panose="020B0503020204020204" charset="-122"/>
                <a:cs typeface="微软雅黑" panose="020B0503020204020204" charset="-122"/>
              </a:rPr>
              <a:t>主要是用于考核项目上线验 </a:t>
            </a:r>
            <a:r>
              <a:rPr sz="900" spc="-5" dirty="0">
                <a:solidFill>
                  <a:srgbClr val="585858"/>
                </a:solidFill>
                <a:latin typeface="微软雅黑" panose="020B0503020204020204" charset="-122"/>
                <a:cs typeface="微软雅黑" panose="020B0503020204020204" charset="-122"/>
              </a:rPr>
              <a:t>收的准时性与，若项目的正 </a:t>
            </a:r>
            <a:r>
              <a:rPr sz="900" dirty="0">
                <a:solidFill>
                  <a:srgbClr val="585858"/>
                </a:solidFill>
                <a:latin typeface="微软雅黑" panose="020B0503020204020204" charset="-122"/>
                <a:cs typeface="微软雅黑" panose="020B0503020204020204" charset="-122"/>
              </a:rPr>
              <a:t>常上线和运行发生了延迟， 则会降低该指标的评价</a:t>
            </a:r>
            <a:endParaRPr sz="900">
              <a:latin typeface="微软雅黑" panose="020B0503020204020204" charset="-122"/>
              <a:cs typeface="微软雅黑" panose="020B0503020204020204" charset="-122"/>
            </a:endParaRPr>
          </a:p>
          <a:p>
            <a:pPr marL="12700">
              <a:lnSpc>
                <a:spcPct val="100000"/>
              </a:lnSpc>
              <a:spcBef>
                <a:spcPts val="820"/>
              </a:spcBef>
            </a:pPr>
            <a:endParaRPr sz="800">
              <a:latin typeface="微软雅黑" panose="020B0503020204020204" charset="-122"/>
              <a:cs typeface="微软雅黑" panose="020B0503020204020204" charset="-122"/>
            </a:endParaRPr>
          </a:p>
        </p:txBody>
      </p:sp>
      <p:sp>
        <p:nvSpPr>
          <p:cNvPr id="25" name="object 25"/>
          <p:cNvSpPr txBox="1"/>
          <p:nvPr/>
        </p:nvSpPr>
        <p:spPr>
          <a:xfrm>
            <a:off x="651763" y="3439922"/>
            <a:ext cx="1397000" cy="917575"/>
          </a:xfrm>
          <a:prstGeom prst="rect">
            <a:avLst/>
          </a:prstGeom>
        </p:spPr>
        <p:txBody>
          <a:bodyPr vert="horz" wrap="square" lIns="0" tIns="57150" rIns="0" bIns="0" rtlCol="0">
            <a:spAutoFit/>
          </a:bodyPr>
          <a:lstStyle/>
          <a:p>
            <a:pPr marL="12700">
              <a:lnSpc>
                <a:spcPct val="100000"/>
              </a:lnSpc>
              <a:spcBef>
                <a:spcPts val="450"/>
              </a:spcBef>
            </a:pPr>
            <a:r>
              <a:rPr sz="1200" dirty="0">
                <a:solidFill>
                  <a:srgbClr val="404040"/>
                </a:solidFill>
                <a:latin typeface="微软雅黑" panose="020B0503020204020204" charset="-122"/>
                <a:cs typeface="微软雅黑" panose="020B0503020204020204" charset="-122"/>
              </a:rPr>
              <a:t>项目成本</a:t>
            </a:r>
            <a:r>
              <a:rPr sz="1200" spc="-5" dirty="0">
                <a:solidFill>
                  <a:srgbClr val="404040"/>
                </a:solidFill>
                <a:latin typeface="微软雅黑" panose="020B0503020204020204" charset="-122"/>
                <a:cs typeface="微软雅黑" panose="020B0503020204020204" charset="-122"/>
              </a:rPr>
              <a:t>KPI</a:t>
            </a:r>
            <a:endParaRPr sz="1200">
              <a:latin typeface="微软雅黑" panose="020B0503020204020204" charset="-122"/>
              <a:cs typeface="微软雅黑" panose="020B0503020204020204" charset="-122"/>
            </a:endParaRPr>
          </a:p>
          <a:p>
            <a:pPr marL="12700" marR="5080" algn="just">
              <a:lnSpc>
                <a:spcPct val="120000"/>
              </a:lnSpc>
              <a:spcBef>
                <a:spcPts val="50"/>
              </a:spcBef>
            </a:pPr>
            <a:r>
              <a:rPr sz="900" dirty="0">
                <a:solidFill>
                  <a:srgbClr val="585858"/>
                </a:solidFill>
                <a:latin typeface="微软雅黑" panose="020B0503020204020204" charset="-122"/>
                <a:cs typeface="微软雅黑" panose="020B0503020204020204" charset="-122"/>
              </a:rPr>
              <a:t>用于考核项目的实际成本与 预算成本的关系，总体原则 是在预算合理的基础上尽量 减少实际发生的成本</a:t>
            </a:r>
            <a:endParaRPr sz="900">
              <a:latin typeface="微软雅黑" panose="020B0503020204020204" charset="-122"/>
              <a:cs typeface="微软雅黑" panose="020B0503020204020204" charset="-122"/>
            </a:endParaRPr>
          </a:p>
        </p:txBody>
      </p:sp>
      <p:sp>
        <p:nvSpPr>
          <p:cNvPr id="26" name="object 26"/>
          <p:cNvSpPr/>
          <p:nvPr/>
        </p:nvSpPr>
        <p:spPr>
          <a:xfrm>
            <a:off x="2967227" y="5637276"/>
            <a:ext cx="375285" cy="360045"/>
          </a:xfrm>
          <a:custGeom>
            <a:avLst/>
            <a:gdLst/>
            <a:ahLst/>
            <a:cxnLst/>
            <a:rect l="l" t="t" r="r" b="b"/>
            <a:pathLst>
              <a:path w="375285" h="360045">
                <a:moveTo>
                  <a:pt x="237617" y="203784"/>
                </a:moveTo>
                <a:lnTo>
                  <a:pt x="229616" y="203784"/>
                </a:lnTo>
                <a:lnTo>
                  <a:pt x="225679" y="205282"/>
                </a:lnTo>
                <a:lnTo>
                  <a:pt x="222631" y="208305"/>
                </a:lnTo>
                <a:lnTo>
                  <a:pt x="216662" y="214312"/>
                </a:lnTo>
                <a:lnTo>
                  <a:pt x="216662" y="224078"/>
                </a:lnTo>
                <a:lnTo>
                  <a:pt x="222631" y="230111"/>
                </a:lnTo>
                <a:lnTo>
                  <a:pt x="273812" y="280949"/>
                </a:lnTo>
                <a:lnTo>
                  <a:pt x="222631" y="331825"/>
                </a:lnTo>
                <a:lnTo>
                  <a:pt x="216662" y="337858"/>
                </a:lnTo>
                <a:lnTo>
                  <a:pt x="216662" y="347599"/>
                </a:lnTo>
                <a:lnTo>
                  <a:pt x="222631" y="353631"/>
                </a:lnTo>
                <a:lnTo>
                  <a:pt x="228727" y="359638"/>
                </a:lnTo>
                <a:lnTo>
                  <a:pt x="238506" y="359638"/>
                </a:lnTo>
                <a:lnTo>
                  <a:pt x="295783" y="302768"/>
                </a:lnTo>
                <a:lnTo>
                  <a:pt x="339576" y="302768"/>
                </a:lnTo>
                <a:lnTo>
                  <a:pt x="317626" y="280949"/>
                </a:lnTo>
                <a:lnTo>
                  <a:pt x="339554" y="259168"/>
                </a:lnTo>
                <a:lnTo>
                  <a:pt x="295783" y="259168"/>
                </a:lnTo>
                <a:lnTo>
                  <a:pt x="241554" y="205282"/>
                </a:lnTo>
                <a:lnTo>
                  <a:pt x="237617" y="203784"/>
                </a:lnTo>
                <a:close/>
              </a:path>
              <a:path w="375285" h="360045">
                <a:moveTo>
                  <a:pt x="339576" y="302768"/>
                </a:moveTo>
                <a:lnTo>
                  <a:pt x="295783" y="302768"/>
                </a:lnTo>
                <a:lnTo>
                  <a:pt x="346963" y="353631"/>
                </a:lnTo>
                <a:lnTo>
                  <a:pt x="352933" y="359638"/>
                </a:lnTo>
                <a:lnTo>
                  <a:pt x="362838" y="359638"/>
                </a:lnTo>
                <a:lnTo>
                  <a:pt x="368808" y="353631"/>
                </a:lnTo>
                <a:lnTo>
                  <a:pt x="374904" y="347599"/>
                </a:lnTo>
                <a:lnTo>
                  <a:pt x="374904" y="337858"/>
                </a:lnTo>
                <a:lnTo>
                  <a:pt x="339576" y="302768"/>
                </a:lnTo>
                <a:close/>
              </a:path>
              <a:path w="375285" h="360045">
                <a:moveTo>
                  <a:pt x="186690" y="0"/>
                </a:moveTo>
                <a:lnTo>
                  <a:pt x="127793" y="19143"/>
                </a:lnTo>
                <a:lnTo>
                  <a:pt x="92329" y="99085"/>
                </a:lnTo>
                <a:lnTo>
                  <a:pt x="91160" y="118262"/>
                </a:lnTo>
                <a:lnTo>
                  <a:pt x="91186" y="132283"/>
                </a:lnTo>
                <a:lnTo>
                  <a:pt x="91315" y="136601"/>
                </a:lnTo>
                <a:lnTo>
                  <a:pt x="91694" y="140868"/>
                </a:lnTo>
                <a:lnTo>
                  <a:pt x="92399" y="145645"/>
                </a:lnTo>
                <a:lnTo>
                  <a:pt x="93091" y="150672"/>
                </a:lnTo>
                <a:lnTo>
                  <a:pt x="94107" y="156159"/>
                </a:lnTo>
                <a:lnTo>
                  <a:pt x="95504" y="161556"/>
                </a:lnTo>
                <a:lnTo>
                  <a:pt x="96393" y="165176"/>
                </a:lnTo>
                <a:lnTo>
                  <a:pt x="98806" y="172694"/>
                </a:lnTo>
                <a:lnTo>
                  <a:pt x="98933" y="172897"/>
                </a:lnTo>
                <a:lnTo>
                  <a:pt x="99060" y="173482"/>
                </a:lnTo>
                <a:lnTo>
                  <a:pt x="99568" y="174612"/>
                </a:lnTo>
                <a:lnTo>
                  <a:pt x="103800" y="185149"/>
                </a:lnTo>
                <a:lnTo>
                  <a:pt x="108854" y="195300"/>
                </a:lnTo>
                <a:lnTo>
                  <a:pt x="114694" y="204994"/>
                </a:lnTo>
                <a:lnTo>
                  <a:pt x="121221" y="214071"/>
                </a:lnTo>
                <a:lnTo>
                  <a:pt x="121214" y="214312"/>
                </a:lnTo>
                <a:lnTo>
                  <a:pt x="121031" y="214706"/>
                </a:lnTo>
                <a:lnTo>
                  <a:pt x="120777" y="214972"/>
                </a:lnTo>
                <a:lnTo>
                  <a:pt x="120523" y="215468"/>
                </a:lnTo>
                <a:lnTo>
                  <a:pt x="120396" y="215925"/>
                </a:lnTo>
                <a:lnTo>
                  <a:pt x="120015" y="216420"/>
                </a:lnTo>
                <a:lnTo>
                  <a:pt x="120015" y="216623"/>
                </a:lnTo>
                <a:lnTo>
                  <a:pt x="119380" y="217576"/>
                </a:lnTo>
                <a:lnTo>
                  <a:pt x="118872" y="218655"/>
                </a:lnTo>
                <a:lnTo>
                  <a:pt x="118618" y="218998"/>
                </a:lnTo>
                <a:lnTo>
                  <a:pt x="118491" y="219316"/>
                </a:lnTo>
                <a:lnTo>
                  <a:pt x="118237" y="219646"/>
                </a:lnTo>
                <a:lnTo>
                  <a:pt x="118110" y="219964"/>
                </a:lnTo>
                <a:lnTo>
                  <a:pt x="117729" y="220459"/>
                </a:lnTo>
                <a:lnTo>
                  <a:pt x="117475" y="220941"/>
                </a:lnTo>
                <a:lnTo>
                  <a:pt x="117094" y="221411"/>
                </a:lnTo>
                <a:lnTo>
                  <a:pt x="116967" y="221589"/>
                </a:lnTo>
                <a:lnTo>
                  <a:pt x="106045" y="224637"/>
                </a:lnTo>
                <a:lnTo>
                  <a:pt x="105410" y="224777"/>
                </a:lnTo>
                <a:lnTo>
                  <a:pt x="104775" y="224980"/>
                </a:lnTo>
                <a:lnTo>
                  <a:pt x="104267" y="225209"/>
                </a:lnTo>
                <a:lnTo>
                  <a:pt x="96140" y="228563"/>
                </a:lnTo>
                <a:lnTo>
                  <a:pt x="50419" y="247992"/>
                </a:lnTo>
                <a:lnTo>
                  <a:pt x="47169" y="249288"/>
                </a:lnTo>
                <a:lnTo>
                  <a:pt x="43942" y="250393"/>
                </a:lnTo>
                <a:lnTo>
                  <a:pt x="40513" y="251612"/>
                </a:lnTo>
                <a:lnTo>
                  <a:pt x="1651" y="282346"/>
                </a:lnTo>
                <a:lnTo>
                  <a:pt x="704" y="294703"/>
                </a:lnTo>
                <a:lnTo>
                  <a:pt x="508" y="305435"/>
                </a:lnTo>
                <a:lnTo>
                  <a:pt x="111" y="323489"/>
                </a:lnTo>
                <a:lnTo>
                  <a:pt x="0" y="339648"/>
                </a:lnTo>
                <a:lnTo>
                  <a:pt x="254" y="347853"/>
                </a:lnTo>
                <a:lnTo>
                  <a:pt x="6985" y="354444"/>
                </a:lnTo>
                <a:lnTo>
                  <a:pt x="201930" y="354444"/>
                </a:lnTo>
                <a:lnTo>
                  <a:pt x="200533" y="350761"/>
                </a:lnTo>
                <a:lnTo>
                  <a:pt x="200024" y="347599"/>
                </a:lnTo>
                <a:lnTo>
                  <a:pt x="199898" y="336080"/>
                </a:lnTo>
                <a:lnTo>
                  <a:pt x="201803" y="329692"/>
                </a:lnTo>
                <a:lnTo>
                  <a:pt x="205486" y="324243"/>
                </a:lnTo>
                <a:lnTo>
                  <a:pt x="30353" y="324243"/>
                </a:lnTo>
                <a:lnTo>
                  <a:pt x="30480" y="318350"/>
                </a:lnTo>
                <a:lnTo>
                  <a:pt x="30734" y="312051"/>
                </a:lnTo>
                <a:lnTo>
                  <a:pt x="31115" y="294703"/>
                </a:lnTo>
                <a:lnTo>
                  <a:pt x="31115" y="290461"/>
                </a:lnTo>
                <a:lnTo>
                  <a:pt x="33655" y="286321"/>
                </a:lnTo>
                <a:lnTo>
                  <a:pt x="39624" y="283883"/>
                </a:lnTo>
                <a:lnTo>
                  <a:pt x="58166" y="277469"/>
                </a:lnTo>
                <a:lnTo>
                  <a:pt x="62103" y="275780"/>
                </a:lnTo>
                <a:lnTo>
                  <a:pt x="68961" y="272973"/>
                </a:lnTo>
                <a:lnTo>
                  <a:pt x="76022" y="269918"/>
                </a:lnTo>
                <a:lnTo>
                  <a:pt x="114808" y="253504"/>
                </a:lnTo>
                <a:lnTo>
                  <a:pt x="147320" y="229743"/>
                </a:lnTo>
                <a:lnTo>
                  <a:pt x="147701" y="229069"/>
                </a:lnTo>
                <a:lnTo>
                  <a:pt x="147955" y="228409"/>
                </a:lnTo>
                <a:lnTo>
                  <a:pt x="148336" y="227736"/>
                </a:lnTo>
                <a:lnTo>
                  <a:pt x="148463" y="227355"/>
                </a:lnTo>
                <a:lnTo>
                  <a:pt x="148717" y="226987"/>
                </a:lnTo>
                <a:lnTo>
                  <a:pt x="148844" y="226606"/>
                </a:lnTo>
                <a:lnTo>
                  <a:pt x="149987" y="224370"/>
                </a:lnTo>
                <a:lnTo>
                  <a:pt x="152295" y="219646"/>
                </a:lnTo>
                <a:lnTo>
                  <a:pt x="153797" y="216217"/>
                </a:lnTo>
                <a:lnTo>
                  <a:pt x="154247" y="214312"/>
                </a:lnTo>
                <a:lnTo>
                  <a:pt x="154178" y="209600"/>
                </a:lnTo>
                <a:lnTo>
                  <a:pt x="153800" y="208305"/>
                </a:lnTo>
                <a:lnTo>
                  <a:pt x="153797" y="208000"/>
                </a:lnTo>
                <a:lnTo>
                  <a:pt x="153543" y="206984"/>
                </a:lnTo>
                <a:lnTo>
                  <a:pt x="153289" y="206527"/>
                </a:lnTo>
                <a:lnTo>
                  <a:pt x="153162" y="206057"/>
                </a:lnTo>
                <a:lnTo>
                  <a:pt x="152908" y="205625"/>
                </a:lnTo>
                <a:lnTo>
                  <a:pt x="152842" y="205282"/>
                </a:lnTo>
                <a:lnTo>
                  <a:pt x="152273" y="204063"/>
                </a:lnTo>
                <a:lnTo>
                  <a:pt x="151384" y="202806"/>
                </a:lnTo>
                <a:lnTo>
                  <a:pt x="150368" y="201714"/>
                </a:lnTo>
                <a:lnTo>
                  <a:pt x="139545" y="187595"/>
                </a:lnTo>
                <a:lnTo>
                  <a:pt x="121791" y="136575"/>
                </a:lnTo>
                <a:lnTo>
                  <a:pt x="121412" y="118262"/>
                </a:lnTo>
                <a:lnTo>
                  <a:pt x="121666" y="110832"/>
                </a:lnTo>
                <a:lnTo>
                  <a:pt x="137779" y="52982"/>
                </a:lnTo>
                <a:lnTo>
                  <a:pt x="172085" y="30810"/>
                </a:lnTo>
                <a:lnTo>
                  <a:pt x="179705" y="30200"/>
                </a:lnTo>
                <a:lnTo>
                  <a:pt x="255606" y="30200"/>
                </a:lnTo>
                <a:lnTo>
                  <a:pt x="250825" y="24028"/>
                </a:lnTo>
                <a:lnTo>
                  <a:pt x="236106" y="12451"/>
                </a:lnTo>
                <a:lnTo>
                  <a:pt x="220043" y="5060"/>
                </a:lnTo>
                <a:lnTo>
                  <a:pt x="203336" y="1146"/>
                </a:lnTo>
                <a:lnTo>
                  <a:pt x="186690" y="0"/>
                </a:lnTo>
                <a:close/>
              </a:path>
              <a:path w="375285" h="360045">
                <a:moveTo>
                  <a:pt x="362838" y="202272"/>
                </a:moveTo>
                <a:lnTo>
                  <a:pt x="352933" y="202272"/>
                </a:lnTo>
                <a:lnTo>
                  <a:pt x="346963" y="208305"/>
                </a:lnTo>
                <a:lnTo>
                  <a:pt x="295783" y="259168"/>
                </a:lnTo>
                <a:lnTo>
                  <a:pt x="339554" y="259168"/>
                </a:lnTo>
                <a:lnTo>
                  <a:pt x="374904" y="224078"/>
                </a:lnTo>
                <a:lnTo>
                  <a:pt x="374904" y="214312"/>
                </a:lnTo>
                <a:lnTo>
                  <a:pt x="368795" y="208292"/>
                </a:lnTo>
                <a:lnTo>
                  <a:pt x="362838" y="202272"/>
                </a:lnTo>
                <a:close/>
              </a:path>
              <a:path w="375285" h="360045">
                <a:moveTo>
                  <a:pt x="255606" y="30200"/>
                </a:moveTo>
                <a:lnTo>
                  <a:pt x="186690" y="30200"/>
                </a:lnTo>
                <a:lnTo>
                  <a:pt x="194091" y="30461"/>
                </a:lnTo>
                <a:lnTo>
                  <a:pt x="201707" y="31415"/>
                </a:lnTo>
                <a:lnTo>
                  <a:pt x="241538" y="63780"/>
                </a:lnTo>
                <a:lnTo>
                  <a:pt x="251968" y="126326"/>
                </a:lnTo>
                <a:lnTo>
                  <a:pt x="251031" y="140434"/>
                </a:lnTo>
                <a:lnTo>
                  <a:pt x="237744" y="180848"/>
                </a:lnTo>
                <a:lnTo>
                  <a:pt x="234950" y="185661"/>
                </a:lnTo>
                <a:lnTo>
                  <a:pt x="243459" y="186016"/>
                </a:lnTo>
                <a:lnTo>
                  <a:pt x="251460" y="189471"/>
                </a:lnTo>
                <a:lnTo>
                  <a:pt x="257429" y="195465"/>
                </a:lnTo>
                <a:lnTo>
                  <a:pt x="261874" y="199847"/>
                </a:lnTo>
                <a:lnTo>
                  <a:pt x="270587" y="182735"/>
                </a:lnTo>
                <a:lnTo>
                  <a:pt x="277002" y="164558"/>
                </a:lnTo>
                <a:lnTo>
                  <a:pt x="280965" y="145645"/>
                </a:lnTo>
                <a:lnTo>
                  <a:pt x="282321" y="126326"/>
                </a:lnTo>
                <a:lnTo>
                  <a:pt x="280007" y="90924"/>
                </a:lnTo>
                <a:lnTo>
                  <a:pt x="273526" y="62542"/>
                </a:lnTo>
                <a:lnTo>
                  <a:pt x="263568" y="40478"/>
                </a:lnTo>
                <a:lnTo>
                  <a:pt x="255606" y="30200"/>
                </a:lnTo>
                <a:close/>
              </a:path>
            </a:pathLst>
          </a:custGeom>
          <a:solidFill>
            <a:srgbClr val="FFFFFF"/>
          </a:solidFill>
        </p:spPr>
        <p:txBody>
          <a:bodyPr wrap="square" lIns="0" tIns="0" rIns="0" bIns="0" rtlCol="0"/>
          <a:lstStyle/>
          <a:p/>
        </p:txBody>
      </p:sp>
      <p:sp>
        <p:nvSpPr>
          <p:cNvPr id="27" name="object 27"/>
          <p:cNvSpPr/>
          <p:nvPr/>
        </p:nvSpPr>
        <p:spPr>
          <a:xfrm>
            <a:off x="3179127" y="5834786"/>
            <a:ext cx="167767" cy="166890"/>
          </a:xfrm>
          <a:prstGeom prst="rect">
            <a:avLst/>
          </a:prstGeom>
          <a:blipFill>
            <a:blip r:embed="rId1" cstate="print"/>
            <a:stretch>
              <a:fillRect/>
            </a:stretch>
          </a:blipFill>
        </p:spPr>
        <p:txBody>
          <a:bodyPr wrap="square" lIns="0" tIns="0" rIns="0" bIns="0" rtlCol="0"/>
          <a:lstStyle/>
          <a:p/>
        </p:txBody>
      </p:sp>
      <p:sp>
        <p:nvSpPr>
          <p:cNvPr id="28" name="object 28"/>
          <p:cNvSpPr/>
          <p:nvPr/>
        </p:nvSpPr>
        <p:spPr>
          <a:xfrm>
            <a:off x="2967218" y="5637276"/>
            <a:ext cx="282575" cy="354965"/>
          </a:xfrm>
          <a:custGeom>
            <a:avLst/>
            <a:gdLst/>
            <a:ahLst/>
            <a:cxnLst/>
            <a:rect l="l" t="t" r="r" b="b"/>
            <a:pathLst>
              <a:path w="282575" h="354964">
                <a:moveTo>
                  <a:pt x="186699" y="0"/>
                </a:moveTo>
                <a:lnTo>
                  <a:pt x="236116" y="12451"/>
                </a:lnTo>
                <a:lnTo>
                  <a:pt x="263578" y="40478"/>
                </a:lnTo>
                <a:lnTo>
                  <a:pt x="280017" y="90924"/>
                </a:lnTo>
                <a:lnTo>
                  <a:pt x="282330" y="126326"/>
                </a:lnTo>
                <a:lnTo>
                  <a:pt x="280975" y="145645"/>
                </a:lnTo>
                <a:lnTo>
                  <a:pt x="277012" y="164558"/>
                </a:lnTo>
                <a:lnTo>
                  <a:pt x="270597" y="182735"/>
                </a:lnTo>
                <a:lnTo>
                  <a:pt x="261883" y="199847"/>
                </a:lnTo>
                <a:lnTo>
                  <a:pt x="257438" y="195465"/>
                </a:lnTo>
                <a:lnTo>
                  <a:pt x="251469" y="189471"/>
                </a:lnTo>
                <a:lnTo>
                  <a:pt x="243468" y="186016"/>
                </a:lnTo>
                <a:lnTo>
                  <a:pt x="234959" y="185661"/>
                </a:lnTo>
                <a:lnTo>
                  <a:pt x="235975" y="184099"/>
                </a:lnTo>
                <a:lnTo>
                  <a:pt x="236864" y="182473"/>
                </a:lnTo>
                <a:lnTo>
                  <a:pt x="251041" y="140434"/>
                </a:lnTo>
                <a:lnTo>
                  <a:pt x="251977" y="126326"/>
                </a:lnTo>
                <a:lnTo>
                  <a:pt x="249162" y="89780"/>
                </a:lnTo>
                <a:lnTo>
                  <a:pt x="230385" y="46575"/>
                </a:lnTo>
                <a:lnTo>
                  <a:pt x="194101" y="30461"/>
                </a:lnTo>
                <a:lnTo>
                  <a:pt x="186699" y="30200"/>
                </a:lnTo>
                <a:lnTo>
                  <a:pt x="179714" y="30200"/>
                </a:lnTo>
                <a:lnTo>
                  <a:pt x="137789" y="52982"/>
                </a:lnTo>
                <a:lnTo>
                  <a:pt x="122310" y="104051"/>
                </a:lnTo>
                <a:lnTo>
                  <a:pt x="121421" y="118262"/>
                </a:lnTo>
                <a:lnTo>
                  <a:pt x="121421" y="126326"/>
                </a:lnTo>
                <a:lnTo>
                  <a:pt x="121421" y="129755"/>
                </a:lnTo>
                <a:lnTo>
                  <a:pt x="131042" y="171657"/>
                </a:lnTo>
                <a:lnTo>
                  <a:pt x="151393" y="202806"/>
                </a:lnTo>
                <a:lnTo>
                  <a:pt x="152282" y="204063"/>
                </a:lnTo>
                <a:lnTo>
                  <a:pt x="152917" y="205422"/>
                </a:lnTo>
                <a:lnTo>
                  <a:pt x="152917" y="205625"/>
                </a:lnTo>
                <a:lnTo>
                  <a:pt x="153044" y="205828"/>
                </a:lnTo>
                <a:lnTo>
                  <a:pt x="153171" y="206057"/>
                </a:lnTo>
                <a:lnTo>
                  <a:pt x="153298" y="206527"/>
                </a:lnTo>
                <a:lnTo>
                  <a:pt x="153552" y="206984"/>
                </a:lnTo>
                <a:lnTo>
                  <a:pt x="153679" y="207454"/>
                </a:lnTo>
                <a:lnTo>
                  <a:pt x="153679" y="207746"/>
                </a:lnTo>
                <a:lnTo>
                  <a:pt x="153806" y="208000"/>
                </a:lnTo>
                <a:lnTo>
                  <a:pt x="153806" y="208292"/>
                </a:lnTo>
                <a:lnTo>
                  <a:pt x="153933" y="208737"/>
                </a:lnTo>
                <a:lnTo>
                  <a:pt x="154060" y="209169"/>
                </a:lnTo>
                <a:lnTo>
                  <a:pt x="154187" y="209600"/>
                </a:lnTo>
                <a:lnTo>
                  <a:pt x="154187" y="209778"/>
                </a:lnTo>
                <a:lnTo>
                  <a:pt x="154187" y="209918"/>
                </a:lnTo>
                <a:lnTo>
                  <a:pt x="154187" y="210096"/>
                </a:lnTo>
                <a:lnTo>
                  <a:pt x="154314" y="210642"/>
                </a:lnTo>
                <a:lnTo>
                  <a:pt x="154314" y="214071"/>
                </a:lnTo>
                <a:lnTo>
                  <a:pt x="153806" y="216217"/>
                </a:lnTo>
                <a:lnTo>
                  <a:pt x="148853" y="226606"/>
                </a:lnTo>
                <a:lnTo>
                  <a:pt x="148726" y="226987"/>
                </a:lnTo>
                <a:lnTo>
                  <a:pt x="148472" y="227355"/>
                </a:lnTo>
                <a:lnTo>
                  <a:pt x="148345" y="227736"/>
                </a:lnTo>
                <a:lnTo>
                  <a:pt x="147964" y="228409"/>
                </a:lnTo>
                <a:lnTo>
                  <a:pt x="147710" y="229069"/>
                </a:lnTo>
                <a:lnTo>
                  <a:pt x="147329" y="229743"/>
                </a:lnTo>
                <a:lnTo>
                  <a:pt x="143392" y="237248"/>
                </a:lnTo>
                <a:lnTo>
                  <a:pt x="128787" y="249732"/>
                </a:lnTo>
                <a:lnTo>
                  <a:pt x="114817" y="253504"/>
                </a:lnTo>
                <a:lnTo>
                  <a:pt x="75955" y="269951"/>
                </a:lnTo>
                <a:lnTo>
                  <a:pt x="68970" y="272973"/>
                </a:lnTo>
                <a:lnTo>
                  <a:pt x="62112" y="275780"/>
                </a:lnTo>
                <a:lnTo>
                  <a:pt x="58175" y="277469"/>
                </a:lnTo>
                <a:lnTo>
                  <a:pt x="54238" y="278828"/>
                </a:lnTo>
                <a:lnTo>
                  <a:pt x="50428" y="280136"/>
                </a:lnTo>
                <a:lnTo>
                  <a:pt x="39633" y="283883"/>
                </a:lnTo>
                <a:lnTo>
                  <a:pt x="33664" y="286321"/>
                </a:lnTo>
                <a:lnTo>
                  <a:pt x="31124" y="290461"/>
                </a:lnTo>
                <a:lnTo>
                  <a:pt x="31124" y="294703"/>
                </a:lnTo>
                <a:lnTo>
                  <a:pt x="30997" y="300215"/>
                </a:lnTo>
                <a:lnTo>
                  <a:pt x="30870" y="306158"/>
                </a:lnTo>
                <a:lnTo>
                  <a:pt x="30743" y="312051"/>
                </a:lnTo>
                <a:lnTo>
                  <a:pt x="30489" y="318350"/>
                </a:lnTo>
                <a:lnTo>
                  <a:pt x="30362" y="324243"/>
                </a:lnTo>
                <a:lnTo>
                  <a:pt x="205495" y="324243"/>
                </a:lnTo>
                <a:lnTo>
                  <a:pt x="201812" y="329692"/>
                </a:lnTo>
                <a:lnTo>
                  <a:pt x="199907" y="336080"/>
                </a:lnTo>
                <a:lnTo>
                  <a:pt x="199907" y="342785"/>
                </a:lnTo>
                <a:lnTo>
                  <a:pt x="199907" y="346811"/>
                </a:lnTo>
                <a:lnTo>
                  <a:pt x="200542" y="350761"/>
                </a:lnTo>
                <a:lnTo>
                  <a:pt x="201939" y="354444"/>
                </a:lnTo>
                <a:lnTo>
                  <a:pt x="15249" y="354444"/>
                </a:lnTo>
                <a:lnTo>
                  <a:pt x="6994" y="354444"/>
                </a:lnTo>
                <a:lnTo>
                  <a:pt x="263" y="347853"/>
                </a:lnTo>
                <a:lnTo>
                  <a:pt x="9" y="339648"/>
                </a:lnTo>
                <a:lnTo>
                  <a:pt x="0" y="332072"/>
                </a:lnTo>
                <a:lnTo>
                  <a:pt x="121" y="323489"/>
                </a:lnTo>
                <a:lnTo>
                  <a:pt x="313" y="314433"/>
                </a:lnTo>
                <a:lnTo>
                  <a:pt x="517" y="305435"/>
                </a:lnTo>
                <a:lnTo>
                  <a:pt x="644" y="298157"/>
                </a:lnTo>
                <a:lnTo>
                  <a:pt x="771" y="291566"/>
                </a:lnTo>
                <a:lnTo>
                  <a:pt x="771" y="287274"/>
                </a:lnTo>
                <a:lnTo>
                  <a:pt x="771" y="285597"/>
                </a:lnTo>
                <a:lnTo>
                  <a:pt x="29360" y="255710"/>
                </a:lnTo>
                <a:lnTo>
                  <a:pt x="47253" y="249262"/>
                </a:lnTo>
                <a:lnTo>
                  <a:pt x="50428" y="247992"/>
                </a:lnTo>
                <a:lnTo>
                  <a:pt x="57032" y="245173"/>
                </a:lnTo>
                <a:lnTo>
                  <a:pt x="64017" y="242189"/>
                </a:lnTo>
                <a:lnTo>
                  <a:pt x="71129" y="239166"/>
                </a:lnTo>
                <a:lnTo>
                  <a:pt x="79470" y="235605"/>
                </a:lnTo>
                <a:lnTo>
                  <a:pt x="87846" y="232049"/>
                </a:lnTo>
                <a:lnTo>
                  <a:pt x="96150" y="228563"/>
                </a:lnTo>
                <a:lnTo>
                  <a:pt x="104276" y="225209"/>
                </a:lnTo>
                <a:lnTo>
                  <a:pt x="104784" y="224980"/>
                </a:lnTo>
                <a:lnTo>
                  <a:pt x="105419" y="224777"/>
                </a:lnTo>
                <a:lnTo>
                  <a:pt x="106054" y="224637"/>
                </a:lnTo>
                <a:lnTo>
                  <a:pt x="116976" y="221640"/>
                </a:lnTo>
                <a:lnTo>
                  <a:pt x="117103" y="221500"/>
                </a:lnTo>
                <a:lnTo>
                  <a:pt x="117484" y="220941"/>
                </a:lnTo>
                <a:lnTo>
                  <a:pt x="117738" y="220459"/>
                </a:lnTo>
                <a:lnTo>
                  <a:pt x="118119" y="219964"/>
                </a:lnTo>
                <a:lnTo>
                  <a:pt x="118246" y="219760"/>
                </a:lnTo>
                <a:lnTo>
                  <a:pt x="118500" y="219316"/>
                </a:lnTo>
                <a:lnTo>
                  <a:pt x="118627" y="218998"/>
                </a:lnTo>
                <a:lnTo>
                  <a:pt x="118881" y="218655"/>
                </a:lnTo>
                <a:lnTo>
                  <a:pt x="119135" y="218135"/>
                </a:lnTo>
                <a:lnTo>
                  <a:pt x="119389" y="217576"/>
                </a:lnTo>
                <a:lnTo>
                  <a:pt x="119770" y="217030"/>
                </a:lnTo>
                <a:lnTo>
                  <a:pt x="119897" y="216827"/>
                </a:lnTo>
                <a:lnTo>
                  <a:pt x="120024" y="216623"/>
                </a:lnTo>
                <a:lnTo>
                  <a:pt x="120024" y="216420"/>
                </a:lnTo>
                <a:lnTo>
                  <a:pt x="120405" y="215925"/>
                </a:lnTo>
                <a:lnTo>
                  <a:pt x="120532" y="215468"/>
                </a:lnTo>
                <a:lnTo>
                  <a:pt x="120786" y="214972"/>
                </a:lnTo>
                <a:lnTo>
                  <a:pt x="121040" y="214706"/>
                </a:lnTo>
                <a:lnTo>
                  <a:pt x="121167" y="214414"/>
                </a:lnTo>
                <a:lnTo>
                  <a:pt x="121294" y="214160"/>
                </a:lnTo>
                <a:lnTo>
                  <a:pt x="114704" y="204994"/>
                </a:lnTo>
                <a:lnTo>
                  <a:pt x="108864" y="195300"/>
                </a:lnTo>
                <a:lnTo>
                  <a:pt x="103810" y="185149"/>
                </a:lnTo>
                <a:lnTo>
                  <a:pt x="99577" y="174612"/>
                </a:lnTo>
                <a:lnTo>
                  <a:pt x="99323" y="174053"/>
                </a:lnTo>
                <a:lnTo>
                  <a:pt x="99069" y="173482"/>
                </a:lnTo>
                <a:lnTo>
                  <a:pt x="98942" y="172897"/>
                </a:lnTo>
                <a:lnTo>
                  <a:pt x="98815" y="172694"/>
                </a:lnTo>
                <a:lnTo>
                  <a:pt x="98815" y="172491"/>
                </a:lnTo>
                <a:lnTo>
                  <a:pt x="98688" y="172262"/>
                </a:lnTo>
                <a:lnTo>
                  <a:pt x="97545" y="168744"/>
                </a:lnTo>
                <a:lnTo>
                  <a:pt x="96402" y="165176"/>
                </a:lnTo>
                <a:lnTo>
                  <a:pt x="95513" y="161556"/>
                </a:lnTo>
                <a:lnTo>
                  <a:pt x="94116" y="156159"/>
                </a:lnTo>
                <a:lnTo>
                  <a:pt x="93100" y="150672"/>
                </a:lnTo>
                <a:lnTo>
                  <a:pt x="92338" y="145135"/>
                </a:lnTo>
                <a:lnTo>
                  <a:pt x="91703" y="140868"/>
                </a:lnTo>
                <a:lnTo>
                  <a:pt x="91322" y="136575"/>
                </a:lnTo>
                <a:lnTo>
                  <a:pt x="91195" y="132283"/>
                </a:lnTo>
                <a:lnTo>
                  <a:pt x="91068" y="130302"/>
                </a:lnTo>
                <a:lnTo>
                  <a:pt x="91068" y="128308"/>
                </a:lnTo>
                <a:lnTo>
                  <a:pt x="91068" y="126326"/>
                </a:lnTo>
                <a:lnTo>
                  <a:pt x="91142" y="119123"/>
                </a:lnTo>
                <a:lnTo>
                  <a:pt x="105046" y="49404"/>
                </a:lnTo>
                <a:lnTo>
                  <a:pt x="156418" y="4082"/>
                </a:lnTo>
                <a:lnTo>
                  <a:pt x="186699" y="0"/>
                </a:lnTo>
                <a:close/>
              </a:path>
            </a:pathLst>
          </a:custGeom>
          <a:ln w="9525">
            <a:solidFill>
              <a:srgbClr val="FFFFFF"/>
            </a:solidFill>
          </a:ln>
        </p:spPr>
        <p:txBody>
          <a:bodyPr wrap="square" lIns="0" tIns="0" rIns="0" bIns="0" rtlCol="0"/>
          <a:lstStyle/>
          <a:p/>
        </p:txBody>
      </p:sp>
      <p:sp>
        <p:nvSpPr>
          <p:cNvPr id="29" name="object 29"/>
          <p:cNvSpPr txBox="1"/>
          <p:nvPr/>
        </p:nvSpPr>
        <p:spPr>
          <a:xfrm>
            <a:off x="2940176" y="4723638"/>
            <a:ext cx="44069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BEBEBE"/>
                </a:solidFill>
                <a:latin typeface="Verdana" panose="020B0604030504040204"/>
                <a:cs typeface="Verdana" panose="020B0604030504040204"/>
              </a:rPr>
              <a:t>K</a:t>
            </a:r>
            <a:r>
              <a:rPr sz="1600" b="1" spc="-15" dirty="0">
                <a:solidFill>
                  <a:srgbClr val="BEBEBE"/>
                </a:solidFill>
                <a:latin typeface="Verdana" panose="020B0604030504040204"/>
                <a:cs typeface="Verdana" panose="020B0604030504040204"/>
              </a:rPr>
              <a:t>P</a:t>
            </a:r>
            <a:r>
              <a:rPr sz="1600" b="1" spc="-5" dirty="0">
                <a:solidFill>
                  <a:srgbClr val="BEBEBE"/>
                </a:solidFill>
                <a:latin typeface="Verdana" panose="020B0604030504040204"/>
                <a:cs typeface="Verdana" panose="020B0604030504040204"/>
              </a:rPr>
              <a:t>I</a:t>
            </a:r>
            <a:endParaRPr sz="1600">
              <a:latin typeface="Verdana" panose="020B0604030504040204"/>
              <a:cs typeface="Verdana" panose="020B0604030504040204"/>
            </a:endParaRPr>
          </a:p>
        </p:txBody>
      </p:sp>
      <p:sp>
        <p:nvSpPr>
          <p:cNvPr id="30" name="object 30"/>
          <p:cNvSpPr/>
          <p:nvPr/>
        </p:nvSpPr>
        <p:spPr>
          <a:xfrm>
            <a:off x="6545580" y="3404615"/>
            <a:ext cx="208788" cy="210312"/>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6544056" y="4366259"/>
            <a:ext cx="208788" cy="208787"/>
          </a:xfrm>
          <a:prstGeom prst="rect">
            <a:avLst/>
          </a:prstGeom>
          <a:blipFill>
            <a:blip r:embed="rId3" cstate="print"/>
            <a:stretch>
              <a:fillRect/>
            </a:stretch>
          </a:blipFill>
        </p:spPr>
        <p:txBody>
          <a:bodyPr wrap="square" lIns="0" tIns="0" rIns="0" bIns="0" rtlCol="0"/>
          <a:lstStyle/>
          <a:p/>
        </p:txBody>
      </p:sp>
      <p:sp>
        <p:nvSpPr>
          <p:cNvPr id="32" name="object 32"/>
          <p:cNvSpPr/>
          <p:nvPr/>
        </p:nvSpPr>
        <p:spPr>
          <a:xfrm>
            <a:off x="6544056" y="5539740"/>
            <a:ext cx="208788" cy="210312"/>
          </a:xfrm>
          <a:prstGeom prst="rect">
            <a:avLst/>
          </a:prstGeom>
          <a:blipFill>
            <a:blip r:embed="rId4" cstate="print"/>
            <a:stretch>
              <a:fillRect/>
            </a:stretch>
          </a:blipFill>
        </p:spPr>
        <p:txBody>
          <a:bodyPr wrap="square" lIns="0" tIns="0" rIns="0" bIns="0" rtlCol="0"/>
          <a:lstStyle/>
          <a:p/>
        </p:txBody>
      </p:sp>
      <p:sp>
        <p:nvSpPr>
          <p:cNvPr id="33" name="object 33"/>
          <p:cNvSpPr txBox="1"/>
          <p:nvPr/>
        </p:nvSpPr>
        <p:spPr>
          <a:xfrm>
            <a:off x="6808469" y="3336022"/>
            <a:ext cx="1789430" cy="1918970"/>
          </a:xfrm>
          <a:prstGeom prst="rect">
            <a:avLst/>
          </a:prstGeom>
        </p:spPr>
        <p:txBody>
          <a:bodyPr vert="horz" wrap="square" lIns="0" tIns="77470" rIns="0" bIns="0" rtlCol="0">
            <a:spAutoFit/>
          </a:bodyPr>
          <a:lstStyle/>
          <a:p>
            <a:pPr marL="12700">
              <a:lnSpc>
                <a:spcPct val="100000"/>
              </a:lnSpc>
              <a:spcBef>
                <a:spcPts val="610"/>
              </a:spcBef>
            </a:pPr>
            <a:r>
              <a:rPr sz="1200" b="1" dirty="0">
                <a:solidFill>
                  <a:srgbClr val="B1D234"/>
                </a:solidFill>
                <a:latin typeface="微软雅黑" panose="020B0503020204020204" charset="-122"/>
                <a:cs typeface="微软雅黑" panose="020B0503020204020204" charset="-122"/>
              </a:rPr>
              <a:t>是否全面？</a:t>
            </a:r>
            <a:endParaRPr sz="1200">
              <a:latin typeface="微软雅黑" panose="020B0503020204020204" charset="-122"/>
              <a:cs typeface="微软雅黑" panose="020B0503020204020204" charset="-122"/>
            </a:endParaRPr>
          </a:p>
          <a:p>
            <a:pPr marL="12700" marR="53975" algn="just">
              <a:lnSpc>
                <a:spcPct val="120000"/>
              </a:lnSpc>
              <a:spcBef>
                <a:spcPts val="170"/>
              </a:spcBef>
            </a:pPr>
            <a:r>
              <a:rPr sz="900" spc="-5" dirty="0">
                <a:solidFill>
                  <a:srgbClr val="585858"/>
                </a:solidFill>
                <a:latin typeface="微软雅黑" panose="020B0503020204020204" charset="-122"/>
                <a:cs typeface="微软雅黑" panose="020B0503020204020204" charset="-122"/>
              </a:rPr>
              <a:t>传统的IT部门和项目管理指标受限 </a:t>
            </a:r>
            <a:r>
              <a:rPr sz="900" dirty="0">
                <a:solidFill>
                  <a:srgbClr val="585858"/>
                </a:solidFill>
                <a:latin typeface="微软雅黑" panose="020B0503020204020204" charset="-122"/>
                <a:cs typeface="微软雅黑" panose="020B0503020204020204" charset="-122"/>
              </a:rPr>
              <a:t>于数据的精细度和覆盖度，无法提 供能够全面反映项目执行水平的可 量化的指标</a:t>
            </a:r>
            <a:endParaRPr sz="900">
              <a:latin typeface="微软雅黑" panose="020B0503020204020204" charset="-122"/>
              <a:cs typeface="微软雅黑" panose="020B0503020204020204" charset="-122"/>
            </a:endParaRPr>
          </a:p>
          <a:p>
            <a:pPr marL="12700">
              <a:lnSpc>
                <a:spcPct val="100000"/>
              </a:lnSpc>
              <a:spcBef>
                <a:spcPts val="800"/>
              </a:spcBef>
            </a:pPr>
            <a:r>
              <a:rPr sz="1200" b="1" dirty="0">
                <a:solidFill>
                  <a:srgbClr val="8AC53E"/>
                </a:solidFill>
                <a:latin typeface="微软雅黑" panose="020B0503020204020204" charset="-122"/>
                <a:cs typeface="微软雅黑" panose="020B0503020204020204" charset="-122"/>
              </a:rPr>
              <a:t>是否客观？</a:t>
            </a:r>
            <a:endParaRPr sz="1200">
              <a:latin typeface="微软雅黑" panose="020B0503020204020204" charset="-122"/>
              <a:cs typeface="微软雅黑" panose="020B0503020204020204" charset="-122"/>
            </a:endParaRPr>
          </a:p>
          <a:p>
            <a:pPr marL="12700" marR="5080">
              <a:lnSpc>
                <a:spcPct val="120000"/>
              </a:lnSpc>
              <a:spcBef>
                <a:spcPts val="175"/>
              </a:spcBef>
            </a:pPr>
            <a:r>
              <a:rPr sz="900" dirty="0">
                <a:solidFill>
                  <a:srgbClr val="585858"/>
                </a:solidFill>
                <a:latin typeface="微软雅黑" panose="020B0503020204020204" charset="-122"/>
                <a:cs typeface="微软雅黑" panose="020B0503020204020204" charset="-122"/>
              </a:rPr>
              <a:t>由于在一些评价上缺乏量化的工具 和自动化的数据收集</a:t>
            </a:r>
            <a:r>
              <a:rPr sz="900" spc="-5" dirty="0">
                <a:solidFill>
                  <a:srgbClr val="585858"/>
                </a:solidFill>
                <a:latin typeface="微软雅黑" panose="020B0503020204020204" charset="-122"/>
                <a:cs typeface="微软雅黑" panose="020B0503020204020204" charset="-122"/>
              </a:rPr>
              <a:t>/</a:t>
            </a:r>
            <a:r>
              <a:rPr sz="900" dirty="0">
                <a:solidFill>
                  <a:srgbClr val="585858"/>
                </a:solidFill>
                <a:latin typeface="微软雅黑" panose="020B0503020204020204" charset="-122"/>
                <a:cs typeface="微软雅黑" panose="020B0503020204020204" charset="-122"/>
              </a:rPr>
              <a:t>处理方法，一 些评价流程采用抽样或项目主管自 行判断，客观程度有待提高</a:t>
            </a:r>
            <a:endParaRPr sz="900">
              <a:latin typeface="微软雅黑" panose="020B0503020204020204" charset="-122"/>
              <a:cs typeface="微软雅黑" panose="020B0503020204020204" charset="-122"/>
            </a:endParaRPr>
          </a:p>
        </p:txBody>
      </p:sp>
      <p:sp>
        <p:nvSpPr>
          <p:cNvPr id="34" name="object 34"/>
          <p:cNvSpPr txBox="1"/>
          <p:nvPr/>
        </p:nvSpPr>
        <p:spPr>
          <a:xfrm>
            <a:off x="6808469" y="5466486"/>
            <a:ext cx="1739900" cy="954405"/>
          </a:xfrm>
          <a:prstGeom prst="rect">
            <a:avLst/>
          </a:prstGeom>
        </p:spPr>
        <p:txBody>
          <a:bodyPr vert="horz" wrap="square" lIns="0" tIns="78105" rIns="0" bIns="0" rtlCol="0">
            <a:spAutoFit/>
          </a:bodyPr>
          <a:lstStyle/>
          <a:p>
            <a:pPr marL="12700">
              <a:lnSpc>
                <a:spcPct val="100000"/>
              </a:lnSpc>
              <a:spcBef>
                <a:spcPts val="615"/>
              </a:spcBef>
            </a:pPr>
            <a:r>
              <a:rPr sz="1200" b="1" dirty="0">
                <a:solidFill>
                  <a:srgbClr val="64AE45"/>
                </a:solidFill>
                <a:latin typeface="微软雅黑" panose="020B0503020204020204" charset="-122"/>
                <a:cs typeface="微软雅黑" panose="020B0503020204020204" charset="-122"/>
              </a:rPr>
              <a:t>是否值得？</a:t>
            </a:r>
            <a:endParaRPr sz="1200">
              <a:latin typeface="微软雅黑" panose="020B0503020204020204" charset="-122"/>
              <a:cs typeface="微软雅黑" panose="020B0503020204020204" charset="-122"/>
            </a:endParaRPr>
          </a:p>
          <a:p>
            <a:pPr marL="12700" marR="5080" algn="just">
              <a:lnSpc>
                <a:spcPct val="120000"/>
              </a:lnSpc>
              <a:spcBef>
                <a:spcPts val="170"/>
              </a:spcBef>
            </a:pPr>
            <a:r>
              <a:rPr sz="900" dirty="0">
                <a:solidFill>
                  <a:srgbClr val="585858"/>
                </a:solidFill>
                <a:latin typeface="微软雅黑" panose="020B0503020204020204" charset="-122"/>
                <a:cs typeface="微软雅黑" panose="020B0503020204020204" charset="-122"/>
              </a:rPr>
              <a:t>如果没有自动化的指标采取和分析 工具，对</a:t>
            </a:r>
            <a:r>
              <a:rPr sz="900" spc="-5" dirty="0">
                <a:solidFill>
                  <a:srgbClr val="585858"/>
                </a:solidFill>
                <a:latin typeface="微软雅黑" panose="020B0503020204020204" charset="-122"/>
                <a:cs typeface="微软雅黑" panose="020B0503020204020204" charset="-122"/>
              </a:rPr>
              <a:t>I</a:t>
            </a:r>
            <a:r>
              <a:rPr sz="900" dirty="0">
                <a:solidFill>
                  <a:srgbClr val="585858"/>
                </a:solidFill>
                <a:latin typeface="微软雅黑" panose="020B0503020204020204" charset="-122"/>
                <a:cs typeface="微软雅黑" panose="020B0503020204020204" charset="-122"/>
              </a:rPr>
              <a:t>T部门和项目的成本管理 亦会成为部门成本和人员负担，反 而降低企业效率</a:t>
            </a:r>
            <a:endParaRPr sz="900">
              <a:latin typeface="微软雅黑" panose="020B0503020204020204" charset="-122"/>
              <a:cs typeface="微软雅黑" panose="020B0503020204020204" charset="-122"/>
            </a:endParaRPr>
          </a:p>
        </p:txBody>
      </p:sp>
      <p:sp>
        <p:nvSpPr>
          <p:cNvPr id="35" name="object 35"/>
          <p:cNvSpPr/>
          <p:nvPr/>
        </p:nvSpPr>
        <p:spPr>
          <a:xfrm>
            <a:off x="4748784" y="3457828"/>
            <a:ext cx="1731645" cy="1218565"/>
          </a:xfrm>
          <a:custGeom>
            <a:avLst/>
            <a:gdLst/>
            <a:ahLst/>
            <a:cxnLst/>
            <a:rect l="l" t="t" r="r" b="b"/>
            <a:pathLst>
              <a:path w="1731645" h="1218564">
                <a:moveTo>
                  <a:pt x="47625" y="1202309"/>
                </a:moveTo>
                <a:lnTo>
                  <a:pt x="0" y="1202309"/>
                </a:lnTo>
                <a:lnTo>
                  <a:pt x="0" y="1218184"/>
                </a:lnTo>
                <a:lnTo>
                  <a:pt x="47625" y="1218184"/>
                </a:lnTo>
                <a:lnTo>
                  <a:pt x="47625" y="1202309"/>
                </a:lnTo>
                <a:close/>
              </a:path>
              <a:path w="1731645" h="1218564">
                <a:moveTo>
                  <a:pt x="111125" y="1202309"/>
                </a:moveTo>
                <a:lnTo>
                  <a:pt x="63500" y="1202309"/>
                </a:lnTo>
                <a:lnTo>
                  <a:pt x="63500" y="1218184"/>
                </a:lnTo>
                <a:lnTo>
                  <a:pt x="111125" y="1218184"/>
                </a:lnTo>
                <a:lnTo>
                  <a:pt x="111125" y="1202309"/>
                </a:lnTo>
                <a:close/>
              </a:path>
              <a:path w="1731645" h="1218564">
                <a:moveTo>
                  <a:pt x="174625" y="1202309"/>
                </a:moveTo>
                <a:lnTo>
                  <a:pt x="127000" y="1202309"/>
                </a:lnTo>
                <a:lnTo>
                  <a:pt x="127000" y="1218184"/>
                </a:lnTo>
                <a:lnTo>
                  <a:pt x="174625" y="1218184"/>
                </a:lnTo>
                <a:lnTo>
                  <a:pt x="174625" y="1202309"/>
                </a:lnTo>
                <a:close/>
              </a:path>
              <a:path w="1731645" h="1218564">
                <a:moveTo>
                  <a:pt x="238125" y="1202309"/>
                </a:moveTo>
                <a:lnTo>
                  <a:pt x="190500" y="1202309"/>
                </a:lnTo>
                <a:lnTo>
                  <a:pt x="190500" y="1218184"/>
                </a:lnTo>
                <a:lnTo>
                  <a:pt x="238125" y="1218184"/>
                </a:lnTo>
                <a:lnTo>
                  <a:pt x="238125" y="1202309"/>
                </a:lnTo>
                <a:close/>
              </a:path>
              <a:path w="1731645" h="1218564">
                <a:moveTo>
                  <a:pt x="301625" y="1202309"/>
                </a:moveTo>
                <a:lnTo>
                  <a:pt x="254000" y="1202309"/>
                </a:lnTo>
                <a:lnTo>
                  <a:pt x="254000" y="1218184"/>
                </a:lnTo>
                <a:lnTo>
                  <a:pt x="301625" y="1218184"/>
                </a:lnTo>
                <a:lnTo>
                  <a:pt x="301625" y="1202309"/>
                </a:lnTo>
                <a:close/>
              </a:path>
              <a:path w="1731645" h="1218564">
                <a:moveTo>
                  <a:pt x="365125" y="1202309"/>
                </a:moveTo>
                <a:lnTo>
                  <a:pt x="317500" y="1202309"/>
                </a:lnTo>
                <a:lnTo>
                  <a:pt x="317500" y="1218184"/>
                </a:lnTo>
                <a:lnTo>
                  <a:pt x="365125" y="1218184"/>
                </a:lnTo>
                <a:lnTo>
                  <a:pt x="365125" y="1202309"/>
                </a:lnTo>
                <a:close/>
              </a:path>
              <a:path w="1731645" h="1218564">
                <a:moveTo>
                  <a:pt x="428625" y="1202309"/>
                </a:moveTo>
                <a:lnTo>
                  <a:pt x="381000" y="1202309"/>
                </a:lnTo>
                <a:lnTo>
                  <a:pt x="381000" y="1218184"/>
                </a:lnTo>
                <a:lnTo>
                  <a:pt x="428625" y="1218184"/>
                </a:lnTo>
                <a:lnTo>
                  <a:pt x="428625" y="1202309"/>
                </a:lnTo>
                <a:close/>
              </a:path>
              <a:path w="1731645" h="1218564">
                <a:moveTo>
                  <a:pt x="492125" y="1202309"/>
                </a:moveTo>
                <a:lnTo>
                  <a:pt x="444500" y="1202309"/>
                </a:lnTo>
                <a:lnTo>
                  <a:pt x="444500" y="1218184"/>
                </a:lnTo>
                <a:lnTo>
                  <a:pt x="492125" y="1218184"/>
                </a:lnTo>
                <a:lnTo>
                  <a:pt x="492125" y="1202309"/>
                </a:lnTo>
                <a:close/>
              </a:path>
              <a:path w="1731645" h="1218564">
                <a:moveTo>
                  <a:pt x="555625" y="1202309"/>
                </a:moveTo>
                <a:lnTo>
                  <a:pt x="508000" y="1202309"/>
                </a:lnTo>
                <a:lnTo>
                  <a:pt x="508000" y="1218184"/>
                </a:lnTo>
                <a:lnTo>
                  <a:pt x="555625" y="1218184"/>
                </a:lnTo>
                <a:lnTo>
                  <a:pt x="555625" y="1202309"/>
                </a:lnTo>
                <a:close/>
              </a:path>
              <a:path w="1731645" h="1218564">
                <a:moveTo>
                  <a:pt x="619125" y="1202309"/>
                </a:moveTo>
                <a:lnTo>
                  <a:pt x="571500" y="1202309"/>
                </a:lnTo>
                <a:lnTo>
                  <a:pt x="571500" y="1218184"/>
                </a:lnTo>
                <a:lnTo>
                  <a:pt x="619125" y="1218184"/>
                </a:lnTo>
                <a:lnTo>
                  <a:pt x="619125" y="1202309"/>
                </a:lnTo>
                <a:close/>
              </a:path>
              <a:path w="1731645" h="1218564">
                <a:moveTo>
                  <a:pt x="682625" y="1202309"/>
                </a:moveTo>
                <a:lnTo>
                  <a:pt x="635000" y="1202309"/>
                </a:lnTo>
                <a:lnTo>
                  <a:pt x="635000" y="1218184"/>
                </a:lnTo>
                <a:lnTo>
                  <a:pt x="682625" y="1218184"/>
                </a:lnTo>
                <a:lnTo>
                  <a:pt x="682625" y="1202309"/>
                </a:lnTo>
                <a:close/>
              </a:path>
              <a:path w="1731645" h="1218564">
                <a:moveTo>
                  <a:pt x="746125" y="1202309"/>
                </a:moveTo>
                <a:lnTo>
                  <a:pt x="698500" y="1202309"/>
                </a:lnTo>
                <a:lnTo>
                  <a:pt x="698500" y="1218184"/>
                </a:lnTo>
                <a:lnTo>
                  <a:pt x="746125" y="1218184"/>
                </a:lnTo>
                <a:lnTo>
                  <a:pt x="746125" y="1202309"/>
                </a:lnTo>
                <a:close/>
              </a:path>
              <a:path w="1731645" h="1218564">
                <a:moveTo>
                  <a:pt x="809625" y="1202309"/>
                </a:moveTo>
                <a:lnTo>
                  <a:pt x="762000" y="1202309"/>
                </a:lnTo>
                <a:lnTo>
                  <a:pt x="762000" y="1218184"/>
                </a:lnTo>
                <a:lnTo>
                  <a:pt x="809625" y="1218184"/>
                </a:lnTo>
                <a:lnTo>
                  <a:pt x="809625" y="1202309"/>
                </a:lnTo>
                <a:close/>
              </a:path>
              <a:path w="1731645" h="1218564">
                <a:moveTo>
                  <a:pt x="873125" y="1202309"/>
                </a:moveTo>
                <a:lnTo>
                  <a:pt x="825500" y="1202309"/>
                </a:lnTo>
                <a:lnTo>
                  <a:pt x="825500" y="1218184"/>
                </a:lnTo>
                <a:lnTo>
                  <a:pt x="873125" y="1218184"/>
                </a:lnTo>
                <a:lnTo>
                  <a:pt x="873125" y="1202309"/>
                </a:lnTo>
                <a:close/>
              </a:path>
              <a:path w="1731645" h="1218564">
                <a:moveTo>
                  <a:pt x="936625" y="1202309"/>
                </a:moveTo>
                <a:lnTo>
                  <a:pt x="889000" y="1202309"/>
                </a:lnTo>
                <a:lnTo>
                  <a:pt x="889000" y="1218184"/>
                </a:lnTo>
                <a:lnTo>
                  <a:pt x="936625" y="1218184"/>
                </a:lnTo>
                <a:lnTo>
                  <a:pt x="936625" y="1202309"/>
                </a:lnTo>
                <a:close/>
              </a:path>
              <a:path w="1731645" h="1218564">
                <a:moveTo>
                  <a:pt x="1000125" y="1202309"/>
                </a:moveTo>
                <a:lnTo>
                  <a:pt x="952500" y="1202309"/>
                </a:lnTo>
                <a:lnTo>
                  <a:pt x="952500" y="1218184"/>
                </a:lnTo>
                <a:lnTo>
                  <a:pt x="1000125" y="1218184"/>
                </a:lnTo>
                <a:lnTo>
                  <a:pt x="1000125" y="1202309"/>
                </a:lnTo>
                <a:close/>
              </a:path>
              <a:path w="1731645" h="1218564">
                <a:moveTo>
                  <a:pt x="1063625" y="1202309"/>
                </a:moveTo>
                <a:lnTo>
                  <a:pt x="1016000" y="1202309"/>
                </a:lnTo>
                <a:lnTo>
                  <a:pt x="1016000" y="1218184"/>
                </a:lnTo>
                <a:lnTo>
                  <a:pt x="1063625" y="1218184"/>
                </a:lnTo>
                <a:lnTo>
                  <a:pt x="1063625" y="1202309"/>
                </a:lnTo>
                <a:close/>
              </a:path>
              <a:path w="1731645" h="1218564">
                <a:moveTo>
                  <a:pt x="1127125" y="1202309"/>
                </a:moveTo>
                <a:lnTo>
                  <a:pt x="1079500" y="1202309"/>
                </a:lnTo>
                <a:lnTo>
                  <a:pt x="1079500" y="1218184"/>
                </a:lnTo>
                <a:lnTo>
                  <a:pt x="1127125" y="1218184"/>
                </a:lnTo>
                <a:lnTo>
                  <a:pt x="1127125" y="1202309"/>
                </a:lnTo>
                <a:close/>
              </a:path>
              <a:path w="1731645" h="1218564">
                <a:moveTo>
                  <a:pt x="1190625" y="1202309"/>
                </a:moveTo>
                <a:lnTo>
                  <a:pt x="1143000" y="1202309"/>
                </a:lnTo>
                <a:lnTo>
                  <a:pt x="1143000" y="1218184"/>
                </a:lnTo>
                <a:lnTo>
                  <a:pt x="1190625" y="1218184"/>
                </a:lnTo>
                <a:lnTo>
                  <a:pt x="1190625" y="1202309"/>
                </a:lnTo>
                <a:close/>
              </a:path>
              <a:path w="1731645" h="1218564">
                <a:moveTo>
                  <a:pt x="1254125" y="1202309"/>
                </a:moveTo>
                <a:lnTo>
                  <a:pt x="1206500" y="1202309"/>
                </a:lnTo>
                <a:lnTo>
                  <a:pt x="1206500" y="1218184"/>
                </a:lnTo>
                <a:lnTo>
                  <a:pt x="1254125" y="1218184"/>
                </a:lnTo>
                <a:lnTo>
                  <a:pt x="1254125" y="1202309"/>
                </a:lnTo>
                <a:close/>
              </a:path>
              <a:path w="1731645" h="1218564">
                <a:moveTo>
                  <a:pt x="1317625" y="1202309"/>
                </a:moveTo>
                <a:lnTo>
                  <a:pt x="1270000" y="1202309"/>
                </a:lnTo>
                <a:lnTo>
                  <a:pt x="1270000" y="1218184"/>
                </a:lnTo>
                <a:lnTo>
                  <a:pt x="1317625" y="1218184"/>
                </a:lnTo>
                <a:lnTo>
                  <a:pt x="1317625" y="1202309"/>
                </a:lnTo>
                <a:close/>
              </a:path>
              <a:path w="1731645" h="1218564">
                <a:moveTo>
                  <a:pt x="1353057" y="1202309"/>
                </a:moveTo>
                <a:lnTo>
                  <a:pt x="1333500" y="1202309"/>
                </a:lnTo>
                <a:lnTo>
                  <a:pt x="1333500" y="1218184"/>
                </a:lnTo>
                <a:lnTo>
                  <a:pt x="1365377" y="1218184"/>
                </a:lnTo>
                <a:lnTo>
                  <a:pt x="1368932" y="1214628"/>
                </a:lnTo>
                <a:lnTo>
                  <a:pt x="1368932" y="1210183"/>
                </a:lnTo>
                <a:lnTo>
                  <a:pt x="1353057" y="1210183"/>
                </a:lnTo>
                <a:lnTo>
                  <a:pt x="1353057" y="1202309"/>
                </a:lnTo>
                <a:close/>
              </a:path>
              <a:path w="1731645" h="1218564">
                <a:moveTo>
                  <a:pt x="1368932" y="1190117"/>
                </a:moveTo>
                <a:lnTo>
                  <a:pt x="1353057" y="1190117"/>
                </a:lnTo>
                <a:lnTo>
                  <a:pt x="1353057" y="1210183"/>
                </a:lnTo>
                <a:lnTo>
                  <a:pt x="1361058" y="1202309"/>
                </a:lnTo>
                <a:lnTo>
                  <a:pt x="1368932" y="1202309"/>
                </a:lnTo>
                <a:lnTo>
                  <a:pt x="1368932" y="1190117"/>
                </a:lnTo>
                <a:close/>
              </a:path>
              <a:path w="1731645" h="1218564">
                <a:moveTo>
                  <a:pt x="1368932" y="1202309"/>
                </a:moveTo>
                <a:lnTo>
                  <a:pt x="1361058" y="1202309"/>
                </a:lnTo>
                <a:lnTo>
                  <a:pt x="1353057" y="1210183"/>
                </a:lnTo>
                <a:lnTo>
                  <a:pt x="1368932" y="1210183"/>
                </a:lnTo>
                <a:lnTo>
                  <a:pt x="1368932" y="1202309"/>
                </a:lnTo>
                <a:close/>
              </a:path>
              <a:path w="1731645" h="1218564">
                <a:moveTo>
                  <a:pt x="1368932" y="1126617"/>
                </a:moveTo>
                <a:lnTo>
                  <a:pt x="1353057" y="1126617"/>
                </a:lnTo>
                <a:lnTo>
                  <a:pt x="1353057" y="1174242"/>
                </a:lnTo>
                <a:lnTo>
                  <a:pt x="1368932" y="1174242"/>
                </a:lnTo>
                <a:lnTo>
                  <a:pt x="1368932" y="1126617"/>
                </a:lnTo>
                <a:close/>
              </a:path>
              <a:path w="1731645" h="1218564">
                <a:moveTo>
                  <a:pt x="1368932" y="1063117"/>
                </a:moveTo>
                <a:lnTo>
                  <a:pt x="1353057" y="1063117"/>
                </a:lnTo>
                <a:lnTo>
                  <a:pt x="1353057" y="1110742"/>
                </a:lnTo>
                <a:lnTo>
                  <a:pt x="1368932" y="1110742"/>
                </a:lnTo>
                <a:lnTo>
                  <a:pt x="1368932" y="1063117"/>
                </a:lnTo>
                <a:close/>
              </a:path>
              <a:path w="1731645" h="1218564">
                <a:moveTo>
                  <a:pt x="1368932" y="999617"/>
                </a:moveTo>
                <a:lnTo>
                  <a:pt x="1353057" y="999617"/>
                </a:lnTo>
                <a:lnTo>
                  <a:pt x="1353057" y="1047242"/>
                </a:lnTo>
                <a:lnTo>
                  <a:pt x="1368932" y="1047242"/>
                </a:lnTo>
                <a:lnTo>
                  <a:pt x="1368932" y="999617"/>
                </a:lnTo>
                <a:close/>
              </a:path>
              <a:path w="1731645" h="1218564">
                <a:moveTo>
                  <a:pt x="1368932" y="936117"/>
                </a:moveTo>
                <a:lnTo>
                  <a:pt x="1353057" y="936117"/>
                </a:lnTo>
                <a:lnTo>
                  <a:pt x="1353057" y="983742"/>
                </a:lnTo>
                <a:lnTo>
                  <a:pt x="1368932" y="983742"/>
                </a:lnTo>
                <a:lnTo>
                  <a:pt x="1368932" y="936117"/>
                </a:lnTo>
                <a:close/>
              </a:path>
              <a:path w="1731645" h="1218564">
                <a:moveTo>
                  <a:pt x="1368932" y="872617"/>
                </a:moveTo>
                <a:lnTo>
                  <a:pt x="1353057" y="872617"/>
                </a:lnTo>
                <a:lnTo>
                  <a:pt x="1353057" y="920242"/>
                </a:lnTo>
                <a:lnTo>
                  <a:pt x="1368932" y="920242"/>
                </a:lnTo>
                <a:lnTo>
                  <a:pt x="1368932" y="872617"/>
                </a:lnTo>
                <a:close/>
              </a:path>
              <a:path w="1731645" h="1218564">
                <a:moveTo>
                  <a:pt x="1368932" y="809117"/>
                </a:moveTo>
                <a:lnTo>
                  <a:pt x="1353057" y="809117"/>
                </a:lnTo>
                <a:lnTo>
                  <a:pt x="1353057" y="856742"/>
                </a:lnTo>
                <a:lnTo>
                  <a:pt x="1368932" y="856742"/>
                </a:lnTo>
                <a:lnTo>
                  <a:pt x="1368932" y="809117"/>
                </a:lnTo>
                <a:close/>
              </a:path>
              <a:path w="1731645" h="1218564">
                <a:moveTo>
                  <a:pt x="1368932" y="745617"/>
                </a:moveTo>
                <a:lnTo>
                  <a:pt x="1353057" y="745617"/>
                </a:lnTo>
                <a:lnTo>
                  <a:pt x="1353057" y="793242"/>
                </a:lnTo>
                <a:lnTo>
                  <a:pt x="1368932" y="793242"/>
                </a:lnTo>
                <a:lnTo>
                  <a:pt x="1368932" y="745617"/>
                </a:lnTo>
                <a:close/>
              </a:path>
              <a:path w="1731645" h="1218564">
                <a:moveTo>
                  <a:pt x="1368932" y="682117"/>
                </a:moveTo>
                <a:lnTo>
                  <a:pt x="1353057" y="682117"/>
                </a:lnTo>
                <a:lnTo>
                  <a:pt x="1353057" y="729742"/>
                </a:lnTo>
                <a:lnTo>
                  <a:pt x="1368932" y="729742"/>
                </a:lnTo>
                <a:lnTo>
                  <a:pt x="1368932" y="682117"/>
                </a:lnTo>
                <a:close/>
              </a:path>
              <a:path w="1731645" h="1218564">
                <a:moveTo>
                  <a:pt x="1368932" y="618617"/>
                </a:moveTo>
                <a:lnTo>
                  <a:pt x="1353057" y="618617"/>
                </a:lnTo>
                <a:lnTo>
                  <a:pt x="1353057" y="666242"/>
                </a:lnTo>
                <a:lnTo>
                  <a:pt x="1368932" y="666242"/>
                </a:lnTo>
                <a:lnTo>
                  <a:pt x="1368932" y="618617"/>
                </a:lnTo>
                <a:close/>
              </a:path>
              <a:path w="1731645" h="1218564">
                <a:moveTo>
                  <a:pt x="1368932" y="555117"/>
                </a:moveTo>
                <a:lnTo>
                  <a:pt x="1353057" y="555117"/>
                </a:lnTo>
                <a:lnTo>
                  <a:pt x="1353057" y="602742"/>
                </a:lnTo>
                <a:lnTo>
                  <a:pt x="1368932" y="602742"/>
                </a:lnTo>
                <a:lnTo>
                  <a:pt x="1368932" y="555117"/>
                </a:lnTo>
                <a:close/>
              </a:path>
              <a:path w="1731645" h="1218564">
                <a:moveTo>
                  <a:pt x="1368932" y="491617"/>
                </a:moveTo>
                <a:lnTo>
                  <a:pt x="1353057" y="491617"/>
                </a:lnTo>
                <a:lnTo>
                  <a:pt x="1353057" y="539242"/>
                </a:lnTo>
                <a:lnTo>
                  <a:pt x="1368932" y="539242"/>
                </a:lnTo>
                <a:lnTo>
                  <a:pt x="1368932" y="491617"/>
                </a:lnTo>
                <a:close/>
              </a:path>
              <a:path w="1731645" h="1218564">
                <a:moveTo>
                  <a:pt x="1368932" y="428117"/>
                </a:moveTo>
                <a:lnTo>
                  <a:pt x="1353057" y="428117"/>
                </a:lnTo>
                <a:lnTo>
                  <a:pt x="1353057" y="475742"/>
                </a:lnTo>
                <a:lnTo>
                  <a:pt x="1368932" y="475742"/>
                </a:lnTo>
                <a:lnTo>
                  <a:pt x="1368932" y="428117"/>
                </a:lnTo>
                <a:close/>
              </a:path>
              <a:path w="1731645" h="1218564">
                <a:moveTo>
                  <a:pt x="1368932" y="364617"/>
                </a:moveTo>
                <a:lnTo>
                  <a:pt x="1353057" y="364617"/>
                </a:lnTo>
                <a:lnTo>
                  <a:pt x="1353057" y="412242"/>
                </a:lnTo>
                <a:lnTo>
                  <a:pt x="1368932" y="412242"/>
                </a:lnTo>
                <a:lnTo>
                  <a:pt x="1368932" y="364617"/>
                </a:lnTo>
                <a:close/>
              </a:path>
              <a:path w="1731645" h="1218564">
                <a:moveTo>
                  <a:pt x="1368932" y="301117"/>
                </a:moveTo>
                <a:lnTo>
                  <a:pt x="1353057" y="301117"/>
                </a:lnTo>
                <a:lnTo>
                  <a:pt x="1353057" y="348742"/>
                </a:lnTo>
                <a:lnTo>
                  <a:pt x="1368932" y="348742"/>
                </a:lnTo>
                <a:lnTo>
                  <a:pt x="1368932" y="301117"/>
                </a:lnTo>
                <a:close/>
              </a:path>
              <a:path w="1731645" h="1218564">
                <a:moveTo>
                  <a:pt x="1368932" y="237617"/>
                </a:moveTo>
                <a:lnTo>
                  <a:pt x="1353057" y="237617"/>
                </a:lnTo>
                <a:lnTo>
                  <a:pt x="1353057" y="285242"/>
                </a:lnTo>
                <a:lnTo>
                  <a:pt x="1368932" y="285242"/>
                </a:lnTo>
                <a:lnTo>
                  <a:pt x="1368932" y="237617"/>
                </a:lnTo>
                <a:close/>
              </a:path>
              <a:path w="1731645" h="1218564">
                <a:moveTo>
                  <a:pt x="1368932" y="174117"/>
                </a:moveTo>
                <a:lnTo>
                  <a:pt x="1353057" y="174117"/>
                </a:lnTo>
                <a:lnTo>
                  <a:pt x="1353057" y="221742"/>
                </a:lnTo>
                <a:lnTo>
                  <a:pt x="1368932" y="221742"/>
                </a:lnTo>
                <a:lnTo>
                  <a:pt x="1368932" y="174117"/>
                </a:lnTo>
                <a:close/>
              </a:path>
              <a:path w="1731645" h="1218564">
                <a:moveTo>
                  <a:pt x="1368932" y="110617"/>
                </a:moveTo>
                <a:lnTo>
                  <a:pt x="1353057" y="110617"/>
                </a:lnTo>
                <a:lnTo>
                  <a:pt x="1353057" y="158242"/>
                </a:lnTo>
                <a:lnTo>
                  <a:pt x="1368932" y="158242"/>
                </a:lnTo>
                <a:lnTo>
                  <a:pt x="1368932" y="110617"/>
                </a:lnTo>
                <a:close/>
              </a:path>
              <a:path w="1731645" h="1218564">
                <a:moveTo>
                  <a:pt x="1367408" y="45466"/>
                </a:moveTo>
                <a:lnTo>
                  <a:pt x="1356614" y="45466"/>
                </a:lnTo>
                <a:lnTo>
                  <a:pt x="1353057" y="49022"/>
                </a:lnTo>
                <a:lnTo>
                  <a:pt x="1353057" y="94742"/>
                </a:lnTo>
                <a:lnTo>
                  <a:pt x="1368932" y="94742"/>
                </a:lnTo>
                <a:lnTo>
                  <a:pt x="1368932" y="61468"/>
                </a:lnTo>
                <a:lnTo>
                  <a:pt x="1361058" y="61468"/>
                </a:lnTo>
                <a:lnTo>
                  <a:pt x="1367408" y="55015"/>
                </a:lnTo>
                <a:lnTo>
                  <a:pt x="1367408" y="45466"/>
                </a:lnTo>
                <a:close/>
              </a:path>
              <a:path w="1731645" h="1218564">
                <a:moveTo>
                  <a:pt x="1367408" y="55015"/>
                </a:moveTo>
                <a:lnTo>
                  <a:pt x="1361058" y="61468"/>
                </a:lnTo>
                <a:lnTo>
                  <a:pt x="1367408" y="61468"/>
                </a:lnTo>
                <a:lnTo>
                  <a:pt x="1367408" y="55015"/>
                </a:lnTo>
                <a:close/>
              </a:path>
              <a:path w="1731645" h="1218564">
                <a:moveTo>
                  <a:pt x="1368932" y="53467"/>
                </a:moveTo>
                <a:lnTo>
                  <a:pt x="1367408" y="55015"/>
                </a:lnTo>
                <a:lnTo>
                  <a:pt x="1367408" y="61468"/>
                </a:lnTo>
                <a:lnTo>
                  <a:pt x="1368932" y="61468"/>
                </a:lnTo>
                <a:lnTo>
                  <a:pt x="1368932" y="53467"/>
                </a:lnTo>
                <a:close/>
              </a:path>
              <a:path w="1731645" h="1218564">
                <a:moveTo>
                  <a:pt x="1430908" y="45466"/>
                </a:moveTo>
                <a:lnTo>
                  <a:pt x="1383283" y="45466"/>
                </a:lnTo>
                <a:lnTo>
                  <a:pt x="1383283" y="61468"/>
                </a:lnTo>
                <a:lnTo>
                  <a:pt x="1430908" y="61468"/>
                </a:lnTo>
                <a:lnTo>
                  <a:pt x="1430908" y="45466"/>
                </a:lnTo>
                <a:close/>
              </a:path>
              <a:path w="1731645" h="1218564">
                <a:moveTo>
                  <a:pt x="1494408" y="45466"/>
                </a:moveTo>
                <a:lnTo>
                  <a:pt x="1446783" y="45466"/>
                </a:lnTo>
                <a:lnTo>
                  <a:pt x="1446783" y="61468"/>
                </a:lnTo>
                <a:lnTo>
                  <a:pt x="1494408" y="61468"/>
                </a:lnTo>
                <a:lnTo>
                  <a:pt x="1494408" y="45466"/>
                </a:lnTo>
                <a:close/>
              </a:path>
              <a:path w="1731645" h="1218564">
                <a:moveTo>
                  <a:pt x="1557908" y="45466"/>
                </a:moveTo>
                <a:lnTo>
                  <a:pt x="1510283" y="45466"/>
                </a:lnTo>
                <a:lnTo>
                  <a:pt x="1510283" y="61468"/>
                </a:lnTo>
                <a:lnTo>
                  <a:pt x="1557908" y="61468"/>
                </a:lnTo>
                <a:lnTo>
                  <a:pt x="1557908" y="45466"/>
                </a:lnTo>
                <a:close/>
              </a:path>
              <a:path w="1731645" h="1218564">
                <a:moveTo>
                  <a:pt x="1621408" y="45466"/>
                </a:moveTo>
                <a:lnTo>
                  <a:pt x="1573783" y="45466"/>
                </a:lnTo>
                <a:lnTo>
                  <a:pt x="1573783" y="61468"/>
                </a:lnTo>
                <a:lnTo>
                  <a:pt x="1621408" y="61468"/>
                </a:lnTo>
                <a:lnTo>
                  <a:pt x="1621408" y="45466"/>
                </a:lnTo>
                <a:close/>
              </a:path>
              <a:path w="1731645" h="1218564">
                <a:moveTo>
                  <a:pt x="1700076" y="53467"/>
                </a:moveTo>
                <a:lnTo>
                  <a:pt x="1635632" y="91059"/>
                </a:lnTo>
                <a:lnTo>
                  <a:pt x="1631823" y="93218"/>
                </a:lnTo>
                <a:lnTo>
                  <a:pt x="1630552" y="98171"/>
                </a:lnTo>
                <a:lnTo>
                  <a:pt x="1632712" y="101854"/>
                </a:lnTo>
                <a:lnTo>
                  <a:pt x="1634998" y="105663"/>
                </a:lnTo>
                <a:lnTo>
                  <a:pt x="1639824" y="106934"/>
                </a:lnTo>
                <a:lnTo>
                  <a:pt x="1643633" y="104775"/>
                </a:lnTo>
                <a:lnTo>
                  <a:pt x="1717813" y="61468"/>
                </a:lnTo>
                <a:lnTo>
                  <a:pt x="1700783" y="61468"/>
                </a:lnTo>
                <a:lnTo>
                  <a:pt x="1700783" y="53879"/>
                </a:lnTo>
                <a:lnTo>
                  <a:pt x="1700076" y="53467"/>
                </a:lnTo>
                <a:close/>
              </a:path>
              <a:path w="1731645" h="1218564">
                <a:moveTo>
                  <a:pt x="1684908" y="45466"/>
                </a:moveTo>
                <a:lnTo>
                  <a:pt x="1637283" y="45466"/>
                </a:lnTo>
                <a:lnTo>
                  <a:pt x="1637283" y="61468"/>
                </a:lnTo>
                <a:lnTo>
                  <a:pt x="1684908" y="61468"/>
                </a:lnTo>
                <a:lnTo>
                  <a:pt x="1684908" y="45466"/>
                </a:lnTo>
                <a:close/>
              </a:path>
              <a:path w="1731645" h="1218564">
                <a:moveTo>
                  <a:pt x="1700783" y="53879"/>
                </a:moveTo>
                <a:lnTo>
                  <a:pt x="1700783" y="61468"/>
                </a:lnTo>
                <a:lnTo>
                  <a:pt x="1715769" y="61468"/>
                </a:lnTo>
                <a:lnTo>
                  <a:pt x="1715769" y="60325"/>
                </a:lnTo>
                <a:lnTo>
                  <a:pt x="1711832" y="60325"/>
                </a:lnTo>
                <a:lnTo>
                  <a:pt x="1700783" y="53879"/>
                </a:lnTo>
                <a:close/>
              </a:path>
              <a:path w="1731645" h="1218564">
                <a:moveTo>
                  <a:pt x="1717813" y="45466"/>
                </a:moveTo>
                <a:lnTo>
                  <a:pt x="1715769" y="45466"/>
                </a:lnTo>
                <a:lnTo>
                  <a:pt x="1715769" y="61468"/>
                </a:lnTo>
                <a:lnTo>
                  <a:pt x="1717813" y="61468"/>
                </a:lnTo>
                <a:lnTo>
                  <a:pt x="1731517" y="53467"/>
                </a:lnTo>
                <a:lnTo>
                  <a:pt x="1717813" y="45466"/>
                </a:lnTo>
                <a:close/>
              </a:path>
              <a:path w="1731645" h="1218564">
                <a:moveTo>
                  <a:pt x="1711832" y="46609"/>
                </a:moveTo>
                <a:lnTo>
                  <a:pt x="1700783" y="53054"/>
                </a:lnTo>
                <a:lnTo>
                  <a:pt x="1700783" y="53879"/>
                </a:lnTo>
                <a:lnTo>
                  <a:pt x="1711832" y="60325"/>
                </a:lnTo>
                <a:lnTo>
                  <a:pt x="1711832" y="46609"/>
                </a:lnTo>
                <a:close/>
              </a:path>
              <a:path w="1731645" h="1218564">
                <a:moveTo>
                  <a:pt x="1715769" y="46609"/>
                </a:moveTo>
                <a:lnTo>
                  <a:pt x="1711832" y="46609"/>
                </a:lnTo>
                <a:lnTo>
                  <a:pt x="1711832" y="60325"/>
                </a:lnTo>
                <a:lnTo>
                  <a:pt x="1715769" y="60325"/>
                </a:lnTo>
                <a:lnTo>
                  <a:pt x="1715769" y="46609"/>
                </a:lnTo>
                <a:close/>
              </a:path>
              <a:path w="1731645" h="1218564">
                <a:moveTo>
                  <a:pt x="1700783" y="53054"/>
                </a:moveTo>
                <a:lnTo>
                  <a:pt x="1700076" y="53467"/>
                </a:lnTo>
                <a:lnTo>
                  <a:pt x="1700783" y="53879"/>
                </a:lnTo>
                <a:lnTo>
                  <a:pt x="1700783" y="53054"/>
                </a:lnTo>
                <a:close/>
              </a:path>
              <a:path w="1731645" h="1218564">
                <a:moveTo>
                  <a:pt x="1639824" y="0"/>
                </a:moveTo>
                <a:lnTo>
                  <a:pt x="1634998" y="1270"/>
                </a:lnTo>
                <a:lnTo>
                  <a:pt x="1632712" y="5080"/>
                </a:lnTo>
                <a:lnTo>
                  <a:pt x="1630552" y="8762"/>
                </a:lnTo>
                <a:lnTo>
                  <a:pt x="1631823" y="13716"/>
                </a:lnTo>
                <a:lnTo>
                  <a:pt x="1635632" y="15875"/>
                </a:lnTo>
                <a:lnTo>
                  <a:pt x="1700076" y="53467"/>
                </a:lnTo>
                <a:lnTo>
                  <a:pt x="1700783" y="53054"/>
                </a:lnTo>
                <a:lnTo>
                  <a:pt x="1700783" y="45466"/>
                </a:lnTo>
                <a:lnTo>
                  <a:pt x="1717813" y="45466"/>
                </a:lnTo>
                <a:lnTo>
                  <a:pt x="1643633" y="2159"/>
                </a:lnTo>
                <a:lnTo>
                  <a:pt x="1639824" y="0"/>
                </a:lnTo>
                <a:close/>
              </a:path>
              <a:path w="1731645" h="1218564">
                <a:moveTo>
                  <a:pt x="1715769" y="45466"/>
                </a:moveTo>
                <a:lnTo>
                  <a:pt x="1700783" y="45466"/>
                </a:lnTo>
                <a:lnTo>
                  <a:pt x="1700783" y="53054"/>
                </a:lnTo>
                <a:lnTo>
                  <a:pt x="1711832" y="46609"/>
                </a:lnTo>
                <a:lnTo>
                  <a:pt x="1715769" y="46609"/>
                </a:lnTo>
                <a:lnTo>
                  <a:pt x="1715769" y="45466"/>
                </a:lnTo>
                <a:close/>
              </a:path>
            </a:pathLst>
          </a:custGeom>
          <a:solidFill>
            <a:srgbClr val="7E7E7E"/>
          </a:solidFill>
        </p:spPr>
        <p:txBody>
          <a:bodyPr wrap="square" lIns="0" tIns="0" rIns="0" bIns="0" rtlCol="0"/>
          <a:lstStyle/>
          <a:p/>
        </p:txBody>
      </p:sp>
      <p:sp>
        <p:nvSpPr>
          <p:cNvPr id="36" name="object 36"/>
          <p:cNvSpPr/>
          <p:nvPr/>
        </p:nvSpPr>
        <p:spPr>
          <a:xfrm>
            <a:off x="4748784" y="5042534"/>
            <a:ext cx="1761489" cy="650875"/>
          </a:xfrm>
          <a:custGeom>
            <a:avLst/>
            <a:gdLst/>
            <a:ahLst/>
            <a:cxnLst/>
            <a:rect l="l" t="t" r="r" b="b"/>
            <a:pathLst>
              <a:path w="1761490" h="650875">
                <a:moveTo>
                  <a:pt x="47625" y="0"/>
                </a:moveTo>
                <a:lnTo>
                  <a:pt x="0" y="0"/>
                </a:lnTo>
                <a:lnTo>
                  <a:pt x="0" y="15875"/>
                </a:lnTo>
                <a:lnTo>
                  <a:pt x="47625" y="15875"/>
                </a:lnTo>
                <a:lnTo>
                  <a:pt x="47625" y="0"/>
                </a:lnTo>
                <a:close/>
              </a:path>
              <a:path w="1761490" h="650875">
                <a:moveTo>
                  <a:pt x="111125" y="0"/>
                </a:moveTo>
                <a:lnTo>
                  <a:pt x="63500" y="0"/>
                </a:lnTo>
                <a:lnTo>
                  <a:pt x="63500" y="15875"/>
                </a:lnTo>
                <a:lnTo>
                  <a:pt x="111125" y="15875"/>
                </a:lnTo>
                <a:lnTo>
                  <a:pt x="111125" y="0"/>
                </a:lnTo>
                <a:close/>
              </a:path>
              <a:path w="1761490" h="650875">
                <a:moveTo>
                  <a:pt x="174625" y="0"/>
                </a:moveTo>
                <a:lnTo>
                  <a:pt x="127000" y="0"/>
                </a:lnTo>
                <a:lnTo>
                  <a:pt x="127000" y="15875"/>
                </a:lnTo>
                <a:lnTo>
                  <a:pt x="174625" y="15875"/>
                </a:lnTo>
                <a:lnTo>
                  <a:pt x="174625" y="0"/>
                </a:lnTo>
                <a:close/>
              </a:path>
              <a:path w="1761490" h="650875">
                <a:moveTo>
                  <a:pt x="238125" y="0"/>
                </a:moveTo>
                <a:lnTo>
                  <a:pt x="190500" y="0"/>
                </a:lnTo>
                <a:lnTo>
                  <a:pt x="190500" y="15875"/>
                </a:lnTo>
                <a:lnTo>
                  <a:pt x="238125" y="15875"/>
                </a:lnTo>
                <a:lnTo>
                  <a:pt x="238125" y="0"/>
                </a:lnTo>
                <a:close/>
              </a:path>
              <a:path w="1761490" h="650875">
                <a:moveTo>
                  <a:pt x="301625" y="0"/>
                </a:moveTo>
                <a:lnTo>
                  <a:pt x="254000" y="0"/>
                </a:lnTo>
                <a:lnTo>
                  <a:pt x="254000" y="15875"/>
                </a:lnTo>
                <a:lnTo>
                  <a:pt x="301625" y="15875"/>
                </a:lnTo>
                <a:lnTo>
                  <a:pt x="301625" y="0"/>
                </a:lnTo>
                <a:close/>
              </a:path>
              <a:path w="1761490" h="650875">
                <a:moveTo>
                  <a:pt x="365125" y="0"/>
                </a:moveTo>
                <a:lnTo>
                  <a:pt x="317500" y="0"/>
                </a:lnTo>
                <a:lnTo>
                  <a:pt x="317500" y="15875"/>
                </a:lnTo>
                <a:lnTo>
                  <a:pt x="365125" y="15875"/>
                </a:lnTo>
                <a:lnTo>
                  <a:pt x="365125" y="0"/>
                </a:lnTo>
                <a:close/>
              </a:path>
              <a:path w="1761490" h="650875">
                <a:moveTo>
                  <a:pt x="428625" y="0"/>
                </a:moveTo>
                <a:lnTo>
                  <a:pt x="381000" y="0"/>
                </a:lnTo>
                <a:lnTo>
                  <a:pt x="381000" y="15875"/>
                </a:lnTo>
                <a:lnTo>
                  <a:pt x="428625" y="15875"/>
                </a:lnTo>
                <a:lnTo>
                  <a:pt x="428625" y="0"/>
                </a:lnTo>
                <a:close/>
              </a:path>
              <a:path w="1761490" h="650875">
                <a:moveTo>
                  <a:pt x="492125" y="0"/>
                </a:moveTo>
                <a:lnTo>
                  <a:pt x="444500" y="0"/>
                </a:lnTo>
                <a:lnTo>
                  <a:pt x="444500" y="15875"/>
                </a:lnTo>
                <a:lnTo>
                  <a:pt x="492125" y="15875"/>
                </a:lnTo>
                <a:lnTo>
                  <a:pt x="492125" y="0"/>
                </a:lnTo>
                <a:close/>
              </a:path>
              <a:path w="1761490" h="650875">
                <a:moveTo>
                  <a:pt x="555625" y="0"/>
                </a:moveTo>
                <a:lnTo>
                  <a:pt x="508000" y="0"/>
                </a:lnTo>
                <a:lnTo>
                  <a:pt x="508000" y="15875"/>
                </a:lnTo>
                <a:lnTo>
                  <a:pt x="555625" y="15875"/>
                </a:lnTo>
                <a:lnTo>
                  <a:pt x="555625" y="0"/>
                </a:lnTo>
                <a:close/>
              </a:path>
              <a:path w="1761490" h="650875">
                <a:moveTo>
                  <a:pt x="619125" y="0"/>
                </a:moveTo>
                <a:lnTo>
                  <a:pt x="571500" y="0"/>
                </a:lnTo>
                <a:lnTo>
                  <a:pt x="571500" y="15875"/>
                </a:lnTo>
                <a:lnTo>
                  <a:pt x="619125" y="15875"/>
                </a:lnTo>
                <a:lnTo>
                  <a:pt x="619125" y="0"/>
                </a:lnTo>
                <a:close/>
              </a:path>
              <a:path w="1761490" h="650875">
                <a:moveTo>
                  <a:pt x="682625" y="0"/>
                </a:moveTo>
                <a:lnTo>
                  <a:pt x="635000" y="0"/>
                </a:lnTo>
                <a:lnTo>
                  <a:pt x="635000" y="15875"/>
                </a:lnTo>
                <a:lnTo>
                  <a:pt x="682625" y="15875"/>
                </a:lnTo>
                <a:lnTo>
                  <a:pt x="682625" y="0"/>
                </a:lnTo>
                <a:close/>
              </a:path>
              <a:path w="1761490" h="650875">
                <a:moveTo>
                  <a:pt x="746125" y="0"/>
                </a:moveTo>
                <a:lnTo>
                  <a:pt x="698500" y="0"/>
                </a:lnTo>
                <a:lnTo>
                  <a:pt x="698500" y="15875"/>
                </a:lnTo>
                <a:lnTo>
                  <a:pt x="746125" y="15875"/>
                </a:lnTo>
                <a:lnTo>
                  <a:pt x="746125" y="0"/>
                </a:lnTo>
                <a:close/>
              </a:path>
              <a:path w="1761490" h="650875">
                <a:moveTo>
                  <a:pt x="809625" y="0"/>
                </a:moveTo>
                <a:lnTo>
                  <a:pt x="762000" y="0"/>
                </a:lnTo>
                <a:lnTo>
                  <a:pt x="762000" y="15875"/>
                </a:lnTo>
                <a:lnTo>
                  <a:pt x="809625" y="15875"/>
                </a:lnTo>
                <a:lnTo>
                  <a:pt x="809625" y="0"/>
                </a:lnTo>
                <a:close/>
              </a:path>
              <a:path w="1761490" h="650875">
                <a:moveTo>
                  <a:pt x="873125" y="0"/>
                </a:moveTo>
                <a:lnTo>
                  <a:pt x="825500" y="0"/>
                </a:lnTo>
                <a:lnTo>
                  <a:pt x="825500" y="15875"/>
                </a:lnTo>
                <a:lnTo>
                  <a:pt x="873125" y="15875"/>
                </a:lnTo>
                <a:lnTo>
                  <a:pt x="873125" y="0"/>
                </a:lnTo>
                <a:close/>
              </a:path>
              <a:path w="1761490" h="650875">
                <a:moveTo>
                  <a:pt x="936625" y="0"/>
                </a:moveTo>
                <a:lnTo>
                  <a:pt x="889000" y="0"/>
                </a:lnTo>
                <a:lnTo>
                  <a:pt x="889000" y="15875"/>
                </a:lnTo>
                <a:lnTo>
                  <a:pt x="936625" y="15875"/>
                </a:lnTo>
                <a:lnTo>
                  <a:pt x="936625" y="0"/>
                </a:lnTo>
                <a:close/>
              </a:path>
              <a:path w="1761490" h="650875">
                <a:moveTo>
                  <a:pt x="1000125" y="0"/>
                </a:moveTo>
                <a:lnTo>
                  <a:pt x="952500" y="0"/>
                </a:lnTo>
                <a:lnTo>
                  <a:pt x="952500" y="15875"/>
                </a:lnTo>
                <a:lnTo>
                  <a:pt x="1000125" y="15875"/>
                </a:lnTo>
                <a:lnTo>
                  <a:pt x="1000125" y="0"/>
                </a:lnTo>
                <a:close/>
              </a:path>
              <a:path w="1761490" h="650875">
                <a:moveTo>
                  <a:pt x="1063625" y="0"/>
                </a:moveTo>
                <a:lnTo>
                  <a:pt x="1016000" y="0"/>
                </a:lnTo>
                <a:lnTo>
                  <a:pt x="1016000" y="15875"/>
                </a:lnTo>
                <a:lnTo>
                  <a:pt x="1063625" y="15875"/>
                </a:lnTo>
                <a:lnTo>
                  <a:pt x="1063625" y="0"/>
                </a:lnTo>
                <a:close/>
              </a:path>
              <a:path w="1761490" h="650875">
                <a:moveTo>
                  <a:pt x="1127125" y="0"/>
                </a:moveTo>
                <a:lnTo>
                  <a:pt x="1079500" y="0"/>
                </a:lnTo>
                <a:lnTo>
                  <a:pt x="1079500" y="15875"/>
                </a:lnTo>
                <a:lnTo>
                  <a:pt x="1127125" y="15875"/>
                </a:lnTo>
                <a:lnTo>
                  <a:pt x="1127125" y="0"/>
                </a:lnTo>
                <a:close/>
              </a:path>
              <a:path w="1761490" h="650875">
                <a:moveTo>
                  <a:pt x="1190625" y="0"/>
                </a:moveTo>
                <a:lnTo>
                  <a:pt x="1143000" y="0"/>
                </a:lnTo>
                <a:lnTo>
                  <a:pt x="1143000" y="15875"/>
                </a:lnTo>
                <a:lnTo>
                  <a:pt x="1190625" y="15875"/>
                </a:lnTo>
                <a:lnTo>
                  <a:pt x="1190625" y="0"/>
                </a:lnTo>
                <a:close/>
              </a:path>
              <a:path w="1761490" h="650875">
                <a:moveTo>
                  <a:pt x="1254125" y="0"/>
                </a:moveTo>
                <a:lnTo>
                  <a:pt x="1206500" y="0"/>
                </a:lnTo>
                <a:lnTo>
                  <a:pt x="1206500" y="15875"/>
                </a:lnTo>
                <a:lnTo>
                  <a:pt x="1254125" y="15875"/>
                </a:lnTo>
                <a:lnTo>
                  <a:pt x="1254125" y="0"/>
                </a:lnTo>
                <a:close/>
              </a:path>
              <a:path w="1761490" h="650875">
                <a:moveTo>
                  <a:pt x="1317625" y="0"/>
                </a:moveTo>
                <a:lnTo>
                  <a:pt x="1270000" y="0"/>
                </a:lnTo>
                <a:lnTo>
                  <a:pt x="1270000" y="15875"/>
                </a:lnTo>
                <a:lnTo>
                  <a:pt x="1317625" y="15875"/>
                </a:lnTo>
                <a:lnTo>
                  <a:pt x="1317625" y="0"/>
                </a:lnTo>
                <a:close/>
              </a:path>
              <a:path w="1761490" h="650875">
                <a:moveTo>
                  <a:pt x="1352168" y="8000"/>
                </a:moveTo>
                <a:lnTo>
                  <a:pt x="1352168" y="29082"/>
                </a:lnTo>
                <a:lnTo>
                  <a:pt x="1368043" y="29082"/>
                </a:lnTo>
                <a:lnTo>
                  <a:pt x="1368043" y="15875"/>
                </a:lnTo>
                <a:lnTo>
                  <a:pt x="1360042" y="15875"/>
                </a:lnTo>
                <a:lnTo>
                  <a:pt x="1352168" y="8000"/>
                </a:lnTo>
                <a:close/>
              </a:path>
              <a:path w="1761490" h="650875">
                <a:moveTo>
                  <a:pt x="1364488" y="0"/>
                </a:moveTo>
                <a:lnTo>
                  <a:pt x="1333500" y="0"/>
                </a:lnTo>
                <a:lnTo>
                  <a:pt x="1333500" y="15875"/>
                </a:lnTo>
                <a:lnTo>
                  <a:pt x="1352168" y="15875"/>
                </a:lnTo>
                <a:lnTo>
                  <a:pt x="1352168" y="8000"/>
                </a:lnTo>
                <a:lnTo>
                  <a:pt x="1368043" y="8000"/>
                </a:lnTo>
                <a:lnTo>
                  <a:pt x="1368043" y="3556"/>
                </a:lnTo>
                <a:lnTo>
                  <a:pt x="1364488" y="0"/>
                </a:lnTo>
                <a:close/>
              </a:path>
              <a:path w="1761490" h="650875">
                <a:moveTo>
                  <a:pt x="1368043" y="8000"/>
                </a:moveTo>
                <a:lnTo>
                  <a:pt x="1352168" y="8000"/>
                </a:lnTo>
                <a:lnTo>
                  <a:pt x="1360042" y="15875"/>
                </a:lnTo>
                <a:lnTo>
                  <a:pt x="1368043" y="15875"/>
                </a:lnTo>
                <a:lnTo>
                  <a:pt x="1368043" y="8000"/>
                </a:lnTo>
                <a:close/>
              </a:path>
              <a:path w="1761490" h="650875">
                <a:moveTo>
                  <a:pt x="1368043" y="44957"/>
                </a:moveTo>
                <a:lnTo>
                  <a:pt x="1352168" y="44957"/>
                </a:lnTo>
                <a:lnTo>
                  <a:pt x="1352168" y="92582"/>
                </a:lnTo>
                <a:lnTo>
                  <a:pt x="1368043" y="92582"/>
                </a:lnTo>
                <a:lnTo>
                  <a:pt x="1368043" y="44957"/>
                </a:lnTo>
                <a:close/>
              </a:path>
              <a:path w="1761490" h="650875">
                <a:moveTo>
                  <a:pt x="1368043" y="108457"/>
                </a:moveTo>
                <a:lnTo>
                  <a:pt x="1352168" y="108457"/>
                </a:lnTo>
                <a:lnTo>
                  <a:pt x="1352168" y="156082"/>
                </a:lnTo>
                <a:lnTo>
                  <a:pt x="1368043" y="156082"/>
                </a:lnTo>
                <a:lnTo>
                  <a:pt x="1368043" y="108457"/>
                </a:lnTo>
                <a:close/>
              </a:path>
              <a:path w="1761490" h="650875">
                <a:moveTo>
                  <a:pt x="1368043" y="171957"/>
                </a:moveTo>
                <a:lnTo>
                  <a:pt x="1352168" y="171957"/>
                </a:lnTo>
                <a:lnTo>
                  <a:pt x="1352168" y="219582"/>
                </a:lnTo>
                <a:lnTo>
                  <a:pt x="1368043" y="219582"/>
                </a:lnTo>
                <a:lnTo>
                  <a:pt x="1368043" y="171957"/>
                </a:lnTo>
                <a:close/>
              </a:path>
              <a:path w="1761490" h="650875">
                <a:moveTo>
                  <a:pt x="1368043" y="235457"/>
                </a:moveTo>
                <a:lnTo>
                  <a:pt x="1352168" y="235457"/>
                </a:lnTo>
                <a:lnTo>
                  <a:pt x="1352168" y="283082"/>
                </a:lnTo>
                <a:lnTo>
                  <a:pt x="1368043" y="283082"/>
                </a:lnTo>
                <a:lnTo>
                  <a:pt x="1368043" y="235457"/>
                </a:lnTo>
                <a:close/>
              </a:path>
              <a:path w="1761490" h="650875">
                <a:moveTo>
                  <a:pt x="1368043" y="298957"/>
                </a:moveTo>
                <a:lnTo>
                  <a:pt x="1352168" y="298957"/>
                </a:lnTo>
                <a:lnTo>
                  <a:pt x="1352168" y="346582"/>
                </a:lnTo>
                <a:lnTo>
                  <a:pt x="1368043" y="346582"/>
                </a:lnTo>
                <a:lnTo>
                  <a:pt x="1368043" y="298957"/>
                </a:lnTo>
                <a:close/>
              </a:path>
              <a:path w="1761490" h="650875">
                <a:moveTo>
                  <a:pt x="1368043" y="362457"/>
                </a:moveTo>
                <a:lnTo>
                  <a:pt x="1352168" y="362457"/>
                </a:lnTo>
                <a:lnTo>
                  <a:pt x="1352168" y="410082"/>
                </a:lnTo>
                <a:lnTo>
                  <a:pt x="1368043" y="410082"/>
                </a:lnTo>
                <a:lnTo>
                  <a:pt x="1368043" y="362457"/>
                </a:lnTo>
                <a:close/>
              </a:path>
              <a:path w="1761490" h="650875">
                <a:moveTo>
                  <a:pt x="1368043" y="425957"/>
                </a:moveTo>
                <a:lnTo>
                  <a:pt x="1352168" y="425957"/>
                </a:lnTo>
                <a:lnTo>
                  <a:pt x="1352168" y="473582"/>
                </a:lnTo>
                <a:lnTo>
                  <a:pt x="1368043" y="473582"/>
                </a:lnTo>
                <a:lnTo>
                  <a:pt x="1368043" y="425957"/>
                </a:lnTo>
                <a:close/>
              </a:path>
              <a:path w="1761490" h="650875">
                <a:moveTo>
                  <a:pt x="1368043" y="489457"/>
                </a:moveTo>
                <a:lnTo>
                  <a:pt x="1352168" y="489457"/>
                </a:lnTo>
                <a:lnTo>
                  <a:pt x="1352168" y="537082"/>
                </a:lnTo>
                <a:lnTo>
                  <a:pt x="1368043" y="537082"/>
                </a:lnTo>
                <a:lnTo>
                  <a:pt x="1368043" y="489457"/>
                </a:lnTo>
                <a:close/>
              </a:path>
              <a:path w="1761490" h="650875">
                <a:moveTo>
                  <a:pt x="1368043" y="552919"/>
                </a:moveTo>
                <a:lnTo>
                  <a:pt x="1352168" y="552919"/>
                </a:lnTo>
                <a:lnTo>
                  <a:pt x="1352168" y="601700"/>
                </a:lnTo>
                <a:lnTo>
                  <a:pt x="1355725" y="605256"/>
                </a:lnTo>
                <a:lnTo>
                  <a:pt x="1363344" y="605256"/>
                </a:lnTo>
                <a:lnTo>
                  <a:pt x="1363344" y="592657"/>
                </a:lnTo>
                <a:lnTo>
                  <a:pt x="1360042" y="589381"/>
                </a:lnTo>
                <a:lnTo>
                  <a:pt x="1368043" y="589381"/>
                </a:lnTo>
                <a:lnTo>
                  <a:pt x="1368043" y="552919"/>
                </a:lnTo>
                <a:close/>
              </a:path>
              <a:path w="1761490" h="650875">
                <a:moveTo>
                  <a:pt x="1368043" y="589381"/>
                </a:moveTo>
                <a:lnTo>
                  <a:pt x="1363344" y="589381"/>
                </a:lnTo>
                <a:lnTo>
                  <a:pt x="1363344" y="592657"/>
                </a:lnTo>
                <a:lnTo>
                  <a:pt x="1368043" y="597319"/>
                </a:lnTo>
                <a:lnTo>
                  <a:pt x="1368043" y="589381"/>
                </a:lnTo>
                <a:close/>
              </a:path>
              <a:path w="1761490" h="650875">
                <a:moveTo>
                  <a:pt x="1363344" y="589381"/>
                </a:moveTo>
                <a:lnTo>
                  <a:pt x="1360042" y="589381"/>
                </a:lnTo>
                <a:lnTo>
                  <a:pt x="1363344" y="592657"/>
                </a:lnTo>
                <a:lnTo>
                  <a:pt x="1363344" y="589381"/>
                </a:lnTo>
                <a:close/>
              </a:path>
              <a:path w="1761490" h="650875">
                <a:moveTo>
                  <a:pt x="1426844" y="589381"/>
                </a:moveTo>
                <a:lnTo>
                  <a:pt x="1379219" y="589381"/>
                </a:lnTo>
                <a:lnTo>
                  <a:pt x="1379219" y="605256"/>
                </a:lnTo>
                <a:lnTo>
                  <a:pt x="1426844" y="605256"/>
                </a:lnTo>
                <a:lnTo>
                  <a:pt x="1426844" y="589381"/>
                </a:lnTo>
                <a:close/>
              </a:path>
              <a:path w="1761490" h="650875">
                <a:moveTo>
                  <a:pt x="1490344" y="589381"/>
                </a:moveTo>
                <a:lnTo>
                  <a:pt x="1442719" y="589381"/>
                </a:lnTo>
                <a:lnTo>
                  <a:pt x="1442719" y="605256"/>
                </a:lnTo>
                <a:lnTo>
                  <a:pt x="1490344" y="605256"/>
                </a:lnTo>
                <a:lnTo>
                  <a:pt x="1490344" y="589381"/>
                </a:lnTo>
                <a:close/>
              </a:path>
              <a:path w="1761490" h="650875">
                <a:moveTo>
                  <a:pt x="1553844" y="589381"/>
                </a:moveTo>
                <a:lnTo>
                  <a:pt x="1506219" y="589381"/>
                </a:lnTo>
                <a:lnTo>
                  <a:pt x="1506219" y="605256"/>
                </a:lnTo>
                <a:lnTo>
                  <a:pt x="1553844" y="605256"/>
                </a:lnTo>
                <a:lnTo>
                  <a:pt x="1553844" y="589381"/>
                </a:lnTo>
                <a:close/>
              </a:path>
              <a:path w="1761490" h="650875">
                <a:moveTo>
                  <a:pt x="1617344" y="589381"/>
                </a:moveTo>
                <a:lnTo>
                  <a:pt x="1569719" y="589381"/>
                </a:lnTo>
                <a:lnTo>
                  <a:pt x="1569719" y="605256"/>
                </a:lnTo>
                <a:lnTo>
                  <a:pt x="1617344" y="605256"/>
                </a:lnTo>
                <a:lnTo>
                  <a:pt x="1617344" y="589381"/>
                </a:lnTo>
                <a:close/>
              </a:path>
              <a:path w="1761490" h="650875">
                <a:moveTo>
                  <a:pt x="1729791" y="597319"/>
                </a:moveTo>
                <a:lnTo>
                  <a:pt x="1661540" y="637120"/>
                </a:lnTo>
                <a:lnTo>
                  <a:pt x="1660270" y="641984"/>
                </a:lnTo>
                <a:lnTo>
                  <a:pt x="1662556" y="645769"/>
                </a:lnTo>
                <a:lnTo>
                  <a:pt x="1664715" y="649554"/>
                </a:lnTo>
                <a:lnTo>
                  <a:pt x="1669541" y="650836"/>
                </a:lnTo>
                <a:lnTo>
                  <a:pt x="1747744" y="605256"/>
                </a:lnTo>
                <a:lnTo>
                  <a:pt x="1744344" y="605256"/>
                </a:lnTo>
                <a:lnTo>
                  <a:pt x="1744344" y="604177"/>
                </a:lnTo>
                <a:lnTo>
                  <a:pt x="1741551" y="604177"/>
                </a:lnTo>
                <a:lnTo>
                  <a:pt x="1729791" y="597319"/>
                </a:lnTo>
                <a:close/>
              </a:path>
              <a:path w="1761490" h="650875">
                <a:moveTo>
                  <a:pt x="1680844" y="589381"/>
                </a:moveTo>
                <a:lnTo>
                  <a:pt x="1633219" y="589381"/>
                </a:lnTo>
                <a:lnTo>
                  <a:pt x="1633219" y="605256"/>
                </a:lnTo>
                <a:lnTo>
                  <a:pt x="1680844" y="605256"/>
                </a:lnTo>
                <a:lnTo>
                  <a:pt x="1680844" y="589381"/>
                </a:lnTo>
                <a:close/>
              </a:path>
              <a:path w="1761490" h="650875">
                <a:moveTo>
                  <a:pt x="1716180" y="589381"/>
                </a:moveTo>
                <a:lnTo>
                  <a:pt x="1696719" y="589381"/>
                </a:lnTo>
                <a:lnTo>
                  <a:pt x="1696719" y="605256"/>
                </a:lnTo>
                <a:lnTo>
                  <a:pt x="1716180" y="605256"/>
                </a:lnTo>
                <a:lnTo>
                  <a:pt x="1729791" y="597319"/>
                </a:lnTo>
                <a:lnTo>
                  <a:pt x="1716180" y="589381"/>
                </a:lnTo>
                <a:close/>
              </a:path>
              <a:path w="1761490" h="650875">
                <a:moveTo>
                  <a:pt x="1747747" y="589381"/>
                </a:moveTo>
                <a:lnTo>
                  <a:pt x="1744344" y="589381"/>
                </a:lnTo>
                <a:lnTo>
                  <a:pt x="1744344" y="605256"/>
                </a:lnTo>
                <a:lnTo>
                  <a:pt x="1747744" y="605256"/>
                </a:lnTo>
                <a:lnTo>
                  <a:pt x="1761363" y="597319"/>
                </a:lnTo>
                <a:lnTo>
                  <a:pt x="1747747" y="589381"/>
                </a:lnTo>
                <a:close/>
              </a:path>
              <a:path w="1761490" h="650875">
                <a:moveTo>
                  <a:pt x="1741551" y="590461"/>
                </a:moveTo>
                <a:lnTo>
                  <a:pt x="1729791" y="597319"/>
                </a:lnTo>
                <a:lnTo>
                  <a:pt x="1741551" y="604177"/>
                </a:lnTo>
                <a:lnTo>
                  <a:pt x="1741551" y="590461"/>
                </a:lnTo>
                <a:close/>
              </a:path>
              <a:path w="1761490" h="650875">
                <a:moveTo>
                  <a:pt x="1744344" y="590461"/>
                </a:moveTo>
                <a:lnTo>
                  <a:pt x="1741551" y="590461"/>
                </a:lnTo>
                <a:lnTo>
                  <a:pt x="1741551" y="604177"/>
                </a:lnTo>
                <a:lnTo>
                  <a:pt x="1744344" y="604177"/>
                </a:lnTo>
                <a:lnTo>
                  <a:pt x="1744344" y="590461"/>
                </a:lnTo>
                <a:close/>
              </a:path>
              <a:path w="1761490" h="650875">
                <a:moveTo>
                  <a:pt x="1669541" y="543813"/>
                </a:moveTo>
                <a:lnTo>
                  <a:pt x="1664715" y="545083"/>
                </a:lnTo>
                <a:lnTo>
                  <a:pt x="1662556" y="548868"/>
                </a:lnTo>
                <a:lnTo>
                  <a:pt x="1660270" y="552653"/>
                </a:lnTo>
                <a:lnTo>
                  <a:pt x="1661540" y="557517"/>
                </a:lnTo>
                <a:lnTo>
                  <a:pt x="1729791" y="597319"/>
                </a:lnTo>
                <a:lnTo>
                  <a:pt x="1741551" y="590461"/>
                </a:lnTo>
                <a:lnTo>
                  <a:pt x="1744344" y="590461"/>
                </a:lnTo>
                <a:lnTo>
                  <a:pt x="1744344" y="589381"/>
                </a:lnTo>
                <a:lnTo>
                  <a:pt x="1747747" y="589381"/>
                </a:lnTo>
                <a:lnTo>
                  <a:pt x="1669541" y="543813"/>
                </a:lnTo>
                <a:close/>
              </a:path>
            </a:pathLst>
          </a:custGeom>
          <a:solidFill>
            <a:srgbClr val="7E7E7E"/>
          </a:solidFill>
        </p:spPr>
        <p:txBody>
          <a:bodyPr wrap="square" lIns="0" tIns="0" rIns="0" bIns="0" rtlCol="0"/>
          <a:lstStyle/>
          <a:p/>
        </p:txBody>
      </p:sp>
      <p:sp>
        <p:nvSpPr>
          <p:cNvPr id="37" name="object 37"/>
          <p:cNvSpPr/>
          <p:nvPr/>
        </p:nvSpPr>
        <p:spPr>
          <a:xfrm>
            <a:off x="4750308" y="4416425"/>
            <a:ext cx="1751330" cy="450850"/>
          </a:xfrm>
          <a:custGeom>
            <a:avLst/>
            <a:gdLst/>
            <a:ahLst/>
            <a:cxnLst/>
            <a:rect l="l" t="t" r="r" b="b"/>
            <a:pathLst>
              <a:path w="1751329" h="450850">
                <a:moveTo>
                  <a:pt x="47625" y="434720"/>
                </a:moveTo>
                <a:lnTo>
                  <a:pt x="0" y="434720"/>
                </a:lnTo>
                <a:lnTo>
                  <a:pt x="0" y="450595"/>
                </a:lnTo>
                <a:lnTo>
                  <a:pt x="47625" y="450595"/>
                </a:lnTo>
                <a:lnTo>
                  <a:pt x="47625" y="434720"/>
                </a:lnTo>
                <a:close/>
              </a:path>
              <a:path w="1751329" h="450850">
                <a:moveTo>
                  <a:pt x="111125" y="434720"/>
                </a:moveTo>
                <a:lnTo>
                  <a:pt x="63500" y="434720"/>
                </a:lnTo>
                <a:lnTo>
                  <a:pt x="63500" y="450595"/>
                </a:lnTo>
                <a:lnTo>
                  <a:pt x="111125" y="450595"/>
                </a:lnTo>
                <a:lnTo>
                  <a:pt x="111125" y="434720"/>
                </a:lnTo>
                <a:close/>
              </a:path>
              <a:path w="1751329" h="450850">
                <a:moveTo>
                  <a:pt x="174625" y="434720"/>
                </a:moveTo>
                <a:lnTo>
                  <a:pt x="127000" y="434720"/>
                </a:lnTo>
                <a:lnTo>
                  <a:pt x="127000" y="450595"/>
                </a:lnTo>
                <a:lnTo>
                  <a:pt x="174625" y="450595"/>
                </a:lnTo>
                <a:lnTo>
                  <a:pt x="174625" y="434720"/>
                </a:lnTo>
                <a:close/>
              </a:path>
              <a:path w="1751329" h="450850">
                <a:moveTo>
                  <a:pt x="238125" y="434720"/>
                </a:moveTo>
                <a:lnTo>
                  <a:pt x="190500" y="434720"/>
                </a:lnTo>
                <a:lnTo>
                  <a:pt x="190500" y="450595"/>
                </a:lnTo>
                <a:lnTo>
                  <a:pt x="238125" y="450595"/>
                </a:lnTo>
                <a:lnTo>
                  <a:pt x="238125" y="434720"/>
                </a:lnTo>
                <a:close/>
              </a:path>
              <a:path w="1751329" h="450850">
                <a:moveTo>
                  <a:pt x="301625" y="434720"/>
                </a:moveTo>
                <a:lnTo>
                  <a:pt x="254000" y="434720"/>
                </a:lnTo>
                <a:lnTo>
                  <a:pt x="254000" y="450595"/>
                </a:lnTo>
                <a:lnTo>
                  <a:pt x="301625" y="450595"/>
                </a:lnTo>
                <a:lnTo>
                  <a:pt x="301625" y="434720"/>
                </a:lnTo>
                <a:close/>
              </a:path>
              <a:path w="1751329" h="450850">
                <a:moveTo>
                  <a:pt x="365125" y="434720"/>
                </a:moveTo>
                <a:lnTo>
                  <a:pt x="317500" y="434720"/>
                </a:lnTo>
                <a:lnTo>
                  <a:pt x="317500" y="450595"/>
                </a:lnTo>
                <a:lnTo>
                  <a:pt x="365125" y="450595"/>
                </a:lnTo>
                <a:lnTo>
                  <a:pt x="365125" y="434720"/>
                </a:lnTo>
                <a:close/>
              </a:path>
              <a:path w="1751329" h="450850">
                <a:moveTo>
                  <a:pt x="428625" y="434720"/>
                </a:moveTo>
                <a:lnTo>
                  <a:pt x="381000" y="434720"/>
                </a:lnTo>
                <a:lnTo>
                  <a:pt x="381000" y="450595"/>
                </a:lnTo>
                <a:lnTo>
                  <a:pt x="428625" y="450595"/>
                </a:lnTo>
                <a:lnTo>
                  <a:pt x="428625" y="434720"/>
                </a:lnTo>
                <a:close/>
              </a:path>
              <a:path w="1751329" h="450850">
                <a:moveTo>
                  <a:pt x="492125" y="434720"/>
                </a:moveTo>
                <a:lnTo>
                  <a:pt x="444500" y="434720"/>
                </a:lnTo>
                <a:lnTo>
                  <a:pt x="444500" y="450595"/>
                </a:lnTo>
                <a:lnTo>
                  <a:pt x="492125" y="450595"/>
                </a:lnTo>
                <a:lnTo>
                  <a:pt x="492125" y="434720"/>
                </a:lnTo>
                <a:close/>
              </a:path>
              <a:path w="1751329" h="450850">
                <a:moveTo>
                  <a:pt x="555625" y="434720"/>
                </a:moveTo>
                <a:lnTo>
                  <a:pt x="508000" y="434720"/>
                </a:lnTo>
                <a:lnTo>
                  <a:pt x="508000" y="450595"/>
                </a:lnTo>
                <a:lnTo>
                  <a:pt x="555625" y="450595"/>
                </a:lnTo>
                <a:lnTo>
                  <a:pt x="555625" y="434720"/>
                </a:lnTo>
                <a:close/>
              </a:path>
              <a:path w="1751329" h="450850">
                <a:moveTo>
                  <a:pt x="619125" y="434720"/>
                </a:moveTo>
                <a:lnTo>
                  <a:pt x="571500" y="434720"/>
                </a:lnTo>
                <a:lnTo>
                  <a:pt x="571500" y="450595"/>
                </a:lnTo>
                <a:lnTo>
                  <a:pt x="619125" y="450595"/>
                </a:lnTo>
                <a:lnTo>
                  <a:pt x="619125" y="434720"/>
                </a:lnTo>
                <a:close/>
              </a:path>
              <a:path w="1751329" h="450850">
                <a:moveTo>
                  <a:pt x="682625" y="434720"/>
                </a:moveTo>
                <a:lnTo>
                  <a:pt x="635000" y="434720"/>
                </a:lnTo>
                <a:lnTo>
                  <a:pt x="635000" y="450595"/>
                </a:lnTo>
                <a:lnTo>
                  <a:pt x="682625" y="450595"/>
                </a:lnTo>
                <a:lnTo>
                  <a:pt x="682625" y="434720"/>
                </a:lnTo>
                <a:close/>
              </a:path>
              <a:path w="1751329" h="450850">
                <a:moveTo>
                  <a:pt x="746125" y="434720"/>
                </a:moveTo>
                <a:lnTo>
                  <a:pt x="698500" y="434720"/>
                </a:lnTo>
                <a:lnTo>
                  <a:pt x="698500" y="450595"/>
                </a:lnTo>
                <a:lnTo>
                  <a:pt x="746125" y="450595"/>
                </a:lnTo>
                <a:lnTo>
                  <a:pt x="746125" y="434720"/>
                </a:lnTo>
                <a:close/>
              </a:path>
              <a:path w="1751329" h="450850">
                <a:moveTo>
                  <a:pt x="809625" y="434720"/>
                </a:moveTo>
                <a:lnTo>
                  <a:pt x="762000" y="434720"/>
                </a:lnTo>
                <a:lnTo>
                  <a:pt x="762000" y="450595"/>
                </a:lnTo>
                <a:lnTo>
                  <a:pt x="809625" y="450595"/>
                </a:lnTo>
                <a:lnTo>
                  <a:pt x="809625" y="434720"/>
                </a:lnTo>
                <a:close/>
              </a:path>
              <a:path w="1751329" h="450850">
                <a:moveTo>
                  <a:pt x="873125" y="434720"/>
                </a:moveTo>
                <a:lnTo>
                  <a:pt x="825500" y="434720"/>
                </a:lnTo>
                <a:lnTo>
                  <a:pt x="825500" y="450595"/>
                </a:lnTo>
                <a:lnTo>
                  <a:pt x="873125" y="450595"/>
                </a:lnTo>
                <a:lnTo>
                  <a:pt x="873125" y="434720"/>
                </a:lnTo>
                <a:close/>
              </a:path>
              <a:path w="1751329" h="450850">
                <a:moveTo>
                  <a:pt x="936625" y="434720"/>
                </a:moveTo>
                <a:lnTo>
                  <a:pt x="889000" y="434720"/>
                </a:lnTo>
                <a:lnTo>
                  <a:pt x="889000" y="450595"/>
                </a:lnTo>
                <a:lnTo>
                  <a:pt x="936625" y="450595"/>
                </a:lnTo>
                <a:lnTo>
                  <a:pt x="936625" y="434720"/>
                </a:lnTo>
                <a:close/>
              </a:path>
              <a:path w="1751329" h="450850">
                <a:moveTo>
                  <a:pt x="1000125" y="434720"/>
                </a:moveTo>
                <a:lnTo>
                  <a:pt x="952500" y="434720"/>
                </a:lnTo>
                <a:lnTo>
                  <a:pt x="952500" y="450595"/>
                </a:lnTo>
                <a:lnTo>
                  <a:pt x="1000125" y="450595"/>
                </a:lnTo>
                <a:lnTo>
                  <a:pt x="1000125" y="434720"/>
                </a:lnTo>
                <a:close/>
              </a:path>
              <a:path w="1751329" h="450850">
                <a:moveTo>
                  <a:pt x="1063625" y="434720"/>
                </a:moveTo>
                <a:lnTo>
                  <a:pt x="1016000" y="434720"/>
                </a:lnTo>
                <a:lnTo>
                  <a:pt x="1016000" y="450595"/>
                </a:lnTo>
                <a:lnTo>
                  <a:pt x="1063625" y="450595"/>
                </a:lnTo>
                <a:lnTo>
                  <a:pt x="1063625" y="434720"/>
                </a:lnTo>
                <a:close/>
              </a:path>
              <a:path w="1751329" h="450850">
                <a:moveTo>
                  <a:pt x="1127125" y="434720"/>
                </a:moveTo>
                <a:lnTo>
                  <a:pt x="1079500" y="434720"/>
                </a:lnTo>
                <a:lnTo>
                  <a:pt x="1079500" y="450595"/>
                </a:lnTo>
                <a:lnTo>
                  <a:pt x="1127125" y="450595"/>
                </a:lnTo>
                <a:lnTo>
                  <a:pt x="1127125" y="434720"/>
                </a:lnTo>
                <a:close/>
              </a:path>
              <a:path w="1751329" h="450850">
                <a:moveTo>
                  <a:pt x="1190625" y="434720"/>
                </a:moveTo>
                <a:lnTo>
                  <a:pt x="1143000" y="434720"/>
                </a:lnTo>
                <a:lnTo>
                  <a:pt x="1143000" y="450595"/>
                </a:lnTo>
                <a:lnTo>
                  <a:pt x="1190625" y="450595"/>
                </a:lnTo>
                <a:lnTo>
                  <a:pt x="1190625" y="434720"/>
                </a:lnTo>
                <a:close/>
              </a:path>
              <a:path w="1751329" h="450850">
                <a:moveTo>
                  <a:pt x="1254125" y="434720"/>
                </a:moveTo>
                <a:lnTo>
                  <a:pt x="1206500" y="434720"/>
                </a:lnTo>
                <a:lnTo>
                  <a:pt x="1206500" y="450595"/>
                </a:lnTo>
                <a:lnTo>
                  <a:pt x="1254125" y="450595"/>
                </a:lnTo>
                <a:lnTo>
                  <a:pt x="1254125" y="434720"/>
                </a:lnTo>
                <a:close/>
              </a:path>
              <a:path w="1751329" h="450850">
                <a:moveTo>
                  <a:pt x="1317625" y="434720"/>
                </a:moveTo>
                <a:lnTo>
                  <a:pt x="1270000" y="434720"/>
                </a:lnTo>
                <a:lnTo>
                  <a:pt x="1270000" y="450595"/>
                </a:lnTo>
                <a:lnTo>
                  <a:pt x="1317625" y="450595"/>
                </a:lnTo>
                <a:lnTo>
                  <a:pt x="1317625" y="434720"/>
                </a:lnTo>
                <a:close/>
              </a:path>
              <a:path w="1751329" h="450850">
                <a:moveTo>
                  <a:pt x="1381125" y="434720"/>
                </a:moveTo>
                <a:lnTo>
                  <a:pt x="1333500" y="434720"/>
                </a:lnTo>
                <a:lnTo>
                  <a:pt x="1333500" y="450595"/>
                </a:lnTo>
                <a:lnTo>
                  <a:pt x="1381125" y="450595"/>
                </a:lnTo>
                <a:lnTo>
                  <a:pt x="1381125" y="434720"/>
                </a:lnTo>
                <a:close/>
              </a:path>
              <a:path w="1751329" h="450850">
                <a:moveTo>
                  <a:pt x="1444625" y="434720"/>
                </a:moveTo>
                <a:lnTo>
                  <a:pt x="1397000" y="434720"/>
                </a:lnTo>
                <a:lnTo>
                  <a:pt x="1397000" y="450595"/>
                </a:lnTo>
                <a:lnTo>
                  <a:pt x="1444625" y="450595"/>
                </a:lnTo>
                <a:lnTo>
                  <a:pt x="1444625" y="434720"/>
                </a:lnTo>
                <a:close/>
              </a:path>
              <a:path w="1751329" h="450850">
                <a:moveTo>
                  <a:pt x="1504188" y="434720"/>
                </a:moveTo>
                <a:lnTo>
                  <a:pt x="1460500" y="434720"/>
                </a:lnTo>
                <a:lnTo>
                  <a:pt x="1460500" y="450595"/>
                </a:lnTo>
                <a:lnTo>
                  <a:pt x="1508505" y="450595"/>
                </a:lnTo>
                <a:lnTo>
                  <a:pt x="1512062" y="447039"/>
                </a:lnTo>
                <a:lnTo>
                  <a:pt x="1512062" y="442722"/>
                </a:lnTo>
                <a:lnTo>
                  <a:pt x="1496187" y="442722"/>
                </a:lnTo>
                <a:lnTo>
                  <a:pt x="1496187" y="438785"/>
                </a:lnTo>
                <a:lnTo>
                  <a:pt x="1500124" y="438785"/>
                </a:lnTo>
                <a:lnTo>
                  <a:pt x="1504188" y="434720"/>
                </a:lnTo>
                <a:close/>
              </a:path>
              <a:path w="1751329" h="450850">
                <a:moveTo>
                  <a:pt x="1500124" y="438785"/>
                </a:moveTo>
                <a:lnTo>
                  <a:pt x="1496187" y="438785"/>
                </a:lnTo>
                <a:lnTo>
                  <a:pt x="1496187" y="442722"/>
                </a:lnTo>
                <a:lnTo>
                  <a:pt x="1500124" y="438785"/>
                </a:lnTo>
                <a:close/>
              </a:path>
              <a:path w="1751329" h="450850">
                <a:moveTo>
                  <a:pt x="1512062" y="438785"/>
                </a:moveTo>
                <a:lnTo>
                  <a:pt x="1500124" y="438785"/>
                </a:lnTo>
                <a:lnTo>
                  <a:pt x="1496187" y="442722"/>
                </a:lnTo>
                <a:lnTo>
                  <a:pt x="1512062" y="442722"/>
                </a:lnTo>
                <a:lnTo>
                  <a:pt x="1512062" y="438785"/>
                </a:lnTo>
                <a:close/>
              </a:path>
              <a:path w="1751329" h="450850">
                <a:moveTo>
                  <a:pt x="1512062" y="375285"/>
                </a:moveTo>
                <a:lnTo>
                  <a:pt x="1496187" y="375285"/>
                </a:lnTo>
                <a:lnTo>
                  <a:pt x="1496187" y="422910"/>
                </a:lnTo>
                <a:lnTo>
                  <a:pt x="1512062" y="422910"/>
                </a:lnTo>
                <a:lnTo>
                  <a:pt x="1512062" y="375285"/>
                </a:lnTo>
                <a:close/>
              </a:path>
              <a:path w="1751329" h="450850">
                <a:moveTo>
                  <a:pt x="1512062" y="311785"/>
                </a:moveTo>
                <a:lnTo>
                  <a:pt x="1496187" y="311785"/>
                </a:lnTo>
                <a:lnTo>
                  <a:pt x="1496187" y="359410"/>
                </a:lnTo>
                <a:lnTo>
                  <a:pt x="1512062" y="359410"/>
                </a:lnTo>
                <a:lnTo>
                  <a:pt x="1512062" y="311785"/>
                </a:lnTo>
                <a:close/>
              </a:path>
              <a:path w="1751329" h="450850">
                <a:moveTo>
                  <a:pt x="1512062" y="248285"/>
                </a:moveTo>
                <a:lnTo>
                  <a:pt x="1496187" y="248285"/>
                </a:lnTo>
                <a:lnTo>
                  <a:pt x="1496187" y="295910"/>
                </a:lnTo>
                <a:lnTo>
                  <a:pt x="1512062" y="295910"/>
                </a:lnTo>
                <a:lnTo>
                  <a:pt x="1512062" y="248285"/>
                </a:lnTo>
                <a:close/>
              </a:path>
              <a:path w="1751329" h="450850">
                <a:moveTo>
                  <a:pt x="1512062" y="184785"/>
                </a:moveTo>
                <a:lnTo>
                  <a:pt x="1496187" y="184785"/>
                </a:lnTo>
                <a:lnTo>
                  <a:pt x="1496187" y="232410"/>
                </a:lnTo>
                <a:lnTo>
                  <a:pt x="1512062" y="232410"/>
                </a:lnTo>
                <a:lnTo>
                  <a:pt x="1512062" y="184785"/>
                </a:lnTo>
                <a:close/>
              </a:path>
              <a:path w="1751329" h="450850">
                <a:moveTo>
                  <a:pt x="1512062" y="121285"/>
                </a:moveTo>
                <a:lnTo>
                  <a:pt x="1496187" y="121285"/>
                </a:lnTo>
                <a:lnTo>
                  <a:pt x="1496187" y="168910"/>
                </a:lnTo>
                <a:lnTo>
                  <a:pt x="1512062" y="168910"/>
                </a:lnTo>
                <a:lnTo>
                  <a:pt x="1512062" y="121285"/>
                </a:lnTo>
                <a:close/>
              </a:path>
              <a:path w="1751329" h="450850">
                <a:moveTo>
                  <a:pt x="1512062" y="57785"/>
                </a:moveTo>
                <a:lnTo>
                  <a:pt x="1496187" y="57785"/>
                </a:lnTo>
                <a:lnTo>
                  <a:pt x="1496187" y="105410"/>
                </a:lnTo>
                <a:lnTo>
                  <a:pt x="1512062" y="105410"/>
                </a:lnTo>
                <a:lnTo>
                  <a:pt x="1512062" y="57785"/>
                </a:lnTo>
                <a:close/>
              </a:path>
              <a:path w="1751329" h="450850">
                <a:moveTo>
                  <a:pt x="1563369" y="45466"/>
                </a:moveTo>
                <a:lnTo>
                  <a:pt x="1515744" y="45466"/>
                </a:lnTo>
                <a:lnTo>
                  <a:pt x="1515744" y="61341"/>
                </a:lnTo>
                <a:lnTo>
                  <a:pt x="1563369" y="61341"/>
                </a:lnTo>
                <a:lnTo>
                  <a:pt x="1563369" y="45466"/>
                </a:lnTo>
                <a:close/>
              </a:path>
              <a:path w="1751329" h="450850">
                <a:moveTo>
                  <a:pt x="1626869" y="45466"/>
                </a:moveTo>
                <a:lnTo>
                  <a:pt x="1579244" y="45466"/>
                </a:lnTo>
                <a:lnTo>
                  <a:pt x="1579244" y="61341"/>
                </a:lnTo>
                <a:lnTo>
                  <a:pt x="1626869" y="61341"/>
                </a:lnTo>
                <a:lnTo>
                  <a:pt x="1626869" y="45466"/>
                </a:lnTo>
                <a:close/>
              </a:path>
              <a:path w="1751329" h="450850">
                <a:moveTo>
                  <a:pt x="1706244" y="61206"/>
                </a:moveTo>
                <a:lnTo>
                  <a:pt x="1651380" y="93218"/>
                </a:lnTo>
                <a:lnTo>
                  <a:pt x="1650111" y="98170"/>
                </a:lnTo>
                <a:lnTo>
                  <a:pt x="1652269" y="101854"/>
                </a:lnTo>
                <a:lnTo>
                  <a:pt x="1654428" y="105663"/>
                </a:lnTo>
                <a:lnTo>
                  <a:pt x="1659381" y="106933"/>
                </a:lnTo>
                <a:lnTo>
                  <a:pt x="1737569" y="61341"/>
                </a:lnTo>
                <a:lnTo>
                  <a:pt x="1706244" y="61341"/>
                </a:lnTo>
                <a:lnTo>
                  <a:pt x="1706244" y="61206"/>
                </a:lnTo>
                <a:close/>
              </a:path>
              <a:path w="1751329" h="450850">
                <a:moveTo>
                  <a:pt x="1690369" y="45466"/>
                </a:moveTo>
                <a:lnTo>
                  <a:pt x="1642744" y="45466"/>
                </a:lnTo>
                <a:lnTo>
                  <a:pt x="1642744" y="61341"/>
                </a:lnTo>
                <a:lnTo>
                  <a:pt x="1690369" y="61341"/>
                </a:lnTo>
                <a:lnTo>
                  <a:pt x="1690369" y="45466"/>
                </a:lnTo>
                <a:close/>
              </a:path>
              <a:path w="1751329" h="450850">
                <a:moveTo>
                  <a:pt x="1719510" y="53467"/>
                </a:moveTo>
                <a:lnTo>
                  <a:pt x="1706244" y="61206"/>
                </a:lnTo>
                <a:lnTo>
                  <a:pt x="1706244" y="61341"/>
                </a:lnTo>
                <a:lnTo>
                  <a:pt x="1735327" y="61341"/>
                </a:lnTo>
                <a:lnTo>
                  <a:pt x="1735327" y="60325"/>
                </a:lnTo>
                <a:lnTo>
                  <a:pt x="1731264" y="60325"/>
                </a:lnTo>
                <a:lnTo>
                  <a:pt x="1719510" y="53467"/>
                </a:lnTo>
                <a:close/>
              </a:path>
              <a:path w="1751329" h="450850">
                <a:moveTo>
                  <a:pt x="1737354" y="45466"/>
                </a:moveTo>
                <a:lnTo>
                  <a:pt x="1735327" y="45466"/>
                </a:lnTo>
                <a:lnTo>
                  <a:pt x="1735327" y="61341"/>
                </a:lnTo>
                <a:lnTo>
                  <a:pt x="1737569" y="61341"/>
                </a:lnTo>
                <a:lnTo>
                  <a:pt x="1751076" y="53467"/>
                </a:lnTo>
                <a:lnTo>
                  <a:pt x="1737354" y="45466"/>
                </a:lnTo>
                <a:close/>
              </a:path>
              <a:path w="1751329" h="450850">
                <a:moveTo>
                  <a:pt x="1706244" y="45727"/>
                </a:moveTo>
                <a:lnTo>
                  <a:pt x="1706244" y="61206"/>
                </a:lnTo>
                <a:lnTo>
                  <a:pt x="1719510" y="53467"/>
                </a:lnTo>
                <a:lnTo>
                  <a:pt x="1706244" y="45727"/>
                </a:lnTo>
                <a:close/>
              </a:path>
              <a:path w="1751329" h="450850">
                <a:moveTo>
                  <a:pt x="1731264" y="46608"/>
                </a:moveTo>
                <a:lnTo>
                  <a:pt x="1719510" y="53467"/>
                </a:lnTo>
                <a:lnTo>
                  <a:pt x="1731264" y="60325"/>
                </a:lnTo>
                <a:lnTo>
                  <a:pt x="1731264" y="46608"/>
                </a:lnTo>
                <a:close/>
              </a:path>
              <a:path w="1751329" h="450850">
                <a:moveTo>
                  <a:pt x="1735327" y="46608"/>
                </a:moveTo>
                <a:lnTo>
                  <a:pt x="1731264" y="46608"/>
                </a:lnTo>
                <a:lnTo>
                  <a:pt x="1731264" y="60325"/>
                </a:lnTo>
                <a:lnTo>
                  <a:pt x="1735327" y="60325"/>
                </a:lnTo>
                <a:lnTo>
                  <a:pt x="1735327" y="46608"/>
                </a:lnTo>
                <a:close/>
              </a:path>
              <a:path w="1751329" h="450850">
                <a:moveTo>
                  <a:pt x="1735327" y="45466"/>
                </a:moveTo>
                <a:lnTo>
                  <a:pt x="1706244" y="45466"/>
                </a:lnTo>
                <a:lnTo>
                  <a:pt x="1706244" y="45727"/>
                </a:lnTo>
                <a:lnTo>
                  <a:pt x="1719510" y="53467"/>
                </a:lnTo>
                <a:lnTo>
                  <a:pt x="1731264" y="46608"/>
                </a:lnTo>
                <a:lnTo>
                  <a:pt x="1735327" y="46608"/>
                </a:lnTo>
                <a:lnTo>
                  <a:pt x="1735327" y="45466"/>
                </a:lnTo>
                <a:close/>
              </a:path>
              <a:path w="1751329" h="450850">
                <a:moveTo>
                  <a:pt x="1659381" y="0"/>
                </a:moveTo>
                <a:lnTo>
                  <a:pt x="1654428" y="1269"/>
                </a:lnTo>
                <a:lnTo>
                  <a:pt x="1652269" y="5080"/>
                </a:lnTo>
                <a:lnTo>
                  <a:pt x="1650111" y="8762"/>
                </a:lnTo>
                <a:lnTo>
                  <a:pt x="1651380" y="13716"/>
                </a:lnTo>
                <a:lnTo>
                  <a:pt x="1706244" y="45727"/>
                </a:lnTo>
                <a:lnTo>
                  <a:pt x="1706244" y="45466"/>
                </a:lnTo>
                <a:lnTo>
                  <a:pt x="1737354" y="45466"/>
                </a:lnTo>
                <a:lnTo>
                  <a:pt x="1659381" y="0"/>
                </a:lnTo>
                <a:close/>
              </a:path>
            </a:pathLst>
          </a:custGeom>
          <a:solidFill>
            <a:srgbClr val="7E7E7E"/>
          </a:solidFill>
        </p:spPr>
        <p:txBody>
          <a:bodyPr wrap="square" lIns="0" tIns="0" rIns="0" bIns="0" rtlCol="0"/>
          <a:lstStyle/>
          <a:p/>
        </p:txBody>
      </p:sp>
      <p:sp>
        <p:nvSpPr>
          <p:cNvPr id="38" name="object 38"/>
          <p:cNvSpPr/>
          <p:nvPr/>
        </p:nvSpPr>
        <p:spPr>
          <a:xfrm>
            <a:off x="2950464" y="3645408"/>
            <a:ext cx="439420" cy="439420"/>
          </a:xfrm>
          <a:custGeom>
            <a:avLst/>
            <a:gdLst/>
            <a:ahLst/>
            <a:cxnLst/>
            <a:rect l="l" t="t" r="r" b="b"/>
            <a:pathLst>
              <a:path w="439420" h="439420">
                <a:moveTo>
                  <a:pt x="301751" y="0"/>
                </a:moveTo>
                <a:lnTo>
                  <a:pt x="82296" y="0"/>
                </a:lnTo>
                <a:lnTo>
                  <a:pt x="50256" y="6465"/>
                </a:lnTo>
                <a:lnTo>
                  <a:pt x="24098" y="24098"/>
                </a:lnTo>
                <a:lnTo>
                  <a:pt x="6465" y="50256"/>
                </a:lnTo>
                <a:lnTo>
                  <a:pt x="0" y="82296"/>
                </a:lnTo>
                <a:lnTo>
                  <a:pt x="0" y="356616"/>
                </a:lnTo>
                <a:lnTo>
                  <a:pt x="6465" y="388655"/>
                </a:lnTo>
                <a:lnTo>
                  <a:pt x="24098" y="414813"/>
                </a:lnTo>
                <a:lnTo>
                  <a:pt x="50256" y="432446"/>
                </a:lnTo>
                <a:lnTo>
                  <a:pt x="82296" y="438912"/>
                </a:lnTo>
                <a:lnTo>
                  <a:pt x="301751" y="438912"/>
                </a:lnTo>
                <a:lnTo>
                  <a:pt x="333791" y="432446"/>
                </a:lnTo>
                <a:lnTo>
                  <a:pt x="359949" y="414813"/>
                </a:lnTo>
                <a:lnTo>
                  <a:pt x="377582" y="388655"/>
                </a:lnTo>
                <a:lnTo>
                  <a:pt x="378512" y="384048"/>
                </a:lnTo>
                <a:lnTo>
                  <a:pt x="82296" y="384048"/>
                </a:lnTo>
                <a:lnTo>
                  <a:pt x="71633" y="381887"/>
                </a:lnTo>
                <a:lnTo>
                  <a:pt x="62912" y="375999"/>
                </a:lnTo>
                <a:lnTo>
                  <a:pt x="57024" y="367278"/>
                </a:lnTo>
                <a:lnTo>
                  <a:pt x="54863" y="356616"/>
                </a:lnTo>
                <a:lnTo>
                  <a:pt x="54863" y="82296"/>
                </a:lnTo>
                <a:lnTo>
                  <a:pt x="57024" y="71633"/>
                </a:lnTo>
                <a:lnTo>
                  <a:pt x="62912" y="62912"/>
                </a:lnTo>
                <a:lnTo>
                  <a:pt x="71633" y="57024"/>
                </a:lnTo>
                <a:lnTo>
                  <a:pt x="82296" y="54864"/>
                </a:lnTo>
                <a:lnTo>
                  <a:pt x="378512" y="54864"/>
                </a:lnTo>
                <a:lnTo>
                  <a:pt x="377582" y="50256"/>
                </a:lnTo>
                <a:lnTo>
                  <a:pt x="359949" y="24098"/>
                </a:lnTo>
                <a:lnTo>
                  <a:pt x="333791" y="6465"/>
                </a:lnTo>
                <a:lnTo>
                  <a:pt x="301751" y="0"/>
                </a:lnTo>
                <a:close/>
              </a:path>
              <a:path w="439420" h="439420">
                <a:moveTo>
                  <a:pt x="384048" y="301752"/>
                </a:moveTo>
                <a:lnTo>
                  <a:pt x="329184" y="301752"/>
                </a:lnTo>
                <a:lnTo>
                  <a:pt x="329184" y="356616"/>
                </a:lnTo>
                <a:lnTo>
                  <a:pt x="327023" y="367278"/>
                </a:lnTo>
                <a:lnTo>
                  <a:pt x="321135" y="375999"/>
                </a:lnTo>
                <a:lnTo>
                  <a:pt x="312414" y="381887"/>
                </a:lnTo>
                <a:lnTo>
                  <a:pt x="301751" y="384048"/>
                </a:lnTo>
                <a:lnTo>
                  <a:pt x="378512" y="384048"/>
                </a:lnTo>
                <a:lnTo>
                  <a:pt x="384048" y="356616"/>
                </a:lnTo>
                <a:lnTo>
                  <a:pt x="384048" y="301752"/>
                </a:lnTo>
                <a:close/>
              </a:path>
              <a:path w="439420" h="439420">
                <a:moveTo>
                  <a:pt x="109728" y="329184"/>
                </a:moveTo>
                <a:lnTo>
                  <a:pt x="82296" y="329184"/>
                </a:lnTo>
                <a:lnTo>
                  <a:pt x="84456" y="339846"/>
                </a:lnTo>
                <a:lnTo>
                  <a:pt x="90344" y="348567"/>
                </a:lnTo>
                <a:lnTo>
                  <a:pt x="99065" y="354455"/>
                </a:lnTo>
                <a:lnTo>
                  <a:pt x="109728" y="356616"/>
                </a:lnTo>
                <a:lnTo>
                  <a:pt x="109728" y="329184"/>
                </a:lnTo>
                <a:close/>
              </a:path>
              <a:path w="439420" h="439420">
                <a:moveTo>
                  <a:pt x="164592" y="329184"/>
                </a:moveTo>
                <a:lnTo>
                  <a:pt x="137160" y="329184"/>
                </a:lnTo>
                <a:lnTo>
                  <a:pt x="137160" y="356616"/>
                </a:lnTo>
                <a:lnTo>
                  <a:pt x="164592" y="356616"/>
                </a:lnTo>
                <a:lnTo>
                  <a:pt x="164592" y="329184"/>
                </a:lnTo>
                <a:close/>
              </a:path>
              <a:path w="439420" h="439420">
                <a:moveTo>
                  <a:pt x="219456" y="329184"/>
                </a:moveTo>
                <a:lnTo>
                  <a:pt x="192024" y="329184"/>
                </a:lnTo>
                <a:lnTo>
                  <a:pt x="192024" y="356616"/>
                </a:lnTo>
                <a:lnTo>
                  <a:pt x="219456" y="356616"/>
                </a:lnTo>
                <a:lnTo>
                  <a:pt x="219456" y="329184"/>
                </a:lnTo>
                <a:close/>
              </a:path>
              <a:path w="439420" h="439420">
                <a:moveTo>
                  <a:pt x="274319" y="329184"/>
                </a:moveTo>
                <a:lnTo>
                  <a:pt x="246887" y="329184"/>
                </a:lnTo>
                <a:lnTo>
                  <a:pt x="246887" y="356616"/>
                </a:lnTo>
                <a:lnTo>
                  <a:pt x="274319" y="356616"/>
                </a:lnTo>
                <a:lnTo>
                  <a:pt x="274319" y="329184"/>
                </a:lnTo>
                <a:close/>
              </a:path>
              <a:path w="439420" h="439420">
                <a:moveTo>
                  <a:pt x="301751" y="301752"/>
                </a:moveTo>
                <a:lnTo>
                  <a:pt x="274319" y="301752"/>
                </a:lnTo>
                <a:lnTo>
                  <a:pt x="274319" y="329184"/>
                </a:lnTo>
                <a:lnTo>
                  <a:pt x="301751" y="329184"/>
                </a:lnTo>
                <a:lnTo>
                  <a:pt x="301751" y="301752"/>
                </a:lnTo>
                <a:close/>
              </a:path>
              <a:path w="439420" h="439420">
                <a:moveTo>
                  <a:pt x="109728" y="274320"/>
                </a:moveTo>
                <a:lnTo>
                  <a:pt x="82296" y="274320"/>
                </a:lnTo>
                <a:lnTo>
                  <a:pt x="82296" y="301752"/>
                </a:lnTo>
                <a:lnTo>
                  <a:pt x="109728" y="301752"/>
                </a:lnTo>
                <a:lnTo>
                  <a:pt x="109728" y="274320"/>
                </a:lnTo>
                <a:close/>
              </a:path>
              <a:path w="439420" h="439420">
                <a:moveTo>
                  <a:pt x="411480" y="137160"/>
                </a:moveTo>
                <a:lnTo>
                  <a:pt x="246887" y="137160"/>
                </a:lnTo>
                <a:lnTo>
                  <a:pt x="236225" y="139320"/>
                </a:lnTo>
                <a:lnTo>
                  <a:pt x="227504" y="145208"/>
                </a:lnTo>
                <a:lnTo>
                  <a:pt x="221616" y="153929"/>
                </a:lnTo>
                <a:lnTo>
                  <a:pt x="219456" y="164592"/>
                </a:lnTo>
                <a:lnTo>
                  <a:pt x="219456" y="274320"/>
                </a:lnTo>
                <a:lnTo>
                  <a:pt x="221616" y="284982"/>
                </a:lnTo>
                <a:lnTo>
                  <a:pt x="227504" y="293703"/>
                </a:lnTo>
                <a:lnTo>
                  <a:pt x="236225" y="299591"/>
                </a:lnTo>
                <a:lnTo>
                  <a:pt x="246887" y="301752"/>
                </a:lnTo>
                <a:lnTo>
                  <a:pt x="411480" y="301752"/>
                </a:lnTo>
                <a:lnTo>
                  <a:pt x="422142" y="299591"/>
                </a:lnTo>
                <a:lnTo>
                  <a:pt x="430863" y="293703"/>
                </a:lnTo>
                <a:lnTo>
                  <a:pt x="436751" y="284982"/>
                </a:lnTo>
                <a:lnTo>
                  <a:pt x="438912" y="274320"/>
                </a:lnTo>
                <a:lnTo>
                  <a:pt x="246887" y="274320"/>
                </a:lnTo>
                <a:lnTo>
                  <a:pt x="246887" y="164592"/>
                </a:lnTo>
                <a:lnTo>
                  <a:pt x="438912" y="164592"/>
                </a:lnTo>
                <a:lnTo>
                  <a:pt x="436751" y="153929"/>
                </a:lnTo>
                <a:lnTo>
                  <a:pt x="430863" y="145208"/>
                </a:lnTo>
                <a:lnTo>
                  <a:pt x="422142" y="139320"/>
                </a:lnTo>
                <a:lnTo>
                  <a:pt x="411480" y="137160"/>
                </a:lnTo>
                <a:close/>
              </a:path>
              <a:path w="439420" h="439420">
                <a:moveTo>
                  <a:pt x="438912" y="164592"/>
                </a:moveTo>
                <a:lnTo>
                  <a:pt x="411480" y="164592"/>
                </a:lnTo>
                <a:lnTo>
                  <a:pt x="411480" y="274320"/>
                </a:lnTo>
                <a:lnTo>
                  <a:pt x="438912" y="274320"/>
                </a:lnTo>
                <a:lnTo>
                  <a:pt x="438912" y="164592"/>
                </a:lnTo>
                <a:close/>
              </a:path>
              <a:path w="439420" h="439420">
                <a:moveTo>
                  <a:pt x="109728" y="219456"/>
                </a:moveTo>
                <a:lnTo>
                  <a:pt x="82296" y="219456"/>
                </a:lnTo>
                <a:lnTo>
                  <a:pt x="82296" y="246888"/>
                </a:lnTo>
                <a:lnTo>
                  <a:pt x="109728" y="246888"/>
                </a:lnTo>
                <a:lnTo>
                  <a:pt x="109728" y="219456"/>
                </a:lnTo>
                <a:close/>
              </a:path>
              <a:path w="439420" h="439420">
                <a:moveTo>
                  <a:pt x="301751" y="192024"/>
                </a:moveTo>
                <a:lnTo>
                  <a:pt x="291089" y="194184"/>
                </a:lnTo>
                <a:lnTo>
                  <a:pt x="282368" y="200072"/>
                </a:lnTo>
                <a:lnTo>
                  <a:pt x="276480" y="208793"/>
                </a:lnTo>
                <a:lnTo>
                  <a:pt x="274319" y="219456"/>
                </a:lnTo>
                <a:lnTo>
                  <a:pt x="276480" y="230118"/>
                </a:lnTo>
                <a:lnTo>
                  <a:pt x="282368" y="238839"/>
                </a:lnTo>
                <a:lnTo>
                  <a:pt x="291089" y="244727"/>
                </a:lnTo>
                <a:lnTo>
                  <a:pt x="301751" y="246888"/>
                </a:lnTo>
                <a:lnTo>
                  <a:pt x="312414" y="244727"/>
                </a:lnTo>
                <a:lnTo>
                  <a:pt x="321135" y="238839"/>
                </a:lnTo>
                <a:lnTo>
                  <a:pt x="327023" y="230118"/>
                </a:lnTo>
                <a:lnTo>
                  <a:pt x="329184" y="219456"/>
                </a:lnTo>
                <a:lnTo>
                  <a:pt x="327023" y="208793"/>
                </a:lnTo>
                <a:lnTo>
                  <a:pt x="321135" y="200072"/>
                </a:lnTo>
                <a:lnTo>
                  <a:pt x="312414" y="194184"/>
                </a:lnTo>
                <a:lnTo>
                  <a:pt x="301751" y="192024"/>
                </a:lnTo>
                <a:close/>
              </a:path>
              <a:path w="439420" h="439420">
                <a:moveTo>
                  <a:pt x="109728" y="164592"/>
                </a:moveTo>
                <a:lnTo>
                  <a:pt x="82296" y="164592"/>
                </a:lnTo>
                <a:lnTo>
                  <a:pt x="82296" y="192024"/>
                </a:lnTo>
                <a:lnTo>
                  <a:pt x="109728" y="192024"/>
                </a:lnTo>
                <a:lnTo>
                  <a:pt x="109728" y="164592"/>
                </a:lnTo>
                <a:close/>
              </a:path>
              <a:path w="439420" h="439420">
                <a:moveTo>
                  <a:pt x="109728" y="109728"/>
                </a:moveTo>
                <a:lnTo>
                  <a:pt x="82296" y="109728"/>
                </a:lnTo>
                <a:lnTo>
                  <a:pt x="82296" y="137160"/>
                </a:lnTo>
                <a:lnTo>
                  <a:pt x="109728" y="137160"/>
                </a:lnTo>
                <a:lnTo>
                  <a:pt x="109728" y="109728"/>
                </a:lnTo>
                <a:close/>
              </a:path>
              <a:path w="439420" h="439420">
                <a:moveTo>
                  <a:pt x="378512" y="54864"/>
                </a:moveTo>
                <a:lnTo>
                  <a:pt x="301751" y="54864"/>
                </a:lnTo>
                <a:lnTo>
                  <a:pt x="312414" y="57024"/>
                </a:lnTo>
                <a:lnTo>
                  <a:pt x="321135" y="62912"/>
                </a:lnTo>
                <a:lnTo>
                  <a:pt x="327023" y="71633"/>
                </a:lnTo>
                <a:lnTo>
                  <a:pt x="329184" y="82296"/>
                </a:lnTo>
                <a:lnTo>
                  <a:pt x="329184" y="137160"/>
                </a:lnTo>
                <a:lnTo>
                  <a:pt x="384048" y="137160"/>
                </a:lnTo>
                <a:lnTo>
                  <a:pt x="384048" y="82296"/>
                </a:lnTo>
                <a:lnTo>
                  <a:pt x="378512" y="54864"/>
                </a:lnTo>
                <a:close/>
              </a:path>
              <a:path w="439420" h="439420">
                <a:moveTo>
                  <a:pt x="137160" y="82296"/>
                </a:moveTo>
                <a:lnTo>
                  <a:pt x="109728" y="82296"/>
                </a:lnTo>
                <a:lnTo>
                  <a:pt x="109728" y="109728"/>
                </a:lnTo>
                <a:lnTo>
                  <a:pt x="137160" y="109728"/>
                </a:lnTo>
                <a:lnTo>
                  <a:pt x="137160" y="82296"/>
                </a:lnTo>
                <a:close/>
              </a:path>
              <a:path w="439420" h="439420">
                <a:moveTo>
                  <a:pt x="192024" y="82296"/>
                </a:moveTo>
                <a:lnTo>
                  <a:pt x="164592" y="82296"/>
                </a:lnTo>
                <a:lnTo>
                  <a:pt x="164592" y="109728"/>
                </a:lnTo>
                <a:lnTo>
                  <a:pt x="192024" y="109728"/>
                </a:lnTo>
                <a:lnTo>
                  <a:pt x="192024" y="82296"/>
                </a:lnTo>
                <a:close/>
              </a:path>
              <a:path w="439420" h="439420">
                <a:moveTo>
                  <a:pt x="246887" y="82296"/>
                </a:moveTo>
                <a:lnTo>
                  <a:pt x="219456" y="82296"/>
                </a:lnTo>
                <a:lnTo>
                  <a:pt x="219456" y="109728"/>
                </a:lnTo>
                <a:lnTo>
                  <a:pt x="246887" y="109728"/>
                </a:lnTo>
                <a:lnTo>
                  <a:pt x="246887" y="82296"/>
                </a:lnTo>
                <a:close/>
              </a:path>
              <a:path w="439420" h="439420">
                <a:moveTo>
                  <a:pt x="274319" y="82296"/>
                </a:moveTo>
                <a:lnTo>
                  <a:pt x="274319" y="109728"/>
                </a:lnTo>
                <a:lnTo>
                  <a:pt x="301751" y="109728"/>
                </a:lnTo>
                <a:lnTo>
                  <a:pt x="299591" y="99065"/>
                </a:lnTo>
                <a:lnTo>
                  <a:pt x="293703" y="90344"/>
                </a:lnTo>
                <a:lnTo>
                  <a:pt x="284982" y="84456"/>
                </a:lnTo>
                <a:lnTo>
                  <a:pt x="274319" y="82296"/>
                </a:lnTo>
                <a:close/>
              </a:path>
            </a:pathLst>
          </a:custGeom>
          <a:solidFill>
            <a:srgbClr val="FFFFFF"/>
          </a:solidFill>
        </p:spPr>
        <p:txBody>
          <a:bodyPr wrap="square" lIns="0" tIns="0" rIns="0" bIns="0" rtlCol="0"/>
          <a:lstStyle/>
          <a:p/>
        </p:txBody>
      </p:sp>
      <p:sp>
        <p:nvSpPr>
          <p:cNvPr id="39" name="object 39"/>
          <p:cNvSpPr/>
          <p:nvPr/>
        </p:nvSpPr>
        <p:spPr>
          <a:xfrm>
            <a:off x="1941576" y="4622291"/>
            <a:ext cx="462280" cy="475615"/>
          </a:xfrm>
          <a:custGeom>
            <a:avLst/>
            <a:gdLst/>
            <a:ahLst/>
            <a:cxnLst/>
            <a:rect l="l" t="t" r="r" b="b"/>
            <a:pathLst>
              <a:path w="462280" h="475614">
                <a:moveTo>
                  <a:pt x="81534" y="0"/>
                </a:moveTo>
                <a:lnTo>
                  <a:pt x="50041" y="6353"/>
                </a:lnTo>
                <a:lnTo>
                  <a:pt x="24098" y="23685"/>
                </a:lnTo>
                <a:lnTo>
                  <a:pt x="6488" y="49402"/>
                </a:lnTo>
                <a:lnTo>
                  <a:pt x="0" y="80898"/>
                </a:lnTo>
                <a:lnTo>
                  <a:pt x="3921" y="106116"/>
                </a:lnTo>
                <a:lnTo>
                  <a:pt x="14890" y="128142"/>
                </a:lnTo>
                <a:lnTo>
                  <a:pt x="31718" y="145692"/>
                </a:lnTo>
                <a:lnTo>
                  <a:pt x="53212" y="157479"/>
                </a:lnTo>
                <a:lnTo>
                  <a:pt x="53212" y="414146"/>
                </a:lnTo>
                <a:lnTo>
                  <a:pt x="60198" y="421766"/>
                </a:lnTo>
                <a:lnTo>
                  <a:pt x="185547" y="421766"/>
                </a:lnTo>
                <a:lnTo>
                  <a:pt x="167131" y="436371"/>
                </a:lnTo>
                <a:lnTo>
                  <a:pt x="162560" y="440943"/>
                </a:lnTo>
                <a:lnTo>
                  <a:pt x="159893" y="445134"/>
                </a:lnTo>
                <a:lnTo>
                  <a:pt x="159893" y="458215"/>
                </a:lnTo>
                <a:lnTo>
                  <a:pt x="162560" y="463803"/>
                </a:lnTo>
                <a:lnTo>
                  <a:pt x="167328" y="468699"/>
                </a:lnTo>
                <a:lnTo>
                  <a:pt x="171831" y="473201"/>
                </a:lnTo>
                <a:lnTo>
                  <a:pt x="178307" y="475487"/>
                </a:lnTo>
                <a:lnTo>
                  <a:pt x="191388" y="475487"/>
                </a:lnTo>
                <a:lnTo>
                  <a:pt x="244450" y="425830"/>
                </a:lnTo>
                <a:lnTo>
                  <a:pt x="270637" y="394842"/>
                </a:lnTo>
                <a:lnTo>
                  <a:pt x="270001" y="387857"/>
                </a:lnTo>
                <a:lnTo>
                  <a:pt x="269748" y="381380"/>
                </a:lnTo>
                <a:lnTo>
                  <a:pt x="267081" y="375538"/>
                </a:lnTo>
                <a:lnTo>
                  <a:pt x="261874" y="370839"/>
                </a:lnTo>
                <a:lnTo>
                  <a:pt x="257856" y="366775"/>
                </a:lnTo>
                <a:lnTo>
                  <a:pt x="116967" y="366775"/>
                </a:lnTo>
                <a:lnTo>
                  <a:pt x="111632" y="361568"/>
                </a:lnTo>
                <a:lnTo>
                  <a:pt x="111632" y="155828"/>
                </a:lnTo>
                <a:lnTo>
                  <a:pt x="131056" y="143902"/>
                </a:lnTo>
                <a:lnTo>
                  <a:pt x="147288" y="126618"/>
                </a:lnTo>
                <a:lnTo>
                  <a:pt x="154598" y="112521"/>
                </a:lnTo>
                <a:lnTo>
                  <a:pt x="81534" y="112521"/>
                </a:lnTo>
                <a:lnTo>
                  <a:pt x="69218" y="110045"/>
                </a:lnTo>
                <a:lnTo>
                  <a:pt x="59213" y="103282"/>
                </a:lnTo>
                <a:lnTo>
                  <a:pt x="52494" y="93233"/>
                </a:lnTo>
                <a:lnTo>
                  <a:pt x="50037" y="80898"/>
                </a:lnTo>
                <a:lnTo>
                  <a:pt x="52494" y="68583"/>
                </a:lnTo>
                <a:lnTo>
                  <a:pt x="59213" y="58578"/>
                </a:lnTo>
                <a:lnTo>
                  <a:pt x="69218" y="51859"/>
                </a:lnTo>
                <a:lnTo>
                  <a:pt x="81534" y="49402"/>
                </a:lnTo>
                <a:lnTo>
                  <a:pt x="156230" y="49402"/>
                </a:lnTo>
                <a:lnTo>
                  <a:pt x="156186" y="49184"/>
                </a:lnTo>
                <a:lnTo>
                  <a:pt x="138811" y="23558"/>
                </a:lnTo>
                <a:lnTo>
                  <a:pt x="113053" y="6314"/>
                </a:lnTo>
                <a:lnTo>
                  <a:pt x="81534" y="0"/>
                </a:lnTo>
                <a:close/>
              </a:path>
              <a:path w="462280" h="475614">
                <a:moveTo>
                  <a:pt x="407669" y="109600"/>
                </a:moveTo>
                <a:lnTo>
                  <a:pt x="346075" y="109600"/>
                </a:lnTo>
                <a:lnTo>
                  <a:pt x="349250" y="113664"/>
                </a:lnTo>
                <a:lnTo>
                  <a:pt x="349250" y="319150"/>
                </a:lnTo>
                <a:lnTo>
                  <a:pt x="329965" y="331003"/>
                </a:lnTo>
                <a:lnTo>
                  <a:pt x="314039" y="348249"/>
                </a:lnTo>
                <a:lnTo>
                  <a:pt x="303208" y="369710"/>
                </a:lnTo>
                <a:lnTo>
                  <a:pt x="299212" y="394207"/>
                </a:lnTo>
                <a:lnTo>
                  <a:pt x="305589" y="425848"/>
                </a:lnTo>
                <a:lnTo>
                  <a:pt x="322992" y="451500"/>
                </a:lnTo>
                <a:lnTo>
                  <a:pt x="348825" y="468699"/>
                </a:lnTo>
                <a:lnTo>
                  <a:pt x="380492" y="474979"/>
                </a:lnTo>
                <a:lnTo>
                  <a:pt x="411944" y="468610"/>
                </a:lnTo>
                <a:lnTo>
                  <a:pt x="437800" y="451262"/>
                </a:lnTo>
                <a:lnTo>
                  <a:pt x="455152" y="425830"/>
                </a:lnTo>
                <a:lnTo>
                  <a:pt x="381635" y="425830"/>
                </a:lnTo>
                <a:lnTo>
                  <a:pt x="369319" y="423372"/>
                </a:lnTo>
                <a:lnTo>
                  <a:pt x="359314" y="416639"/>
                </a:lnTo>
                <a:lnTo>
                  <a:pt x="352595" y="406596"/>
                </a:lnTo>
                <a:lnTo>
                  <a:pt x="350138" y="394207"/>
                </a:lnTo>
                <a:lnTo>
                  <a:pt x="352595" y="381892"/>
                </a:lnTo>
                <a:lnTo>
                  <a:pt x="359314" y="371887"/>
                </a:lnTo>
                <a:lnTo>
                  <a:pt x="369319" y="365168"/>
                </a:lnTo>
                <a:lnTo>
                  <a:pt x="381635" y="362711"/>
                </a:lnTo>
                <a:lnTo>
                  <a:pt x="454407" y="362711"/>
                </a:lnTo>
                <a:lnTo>
                  <a:pt x="446436" y="347249"/>
                </a:lnTo>
                <a:lnTo>
                  <a:pt x="429303" y="329807"/>
                </a:lnTo>
                <a:lnTo>
                  <a:pt x="407669" y="318007"/>
                </a:lnTo>
                <a:lnTo>
                  <a:pt x="407669" y="109600"/>
                </a:lnTo>
                <a:close/>
              </a:path>
              <a:path w="462280" h="475614">
                <a:moveTo>
                  <a:pt x="454407" y="362711"/>
                </a:moveTo>
                <a:lnTo>
                  <a:pt x="381635" y="362711"/>
                </a:lnTo>
                <a:lnTo>
                  <a:pt x="393969" y="365168"/>
                </a:lnTo>
                <a:lnTo>
                  <a:pt x="404018" y="371887"/>
                </a:lnTo>
                <a:lnTo>
                  <a:pt x="410781" y="381892"/>
                </a:lnTo>
                <a:lnTo>
                  <a:pt x="413257" y="394207"/>
                </a:lnTo>
                <a:lnTo>
                  <a:pt x="410781" y="406596"/>
                </a:lnTo>
                <a:lnTo>
                  <a:pt x="404018" y="416639"/>
                </a:lnTo>
                <a:lnTo>
                  <a:pt x="393969" y="423372"/>
                </a:lnTo>
                <a:lnTo>
                  <a:pt x="381635" y="425830"/>
                </a:lnTo>
                <a:lnTo>
                  <a:pt x="455152" y="425830"/>
                </a:lnTo>
                <a:lnTo>
                  <a:pt x="455322" y="425580"/>
                </a:lnTo>
                <a:lnTo>
                  <a:pt x="461772" y="394207"/>
                </a:lnTo>
                <a:lnTo>
                  <a:pt x="457711" y="369121"/>
                </a:lnTo>
                <a:lnTo>
                  <a:pt x="454407" y="362711"/>
                </a:lnTo>
                <a:close/>
              </a:path>
              <a:path w="462280" h="475614">
                <a:moveTo>
                  <a:pt x="191388" y="303910"/>
                </a:moveTo>
                <a:lnTo>
                  <a:pt x="178307" y="303910"/>
                </a:lnTo>
                <a:lnTo>
                  <a:pt x="171831" y="306577"/>
                </a:lnTo>
                <a:lnTo>
                  <a:pt x="167131" y="311276"/>
                </a:lnTo>
                <a:lnTo>
                  <a:pt x="162560" y="315975"/>
                </a:lnTo>
                <a:lnTo>
                  <a:pt x="159893" y="322325"/>
                </a:lnTo>
                <a:lnTo>
                  <a:pt x="159893" y="335533"/>
                </a:lnTo>
                <a:lnTo>
                  <a:pt x="162560" y="342518"/>
                </a:lnTo>
                <a:lnTo>
                  <a:pt x="167161" y="347249"/>
                </a:lnTo>
                <a:lnTo>
                  <a:pt x="185547" y="366775"/>
                </a:lnTo>
                <a:lnTo>
                  <a:pt x="257856" y="366775"/>
                </a:lnTo>
                <a:lnTo>
                  <a:pt x="252567" y="361426"/>
                </a:lnTo>
                <a:lnTo>
                  <a:pt x="238350" y="347217"/>
                </a:lnTo>
                <a:lnTo>
                  <a:pt x="197612" y="306577"/>
                </a:lnTo>
                <a:lnTo>
                  <a:pt x="191388" y="303910"/>
                </a:lnTo>
                <a:close/>
              </a:path>
              <a:path w="462280" h="475614">
                <a:moveTo>
                  <a:pt x="284606" y="253"/>
                </a:moveTo>
                <a:lnTo>
                  <a:pt x="271144" y="253"/>
                </a:lnTo>
                <a:lnTo>
                  <a:pt x="265049" y="3174"/>
                </a:lnTo>
                <a:lnTo>
                  <a:pt x="199644" y="68706"/>
                </a:lnTo>
                <a:lnTo>
                  <a:pt x="194944" y="73659"/>
                </a:lnTo>
                <a:lnTo>
                  <a:pt x="192531" y="80390"/>
                </a:lnTo>
                <a:lnTo>
                  <a:pt x="192912" y="87375"/>
                </a:lnTo>
                <a:lnTo>
                  <a:pt x="193421" y="93471"/>
                </a:lnTo>
                <a:lnTo>
                  <a:pt x="196087" y="99313"/>
                </a:lnTo>
                <a:lnTo>
                  <a:pt x="201041" y="104012"/>
                </a:lnTo>
                <a:lnTo>
                  <a:pt x="265303" y="168274"/>
                </a:lnTo>
                <a:lnTo>
                  <a:pt x="271780" y="170941"/>
                </a:lnTo>
                <a:lnTo>
                  <a:pt x="284988" y="170941"/>
                </a:lnTo>
                <a:lnTo>
                  <a:pt x="291084" y="168655"/>
                </a:lnTo>
                <a:lnTo>
                  <a:pt x="300481" y="159257"/>
                </a:lnTo>
                <a:lnTo>
                  <a:pt x="303403" y="153161"/>
                </a:lnTo>
                <a:lnTo>
                  <a:pt x="303403" y="139953"/>
                </a:lnTo>
                <a:lnTo>
                  <a:pt x="300481" y="133222"/>
                </a:lnTo>
                <a:lnTo>
                  <a:pt x="295782" y="128523"/>
                </a:lnTo>
                <a:lnTo>
                  <a:pt x="277113" y="109600"/>
                </a:lnTo>
                <a:lnTo>
                  <a:pt x="407669" y="109600"/>
                </a:lnTo>
                <a:lnTo>
                  <a:pt x="407669" y="61086"/>
                </a:lnTo>
                <a:lnTo>
                  <a:pt x="402971" y="54990"/>
                </a:lnTo>
                <a:lnTo>
                  <a:pt x="277113" y="54990"/>
                </a:lnTo>
                <a:lnTo>
                  <a:pt x="295401" y="39750"/>
                </a:lnTo>
                <a:lnTo>
                  <a:pt x="300100" y="35051"/>
                </a:lnTo>
                <a:lnTo>
                  <a:pt x="302768" y="30733"/>
                </a:lnTo>
                <a:lnTo>
                  <a:pt x="302768" y="17525"/>
                </a:lnTo>
                <a:lnTo>
                  <a:pt x="300100" y="11937"/>
                </a:lnTo>
                <a:lnTo>
                  <a:pt x="290830" y="2666"/>
                </a:lnTo>
                <a:lnTo>
                  <a:pt x="284606" y="253"/>
                </a:lnTo>
                <a:close/>
              </a:path>
              <a:path w="462280" h="475614">
                <a:moveTo>
                  <a:pt x="156230" y="49402"/>
                </a:moveTo>
                <a:lnTo>
                  <a:pt x="81534" y="49402"/>
                </a:lnTo>
                <a:lnTo>
                  <a:pt x="93868" y="51859"/>
                </a:lnTo>
                <a:lnTo>
                  <a:pt x="103917" y="58578"/>
                </a:lnTo>
                <a:lnTo>
                  <a:pt x="110680" y="68583"/>
                </a:lnTo>
                <a:lnTo>
                  <a:pt x="113156" y="80898"/>
                </a:lnTo>
                <a:lnTo>
                  <a:pt x="110680" y="93233"/>
                </a:lnTo>
                <a:lnTo>
                  <a:pt x="103917" y="103282"/>
                </a:lnTo>
                <a:lnTo>
                  <a:pt x="93868" y="110045"/>
                </a:lnTo>
                <a:lnTo>
                  <a:pt x="81534" y="112521"/>
                </a:lnTo>
                <a:lnTo>
                  <a:pt x="154598" y="112521"/>
                </a:lnTo>
                <a:lnTo>
                  <a:pt x="158424" y="105144"/>
                </a:lnTo>
                <a:lnTo>
                  <a:pt x="162517" y="80898"/>
                </a:lnTo>
                <a:lnTo>
                  <a:pt x="162508" y="80390"/>
                </a:lnTo>
                <a:lnTo>
                  <a:pt x="156230" y="49402"/>
                </a:lnTo>
                <a:close/>
              </a:path>
            </a:pathLst>
          </a:custGeom>
          <a:solidFill>
            <a:srgbClr val="FFFFFF"/>
          </a:solidFill>
        </p:spPr>
        <p:txBody>
          <a:bodyPr wrap="square" lIns="0" tIns="0" rIns="0" bIns="0" rtlCol="0"/>
          <a:lstStyle/>
          <a:p/>
        </p:txBody>
      </p:sp>
      <p:sp>
        <p:nvSpPr>
          <p:cNvPr id="40" name="object 40"/>
          <p:cNvSpPr/>
          <p:nvPr/>
        </p:nvSpPr>
        <p:spPr>
          <a:xfrm>
            <a:off x="3950208" y="4636008"/>
            <a:ext cx="424180" cy="437515"/>
          </a:xfrm>
          <a:custGeom>
            <a:avLst/>
            <a:gdLst/>
            <a:ahLst/>
            <a:cxnLst/>
            <a:rect l="l" t="t" r="r" b="b"/>
            <a:pathLst>
              <a:path w="424179" h="437514">
                <a:moveTo>
                  <a:pt x="218058" y="249047"/>
                </a:moveTo>
                <a:lnTo>
                  <a:pt x="208406" y="249047"/>
                </a:lnTo>
                <a:lnTo>
                  <a:pt x="202056" y="251714"/>
                </a:lnTo>
                <a:lnTo>
                  <a:pt x="197230" y="256667"/>
                </a:lnTo>
                <a:lnTo>
                  <a:pt x="131699" y="325755"/>
                </a:lnTo>
                <a:lnTo>
                  <a:pt x="126484" y="333962"/>
                </a:lnTo>
                <a:lnTo>
                  <a:pt x="124745" y="343217"/>
                </a:lnTo>
                <a:lnTo>
                  <a:pt x="126484" y="352472"/>
                </a:lnTo>
                <a:lnTo>
                  <a:pt x="131699" y="360680"/>
                </a:lnTo>
                <a:lnTo>
                  <a:pt x="201929" y="434721"/>
                </a:lnTo>
                <a:lnTo>
                  <a:pt x="208406" y="437388"/>
                </a:lnTo>
                <a:lnTo>
                  <a:pt x="218058" y="437388"/>
                </a:lnTo>
                <a:lnTo>
                  <a:pt x="239775" y="412115"/>
                </a:lnTo>
                <a:lnTo>
                  <a:pt x="239775" y="398272"/>
                </a:lnTo>
                <a:lnTo>
                  <a:pt x="268350" y="398272"/>
                </a:lnTo>
                <a:lnTo>
                  <a:pt x="270720" y="395859"/>
                </a:lnTo>
                <a:lnTo>
                  <a:pt x="208406" y="395859"/>
                </a:lnTo>
                <a:lnTo>
                  <a:pt x="158368" y="343281"/>
                </a:lnTo>
                <a:lnTo>
                  <a:pt x="208406" y="290576"/>
                </a:lnTo>
                <a:lnTo>
                  <a:pt x="335321" y="290576"/>
                </a:lnTo>
                <a:lnTo>
                  <a:pt x="332993" y="288290"/>
                </a:lnTo>
                <a:lnTo>
                  <a:pt x="239775" y="288290"/>
                </a:lnTo>
                <a:lnTo>
                  <a:pt x="239727" y="273988"/>
                </a:lnTo>
                <a:lnTo>
                  <a:pt x="238672" y="266791"/>
                </a:lnTo>
                <a:lnTo>
                  <a:pt x="235521" y="260096"/>
                </a:lnTo>
                <a:lnTo>
                  <a:pt x="230560" y="254638"/>
                </a:lnTo>
                <a:lnTo>
                  <a:pt x="224027" y="250825"/>
                </a:lnTo>
                <a:lnTo>
                  <a:pt x="221106" y="249555"/>
                </a:lnTo>
                <a:lnTo>
                  <a:pt x="218058" y="249047"/>
                </a:lnTo>
                <a:close/>
              </a:path>
              <a:path w="424179" h="437514">
                <a:moveTo>
                  <a:pt x="375157" y="0"/>
                </a:moveTo>
                <a:lnTo>
                  <a:pt x="31368" y="0"/>
                </a:lnTo>
                <a:lnTo>
                  <a:pt x="19180" y="2472"/>
                </a:lnTo>
                <a:lnTo>
                  <a:pt x="9207" y="9207"/>
                </a:lnTo>
                <a:lnTo>
                  <a:pt x="2472" y="19180"/>
                </a:lnTo>
                <a:lnTo>
                  <a:pt x="0" y="31369"/>
                </a:lnTo>
                <a:lnTo>
                  <a:pt x="0" y="375920"/>
                </a:lnTo>
                <a:lnTo>
                  <a:pt x="2472" y="388108"/>
                </a:lnTo>
                <a:lnTo>
                  <a:pt x="9207" y="398081"/>
                </a:lnTo>
                <a:lnTo>
                  <a:pt x="19180" y="404816"/>
                </a:lnTo>
                <a:lnTo>
                  <a:pt x="31368" y="407289"/>
                </a:lnTo>
                <a:lnTo>
                  <a:pt x="132079" y="407289"/>
                </a:lnTo>
                <a:lnTo>
                  <a:pt x="102362" y="375920"/>
                </a:lnTo>
                <a:lnTo>
                  <a:pt x="31368" y="375920"/>
                </a:lnTo>
                <a:lnTo>
                  <a:pt x="31368" y="31369"/>
                </a:lnTo>
                <a:lnTo>
                  <a:pt x="406526" y="31369"/>
                </a:lnTo>
                <a:lnTo>
                  <a:pt x="404054" y="19180"/>
                </a:lnTo>
                <a:lnTo>
                  <a:pt x="397319" y="9207"/>
                </a:lnTo>
                <a:lnTo>
                  <a:pt x="387346" y="2472"/>
                </a:lnTo>
                <a:lnTo>
                  <a:pt x="375157" y="0"/>
                </a:lnTo>
                <a:close/>
              </a:path>
              <a:path w="424179" h="437514">
                <a:moveTo>
                  <a:pt x="268350" y="366903"/>
                </a:moveTo>
                <a:lnTo>
                  <a:pt x="215391" y="366903"/>
                </a:lnTo>
                <a:lnTo>
                  <a:pt x="208406" y="373888"/>
                </a:lnTo>
                <a:lnTo>
                  <a:pt x="208406" y="395859"/>
                </a:lnTo>
                <a:lnTo>
                  <a:pt x="270720" y="395859"/>
                </a:lnTo>
                <a:lnTo>
                  <a:pt x="275336" y="391160"/>
                </a:lnTo>
                <a:lnTo>
                  <a:pt x="275336" y="373888"/>
                </a:lnTo>
                <a:lnTo>
                  <a:pt x="268350" y="366903"/>
                </a:lnTo>
                <a:close/>
              </a:path>
              <a:path w="424179" h="437514">
                <a:moveTo>
                  <a:pt x="335321" y="290576"/>
                </a:moveTo>
                <a:lnTo>
                  <a:pt x="208406" y="290576"/>
                </a:lnTo>
                <a:lnTo>
                  <a:pt x="208406" y="312674"/>
                </a:lnTo>
                <a:lnTo>
                  <a:pt x="215391" y="319659"/>
                </a:lnTo>
                <a:lnTo>
                  <a:pt x="308609" y="319659"/>
                </a:lnTo>
                <a:lnTo>
                  <a:pt x="308659" y="333962"/>
                </a:lnTo>
                <a:lnTo>
                  <a:pt x="330326" y="359029"/>
                </a:lnTo>
                <a:lnTo>
                  <a:pt x="339978" y="359029"/>
                </a:lnTo>
                <a:lnTo>
                  <a:pt x="346455" y="356235"/>
                </a:lnTo>
                <a:lnTo>
                  <a:pt x="351281" y="351282"/>
                </a:lnTo>
                <a:lnTo>
                  <a:pt x="383263" y="317500"/>
                </a:lnTo>
                <a:lnTo>
                  <a:pt x="340105" y="317500"/>
                </a:lnTo>
                <a:lnTo>
                  <a:pt x="340105" y="295275"/>
                </a:lnTo>
                <a:lnTo>
                  <a:pt x="335321" y="290576"/>
                </a:lnTo>
                <a:close/>
              </a:path>
              <a:path w="424179" h="437514">
                <a:moveTo>
                  <a:pt x="383255" y="212090"/>
                </a:moveTo>
                <a:lnTo>
                  <a:pt x="340105" y="212090"/>
                </a:lnTo>
                <a:lnTo>
                  <a:pt x="390016" y="264795"/>
                </a:lnTo>
                <a:lnTo>
                  <a:pt x="340105" y="317500"/>
                </a:lnTo>
                <a:lnTo>
                  <a:pt x="383263" y="317500"/>
                </a:lnTo>
                <a:lnTo>
                  <a:pt x="416687" y="282194"/>
                </a:lnTo>
                <a:lnTo>
                  <a:pt x="421901" y="273988"/>
                </a:lnTo>
                <a:lnTo>
                  <a:pt x="423640" y="264747"/>
                </a:lnTo>
                <a:lnTo>
                  <a:pt x="421901" y="255529"/>
                </a:lnTo>
                <a:lnTo>
                  <a:pt x="416687" y="247396"/>
                </a:lnTo>
                <a:lnTo>
                  <a:pt x="383255" y="212090"/>
                </a:lnTo>
                <a:close/>
              </a:path>
              <a:path w="424179" h="437514">
                <a:moveTo>
                  <a:pt x="340105" y="170561"/>
                </a:moveTo>
                <a:lnTo>
                  <a:pt x="330326" y="170561"/>
                </a:lnTo>
                <a:lnTo>
                  <a:pt x="327278" y="171196"/>
                </a:lnTo>
                <a:lnTo>
                  <a:pt x="308609" y="195834"/>
                </a:lnTo>
                <a:lnTo>
                  <a:pt x="308609" y="209804"/>
                </a:lnTo>
                <a:lnTo>
                  <a:pt x="280034" y="209804"/>
                </a:lnTo>
                <a:lnTo>
                  <a:pt x="273050" y="216789"/>
                </a:lnTo>
                <a:lnTo>
                  <a:pt x="273050" y="234188"/>
                </a:lnTo>
                <a:lnTo>
                  <a:pt x="280034" y="241173"/>
                </a:lnTo>
                <a:lnTo>
                  <a:pt x="332993" y="241173"/>
                </a:lnTo>
                <a:lnTo>
                  <a:pt x="340105" y="234188"/>
                </a:lnTo>
                <a:lnTo>
                  <a:pt x="340105" y="212090"/>
                </a:lnTo>
                <a:lnTo>
                  <a:pt x="383255" y="212090"/>
                </a:lnTo>
                <a:lnTo>
                  <a:pt x="346455" y="173228"/>
                </a:lnTo>
                <a:lnTo>
                  <a:pt x="340105" y="170561"/>
                </a:lnTo>
                <a:close/>
              </a:path>
              <a:path w="424179" h="437514">
                <a:moveTo>
                  <a:pt x="406526" y="31369"/>
                </a:moveTo>
                <a:lnTo>
                  <a:pt x="375157" y="31369"/>
                </a:lnTo>
                <a:lnTo>
                  <a:pt x="375157" y="157226"/>
                </a:lnTo>
                <a:lnTo>
                  <a:pt x="406526" y="190373"/>
                </a:lnTo>
                <a:lnTo>
                  <a:pt x="406526" y="31369"/>
                </a:lnTo>
                <a:close/>
              </a:path>
              <a:path w="424179" h="437514">
                <a:moveTo>
                  <a:pt x="196341" y="144653"/>
                </a:moveTo>
                <a:lnTo>
                  <a:pt x="72643" y="144653"/>
                </a:lnTo>
                <a:lnTo>
                  <a:pt x="65658" y="151638"/>
                </a:lnTo>
                <a:lnTo>
                  <a:pt x="65658" y="169037"/>
                </a:lnTo>
                <a:lnTo>
                  <a:pt x="72643" y="176022"/>
                </a:lnTo>
                <a:lnTo>
                  <a:pt x="196341" y="176022"/>
                </a:lnTo>
                <a:lnTo>
                  <a:pt x="203453" y="169037"/>
                </a:lnTo>
                <a:lnTo>
                  <a:pt x="203453" y="151638"/>
                </a:lnTo>
                <a:lnTo>
                  <a:pt x="196341" y="144653"/>
                </a:lnTo>
                <a:close/>
              </a:path>
              <a:path w="424179" h="437514">
                <a:moveTo>
                  <a:pt x="333882" y="81915"/>
                </a:moveTo>
                <a:lnTo>
                  <a:pt x="72643" y="81915"/>
                </a:lnTo>
                <a:lnTo>
                  <a:pt x="65658" y="88900"/>
                </a:lnTo>
                <a:lnTo>
                  <a:pt x="65658" y="106299"/>
                </a:lnTo>
                <a:lnTo>
                  <a:pt x="72643" y="113284"/>
                </a:lnTo>
                <a:lnTo>
                  <a:pt x="333882" y="113284"/>
                </a:lnTo>
                <a:lnTo>
                  <a:pt x="340867" y="106299"/>
                </a:lnTo>
                <a:lnTo>
                  <a:pt x="340867" y="88900"/>
                </a:lnTo>
                <a:lnTo>
                  <a:pt x="333882" y="81915"/>
                </a:lnTo>
                <a:close/>
              </a:path>
            </a:pathLst>
          </a:custGeom>
          <a:solidFill>
            <a:srgbClr val="FFFFFF"/>
          </a:solidFill>
        </p:spPr>
        <p:txBody>
          <a:bodyPr wrap="square" lIns="0" tIns="0" rIns="0" bIns="0" rtlCol="0"/>
          <a:lstStyle/>
          <a:p/>
        </p:txBody>
      </p:sp>
      <p:sp>
        <p:nvSpPr>
          <p:cNvPr id="41" name="object 41"/>
          <p:cNvSpPr/>
          <p:nvPr/>
        </p:nvSpPr>
        <p:spPr>
          <a:xfrm>
            <a:off x="4074953" y="4806569"/>
            <a:ext cx="299085" cy="267335"/>
          </a:xfrm>
          <a:custGeom>
            <a:avLst/>
            <a:gdLst/>
            <a:ahLst/>
            <a:cxnLst/>
            <a:rect l="l" t="t" r="r" b="b"/>
            <a:pathLst>
              <a:path w="299085" h="267335">
                <a:moveTo>
                  <a:pt x="208629" y="0"/>
                </a:moveTo>
                <a:lnTo>
                  <a:pt x="215360" y="0"/>
                </a:lnTo>
                <a:lnTo>
                  <a:pt x="221710" y="2666"/>
                </a:lnTo>
                <a:lnTo>
                  <a:pt x="226536" y="7746"/>
                </a:lnTo>
                <a:lnTo>
                  <a:pt x="291941" y="76834"/>
                </a:lnTo>
                <a:lnTo>
                  <a:pt x="297156" y="84968"/>
                </a:lnTo>
                <a:lnTo>
                  <a:pt x="298894" y="94186"/>
                </a:lnTo>
                <a:lnTo>
                  <a:pt x="297156" y="103427"/>
                </a:lnTo>
                <a:lnTo>
                  <a:pt x="291941" y="111632"/>
                </a:lnTo>
                <a:lnTo>
                  <a:pt x="226536" y="180720"/>
                </a:lnTo>
                <a:lnTo>
                  <a:pt x="221710" y="185673"/>
                </a:lnTo>
                <a:lnTo>
                  <a:pt x="215233" y="188467"/>
                </a:lnTo>
                <a:lnTo>
                  <a:pt x="208629" y="188467"/>
                </a:lnTo>
                <a:lnTo>
                  <a:pt x="205581" y="188467"/>
                </a:lnTo>
                <a:lnTo>
                  <a:pt x="183864" y="163067"/>
                </a:lnTo>
                <a:lnTo>
                  <a:pt x="183864" y="149097"/>
                </a:lnTo>
                <a:lnTo>
                  <a:pt x="99409" y="149097"/>
                </a:lnTo>
                <a:lnTo>
                  <a:pt x="90646" y="149097"/>
                </a:lnTo>
                <a:lnTo>
                  <a:pt x="83661" y="142112"/>
                </a:lnTo>
                <a:lnTo>
                  <a:pt x="83661" y="133476"/>
                </a:lnTo>
                <a:lnTo>
                  <a:pt x="83661" y="120014"/>
                </a:lnTo>
                <a:lnTo>
                  <a:pt x="33623" y="172719"/>
                </a:lnTo>
                <a:lnTo>
                  <a:pt x="83661" y="225297"/>
                </a:lnTo>
                <a:lnTo>
                  <a:pt x="83661" y="211962"/>
                </a:lnTo>
                <a:lnTo>
                  <a:pt x="83661" y="203326"/>
                </a:lnTo>
                <a:lnTo>
                  <a:pt x="90646" y="196341"/>
                </a:lnTo>
                <a:lnTo>
                  <a:pt x="99282" y="196341"/>
                </a:lnTo>
                <a:lnTo>
                  <a:pt x="134842" y="196341"/>
                </a:lnTo>
                <a:lnTo>
                  <a:pt x="143605" y="196341"/>
                </a:lnTo>
                <a:lnTo>
                  <a:pt x="150590" y="203326"/>
                </a:lnTo>
                <a:lnTo>
                  <a:pt x="150590" y="211962"/>
                </a:lnTo>
                <a:lnTo>
                  <a:pt x="150590" y="220598"/>
                </a:lnTo>
                <a:lnTo>
                  <a:pt x="143605" y="227710"/>
                </a:lnTo>
                <a:lnTo>
                  <a:pt x="134842" y="227710"/>
                </a:lnTo>
                <a:lnTo>
                  <a:pt x="115030" y="227710"/>
                </a:lnTo>
                <a:lnTo>
                  <a:pt x="115030" y="241553"/>
                </a:lnTo>
                <a:lnTo>
                  <a:pt x="113909" y="249136"/>
                </a:lnTo>
                <a:lnTo>
                  <a:pt x="93313" y="266826"/>
                </a:lnTo>
                <a:lnTo>
                  <a:pt x="90265" y="266826"/>
                </a:lnTo>
                <a:lnTo>
                  <a:pt x="83661" y="266826"/>
                </a:lnTo>
                <a:lnTo>
                  <a:pt x="6953" y="190118"/>
                </a:lnTo>
                <a:lnTo>
                  <a:pt x="0" y="172656"/>
                </a:lnTo>
                <a:lnTo>
                  <a:pt x="1738" y="163401"/>
                </a:lnTo>
                <a:lnTo>
                  <a:pt x="6953" y="155193"/>
                </a:lnTo>
                <a:lnTo>
                  <a:pt x="72485" y="86105"/>
                </a:lnTo>
                <a:lnTo>
                  <a:pt x="77311" y="81152"/>
                </a:lnTo>
                <a:lnTo>
                  <a:pt x="83661" y="78485"/>
                </a:lnTo>
                <a:lnTo>
                  <a:pt x="90265" y="78485"/>
                </a:lnTo>
                <a:lnTo>
                  <a:pt x="93313" y="78485"/>
                </a:lnTo>
                <a:lnTo>
                  <a:pt x="115030" y="103758"/>
                </a:lnTo>
                <a:lnTo>
                  <a:pt x="115030" y="117728"/>
                </a:lnTo>
                <a:lnTo>
                  <a:pt x="199612" y="117728"/>
                </a:lnTo>
                <a:lnTo>
                  <a:pt x="208248" y="117728"/>
                </a:lnTo>
                <a:lnTo>
                  <a:pt x="215360" y="124713"/>
                </a:lnTo>
                <a:lnTo>
                  <a:pt x="215360" y="133476"/>
                </a:lnTo>
                <a:lnTo>
                  <a:pt x="215360" y="146938"/>
                </a:lnTo>
                <a:lnTo>
                  <a:pt x="265271" y="94233"/>
                </a:lnTo>
                <a:lnTo>
                  <a:pt x="215360" y="41528"/>
                </a:lnTo>
                <a:lnTo>
                  <a:pt x="215360" y="54863"/>
                </a:lnTo>
                <a:lnTo>
                  <a:pt x="215360" y="63626"/>
                </a:lnTo>
                <a:lnTo>
                  <a:pt x="208248" y="70611"/>
                </a:lnTo>
                <a:lnTo>
                  <a:pt x="199612" y="70611"/>
                </a:lnTo>
                <a:lnTo>
                  <a:pt x="164052" y="70611"/>
                </a:lnTo>
                <a:lnTo>
                  <a:pt x="155289" y="70611"/>
                </a:lnTo>
                <a:lnTo>
                  <a:pt x="148304" y="63626"/>
                </a:lnTo>
                <a:lnTo>
                  <a:pt x="148304" y="54863"/>
                </a:lnTo>
                <a:lnTo>
                  <a:pt x="148304" y="46227"/>
                </a:lnTo>
                <a:lnTo>
                  <a:pt x="155289" y="39242"/>
                </a:lnTo>
                <a:lnTo>
                  <a:pt x="164052" y="39242"/>
                </a:lnTo>
                <a:lnTo>
                  <a:pt x="183864" y="39242"/>
                </a:lnTo>
                <a:lnTo>
                  <a:pt x="183864" y="25272"/>
                </a:lnTo>
                <a:lnTo>
                  <a:pt x="184985" y="17744"/>
                </a:lnTo>
                <a:lnTo>
                  <a:pt x="205581" y="0"/>
                </a:lnTo>
                <a:lnTo>
                  <a:pt x="208629" y="0"/>
                </a:lnTo>
                <a:close/>
              </a:path>
            </a:pathLst>
          </a:custGeom>
          <a:ln w="9525">
            <a:solidFill>
              <a:srgbClr val="FFFFFF"/>
            </a:solidFill>
          </a:ln>
        </p:spPr>
        <p:txBody>
          <a:bodyPr wrap="square" lIns="0" tIns="0" rIns="0" bIns="0" rtlCol="0"/>
          <a:lstStyle/>
          <a:p/>
        </p:txBody>
      </p:sp>
      <p:sp>
        <p:nvSpPr>
          <p:cNvPr id="42" name="object 42"/>
          <p:cNvSpPr/>
          <p:nvPr/>
        </p:nvSpPr>
        <p:spPr>
          <a:xfrm>
            <a:off x="4015866" y="4780660"/>
            <a:ext cx="137795" cy="31750"/>
          </a:xfrm>
          <a:custGeom>
            <a:avLst/>
            <a:gdLst/>
            <a:ahLst/>
            <a:cxnLst/>
            <a:rect l="l" t="t" r="r" b="b"/>
            <a:pathLst>
              <a:path w="137795" h="31750">
                <a:moveTo>
                  <a:pt x="15621" y="0"/>
                </a:moveTo>
                <a:lnTo>
                  <a:pt x="122047" y="0"/>
                </a:lnTo>
                <a:lnTo>
                  <a:pt x="130683" y="0"/>
                </a:lnTo>
                <a:lnTo>
                  <a:pt x="137795" y="6984"/>
                </a:lnTo>
                <a:lnTo>
                  <a:pt x="137795" y="15747"/>
                </a:lnTo>
                <a:lnTo>
                  <a:pt x="137795" y="24383"/>
                </a:lnTo>
                <a:lnTo>
                  <a:pt x="130683" y="31368"/>
                </a:lnTo>
                <a:lnTo>
                  <a:pt x="122047" y="31368"/>
                </a:lnTo>
                <a:lnTo>
                  <a:pt x="15621" y="31368"/>
                </a:lnTo>
                <a:lnTo>
                  <a:pt x="6985" y="31368"/>
                </a:lnTo>
                <a:lnTo>
                  <a:pt x="0" y="24383"/>
                </a:lnTo>
                <a:lnTo>
                  <a:pt x="0" y="15747"/>
                </a:lnTo>
                <a:lnTo>
                  <a:pt x="0" y="6984"/>
                </a:lnTo>
                <a:lnTo>
                  <a:pt x="6985" y="0"/>
                </a:lnTo>
                <a:lnTo>
                  <a:pt x="15621" y="0"/>
                </a:lnTo>
                <a:close/>
              </a:path>
            </a:pathLst>
          </a:custGeom>
          <a:ln w="9525">
            <a:solidFill>
              <a:srgbClr val="FFFFFF"/>
            </a:solidFill>
          </a:ln>
        </p:spPr>
        <p:txBody>
          <a:bodyPr wrap="square" lIns="0" tIns="0" rIns="0" bIns="0" rtlCol="0"/>
          <a:lstStyle/>
          <a:p/>
        </p:txBody>
      </p:sp>
      <p:sp>
        <p:nvSpPr>
          <p:cNvPr id="43" name="object 43"/>
          <p:cNvSpPr/>
          <p:nvPr/>
        </p:nvSpPr>
        <p:spPr>
          <a:xfrm>
            <a:off x="4015866" y="4717922"/>
            <a:ext cx="275590" cy="31750"/>
          </a:xfrm>
          <a:custGeom>
            <a:avLst/>
            <a:gdLst/>
            <a:ahLst/>
            <a:cxnLst/>
            <a:rect l="l" t="t" r="r" b="b"/>
            <a:pathLst>
              <a:path w="275589" h="31750">
                <a:moveTo>
                  <a:pt x="15621" y="0"/>
                </a:moveTo>
                <a:lnTo>
                  <a:pt x="259461" y="0"/>
                </a:lnTo>
                <a:lnTo>
                  <a:pt x="268224" y="0"/>
                </a:lnTo>
                <a:lnTo>
                  <a:pt x="275209" y="6984"/>
                </a:lnTo>
                <a:lnTo>
                  <a:pt x="275209" y="15620"/>
                </a:lnTo>
                <a:lnTo>
                  <a:pt x="275209" y="24383"/>
                </a:lnTo>
                <a:lnTo>
                  <a:pt x="268224" y="31368"/>
                </a:lnTo>
                <a:lnTo>
                  <a:pt x="259587" y="31368"/>
                </a:lnTo>
                <a:lnTo>
                  <a:pt x="15621" y="31368"/>
                </a:lnTo>
                <a:lnTo>
                  <a:pt x="6985" y="31368"/>
                </a:lnTo>
                <a:lnTo>
                  <a:pt x="0" y="24383"/>
                </a:lnTo>
                <a:lnTo>
                  <a:pt x="0" y="15620"/>
                </a:lnTo>
                <a:lnTo>
                  <a:pt x="0" y="6984"/>
                </a:lnTo>
                <a:lnTo>
                  <a:pt x="6985" y="0"/>
                </a:lnTo>
                <a:lnTo>
                  <a:pt x="15621" y="0"/>
                </a:lnTo>
                <a:close/>
              </a:path>
            </a:pathLst>
          </a:custGeom>
          <a:ln w="9525">
            <a:solidFill>
              <a:srgbClr val="FFFFFF"/>
            </a:solidFill>
          </a:ln>
        </p:spPr>
        <p:txBody>
          <a:bodyPr wrap="square" lIns="0" tIns="0" rIns="0" bIns="0" rtlCol="0"/>
          <a:lstStyle/>
          <a:p/>
        </p:txBody>
      </p:sp>
      <p:sp>
        <p:nvSpPr>
          <p:cNvPr id="44" name="object 44"/>
          <p:cNvSpPr/>
          <p:nvPr/>
        </p:nvSpPr>
        <p:spPr>
          <a:xfrm>
            <a:off x="3950208" y="4636008"/>
            <a:ext cx="407034" cy="407670"/>
          </a:xfrm>
          <a:custGeom>
            <a:avLst/>
            <a:gdLst/>
            <a:ahLst/>
            <a:cxnLst/>
            <a:rect l="l" t="t" r="r" b="b"/>
            <a:pathLst>
              <a:path w="407035" h="407670">
                <a:moveTo>
                  <a:pt x="31368" y="0"/>
                </a:moveTo>
                <a:lnTo>
                  <a:pt x="375157" y="0"/>
                </a:lnTo>
                <a:lnTo>
                  <a:pt x="387346" y="2472"/>
                </a:lnTo>
                <a:lnTo>
                  <a:pt x="397319" y="9207"/>
                </a:lnTo>
                <a:lnTo>
                  <a:pt x="404054" y="19180"/>
                </a:lnTo>
                <a:lnTo>
                  <a:pt x="406526" y="31369"/>
                </a:lnTo>
                <a:lnTo>
                  <a:pt x="406526" y="190373"/>
                </a:lnTo>
                <a:lnTo>
                  <a:pt x="375157" y="157226"/>
                </a:lnTo>
                <a:lnTo>
                  <a:pt x="375157" y="31369"/>
                </a:lnTo>
                <a:lnTo>
                  <a:pt x="31495" y="31369"/>
                </a:lnTo>
                <a:lnTo>
                  <a:pt x="31368" y="375920"/>
                </a:lnTo>
                <a:lnTo>
                  <a:pt x="102362" y="375920"/>
                </a:lnTo>
                <a:lnTo>
                  <a:pt x="132079" y="407289"/>
                </a:lnTo>
                <a:lnTo>
                  <a:pt x="31368" y="407289"/>
                </a:lnTo>
                <a:lnTo>
                  <a:pt x="19180" y="404816"/>
                </a:lnTo>
                <a:lnTo>
                  <a:pt x="9207" y="398081"/>
                </a:lnTo>
                <a:lnTo>
                  <a:pt x="2472" y="388108"/>
                </a:lnTo>
                <a:lnTo>
                  <a:pt x="0" y="375920"/>
                </a:lnTo>
                <a:lnTo>
                  <a:pt x="0" y="31369"/>
                </a:lnTo>
                <a:lnTo>
                  <a:pt x="2472" y="19180"/>
                </a:lnTo>
                <a:lnTo>
                  <a:pt x="9207" y="9207"/>
                </a:lnTo>
                <a:lnTo>
                  <a:pt x="19180" y="2472"/>
                </a:lnTo>
                <a:lnTo>
                  <a:pt x="31368" y="0"/>
                </a:lnTo>
                <a:close/>
              </a:path>
            </a:pathLst>
          </a:custGeom>
          <a:ln w="9524">
            <a:solidFill>
              <a:srgbClr val="FFFFFF"/>
            </a:solidFill>
          </a:ln>
        </p:spPr>
        <p:txBody>
          <a:bodyPr wrap="square" lIns="0" tIns="0" rIns="0" bIns="0" rtlCol="0"/>
          <a:lstStyl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12</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a:spLocks noGrp="1"/>
          </p:cNvSpPr>
          <p:nvPr>
            <p:ph type="ctrTitle"/>
          </p:nvPr>
        </p:nvSpPr>
        <p:spPr>
          <a:prstGeom prst="rect">
            <a:avLst/>
          </a:prstGeom>
        </p:spPr>
        <p:txBody>
          <a:bodyPr vert="horz" wrap="square" lIns="0" tIns="12065" rIns="0" bIns="0" rtlCol="0">
            <a:spAutoFit/>
          </a:bodyPr>
          <a:lstStyle/>
          <a:p>
            <a:pPr marL="15240">
              <a:lnSpc>
                <a:spcPct val="100000"/>
              </a:lnSpc>
              <a:spcBef>
                <a:spcPts val="95"/>
              </a:spcBef>
            </a:pPr>
            <a:r>
              <a:rPr spc="-5" dirty="0"/>
              <a:t>1.3 </a:t>
            </a:r>
            <a:r>
              <a:rPr spc="-10" dirty="0">
                <a:solidFill>
                  <a:srgbClr val="64AE45"/>
                </a:solidFill>
              </a:rPr>
              <a:t>What </a:t>
            </a:r>
            <a:r>
              <a:rPr spc="-5" dirty="0"/>
              <a:t>is it </a:t>
            </a:r>
            <a:r>
              <a:rPr spc="-10" dirty="0"/>
              <a:t>for</a:t>
            </a:r>
            <a:r>
              <a:rPr spc="95" dirty="0"/>
              <a:t> </a:t>
            </a:r>
            <a:r>
              <a:rPr spc="-5" dirty="0"/>
              <a:t>real?</a:t>
            </a:r>
            <a:endParaRPr spc="-5" dirty="0"/>
          </a:p>
        </p:txBody>
      </p:sp>
      <p:sp>
        <p:nvSpPr>
          <p:cNvPr id="6" name="object 6"/>
          <p:cNvSpPr txBox="1"/>
          <p:nvPr/>
        </p:nvSpPr>
        <p:spPr>
          <a:xfrm>
            <a:off x="2468117" y="3649726"/>
            <a:ext cx="42075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64AE45"/>
                </a:solidFill>
                <a:latin typeface="Verdana" panose="020B0604030504040204"/>
                <a:cs typeface="Verdana" panose="020B0604030504040204"/>
              </a:rPr>
              <a:t>DevOps</a:t>
            </a:r>
            <a:r>
              <a:rPr sz="1800" b="1" dirty="0">
                <a:solidFill>
                  <a:srgbClr val="64AE45"/>
                </a:solidFill>
                <a:latin typeface="微软雅黑" panose="020B0503020204020204" charset="-122"/>
                <a:cs typeface="微软雅黑" panose="020B0503020204020204" charset="-122"/>
              </a:rPr>
              <a:t>究竟是什么，如何部署和运作？</a:t>
            </a:r>
            <a:endParaRPr sz="1800">
              <a:latin typeface="微软雅黑" panose="020B0503020204020204" charset="-122"/>
              <a:cs typeface="微软雅黑" panose="020B050302020402020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515556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独有的</a:t>
            </a:r>
            <a:r>
              <a:rPr spc="-15" dirty="0"/>
              <a:t>闭</a:t>
            </a:r>
            <a:r>
              <a:rPr dirty="0"/>
              <a:t>环流</a:t>
            </a:r>
            <a:r>
              <a:rPr spc="-15" dirty="0"/>
              <a:t>程</a:t>
            </a:r>
            <a:r>
              <a:rPr dirty="0"/>
              <a:t>概念</a:t>
            </a:r>
            <a:endParaRPr dirty="0"/>
          </a:p>
        </p:txBody>
      </p:sp>
      <p:sp>
        <p:nvSpPr>
          <p:cNvPr id="5" name="object 5"/>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6" name="object 6"/>
          <p:cNvSpPr txBox="1"/>
          <p:nvPr/>
        </p:nvSpPr>
        <p:spPr>
          <a:xfrm>
            <a:off x="526795" y="1062685"/>
            <a:ext cx="8164830" cy="254317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紧密衔接的闭环流</a:t>
            </a:r>
            <a:r>
              <a:rPr sz="2400" dirty="0">
                <a:solidFill>
                  <a:srgbClr val="585858"/>
                </a:solidFill>
                <a:latin typeface="微软雅黑" panose="020B0503020204020204" charset="-122"/>
                <a:cs typeface="微软雅黑" panose="020B0503020204020204" charset="-122"/>
              </a:rPr>
              <a:t>程</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赋能</a:t>
            </a:r>
            <a:r>
              <a:rPr sz="2400" spc="-5" dirty="0">
                <a:solidFill>
                  <a:srgbClr val="585858"/>
                </a:solidFill>
                <a:latin typeface="Arial" panose="020B0604020202020204"/>
                <a:cs typeface="Arial" panose="020B0604020202020204"/>
              </a:rPr>
              <a:t>IT</a:t>
            </a:r>
            <a:r>
              <a:rPr sz="2400" spc="-5" dirty="0">
                <a:solidFill>
                  <a:srgbClr val="585858"/>
                </a:solidFill>
                <a:latin typeface="微软雅黑" panose="020B0503020204020204" charset="-122"/>
                <a:cs typeface="微软雅黑" panose="020B0503020204020204" charset="-122"/>
              </a:rPr>
              <a:t>协作更加流畅</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图为</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15" dirty="0">
                <a:solidFill>
                  <a:srgbClr val="585858"/>
                </a:solidFill>
                <a:latin typeface="Arial" panose="020B0604020202020204"/>
                <a:cs typeface="Arial" panose="020B0604020202020204"/>
              </a:rPr>
              <a:t>s</a:t>
            </a:r>
            <a:r>
              <a:rPr sz="1200" spc="10" dirty="0">
                <a:solidFill>
                  <a:srgbClr val="585858"/>
                </a:solidFill>
                <a:latin typeface="微软雅黑" panose="020B0503020204020204" charset="-122"/>
                <a:cs typeface="微软雅黑" panose="020B0503020204020204" charset="-122"/>
              </a:rPr>
              <a:t>方法独</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的开</a:t>
            </a:r>
            <a:r>
              <a:rPr sz="1200" spc="15" dirty="0">
                <a:solidFill>
                  <a:srgbClr val="585858"/>
                </a:solidFill>
                <a:latin typeface="微软雅黑" panose="020B0503020204020204" charset="-122"/>
                <a:cs typeface="微软雅黑" panose="020B0503020204020204" charset="-122"/>
              </a:rPr>
              <a:t>发</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运维闭环流</a:t>
            </a:r>
            <a:r>
              <a:rPr sz="120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，这一象征着循环与</a:t>
            </a:r>
            <a:r>
              <a:rPr sz="1200" dirty="0">
                <a:solidFill>
                  <a:srgbClr val="585858"/>
                </a:solidFill>
                <a:latin typeface="微软雅黑" panose="020B0503020204020204" charset="-122"/>
                <a:cs typeface="微软雅黑" panose="020B0503020204020204" charset="-122"/>
              </a:rPr>
              <a:t>无</a:t>
            </a:r>
            <a:r>
              <a:rPr sz="1200" spc="10" dirty="0">
                <a:solidFill>
                  <a:srgbClr val="585858"/>
                </a:solidFill>
                <a:latin typeface="微软雅黑" panose="020B0503020204020204" charset="-122"/>
                <a:cs typeface="微软雅黑" panose="020B0503020204020204" charset="-122"/>
              </a:rPr>
              <a:t>限的符号包含着软件</a:t>
            </a:r>
            <a:r>
              <a:rPr sz="1200" dirty="0">
                <a:solidFill>
                  <a:srgbClr val="585858"/>
                </a:solidFill>
                <a:latin typeface="微软雅黑" panose="020B0503020204020204" charset="-122"/>
                <a:cs typeface="微软雅黑" panose="020B0503020204020204" charset="-122"/>
              </a:rPr>
              <a:t>生</a:t>
            </a:r>
            <a:r>
              <a:rPr sz="1200" spc="10" dirty="0">
                <a:solidFill>
                  <a:srgbClr val="585858"/>
                </a:solidFill>
                <a:latin typeface="微软雅黑" panose="020B0503020204020204" charset="-122"/>
                <a:cs typeface="微软雅黑" panose="020B0503020204020204" charset="-122"/>
              </a:rPr>
              <a:t>命周期中计</a:t>
            </a:r>
            <a:r>
              <a:rPr sz="1200" spc="15" dirty="0">
                <a:solidFill>
                  <a:srgbClr val="585858"/>
                </a:solidFill>
                <a:latin typeface="微软雅黑" panose="020B0503020204020204" charset="-122"/>
                <a:cs typeface="微软雅黑" panose="020B0503020204020204" charset="-122"/>
              </a:rPr>
              <a:t>划</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代码</a:t>
            </a:r>
            <a:r>
              <a:rPr sz="1200" dirty="0">
                <a:solidFill>
                  <a:srgbClr val="585858"/>
                </a:solidFill>
                <a:latin typeface="微软雅黑" panose="020B0503020204020204" charset="-122"/>
                <a:cs typeface="微软雅黑" panose="020B0503020204020204" charset="-122"/>
              </a:rPr>
              <a:t>编</a:t>
            </a:r>
            <a:r>
              <a:rPr sz="1200" spc="10" dirty="0">
                <a:solidFill>
                  <a:srgbClr val="585858"/>
                </a:solidFill>
                <a:latin typeface="微软雅黑" panose="020B0503020204020204" charset="-122"/>
                <a:cs typeface="微软雅黑" panose="020B0503020204020204" charset="-122"/>
              </a:rPr>
              <a:t>写</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构建</a:t>
            </a:r>
            <a:r>
              <a:rPr sz="1200" spc="5" dirty="0">
                <a:solidFill>
                  <a:srgbClr val="585858"/>
                </a:solidFill>
                <a:latin typeface="Arial" panose="020B0604020202020204"/>
                <a:cs typeface="Arial" panose="020B0604020202020204"/>
              </a:rPr>
              <a:t>-</a:t>
            </a:r>
            <a:r>
              <a:rPr sz="1200" dirty="0">
                <a:solidFill>
                  <a:srgbClr val="585858"/>
                </a:solidFill>
                <a:latin typeface="微软雅黑" panose="020B0503020204020204" charset="-122"/>
                <a:cs typeface="微软雅黑" panose="020B0503020204020204" charset="-122"/>
              </a:rPr>
              <a:t>测 </a:t>
            </a:r>
            <a:r>
              <a:rPr sz="1200" spc="10" dirty="0">
                <a:solidFill>
                  <a:srgbClr val="585858"/>
                </a:solidFill>
                <a:latin typeface="微软雅黑" panose="020B0503020204020204" charset="-122"/>
                <a:cs typeface="微软雅黑" panose="020B0503020204020204" charset="-122"/>
              </a:rPr>
              <a:t>试</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发布</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部署</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运行</a:t>
            </a:r>
            <a:r>
              <a:rPr sz="1200" spc="5"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监控的全流程，体现的</a:t>
            </a:r>
            <a:r>
              <a:rPr sz="1200" dirty="0">
                <a:solidFill>
                  <a:srgbClr val="585858"/>
                </a:solidFill>
                <a:latin typeface="微软雅黑" panose="020B0503020204020204" charset="-122"/>
                <a:cs typeface="微软雅黑" panose="020B0503020204020204" charset="-122"/>
              </a:rPr>
              <a:t>是</a:t>
            </a:r>
            <a:r>
              <a:rPr sz="1200" spc="15" dirty="0">
                <a:solidFill>
                  <a:srgbClr val="585858"/>
                </a:solidFill>
                <a:latin typeface="微软雅黑" panose="020B0503020204020204" charset="-122"/>
                <a:cs typeface="微软雅黑" panose="020B0503020204020204" charset="-122"/>
              </a:rPr>
              <a:t>在</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10" dirty="0">
                <a:solidFill>
                  <a:srgbClr val="585858"/>
                </a:solidFill>
                <a:latin typeface="Arial" panose="020B0604020202020204"/>
                <a:cs typeface="Arial" panose="020B0604020202020204"/>
              </a:rPr>
              <a:t>s</a:t>
            </a:r>
            <a:r>
              <a:rPr sz="1200" spc="10" dirty="0">
                <a:solidFill>
                  <a:srgbClr val="585858"/>
                </a:solidFill>
                <a:latin typeface="微软雅黑" panose="020B0503020204020204" charset="-122"/>
                <a:cs typeface="微软雅黑" panose="020B0503020204020204" charset="-122"/>
              </a:rPr>
              <a:t>理念与方</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的支撑</a:t>
            </a:r>
            <a:r>
              <a:rPr sz="1200" spc="20" dirty="0">
                <a:solidFill>
                  <a:srgbClr val="585858"/>
                </a:solidFill>
                <a:latin typeface="微软雅黑" panose="020B0503020204020204" charset="-122"/>
                <a:cs typeface="微软雅黑" panose="020B0503020204020204" charset="-122"/>
              </a:rPr>
              <a:t>下</a:t>
            </a:r>
            <a:r>
              <a:rPr sz="1200" spc="10" dirty="0">
                <a:solidFill>
                  <a:srgbClr val="585858"/>
                </a:solidFill>
                <a:latin typeface="微软雅黑" panose="020B0503020204020204" charset="-122"/>
                <a:cs typeface="微软雅黑" panose="020B0503020204020204" charset="-122"/>
              </a:rPr>
              <a:t>，软件开发</a:t>
            </a:r>
            <a:r>
              <a:rPr sz="1200" dirty="0">
                <a:solidFill>
                  <a:srgbClr val="585858"/>
                </a:solidFill>
                <a:latin typeface="微软雅黑" panose="020B0503020204020204" charset="-122"/>
                <a:cs typeface="微软雅黑" panose="020B0503020204020204" charset="-122"/>
              </a:rPr>
              <a:t>与</a:t>
            </a:r>
            <a:r>
              <a:rPr sz="1200" spc="10" dirty="0">
                <a:solidFill>
                  <a:srgbClr val="585858"/>
                </a:solidFill>
                <a:latin typeface="微软雅黑" panose="020B0503020204020204" charset="-122"/>
                <a:cs typeface="微软雅黑" panose="020B0503020204020204" charset="-122"/>
              </a:rPr>
              <a:t>运维工作紧密衔</a:t>
            </a:r>
            <a:r>
              <a:rPr sz="1200" spc="15" dirty="0">
                <a:solidFill>
                  <a:srgbClr val="585858"/>
                </a:solidFill>
                <a:latin typeface="微软雅黑" panose="020B0503020204020204" charset="-122"/>
                <a:cs typeface="微软雅黑" panose="020B0503020204020204" charset="-122"/>
              </a:rPr>
              <a:t>接</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发与运</a:t>
            </a:r>
            <a:r>
              <a:rPr sz="1200" dirty="0">
                <a:solidFill>
                  <a:srgbClr val="585858"/>
                </a:solidFill>
                <a:latin typeface="微软雅黑" panose="020B0503020204020204" charset="-122"/>
                <a:cs typeface="微软雅黑" panose="020B0503020204020204" charset="-122"/>
              </a:rPr>
              <a:t>维 </a:t>
            </a:r>
            <a:r>
              <a:rPr sz="1200" spc="10" dirty="0">
                <a:solidFill>
                  <a:srgbClr val="585858"/>
                </a:solidFill>
                <a:latin typeface="微软雅黑" panose="020B0503020204020204" charset="-122"/>
                <a:cs typeface="微软雅黑" panose="020B0503020204020204" charset="-122"/>
              </a:rPr>
              <a:t>团队</a:t>
            </a:r>
            <a:r>
              <a:rPr sz="1200" dirty="0">
                <a:solidFill>
                  <a:srgbClr val="585858"/>
                </a:solidFill>
                <a:latin typeface="微软雅黑" panose="020B0503020204020204" charset="-122"/>
                <a:cs typeface="微软雅黑" panose="020B0503020204020204" charset="-122"/>
              </a:rPr>
              <a:t>通</a:t>
            </a:r>
            <a:r>
              <a:rPr sz="1200" spc="10" dirty="0">
                <a:solidFill>
                  <a:srgbClr val="585858"/>
                </a:solidFill>
                <a:latin typeface="微软雅黑" panose="020B0503020204020204" charset="-122"/>
                <a:cs typeface="微软雅黑" panose="020B0503020204020204" charset="-122"/>
              </a:rPr>
              <a:t>力</a:t>
            </a:r>
            <a:r>
              <a:rPr sz="1200" dirty="0">
                <a:solidFill>
                  <a:srgbClr val="585858"/>
                </a:solidFill>
                <a:latin typeface="微软雅黑" panose="020B0503020204020204" charset="-122"/>
                <a:cs typeface="微软雅黑" panose="020B0503020204020204" charset="-122"/>
              </a:rPr>
              <a:t>协</a:t>
            </a:r>
            <a:r>
              <a:rPr sz="1200" spc="10" dirty="0">
                <a:solidFill>
                  <a:srgbClr val="585858"/>
                </a:solidFill>
                <a:latin typeface="微软雅黑" panose="020B0503020204020204" charset="-122"/>
                <a:cs typeface="微软雅黑" panose="020B0503020204020204" charset="-122"/>
              </a:rPr>
              <a:t>作</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理</a:t>
            </a:r>
            <a:r>
              <a:rPr sz="1200" dirty="0">
                <a:solidFill>
                  <a:srgbClr val="585858"/>
                </a:solidFill>
                <a:latin typeface="微软雅黑" panose="020B0503020204020204" charset="-122"/>
                <a:cs typeface="微软雅黑" panose="020B0503020204020204" charset="-122"/>
              </a:rPr>
              <a:t>想状</a:t>
            </a:r>
            <a:r>
              <a:rPr sz="1200" spc="20" dirty="0">
                <a:solidFill>
                  <a:srgbClr val="585858"/>
                </a:solidFill>
                <a:latin typeface="微软雅黑" panose="020B0503020204020204" charset="-122"/>
                <a:cs typeface="微软雅黑" panose="020B0503020204020204" charset="-122"/>
              </a:rPr>
              <a:t>态</a:t>
            </a:r>
            <a:r>
              <a:rPr sz="1200" dirty="0">
                <a:solidFill>
                  <a:srgbClr val="585858"/>
                </a:solidFill>
                <a:latin typeface="微软雅黑" panose="020B0503020204020204" charset="-122"/>
                <a:cs typeface="微软雅黑" panose="020B0503020204020204" charset="-122"/>
              </a:rPr>
              <a:t>。</a:t>
            </a:r>
            <a:r>
              <a:rPr sz="1200" spc="-15" dirty="0">
                <a:solidFill>
                  <a:srgbClr val="585858"/>
                </a:solidFill>
                <a:latin typeface="Arial" panose="020B0604020202020204"/>
                <a:cs typeface="Arial" panose="020B0604020202020204"/>
              </a:rPr>
              <a:t>2</a:t>
            </a:r>
            <a:r>
              <a:rPr sz="1200" spc="10" dirty="0">
                <a:solidFill>
                  <a:srgbClr val="585858"/>
                </a:solidFill>
                <a:latin typeface="Arial" panose="020B0604020202020204"/>
                <a:cs typeface="Arial" panose="020B0604020202020204"/>
              </a:rPr>
              <a:t>1</a:t>
            </a:r>
            <a:r>
              <a:rPr sz="1200" dirty="0">
                <a:solidFill>
                  <a:srgbClr val="585858"/>
                </a:solidFill>
                <a:latin typeface="微软雅黑" panose="020B0503020204020204" charset="-122"/>
                <a:cs typeface="微软雅黑" panose="020B0503020204020204" charset="-122"/>
              </a:rPr>
              <a:t>世</a:t>
            </a:r>
            <a:r>
              <a:rPr sz="1200" spc="10" dirty="0">
                <a:solidFill>
                  <a:srgbClr val="585858"/>
                </a:solidFill>
                <a:latin typeface="微软雅黑" panose="020B0503020204020204" charset="-122"/>
                <a:cs typeface="微软雅黑" panose="020B0503020204020204" charset="-122"/>
              </a:rPr>
              <a:t>纪</a:t>
            </a:r>
            <a:r>
              <a:rPr sz="1200" dirty="0">
                <a:solidFill>
                  <a:srgbClr val="585858"/>
                </a:solidFill>
                <a:latin typeface="微软雅黑" panose="020B0503020204020204" charset="-122"/>
                <a:cs typeface="微软雅黑" panose="020B0503020204020204" charset="-122"/>
              </a:rPr>
              <a:t>以</a:t>
            </a:r>
            <a:r>
              <a:rPr sz="1200" spc="10" dirty="0">
                <a:solidFill>
                  <a:srgbClr val="585858"/>
                </a:solidFill>
                <a:latin typeface="微软雅黑" panose="020B0503020204020204" charset="-122"/>
                <a:cs typeface="微软雅黑" panose="020B0503020204020204" charset="-122"/>
              </a:rPr>
              <a:t>来</a:t>
            </a:r>
            <a:r>
              <a:rPr sz="120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断</a:t>
            </a:r>
            <a:r>
              <a:rPr sz="1200" dirty="0">
                <a:solidFill>
                  <a:srgbClr val="585858"/>
                </a:solidFill>
                <a:latin typeface="微软雅黑" panose="020B0503020204020204" charset="-122"/>
                <a:cs typeface="微软雅黑" panose="020B0503020204020204" charset="-122"/>
              </a:rPr>
              <a:t>普</a:t>
            </a:r>
            <a:r>
              <a:rPr sz="1200" spc="10" dirty="0">
                <a:solidFill>
                  <a:srgbClr val="585858"/>
                </a:solidFill>
                <a:latin typeface="微软雅黑" panose="020B0503020204020204" charset="-122"/>
                <a:cs typeface="微软雅黑" panose="020B0503020204020204" charset="-122"/>
              </a:rPr>
              <a:t>及的</a:t>
            </a:r>
            <a:r>
              <a:rPr sz="1200" dirty="0">
                <a:solidFill>
                  <a:srgbClr val="585858"/>
                </a:solidFill>
                <a:latin typeface="微软雅黑" panose="020B0503020204020204" charset="-122"/>
                <a:cs typeface="微软雅黑" panose="020B0503020204020204" charset="-122"/>
              </a:rPr>
              <a:t>敏</a:t>
            </a:r>
            <a:r>
              <a:rPr sz="1200" spc="10" dirty="0">
                <a:solidFill>
                  <a:srgbClr val="585858"/>
                </a:solidFill>
                <a:latin typeface="微软雅黑" panose="020B0503020204020204" charset="-122"/>
                <a:cs typeface="微软雅黑" panose="020B0503020204020204" charset="-122"/>
              </a:rPr>
              <a:t>捷</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dirty="0">
                <a:solidFill>
                  <a:srgbClr val="585858"/>
                </a:solidFill>
                <a:latin typeface="微软雅黑" panose="020B0503020204020204" charset="-122"/>
                <a:cs typeface="微软雅黑" panose="020B0503020204020204" charset="-122"/>
              </a:rPr>
              <a:t>带</a:t>
            </a:r>
            <a:r>
              <a:rPr sz="1200" spc="10" dirty="0">
                <a:solidFill>
                  <a:srgbClr val="585858"/>
                </a:solidFill>
                <a:latin typeface="微软雅黑" panose="020B0503020204020204" charset="-122"/>
                <a:cs typeface="微软雅黑" panose="020B0503020204020204" charset="-122"/>
              </a:rPr>
              <a:t>来</a:t>
            </a:r>
            <a:r>
              <a:rPr sz="1200" dirty="0">
                <a:solidFill>
                  <a:srgbClr val="585858"/>
                </a:solidFill>
                <a:latin typeface="微软雅黑" panose="020B0503020204020204" charset="-122"/>
                <a:cs typeface="微软雅黑" panose="020B0503020204020204" charset="-122"/>
              </a:rPr>
              <a:t>的最</a:t>
            </a:r>
            <a:r>
              <a:rPr sz="1200" spc="10" dirty="0">
                <a:solidFill>
                  <a:srgbClr val="585858"/>
                </a:solidFill>
                <a:latin typeface="微软雅黑" panose="020B0503020204020204" charset="-122"/>
                <a:cs typeface="微软雅黑" panose="020B0503020204020204" charset="-122"/>
              </a:rPr>
              <a:t>大变</a:t>
            </a:r>
            <a:r>
              <a:rPr sz="1200" dirty="0">
                <a:solidFill>
                  <a:srgbClr val="585858"/>
                </a:solidFill>
                <a:latin typeface="微软雅黑" panose="020B0503020204020204" charset="-122"/>
                <a:cs typeface="微软雅黑" panose="020B0503020204020204" charset="-122"/>
              </a:rPr>
              <a:t>化</a:t>
            </a:r>
            <a:r>
              <a:rPr sz="1200" spc="25" dirty="0">
                <a:solidFill>
                  <a:srgbClr val="585858"/>
                </a:solidFill>
                <a:latin typeface="微软雅黑" panose="020B0503020204020204" charset="-122"/>
                <a:cs typeface="微软雅黑" panose="020B0503020204020204" charset="-122"/>
              </a:rPr>
              <a:t>是</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解</a:t>
            </a:r>
            <a:r>
              <a:rPr sz="1200" dirty="0">
                <a:solidFill>
                  <a:srgbClr val="585858"/>
                </a:solidFill>
                <a:latin typeface="微软雅黑" panose="020B0503020204020204" charset="-122"/>
                <a:cs typeface="微软雅黑" panose="020B0503020204020204" charset="-122"/>
              </a:rPr>
              <a:t>耦</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了开</a:t>
            </a:r>
            <a:r>
              <a:rPr sz="1200" spc="10" dirty="0">
                <a:solidFill>
                  <a:srgbClr val="585858"/>
                </a:solidFill>
                <a:latin typeface="微软雅黑" panose="020B0503020204020204" charset="-122"/>
                <a:cs typeface="微软雅黑" panose="020B0503020204020204" charset="-122"/>
              </a:rPr>
              <a:t>发进</a:t>
            </a:r>
            <a:r>
              <a:rPr sz="1200" spc="5"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使</a:t>
            </a:r>
            <a:r>
              <a:rPr sz="1200" spc="10" dirty="0">
                <a:solidFill>
                  <a:srgbClr val="585858"/>
                </a:solidFill>
                <a:latin typeface="微软雅黑" panose="020B0503020204020204" charset="-122"/>
                <a:cs typeface="微软雅黑" panose="020B0503020204020204" charset="-122"/>
              </a:rPr>
              <a:t>得</a:t>
            </a:r>
            <a:r>
              <a:rPr sz="1200" dirty="0">
                <a:solidFill>
                  <a:srgbClr val="585858"/>
                </a:solidFill>
                <a:latin typeface="微软雅黑" panose="020B0503020204020204" charset="-122"/>
                <a:cs typeface="微软雅黑" panose="020B0503020204020204" charset="-122"/>
              </a:rPr>
              <a:t>这</a:t>
            </a:r>
            <a:r>
              <a:rPr sz="1200" spc="10" dirty="0">
                <a:solidFill>
                  <a:srgbClr val="585858"/>
                </a:solidFill>
                <a:latin typeface="微软雅黑" panose="020B0503020204020204" charset="-122"/>
                <a:cs typeface="微软雅黑" panose="020B0503020204020204" charset="-122"/>
              </a:rPr>
              <a:t>一</a:t>
            </a:r>
            <a:r>
              <a:rPr sz="1200" dirty="0">
                <a:solidFill>
                  <a:srgbClr val="585858"/>
                </a:solidFill>
                <a:latin typeface="微软雅黑" panose="020B0503020204020204" charset="-122"/>
                <a:cs typeface="微软雅黑" panose="020B0503020204020204" charset="-122"/>
              </a:rPr>
              <a:t>过程</a:t>
            </a:r>
            <a:r>
              <a:rPr sz="1200" spc="10" dirty="0">
                <a:solidFill>
                  <a:srgbClr val="585858"/>
                </a:solidFill>
                <a:latin typeface="微软雅黑" panose="020B0503020204020204" charset="-122"/>
                <a:cs typeface="微软雅黑" panose="020B0503020204020204" charset="-122"/>
              </a:rPr>
              <a:t>更加</a:t>
            </a:r>
            <a:r>
              <a:rPr sz="1200" dirty="0">
                <a:solidFill>
                  <a:srgbClr val="585858"/>
                </a:solidFill>
                <a:latin typeface="微软雅黑" panose="020B0503020204020204" charset="-122"/>
                <a:cs typeface="微软雅黑" panose="020B0503020204020204" charset="-122"/>
              </a:rPr>
              <a:t>灵 </a:t>
            </a:r>
            <a:r>
              <a:rPr sz="1200" spc="20" dirty="0">
                <a:solidFill>
                  <a:srgbClr val="585858"/>
                </a:solidFill>
                <a:latin typeface="微软雅黑" panose="020B0503020204020204" charset="-122"/>
                <a:cs typeface="微软雅黑" panose="020B0503020204020204" charset="-122"/>
              </a:rPr>
              <a:t>活和</a:t>
            </a:r>
            <a:r>
              <a:rPr sz="1200" spc="10" dirty="0">
                <a:solidFill>
                  <a:srgbClr val="585858"/>
                </a:solidFill>
                <a:latin typeface="微软雅黑" panose="020B0503020204020204" charset="-122"/>
                <a:cs typeface="微软雅黑" panose="020B0503020204020204" charset="-122"/>
              </a:rPr>
              <a:t>高</a:t>
            </a:r>
            <a:r>
              <a:rPr sz="1200" spc="25" dirty="0">
                <a:solidFill>
                  <a:srgbClr val="585858"/>
                </a:solidFill>
                <a:latin typeface="微软雅黑" panose="020B0503020204020204" charset="-122"/>
                <a:cs typeface="微软雅黑" panose="020B0503020204020204" charset="-122"/>
              </a:rPr>
              <a:t>效</a:t>
            </a:r>
            <a:r>
              <a:rPr sz="120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则</a:t>
            </a:r>
            <a:r>
              <a:rPr sz="1200" spc="20" dirty="0">
                <a:solidFill>
                  <a:srgbClr val="585858"/>
                </a:solidFill>
                <a:latin typeface="微软雅黑" panose="020B0503020204020204" charset="-122"/>
                <a:cs typeface="微软雅黑" panose="020B0503020204020204" charset="-122"/>
              </a:rPr>
              <a:t>是在</a:t>
            </a:r>
            <a:r>
              <a:rPr sz="1200" spc="10" dirty="0">
                <a:solidFill>
                  <a:srgbClr val="585858"/>
                </a:solidFill>
                <a:latin typeface="微软雅黑" panose="020B0503020204020204" charset="-122"/>
                <a:cs typeface="微软雅黑" panose="020B0503020204020204" charset="-122"/>
              </a:rPr>
              <a:t>继</a:t>
            </a:r>
            <a:r>
              <a:rPr sz="1200" spc="20" dirty="0">
                <a:solidFill>
                  <a:srgbClr val="585858"/>
                </a:solidFill>
                <a:latin typeface="微软雅黑" panose="020B0503020204020204" charset="-122"/>
                <a:cs typeface="微软雅黑" panose="020B0503020204020204" charset="-122"/>
              </a:rPr>
              <a:t>承敏</a:t>
            </a:r>
            <a:r>
              <a:rPr sz="1200" spc="10" dirty="0">
                <a:solidFill>
                  <a:srgbClr val="585858"/>
                </a:solidFill>
                <a:latin typeface="微软雅黑" panose="020B0503020204020204" charset="-122"/>
                <a:cs typeface="微软雅黑" panose="020B0503020204020204" charset="-122"/>
              </a:rPr>
              <a:t>捷</a:t>
            </a:r>
            <a:r>
              <a:rPr sz="1200" spc="2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方法</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基</a:t>
            </a:r>
            <a:r>
              <a:rPr sz="1200" spc="10" dirty="0">
                <a:solidFill>
                  <a:srgbClr val="585858"/>
                </a:solidFill>
                <a:latin typeface="微软雅黑" panose="020B0503020204020204" charset="-122"/>
                <a:cs typeface="微软雅黑" panose="020B0503020204020204" charset="-122"/>
              </a:rPr>
              <a:t>础</a:t>
            </a:r>
            <a:r>
              <a:rPr sz="1200" spc="45" dirty="0">
                <a:solidFill>
                  <a:srgbClr val="585858"/>
                </a:solidFill>
                <a:latin typeface="微软雅黑" panose="020B0503020204020204" charset="-122"/>
                <a:cs typeface="微软雅黑" panose="020B0503020204020204" charset="-122"/>
              </a:rPr>
              <a:t>上</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进</a:t>
            </a:r>
            <a:r>
              <a:rPr sz="1200" spc="2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步</a:t>
            </a:r>
            <a:r>
              <a:rPr sz="1200" spc="20" dirty="0">
                <a:solidFill>
                  <a:srgbClr val="585858"/>
                </a:solidFill>
                <a:latin typeface="微软雅黑" panose="020B0503020204020204" charset="-122"/>
                <a:cs typeface="微软雅黑" panose="020B0503020204020204" charset="-122"/>
              </a:rPr>
              <a:t>打破</a:t>
            </a:r>
            <a:r>
              <a:rPr sz="1200" spc="10" dirty="0">
                <a:solidFill>
                  <a:srgbClr val="585858"/>
                </a:solidFill>
                <a:latin typeface="微软雅黑" panose="020B0503020204020204" charset="-122"/>
                <a:cs typeface="微软雅黑" panose="020B0503020204020204" charset="-122"/>
              </a:rPr>
              <a:t>了</a:t>
            </a:r>
            <a:r>
              <a:rPr sz="1200" spc="2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和运</a:t>
            </a:r>
            <a:r>
              <a:rPr sz="1200" spc="10" dirty="0">
                <a:solidFill>
                  <a:srgbClr val="585858"/>
                </a:solidFill>
                <a:latin typeface="微软雅黑" panose="020B0503020204020204" charset="-122"/>
                <a:cs typeface="微软雅黑" panose="020B0503020204020204" charset="-122"/>
              </a:rPr>
              <a:t>维</a:t>
            </a:r>
            <a:r>
              <a:rPr sz="1200" spc="2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的界</a:t>
            </a:r>
            <a:r>
              <a:rPr sz="1200" spc="35" dirty="0">
                <a:solidFill>
                  <a:srgbClr val="585858"/>
                </a:solidFill>
                <a:latin typeface="微软雅黑" panose="020B0503020204020204" charset="-122"/>
                <a:cs typeface="微软雅黑" panose="020B0503020204020204" charset="-122"/>
              </a:rPr>
              <a:t>限</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尤</a:t>
            </a:r>
            <a:r>
              <a:rPr sz="1200" spc="20" dirty="0">
                <a:solidFill>
                  <a:srgbClr val="585858"/>
                </a:solidFill>
                <a:latin typeface="微软雅黑" panose="020B0503020204020204" charset="-122"/>
                <a:cs typeface="微软雅黑" panose="020B0503020204020204" charset="-122"/>
              </a:rPr>
              <a:t>其是</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容</a:t>
            </a:r>
            <a:r>
              <a:rPr sz="1200" spc="10" dirty="0">
                <a:solidFill>
                  <a:srgbClr val="585858"/>
                </a:solidFill>
                <a:latin typeface="微软雅黑" panose="020B0503020204020204" charset="-122"/>
                <a:cs typeface="微软雅黑" panose="020B0503020204020204" charset="-122"/>
              </a:rPr>
              <a:t>器</a:t>
            </a:r>
            <a:r>
              <a:rPr sz="1200" spc="20" dirty="0">
                <a:solidFill>
                  <a:srgbClr val="585858"/>
                </a:solidFill>
                <a:latin typeface="微软雅黑" panose="020B0503020204020204" charset="-122"/>
                <a:cs typeface="微软雅黑" panose="020B0503020204020204" charset="-122"/>
              </a:rPr>
              <a:t>技术</a:t>
            </a:r>
            <a:r>
              <a:rPr sz="1200" dirty="0">
                <a:solidFill>
                  <a:srgbClr val="585858"/>
                </a:solidFill>
                <a:latin typeface="微软雅黑" panose="020B0503020204020204" charset="-122"/>
                <a:cs typeface="微软雅黑" panose="020B0503020204020204" charset="-122"/>
              </a:rPr>
              <a:t>的 </a:t>
            </a:r>
            <a:r>
              <a:rPr sz="1200" spc="10" dirty="0">
                <a:solidFill>
                  <a:srgbClr val="585858"/>
                </a:solidFill>
                <a:latin typeface="微软雅黑" panose="020B0503020204020204" charset="-122"/>
                <a:cs typeface="微软雅黑" panose="020B0503020204020204" charset="-122"/>
              </a:rPr>
              <a:t>帮助下，</a:t>
            </a:r>
            <a:r>
              <a:rPr sz="1200" dirty="0">
                <a:solidFill>
                  <a:srgbClr val="585858"/>
                </a:solidFill>
                <a:latin typeface="微软雅黑" panose="020B0503020204020204" charset="-122"/>
                <a:cs typeface="微软雅黑" panose="020B0503020204020204" charset="-122"/>
              </a:rPr>
              <a:t>开</a:t>
            </a:r>
            <a:r>
              <a:rPr sz="1200" spc="15"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环境</a:t>
            </a:r>
            <a:r>
              <a:rPr sz="1200" dirty="0">
                <a:solidFill>
                  <a:srgbClr val="585858"/>
                </a:solidFill>
                <a:latin typeface="微软雅黑" panose="020B0503020204020204" charset="-122"/>
                <a:cs typeface="微软雅黑" panose="020B0503020204020204" charset="-122"/>
              </a:rPr>
              <a:t>和生</a:t>
            </a:r>
            <a:r>
              <a:rPr sz="1200" spc="10" dirty="0">
                <a:solidFill>
                  <a:srgbClr val="585858"/>
                </a:solidFill>
                <a:latin typeface="微软雅黑" panose="020B0503020204020204" charset="-122"/>
                <a:cs typeface="微软雅黑" panose="020B0503020204020204" charset="-122"/>
              </a:rPr>
              <a:t>产环境的</a:t>
            </a:r>
            <a:r>
              <a:rPr sz="1200" dirty="0">
                <a:solidFill>
                  <a:srgbClr val="585858"/>
                </a:solidFill>
                <a:latin typeface="微软雅黑" panose="020B0503020204020204" charset="-122"/>
                <a:cs typeface="微软雅黑" panose="020B0503020204020204" charset="-122"/>
              </a:rPr>
              <a:t>界</a:t>
            </a:r>
            <a:r>
              <a:rPr sz="1200" spc="15" dirty="0">
                <a:solidFill>
                  <a:srgbClr val="585858"/>
                </a:solidFill>
                <a:latin typeface="微软雅黑" panose="020B0503020204020204" charset="-122"/>
                <a:cs typeface="微软雅黑" panose="020B0503020204020204" charset="-122"/>
              </a:rPr>
              <a:t>限</a:t>
            </a:r>
            <a:r>
              <a:rPr sz="1200" spc="10" dirty="0">
                <a:solidFill>
                  <a:srgbClr val="585858"/>
                </a:solidFill>
                <a:latin typeface="微软雅黑" panose="020B0503020204020204" charset="-122"/>
                <a:cs typeface="微软雅黑" panose="020B0503020204020204" charset="-122"/>
              </a:rPr>
              <a:t>变得</a:t>
            </a:r>
            <a:r>
              <a:rPr sz="1200" dirty="0">
                <a:solidFill>
                  <a:srgbClr val="585858"/>
                </a:solidFill>
                <a:latin typeface="微软雅黑" panose="020B0503020204020204" charset="-122"/>
                <a:cs typeface="微软雅黑" panose="020B0503020204020204" charset="-122"/>
              </a:rPr>
              <a:t>模</a:t>
            </a:r>
            <a:r>
              <a:rPr sz="1200" spc="-20" dirty="0">
                <a:solidFill>
                  <a:srgbClr val="585858"/>
                </a:solidFill>
                <a:latin typeface="微软雅黑" panose="020B0503020204020204" charset="-122"/>
                <a:cs typeface="微软雅黑" panose="020B0503020204020204" charset="-122"/>
              </a:rPr>
              <a:t>糊</a:t>
            </a:r>
            <a:r>
              <a:rPr sz="1200" spc="10" dirty="0">
                <a:solidFill>
                  <a:srgbClr val="585858"/>
                </a:solidFill>
                <a:latin typeface="微软雅黑" panose="020B0503020204020204" charset="-122"/>
                <a:cs typeface="微软雅黑" panose="020B0503020204020204" charset="-122"/>
              </a:rPr>
              <a:t>，使得开</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人员能</a:t>
            </a:r>
            <a:r>
              <a:rPr sz="1200" dirty="0">
                <a:solidFill>
                  <a:srgbClr val="585858"/>
                </a:solidFill>
                <a:latin typeface="微软雅黑" panose="020B0503020204020204" charset="-122"/>
                <a:cs typeface="微软雅黑" panose="020B0503020204020204" charset="-122"/>
              </a:rPr>
              <a:t>够执</a:t>
            </a:r>
            <a:r>
              <a:rPr sz="1200" spc="10" dirty="0">
                <a:solidFill>
                  <a:srgbClr val="585858"/>
                </a:solidFill>
                <a:latin typeface="微软雅黑" panose="020B0503020204020204" charset="-122"/>
                <a:cs typeface="微软雅黑" panose="020B0503020204020204" charset="-122"/>
              </a:rPr>
              <a:t>行生产环</a:t>
            </a:r>
            <a:r>
              <a:rPr sz="1200" dirty="0">
                <a:solidFill>
                  <a:srgbClr val="585858"/>
                </a:solidFill>
                <a:latin typeface="微软雅黑" panose="020B0503020204020204" charset="-122"/>
                <a:cs typeface="微软雅黑" panose="020B0503020204020204" charset="-122"/>
              </a:rPr>
              <a:t>境</a:t>
            </a:r>
            <a:r>
              <a:rPr sz="1200" spc="10" dirty="0">
                <a:solidFill>
                  <a:srgbClr val="585858"/>
                </a:solidFill>
                <a:latin typeface="微软雅黑" panose="020B0503020204020204" charset="-122"/>
                <a:cs typeface="微软雅黑" panose="020B0503020204020204" charset="-122"/>
              </a:rPr>
              <a:t>下的软</a:t>
            </a:r>
            <a:r>
              <a:rPr sz="1200" dirty="0">
                <a:solidFill>
                  <a:srgbClr val="585858"/>
                </a:solidFill>
                <a:latin typeface="微软雅黑" panose="020B0503020204020204" charset="-122"/>
                <a:cs typeface="微软雅黑" panose="020B0503020204020204" charset="-122"/>
              </a:rPr>
              <a:t>件运</a:t>
            </a:r>
            <a:r>
              <a:rPr sz="1200" spc="10" dirty="0">
                <a:solidFill>
                  <a:srgbClr val="585858"/>
                </a:solidFill>
                <a:latin typeface="微软雅黑" panose="020B0503020204020204" charset="-122"/>
                <a:cs typeface="微软雅黑" panose="020B0503020204020204" charset="-122"/>
              </a:rPr>
              <a:t>维工</a:t>
            </a:r>
            <a:r>
              <a:rPr sz="1200" spc="35"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发和</a:t>
            </a:r>
            <a:r>
              <a:rPr sz="1200" dirty="0">
                <a:solidFill>
                  <a:srgbClr val="585858"/>
                </a:solidFill>
                <a:latin typeface="微软雅黑" panose="020B0503020204020204" charset="-122"/>
                <a:cs typeface="微软雅黑" panose="020B0503020204020204" charset="-122"/>
              </a:rPr>
              <a:t>运</a:t>
            </a:r>
            <a:r>
              <a:rPr sz="1200" spc="10" dirty="0">
                <a:solidFill>
                  <a:srgbClr val="585858"/>
                </a:solidFill>
                <a:latin typeface="微软雅黑" panose="020B0503020204020204" charset="-122"/>
                <a:cs typeface="微软雅黑" panose="020B0503020204020204" charset="-122"/>
              </a:rPr>
              <a:t>维</a:t>
            </a:r>
            <a:r>
              <a:rPr sz="1200" dirty="0">
                <a:solidFill>
                  <a:srgbClr val="585858"/>
                </a:solidFill>
                <a:latin typeface="微软雅黑" panose="020B0503020204020204" charset="-122"/>
                <a:cs typeface="微软雅黑" panose="020B0503020204020204" charset="-122"/>
              </a:rPr>
              <a:t>部</a:t>
            </a:r>
            <a:r>
              <a:rPr sz="1200" spc="20" dirty="0">
                <a:solidFill>
                  <a:srgbClr val="585858"/>
                </a:solidFill>
                <a:latin typeface="微软雅黑" panose="020B0503020204020204" charset="-122"/>
                <a:cs typeface="微软雅黑" panose="020B0503020204020204" charset="-122"/>
              </a:rPr>
              <a:t>门的</a:t>
            </a:r>
            <a:r>
              <a:rPr sz="1200" dirty="0">
                <a:solidFill>
                  <a:srgbClr val="585858"/>
                </a:solidFill>
                <a:latin typeface="微软雅黑" panose="020B0503020204020204" charset="-122"/>
                <a:cs typeface="微软雅黑" panose="020B0503020204020204" charset="-122"/>
              </a:rPr>
              <a:t>协 </a:t>
            </a:r>
            <a:r>
              <a:rPr sz="1200" spc="20" dirty="0">
                <a:solidFill>
                  <a:srgbClr val="585858"/>
                </a:solidFill>
                <a:latin typeface="微软雅黑" panose="020B0503020204020204" charset="-122"/>
                <a:cs typeface="微软雅黑" panose="020B0503020204020204" charset="-122"/>
              </a:rPr>
              <a:t>作由</a:t>
            </a:r>
            <a:r>
              <a:rPr sz="1200" spc="10" dirty="0">
                <a:solidFill>
                  <a:srgbClr val="585858"/>
                </a:solidFill>
                <a:latin typeface="微软雅黑" panose="020B0503020204020204" charset="-122"/>
                <a:cs typeface="微软雅黑" panose="020B0503020204020204" charset="-122"/>
              </a:rPr>
              <a:t>此</a:t>
            </a:r>
            <a:r>
              <a:rPr sz="1200" spc="20" dirty="0">
                <a:solidFill>
                  <a:srgbClr val="585858"/>
                </a:solidFill>
                <a:latin typeface="微软雅黑" panose="020B0503020204020204" charset="-122"/>
                <a:cs typeface="微软雅黑" panose="020B0503020204020204" charset="-122"/>
              </a:rPr>
              <a:t>变得</a:t>
            </a:r>
            <a:r>
              <a:rPr sz="1200" spc="10" dirty="0">
                <a:solidFill>
                  <a:srgbClr val="585858"/>
                </a:solidFill>
                <a:latin typeface="微软雅黑" panose="020B0503020204020204" charset="-122"/>
                <a:cs typeface="微软雅黑" panose="020B0503020204020204" charset="-122"/>
              </a:rPr>
              <a:t>更</a:t>
            </a:r>
            <a:r>
              <a:rPr sz="1200" spc="20" dirty="0">
                <a:solidFill>
                  <a:srgbClr val="585858"/>
                </a:solidFill>
                <a:latin typeface="微软雅黑" panose="020B0503020204020204" charset="-122"/>
                <a:cs typeface="微软雅黑" panose="020B0503020204020204" charset="-122"/>
              </a:rPr>
              <a:t>加简</a:t>
            </a:r>
            <a:r>
              <a:rPr sz="1200" spc="10" dirty="0">
                <a:solidFill>
                  <a:srgbClr val="585858"/>
                </a:solidFill>
                <a:latin typeface="微软雅黑" panose="020B0503020204020204" charset="-122"/>
                <a:cs typeface="微软雅黑" panose="020B0503020204020204" charset="-122"/>
              </a:rPr>
              <a:t>单和</a:t>
            </a:r>
            <a:r>
              <a:rPr sz="1200" spc="20" dirty="0">
                <a:solidFill>
                  <a:srgbClr val="585858"/>
                </a:solidFill>
                <a:latin typeface="微软雅黑" panose="020B0503020204020204" charset="-122"/>
                <a:cs typeface="微软雅黑" panose="020B0503020204020204" charset="-122"/>
              </a:rPr>
              <a:t>高</a:t>
            </a:r>
            <a:r>
              <a:rPr sz="1200" spc="35" dirty="0">
                <a:solidFill>
                  <a:srgbClr val="585858"/>
                </a:solidFill>
                <a:latin typeface="微软雅黑" panose="020B0503020204020204" charset="-122"/>
                <a:cs typeface="微软雅黑" panose="020B0503020204020204" charset="-122"/>
              </a:rPr>
              <a:t>效</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而由</a:t>
            </a:r>
            <a:r>
              <a:rPr sz="1200" spc="10" dirty="0">
                <a:solidFill>
                  <a:srgbClr val="585858"/>
                </a:solidFill>
                <a:latin typeface="微软雅黑" panose="020B0503020204020204" charset="-122"/>
                <a:cs typeface="微软雅黑" panose="020B0503020204020204" charset="-122"/>
              </a:rPr>
              <a:t>一</a:t>
            </a:r>
            <a:r>
              <a:rPr sz="1200" spc="20" dirty="0">
                <a:solidFill>
                  <a:srgbClr val="585858"/>
                </a:solidFill>
                <a:latin typeface="微软雅黑" panose="020B0503020204020204" charset="-122"/>
                <a:cs typeface="微软雅黑" panose="020B0503020204020204" charset="-122"/>
              </a:rPr>
              <a:t>系</a:t>
            </a:r>
            <a:r>
              <a:rPr sz="1200" spc="10" dirty="0">
                <a:solidFill>
                  <a:srgbClr val="585858"/>
                </a:solidFill>
                <a:latin typeface="微软雅黑" panose="020B0503020204020204" charset="-122"/>
                <a:cs typeface="微软雅黑" panose="020B0503020204020204" charset="-122"/>
              </a:rPr>
              <a:t>列</a:t>
            </a:r>
            <a:r>
              <a:rPr sz="1200" spc="2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a:t>
            </a:r>
            <a:r>
              <a:rPr sz="1200" spc="20" dirty="0">
                <a:solidFill>
                  <a:srgbClr val="585858"/>
                </a:solidFill>
                <a:latin typeface="微软雅黑" panose="020B0503020204020204" charset="-122"/>
                <a:cs typeface="微软雅黑" panose="020B0503020204020204" charset="-122"/>
              </a:rPr>
              <a:t>开发</a:t>
            </a:r>
            <a:r>
              <a:rPr sz="1200" spc="1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运</a:t>
            </a:r>
            <a:r>
              <a:rPr sz="1200" spc="10" dirty="0">
                <a:solidFill>
                  <a:srgbClr val="585858"/>
                </a:solidFill>
                <a:latin typeface="微软雅黑" panose="020B0503020204020204" charset="-122"/>
                <a:cs typeface="微软雅黑" panose="020B0503020204020204" charset="-122"/>
              </a:rPr>
              <a:t>维</a:t>
            </a:r>
            <a:r>
              <a:rPr sz="1200" spc="20" dirty="0">
                <a:solidFill>
                  <a:srgbClr val="585858"/>
                </a:solidFill>
                <a:latin typeface="微软雅黑" panose="020B0503020204020204" charset="-122"/>
                <a:cs typeface="微软雅黑" panose="020B0503020204020204" charset="-122"/>
              </a:rPr>
              <a:t>软件</a:t>
            </a:r>
            <a:r>
              <a:rPr sz="1200" spc="10" dirty="0">
                <a:solidFill>
                  <a:srgbClr val="585858"/>
                </a:solidFill>
                <a:latin typeface="微软雅黑" panose="020B0503020204020204" charset="-122"/>
                <a:cs typeface="微软雅黑" panose="020B0503020204020204" charset="-122"/>
              </a:rPr>
              <a:t>工</a:t>
            </a:r>
            <a:r>
              <a:rPr sz="1200" spc="20"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构</a:t>
            </a:r>
            <a:r>
              <a:rPr sz="1200" spc="20" dirty="0">
                <a:solidFill>
                  <a:srgbClr val="585858"/>
                </a:solidFill>
                <a:latin typeface="微软雅黑" panose="020B0503020204020204" charset="-122"/>
                <a:cs typeface="微软雅黑" panose="020B0503020204020204" charset="-122"/>
              </a:rPr>
              <a:t>成的</a:t>
            </a:r>
            <a:r>
              <a:rPr sz="1200" spc="10" dirty="0">
                <a:solidFill>
                  <a:srgbClr val="585858"/>
                </a:solidFill>
                <a:latin typeface="微软雅黑" panose="020B0503020204020204" charset="-122"/>
                <a:cs typeface="微软雅黑" panose="020B0503020204020204" charset="-122"/>
              </a:rPr>
              <a:t>工</a:t>
            </a:r>
            <a:r>
              <a:rPr sz="1200" spc="20"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链</a:t>
            </a:r>
            <a:r>
              <a:rPr sz="1200" spc="20" dirty="0">
                <a:solidFill>
                  <a:srgbClr val="585858"/>
                </a:solidFill>
                <a:latin typeface="微软雅黑" panose="020B0503020204020204" charset="-122"/>
                <a:cs typeface="微软雅黑" panose="020B0503020204020204" charset="-122"/>
              </a:rPr>
              <a:t>则是</a:t>
            </a:r>
            <a:r>
              <a:rPr sz="1200" spc="10" dirty="0">
                <a:solidFill>
                  <a:srgbClr val="585858"/>
                </a:solidFill>
                <a:latin typeface="微软雅黑" panose="020B0503020204020204" charset="-122"/>
                <a:cs typeface="微软雅黑" panose="020B0503020204020204" charset="-122"/>
              </a:rPr>
              <a:t>从</a:t>
            </a:r>
            <a:r>
              <a:rPr sz="1200" spc="20" dirty="0">
                <a:solidFill>
                  <a:srgbClr val="585858"/>
                </a:solidFill>
                <a:latin typeface="微软雅黑" panose="020B0503020204020204" charset="-122"/>
                <a:cs typeface="微软雅黑" panose="020B0503020204020204" charset="-122"/>
              </a:rPr>
              <a:t>技</a:t>
            </a:r>
            <a:r>
              <a:rPr sz="1200" spc="10" dirty="0">
                <a:solidFill>
                  <a:srgbClr val="585858"/>
                </a:solidFill>
                <a:latin typeface="微软雅黑" panose="020B0503020204020204" charset="-122"/>
                <a:cs typeface="微软雅黑" panose="020B0503020204020204" charset="-122"/>
              </a:rPr>
              <a:t>术</a:t>
            </a:r>
            <a:r>
              <a:rPr sz="1200" spc="20" dirty="0">
                <a:solidFill>
                  <a:srgbClr val="585858"/>
                </a:solidFill>
                <a:latin typeface="微软雅黑" panose="020B0503020204020204" charset="-122"/>
                <a:cs typeface="微软雅黑" panose="020B0503020204020204" charset="-122"/>
              </a:rPr>
              <a:t>上赋</a:t>
            </a:r>
            <a:r>
              <a:rPr sz="1200" spc="10" dirty="0">
                <a:solidFill>
                  <a:srgbClr val="585858"/>
                </a:solidFill>
                <a:latin typeface="微软雅黑" panose="020B0503020204020204" charset="-122"/>
                <a:cs typeface="微软雅黑" panose="020B0503020204020204" charset="-122"/>
              </a:rPr>
              <a:t>予</a:t>
            </a:r>
            <a:r>
              <a:rPr sz="1200" spc="65" dirty="0">
                <a:solidFill>
                  <a:srgbClr val="585858"/>
                </a:solidFill>
                <a:latin typeface="微软雅黑" panose="020B0503020204020204" charset="-122"/>
                <a:cs typeface="微软雅黑" panose="020B0503020204020204" charset="-122"/>
              </a:rPr>
              <a:t>了</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理念</a:t>
            </a:r>
            <a:r>
              <a:rPr sz="1200" spc="20" dirty="0">
                <a:solidFill>
                  <a:srgbClr val="585858"/>
                </a:solidFill>
                <a:latin typeface="微软雅黑" panose="020B0503020204020204" charset="-122"/>
                <a:cs typeface="微软雅黑" panose="020B0503020204020204" charset="-122"/>
              </a:rPr>
              <a:t>深入</a:t>
            </a:r>
            <a:r>
              <a:rPr sz="1200" dirty="0">
                <a:solidFill>
                  <a:srgbClr val="585858"/>
                </a:solidFill>
                <a:latin typeface="微软雅黑" panose="020B0503020204020204" charset="-122"/>
                <a:cs typeface="微软雅黑" panose="020B0503020204020204" charset="-122"/>
              </a:rPr>
              <a:t>行 </a:t>
            </a:r>
            <a:r>
              <a:rPr sz="1200" spc="10" dirty="0">
                <a:solidFill>
                  <a:srgbClr val="585858"/>
                </a:solidFill>
                <a:latin typeface="微软雅黑" panose="020B0503020204020204" charset="-122"/>
                <a:cs typeface="微软雅黑" panose="020B0503020204020204" charset="-122"/>
              </a:rPr>
              <a:t>业实践的动力，不仅改善了软件开发和运维人员的工作体</a:t>
            </a:r>
            <a:r>
              <a:rPr sz="1200" spc="15" dirty="0">
                <a:solidFill>
                  <a:srgbClr val="585858"/>
                </a:solidFill>
                <a:latin typeface="微软雅黑" panose="020B0503020204020204" charset="-122"/>
                <a:cs typeface="微软雅黑" panose="020B0503020204020204" charset="-122"/>
              </a:rPr>
              <a:t>验</a:t>
            </a:r>
            <a:r>
              <a:rPr sz="1200" spc="10" dirty="0">
                <a:solidFill>
                  <a:srgbClr val="585858"/>
                </a:solidFill>
                <a:latin typeface="微软雅黑" panose="020B0503020204020204" charset="-122"/>
                <a:cs typeface="微软雅黑" panose="020B0503020204020204" charset="-122"/>
              </a:rPr>
              <a:t>、加强了工作效能，也成为了</a:t>
            </a:r>
            <a:r>
              <a:rPr sz="120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理层透</a:t>
            </a:r>
            <a:r>
              <a:rPr sz="1200" spc="20" dirty="0">
                <a:solidFill>
                  <a:srgbClr val="585858"/>
                </a:solidFill>
                <a:latin typeface="微软雅黑" panose="020B0503020204020204" charset="-122"/>
                <a:cs typeface="微软雅黑" panose="020B0503020204020204" charset="-122"/>
              </a:rPr>
              <a:t>视</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工作成效</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丰富</a:t>
            </a:r>
            <a:r>
              <a:rPr sz="1200" dirty="0">
                <a:solidFill>
                  <a:srgbClr val="585858"/>
                </a:solidFill>
                <a:latin typeface="微软雅黑" panose="020B0503020204020204" charset="-122"/>
                <a:cs typeface="微软雅黑" panose="020B0503020204020204" charset="-122"/>
              </a:rPr>
              <a:t>的 </a:t>
            </a:r>
            <a:r>
              <a:rPr sz="1200" spc="-5" dirty="0">
                <a:solidFill>
                  <a:srgbClr val="585858"/>
                </a:solidFill>
                <a:latin typeface="微软雅黑" panose="020B0503020204020204" charset="-122"/>
                <a:cs typeface="微软雅黑" panose="020B0503020204020204" charset="-122"/>
              </a:rPr>
              <a:t>数据来源。在一些解读当中，</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理念也包含软件开发运维中的质量控</a:t>
            </a:r>
            <a:r>
              <a:rPr sz="1200" spc="-40" dirty="0">
                <a:solidFill>
                  <a:srgbClr val="585858"/>
                </a:solidFill>
                <a:latin typeface="微软雅黑" panose="020B0503020204020204" charset="-122"/>
                <a:cs typeface="微软雅黑" panose="020B0503020204020204" charset="-122"/>
              </a:rPr>
              <a:t>制</a:t>
            </a:r>
            <a:r>
              <a:rPr sz="1200" dirty="0">
                <a:solidFill>
                  <a:srgbClr val="585858"/>
                </a:solidFill>
                <a:latin typeface="Arial" panose="020B0604020202020204"/>
                <a:cs typeface="Arial" panose="020B0604020202020204"/>
              </a:rPr>
              <a:t>QA</a:t>
            </a:r>
            <a:r>
              <a:rPr sz="1200" spc="-5" dirty="0">
                <a:solidFill>
                  <a:srgbClr val="585858"/>
                </a:solidFill>
                <a:latin typeface="微软雅黑" panose="020B0503020204020204" charset="-122"/>
                <a:cs typeface="微软雅黑" panose="020B0503020204020204" charset="-122"/>
              </a:rPr>
              <a:t>环节</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algn="ctr">
              <a:lnSpc>
                <a:spcPct val="100000"/>
              </a:lnSpc>
              <a:spcBef>
                <a:spcPts val="450"/>
              </a:spcBef>
            </a:pP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开发运维一体化闭环</a:t>
            </a:r>
            <a:r>
              <a:rPr sz="1400" b="1" spc="-15" dirty="0">
                <a:solidFill>
                  <a:srgbClr val="404040"/>
                </a:solidFill>
                <a:latin typeface="微软雅黑" panose="020B0503020204020204" charset="-122"/>
                <a:cs typeface="微软雅黑" panose="020B0503020204020204" charset="-122"/>
              </a:rPr>
              <a:t>流</a:t>
            </a:r>
            <a:r>
              <a:rPr sz="1400" b="1" dirty="0">
                <a:solidFill>
                  <a:srgbClr val="404040"/>
                </a:solidFill>
                <a:latin typeface="微软雅黑" panose="020B0503020204020204" charset="-122"/>
                <a:cs typeface="微软雅黑" panose="020B0503020204020204" charset="-122"/>
              </a:rPr>
              <a:t>程概</a:t>
            </a:r>
            <a:r>
              <a:rPr sz="1400" b="1" spc="-15" dirty="0">
                <a:solidFill>
                  <a:srgbClr val="404040"/>
                </a:solidFill>
                <a:latin typeface="微软雅黑" panose="020B0503020204020204" charset="-122"/>
                <a:cs typeface="微软雅黑" panose="020B0503020204020204" charset="-122"/>
              </a:rPr>
              <a:t>念</a:t>
            </a:r>
            <a:r>
              <a:rPr sz="1400" b="1" dirty="0">
                <a:solidFill>
                  <a:srgbClr val="404040"/>
                </a:solidFill>
                <a:latin typeface="微软雅黑" panose="020B0503020204020204" charset="-122"/>
                <a:cs typeface="微软雅黑" panose="020B0503020204020204" charset="-122"/>
              </a:rPr>
              <a:t>图</a:t>
            </a:r>
            <a:endParaRPr sz="1400">
              <a:latin typeface="微软雅黑" panose="020B0503020204020204" charset="-122"/>
              <a:cs typeface="微软雅黑" panose="020B0503020204020204" charset="-122"/>
            </a:endParaRPr>
          </a:p>
        </p:txBody>
      </p:sp>
      <p:sp>
        <p:nvSpPr>
          <p:cNvPr id="7" name="object 7"/>
          <p:cNvSpPr/>
          <p:nvPr/>
        </p:nvSpPr>
        <p:spPr>
          <a:xfrm>
            <a:off x="1752618" y="3683560"/>
            <a:ext cx="5727257" cy="2768410"/>
          </a:xfrm>
          <a:prstGeom prst="rect">
            <a:avLst/>
          </a:prstGeom>
          <a:blipFill>
            <a:blip r:embed="rId1" cstate="print"/>
            <a:stretch>
              <a:fillRect/>
            </a:stretch>
          </a:blipFill>
        </p:spPr>
        <p:txBody>
          <a:bodyPr wrap="square" lIns="0" tIns="0" rIns="0" bIns="0" rtlCol="0"/>
          <a:lstStyle/>
          <a:p/>
        </p:txBody>
      </p:sp>
      <p:sp>
        <p:nvSpPr>
          <p:cNvPr id="8" name="object 8"/>
          <p:cNvSpPr txBox="1"/>
          <p:nvPr/>
        </p:nvSpPr>
        <p:spPr>
          <a:xfrm>
            <a:off x="2781426" y="3799713"/>
            <a:ext cx="48577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微软雅黑" panose="020B0503020204020204" charset="-122"/>
                <a:cs typeface="微软雅黑" panose="020B0503020204020204" charset="-122"/>
              </a:rPr>
              <a:t>C</a:t>
            </a:r>
            <a:r>
              <a:rPr sz="1400" b="1" dirty="0">
                <a:solidFill>
                  <a:srgbClr val="FFFFFF"/>
                </a:solidFill>
                <a:latin typeface="微软雅黑" panose="020B0503020204020204" charset="-122"/>
                <a:cs typeface="微软雅黑" panose="020B0503020204020204" charset="-122"/>
              </a:rPr>
              <a:t>ode</a:t>
            </a:r>
            <a:endParaRPr sz="1400">
              <a:latin typeface="微软雅黑" panose="020B0503020204020204" charset="-122"/>
              <a:cs typeface="微软雅黑" panose="020B0503020204020204" charset="-122"/>
            </a:endParaRPr>
          </a:p>
        </p:txBody>
      </p:sp>
      <p:sp>
        <p:nvSpPr>
          <p:cNvPr id="16" name="object 16"/>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17" name="object 17"/>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18" name="object 18"/>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9" name="object 9"/>
          <p:cNvSpPr txBox="1"/>
          <p:nvPr/>
        </p:nvSpPr>
        <p:spPr>
          <a:xfrm>
            <a:off x="1847215" y="4745990"/>
            <a:ext cx="215265" cy="636905"/>
          </a:xfrm>
          <a:prstGeom prst="rect">
            <a:avLst/>
          </a:prstGeom>
        </p:spPr>
        <p:txBody>
          <a:bodyPr vert="vert270" wrap="square" lIns="0" tIns="23495" rIns="0" bIns="0" rtlCol="0">
            <a:spAutoFit/>
          </a:bodyPr>
          <a:lstStyle/>
          <a:p>
            <a:pPr marL="12700">
              <a:lnSpc>
                <a:spcPct val="100000"/>
              </a:lnSpc>
              <a:spcBef>
                <a:spcPts val="185"/>
              </a:spcBef>
            </a:pPr>
            <a:r>
              <a:rPr sz="1400" b="1" dirty="0">
                <a:solidFill>
                  <a:srgbClr val="FFFFFF"/>
                </a:solidFill>
                <a:latin typeface="微软雅黑" panose="020B0503020204020204" charset="-122"/>
                <a:cs typeface="微软雅黑" panose="020B0503020204020204" charset="-122"/>
              </a:rPr>
              <a:t>Build</a:t>
            </a:r>
            <a:endParaRPr sz="1400">
              <a:latin typeface="微软雅黑" panose="020B0503020204020204" charset="-122"/>
              <a:cs typeface="微软雅黑" panose="020B0503020204020204" charset="-122"/>
            </a:endParaRPr>
          </a:p>
        </p:txBody>
      </p:sp>
      <p:sp>
        <p:nvSpPr>
          <p:cNvPr id="10" name="object 10"/>
          <p:cNvSpPr txBox="1"/>
          <p:nvPr/>
        </p:nvSpPr>
        <p:spPr>
          <a:xfrm>
            <a:off x="2864611" y="6079337"/>
            <a:ext cx="386080" cy="239395"/>
          </a:xfrm>
          <a:prstGeom prst="rect">
            <a:avLst/>
          </a:prstGeom>
        </p:spPr>
        <p:txBody>
          <a:bodyPr vert="horz" wrap="square" lIns="0" tIns="12700" rIns="0" bIns="0" rtlCol="0">
            <a:spAutoFit/>
          </a:bodyPr>
          <a:lstStyle/>
          <a:p>
            <a:pPr marL="12700">
              <a:lnSpc>
                <a:spcPct val="100000"/>
              </a:lnSpc>
              <a:spcBef>
                <a:spcPts val="100"/>
              </a:spcBef>
            </a:pPr>
            <a:r>
              <a:rPr sz="1400" b="1" spc="-135" dirty="0">
                <a:solidFill>
                  <a:srgbClr val="FFFFFF"/>
                </a:solidFill>
                <a:latin typeface="微软雅黑" panose="020B0503020204020204" charset="-122"/>
                <a:cs typeface="微软雅黑" panose="020B0503020204020204" charset="-122"/>
              </a:rPr>
              <a:t>T</a:t>
            </a:r>
            <a:r>
              <a:rPr sz="1400" b="1" dirty="0">
                <a:solidFill>
                  <a:srgbClr val="FFFFFF"/>
                </a:solidFill>
                <a:latin typeface="微软雅黑" panose="020B0503020204020204" charset="-122"/>
                <a:cs typeface="微软雅黑" panose="020B0503020204020204" charset="-122"/>
              </a:rPr>
              <a:t>est</a:t>
            </a:r>
            <a:endParaRPr sz="1400">
              <a:latin typeface="微软雅黑" panose="020B0503020204020204" charset="-122"/>
              <a:cs typeface="微软雅黑" panose="020B0503020204020204" charset="-122"/>
            </a:endParaRPr>
          </a:p>
        </p:txBody>
      </p:sp>
      <p:sp>
        <p:nvSpPr>
          <p:cNvPr id="11" name="object 11"/>
          <p:cNvSpPr txBox="1"/>
          <p:nvPr/>
        </p:nvSpPr>
        <p:spPr>
          <a:xfrm>
            <a:off x="5779134" y="3783329"/>
            <a:ext cx="6629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Dep</a:t>
            </a:r>
            <a:r>
              <a:rPr sz="1400" b="1" spc="5" dirty="0">
                <a:solidFill>
                  <a:srgbClr val="FFFFFF"/>
                </a:solidFill>
                <a:latin typeface="微软雅黑" panose="020B0503020204020204" charset="-122"/>
                <a:cs typeface="微软雅黑" panose="020B0503020204020204" charset="-122"/>
              </a:rPr>
              <a:t>l</a:t>
            </a:r>
            <a:r>
              <a:rPr sz="1400" b="1" spc="-5" dirty="0">
                <a:solidFill>
                  <a:srgbClr val="FFFFFF"/>
                </a:solidFill>
                <a:latin typeface="微软雅黑" panose="020B0503020204020204" charset="-122"/>
                <a:cs typeface="微软雅黑" panose="020B0503020204020204" charset="-122"/>
              </a:rPr>
              <a:t>oy</a:t>
            </a:r>
            <a:endParaRPr sz="1400">
              <a:latin typeface="微软雅黑" panose="020B0503020204020204" charset="-122"/>
              <a:cs typeface="微软雅黑" panose="020B0503020204020204" charset="-122"/>
            </a:endParaRPr>
          </a:p>
        </p:txBody>
      </p:sp>
      <p:sp>
        <p:nvSpPr>
          <p:cNvPr id="12" name="object 12"/>
          <p:cNvSpPr txBox="1"/>
          <p:nvPr/>
        </p:nvSpPr>
        <p:spPr>
          <a:xfrm>
            <a:off x="7212965" y="4745355"/>
            <a:ext cx="215265" cy="855980"/>
          </a:xfrm>
          <a:prstGeom prst="rect">
            <a:avLst/>
          </a:prstGeom>
        </p:spPr>
        <p:txBody>
          <a:bodyPr vert="vert" wrap="square" lIns="0" tIns="23495" rIns="0" bIns="0" rtlCol="0">
            <a:spAutoFit/>
          </a:bodyPr>
          <a:lstStyle/>
          <a:p>
            <a:pPr marL="12700">
              <a:lnSpc>
                <a:spcPct val="100000"/>
              </a:lnSpc>
              <a:spcBef>
                <a:spcPts val="185"/>
              </a:spcBef>
            </a:pPr>
            <a:r>
              <a:rPr sz="1400" b="1" spc="-5" dirty="0">
                <a:solidFill>
                  <a:srgbClr val="FFFFFF"/>
                </a:solidFill>
                <a:latin typeface="微软雅黑" panose="020B0503020204020204" charset="-122"/>
                <a:cs typeface="微软雅黑" panose="020B0503020204020204" charset="-122"/>
              </a:rPr>
              <a:t>O</a:t>
            </a:r>
            <a:r>
              <a:rPr sz="1400" b="1" dirty="0">
                <a:solidFill>
                  <a:srgbClr val="FFFFFF"/>
                </a:solidFill>
                <a:latin typeface="微软雅黑" panose="020B0503020204020204" charset="-122"/>
                <a:cs typeface="微软雅黑" panose="020B0503020204020204" charset="-122"/>
              </a:rPr>
              <a:t>per</a:t>
            </a:r>
            <a:r>
              <a:rPr sz="1400" b="1" spc="5" dirty="0">
                <a:solidFill>
                  <a:srgbClr val="FFFFFF"/>
                </a:solidFill>
                <a:latin typeface="微软雅黑" panose="020B0503020204020204" charset="-122"/>
                <a:cs typeface="微软雅黑" panose="020B0503020204020204" charset="-122"/>
              </a:rPr>
              <a:t>a</a:t>
            </a:r>
            <a:r>
              <a:rPr sz="1400" b="1" spc="-10" dirty="0">
                <a:solidFill>
                  <a:srgbClr val="FFFFFF"/>
                </a:solidFill>
                <a:latin typeface="微软雅黑" panose="020B0503020204020204" charset="-122"/>
                <a:cs typeface="微软雅黑" panose="020B0503020204020204" charset="-122"/>
              </a:rPr>
              <a:t>t</a:t>
            </a:r>
            <a:r>
              <a:rPr sz="1400" b="1" dirty="0">
                <a:solidFill>
                  <a:srgbClr val="FFFFFF"/>
                </a:solidFill>
                <a:latin typeface="微软雅黑" panose="020B0503020204020204" charset="-122"/>
                <a:cs typeface="微软雅黑" panose="020B0503020204020204" charset="-122"/>
              </a:rPr>
              <a:t>e</a:t>
            </a:r>
            <a:endParaRPr sz="1400">
              <a:latin typeface="微软雅黑" panose="020B0503020204020204" charset="-122"/>
              <a:cs typeface="微软雅黑" panose="020B0503020204020204" charset="-122"/>
            </a:endParaRPr>
          </a:p>
        </p:txBody>
      </p:sp>
      <p:sp>
        <p:nvSpPr>
          <p:cNvPr id="13" name="object 13"/>
          <p:cNvSpPr txBox="1"/>
          <p:nvPr/>
        </p:nvSpPr>
        <p:spPr>
          <a:xfrm>
            <a:off x="5758941" y="6056477"/>
            <a:ext cx="747395"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FFFFFF"/>
                </a:solidFill>
                <a:latin typeface="微软雅黑" panose="020B0503020204020204" charset="-122"/>
                <a:cs typeface="微软雅黑" panose="020B0503020204020204" charset="-122"/>
              </a:rPr>
              <a:t>Moniter</a:t>
            </a:r>
            <a:endParaRPr sz="1400">
              <a:latin typeface="微软雅黑" panose="020B0503020204020204" charset="-122"/>
              <a:cs typeface="微软雅黑" panose="020B0503020204020204" charset="-122"/>
            </a:endParaRPr>
          </a:p>
        </p:txBody>
      </p:sp>
      <p:sp>
        <p:nvSpPr>
          <p:cNvPr id="14" name="object 14"/>
          <p:cNvSpPr txBox="1"/>
          <p:nvPr/>
        </p:nvSpPr>
        <p:spPr>
          <a:xfrm>
            <a:off x="2680207" y="4743144"/>
            <a:ext cx="772795"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00AEE1"/>
                </a:solidFill>
                <a:latin typeface="Arial" panose="020B0604020202020204"/>
                <a:cs typeface="Arial" panose="020B0604020202020204"/>
              </a:rPr>
              <a:t>Dev</a:t>
            </a:r>
            <a:endParaRPr sz="3200">
              <a:latin typeface="Arial" panose="020B0604020202020204"/>
              <a:cs typeface="Arial" panose="020B0604020202020204"/>
            </a:endParaRPr>
          </a:p>
        </p:txBody>
      </p:sp>
      <p:sp>
        <p:nvSpPr>
          <p:cNvPr id="15" name="object 15"/>
          <p:cNvSpPr txBox="1"/>
          <p:nvPr/>
        </p:nvSpPr>
        <p:spPr>
          <a:xfrm>
            <a:off x="5741923" y="4780279"/>
            <a:ext cx="817244" cy="513715"/>
          </a:xfrm>
          <a:prstGeom prst="rect">
            <a:avLst/>
          </a:prstGeom>
        </p:spPr>
        <p:txBody>
          <a:bodyPr vert="horz" wrap="square" lIns="0" tIns="12700" rIns="0" bIns="0" rtlCol="0">
            <a:spAutoFit/>
          </a:bodyPr>
          <a:lstStyle/>
          <a:p>
            <a:pPr marL="12700">
              <a:lnSpc>
                <a:spcPct val="100000"/>
              </a:lnSpc>
              <a:spcBef>
                <a:spcPts val="100"/>
              </a:spcBef>
            </a:pPr>
            <a:r>
              <a:rPr sz="3200" b="1" dirty="0">
                <a:solidFill>
                  <a:srgbClr val="8AC53E"/>
                </a:solidFill>
                <a:latin typeface="Arial" panose="020B0604020202020204"/>
                <a:cs typeface="Arial" panose="020B0604020202020204"/>
              </a:rPr>
              <a:t>Ops</a:t>
            </a:r>
            <a:endParaRPr sz="3200">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p:nvPr/>
        </p:nvSpPr>
        <p:spPr>
          <a:xfrm>
            <a:off x="1068324" y="5258561"/>
            <a:ext cx="7190740" cy="485140"/>
          </a:xfrm>
          <a:custGeom>
            <a:avLst/>
            <a:gdLst/>
            <a:ahLst/>
            <a:cxnLst/>
            <a:rect l="l" t="t" r="r" b="b"/>
            <a:pathLst>
              <a:path w="7190740" h="485139">
                <a:moveTo>
                  <a:pt x="76200" y="95250"/>
                </a:moveTo>
                <a:lnTo>
                  <a:pt x="38100" y="95250"/>
                </a:lnTo>
                <a:lnTo>
                  <a:pt x="38100" y="466064"/>
                </a:lnTo>
                <a:lnTo>
                  <a:pt x="39597" y="473477"/>
                </a:lnTo>
                <a:lnTo>
                  <a:pt x="43681" y="479532"/>
                </a:lnTo>
                <a:lnTo>
                  <a:pt x="49737" y="483616"/>
                </a:lnTo>
                <a:lnTo>
                  <a:pt x="57150" y="485114"/>
                </a:lnTo>
                <a:lnTo>
                  <a:pt x="7133208" y="485114"/>
                </a:lnTo>
                <a:lnTo>
                  <a:pt x="7140632" y="483616"/>
                </a:lnTo>
                <a:lnTo>
                  <a:pt x="7146686" y="479532"/>
                </a:lnTo>
                <a:lnTo>
                  <a:pt x="7150764" y="473477"/>
                </a:lnTo>
                <a:lnTo>
                  <a:pt x="7152258" y="466064"/>
                </a:lnTo>
                <a:lnTo>
                  <a:pt x="76200" y="466064"/>
                </a:lnTo>
                <a:lnTo>
                  <a:pt x="57150" y="447014"/>
                </a:lnTo>
                <a:lnTo>
                  <a:pt x="76200" y="447014"/>
                </a:lnTo>
                <a:lnTo>
                  <a:pt x="76200" y="95250"/>
                </a:lnTo>
                <a:close/>
              </a:path>
              <a:path w="7190740" h="485139">
                <a:moveTo>
                  <a:pt x="76200" y="447014"/>
                </a:moveTo>
                <a:lnTo>
                  <a:pt x="57150" y="447014"/>
                </a:lnTo>
                <a:lnTo>
                  <a:pt x="76200" y="466064"/>
                </a:lnTo>
                <a:lnTo>
                  <a:pt x="76200" y="447014"/>
                </a:lnTo>
                <a:close/>
              </a:path>
              <a:path w="7190740" h="485139">
                <a:moveTo>
                  <a:pt x="7114158" y="447014"/>
                </a:moveTo>
                <a:lnTo>
                  <a:pt x="76200" y="447014"/>
                </a:lnTo>
                <a:lnTo>
                  <a:pt x="76200" y="466064"/>
                </a:lnTo>
                <a:lnTo>
                  <a:pt x="7114158" y="466064"/>
                </a:lnTo>
                <a:lnTo>
                  <a:pt x="7114158" y="447014"/>
                </a:lnTo>
                <a:close/>
              </a:path>
              <a:path w="7190740" h="485139">
                <a:moveTo>
                  <a:pt x="7152258" y="101600"/>
                </a:moveTo>
                <a:lnTo>
                  <a:pt x="7114158" y="101600"/>
                </a:lnTo>
                <a:lnTo>
                  <a:pt x="7114158" y="466064"/>
                </a:lnTo>
                <a:lnTo>
                  <a:pt x="7133208" y="447014"/>
                </a:lnTo>
                <a:lnTo>
                  <a:pt x="7152258" y="447014"/>
                </a:lnTo>
                <a:lnTo>
                  <a:pt x="7152258" y="101600"/>
                </a:lnTo>
                <a:close/>
              </a:path>
              <a:path w="7190740" h="485139">
                <a:moveTo>
                  <a:pt x="7152258" y="447014"/>
                </a:moveTo>
                <a:lnTo>
                  <a:pt x="7133208" y="447014"/>
                </a:lnTo>
                <a:lnTo>
                  <a:pt x="7114158" y="466064"/>
                </a:lnTo>
                <a:lnTo>
                  <a:pt x="7152258" y="466064"/>
                </a:lnTo>
                <a:lnTo>
                  <a:pt x="7152258" y="447014"/>
                </a:lnTo>
                <a:close/>
              </a:path>
              <a:path w="7190740" h="485139">
                <a:moveTo>
                  <a:pt x="7133208" y="6350"/>
                </a:moveTo>
                <a:lnTo>
                  <a:pt x="7076058" y="120650"/>
                </a:lnTo>
                <a:lnTo>
                  <a:pt x="7114158" y="120650"/>
                </a:lnTo>
                <a:lnTo>
                  <a:pt x="7114158" y="101600"/>
                </a:lnTo>
                <a:lnTo>
                  <a:pt x="7180833" y="101600"/>
                </a:lnTo>
                <a:lnTo>
                  <a:pt x="7133208" y="6350"/>
                </a:lnTo>
                <a:close/>
              </a:path>
              <a:path w="7190740" h="485139">
                <a:moveTo>
                  <a:pt x="7180833" y="101600"/>
                </a:moveTo>
                <a:lnTo>
                  <a:pt x="7152258" y="101600"/>
                </a:lnTo>
                <a:lnTo>
                  <a:pt x="7152258" y="120650"/>
                </a:lnTo>
                <a:lnTo>
                  <a:pt x="7190358" y="120650"/>
                </a:lnTo>
                <a:lnTo>
                  <a:pt x="7180833" y="101600"/>
                </a:lnTo>
                <a:close/>
              </a:path>
              <a:path w="7190740" h="485139">
                <a:moveTo>
                  <a:pt x="57150" y="0"/>
                </a:moveTo>
                <a:lnTo>
                  <a:pt x="0" y="114300"/>
                </a:lnTo>
                <a:lnTo>
                  <a:pt x="38100" y="114300"/>
                </a:lnTo>
                <a:lnTo>
                  <a:pt x="38100" y="95250"/>
                </a:lnTo>
                <a:lnTo>
                  <a:pt x="104775" y="95250"/>
                </a:lnTo>
                <a:lnTo>
                  <a:pt x="57150" y="0"/>
                </a:lnTo>
                <a:close/>
              </a:path>
              <a:path w="7190740" h="485139">
                <a:moveTo>
                  <a:pt x="104775" y="95250"/>
                </a:moveTo>
                <a:lnTo>
                  <a:pt x="76200" y="95250"/>
                </a:lnTo>
                <a:lnTo>
                  <a:pt x="76200" y="114300"/>
                </a:lnTo>
                <a:lnTo>
                  <a:pt x="114300" y="114300"/>
                </a:lnTo>
                <a:lnTo>
                  <a:pt x="104775" y="95250"/>
                </a:lnTo>
                <a:close/>
              </a:path>
            </a:pathLst>
          </a:custGeom>
          <a:solidFill>
            <a:srgbClr val="D9D9D9"/>
          </a:solidFill>
        </p:spPr>
        <p:txBody>
          <a:bodyPr wrap="square" lIns="0" tIns="0" rIns="0" bIns="0" rtlCol="0"/>
          <a:lstStyle/>
          <a:p/>
        </p:txBody>
      </p:sp>
      <p:sp>
        <p:nvSpPr>
          <p:cNvPr id="5" name="object 5"/>
          <p:cNvSpPr txBox="1">
            <a:spLocks noGrp="1"/>
          </p:cNvSpPr>
          <p:nvPr>
            <p:ph type="title"/>
          </p:nvPr>
        </p:nvSpPr>
        <p:spPr>
          <a:xfrm>
            <a:off x="526795" y="482345"/>
            <a:ext cx="5157470" cy="513715"/>
          </a:xfrm>
          <a:prstGeom prst="rect">
            <a:avLst/>
          </a:prstGeom>
        </p:spPr>
        <p:txBody>
          <a:bodyPr vert="horz" wrap="square" lIns="0" tIns="13335" rIns="0" bIns="0" rtlCol="0">
            <a:spAutoFit/>
          </a:bodyPr>
          <a:lstStyle/>
          <a:p>
            <a:pPr marL="12700">
              <a:lnSpc>
                <a:spcPct val="100000"/>
              </a:lnSpc>
              <a:spcBef>
                <a:spcPts val="105"/>
              </a:spcBef>
            </a:pPr>
            <a:r>
              <a:rPr dirty="0"/>
              <a:t>总览</a:t>
            </a:r>
            <a:r>
              <a:rPr dirty="0">
                <a:latin typeface="Arial" panose="020B0604020202020204"/>
                <a:cs typeface="Arial" panose="020B0604020202020204"/>
              </a:rPr>
              <a:t>DevOps</a:t>
            </a:r>
            <a:r>
              <a:rPr dirty="0"/>
              <a:t>的一般实</a:t>
            </a:r>
            <a:r>
              <a:rPr spc="-15" dirty="0"/>
              <a:t>践</a:t>
            </a:r>
            <a:r>
              <a:rPr dirty="0"/>
              <a:t>流程</a:t>
            </a:r>
            <a:endParaRPr dirty="0"/>
          </a:p>
        </p:txBody>
      </p:sp>
      <p:sp>
        <p:nvSpPr>
          <p:cNvPr id="6" name="object 6"/>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7" name="object 7"/>
          <p:cNvSpPr/>
          <p:nvPr/>
        </p:nvSpPr>
        <p:spPr>
          <a:xfrm>
            <a:off x="540258" y="5583173"/>
            <a:ext cx="0" cy="641350"/>
          </a:xfrm>
          <a:custGeom>
            <a:avLst/>
            <a:gdLst/>
            <a:ahLst/>
            <a:cxnLst/>
            <a:rect l="l" t="t" r="r" b="b"/>
            <a:pathLst>
              <a:path h="641350">
                <a:moveTo>
                  <a:pt x="0" y="0"/>
                </a:moveTo>
                <a:lnTo>
                  <a:pt x="0" y="641108"/>
                </a:lnTo>
              </a:path>
            </a:pathLst>
          </a:custGeom>
          <a:ln w="34925">
            <a:solidFill>
              <a:srgbClr val="64AE45"/>
            </a:solidFill>
            <a:prstDash val="lgDash"/>
          </a:ln>
        </p:spPr>
        <p:txBody>
          <a:bodyPr wrap="square" lIns="0" tIns="0" rIns="0" bIns="0" rtlCol="0"/>
          <a:lstStyle/>
          <a:p/>
        </p:txBody>
      </p:sp>
      <p:sp>
        <p:nvSpPr>
          <p:cNvPr id="8" name="object 8"/>
          <p:cNvSpPr/>
          <p:nvPr/>
        </p:nvSpPr>
        <p:spPr>
          <a:xfrm>
            <a:off x="5087111" y="6224778"/>
            <a:ext cx="3474720" cy="0"/>
          </a:xfrm>
          <a:custGeom>
            <a:avLst/>
            <a:gdLst/>
            <a:ahLst/>
            <a:cxnLst/>
            <a:rect l="l" t="t" r="r" b="b"/>
            <a:pathLst>
              <a:path w="3474720">
                <a:moveTo>
                  <a:pt x="0" y="0"/>
                </a:moveTo>
                <a:lnTo>
                  <a:pt x="3474719" y="0"/>
                </a:lnTo>
              </a:path>
            </a:pathLst>
          </a:custGeom>
          <a:ln w="34925">
            <a:solidFill>
              <a:srgbClr val="64AE45"/>
            </a:solidFill>
            <a:prstDash val="lgDash"/>
          </a:ln>
        </p:spPr>
        <p:txBody>
          <a:bodyPr wrap="square" lIns="0" tIns="0" rIns="0" bIns="0" rtlCol="0"/>
          <a:lstStyle/>
          <a:p/>
        </p:txBody>
      </p:sp>
      <p:sp>
        <p:nvSpPr>
          <p:cNvPr id="9" name="object 9"/>
          <p:cNvSpPr/>
          <p:nvPr/>
        </p:nvSpPr>
        <p:spPr>
          <a:xfrm>
            <a:off x="540258" y="6224778"/>
            <a:ext cx="3713479" cy="0"/>
          </a:xfrm>
          <a:custGeom>
            <a:avLst/>
            <a:gdLst/>
            <a:ahLst/>
            <a:cxnLst/>
            <a:rect l="l" t="t" r="r" b="b"/>
            <a:pathLst>
              <a:path w="3713479">
                <a:moveTo>
                  <a:pt x="0" y="0"/>
                </a:moveTo>
                <a:lnTo>
                  <a:pt x="3713226" y="0"/>
                </a:lnTo>
              </a:path>
            </a:pathLst>
          </a:custGeom>
          <a:ln w="34925">
            <a:solidFill>
              <a:srgbClr val="64AE45"/>
            </a:solidFill>
            <a:prstDash val="lgDash"/>
          </a:ln>
        </p:spPr>
        <p:txBody>
          <a:bodyPr wrap="square" lIns="0" tIns="0" rIns="0" bIns="0" rtlCol="0"/>
          <a:lstStyle/>
          <a:p/>
        </p:txBody>
      </p:sp>
      <p:sp>
        <p:nvSpPr>
          <p:cNvPr id="10" name="object 10"/>
          <p:cNvSpPr/>
          <p:nvPr/>
        </p:nvSpPr>
        <p:spPr>
          <a:xfrm>
            <a:off x="8561069" y="5382005"/>
            <a:ext cx="0" cy="842644"/>
          </a:xfrm>
          <a:custGeom>
            <a:avLst/>
            <a:gdLst/>
            <a:ahLst/>
            <a:cxnLst/>
            <a:rect l="l" t="t" r="r" b="b"/>
            <a:pathLst>
              <a:path h="842645">
                <a:moveTo>
                  <a:pt x="0" y="0"/>
                </a:moveTo>
                <a:lnTo>
                  <a:pt x="0" y="842149"/>
                </a:lnTo>
              </a:path>
            </a:pathLst>
          </a:custGeom>
          <a:ln w="34925">
            <a:solidFill>
              <a:srgbClr val="64AE45"/>
            </a:solidFill>
            <a:prstDash val="lgDash"/>
          </a:ln>
        </p:spPr>
        <p:txBody>
          <a:bodyPr wrap="square" lIns="0" tIns="0" rIns="0" bIns="0" rtlCol="0"/>
          <a:lstStyle/>
          <a:p/>
        </p:txBody>
      </p:sp>
      <p:sp>
        <p:nvSpPr>
          <p:cNvPr id="11" name="object 11"/>
          <p:cNvSpPr/>
          <p:nvPr/>
        </p:nvSpPr>
        <p:spPr>
          <a:xfrm>
            <a:off x="1609344" y="3179064"/>
            <a:ext cx="368935" cy="359410"/>
          </a:xfrm>
          <a:custGeom>
            <a:avLst/>
            <a:gdLst/>
            <a:ahLst/>
            <a:cxnLst/>
            <a:rect l="l" t="t" r="r" b="b"/>
            <a:pathLst>
              <a:path w="368935" h="359410">
                <a:moveTo>
                  <a:pt x="184404" y="0"/>
                </a:moveTo>
                <a:lnTo>
                  <a:pt x="145254" y="7889"/>
                </a:lnTo>
                <a:lnTo>
                  <a:pt x="113236" y="29400"/>
                </a:lnTo>
                <a:lnTo>
                  <a:pt x="91624" y="61293"/>
                </a:lnTo>
                <a:lnTo>
                  <a:pt x="83693" y="100330"/>
                </a:lnTo>
                <a:lnTo>
                  <a:pt x="91624" y="139293"/>
                </a:lnTo>
                <a:lnTo>
                  <a:pt x="113236" y="171148"/>
                </a:lnTo>
                <a:lnTo>
                  <a:pt x="145254" y="192645"/>
                </a:lnTo>
                <a:lnTo>
                  <a:pt x="184404" y="200533"/>
                </a:lnTo>
                <a:lnTo>
                  <a:pt x="223553" y="192645"/>
                </a:lnTo>
                <a:lnTo>
                  <a:pt x="255571" y="171148"/>
                </a:lnTo>
                <a:lnTo>
                  <a:pt x="277183" y="139293"/>
                </a:lnTo>
                <a:lnTo>
                  <a:pt x="285114" y="100330"/>
                </a:lnTo>
                <a:lnTo>
                  <a:pt x="277183" y="61293"/>
                </a:lnTo>
                <a:lnTo>
                  <a:pt x="255571" y="29400"/>
                </a:lnTo>
                <a:lnTo>
                  <a:pt x="223553" y="7889"/>
                </a:lnTo>
                <a:lnTo>
                  <a:pt x="184404" y="0"/>
                </a:lnTo>
                <a:close/>
              </a:path>
              <a:path w="368935" h="359410">
                <a:moveTo>
                  <a:pt x="103758" y="202946"/>
                </a:moveTo>
                <a:lnTo>
                  <a:pt x="49916" y="243337"/>
                </a:lnTo>
                <a:lnTo>
                  <a:pt x="18970" y="289194"/>
                </a:lnTo>
                <a:lnTo>
                  <a:pt x="4478" y="330979"/>
                </a:lnTo>
                <a:lnTo>
                  <a:pt x="0" y="359156"/>
                </a:lnTo>
                <a:lnTo>
                  <a:pt x="295558" y="359378"/>
                </a:lnTo>
                <a:lnTo>
                  <a:pt x="368807" y="359156"/>
                </a:lnTo>
                <a:lnTo>
                  <a:pt x="364444" y="330493"/>
                </a:lnTo>
                <a:lnTo>
                  <a:pt x="350186" y="288639"/>
                </a:lnTo>
                <a:lnTo>
                  <a:pt x="319426" y="242927"/>
                </a:lnTo>
                <a:lnTo>
                  <a:pt x="303305" y="230886"/>
                </a:lnTo>
                <a:lnTo>
                  <a:pt x="184404" y="230886"/>
                </a:lnTo>
                <a:lnTo>
                  <a:pt x="162069" y="228967"/>
                </a:lnTo>
                <a:lnTo>
                  <a:pt x="140985" y="223440"/>
                </a:lnTo>
                <a:lnTo>
                  <a:pt x="121449" y="214651"/>
                </a:lnTo>
                <a:lnTo>
                  <a:pt x="103758" y="202946"/>
                </a:lnTo>
                <a:close/>
              </a:path>
              <a:path w="368935" h="359410">
                <a:moveTo>
                  <a:pt x="265556" y="202691"/>
                </a:moveTo>
                <a:lnTo>
                  <a:pt x="247751" y="214491"/>
                </a:lnTo>
                <a:lnTo>
                  <a:pt x="228076" y="223361"/>
                </a:lnTo>
                <a:lnTo>
                  <a:pt x="206853" y="228945"/>
                </a:lnTo>
                <a:lnTo>
                  <a:pt x="184404" y="230886"/>
                </a:lnTo>
                <a:lnTo>
                  <a:pt x="303305" y="230886"/>
                </a:lnTo>
                <a:lnTo>
                  <a:pt x="265556" y="202691"/>
                </a:lnTo>
                <a:close/>
              </a:path>
            </a:pathLst>
          </a:custGeom>
          <a:solidFill>
            <a:srgbClr val="B1D234"/>
          </a:solidFill>
        </p:spPr>
        <p:txBody>
          <a:bodyPr wrap="square" lIns="0" tIns="0" rIns="0" bIns="0" rtlCol="0"/>
          <a:lstStyle/>
          <a:p/>
        </p:txBody>
      </p:sp>
      <p:sp>
        <p:nvSpPr>
          <p:cNvPr id="12" name="object 12"/>
          <p:cNvSpPr txBox="1"/>
          <p:nvPr/>
        </p:nvSpPr>
        <p:spPr>
          <a:xfrm>
            <a:off x="1384553" y="3538473"/>
            <a:ext cx="784860"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7E7E7E"/>
                </a:solidFill>
                <a:latin typeface="微软雅黑" panose="020B0503020204020204" charset="-122"/>
                <a:cs typeface="微软雅黑" panose="020B0503020204020204" charset="-122"/>
              </a:rPr>
              <a:t>项目管理人员</a:t>
            </a:r>
            <a:endParaRPr sz="1000">
              <a:latin typeface="微软雅黑" panose="020B0503020204020204" charset="-122"/>
              <a:cs typeface="微软雅黑" panose="020B0503020204020204" charset="-122"/>
            </a:endParaRPr>
          </a:p>
        </p:txBody>
      </p:sp>
      <p:sp>
        <p:nvSpPr>
          <p:cNvPr id="13" name="object 13"/>
          <p:cNvSpPr/>
          <p:nvPr/>
        </p:nvSpPr>
        <p:spPr>
          <a:xfrm>
            <a:off x="540258" y="3745229"/>
            <a:ext cx="2473960" cy="1720850"/>
          </a:xfrm>
          <a:custGeom>
            <a:avLst/>
            <a:gdLst/>
            <a:ahLst/>
            <a:cxnLst/>
            <a:rect l="l" t="t" r="r" b="b"/>
            <a:pathLst>
              <a:path w="2473960" h="1720850">
                <a:moveTo>
                  <a:pt x="0" y="1720596"/>
                </a:moveTo>
                <a:lnTo>
                  <a:pt x="2473452" y="1720596"/>
                </a:lnTo>
                <a:lnTo>
                  <a:pt x="2473452" y="0"/>
                </a:lnTo>
                <a:lnTo>
                  <a:pt x="0" y="0"/>
                </a:lnTo>
                <a:lnTo>
                  <a:pt x="0" y="1720596"/>
                </a:lnTo>
                <a:close/>
              </a:path>
            </a:pathLst>
          </a:custGeom>
          <a:ln w="34925">
            <a:solidFill>
              <a:srgbClr val="8AC53E"/>
            </a:solidFill>
            <a:prstDash val="lgDash"/>
          </a:ln>
        </p:spPr>
        <p:txBody>
          <a:bodyPr wrap="square" lIns="0" tIns="0" rIns="0" bIns="0" rtlCol="0"/>
          <a:lstStyle/>
          <a:p/>
        </p:txBody>
      </p:sp>
      <p:sp>
        <p:nvSpPr>
          <p:cNvPr id="14" name="object 14"/>
          <p:cNvSpPr/>
          <p:nvPr/>
        </p:nvSpPr>
        <p:spPr>
          <a:xfrm>
            <a:off x="3297173" y="3748278"/>
            <a:ext cx="2651760" cy="1720850"/>
          </a:xfrm>
          <a:custGeom>
            <a:avLst/>
            <a:gdLst/>
            <a:ahLst/>
            <a:cxnLst/>
            <a:rect l="l" t="t" r="r" b="b"/>
            <a:pathLst>
              <a:path w="2651760" h="1720850">
                <a:moveTo>
                  <a:pt x="0" y="1720596"/>
                </a:moveTo>
                <a:lnTo>
                  <a:pt x="2651760" y="1720596"/>
                </a:lnTo>
                <a:lnTo>
                  <a:pt x="2651760" y="0"/>
                </a:lnTo>
                <a:lnTo>
                  <a:pt x="0" y="0"/>
                </a:lnTo>
                <a:lnTo>
                  <a:pt x="0" y="1720596"/>
                </a:lnTo>
                <a:close/>
              </a:path>
            </a:pathLst>
          </a:custGeom>
          <a:ln w="34925">
            <a:solidFill>
              <a:srgbClr val="00AEE1"/>
            </a:solidFill>
            <a:prstDash val="lgDash"/>
          </a:ln>
        </p:spPr>
        <p:txBody>
          <a:bodyPr wrap="square" lIns="0" tIns="0" rIns="0" bIns="0" rtlCol="0"/>
          <a:lstStyle/>
          <a:p/>
        </p:txBody>
      </p:sp>
      <p:sp>
        <p:nvSpPr>
          <p:cNvPr id="15" name="object 15"/>
          <p:cNvSpPr/>
          <p:nvPr/>
        </p:nvSpPr>
        <p:spPr>
          <a:xfrm>
            <a:off x="623316" y="4888991"/>
            <a:ext cx="1001394" cy="368935"/>
          </a:xfrm>
          <a:custGeom>
            <a:avLst/>
            <a:gdLst/>
            <a:ahLst/>
            <a:cxnLst/>
            <a:rect l="l" t="t" r="r" b="b"/>
            <a:pathLst>
              <a:path w="1001394" h="368935">
                <a:moveTo>
                  <a:pt x="939800" y="0"/>
                </a:moveTo>
                <a:lnTo>
                  <a:pt x="61468" y="0"/>
                </a:lnTo>
                <a:lnTo>
                  <a:pt x="37542" y="4835"/>
                </a:lnTo>
                <a:lnTo>
                  <a:pt x="18003" y="18018"/>
                </a:lnTo>
                <a:lnTo>
                  <a:pt x="4830" y="37558"/>
                </a:lnTo>
                <a:lnTo>
                  <a:pt x="0" y="61467"/>
                </a:lnTo>
                <a:lnTo>
                  <a:pt x="0" y="307339"/>
                </a:lnTo>
                <a:lnTo>
                  <a:pt x="4830" y="331249"/>
                </a:lnTo>
                <a:lnTo>
                  <a:pt x="18003" y="350789"/>
                </a:lnTo>
                <a:lnTo>
                  <a:pt x="37542" y="363972"/>
                </a:lnTo>
                <a:lnTo>
                  <a:pt x="61468" y="368807"/>
                </a:lnTo>
                <a:lnTo>
                  <a:pt x="939800" y="368807"/>
                </a:lnTo>
                <a:lnTo>
                  <a:pt x="963709" y="363972"/>
                </a:lnTo>
                <a:lnTo>
                  <a:pt x="983249" y="350789"/>
                </a:lnTo>
                <a:lnTo>
                  <a:pt x="996432" y="331249"/>
                </a:lnTo>
                <a:lnTo>
                  <a:pt x="1001268" y="307339"/>
                </a:lnTo>
                <a:lnTo>
                  <a:pt x="1001268" y="61467"/>
                </a:lnTo>
                <a:lnTo>
                  <a:pt x="996432" y="37558"/>
                </a:lnTo>
                <a:lnTo>
                  <a:pt x="983249" y="18018"/>
                </a:lnTo>
                <a:lnTo>
                  <a:pt x="963709" y="4835"/>
                </a:lnTo>
                <a:lnTo>
                  <a:pt x="939800" y="0"/>
                </a:lnTo>
                <a:close/>
              </a:path>
            </a:pathLst>
          </a:custGeom>
          <a:solidFill>
            <a:srgbClr val="B1D234"/>
          </a:solidFill>
        </p:spPr>
        <p:txBody>
          <a:bodyPr wrap="square" lIns="0" tIns="0" rIns="0" bIns="0" rtlCol="0"/>
          <a:lstStyle/>
          <a:p/>
        </p:txBody>
      </p:sp>
      <p:sp>
        <p:nvSpPr>
          <p:cNvPr id="16" name="object 16"/>
          <p:cNvSpPr txBox="1"/>
          <p:nvPr/>
        </p:nvSpPr>
        <p:spPr>
          <a:xfrm>
            <a:off x="754786" y="4949138"/>
            <a:ext cx="739140" cy="24002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微软雅黑" panose="020B0503020204020204" charset="-122"/>
                <a:cs typeface="微软雅黑" panose="020B0503020204020204" charset="-122"/>
              </a:rPr>
              <a:t>用户需求</a:t>
            </a:r>
            <a:endParaRPr sz="1400">
              <a:latin typeface="微软雅黑" panose="020B0503020204020204" charset="-122"/>
              <a:cs typeface="微软雅黑" panose="020B0503020204020204" charset="-122"/>
            </a:endParaRPr>
          </a:p>
        </p:txBody>
      </p:sp>
      <p:sp>
        <p:nvSpPr>
          <p:cNvPr id="17" name="object 17"/>
          <p:cNvSpPr/>
          <p:nvPr/>
        </p:nvSpPr>
        <p:spPr>
          <a:xfrm>
            <a:off x="621791" y="3950208"/>
            <a:ext cx="1001394" cy="370840"/>
          </a:xfrm>
          <a:custGeom>
            <a:avLst/>
            <a:gdLst/>
            <a:ahLst/>
            <a:cxnLst/>
            <a:rect l="l" t="t" r="r" b="b"/>
            <a:pathLst>
              <a:path w="1001394" h="370839">
                <a:moveTo>
                  <a:pt x="939545" y="0"/>
                </a:moveTo>
                <a:lnTo>
                  <a:pt x="61721" y="0"/>
                </a:lnTo>
                <a:lnTo>
                  <a:pt x="37697" y="4857"/>
                </a:lnTo>
                <a:lnTo>
                  <a:pt x="18078" y="18097"/>
                </a:lnTo>
                <a:lnTo>
                  <a:pt x="4850" y="37719"/>
                </a:lnTo>
                <a:lnTo>
                  <a:pt x="0" y="61722"/>
                </a:lnTo>
                <a:lnTo>
                  <a:pt x="0" y="308610"/>
                </a:lnTo>
                <a:lnTo>
                  <a:pt x="4850" y="332613"/>
                </a:lnTo>
                <a:lnTo>
                  <a:pt x="18078" y="352234"/>
                </a:lnTo>
                <a:lnTo>
                  <a:pt x="37697" y="365474"/>
                </a:lnTo>
                <a:lnTo>
                  <a:pt x="61721" y="370332"/>
                </a:lnTo>
                <a:lnTo>
                  <a:pt x="939545" y="370332"/>
                </a:lnTo>
                <a:lnTo>
                  <a:pt x="963549" y="365474"/>
                </a:lnTo>
                <a:lnTo>
                  <a:pt x="983170" y="352234"/>
                </a:lnTo>
                <a:lnTo>
                  <a:pt x="996410" y="332613"/>
                </a:lnTo>
                <a:lnTo>
                  <a:pt x="1001268" y="308610"/>
                </a:lnTo>
                <a:lnTo>
                  <a:pt x="1001268" y="61722"/>
                </a:lnTo>
                <a:lnTo>
                  <a:pt x="996410" y="37719"/>
                </a:lnTo>
                <a:lnTo>
                  <a:pt x="983170" y="18097"/>
                </a:lnTo>
                <a:lnTo>
                  <a:pt x="963549" y="4857"/>
                </a:lnTo>
                <a:lnTo>
                  <a:pt x="939545" y="0"/>
                </a:lnTo>
                <a:close/>
              </a:path>
            </a:pathLst>
          </a:custGeom>
          <a:solidFill>
            <a:srgbClr val="B1D234"/>
          </a:solidFill>
        </p:spPr>
        <p:txBody>
          <a:bodyPr wrap="square" lIns="0" tIns="0" rIns="0" bIns="0" rtlCol="0"/>
          <a:lstStyle/>
          <a:p/>
        </p:txBody>
      </p:sp>
      <p:sp>
        <p:nvSpPr>
          <p:cNvPr id="18" name="object 18"/>
          <p:cNvSpPr txBox="1"/>
          <p:nvPr/>
        </p:nvSpPr>
        <p:spPr>
          <a:xfrm>
            <a:off x="752652" y="4010914"/>
            <a:ext cx="7391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产品设计</a:t>
            </a:r>
            <a:endParaRPr sz="1400">
              <a:latin typeface="微软雅黑" panose="020B0503020204020204" charset="-122"/>
              <a:cs typeface="微软雅黑" panose="020B0503020204020204" charset="-122"/>
            </a:endParaRPr>
          </a:p>
        </p:txBody>
      </p:sp>
      <p:sp>
        <p:nvSpPr>
          <p:cNvPr id="19" name="object 19"/>
          <p:cNvSpPr/>
          <p:nvPr/>
        </p:nvSpPr>
        <p:spPr>
          <a:xfrm>
            <a:off x="2095500" y="3950208"/>
            <a:ext cx="772795" cy="368935"/>
          </a:xfrm>
          <a:custGeom>
            <a:avLst/>
            <a:gdLst/>
            <a:ahLst/>
            <a:cxnLst/>
            <a:rect l="l" t="t" r="r" b="b"/>
            <a:pathLst>
              <a:path w="772794" h="368935">
                <a:moveTo>
                  <a:pt x="711200" y="0"/>
                </a:moveTo>
                <a:lnTo>
                  <a:pt x="61468" y="0"/>
                </a:lnTo>
                <a:lnTo>
                  <a:pt x="37558" y="4835"/>
                </a:lnTo>
                <a:lnTo>
                  <a:pt x="18018" y="18018"/>
                </a:lnTo>
                <a:lnTo>
                  <a:pt x="4835" y="37558"/>
                </a:lnTo>
                <a:lnTo>
                  <a:pt x="0" y="61468"/>
                </a:lnTo>
                <a:lnTo>
                  <a:pt x="0" y="307340"/>
                </a:lnTo>
                <a:lnTo>
                  <a:pt x="4835" y="331249"/>
                </a:lnTo>
                <a:lnTo>
                  <a:pt x="18018" y="350789"/>
                </a:lnTo>
                <a:lnTo>
                  <a:pt x="37558" y="363972"/>
                </a:lnTo>
                <a:lnTo>
                  <a:pt x="61468" y="368808"/>
                </a:lnTo>
                <a:lnTo>
                  <a:pt x="711200" y="368808"/>
                </a:lnTo>
                <a:lnTo>
                  <a:pt x="735109" y="363972"/>
                </a:lnTo>
                <a:lnTo>
                  <a:pt x="754649" y="350789"/>
                </a:lnTo>
                <a:lnTo>
                  <a:pt x="767832" y="331249"/>
                </a:lnTo>
                <a:lnTo>
                  <a:pt x="772668" y="307340"/>
                </a:lnTo>
                <a:lnTo>
                  <a:pt x="772668" y="61468"/>
                </a:lnTo>
                <a:lnTo>
                  <a:pt x="767832" y="37558"/>
                </a:lnTo>
                <a:lnTo>
                  <a:pt x="754649" y="18018"/>
                </a:lnTo>
                <a:lnTo>
                  <a:pt x="735109" y="4835"/>
                </a:lnTo>
                <a:lnTo>
                  <a:pt x="711200" y="0"/>
                </a:lnTo>
                <a:close/>
              </a:path>
            </a:pathLst>
          </a:custGeom>
          <a:solidFill>
            <a:srgbClr val="B1D234"/>
          </a:solidFill>
        </p:spPr>
        <p:txBody>
          <a:bodyPr wrap="square" lIns="0" tIns="0" rIns="0" bIns="0" rtlCol="0"/>
          <a:lstStyle/>
          <a:p/>
        </p:txBody>
      </p:sp>
      <p:sp>
        <p:nvSpPr>
          <p:cNvPr id="20" name="object 20"/>
          <p:cNvSpPr txBox="1"/>
          <p:nvPr/>
        </p:nvSpPr>
        <p:spPr>
          <a:xfrm>
            <a:off x="2220848" y="4010405"/>
            <a:ext cx="521334"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软件</a:t>
            </a:r>
            <a:r>
              <a:rPr sz="1400" b="1" dirty="0">
                <a:solidFill>
                  <a:srgbClr val="FFFFFF"/>
                </a:solidFill>
                <a:latin typeface="Verdana" panose="020B0604030504040204"/>
                <a:cs typeface="Verdana" panose="020B0604030504040204"/>
              </a:rPr>
              <a:t>A</a:t>
            </a:r>
            <a:endParaRPr sz="1400">
              <a:latin typeface="Verdana" panose="020B0604030504040204"/>
              <a:cs typeface="Verdana" panose="020B0604030504040204"/>
            </a:endParaRPr>
          </a:p>
        </p:txBody>
      </p:sp>
      <p:sp>
        <p:nvSpPr>
          <p:cNvPr id="21" name="object 21"/>
          <p:cNvSpPr/>
          <p:nvPr/>
        </p:nvSpPr>
        <p:spPr>
          <a:xfrm>
            <a:off x="2097023" y="4895088"/>
            <a:ext cx="772795" cy="370840"/>
          </a:xfrm>
          <a:custGeom>
            <a:avLst/>
            <a:gdLst/>
            <a:ahLst/>
            <a:cxnLst/>
            <a:rect l="l" t="t" r="r" b="b"/>
            <a:pathLst>
              <a:path w="772794" h="370839">
                <a:moveTo>
                  <a:pt x="710945" y="0"/>
                </a:moveTo>
                <a:lnTo>
                  <a:pt x="61721" y="0"/>
                </a:lnTo>
                <a:lnTo>
                  <a:pt x="37718" y="4857"/>
                </a:lnTo>
                <a:lnTo>
                  <a:pt x="18097" y="18097"/>
                </a:lnTo>
                <a:lnTo>
                  <a:pt x="4857" y="37718"/>
                </a:lnTo>
                <a:lnTo>
                  <a:pt x="0" y="61722"/>
                </a:lnTo>
                <a:lnTo>
                  <a:pt x="0" y="308610"/>
                </a:lnTo>
                <a:lnTo>
                  <a:pt x="4857" y="332613"/>
                </a:lnTo>
                <a:lnTo>
                  <a:pt x="18097" y="352234"/>
                </a:lnTo>
                <a:lnTo>
                  <a:pt x="37718" y="365474"/>
                </a:lnTo>
                <a:lnTo>
                  <a:pt x="61721" y="370331"/>
                </a:lnTo>
                <a:lnTo>
                  <a:pt x="710945" y="370331"/>
                </a:lnTo>
                <a:lnTo>
                  <a:pt x="734948" y="365474"/>
                </a:lnTo>
                <a:lnTo>
                  <a:pt x="754570" y="352234"/>
                </a:lnTo>
                <a:lnTo>
                  <a:pt x="767810" y="332613"/>
                </a:lnTo>
                <a:lnTo>
                  <a:pt x="772668" y="308610"/>
                </a:lnTo>
                <a:lnTo>
                  <a:pt x="772668" y="61722"/>
                </a:lnTo>
                <a:lnTo>
                  <a:pt x="767810" y="37718"/>
                </a:lnTo>
                <a:lnTo>
                  <a:pt x="754570" y="18097"/>
                </a:lnTo>
                <a:lnTo>
                  <a:pt x="734949" y="4857"/>
                </a:lnTo>
                <a:lnTo>
                  <a:pt x="710945" y="0"/>
                </a:lnTo>
                <a:close/>
              </a:path>
            </a:pathLst>
          </a:custGeom>
          <a:solidFill>
            <a:srgbClr val="B1D234"/>
          </a:solidFill>
        </p:spPr>
        <p:txBody>
          <a:bodyPr wrap="square" lIns="0" tIns="0" rIns="0" bIns="0" rtlCol="0"/>
          <a:lstStyle/>
          <a:p/>
        </p:txBody>
      </p:sp>
      <p:sp>
        <p:nvSpPr>
          <p:cNvPr id="22" name="object 22"/>
          <p:cNvSpPr txBox="1"/>
          <p:nvPr/>
        </p:nvSpPr>
        <p:spPr>
          <a:xfrm>
            <a:off x="2224532" y="4955794"/>
            <a:ext cx="518159"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软件</a:t>
            </a:r>
            <a:r>
              <a:rPr sz="1400" b="1" dirty="0">
                <a:solidFill>
                  <a:srgbClr val="FFFFFF"/>
                </a:solidFill>
                <a:latin typeface="Verdana" panose="020B0604030504040204"/>
                <a:cs typeface="Verdana" panose="020B0604030504040204"/>
              </a:rPr>
              <a:t>B</a:t>
            </a:r>
            <a:endParaRPr sz="1400">
              <a:latin typeface="Verdana" panose="020B0604030504040204"/>
              <a:cs typeface="Verdana" panose="020B0604030504040204"/>
            </a:endParaRPr>
          </a:p>
        </p:txBody>
      </p:sp>
      <p:sp>
        <p:nvSpPr>
          <p:cNvPr id="23" name="object 23"/>
          <p:cNvSpPr/>
          <p:nvPr/>
        </p:nvSpPr>
        <p:spPr>
          <a:xfrm>
            <a:off x="3435096" y="3950208"/>
            <a:ext cx="1001394" cy="370840"/>
          </a:xfrm>
          <a:custGeom>
            <a:avLst/>
            <a:gdLst/>
            <a:ahLst/>
            <a:cxnLst/>
            <a:rect l="l" t="t" r="r" b="b"/>
            <a:pathLst>
              <a:path w="1001395" h="370839">
                <a:moveTo>
                  <a:pt x="939545" y="0"/>
                </a:moveTo>
                <a:lnTo>
                  <a:pt x="61721" y="0"/>
                </a:lnTo>
                <a:lnTo>
                  <a:pt x="37719" y="4857"/>
                </a:lnTo>
                <a:lnTo>
                  <a:pt x="18097" y="18097"/>
                </a:lnTo>
                <a:lnTo>
                  <a:pt x="4857" y="37719"/>
                </a:lnTo>
                <a:lnTo>
                  <a:pt x="0" y="61722"/>
                </a:lnTo>
                <a:lnTo>
                  <a:pt x="0" y="308610"/>
                </a:lnTo>
                <a:lnTo>
                  <a:pt x="4857" y="332613"/>
                </a:lnTo>
                <a:lnTo>
                  <a:pt x="18097" y="352234"/>
                </a:lnTo>
                <a:lnTo>
                  <a:pt x="37718" y="365474"/>
                </a:lnTo>
                <a:lnTo>
                  <a:pt x="61721" y="370332"/>
                </a:lnTo>
                <a:lnTo>
                  <a:pt x="939545" y="370332"/>
                </a:lnTo>
                <a:lnTo>
                  <a:pt x="963548" y="365474"/>
                </a:lnTo>
                <a:lnTo>
                  <a:pt x="983170" y="352234"/>
                </a:lnTo>
                <a:lnTo>
                  <a:pt x="996410" y="332613"/>
                </a:lnTo>
                <a:lnTo>
                  <a:pt x="1001267" y="308610"/>
                </a:lnTo>
                <a:lnTo>
                  <a:pt x="1001267" y="61722"/>
                </a:lnTo>
                <a:lnTo>
                  <a:pt x="996410" y="37719"/>
                </a:lnTo>
                <a:lnTo>
                  <a:pt x="983170" y="18097"/>
                </a:lnTo>
                <a:lnTo>
                  <a:pt x="963548" y="4857"/>
                </a:lnTo>
                <a:lnTo>
                  <a:pt x="939545" y="0"/>
                </a:lnTo>
                <a:close/>
              </a:path>
            </a:pathLst>
          </a:custGeom>
          <a:solidFill>
            <a:srgbClr val="1EC7F3"/>
          </a:solidFill>
        </p:spPr>
        <p:txBody>
          <a:bodyPr wrap="square" lIns="0" tIns="0" rIns="0" bIns="0" rtlCol="0"/>
          <a:lstStyle/>
          <a:p/>
        </p:txBody>
      </p:sp>
      <p:sp>
        <p:nvSpPr>
          <p:cNvPr id="24" name="object 24"/>
          <p:cNvSpPr txBox="1"/>
          <p:nvPr/>
        </p:nvSpPr>
        <p:spPr>
          <a:xfrm>
            <a:off x="3565905" y="4010914"/>
            <a:ext cx="7391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代码编写</a:t>
            </a:r>
            <a:endParaRPr sz="1400">
              <a:latin typeface="微软雅黑" panose="020B0503020204020204" charset="-122"/>
              <a:cs typeface="微软雅黑" panose="020B0503020204020204" charset="-122"/>
            </a:endParaRPr>
          </a:p>
        </p:txBody>
      </p:sp>
      <p:sp>
        <p:nvSpPr>
          <p:cNvPr id="25" name="object 25"/>
          <p:cNvSpPr/>
          <p:nvPr/>
        </p:nvSpPr>
        <p:spPr>
          <a:xfrm>
            <a:off x="4811267" y="3950208"/>
            <a:ext cx="1001394" cy="370840"/>
          </a:xfrm>
          <a:custGeom>
            <a:avLst/>
            <a:gdLst/>
            <a:ahLst/>
            <a:cxnLst/>
            <a:rect l="l" t="t" r="r" b="b"/>
            <a:pathLst>
              <a:path w="1001395" h="370839">
                <a:moveTo>
                  <a:pt x="939546" y="0"/>
                </a:moveTo>
                <a:lnTo>
                  <a:pt x="61722" y="0"/>
                </a:lnTo>
                <a:lnTo>
                  <a:pt x="37719" y="4857"/>
                </a:lnTo>
                <a:lnTo>
                  <a:pt x="18097" y="18097"/>
                </a:lnTo>
                <a:lnTo>
                  <a:pt x="4857" y="37719"/>
                </a:lnTo>
                <a:lnTo>
                  <a:pt x="0" y="61722"/>
                </a:lnTo>
                <a:lnTo>
                  <a:pt x="0" y="308610"/>
                </a:lnTo>
                <a:lnTo>
                  <a:pt x="4857" y="332613"/>
                </a:lnTo>
                <a:lnTo>
                  <a:pt x="18097" y="352234"/>
                </a:lnTo>
                <a:lnTo>
                  <a:pt x="37719" y="365474"/>
                </a:lnTo>
                <a:lnTo>
                  <a:pt x="61722" y="370332"/>
                </a:lnTo>
                <a:lnTo>
                  <a:pt x="939546" y="370332"/>
                </a:lnTo>
                <a:lnTo>
                  <a:pt x="963549" y="365474"/>
                </a:lnTo>
                <a:lnTo>
                  <a:pt x="983170" y="352234"/>
                </a:lnTo>
                <a:lnTo>
                  <a:pt x="996410" y="332613"/>
                </a:lnTo>
                <a:lnTo>
                  <a:pt x="1001268" y="308610"/>
                </a:lnTo>
                <a:lnTo>
                  <a:pt x="1001268" y="61722"/>
                </a:lnTo>
                <a:lnTo>
                  <a:pt x="996410" y="37719"/>
                </a:lnTo>
                <a:lnTo>
                  <a:pt x="983170" y="18097"/>
                </a:lnTo>
                <a:lnTo>
                  <a:pt x="963549" y="4857"/>
                </a:lnTo>
                <a:lnTo>
                  <a:pt x="939546" y="0"/>
                </a:lnTo>
                <a:close/>
              </a:path>
            </a:pathLst>
          </a:custGeom>
          <a:solidFill>
            <a:srgbClr val="1EC7F3"/>
          </a:solidFill>
        </p:spPr>
        <p:txBody>
          <a:bodyPr wrap="square" lIns="0" tIns="0" rIns="0" bIns="0" rtlCol="0"/>
          <a:lstStyle/>
          <a:p/>
        </p:txBody>
      </p:sp>
      <p:sp>
        <p:nvSpPr>
          <p:cNvPr id="26" name="object 26"/>
          <p:cNvSpPr txBox="1"/>
          <p:nvPr/>
        </p:nvSpPr>
        <p:spPr>
          <a:xfrm>
            <a:off x="5121402" y="4010914"/>
            <a:ext cx="38227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构建</a:t>
            </a:r>
            <a:endParaRPr sz="1400">
              <a:latin typeface="微软雅黑" panose="020B0503020204020204" charset="-122"/>
              <a:cs typeface="微软雅黑" panose="020B0503020204020204" charset="-122"/>
            </a:endParaRPr>
          </a:p>
        </p:txBody>
      </p:sp>
      <p:sp>
        <p:nvSpPr>
          <p:cNvPr id="27" name="object 27"/>
          <p:cNvSpPr/>
          <p:nvPr/>
        </p:nvSpPr>
        <p:spPr>
          <a:xfrm>
            <a:off x="4812791" y="4828032"/>
            <a:ext cx="1001394" cy="370840"/>
          </a:xfrm>
          <a:custGeom>
            <a:avLst/>
            <a:gdLst/>
            <a:ahLst/>
            <a:cxnLst/>
            <a:rect l="l" t="t" r="r" b="b"/>
            <a:pathLst>
              <a:path w="1001395" h="370839">
                <a:moveTo>
                  <a:pt x="939546" y="0"/>
                </a:moveTo>
                <a:lnTo>
                  <a:pt x="61722" y="0"/>
                </a:lnTo>
                <a:lnTo>
                  <a:pt x="37719" y="4857"/>
                </a:lnTo>
                <a:lnTo>
                  <a:pt x="18097" y="18097"/>
                </a:lnTo>
                <a:lnTo>
                  <a:pt x="4857" y="37719"/>
                </a:lnTo>
                <a:lnTo>
                  <a:pt x="0" y="61722"/>
                </a:lnTo>
                <a:lnTo>
                  <a:pt x="0" y="308610"/>
                </a:lnTo>
                <a:lnTo>
                  <a:pt x="4857" y="332613"/>
                </a:lnTo>
                <a:lnTo>
                  <a:pt x="18097" y="352234"/>
                </a:lnTo>
                <a:lnTo>
                  <a:pt x="37719" y="365474"/>
                </a:lnTo>
                <a:lnTo>
                  <a:pt x="61722" y="370332"/>
                </a:lnTo>
                <a:lnTo>
                  <a:pt x="939546" y="370332"/>
                </a:lnTo>
                <a:lnTo>
                  <a:pt x="963548" y="365474"/>
                </a:lnTo>
                <a:lnTo>
                  <a:pt x="983170" y="352234"/>
                </a:lnTo>
                <a:lnTo>
                  <a:pt x="996410" y="332613"/>
                </a:lnTo>
                <a:lnTo>
                  <a:pt x="1001268" y="308610"/>
                </a:lnTo>
                <a:lnTo>
                  <a:pt x="1001268" y="61722"/>
                </a:lnTo>
                <a:lnTo>
                  <a:pt x="996410" y="37719"/>
                </a:lnTo>
                <a:lnTo>
                  <a:pt x="983170" y="18097"/>
                </a:lnTo>
                <a:lnTo>
                  <a:pt x="963549" y="4857"/>
                </a:lnTo>
                <a:lnTo>
                  <a:pt x="939546" y="0"/>
                </a:lnTo>
                <a:close/>
              </a:path>
            </a:pathLst>
          </a:custGeom>
          <a:solidFill>
            <a:srgbClr val="1EC7F3"/>
          </a:solidFill>
        </p:spPr>
        <p:txBody>
          <a:bodyPr wrap="square" lIns="0" tIns="0" rIns="0" bIns="0" rtlCol="0"/>
          <a:lstStyle/>
          <a:p/>
        </p:txBody>
      </p:sp>
      <p:sp>
        <p:nvSpPr>
          <p:cNvPr id="28" name="object 28"/>
          <p:cNvSpPr/>
          <p:nvPr/>
        </p:nvSpPr>
        <p:spPr>
          <a:xfrm>
            <a:off x="3436620" y="4828032"/>
            <a:ext cx="1001394" cy="370840"/>
          </a:xfrm>
          <a:custGeom>
            <a:avLst/>
            <a:gdLst/>
            <a:ahLst/>
            <a:cxnLst/>
            <a:rect l="l" t="t" r="r" b="b"/>
            <a:pathLst>
              <a:path w="1001395" h="370839">
                <a:moveTo>
                  <a:pt x="939545" y="0"/>
                </a:moveTo>
                <a:lnTo>
                  <a:pt x="61721" y="0"/>
                </a:lnTo>
                <a:lnTo>
                  <a:pt x="37718" y="4857"/>
                </a:lnTo>
                <a:lnTo>
                  <a:pt x="18097" y="18097"/>
                </a:lnTo>
                <a:lnTo>
                  <a:pt x="4857" y="37719"/>
                </a:lnTo>
                <a:lnTo>
                  <a:pt x="0" y="61722"/>
                </a:lnTo>
                <a:lnTo>
                  <a:pt x="0" y="308610"/>
                </a:lnTo>
                <a:lnTo>
                  <a:pt x="4857" y="332613"/>
                </a:lnTo>
                <a:lnTo>
                  <a:pt x="18097" y="352234"/>
                </a:lnTo>
                <a:lnTo>
                  <a:pt x="37718" y="365474"/>
                </a:lnTo>
                <a:lnTo>
                  <a:pt x="61721" y="370332"/>
                </a:lnTo>
                <a:lnTo>
                  <a:pt x="939545" y="370332"/>
                </a:lnTo>
                <a:lnTo>
                  <a:pt x="963548" y="365474"/>
                </a:lnTo>
                <a:lnTo>
                  <a:pt x="983170" y="352234"/>
                </a:lnTo>
                <a:lnTo>
                  <a:pt x="996410" y="332613"/>
                </a:lnTo>
                <a:lnTo>
                  <a:pt x="1001267" y="308610"/>
                </a:lnTo>
                <a:lnTo>
                  <a:pt x="1001267" y="61722"/>
                </a:lnTo>
                <a:lnTo>
                  <a:pt x="996410" y="37719"/>
                </a:lnTo>
                <a:lnTo>
                  <a:pt x="983170" y="18097"/>
                </a:lnTo>
                <a:lnTo>
                  <a:pt x="963548" y="4857"/>
                </a:lnTo>
                <a:lnTo>
                  <a:pt x="939545" y="0"/>
                </a:lnTo>
                <a:close/>
              </a:path>
            </a:pathLst>
          </a:custGeom>
          <a:solidFill>
            <a:srgbClr val="1EC7F3"/>
          </a:solidFill>
        </p:spPr>
        <p:txBody>
          <a:bodyPr wrap="square" lIns="0" tIns="0" rIns="0" bIns="0" rtlCol="0"/>
          <a:lstStyle/>
          <a:p/>
        </p:txBody>
      </p:sp>
      <p:sp>
        <p:nvSpPr>
          <p:cNvPr id="29" name="object 29"/>
          <p:cNvSpPr txBox="1"/>
          <p:nvPr/>
        </p:nvSpPr>
        <p:spPr>
          <a:xfrm>
            <a:off x="3746372" y="4888738"/>
            <a:ext cx="38227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反馈</a:t>
            </a:r>
            <a:endParaRPr sz="1400">
              <a:latin typeface="微软雅黑" panose="020B0503020204020204" charset="-122"/>
              <a:cs typeface="微软雅黑" panose="020B0503020204020204" charset="-122"/>
            </a:endParaRPr>
          </a:p>
        </p:txBody>
      </p:sp>
      <p:sp>
        <p:nvSpPr>
          <p:cNvPr id="30" name="object 30"/>
          <p:cNvSpPr/>
          <p:nvPr/>
        </p:nvSpPr>
        <p:spPr>
          <a:xfrm>
            <a:off x="6449567" y="3950208"/>
            <a:ext cx="946785" cy="370840"/>
          </a:xfrm>
          <a:custGeom>
            <a:avLst/>
            <a:gdLst/>
            <a:ahLst/>
            <a:cxnLst/>
            <a:rect l="l" t="t" r="r" b="b"/>
            <a:pathLst>
              <a:path w="946784" h="370839">
                <a:moveTo>
                  <a:pt x="884682" y="0"/>
                </a:moveTo>
                <a:lnTo>
                  <a:pt x="61722" y="0"/>
                </a:lnTo>
                <a:lnTo>
                  <a:pt x="37719" y="4857"/>
                </a:lnTo>
                <a:lnTo>
                  <a:pt x="18097" y="18097"/>
                </a:lnTo>
                <a:lnTo>
                  <a:pt x="4857" y="37719"/>
                </a:lnTo>
                <a:lnTo>
                  <a:pt x="0" y="61722"/>
                </a:lnTo>
                <a:lnTo>
                  <a:pt x="0" y="308610"/>
                </a:lnTo>
                <a:lnTo>
                  <a:pt x="4857" y="332613"/>
                </a:lnTo>
                <a:lnTo>
                  <a:pt x="18097" y="352234"/>
                </a:lnTo>
                <a:lnTo>
                  <a:pt x="37719" y="365474"/>
                </a:lnTo>
                <a:lnTo>
                  <a:pt x="61722" y="370332"/>
                </a:lnTo>
                <a:lnTo>
                  <a:pt x="884682" y="370332"/>
                </a:lnTo>
                <a:lnTo>
                  <a:pt x="908685" y="365474"/>
                </a:lnTo>
                <a:lnTo>
                  <a:pt x="928306" y="352234"/>
                </a:lnTo>
                <a:lnTo>
                  <a:pt x="941546" y="332613"/>
                </a:lnTo>
                <a:lnTo>
                  <a:pt x="946404" y="308610"/>
                </a:lnTo>
                <a:lnTo>
                  <a:pt x="946404" y="61722"/>
                </a:lnTo>
                <a:lnTo>
                  <a:pt x="941546" y="37719"/>
                </a:lnTo>
                <a:lnTo>
                  <a:pt x="928306" y="18097"/>
                </a:lnTo>
                <a:lnTo>
                  <a:pt x="908685" y="4857"/>
                </a:lnTo>
                <a:lnTo>
                  <a:pt x="884682" y="0"/>
                </a:lnTo>
                <a:close/>
              </a:path>
            </a:pathLst>
          </a:custGeom>
          <a:solidFill>
            <a:srgbClr val="FFCF00"/>
          </a:solidFill>
        </p:spPr>
        <p:txBody>
          <a:bodyPr wrap="square" lIns="0" tIns="0" rIns="0" bIns="0" rtlCol="0"/>
          <a:lstStyle/>
          <a:p/>
        </p:txBody>
      </p:sp>
      <p:sp>
        <p:nvSpPr>
          <p:cNvPr id="31" name="object 31"/>
          <p:cNvSpPr txBox="1"/>
          <p:nvPr/>
        </p:nvSpPr>
        <p:spPr>
          <a:xfrm>
            <a:off x="6554469" y="4010914"/>
            <a:ext cx="7391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最终集成</a:t>
            </a:r>
            <a:endParaRPr sz="1400">
              <a:latin typeface="微软雅黑" panose="020B0503020204020204" charset="-122"/>
              <a:cs typeface="微软雅黑" panose="020B0503020204020204" charset="-122"/>
            </a:endParaRPr>
          </a:p>
        </p:txBody>
      </p:sp>
      <p:sp>
        <p:nvSpPr>
          <p:cNvPr id="32" name="object 32"/>
          <p:cNvSpPr/>
          <p:nvPr/>
        </p:nvSpPr>
        <p:spPr>
          <a:xfrm>
            <a:off x="6454140" y="4898135"/>
            <a:ext cx="942340" cy="370840"/>
          </a:xfrm>
          <a:custGeom>
            <a:avLst/>
            <a:gdLst/>
            <a:ahLst/>
            <a:cxnLst/>
            <a:rect l="l" t="t" r="r" b="b"/>
            <a:pathLst>
              <a:path w="942340" h="370839">
                <a:moveTo>
                  <a:pt x="880110" y="0"/>
                </a:moveTo>
                <a:lnTo>
                  <a:pt x="61721" y="0"/>
                </a:lnTo>
                <a:lnTo>
                  <a:pt x="37718" y="4857"/>
                </a:lnTo>
                <a:lnTo>
                  <a:pt x="18097" y="18097"/>
                </a:lnTo>
                <a:lnTo>
                  <a:pt x="4857" y="37718"/>
                </a:lnTo>
                <a:lnTo>
                  <a:pt x="0" y="61721"/>
                </a:lnTo>
                <a:lnTo>
                  <a:pt x="0" y="308609"/>
                </a:lnTo>
                <a:lnTo>
                  <a:pt x="4857" y="332613"/>
                </a:lnTo>
                <a:lnTo>
                  <a:pt x="18097" y="352234"/>
                </a:lnTo>
                <a:lnTo>
                  <a:pt x="37719" y="365474"/>
                </a:lnTo>
                <a:lnTo>
                  <a:pt x="61721" y="370331"/>
                </a:lnTo>
                <a:lnTo>
                  <a:pt x="880110" y="370331"/>
                </a:lnTo>
                <a:lnTo>
                  <a:pt x="904113" y="365474"/>
                </a:lnTo>
                <a:lnTo>
                  <a:pt x="923734" y="352234"/>
                </a:lnTo>
                <a:lnTo>
                  <a:pt x="936974" y="332613"/>
                </a:lnTo>
                <a:lnTo>
                  <a:pt x="941832" y="308609"/>
                </a:lnTo>
                <a:lnTo>
                  <a:pt x="941832" y="61721"/>
                </a:lnTo>
                <a:lnTo>
                  <a:pt x="936974" y="37718"/>
                </a:lnTo>
                <a:lnTo>
                  <a:pt x="923734" y="18097"/>
                </a:lnTo>
                <a:lnTo>
                  <a:pt x="904113" y="4857"/>
                </a:lnTo>
                <a:lnTo>
                  <a:pt x="880110" y="0"/>
                </a:lnTo>
                <a:close/>
              </a:path>
            </a:pathLst>
          </a:custGeom>
          <a:solidFill>
            <a:srgbClr val="FFCF00"/>
          </a:solidFill>
        </p:spPr>
        <p:txBody>
          <a:bodyPr wrap="square" lIns="0" tIns="0" rIns="0" bIns="0" rtlCol="0"/>
          <a:lstStyle/>
          <a:p/>
        </p:txBody>
      </p:sp>
      <p:sp>
        <p:nvSpPr>
          <p:cNvPr id="33" name="object 33"/>
          <p:cNvSpPr txBox="1"/>
          <p:nvPr/>
        </p:nvSpPr>
        <p:spPr>
          <a:xfrm>
            <a:off x="6556629" y="4958841"/>
            <a:ext cx="73914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最终测试</a:t>
            </a:r>
            <a:endParaRPr sz="1400">
              <a:latin typeface="微软雅黑" panose="020B0503020204020204" charset="-122"/>
              <a:cs typeface="微软雅黑" panose="020B0503020204020204" charset="-122"/>
            </a:endParaRPr>
          </a:p>
        </p:txBody>
      </p:sp>
      <p:sp>
        <p:nvSpPr>
          <p:cNvPr id="34" name="object 34"/>
          <p:cNvSpPr/>
          <p:nvPr/>
        </p:nvSpPr>
        <p:spPr>
          <a:xfrm>
            <a:off x="7783068" y="3950208"/>
            <a:ext cx="833755" cy="368935"/>
          </a:xfrm>
          <a:custGeom>
            <a:avLst/>
            <a:gdLst/>
            <a:ahLst/>
            <a:cxnLst/>
            <a:rect l="l" t="t" r="r" b="b"/>
            <a:pathLst>
              <a:path w="833754" h="368935">
                <a:moveTo>
                  <a:pt x="772159" y="0"/>
                </a:moveTo>
                <a:lnTo>
                  <a:pt x="61467" y="0"/>
                </a:lnTo>
                <a:lnTo>
                  <a:pt x="37558" y="4835"/>
                </a:lnTo>
                <a:lnTo>
                  <a:pt x="18018" y="18018"/>
                </a:lnTo>
                <a:lnTo>
                  <a:pt x="4835" y="37558"/>
                </a:lnTo>
                <a:lnTo>
                  <a:pt x="0" y="61468"/>
                </a:lnTo>
                <a:lnTo>
                  <a:pt x="0" y="307340"/>
                </a:lnTo>
                <a:lnTo>
                  <a:pt x="4835" y="331249"/>
                </a:lnTo>
                <a:lnTo>
                  <a:pt x="18018" y="350789"/>
                </a:lnTo>
                <a:lnTo>
                  <a:pt x="37558" y="363972"/>
                </a:lnTo>
                <a:lnTo>
                  <a:pt x="61467" y="368808"/>
                </a:lnTo>
                <a:lnTo>
                  <a:pt x="772159" y="368808"/>
                </a:lnTo>
                <a:lnTo>
                  <a:pt x="796069" y="363972"/>
                </a:lnTo>
                <a:lnTo>
                  <a:pt x="815609" y="350789"/>
                </a:lnTo>
                <a:lnTo>
                  <a:pt x="828792" y="331249"/>
                </a:lnTo>
                <a:lnTo>
                  <a:pt x="833627" y="307340"/>
                </a:lnTo>
                <a:lnTo>
                  <a:pt x="833627" y="61468"/>
                </a:lnTo>
                <a:lnTo>
                  <a:pt x="828792" y="37558"/>
                </a:lnTo>
                <a:lnTo>
                  <a:pt x="815609" y="18018"/>
                </a:lnTo>
                <a:lnTo>
                  <a:pt x="796069" y="4835"/>
                </a:lnTo>
                <a:lnTo>
                  <a:pt x="772159" y="0"/>
                </a:lnTo>
                <a:close/>
              </a:path>
            </a:pathLst>
          </a:custGeom>
          <a:solidFill>
            <a:srgbClr val="F59B9B"/>
          </a:solidFill>
        </p:spPr>
        <p:txBody>
          <a:bodyPr wrap="square" lIns="0" tIns="0" rIns="0" bIns="0" rtlCol="0"/>
          <a:lstStyle/>
          <a:p/>
        </p:txBody>
      </p:sp>
      <p:sp>
        <p:nvSpPr>
          <p:cNvPr id="35" name="object 35"/>
          <p:cNvSpPr/>
          <p:nvPr/>
        </p:nvSpPr>
        <p:spPr>
          <a:xfrm>
            <a:off x="7783068" y="4895088"/>
            <a:ext cx="833755" cy="370840"/>
          </a:xfrm>
          <a:custGeom>
            <a:avLst/>
            <a:gdLst/>
            <a:ahLst/>
            <a:cxnLst/>
            <a:rect l="l" t="t" r="r" b="b"/>
            <a:pathLst>
              <a:path w="833754" h="370839">
                <a:moveTo>
                  <a:pt x="771905" y="0"/>
                </a:moveTo>
                <a:lnTo>
                  <a:pt x="61722" y="0"/>
                </a:lnTo>
                <a:lnTo>
                  <a:pt x="37719" y="4857"/>
                </a:lnTo>
                <a:lnTo>
                  <a:pt x="18097" y="18097"/>
                </a:lnTo>
                <a:lnTo>
                  <a:pt x="4857" y="37718"/>
                </a:lnTo>
                <a:lnTo>
                  <a:pt x="0" y="61722"/>
                </a:lnTo>
                <a:lnTo>
                  <a:pt x="0" y="308610"/>
                </a:lnTo>
                <a:lnTo>
                  <a:pt x="4857" y="332613"/>
                </a:lnTo>
                <a:lnTo>
                  <a:pt x="18097" y="352234"/>
                </a:lnTo>
                <a:lnTo>
                  <a:pt x="37719" y="365474"/>
                </a:lnTo>
                <a:lnTo>
                  <a:pt x="61722" y="370331"/>
                </a:lnTo>
                <a:lnTo>
                  <a:pt x="771905" y="370331"/>
                </a:lnTo>
                <a:lnTo>
                  <a:pt x="795908" y="365474"/>
                </a:lnTo>
                <a:lnTo>
                  <a:pt x="815530" y="352234"/>
                </a:lnTo>
                <a:lnTo>
                  <a:pt x="828770" y="332613"/>
                </a:lnTo>
                <a:lnTo>
                  <a:pt x="833627" y="308610"/>
                </a:lnTo>
                <a:lnTo>
                  <a:pt x="833627" y="61722"/>
                </a:lnTo>
                <a:lnTo>
                  <a:pt x="828770" y="37718"/>
                </a:lnTo>
                <a:lnTo>
                  <a:pt x="815530" y="18097"/>
                </a:lnTo>
                <a:lnTo>
                  <a:pt x="795908" y="4857"/>
                </a:lnTo>
                <a:lnTo>
                  <a:pt x="771905" y="0"/>
                </a:lnTo>
                <a:close/>
              </a:path>
            </a:pathLst>
          </a:custGeom>
          <a:solidFill>
            <a:srgbClr val="F59B9B"/>
          </a:solidFill>
        </p:spPr>
        <p:txBody>
          <a:bodyPr wrap="square" lIns="0" tIns="0" rIns="0" bIns="0" rtlCol="0"/>
          <a:lstStyle/>
          <a:p/>
        </p:txBody>
      </p:sp>
      <p:sp>
        <p:nvSpPr>
          <p:cNvPr id="36" name="object 36"/>
          <p:cNvSpPr txBox="1"/>
          <p:nvPr/>
        </p:nvSpPr>
        <p:spPr>
          <a:xfrm>
            <a:off x="8009890" y="4955794"/>
            <a:ext cx="382270"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微软雅黑" panose="020B0503020204020204" charset="-122"/>
                <a:cs typeface="微软雅黑" panose="020B0503020204020204" charset="-122"/>
              </a:rPr>
              <a:t>运维</a:t>
            </a:r>
            <a:endParaRPr sz="1400">
              <a:latin typeface="微软雅黑" panose="020B0503020204020204" charset="-122"/>
              <a:cs typeface="微软雅黑" panose="020B0503020204020204" charset="-122"/>
            </a:endParaRPr>
          </a:p>
        </p:txBody>
      </p:sp>
      <p:sp>
        <p:nvSpPr>
          <p:cNvPr id="37" name="object 37"/>
          <p:cNvSpPr/>
          <p:nvPr/>
        </p:nvSpPr>
        <p:spPr>
          <a:xfrm>
            <a:off x="1623822" y="4078351"/>
            <a:ext cx="472440" cy="114300"/>
          </a:xfrm>
          <a:custGeom>
            <a:avLst/>
            <a:gdLst/>
            <a:ahLst/>
            <a:cxnLst/>
            <a:rect l="l" t="t" r="r" b="b"/>
            <a:pathLst>
              <a:path w="472439" h="114300">
                <a:moveTo>
                  <a:pt x="433959" y="38100"/>
                </a:moveTo>
                <a:lnTo>
                  <a:pt x="376682" y="38100"/>
                </a:lnTo>
                <a:lnTo>
                  <a:pt x="376682" y="76200"/>
                </a:lnTo>
                <a:lnTo>
                  <a:pt x="357589" y="76219"/>
                </a:lnTo>
                <a:lnTo>
                  <a:pt x="357632" y="114300"/>
                </a:lnTo>
                <a:lnTo>
                  <a:pt x="471932" y="57023"/>
                </a:lnTo>
                <a:lnTo>
                  <a:pt x="433959" y="38100"/>
                </a:lnTo>
                <a:close/>
              </a:path>
              <a:path w="472439" h="114300">
                <a:moveTo>
                  <a:pt x="357547" y="38119"/>
                </a:moveTo>
                <a:lnTo>
                  <a:pt x="0" y="38481"/>
                </a:lnTo>
                <a:lnTo>
                  <a:pt x="0" y="76581"/>
                </a:lnTo>
                <a:lnTo>
                  <a:pt x="357589" y="76219"/>
                </a:lnTo>
                <a:lnTo>
                  <a:pt x="357547" y="38119"/>
                </a:lnTo>
                <a:close/>
              </a:path>
              <a:path w="472439" h="114300">
                <a:moveTo>
                  <a:pt x="376682" y="38100"/>
                </a:moveTo>
                <a:lnTo>
                  <a:pt x="357547" y="38119"/>
                </a:lnTo>
                <a:lnTo>
                  <a:pt x="357589" y="76219"/>
                </a:lnTo>
                <a:lnTo>
                  <a:pt x="376682" y="76200"/>
                </a:lnTo>
                <a:lnTo>
                  <a:pt x="376682" y="38100"/>
                </a:lnTo>
                <a:close/>
              </a:path>
              <a:path w="472439" h="114300">
                <a:moveTo>
                  <a:pt x="357504" y="0"/>
                </a:moveTo>
                <a:lnTo>
                  <a:pt x="357547" y="38119"/>
                </a:lnTo>
                <a:lnTo>
                  <a:pt x="433959" y="38100"/>
                </a:lnTo>
                <a:lnTo>
                  <a:pt x="357504" y="0"/>
                </a:lnTo>
                <a:close/>
              </a:path>
            </a:pathLst>
          </a:custGeom>
          <a:solidFill>
            <a:srgbClr val="D9D9D9"/>
          </a:solidFill>
        </p:spPr>
        <p:txBody>
          <a:bodyPr wrap="square" lIns="0" tIns="0" rIns="0" bIns="0" rtlCol="0"/>
          <a:lstStyle/>
          <a:p/>
        </p:txBody>
      </p:sp>
      <p:sp>
        <p:nvSpPr>
          <p:cNvPr id="38" name="object 38"/>
          <p:cNvSpPr/>
          <p:nvPr/>
        </p:nvSpPr>
        <p:spPr>
          <a:xfrm>
            <a:off x="2870454" y="4079747"/>
            <a:ext cx="564515" cy="1021080"/>
          </a:xfrm>
          <a:custGeom>
            <a:avLst/>
            <a:gdLst/>
            <a:ahLst/>
            <a:cxnLst/>
            <a:rect l="l" t="t" r="r" b="b"/>
            <a:pathLst>
              <a:path w="564514" h="1021079">
                <a:moveTo>
                  <a:pt x="263144" y="982852"/>
                </a:moveTo>
                <a:lnTo>
                  <a:pt x="0" y="982852"/>
                </a:lnTo>
                <a:lnTo>
                  <a:pt x="0" y="1020952"/>
                </a:lnTo>
                <a:lnTo>
                  <a:pt x="282194" y="1020952"/>
                </a:lnTo>
                <a:lnTo>
                  <a:pt x="289617" y="1019458"/>
                </a:lnTo>
                <a:lnTo>
                  <a:pt x="295671" y="1015380"/>
                </a:lnTo>
                <a:lnTo>
                  <a:pt x="299749" y="1009326"/>
                </a:lnTo>
                <a:lnTo>
                  <a:pt x="301244" y="1001902"/>
                </a:lnTo>
                <a:lnTo>
                  <a:pt x="263144" y="1001902"/>
                </a:lnTo>
                <a:lnTo>
                  <a:pt x="263144" y="982852"/>
                </a:lnTo>
                <a:close/>
              </a:path>
              <a:path w="564514" h="1021079">
                <a:moveTo>
                  <a:pt x="450087" y="38100"/>
                </a:moveTo>
                <a:lnTo>
                  <a:pt x="282194" y="38100"/>
                </a:lnTo>
                <a:lnTo>
                  <a:pt x="274770" y="39594"/>
                </a:lnTo>
                <a:lnTo>
                  <a:pt x="268716" y="43672"/>
                </a:lnTo>
                <a:lnTo>
                  <a:pt x="264638" y="49726"/>
                </a:lnTo>
                <a:lnTo>
                  <a:pt x="263144" y="57150"/>
                </a:lnTo>
                <a:lnTo>
                  <a:pt x="263144" y="1001902"/>
                </a:lnTo>
                <a:lnTo>
                  <a:pt x="282194" y="982852"/>
                </a:lnTo>
                <a:lnTo>
                  <a:pt x="301244" y="982852"/>
                </a:lnTo>
                <a:lnTo>
                  <a:pt x="301244" y="76200"/>
                </a:lnTo>
                <a:lnTo>
                  <a:pt x="282194" y="76200"/>
                </a:lnTo>
                <a:lnTo>
                  <a:pt x="301244" y="57150"/>
                </a:lnTo>
                <a:lnTo>
                  <a:pt x="450087" y="57150"/>
                </a:lnTo>
                <a:lnTo>
                  <a:pt x="450087" y="38100"/>
                </a:lnTo>
                <a:close/>
              </a:path>
              <a:path w="564514" h="1021079">
                <a:moveTo>
                  <a:pt x="301244" y="982852"/>
                </a:moveTo>
                <a:lnTo>
                  <a:pt x="282194" y="982852"/>
                </a:lnTo>
                <a:lnTo>
                  <a:pt x="263144" y="1001902"/>
                </a:lnTo>
                <a:lnTo>
                  <a:pt x="301244" y="1001902"/>
                </a:lnTo>
                <a:lnTo>
                  <a:pt x="301244" y="982852"/>
                </a:lnTo>
                <a:close/>
              </a:path>
              <a:path w="564514" h="1021079">
                <a:moveTo>
                  <a:pt x="450087" y="0"/>
                </a:moveTo>
                <a:lnTo>
                  <a:pt x="450087" y="114300"/>
                </a:lnTo>
                <a:lnTo>
                  <a:pt x="526287" y="76200"/>
                </a:lnTo>
                <a:lnTo>
                  <a:pt x="469137" y="76200"/>
                </a:lnTo>
                <a:lnTo>
                  <a:pt x="469137" y="38100"/>
                </a:lnTo>
                <a:lnTo>
                  <a:pt x="526287" y="38100"/>
                </a:lnTo>
                <a:lnTo>
                  <a:pt x="450087" y="0"/>
                </a:lnTo>
                <a:close/>
              </a:path>
              <a:path w="564514" h="1021079">
                <a:moveTo>
                  <a:pt x="301244" y="57150"/>
                </a:moveTo>
                <a:lnTo>
                  <a:pt x="282194" y="76200"/>
                </a:lnTo>
                <a:lnTo>
                  <a:pt x="301244" y="76200"/>
                </a:lnTo>
                <a:lnTo>
                  <a:pt x="301244" y="57150"/>
                </a:lnTo>
                <a:close/>
              </a:path>
              <a:path w="564514" h="1021079">
                <a:moveTo>
                  <a:pt x="450087" y="57150"/>
                </a:moveTo>
                <a:lnTo>
                  <a:pt x="301244" y="57150"/>
                </a:lnTo>
                <a:lnTo>
                  <a:pt x="301244" y="76200"/>
                </a:lnTo>
                <a:lnTo>
                  <a:pt x="450087" y="76200"/>
                </a:lnTo>
                <a:lnTo>
                  <a:pt x="450087" y="57150"/>
                </a:lnTo>
                <a:close/>
              </a:path>
              <a:path w="564514" h="1021079">
                <a:moveTo>
                  <a:pt x="526287" y="38100"/>
                </a:moveTo>
                <a:lnTo>
                  <a:pt x="469137" y="38100"/>
                </a:lnTo>
                <a:lnTo>
                  <a:pt x="469137" y="76200"/>
                </a:lnTo>
                <a:lnTo>
                  <a:pt x="526287" y="76200"/>
                </a:lnTo>
                <a:lnTo>
                  <a:pt x="564387" y="57150"/>
                </a:lnTo>
                <a:lnTo>
                  <a:pt x="526287" y="38100"/>
                </a:lnTo>
                <a:close/>
              </a:path>
            </a:pathLst>
          </a:custGeom>
          <a:solidFill>
            <a:srgbClr val="D9D9D9"/>
          </a:solidFill>
        </p:spPr>
        <p:txBody>
          <a:bodyPr wrap="square" lIns="0" tIns="0" rIns="0" bIns="0" rtlCol="0"/>
          <a:lstStyle/>
          <a:p/>
        </p:txBody>
      </p:sp>
      <p:sp>
        <p:nvSpPr>
          <p:cNvPr id="39" name="object 39"/>
          <p:cNvSpPr/>
          <p:nvPr/>
        </p:nvSpPr>
        <p:spPr>
          <a:xfrm>
            <a:off x="2868929" y="4078604"/>
            <a:ext cx="566420" cy="114300"/>
          </a:xfrm>
          <a:custGeom>
            <a:avLst/>
            <a:gdLst/>
            <a:ahLst/>
            <a:cxnLst/>
            <a:rect l="l" t="t" r="r" b="b"/>
            <a:pathLst>
              <a:path w="566420" h="114300">
                <a:moveTo>
                  <a:pt x="452162" y="76184"/>
                </a:moveTo>
                <a:lnTo>
                  <a:pt x="452119" y="114300"/>
                </a:lnTo>
                <a:lnTo>
                  <a:pt x="528489" y="76200"/>
                </a:lnTo>
                <a:lnTo>
                  <a:pt x="452162" y="76184"/>
                </a:lnTo>
                <a:close/>
              </a:path>
              <a:path w="566420" h="114300">
                <a:moveTo>
                  <a:pt x="452204" y="38084"/>
                </a:moveTo>
                <a:lnTo>
                  <a:pt x="452162" y="76184"/>
                </a:lnTo>
                <a:lnTo>
                  <a:pt x="471169" y="76200"/>
                </a:lnTo>
                <a:lnTo>
                  <a:pt x="471296" y="38100"/>
                </a:lnTo>
                <a:lnTo>
                  <a:pt x="452204" y="38084"/>
                </a:lnTo>
                <a:close/>
              </a:path>
              <a:path w="566420" h="114300">
                <a:moveTo>
                  <a:pt x="452246" y="0"/>
                </a:moveTo>
                <a:lnTo>
                  <a:pt x="452204" y="38084"/>
                </a:lnTo>
                <a:lnTo>
                  <a:pt x="471296" y="38100"/>
                </a:lnTo>
                <a:lnTo>
                  <a:pt x="471169" y="76200"/>
                </a:lnTo>
                <a:lnTo>
                  <a:pt x="528489" y="76200"/>
                </a:lnTo>
                <a:lnTo>
                  <a:pt x="566419" y="57277"/>
                </a:lnTo>
                <a:lnTo>
                  <a:pt x="452246" y="0"/>
                </a:lnTo>
                <a:close/>
              </a:path>
              <a:path w="566420" h="114300">
                <a:moveTo>
                  <a:pt x="0" y="37719"/>
                </a:moveTo>
                <a:lnTo>
                  <a:pt x="0" y="75819"/>
                </a:lnTo>
                <a:lnTo>
                  <a:pt x="452162" y="76184"/>
                </a:lnTo>
                <a:lnTo>
                  <a:pt x="452204" y="38084"/>
                </a:lnTo>
                <a:lnTo>
                  <a:pt x="0" y="37719"/>
                </a:lnTo>
                <a:close/>
              </a:path>
            </a:pathLst>
          </a:custGeom>
          <a:solidFill>
            <a:srgbClr val="D9D9D9"/>
          </a:solidFill>
        </p:spPr>
        <p:txBody>
          <a:bodyPr wrap="square" lIns="0" tIns="0" rIns="0" bIns="0" rtlCol="0"/>
          <a:lstStyle/>
          <a:p/>
        </p:txBody>
      </p:sp>
      <p:sp>
        <p:nvSpPr>
          <p:cNvPr id="40" name="object 40"/>
          <p:cNvSpPr/>
          <p:nvPr/>
        </p:nvSpPr>
        <p:spPr>
          <a:xfrm>
            <a:off x="4437126" y="4079747"/>
            <a:ext cx="375920" cy="114300"/>
          </a:xfrm>
          <a:custGeom>
            <a:avLst/>
            <a:gdLst/>
            <a:ahLst/>
            <a:cxnLst/>
            <a:rect l="l" t="t" r="r" b="b"/>
            <a:pathLst>
              <a:path w="375920" h="114300">
                <a:moveTo>
                  <a:pt x="261238" y="0"/>
                </a:moveTo>
                <a:lnTo>
                  <a:pt x="261238" y="114300"/>
                </a:lnTo>
                <a:lnTo>
                  <a:pt x="337438" y="76200"/>
                </a:lnTo>
                <a:lnTo>
                  <a:pt x="280288" y="76200"/>
                </a:lnTo>
                <a:lnTo>
                  <a:pt x="280288" y="38100"/>
                </a:lnTo>
                <a:lnTo>
                  <a:pt x="337438" y="38100"/>
                </a:lnTo>
                <a:lnTo>
                  <a:pt x="261238" y="0"/>
                </a:lnTo>
                <a:close/>
              </a:path>
              <a:path w="375920" h="114300">
                <a:moveTo>
                  <a:pt x="261238" y="38100"/>
                </a:moveTo>
                <a:lnTo>
                  <a:pt x="0" y="38100"/>
                </a:lnTo>
                <a:lnTo>
                  <a:pt x="0" y="76200"/>
                </a:lnTo>
                <a:lnTo>
                  <a:pt x="261238" y="76200"/>
                </a:lnTo>
                <a:lnTo>
                  <a:pt x="261238" y="38100"/>
                </a:lnTo>
                <a:close/>
              </a:path>
              <a:path w="375920" h="114300">
                <a:moveTo>
                  <a:pt x="337438" y="38100"/>
                </a:moveTo>
                <a:lnTo>
                  <a:pt x="280288" y="38100"/>
                </a:lnTo>
                <a:lnTo>
                  <a:pt x="280288" y="76200"/>
                </a:lnTo>
                <a:lnTo>
                  <a:pt x="337438" y="76200"/>
                </a:lnTo>
                <a:lnTo>
                  <a:pt x="375538" y="57150"/>
                </a:lnTo>
                <a:lnTo>
                  <a:pt x="337438" y="38100"/>
                </a:lnTo>
                <a:close/>
              </a:path>
            </a:pathLst>
          </a:custGeom>
          <a:solidFill>
            <a:srgbClr val="D9D9D9"/>
          </a:solidFill>
        </p:spPr>
        <p:txBody>
          <a:bodyPr wrap="square" lIns="0" tIns="0" rIns="0" bIns="0" rtlCol="0"/>
          <a:lstStyle/>
          <a:p/>
        </p:txBody>
      </p:sp>
      <p:sp>
        <p:nvSpPr>
          <p:cNvPr id="41" name="object 41"/>
          <p:cNvSpPr/>
          <p:nvPr/>
        </p:nvSpPr>
        <p:spPr>
          <a:xfrm>
            <a:off x="5256403" y="4321175"/>
            <a:ext cx="114300" cy="508634"/>
          </a:xfrm>
          <a:custGeom>
            <a:avLst/>
            <a:gdLst/>
            <a:ahLst/>
            <a:cxnLst/>
            <a:rect l="l" t="t" r="r" b="b"/>
            <a:pathLst>
              <a:path w="114300" h="508635">
                <a:moveTo>
                  <a:pt x="38023" y="394293"/>
                </a:moveTo>
                <a:lnTo>
                  <a:pt x="0" y="394462"/>
                </a:lnTo>
                <a:lnTo>
                  <a:pt x="57531" y="508507"/>
                </a:lnTo>
                <a:lnTo>
                  <a:pt x="104670" y="413385"/>
                </a:lnTo>
                <a:lnTo>
                  <a:pt x="38100" y="413385"/>
                </a:lnTo>
                <a:lnTo>
                  <a:pt x="38023" y="394293"/>
                </a:lnTo>
                <a:close/>
              </a:path>
              <a:path w="114300" h="508635">
                <a:moveTo>
                  <a:pt x="76124" y="394123"/>
                </a:moveTo>
                <a:lnTo>
                  <a:pt x="38023" y="394293"/>
                </a:lnTo>
                <a:lnTo>
                  <a:pt x="38100" y="413385"/>
                </a:lnTo>
                <a:lnTo>
                  <a:pt x="76200" y="413131"/>
                </a:lnTo>
                <a:lnTo>
                  <a:pt x="76124" y="394123"/>
                </a:lnTo>
                <a:close/>
              </a:path>
              <a:path w="114300" h="508635">
                <a:moveTo>
                  <a:pt x="114300" y="393954"/>
                </a:moveTo>
                <a:lnTo>
                  <a:pt x="76124" y="394123"/>
                </a:lnTo>
                <a:lnTo>
                  <a:pt x="76200" y="413131"/>
                </a:lnTo>
                <a:lnTo>
                  <a:pt x="38100" y="413385"/>
                </a:lnTo>
                <a:lnTo>
                  <a:pt x="104670" y="413385"/>
                </a:lnTo>
                <a:lnTo>
                  <a:pt x="114300" y="393954"/>
                </a:lnTo>
                <a:close/>
              </a:path>
              <a:path w="114300" h="508635">
                <a:moveTo>
                  <a:pt x="74549" y="0"/>
                </a:moveTo>
                <a:lnTo>
                  <a:pt x="36449" y="254"/>
                </a:lnTo>
                <a:lnTo>
                  <a:pt x="38023" y="394293"/>
                </a:lnTo>
                <a:lnTo>
                  <a:pt x="76124" y="394123"/>
                </a:lnTo>
                <a:lnTo>
                  <a:pt x="74549" y="0"/>
                </a:lnTo>
                <a:close/>
              </a:path>
            </a:pathLst>
          </a:custGeom>
          <a:solidFill>
            <a:srgbClr val="D9D9D9"/>
          </a:solidFill>
        </p:spPr>
        <p:txBody>
          <a:bodyPr wrap="square" lIns="0" tIns="0" rIns="0" bIns="0" rtlCol="0"/>
          <a:lstStyle/>
          <a:p/>
        </p:txBody>
      </p:sp>
      <p:sp>
        <p:nvSpPr>
          <p:cNvPr id="42" name="object 42"/>
          <p:cNvSpPr/>
          <p:nvPr/>
        </p:nvSpPr>
        <p:spPr>
          <a:xfrm>
            <a:off x="4438650" y="4956047"/>
            <a:ext cx="375920" cy="114300"/>
          </a:xfrm>
          <a:custGeom>
            <a:avLst/>
            <a:gdLst/>
            <a:ahLst/>
            <a:cxnLst/>
            <a:rect l="l" t="t" r="r" b="b"/>
            <a:pathLst>
              <a:path w="375920" h="114300">
                <a:moveTo>
                  <a:pt x="114300" y="0"/>
                </a:moveTo>
                <a:lnTo>
                  <a:pt x="0" y="57150"/>
                </a:lnTo>
                <a:lnTo>
                  <a:pt x="114300" y="114300"/>
                </a:lnTo>
                <a:lnTo>
                  <a:pt x="114300" y="76200"/>
                </a:lnTo>
                <a:lnTo>
                  <a:pt x="95250" y="76200"/>
                </a:lnTo>
                <a:lnTo>
                  <a:pt x="95250" y="38100"/>
                </a:lnTo>
                <a:lnTo>
                  <a:pt x="114300" y="38100"/>
                </a:lnTo>
                <a:lnTo>
                  <a:pt x="114300" y="0"/>
                </a:lnTo>
                <a:close/>
              </a:path>
              <a:path w="375920" h="114300">
                <a:moveTo>
                  <a:pt x="114300" y="38100"/>
                </a:moveTo>
                <a:lnTo>
                  <a:pt x="95250" y="38100"/>
                </a:lnTo>
                <a:lnTo>
                  <a:pt x="95250" y="76200"/>
                </a:lnTo>
                <a:lnTo>
                  <a:pt x="114300" y="76200"/>
                </a:lnTo>
                <a:lnTo>
                  <a:pt x="114300" y="38100"/>
                </a:lnTo>
                <a:close/>
              </a:path>
              <a:path w="375920" h="114300">
                <a:moveTo>
                  <a:pt x="375538" y="38100"/>
                </a:moveTo>
                <a:lnTo>
                  <a:pt x="114300" y="38100"/>
                </a:lnTo>
                <a:lnTo>
                  <a:pt x="114300" y="76200"/>
                </a:lnTo>
                <a:lnTo>
                  <a:pt x="375538" y="76200"/>
                </a:lnTo>
                <a:lnTo>
                  <a:pt x="375538" y="38100"/>
                </a:lnTo>
                <a:close/>
              </a:path>
            </a:pathLst>
          </a:custGeom>
          <a:solidFill>
            <a:srgbClr val="D9D9D9"/>
          </a:solidFill>
        </p:spPr>
        <p:txBody>
          <a:bodyPr wrap="square" lIns="0" tIns="0" rIns="0" bIns="0" rtlCol="0"/>
          <a:lstStyle/>
          <a:p/>
        </p:txBody>
      </p:sp>
      <p:sp>
        <p:nvSpPr>
          <p:cNvPr id="43" name="object 43"/>
          <p:cNvSpPr/>
          <p:nvPr/>
        </p:nvSpPr>
        <p:spPr>
          <a:xfrm>
            <a:off x="3879088" y="4321302"/>
            <a:ext cx="114300" cy="508634"/>
          </a:xfrm>
          <a:custGeom>
            <a:avLst/>
            <a:gdLst/>
            <a:ahLst/>
            <a:cxnLst/>
            <a:rect l="l" t="t" r="r" b="b"/>
            <a:pathLst>
              <a:path w="114300" h="508635">
                <a:moveTo>
                  <a:pt x="76149" y="114215"/>
                </a:moveTo>
                <a:lnTo>
                  <a:pt x="38048" y="114384"/>
                </a:lnTo>
                <a:lnTo>
                  <a:pt x="39624" y="508508"/>
                </a:lnTo>
                <a:lnTo>
                  <a:pt x="77724" y="508254"/>
                </a:lnTo>
                <a:lnTo>
                  <a:pt x="76149" y="114215"/>
                </a:lnTo>
                <a:close/>
              </a:path>
              <a:path w="114300" h="508635">
                <a:moveTo>
                  <a:pt x="56641" y="0"/>
                </a:moveTo>
                <a:lnTo>
                  <a:pt x="0" y="114554"/>
                </a:lnTo>
                <a:lnTo>
                  <a:pt x="38048" y="114384"/>
                </a:lnTo>
                <a:lnTo>
                  <a:pt x="37973" y="95377"/>
                </a:lnTo>
                <a:lnTo>
                  <a:pt x="104733" y="95123"/>
                </a:lnTo>
                <a:lnTo>
                  <a:pt x="56641" y="0"/>
                </a:lnTo>
                <a:close/>
              </a:path>
              <a:path w="114300" h="508635">
                <a:moveTo>
                  <a:pt x="76073" y="95123"/>
                </a:moveTo>
                <a:lnTo>
                  <a:pt x="37973" y="95377"/>
                </a:lnTo>
                <a:lnTo>
                  <a:pt x="38048" y="114384"/>
                </a:lnTo>
                <a:lnTo>
                  <a:pt x="76149" y="114215"/>
                </a:lnTo>
                <a:lnTo>
                  <a:pt x="76073" y="95123"/>
                </a:lnTo>
                <a:close/>
              </a:path>
              <a:path w="114300" h="508635">
                <a:moveTo>
                  <a:pt x="104733" y="95123"/>
                </a:moveTo>
                <a:lnTo>
                  <a:pt x="76073" y="95123"/>
                </a:lnTo>
                <a:lnTo>
                  <a:pt x="76149" y="114215"/>
                </a:lnTo>
                <a:lnTo>
                  <a:pt x="114300" y="114046"/>
                </a:lnTo>
                <a:lnTo>
                  <a:pt x="104733" y="95123"/>
                </a:lnTo>
                <a:close/>
              </a:path>
            </a:pathLst>
          </a:custGeom>
          <a:solidFill>
            <a:srgbClr val="D9D9D9"/>
          </a:solidFill>
        </p:spPr>
        <p:txBody>
          <a:bodyPr wrap="square" lIns="0" tIns="0" rIns="0" bIns="0" rtlCol="0"/>
          <a:lstStyle/>
          <a:p/>
        </p:txBody>
      </p:sp>
      <p:sp>
        <p:nvSpPr>
          <p:cNvPr id="44" name="object 44"/>
          <p:cNvSpPr/>
          <p:nvPr/>
        </p:nvSpPr>
        <p:spPr>
          <a:xfrm>
            <a:off x="6866001" y="4321302"/>
            <a:ext cx="115570" cy="578485"/>
          </a:xfrm>
          <a:custGeom>
            <a:avLst/>
            <a:gdLst/>
            <a:ahLst/>
            <a:cxnLst/>
            <a:rect l="l" t="t" r="r" b="b"/>
            <a:pathLst>
              <a:path w="115570" h="578485">
                <a:moveTo>
                  <a:pt x="39428" y="464311"/>
                </a:moveTo>
                <a:lnTo>
                  <a:pt x="1270" y="464439"/>
                </a:lnTo>
                <a:lnTo>
                  <a:pt x="58800" y="578485"/>
                </a:lnTo>
                <a:lnTo>
                  <a:pt x="105992" y="483362"/>
                </a:lnTo>
                <a:lnTo>
                  <a:pt x="39497" y="483362"/>
                </a:lnTo>
                <a:lnTo>
                  <a:pt x="39428" y="464311"/>
                </a:lnTo>
                <a:close/>
              </a:path>
              <a:path w="115570" h="578485">
                <a:moveTo>
                  <a:pt x="77528" y="464184"/>
                </a:moveTo>
                <a:lnTo>
                  <a:pt x="39428" y="464311"/>
                </a:lnTo>
                <a:lnTo>
                  <a:pt x="39497" y="483362"/>
                </a:lnTo>
                <a:lnTo>
                  <a:pt x="77597" y="483235"/>
                </a:lnTo>
                <a:lnTo>
                  <a:pt x="77528" y="464184"/>
                </a:lnTo>
                <a:close/>
              </a:path>
              <a:path w="115570" h="578485">
                <a:moveTo>
                  <a:pt x="115570" y="464058"/>
                </a:moveTo>
                <a:lnTo>
                  <a:pt x="77528" y="464184"/>
                </a:lnTo>
                <a:lnTo>
                  <a:pt x="77597" y="483235"/>
                </a:lnTo>
                <a:lnTo>
                  <a:pt x="39497" y="483362"/>
                </a:lnTo>
                <a:lnTo>
                  <a:pt x="105992" y="483362"/>
                </a:lnTo>
                <a:lnTo>
                  <a:pt x="115570" y="464058"/>
                </a:lnTo>
                <a:close/>
              </a:path>
              <a:path w="115570" h="578485">
                <a:moveTo>
                  <a:pt x="76268" y="114215"/>
                </a:moveTo>
                <a:lnTo>
                  <a:pt x="38168" y="114384"/>
                </a:lnTo>
                <a:lnTo>
                  <a:pt x="39428" y="464311"/>
                </a:lnTo>
                <a:lnTo>
                  <a:pt x="77528" y="464184"/>
                </a:lnTo>
                <a:lnTo>
                  <a:pt x="76268" y="114215"/>
                </a:lnTo>
                <a:close/>
              </a:path>
              <a:path w="115570" h="578485">
                <a:moveTo>
                  <a:pt x="56769" y="0"/>
                </a:moveTo>
                <a:lnTo>
                  <a:pt x="0" y="114554"/>
                </a:lnTo>
                <a:lnTo>
                  <a:pt x="38168" y="114384"/>
                </a:lnTo>
                <a:lnTo>
                  <a:pt x="38100" y="95377"/>
                </a:lnTo>
                <a:lnTo>
                  <a:pt x="104754" y="95123"/>
                </a:lnTo>
                <a:lnTo>
                  <a:pt x="56769" y="0"/>
                </a:lnTo>
                <a:close/>
              </a:path>
              <a:path w="115570" h="578485">
                <a:moveTo>
                  <a:pt x="76200" y="95123"/>
                </a:moveTo>
                <a:lnTo>
                  <a:pt x="38100" y="95377"/>
                </a:lnTo>
                <a:lnTo>
                  <a:pt x="38168" y="114384"/>
                </a:lnTo>
                <a:lnTo>
                  <a:pt x="76268" y="114215"/>
                </a:lnTo>
                <a:lnTo>
                  <a:pt x="76200" y="95123"/>
                </a:lnTo>
                <a:close/>
              </a:path>
              <a:path w="115570" h="578485">
                <a:moveTo>
                  <a:pt x="104754" y="95123"/>
                </a:moveTo>
                <a:lnTo>
                  <a:pt x="76200" y="95123"/>
                </a:lnTo>
                <a:lnTo>
                  <a:pt x="76268" y="114215"/>
                </a:lnTo>
                <a:lnTo>
                  <a:pt x="114300" y="114046"/>
                </a:lnTo>
                <a:lnTo>
                  <a:pt x="104754" y="95123"/>
                </a:lnTo>
                <a:close/>
              </a:path>
            </a:pathLst>
          </a:custGeom>
          <a:solidFill>
            <a:srgbClr val="D9D9D9"/>
          </a:solidFill>
        </p:spPr>
        <p:txBody>
          <a:bodyPr wrap="square" lIns="0" tIns="0" rIns="0" bIns="0" rtlCol="0"/>
          <a:lstStyle/>
          <a:p/>
        </p:txBody>
      </p:sp>
      <p:sp>
        <p:nvSpPr>
          <p:cNvPr id="45" name="object 45"/>
          <p:cNvSpPr/>
          <p:nvPr/>
        </p:nvSpPr>
        <p:spPr>
          <a:xfrm>
            <a:off x="5814821" y="4079747"/>
            <a:ext cx="635635" cy="954405"/>
          </a:xfrm>
          <a:custGeom>
            <a:avLst/>
            <a:gdLst/>
            <a:ahLst/>
            <a:cxnLst/>
            <a:rect l="l" t="t" r="r" b="b"/>
            <a:pathLst>
              <a:path w="635635" h="954404">
                <a:moveTo>
                  <a:pt x="298576" y="915796"/>
                </a:moveTo>
                <a:lnTo>
                  <a:pt x="0" y="915796"/>
                </a:lnTo>
                <a:lnTo>
                  <a:pt x="0" y="953896"/>
                </a:lnTo>
                <a:lnTo>
                  <a:pt x="317626" y="953896"/>
                </a:lnTo>
                <a:lnTo>
                  <a:pt x="325050" y="952384"/>
                </a:lnTo>
                <a:lnTo>
                  <a:pt x="331104" y="948277"/>
                </a:lnTo>
                <a:lnTo>
                  <a:pt x="335182" y="942216"/>
                </a:lnTo>
                <a:lnTo>
                  <a:pt x="336676" y="934846"/>
                </a:lnTo>
                <a:lnTo>
                  <a:pt x="298576" y="934846"/>
                </a:lnTo>
                <a:lnTo>
                  <a:pt x="298576" y="915796"/>
                </a:lnTo>
                <a:close/>
              </a:path>
              <a:path w="635635" h="954404">
                <a:moveTo>
                  <a:pt x="520953" y="38100"/>
                </a:moveTo>
                <a:lnTo>
                  <a:pt x="317626" y="38100"/>
                </a:lnTo>
                <a:lnTo>
                  <a:pt x="310203" y="39594"/>
                </a:lnTo>
                <a:lnTo>
                  <a:pt x="304149" y="43672"/>
                </a:lnTo>
                <a:lnTo>
                  <a:pt x="300071" y="49726"/>
                </a:lnTo>
                <a:lnTo>
                  <a:pt x="298576" y="57150"/>
                </a:lnTo>
                <a:lnTo>
                  <a:pt x="298576" y="934846"/>
                </a:lnTo>
                <a:lnTo>
                  <a:pt x="317626" y="915796"/>
                </a:lnTo>
                <a:lnTo>
                  <a:pt x="336676" y="915796"/>
                </a:lnTo>
                <a:lnTo>
                  <a:pt x="336676" y="76200"/>
                </a:lnTo>
                <a:lnTo>
                  <a:pt x="317626" y="76200"/>
                </a:lnTo>
                <a:lnTo>
                  <a:pt x="336676" y="57150"/>
                </a:lnTo>
                <a:lnTo>
                  <a:pt x="520953" y="57150"/>
                </a:lnTo>
                <a:lnTo>
                  <a:pt x="520953" y="38100"/>
                </a:lnTo>
                <a:close/>
              </a:path>
              <a:path w="635635" h="954404">
                <a:moveTo>
                  <a:pt x="336676" y="915796"/>
                </a:moveTo>
                <a:lnTo>
                  <a:pt x="317626" y="915796"/>
                </a:lnTo>
                <a:lnTo>
                  <a:pt x="298576" y="934846"/>
                </a:lnTo>
                <a:lnTo>
                  <a:pt x="336676" y="934846"/>
                </a:lnTo>
                <a:lnTo>
                  <a:pt x="336676" y="915796"/>
                </a:lnTo>
                <a:close/>
              </a:path>
              <a:path w="635635" h="954404">
                <a:moveTo>
                  <a:pt x="520953" y="0"/>
                </a:moveTo>
                <a:lnTo>
                  <a:pt x="520953" y="114300"/>
                </a:lnTo>
                <a:lnTo>
                  <a:pt x="597153" y="76200"/>
                </a:lnTo>
                <a:lnTo>
                  <a:pt x="540003" y="76200"/>
                </a:lnTo>
                <a:lnTo>
                  <a:pt x="540003" y="38100"/>
                </a:lnTo>
                <a:lnTo>
                  <a:pt x="597153" y="38100"/>
                </a:lnTo>
                <a:lnTo>
                  <a:pt x="520953" y="0"/>
                </a:lnTo>
                <a:close/>
              </a:path>
              <a:path w="635635" h="954404">
                <a:moveTo>
                  <a:pt x="336676" y="57150"/>
                </a:moveTo>
                <a:lnTo>
                  <a:pt x="317626" y="76200"/>
                </a:lnTo>
                <a:lnTo>
                  <a:pt x="336676" y="76200"/>
                </a:lnTo>
                <a:lnTo>
                  <a:pt x="336676" y="57150"/>
                </a:lnTo>
                <a:close/>
              </a:path>
              <a:path w="635635" h="954404">
                <a:moveTo>
                  <a:pt x="520953" y="57150"/>
                </a:moveTo>
                <a:lnTo>
                  <a:pt x="336676" y="57150"/>
                </a:lnTo>
                <a:lnTo>
                  <a:pt x="336676" y="76200"/>
                </a:lnTo>
                <a:lnTo>
                  <a:pt x="520953" y="76200"/>
                </a:lnTo>
                <a:lnTo>
                  <a:pt x="520953" y="57150"/>
                </a:lnTo>
                <a:close/>
              </a:path>
              <a:path w="635635" h="954404">
                <a:moveTo>
                  <a:pt x="597153" y="38100"/>
                </a:moveTo>
                <a:lnTo>
                  <a:pt x="540003" y="38100"/>
                </a:lnTo>
                <a:lnTo>
                  <a:pt x="540003" y="76200"/>
                </a:lnTo>
                <a:lnTo>
                  <a:pt x="597153" y="76200"/>
                </a:lnTo>
                <a:lnTo>
                  <a:pt x="635253" y="57150"/>
                </a:lnTo>
                <a:lnTo>
                  <a:pt x="597153" y="38100"/>
                </a:lnTo>
                <a:close/>
              </a:path>
            </a:pathLst>
          </a:custGeom>
          <a:solidFill>
            <a:srgbClr val="D9D9D9"/>
          </a:solidFill>
        </p:spPr>
        <p:txBody>
          <a:bodyPr wrap="square" lIns="0" tIns="0" rIns="0" bIns="0" rtlCol="0"/>
          <a:lstStyle/>
          <a:p/>
        </p:txBody>
      </p:sp>
      <p:sp>
        <p:nvSpPr>
          <p:cNvPr id="46" name="object 46"/>
          <p:cNvSpPr/>
          <p:nvPr/>
        </p:nvSpPr>
        <p:spPr>
          <a:xfrm>
            <a:off x="1068324" y="5258561"/>
            <a:ext cx="3611879" cy="486409"/>
          </a:xfrm>
          <a:custGeom>
            <a:avLst/>
            <a:gdLst/>
            <a:ahLst/>
            <a:cxnLst/>
            <a:rect l="l" t="t" r="r" b="b"/>
            <a:pathLst>
              <a:path w="3611879" h="486410">
                <a:moveTo>
                  <a:pt x="76200" y="95250"/>
                </a:moveTo>
                <a:lnTo>
                  <a:pt x="38100" y="95250"/>
                </a:lnTo>
                <a:lnTo>
                  <a:pt x="38100" y="467131"/>
                </a:lnTo>
                <a:lnTo>
                  <a:pt x="39597" y="474544"/>
                </a:lnTo>
                <a:lnTo>
                  <a:pt x="43681" y="480599"/>
                </a:lnTo>
                <a:lnTo>
                  <a:pt x="49737" y="484683"/>
                </a:lnTo>
                <a:lnTo>
                  <a:pt x="57150" y="486181"/>
                </a:lnTo>
                <a:lnTo>
                  <a:pt x="3554729" y="486181"/>
                </a:lnTo>
                <a:lnTo>
                  <a:pt x="3562153" y="484683"/>
                </a:lnTo>
                <a:lnTo>
                  <a:pt x="3568207" y="480599"/>
                </a:lnTo>
                <a:lnTo>
                  <a:pt x="3572285" y="474544"/>
                </a:lnTo>
                <a:lnTo>
                  <a:pt x="3573779" y="467131"/>
                </a:lnTo>
                <a:lnTo>
                  <a:pt x="76200" y="467131"/>
                </a:lnTo>
                <a:lnTo>
                  <a:pt x="57150" y="448081"/>
                </a:lnTo>
                <a:lnTo>
                  <a:pt x="76200" y="448081"/>
                </a:lnTo>
                <a:lnTo>
                  <a:pt x="76200" y="95250"/>
                </a:lnTo>
                <a:close/>
              </a:path>
              <a:path w="3611879" h="486410">
                <a:moveTo>
                  <a:pt x="76200" y="448081"/>
                </a:moveTo>
                <a:lnTo>
                  <a:pt x="57150" y="448081"/>
                </a:lnTo>
                <a:lnTo>
                  <a:pt x="76200" y="467131"/>
                </a:lnTo>
                <a:lnTo>
                  <a:pt x="76200" y="448081"/>
                </a:lnTo>
                <a:close/>
              </a:path>
              <a:path w="3611879" h="486410">
                <a:moveTo>
                  <a:pt x="3535679" y="448081"/>
                </a:moveTo>
                <a:lnTo>
                  <a:pt x="76200" y="448081"/>
                </a:lnTo>
                <a:lnTo>
                  <a:pt x="76200" y="467131"/>
                </a:lnTo>
                <a:lnTo>
                  <a:pt x="3535679" y="467131"/>
                </a:lnTo>
                <a:lnTo>
                  <a:pt x="3535679" y="448081"/>
                </a:lnTo>
                <a:close/>
              </a:path>
              <a:path w="3611879" h="486410">
                <a:moveTo>
                  <a:pt x="3573779" y="305181"/>
                </a:moveTo>
                <a:lnTo>
                  <a:pt x="3535679" y="305181"/>
                </a:lnTo>
                <a:lnTo>
                  <a:pt x="3535679" y="467131"/>
                </a:lnTo>
                <a:lnTo>
                  <a:pt x="3554729" y="448081"/>
                </a:lnTo>
                <a:lnTo>
                  <a:pt x="3573779" y="448081"/>
                </a:lnTo>
                <a:lnTo>
                  <a:pt x="3573779" y="305181"/>
                </a:lnTo>
                <a:close/>
              </a:path>
              <a:path w="3611879" h="486410">
                <a:moveTo>
                  <a:pt x="3573779" y="448081"/>
                </a:moveTo>
                <a:lnTo>
                  <a:pt x="3554729" y="448081"/>
                </a:lnTo>
                <a:lnTo>
                  <a:pt x="3535679" y="467131"/>
                </a:lnTo>
                <a:lnTo>
                  <a:pt x="3573779" y="467131"/>
                </a:lnTo>
                <a:lnTo>
                  <a:pt x="3573779" y="448081"/>
                </a:lnTo>
                <a:close/>
              </a:path>
              <a:path w="3611879" h="486410">
                <a:moveTo>
                  <a:pt x="3554729" y="209931"/>
                </a:moveTo>
                <a:lnTo>
                  <a:pt x="3497579" y="324231"/>
                </a:lnTo>
                <a:lnTo>
                  <a:pt x="3535679" y="324231"/>
                </a:lnTo>
                <a:lnTo>
                  <a:pt x="3535679" y="305181"/>
                </a:lnTo>
                <a:lnTo>
                  <a:pt x="3602354" y="305181"/>
                </a:lnTo>
                <a:lnTo>
                  <a:pt x="3554729" y="209931"/>
                </a:lnTo>
                <a:close/>
              </a:path>
              <a:path w="3611879" h="486410">
                <a:moveTo>
                  <a:pt x="3602354" y="305181"/>
                </a:moveTo>
                <a:lnTo>
                  <a:pt x="3573779" y="305181"/>
                </a:lnTo>
                <a:lnTo>
                  <a:pt x="3573779" y="324231"/>
                </a:lnTo>
                <a:lnTo>
                  <a:pt x="3611879" y="324231"/>
                </a:lnTo>
                <a:lnTo>
                  <a:pt x="3602354" y="305181"/>
                </a:lnTo>
                <a:close/>
              </a:path>
              <a:path w="3611879" h="486410">
                <a:moveTo>
                  <a:pt x="57150" y="0"/>
                </a:moveTo>
                <a:lnTo>
                  <a:pt x="0" y="114300"/>
                </a:lnTo>
                <a:lnTo>
                  <a:pt x="38100" y="114300"/>
                </a:lnTo>
                <a:lnTo>
                  <a:pt x="38100" y="95250"/>
                </a:lnTo>
                <a:lnTo>
                  <a:pt x="104775" y="95250"/>
                </a:lnTo>
                <a:lnTo>
                  <a:pt x="57150" y="0"/>
                </a:lnTo>
                <a:close/>
              </a:path>
              <a:path w="3611879" h="486410">
                <a:moveTo>
                  <a:pt x="104775" y="95250"/>
                </a:moveTo>
                <a:lnTo>
                  <a:pt x="76200" y="95250"/>
                </a:lnTo>
                <a:lnTo>
                  <a:pt x="76200" y="114300"/>
                </a:lnTo>
                <a:lnTo>
                  <a:pt x="114300" y="114300"/>
                </a:lnTo>
                <a:lnTo>
                  <a:pt x="104775" y="95250"/>
                </a:lnTo>
                <a:close/>
              </a:path>
            </a:pathLst>
          </a:custGeom>
          <a:solidFill>
            <a:srgbClr val="D9D9D9"/>
          </a:solidFill>
        </p:spPr>
        <p:txBody>
          <a:bodyPr wrap="square" lIns="0" tIns="0" rIns="0" bIns="0" rtlCol="0"/>
          <a:lstStyle/>
          <a:p/>
        </p:txBody>
      </p:sp>
      <p:sp>
        <p:nvSpPr>
          <p:cNvPr id="47" name="object 47"/>
          <p:cNvSpPr/>
          <p:nvPr/>
        </p:nvSpPr>
        <p:spPr>
          <a:xfrm>
            <a:off x="1065695" y="4321302"/>
            <a:ext cx="115570" cy="569595"/>
          </a:xfrm>
          <a:custGeom>
            <a:avLst/>
            <a:gdLst/>
            <a:ahLst/>
            <a:cxnLst/>
            <a:rect l="l" t="t" r="r" b="b"/>
            <a:pathLst>
              <a:path w="115569" h="569595">
                <a:moveTo>
                  <a:pt x="39338" y="454913"/>
                </a:moveTo>
                <a:lnTo>
                  <a:pt x="1231" y="455041"/>
                </a:lnTo>
                <a:lnTo>
                  <a:pt x="58801" y="569214"/>
                </a:lnTo>
                <a:lnTo>
                  <a:pt x="105971" y="473964"/>
                </a:lnTo>
                <a:lnTo>
                  <a:pt x="39408" y="473964"/>
                </a:lnTo>
                <a:lnTo>
                  <a:pt x="39338" y="454913"/>
                </a:lnTo>
                <a:close/>
              </a:path>
              <a:path w="115569" h="569595">
                <a:moveTo>
                  <a:pt x="77438" y="454786"/>
                </a:moveTo>
                <a:lnTo>
                  <a:pt x="39338" y="454913"/>
                </a:lnTo>
                <a:lnTo>
                  <a:pt x="39408" y="473964"/>
                </a:lnTo>
                <a:lnTo>
                  <a:pt x="77508" y="473837"/>
                </a:lnTo>
                <a:lnTo>
                  <a:pt x="77438" y="454786"/>
                </a:lnTo>
                <a:close/>
              </a:path>
              <a:path w="115569" h="569595">
                <a:moveTo>
                  <a:pt x="115531" y="454660"/>
                </a:moveTo>
                <a:lnTo>
                  <a:pt x="77438" y="454786"/>
                </a:lnTo>
                <a:lnTo>
                  <a:pt x="77508" y="473837"/>
                </a:lnTo>
                <a:lnTo>
                  <a:pt x="39408" y="473964"/>
                </a:lnTo>
                <a:lnTo>
                  <a:pt x="105971" y="473964"/>
                </a:lnTo>
                <a:lnTo>
                  <a:pt x="115531" y="454660"/>
                </a:lnTo>
                <a:close/>
              </a:path>
              <a:path w="115569" h="569595">
                <a:moveTo>
                  <a:pt x="76193" y="114215"/>
                </a:moveTo>
                <a:lnTo>
                  <a:pt x="38093" y="114384"/>
                </a:lnTo>
                <a:lnTo>
                  <a:pt x="39338" y="454913"/>
                </a:lnTo>
                <a:lnTo>
                  <a:pt x="77438" y="454786"/>
                </a:lnTo>
                <a:lnTo>
                  <a:pt x="76193" y="114215"/>
                </a:lnTo>
                <a:close/>
              </a:path>
              <a:path w="115569" h="569595">
                <a:moveTo>
                  <a:pt x="56730" y="0"/>
                </a:moveTo>
                <a:lnTo>
                  <a:pt x="0" y="114554"/>
                </a:lnTo>
                <a:lnTo>
                  <a:pt x="38093" y="114384"/>
                </a:lnTo>
                <a:lnTo>
                  <a:pt x="38023" y="95377"/>
                </a:lnTo>
                <a:lnTo>
                  <a:pt x="104747" y="95123"/>
                </a:lnTo>
                <a:lnTo>
                  <a:pt x="56730" y="0"/>
                </a:lnTo>
                <a:close/>
              </a:path>
              <a:path w="115569" h="569595">
                <a:moveTo>
                  <a:pt x="76123" y="95123"/>
                </a:moveTo>
                <a:lnTo>
                  <a:pt x="38023" y="95377"/>
                </a:lnTo>
                <a:lnTo>
                  <a:pt x="38093" y="114384"/>
                </a:lnTo>
                <a:lnTo>
                  <a:pt x="76193" y="114215"/>
                </a:lnTo>
                <a:lnTo>
                  <a:pt x="76123" y="95123"/>
                </a:lnTo>
                <a:close/>
              </a:path>
              <a:path w="115569" h="569595">
                <a:moveTo>
                  <a:pt x="104747" y="95123"/>
                </a:moveTo>
                <a:lnTo>
                  <a:pt x="76123" y="95123"/>
                </a:lnTo>
                <a:lnTo>
                  <a:pt x="76193" y="114215"/>
                </a:lnTo>
                <a:lnTo>
                  <a:pt x="114300" y="114046"/>
                </a:lnTo>
                <a:lnTo>
                  <a:pt x="104747" y="95123"/>
                </a:lnTo>
                <a:close/>
              </a:path>
            </a:pathLst>
          </a:custGeom>
          <a:solidFill>
            <a:srgbClr val="D9D9D9"/>
          </a:solidFill>
        </p:spPr>
        <p:txBody>
          <a:bodyPr wrap="square" lIns="0" tIns="0" rIns="0" bIns="0" rtlCol="0"/>
          <a:lstStyle/>
          <a:p/>
        </p:txBody>
      </p:sp>
      <p:sp>
        <p:nvSpPr>
          <p:cNvPr id="48" name="object 48"/>
          <p:cNvSpPr/>
          <p:nvPr/>
        </p:nvSpPr>
        <p:spPr>
          <a:xfrm>
            <a:off x="7396733" y="4078223"/>
            <a:ext cx="388620" cy="1024890"/>
          </a:xfrm>
          <a:custGeom>
            <a:avLst/>
            <a:gdLst/>
            <a:ahLst/>
            <a:cxnLst/>
            <a:rect l="l" t="t" r="r" b="b"/>
            <a:pathLst>
              <a:path w="388620" h="1024889">
                <a:moveTo>
                  <a:pt x="175006" y="986408"/>
                </a:moveTo>
                <a:lnTo>
                  <a:pt x="0" y="986408"/>
                </a:lnTo>
                <a:lnTo>
                  <a:pt x="0" y="1024508"/>
                </a:lnTo>
                <a:lnTo>
                  <a:pt x="194056" y="1024508"/>
                </a:lnTo>
                <a:lnTo>
                  <a:pt x="201479" y="1023014"/>
                </a:lnTo>
                <a:lnTo>
                  <a:pt x="207533" y="1018936"/>
                </a:lnTo>
                <a:lnTo>
                  <a:pt x="211611" y="1012882"/>
                </a:lnTo>
                <a:lnTo>
                  <a:pt x="213106" y="1005458"/>
                </a:lnTo>
                <a:lnTo>
                  <a:pt x="175006" y="1005458"/>
                </a:lnTo>
                <a:lnTo>
                  <a:pt x="175006" y="986408"/>
                </a:lnTo>
                <a:close/>
              </a:path>
              <a:path w="388620" h="1024889">
                <a:moveTo>
                  <a:pt x="273939" y="38100"/>
                </a:moveTo>
                <a:lnTo>
                  <a:pt x="194056" y="38100"/>
                </a:lnTo>
                <a:lnTo>
                  <a:pt x="186632" y="39594"/>
                </a:lnTo>
                <a:lnTo>
                  <a:pt x="180578" y="43672"/>
                </a:lnTo>
                <a:lnTo>
                  <a:pt x="176500" y="49726"/>
                </a:lnTo>
                <a:lnTo>
                  <a:pt x="175006" y="57150"/>
                </a:lnTo>
                <a:lnTo>
                  <a:pt x="175006" y="1005458"/>
                </a:lnTo>
                <a:lnTo>
                  <a:pt x="194056" y="986408"/>
                </a:lnTo>
                <a:lnTo>
                  <a:pt x="213106" y="986408"/>
                </a:lnTo>
                <a:lnTo>
                  <a:pt x="213106" y="76200"/>
                </a:lnTo>
                <a:lnTo>
                  <a:pt x="194056" y="76200"/>
                </a:lnTo>
                <a:lnTo>
                  <a:pt x="213106" y="57150"/>
                </a:lnTo>
                <a:lnTo>
                  <a:pt x="273939" y="57150"/>
                </a:lnTo>
                <a:lnTo>
                  <a:pt x="273939" y="38100"/>
                </a:lnTo>
                <a:close/>
              </a:path>
              <a:path w="388620" h="1024889">
                <a:moveTo>
                  <a:pt x="213106" y="986408"/>
                </a:moveTo>
                <a:lnTo>
                  <a:pt x="194056" y="986408"/>
                </a:lnTo>
                <a:lnTo>
                  <a:pt x="175006" y="1005458"/>
                </a:lnTo>
                <a:lnTo>
                  <a:pt x="213106" y="1005458"/>
                </a:lnTo>
                <a:lnTo>
                  <a:pt x="213106" y="986408"/>
                </a:lnTo>
                <a:close/>
              </a:path>
              <a:path w="388620" h="1024889">
                <a:moveTo>
                  <a:pt x="273939" y="0"/>
                </a:moveTo>
                <a:lnTo>
                  <a:pt x="273939" y="114300"/>
                </a:lnTo>
                <a:lnTo>
                  <a:pt x="350139" y="76200"/>
                </a:lnTo>
                <a:lnTo>
                  <a:pt x="292989" y="76200"/>
                </a:lnTo>
                <a:lnTo>
                  <a:pt x="292989" y="38100"/>
                </a:lnTo>
                <a:lnTo>
                  <a:pt x="350139" y="38100"/>
                </a:lnTo>
                <a:lnTo>
                  <a:pt x="273939" y="0"/>
                </a:lnTo>
                <a:close/>
              </a:path>
              <a:path w="388620" h="1024889">
                <a:moveTo>
                  <a:pt x="213106" y="57150"/>
                </a:moveTo>
                <a:lnTo>
                  <a:pt x="194056" y="76200"/>
                </a:lnTo>
                <a:lnTo>
                  <a:pt x="213106" y="76200"/>
                </a:lnTo>
                <a:lnTo>
                  <a:pt x="213106" y="57150"/>
                </a:lnTo>
                <a:close/>
              </a:path>
              <a:path w="388620" h="1024889">
                <a:moveTo>
                  <a:pt x="273939" y="57150"/>
                </a:moveTo>
                <a:lnTo>
                  <a:pt x="213106" y="57150"/>
                </a:lnTo>
                <a:lnTo>
                  <a:pt x="213106" y="76200"/>
                </a:lnTo>
                <a:lnTo>
                  <a:pt x="273939" y="76200"/>
                </a:lnTo>
                <a:lnTo>
                  <a:pt x="273939" y="57150"/>
                </a:lnTo>
                <a:close/>
              </a:path>
              <a:path w="388620" h="1024889">
                <a:moveTo>
                  <a:pt x="350139" y="38100"/>
                </a:moveTo>
                <a:lnTo>
                  <a:pt x="292989" y="38100"/>
                </a:lnTo>
                <a:lnTo>
                  <a:pt x="292989" y="76200"/>
                </a:lnTo>
                <a:lnTo>
                  <a:pt x="350139" y="76200"/>
                </a:lnTo>
                <a:lnTo>
                  <a:pt x="388239" y="57150"/>
                </a:lnTo>
                <a:lnTo>
                  <a:pt x="350139" y="38100"/>
                </a:lnTo>
                <a:close/>
              </a:path>
            </a:pathLst>
          </a:custGeom>
          <a:solidFill>
            <a:srgbClr val="D9D9D9"/>
          </a:solidFill>
        </p:spPr>
        <p:txBody>
          <a:bodyPr wrap="square" lIns="0" tIns="0" rIns="0" bIns="0" rtlCol="0"/>
          <a:lstStyle/>
          <a:p/>
        </p:txBody>
      </p:sp>
      <p:sp>
        <p:nvSpPr>
          <p:cNvPr id="49" name="object 49"/>
          <p:cNvSpPr/>
          <p:nvPr/>
        </p:nvSpPr>
        <p:spPr>
          <a:xfrm>
            <a:off x="8144256" y="4319778"/>
            <a:ext cx="114300" cy="576580"/>
          </a:xfrm>
          <a:custGeom>
            <a:avLst/>
            <a:gdLst/>
            <a:ahLst/>
            <a:cxnLst/>
            <a:rect l="l" t="t" r="r" b="b"/>
            <a:pathLst>
              <a:path w="114300" h="576579">
                <a:moveTo>
                  <a:pt x="38100" y="461772"/>
                </a:moveTo>
                <a:lnTo>
                  <a:pt x="0" y="461772"/>
                </a:lnTo>
                <a:lnTo>
                  <a:pt x="57150" y="576072"/>
                </a:lnTo>
                <a:lnTo>
                  <a:pt x="104775" y="480822"/>
                </a:lnTo>
                <a:lnTo>
                  <a:pt x="38100" y="480822"/>
                </a:lnTo>
                <a:lnTo>
                  <a:pt x="38100" y="461772"/>
                </a:lnTo>
                <a:close/>
              </a:path>
              <a:path w="114300" h="576579">
                <a:moveTo>
                  <a:pt x="76200" y="0"/>
                </a:moveTo>
                <a:lnTo>
                  <a:pt x="38100" y="0"/>
                </a:lnTo>
                <a:lnTo>
                  <a:pt x="38100" y="480822"/>
                </a:lnTo>
                <a:lnTo>
                  <a:pt x="76200" y="480822"/>
                </a:lnTo>
                <a:lnTo>
                  <a:pt x="76200" y="0"/>
                </a:lnTo>
                <a:close/>
              </a:path>
              <a:path w="114300" h="576579">
                <a:moveTo>
                  <a:pt x="114300" y="461772"/>
                </a:moveTo>
                <a:lnTo>
                  <a:pt x="76200" y="461772"/>
                </a:lnTo>
                <a:lnTo>
                  <a:pt x="76200" y="480822"/>
                </a:lnTo>
                <a:lnTo>
                  <a:pt x="104775" y="480822"/>
                </a:lnTo>
                <a:lnTo>
                  <a:pt x="114300" y="461772"/>
                </a:lnTo>
                <a:close/>
              </a:path>
            </a:pathLst>
          </a:custGeom>
          <a:solidFill>
            <a:srgbClr val="D9D9D9"/>
          </a:solidFill>
        </p:spPr>
        <p:txBody>
          <a:bodyPr wrap="square" lIns="0" tIns="0" rIns="0" bIns="0" rtlCol="0"/>
          <a:lstStyle/>
          <a:p/>
        </p:txBody>
      </p:sp>
      <p:sp>
        <p:nvSpPr>
          <p:cNvPr id="50" name="object 50"/>
          <p:cNvSpPr/>
          <p:nvPr/>
        </p:nvSpPr>
        <p:spPr>
          <a:xfrm>
            <a:off x="1706879" y="5591555"/>
            <a:ext cx="1550035" cy="250190"/>
          </a:xfrm>
          <a:custGeom>
            <a:avLst/>
            <a:gdLst/>
            <a:ahLst/>
            <a:cxnLst/>
            <a:rect l="l" t="t" r="r" b="b"/>
            <a:pathLst>
              <a:path w="1550035" h="250189">
                <a:moveTo>
                  <a:pt x="1508252" y="0"/>
                </a:moveTo>
                <a:lnTo>
                  <a:pt x="41656" y="0"/>
                </a:lnTo>
                <a:lnTo>
                  <a:pt x="25449" y="3274"/>
                </a:lnTo>
                <a:lnTo>
                  <a:pt x="12207" y="12203"/>
                </a:lnTo>
                <a:lnTo>
                  <a:pt x="3276" y="25444"/>
                </a:lnTo>
                <a:lnTo>
                  <a:pt x="0" y="41656"/>
                </a:lnTo>
                <a:lnTo>
                  <a:pt x="0" y="208280"/>
                </a:lnTo>
                <a:lnTo>
                  <a:pt x="3276" y="224491"/>
                </a:lnTo>
                <a:lnTo>
                  <a:pt x="12207" y="237732"/>
                </a:lnTo>
                <a:lnTo>
                  <a:pt x="25449" y="246661"/>
                </a:lnTo>
                <a:lnTo>
                  <a:pt x="41656" y="249936"/>
                </a:lnTo>
                <a:lnTo>
                  <a:pt x="1508252" y="249936"/>
                </a:lnTo>
                <a:lnTo>
                  <a:pt x="1524458" y="246661"/>
                </a:lnTo>
                <a:lnTo>
                  <a:pt x="1537700" y="237732"/>
                </a:lnTo>
                <a:lnTo>
                  <a:pt x="1546631" y="224491"/>
                </a:lnTo>
                <a:lnTo>
                  <a:pt x="1549908" y="208280"/>
                </a:lnTo>
                <a:lnTo>
                  <a:pt x="1549908" y="41656"/>
                </a:lnTo>
                <a:lnTo>
                  <a:pt x="1546631" y="25444"/>
                </a:lnTo>
                <a:lnTo>
                  <a:pt x="1537700" y="12203"/>
                </a:lnTo>
                <a:lnTo>
                  <a:pt x="1524458" y="3274"/>
                </a:lnTo>
                <a:lnTo>
                  <a:pt x="1508252" y="0"/>
                </a:lnTo>
                <a:close/>
              </a:path>
            </a:pathLst>
          </a:custGeom>
          <a:solidFill>
            <a:srgbClr val="BEBEBE"/>
          </a:solidFill>
        </p:spPr>
        <p:txBody>
          <a:bodyPr wrap="square" lIns="0" tIns="0" rIns="0" bIns="0" rtlCol="0"/>
          <a:lstStyle/>
          <a:p/>
        </p:txBody>
      </p:sp>
      <p:sp>
        <p:nvSpPr>
          <p:cNvPr id="51" name="object 51"/>
          <p:cNvSpPr/>
          <p:nvPr/>
        </p:nvSpPr>
        <p:spPr>
          <a:xfrm>
            <a:off x="4099559" y="3176016"/>
            <a:ext cx="368935" cy="359410"/>
          </a:xfrm>
          <a:custGeom>
            <a:avLst/>
            <a:gdLst/>
            <a:ahLst/>
            <a:cxnLst/>
            <a:rect l="l" t="t" r="r" b="b"/>
            <a:pathLst>
              <a:path w="368935" h="359410">
                <a:moveTo>
                  <a:pt x="184403" y="0"/>
                </a:moveTo>
                <a:lnTo>
                  <a:pt x="145254" y="7889"/>
                </a:lnTo>
                <a:lnTo>
                  <a:pt x="113236" y="29400"/>
                </a:lnTo>
                <a:lnTo>
                  <a:pt x="91624" y="61293"/>
                </a:lnTo>
                <a:lnTo>
                  <a:pt x="83692" y="100330"/>
                </a:lnTo>
                <a:lnTo>
                  <a:pt x="91624" y="139293"/>
                </a:lnTo>
                <a:lnTo>
                  <a:pt x="113236" y="171148"/>
                </a:lnTo>
                <a:lnTo>
                  <a:pt x="145254" y="192645"/>
                </a:lnTo>
                <a:lnTo>
                  <a:pt x="184403" y="200533"/>
                </a:lnTo>
                <a:lnTo>
                  <a:pt x="223553" y="192645"/>
                </a:lnTo>
                <a:lnTo>
                  <a:pt x="255571" y="171148"/>
                </a:lnTo>
                <a:lnTo>
                  <a:pt x="277183" y="139293"/>
                </a:lnTo>
                <a:lnTo>
                  <a:pt x="285114" y="100330"/>
                </a:lnTo>
                <a:lnTo>
                  <a:pt x="277183" y="61293"/>
                </a:lnTo>
                <a:lnTo>
                  <a:pt x="255571" y="29400"/>
                </a:lnTo>
                <a:lnTo>
                  <a:pt x="223553" y="7889"/>
                </a:lnTo>
                <a:lnTo>
                  <a:pt x="184403" y="0"/>
                </a:lnTo>
                <a:close/>
              </a:path>
              <a:path w="368935" h="359410">
                <a:moveTo>
                  <a:pt x="103759" y="202946"/>
                </a:moveTo>
                <a:lnTo>
                  <a:pt x="49916" y="243337"/>
                </a:lnTo>
                <a:lnTo>
                  <a:pt x="18970" y="289194"/>
                </a:lnTo>
                <a:lnTo>
                  <a:pt x="4478" y="330979"/>
                </a:lnTo>
                <a:lnTo>
                  <a:pt x="0" y="359156"/>
                </a:lnTo>
                <a:lnTo>
                  <a:pt x="295558" y="359378"/>
                </a:lnTo>
                <a:lnTo>
                  <a:pt x="368807" y="359156"/>
                </a:lnTo>
                <a:lnTo>
                  <a:pt x="364444" y="330493"/>
                </a:lnTo>
                <a:lnTo>
                  <a:pt x="350186" y="288639"/>
                </a:lnTo>
                <a:lnTo>
                  <a:pt x="319426" y="242927"/>
                </a:lnTo>
                <a:lnTo>
                  <a:pt x="303305" y="230886"/>
                </a:lnTo>
                <a:lnTo>
                  <a:pt x="184403" y="230886"/>
                </a:lnTo>
                <a:lnTo>
                  <a:pt x="162069" y="228967"/>
                </a:lnTo>
                <a:lnTo>
                  <a:pt x="140985" y="223440"/>
                </a:lnTo>
                <a:lnTo>
                  <a:pt x="121449" y="214651"/>
                </a:lnTo>
                <a:lnTo>
                  <a:pt x="103759" y="202946"/>
                </a:lnTo>
                <a:close/>
              </a:path>
              <a:path w="368935" h="359410">
                <a:moveTo>
                  <a:pt x="265556" y="202692"/>
                </a:moveTo>
                <a:lnTo>
                  <a:pt x="247751" y="214491"/>
                </a:lnTo>
                <a:lnTo>
                  <a:pt x="228076" y="223361"/>
                </a:lnTo>
                <a:lnTo>
                  <a:pt x="206853" y="228945"/>
                </a:lnTo>
                <a:lnTo>
                  <a:pt x="184403" y="230886"/>
                </a:lnTo>
                <a:lnTo>
                  <a:pt x="303305" y="230886"/>
                </a:lnTo>
                <a:lnTo>
                  <a:pt x="265556" y="202692"/>
                </a:lnTo>
                <a:close/>
              </a:path>
            </a:pathLst>
          </a:custGeom>
          <a:solidFill>
            <a:srgbClr val="1EC7F3"/>
          </a:solidFill>
        </p:spPr>
        <p:txBody>
          <a:bodyPr wrap="square" lIns="0" tIns="0" rIns="0" bIns="0" rtlCol="0"/>
          <a:lstStyle/>
          <a:p/>
        </p:txBody>
      </p:sp>
      <p:sp>
        <p:nvSpPr>
          <p:cNvPr id="52" name="object 52"/>
          <p:cNvSpPr/>
          <p:nvPr/>
        </p:nvSpPr>
        <p:spPr>
          <a:xfrm>
            <a:off x="4677155" y="3176016"/>
            <a:ext cx="368935" cy="359410"/>
          </a:xfrm>
          <a:custGeom>
            <a:avLst/>
            <a:gdLst/>
            <a:ahLst/>
            <a:cxnLst/>
            <a:rect l="l" t="t" r="r" b="b"/>
            <a:pathLst>
              <a:path w="368935" h="359410">
                <a:moveTo>
                  <a:pt x="184404" y="0"/>
                </a:moveTo>
                <a:lnTo>
                  <a:pt x="145254" y="7889"/>
                </a:lnTo>
                <a:lnTo>
                  <a:pt x="113236" y="29400"/>
                </a:lnTo>
                <a:lnTo>
                  <a:pt x="91624" y="61293"/>
                </a:lnTo>
                <a:lnTo>
                  <a:pt x="83693" y="100330"/>
                </a:lnTo>
                <a:lnTo>
                  <a:pt x="91624" y="139293"/>
                </a:lnTo>
                <a:lnTo>
                  <a:pt x="113236" y="171148"/>
                </a:lnTo>
                <a:lnTo>
                  <a:pt x="145254" y="192645"/>
                </a:lnTo>
                <a:lnTo>
                  <a:pt x="184404" y="200533"/>
                </a:lnTo>
                <a:lnTo>
                  <a:pt x="223553" y="192645"/>
                </a:lnTo>
                <a:lnTo>
                  <a:pt x="255571" y="171148"/>
                </a:lnTo>
                <a:lnTo>
                  <a:pt x="277183" y="139293"/>
                </a:lnTo>
                <a:lnTo>
                  <a:pt x="285115" y="100330"/>
                </a:lnTo>
                <a:lnTo>
                  <a:pt x="277183" y="61293"/>
                </a:lnTo>
                <a:lnTo>
                  <a:pt x="255571" y="29400"/>
                </a:lnTo>
                <a:lnTo>
                  <a:pt x="223553" y="7889"/>
                </a:lnTo>
                <a:lnTo>
                  <a:pt x="184404" y="0"/>
                </a:lnTo>
                <a:close/>
              </a:path>
              <a:path w="368935" h="359410">
                <a:moveTo>
                  <a:pt x="103759" y="202946"/>
                </a:moveTo>
                <a:lnTo>
                  <a:pt x="49916" y="243337"/>
                </a:lnTo>
                <a:lnTo>
                  <a:pt x="18970" y="289194"/>
                </a:lnTo>
                <a:lnTo>
                  <a:pt x="4478" y="330979"/>
                </a:lnTo>
                <a:lnTo>
                  <a:pt x="0" y="359156"/>
                </a:lnTo>
                <a:lnTo>
                  <a:pt x="295558" y="359378"/>
                </a:lnTo>
                <a:lnTo>
                  <a:pt x="368808" y="359156"/>
                </a:lnTo>
                <a:lnTo>
                  <a:pt x="364444" y="330493"/>
                </a:lnTo>
                <a:lnTo>
                  <a:pt x="350186" y="288639"/>
                </a:lnTo>
                <a:lnTo>
                  <a:pt x="319426" y="242927"/>
                </a:lnTo>
                <a:lnTo>
                  <a:pt x="303305" y="230886"/>
                </a:lnTo>
                <a:lnTo>
                  <a:pt x="184404" y="230886"/>
                </a:lnTo>
                <a:lnTo>
                  <a:pt x="162069" y="228967"/>
                </a:lnTo>
                <a:lnTo>
                  <a:pt x="140985" y="223440"/>
                </a:lnTo>
                <a:lnTo>
                  <a:pt x="121449" y="214651"/>
                </a:lnTo>
                <a:lnTo>
                  <a:pt x="103759" y="202946"/>
                </a:lnTo>
                <a:close/>
              </a:path>
              <a:path w="368935" h="359410">
                <a:moveTo>
                  <a:pt x="265557" y="202692"/>
                </a:moveTo>
                <a:lnTo>
                  <a:pt x="247751" y="214491"/>
                </a:lnTo>
                <a:lnTo>
                  <a:pt x="228076" y="223361"/>
                </a:lnTo>
                <a:lnTo>
                  <a:pt x="206853" y="228945"/>
                </a:lnTo>
                <a:lnTo>
                  <a:pt x="184404" y="230886"/>
                </a:lnTo>
                <a:lnTo>
                  <a:pt x="303305" y="230886"/>
                </a:lnTo>
                <a:lnTo>
                  <a:pt x="265557" y="202692"/>
                </a:lnTo>
                <a:close/>
              </a:path>
            </a:pathLst>
          </a:custGeom>
          <a:solidFill>
            <a:srgbClr val="FFCF00"/>
          </a:solidFill>
        </p:spPr>
        <p:txBody>
          <a:bodyPr wrap="square" lIns="0" tIns="0" rIns="0" bIns="0" rtlCol="0"/>
          <a:lstStyle/>
          <a:p/>
        </p:txBody>
      </p:sp>
      <p:sp>
        <p:nvSpPr>
          <p:cNvPr id="53" name="object 53"/>
          <p:cNvSpPr txBox="1"/>
          <p:nvPr/>
        </p:nvSpPr>
        <p:spPr>
          <a:xfrm>
            <a:off x="4014596" y="3540074"/>
            <a:ext cx="1121410"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7E7E7E"/>
                </a:solidFill>
                <a:latin typeface="微软雅黑" panose="020B0503020204020204" charset="-122"/>
                <a:cs typeface="微软雅黑" panose="020B0503020204020204" charset="-122"/>
              </a:rPr>
              <a:t>开发人员</a:t>
            </a:r>
            <a:r>
              <a:rPr sz="1000" b="1" spc="275" dirty="0">
                <a:solidFill>
                  <a:srgbClr val="7E7E7E"/>
                </a:solidFill>
                <a:latin typeface="微软雅黑" panose="020B0503020204020204" charset="-122"/>
                <a:cs typeface="微软雅黑" panose="020B0503020204020204" charset="-122"/>
              </a:rPr>
              <a:t> </a:t>
            </a:r>
            <a:r>
              <a:rPr sz="1000" b="1" spc="-5" dirty="0">
                <a:solidFill>
                  <a:srgbClr val="7E7E7E"/>
                </a:solidFill>
                <a:latin typeface="微软雅黑" panose="020B0503020204020204" charset="-122"/>
                <a:cs typeface="微软雅黑" panose="020B0503020204020204" charset="-122"/>
              </a:rPr>
              <a:t>测试人员</a:t>
            </a:r>
            <a:endParaRPr sz="1000">
              <a:latin typeface="微软雅黑" panose="020B0503020204020204" charset="-122"/>
              <a:cs typeface="微软雅黑" panose="020B0503020204020204" charset="-122"/>
            </a:endParaRPr>
          </a:p>
        </p:txBody>
      </p:sp>
      <p:sp>
        <p:nvSpPr>
          <p:cNvPr id="54" name="object 54"/>
          <p:cNvSpPr/>
          <p:nvPr/>
        </p:nvSpPr>
        <p:spPr>
          <a:xfrm>
            <a:off x="6723888" y="3174492"/>
            <a:ext cx="367665" cy="359410"/>
          </a:xfrm>
          <a:custGeom>
            <a:avLst/>
            <a:gdLst/>
            <a:ahLst/>
            <a:cxnLst/>
            <a:rect l="l" t="t" r="r" b="b"/>
            <a:pathLst>
              <a:path w="367665" h="359410">
                <a:moveTo>
                  <a:pt x="183641" y="0"/>
                </a:moveTo>
                <a:lnTo>
                  <a:pt x="144658" y="7889"/>
                </a:lnTo>
                <a:lnTo>
                  <a:pt x="112760" y="29400"/>
                </a:lnTo>
                <a:lnTo>
                  <a:pt x="91219" y="61293"/>
                </a:lnTo>
                <a:lnTo>
                  <a:pt x="83311" y="100330"/>
                </a:lnTo>
                <a:lnTo>
                  <a:pt x="91219" y="139293"/>
                </a:lnTo>
                <a:lnTo>
                  <a:pt x="112760" y="171148"/>
                </a:lnTo>
                <a:lnTo>
                  <a:pt x="144658" y="192645"/>
                </a:lnTo>
                <a:lnTo>
                  <a:pt x="183641" y="200533"/>
                </a:lnTo>
                <a:lnTo>
                  <a:pt x="222625" y="192645"/>
                </a:lnTo>
                <a:lnTo>
                  <a:pt x="254523" y="171148"/>
                </a:lnTo>
                <a:lnTo>
                  <a:pt x="276064" y="139293"/>
                </a:lnTo>
                <a:lnTo>
                  <a:pt x="283971" y="100330"/>
                </a:lnTo>
                <a:lnTo>
                  <a:pt x="276064" y="61293"/>
                </a:lnTo>
                <a:lnTo>
                  <a:pt x="254523" y="29400"/>
                </a:lnTo>
                <a:lnTo>
                  <a:pt x="222625" y="7889"/>
                </a:lnTo>
                <a:lnTo>
                  <a:pt x="183641" y="0"/>
                </a:lnTo>
                <a:close/>
              </a:path>
              <a:path w="367665" h="359410">
                <a:moveTo>
                  <a:pt x="103250" y="202946"/>
                </a:moveTo>
                <a:lnTo>
                  <a:pt x="49702" y="243337"/>
                </a:lnTo>
                <a:lnTo>
                  <a:pt x="18907" y="289194"/>
                </a:lnTo>
                <a:lnTo>
                  <a:pt x="4470" y="330979"/>
                </a:lnTo>
                <a:lnTo>
                  <a:pt x="0" y="359156"/>
                </a:lnTo>
                <a:lnTo>
                  <a:pt x="294336" y="359378"/>
                </a:lnTo>
                <a:lnTo>
                  <a:pt x="367283" y="359156"/>
                </a:lnTo>
                <a:lnTo>
                  <a:pt x="362944" y="330493"/>
                </a:lnTo>
                <a:lnTo>
                  <a:pt x="348757" y="288639"/>
                </a:lnTo>
                <a:lnTo>
                  <a:pt x="318117" y="242927"/>
                </a:lnTo>
                <a:lnTo>
                  <a:pt x="302045" y="230886"/>
                </a:lnTo>
                <a:lnTo>
                  <a:pt x="183641" y="230886"/>
                </a:lnTo>
                <a:lnTo>
                  <a:pt x="161401" y="228967"/>
                </a:lnTo>
                <a:lnTo>
                  <a:pt x="140398" y="223440"/>
                </a:lnTo>
                <a:lnTo>
                  <a:pt x="120919" y="214651"/>
                </a:lnTo>
                <a:lnTo>
                  <a:pt x="103250" y="202946"/>
                </a:lnTo>
                <a:close/>
              </a:path>
              <a:path w="367665" h="359410">
                <a:moveTo>
                  <a:pt x="264413" y="202692"/>
                </a:moveTo>
                <a:lnTo>
                  <a:pt x="246703" y="214491"/>
                </a:lnTo>
                <a:lnTo>
                  <a:pt x="227123" y="223361"/>
                </a:lnTo>
                <a:lnTo>
                  <a:pt x="205995" y="228945"/>
                </a:lnTo>
                <a:lnTo>
                  <a:pt x="183641" y="230886"/>
                </a:lnTo>
                <a:lnTo>
                  <a:pt x="302045" y="230886"/>
                </a:lnTo>
                <a:lnTo>
                  <a:pt x="264413" y="202692"/>
                </a:lnTo>
                <a:close/>
              </a:path>
            </a:pathLst>
          </a:custGeom>
          <a:solidFill>
            <a:srgbClr val="FFCF00"/>
          </a:solidFill>
        </p:spPr>
        <p:txBody>
          <a:bodyPr wrap="square" lIns="0" tIns="0" rIns="0" bIns="0" rtlCol="0"/>
          <a:lstStyle/>
          <a:p/>
        </p:txBody>
      </p:sp>
      <p:sp>
        <p:nvSpPr>
          <p:cNvPr id="55" name="object 55"/>
          <p:cNvSpPr txBox="1"/>
          <p:nvPr/>
        </p:nvSpPr>
        <p:spPr>
          <a:xfrm>
            <a:off x="6642861" y="3534536"/>
            <a:ext cx="531495"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7E7E7E"/>
                </a:solidFill>
                <a:latin typeface="微软雅黑" panose="020B0503020204020204" charset="-122"/>
                <a:cs typeface="微软雅黑" panose="020B0503020204020204" charset="-122"/>
              </a:rPr>
              <a:t>测试人员</a:t>
            </a:r>
            <a:endParaRPr sz="1000">
              <a:latin typeface="微软雅黑" panose="020B0503020204020204" charset="-122"/>
              <a:cs typeface="微软雅黑" panose="020B0503020204020204" charset="-122"/>
            </a:endParaRPr>
          </a:p>
        </p:txBody>
      </p:sp>
      <p:sp>
        <p:nvSpPr>
          <p:cNvPr id="56" name="object 56"/>
          <p:cNvSpPr/>
          <p:nvPr/>
        </p:nvSpPr>
        <p:spPr>
          <a:xfrm>
            <a:off x="7766304" y="3172967"/>
            <a:ext cx="368935" cy="359410"/>
          </a:xfrm>
          <a:custGeom>
            <a:avLst/>
            <a:gdLst/>
            <a:ahLst/>
            <a:cxnLst/>
            <a:rect l="l" t="t" r="r" b="b"/>
            <a:pathLst>
              <a:path w="368934" h="359410">
                <a:moveTo>
                  <a:pt x="184403" y="0"/>
                </a:moveTo>
                <a:lnTo>
                  <a:pt x="145254" y="7889"/>
                </a:lnTo>
                <a:lnTo>
                  <a:pt x="113236" y="29400"/>
                </a:lnTo>
                <a:lnTo>
                  <a:pt x="91624" y="61293"/>
                </a:lnTo>
                <a:lnTo>
                  <a:pt x="83693" y="100330"/>
                </a:lnTo>
                <a:lnTo>
                  <a:pt x="91624" y="139293"/>
                </a:lnTo>
                <a:lnTo>
                  <a:pt x="113236" y="171148"/>
                </a:lnTo>
                <a:lnTo>
                  <a:pt x="145254" y="192645"/>
                </a:lnTo>
                <a:lnTo>
                  <a:pt x="184403" y="200533"/>
                </a:lnTo>
                <a:lnTo>
                  <a:pt x="223553" y="192645"/>
                </a:lnTo>
                <a:lnTo>
                  <a:pt x="255571" y="171148"/>
                </a:lnTo>
                <a:lnTo>
                  <a:pt x="277183" y="139293"/>
                </a:lnTo>
                <a:lnTo>
                  <a:pt x="285115" y="100330"/>
                </a:lnTo>
                <a:lnTo>
                  <a:pt x="277183" y="61293"/>
                </a:lnTo>
                <a:lnTo>
                  <a:pt x="255571" y="29400"/>
                </a:lnTo>
                <a:lnTo>
                  <a:pt x="223553" y="7889"/>
                </a:lnTo>
                <a:lnTo>
                  <a:pt x="184403" y="0"/>
                </a:lnTo>
                <a:close/>
              </a:path>
              <a:path w="368934" h="359410">
                <a:moveTo>
                  <a:pt x="103759" y="202946"/>
                </a:moveTo>
                <a:lnTo>
                  <a:pt x="49916" y="243337"/>
                </a:lnTo>
                <a:lnTo>
                  <a:pt x="18970" y="289194"/>
                </a:lnTo>
                <a:lnTo>
                  <a:pt x="4478" y="330979"/>
                </a:lnTo>
                <a:lnTo>
                  <a:pt x="0" y="359156"/>
                </a:lnTo>
                <a:lnTo>
                  <a:pt x="295558" y="359378"/>
                </a:lnTo>
                <a:lnTo>
                  <a:pt x="368807" y="359156"/>
                </a:lnTo>
                <a:lnTo>
                  <a:pt x="364444" y="330493"/>
                </a:lnTo>
                <a:lnTo>
                  <a:pt x="350186" y="288639"/>
                </a:lnTo>
                <a:lnTo>
                  <a:pt x="319426" y="242927"/>
                </a:lnTo>
                <a:lnTo>
                  <a:pt x="303305" y="230886"/>
                </a:lnTo>
                <a:lnTo>
                  <a:pt x="184403" y="230886"/>
                </a:lnTo>
                <a:lnTo>
                  <a:pt x="162069" y="228967"/>
                </a:lnTo>
                <a:lnTo>
                  <a:pt x="140985" y="223440"/>
                </a:lnTo>
                <a:lnTo>
                  <a:pt x="121449" y="214651"/>
                </a:lnTo>
                <a:lnTo>
                  <a:pt x="103759" y="202946"/>
                </a:lnTo>
                <a:close/>
              </a:path>
              <a:path w="368934" h="359410">
                <a:moveTo>
                  <a:pt x="265556" y="202692"/>
                </a:moveTo>
                <a:lnTo>
                  <a:pt x="247751" y="214491"/>
                </a:lnTo>
                <a:lnTo>
                  <a:pt x="228076" y="223361"/>
                </a:lnTo>
                <a:lnTo>
                  <a:pt x="206853" y="228945"/>
                </a:lnTo>
                <a:lnTo>
                  <a:pt x="184403" y="230886"/>
                </a:lnTo>
                <a:lnTo>
                  <a:pt x="303305" y="230886"/>
                </a:lnTo>
                <a:lnTo>
                  <a:pt x="265556" y="202692"/>
                </a:lnTo>
                <a:close/>
              </a:path>
            </a:pathLst>
          </a:custGeom>
          <a:solidFill>
            <a:srgbClr val="1EC7F3"/>
          </a:solidFill>
        </p:spPr>
        <p:txBody>
          <a:bodyPr wrap="square" lIns="0" tIns="0" rIns="0" bIns="0" rtlCol="0"/>
          <a:lstStyle/>
          <a:p/>
        </p:txBody>
      </p:sp>
      <p:sp>
        <p:nvSpPr>
          <p:cNvPr id="57" name="object 57"/>
          <p:cNvSpPr/>
          <p:nvPr/>
        </p:nvSpPr>
        <p:spPr>
          <a:xfrm>
            <a:off x="8343900" y="3172967"/>
            <a:ext cx="368935" cy="359410"/>
          </a:xfrm>
          <a:custGeom>
            <a:avLst/>
            <a:gdLst/>
            <a:ahLst/>
            <a:cxnLst/>
            <a:rect l="l" t="t" r="r" b="b"/>
            <a:pathLst>
              <a:path w="368934" h="359410">
                <a:moveTo>
                  <a:pt x="184403" y="0"/>
                </a:moveTo>
                <a:lnTo>
                  <a:pt x="145254" y="7889"/>
                </a:lnTo>
                <a:lnTo>
                  <a:pt x="113236" y="29400"/>
                </a:lnTo>
                <a:lnTo>
                  <a:pt x="91624" y="61293"/>
                </a:lnTo>
                <a:lnTo>
                  <a:pt x="83693" y="100330"/>
                </a:lnTo>
                <a:lnTo>
                  <a:pt x="91624" y="139293"/>
                </a:lnTo>
                <a:lnTo>
                  <a:pt x="113236" y="171148"/>
                </a:lnTo>
                <a:lnTo>
                  <a:pt x="145254" y="192645"/>
                </a:lnTo>
                <a:lnTo>
                  <a:pt x="184403" y="200533"/>
                </a:lnTo>
                <a:lnTo>
                  <a:pt x="223553" y="192645"/>
                </a:lnTo>
                <a:lnTo>
                  <a:pt x="255571" y="171148"/>
                </a:lnTo>
                <a:lnTo>
                  <a:pt x="277183" y="139293"/>
                </a:lnTo>
                <a:lnTo>
                  <a:pt x="285115" y="100330"/>
                </a:lnTo>
                <a:lnTo>
                  <a:pt x="277183" y="61293"/>
                </a:lnTo>
                <a:lnTo>
                  <a:pt x="255571" y="29400"/>
                </a:lnTo>
                <a:lnTo>
                  <a:pt x="223553" y="7889"/>
                </a:lnTo>
                <a:lnTo>
                  <a:pt x="184403" y="0"/>
                </a:lnTo>
                <a:close/>
              </a:path>
              <a:path w="368934" h="359410">
                <a:moveTo>
                  <a:pt x="103758" y="202946"/>
                </a:moveTo>
                <a:lnTo>
                  <a:pt x="49916" y="243337"/>
                </a:lnTo>
                <a:lnTo>
                  <a:pt x="18970" y="289194"/>
                </a:lnTo>
                <a:lnTo>
                  <a:pt x="4478" y="330979"/>
                </a:lnTo>
                <a:lnTo>
                  <a:pt x="0" y="359156"/>
                </a:lnTo>
                <a:lnTo>
                  <a:pt x="295558" y="359378"/>
                </a:lnTo>
                <a:lnTo>
                  <a:pt x="368807" y="359156"/>
                </a:lnTo>
                <a:lnTo>
                  <a:pt x="364444" y="330493"/>
                </a:lnTo>
                <a:lnTo>
                  <a:pt x="350186" y="288639"/>
                </a:lnTo>
                <a:lnTo>
                  <a:pt x="319426" y="242927"/>
                </a:lnTo>
                <a:lnTo>
                  <a:pt x="303305" y="230886"/>
                </a:lnTo>
                <a:lnTo>
                  <a:pt x="184403" y="230886"/>
                </a:lnTo>
                <a:lnTo>
                  <a:pt x="162069" y="228967"/>
                </a:lnTo>
                <a:lnTo>
                  <a:pt x="140985" y="223440"/>
                </a:lnTo>
                <a:lnTo>
                  <a:pt x="121449" y="214651"/>
                </a:lnTo>
                <a:lnTo>
                  <a:pt x="103758" y="202946"/>
                </a:lnTo>
                <a:close/>
              </a:path>
              <a:path w="368934" h="359410">
                <a:moveTo>
                  <a:pt x="265556" y="202692"/>
                </a:moveTo>
                <a:lnTo>
                  <a:pt x="247751" y="214491"/>
                </a:lnTo>
                <a:lnTo>
                  <a:pt x="228076" y="223361"/>
                </a:lnTo>
                <a:lnTo>
                  <a:pt x="206853" y="228945"/>
                </a:lnTo>
                <a:lnTo>
                  <a:pt x="184403" y="230886"/>
                </a:lnTo>
                <a:lnTo>
                  <a:pt x="303305" y="230886"/>
                </a:lnTo>
                <a:lnTo>
                  <a:pt x="265556" y="202692"/>
                </a:lnTo>
                <a:close/>
              </a:path>
            </a:pathLst>
          </a:custGeom>
          <a:solidFill>
            <a:srgbClr val="F59B9B"/>
          </a:solidFill>
        </p:spPr>
        <p:txBody>
          <a:bodyPr wrap="square" lIns="0" tIns="0" rIns="0" bIns="0" rtlCol="0"/>
          <a:lstStyle/>
          <a:p/>
        </p:txBody>
      </p:sp>
      <p:sp>
        <p:nvSpPr>
          <p:cNvPr id="58" name="object 58"/>
          <p:cNvSpPr/>
          <p:nvPr/>
        </p:nvSpPr>
        <p:spPr>
          <a:xfrm>
            <a:off x="4503420" y="5771388"/>
            <a:ext cx="368935" cy="359410"/>
          </a:xfrm>
          <a:custGeom>
            <a:avLst/>
            <a:gdLst/>
            <a:ahLst/>
            <a:cxnLst/>
            <a:rect l="l" t="t" r="r" b="b"/>
            <a:pathLst>
              <a:path w="368935" h="359410">
                <a:moveTo>
                  <a:pt x="184403" y="0"/>
                </a:moveTo>
                <a:lnTo>
                  <a:pt x="145254" y="7894"/>
                </a:lnTo>
                <a:lnTo>
                  <a:pt x="113236" y="29411"/>
                </a:lnTo>
                <a:lnTo>
                  <a:pt x="91624" y="61298"/>
                </a:lnTo>
                <a:lnTo>
                  <a:pt x="83692" y="100304"/>
                </a:lnTo>
                <a:lnTo>
                  <a:pt x="91624" y="139299"/>
                </a:lnTo>
                <a:lnTo>
                  <a:pt x="113236" y="171173"/>
                </a:lnTo>
                <a:lnTo>
                  <a:pt x="145254" y="192680"/>
                </a:lnTo>
                <a:lnTo>
                  <a:pt x="184403" y="200571"/>
                </a:lnTo>
                <a:lnTo>
                  <a:pt x="223553" y="192680"/>
                </a:lnTo>
                <a:lnTo>
                  <a:pt x="255571" y="171173"/>
                </a:lnTo>
                <a:lnTo>
                  <a:pt x="277183" y="139299"/>
                </a:lnTo>
                <a:lnTo>
                  <a:pt x="285114" y="100304"/>
                </a:lnTo>
                <a:lnTo>
                  <a:pt x="277183" y="61298"/>
                </a:lnTo>
                <a:lnTo>
                  <a:pt x="255571" y="29411"/>
                </a:lnTo>
                <a:lnTo>
                  <a:pt x="223553" y="7894"/>
                </a:lnTo>
                <a:lnTo>
                  <a:pt x="184403" y="0"/>
                </a:lnTo>
                <a:close/>
              </a:path>
              <a:path w="368935" h="359410">
                <a:moveTo>
                  <a:pt x="103758" y="202933"/>
                </a:moveTo>
                <a:lnTo>
                  <a:pt x="49916" y="243352"/>
                </a:lnTo>
                <a:lnTo>
                  <a:pt x="18970" y="289205"/>
                </a:lnTo>
                <a:lnTo>
                  <a:pt x="4478" y="330976"/>
                </a:lnTo>
                <a:lnTo>
                  <a:pt x="0" y="359143"/>
                </a:lnTo>
                <a:lnTo>
                  <a:pt x="295558" y="359382"/>
                </a:lnTo>
                <a:lnTo>
                  <a:pt x="368807" y="359143"/>
                </a:lnTo>
                <a:lnTo>
                  <a:pt x="364444" y="330455"/>
                </a:lnTo>
                <a:lnTo>
                  <a:pt x="350186" y="288597"/>
                </a:lnTo>
                <a:lnTo>
                  <a:pt x="319426" y="242896"/>
                </a:lnTo>
                <a:lnTo>
                  <a:pt x="303287" y="230847"/>
                </a:lnTo>
                <a:lnTo>
                  <a:pt x="184403" y="230847"/>
                </a:lnTo>
                <a:lnTo>
                  <a:pt x="162006" y="228920"/>
                </a:lnTo>
                <a:lnTo>
                  <a:pt x="140985" y="223424"/>
                </a:lnTo>
                <a:lnTo>
                  <a:pt x="121449" y="214645"/>
                </a:lnTo>
                <a:lnTo>
                  <a:pt x="103758" y="202933"/>
                </a:lnTo>
                <a:close/>
              </a:path>
              <a:path w="368935" h="359410">
                <a:moveTo>
                  <a:pt x="265556" y="202679"/>
                </a:moveTo>
                <a:lnTo>
                  <a:pt x="247751" y="214501"/>
                </a:lnTo>
                <a:lnTo>
                  <a:pt x="228076" y="223359"/>
                </a:lnTo>
                <a:lnTo>
                  <a:pt x="206853" y="228920"/>
                </a:lnTo>
                <a:lnTo>
                  <a:pt x="184403" y="230847"/>
                </a:lnTo>
                <a:lnTo>
                  <a:pt x="303287" y="230847"/>
                </a:lnTo>
                <a:lnTo>
                  <a:pt x="265556" y="202679"/>
                </a:lnTo>
                <a:close/>
              </a:path>
            </a:pathLst>
          </a:custGeom>
          <a:solidFill>
            <a:srgbClr val="B1D234"/>
          </a:solidFill>
        </p:spPr>
        <p:txBody>
          <a:bodyPr wrap="square" lIns="0" tIns="0" rIns="0" bIns="0" rtlCol="0"/>
          <a:lstStyle/>
          <a:p/>
        </p:txBody>
      </p:sp>
      <p:sp>
        <p:nvSpPr>
          <p:cNvPr id="59" name="object 59"/>
          <p:cNvSpPr/>
          <p:nvPr/>
        </p:nvSpPr>
        <p:spPr>
          <a:xfrm>
            <a:off x="4253484" y="6146291"/>
            <a:ext cx="833755" cy="154305"/>
          </a:xfrm>
          <a:custGeom>
            <a:avLst/>
            <a:gdLst/>
            <a:ahLst/>
            <a:cxnLst/>
            <a:rect l="l" t="t" r="r" b="b"/>
            <a:pathLst>
              <a:path w="833754" h="154304">
                <a:moveTo>
                  <a:pt x="0" y="153924"/>
                </a:moveTo>
                <a:lnTo>
                  <a:pt x="833627" y="153924"/>
                </a:lnTo>
                <a:lnTo>
                  <a:pt x="833627" y="0"/>
                </a:lnTo>
                <a:lnTo>
                  <a:pt x="0" y="0"/>
                </a:lnTo>
                <a:lnTo>
                  <a:pt x="0" y="153924"/>
                </a:lnTo>
                <a:close/>
              </a:path>
            </a:pathLst>
          </a:custGeom>
          <a:solidFill>
            <a:srgbClr val="FFFFFF"/>
          </a:solidFill>
        </p:spPr>
        <p:txBody>
          <a:bodyPr wrap="square" lIns="0" tIns="0" rIns="0" bIns="0" rtlCol="0"/>
          <a:lstStyle/>
          <a:p/>
        </p:txBody>
      </p:sp>
      <p:sp>
        <p:nvSpPr>
          <p:cNvPr id="60" name="object 60"/>
          <p:cNvSpPr txBox="1"/>
          <p:nvPr/>
        </p:nvSpPr>
        <p:spPr>
          <a:xfrm>
            <a:off x="4278884" y="6131763"/>
            <a:ext cx="784860" cy="177800"/>
          </a:xfrm>
          <a:prstGeom prst="rect">
            <a:avLst/>
          </a:prstGeom>
        </p:spPr>
        <p:txBody>
          <a:bodyPr vert="horz" wrap="square" lIns="0" tIns="12065" rIns="0" bIns="0" rtlCol="0">
            <a:spAutoFit/>
          </a:bodyPr>
          <a:lstStyle/>
          <a:p>
            <a:pPr marL="12700">
              <a:lnSpc>
                <a:spcPct val="100000"/>
              </a:lnSpc>
              <a:spcBef>
                <a:spcPts val="95"/>
              </a:spcBef>
            </a:pPr>
            <a:r>
              <a:rPr sz="1000" b="1" spc="-5" dirty="0">
                <a:solidFill>
                  <a:srgbClr val="7E7E7E"/>
                </a:solidFill>
                <a:latin typeface="微软雅黑" panose="020B0503020204020204" charset="-122"/>
                <a:cs typeface="微软雅黑" panose="020B0503020204020204" charset="-122"/>
              </a:rPr>
              <a:t>项目管理人员</a:t>
            </a:r>
            <a:endParaRPr sz="1000">
              <a:latin typeface="微软雅黑" panose="020B0503020204020204" charset="-122"/>
              <a:cs typeface="微软雅黑" panose="020B0503020204020204" charset="-122"/>
            </a:endParaRPr>
          </a:p>
        </p:txBody>
      </p:sp>
      <p:sp>
        <p:nvSpPr>
          <p:cNvPr id="61" name="object 61"/>
          <p:cNvSpPr txBox="1"/>
          <p:nvPr/>
        </p:nvSpPr>
        <p:spPr>
          <a:xfrm>
            <a:off x="4123435" y="6304584"/>
            <a:ext cx="109537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8AC53E"/>
                </a:solidFill>
                <a:latin typeface="微软雅黑" panose="020B0503020204020204" charset="-122"/>
                <a:cs typeface="微软雅黑" panose="020B0503020204020204" charset="-122"/>
              </a:rPr>
              <a:t>工作成果评估</a:t>
            </a:r>
            <a:endParaRPr sz="1400">
              <a:latin typeface="微软雅黑" panose="020B0503020204020204" charset="-122"/>
              <a:cs typeface="微软雅黑" panose="020B0503020204020204" charset="-122"/>
            </a:endParaRPr>
          </a:p>
        </p:txBody>
      </p:sp>
      <p:sp>
        <p:nvSpPr>
          <p:cNvPr id="62" name="object 62"/>
          <p:cNvSpPr/>
          <p:nvPr/>
        </p:nvSpPr>
        <p:spPr>
          <a:xfrm>
            <a:off x="1934765" y="4493552"/>
            <a:ext cx="200187" cy="200183"/>
          </a:xfrm>
          <a:prstGeom prst="rect">
            <a:avLst/>
          </a:prstGeom>
          <a:blipFill>
            <a:blip r:embed="rId1" cstate="print"/>
            <a:stretch>
              <a:fillRect/>
            </a:stretch>
          </a:blipFill>
        </p:spPr>
        <p:txBody>
          <a:bodyPr wrap="square" lIns="0" tIns="0" rIns="0" bIns="0" rtlCol="0"/>
          <a:lstStyle/>
          <a:p/>
        </p:txBody>
      </p:sp>
      <p:sp>
        <p:nvSpPr>
          <p:cNvPr id="63" name="object 63"/>
          <p:cNvSpPr txBox="1"/>
          <p:nvPr/>
        </p:nvSpPr>
        <p:spPr>
          <a:xfrm>
            <a:off x="4380103" y="4453323"/>
            <a:ext cx="1303655" cy="675005"/>
          </a:xfrm>
          <a:prstGeom prst="rect">
            <a:avLst/>
          </a:prstGeom>
        </p:spPr>
        <p:txBody>
          <a:bodyPr vert="horz" wrap="square" lIns="0" tIns="16510" rIns="0" bIns="0" rtlCol="0">
            <a:spAutoFit/>
          </a:bodyPr>
          <a:lstStyle/>
          <a:p>
            <a:pPr marL="12700">
              <a:lnSpc>
                <a:spcPct val="100000"/>
              </a:lnSpc>
              <a:spcBef>
                <a:spcPts val="130"/>
              </a:spcBef>
            </a:pPr>
            <a:r>
              <a:rPr sz="1450" b="1" i="1" spc="-50" dirty="0">
                <a:solidFill>
                  <a:srgbClr val="585858"/>
                </a:solidFill>
                <a:latin typeface="微软雅黑" panose="020B0503020204020204" charset="-122"/>
                <a:cs typeface="微软雅黑" panose="020B0503020204020204" charset="-122"/>
              </a:rPr>
              <a:t>敏捷开发</a:t>
            </a:r>
            <a:endParaRPr sz="1450">
              <a:latin typeface="微软雅黑" panose="020B0503020204020204" charset="-122"/>
              <a:cs typeface="微软雅黑" panose="020B0503020204020204" charset="-122"/>
            </a:endParaRPr>
          </a:p>
          <a:p>
            <a:pPr marL="577215">
              <a:lnSpc>
                <a:spcPct val="100000"/>
              </a:lnSpc>
              <a:spcBef>
                <a:spcPts val="1660"/>
              </a:spcBef>
            </a:pPr>
            <a:r>
              <a:rPr sz="1400" b="1" dirty="0">
                <a:solidFill>
                  <a:srgbClr val="FFFFFF"/>
                </a:solidFill>
                <a:latin typeface="微软雅黑" panose="020B0503020204020204" charset="-122"/>
                <a:cs typeface="微软雅黑" panose="020B0503020204020204" charset="-122"/>
              </a:rPr>
              <a:t>单元测试</a:t>
            </a:r>
            <a:endParaRPr sz="1400">
              <a:latin typeface="微软雅黑" panose="020B0503020204020204" charset="-122"/>
              <a:cs typeface="微软雅黑" panose="020B0503020204020204" charset="-122"/>
            </a:endParaRPr>
          </a:p>
        </p:txBody>
      </p:sp>
      <p:sp>
        <p:nvSpPr>
          <p:cNvPr id="64" name="object 64"/>
          <p:cNvSpPr/>
          <p:nvPr/>
        </p:nvSpPr>
        <p:spPr>
          <a:xfrm>
            <a:off x="4169886" y="4495930"/>
            <a:ext cx="195247" cy="195414"/>
          </a:xfrm>
          <a:prstGeom prst="rect">
            <a:avLst/>
          </a:prstGeom>
          <a:blipFill>
            <a:blip r:embed="rId2" cstate="print"/>
            <a:stretch>
              <a:fillRect/>
            </a:stretch>
          </a:blipFill>
        </p:spPr>
        <p:txBody>
          <a:bodyPr wrap="square" lIns="0" tIns="0" rIns="0" bIns="0" rtlCol="0"/>
          <a:lstStyle/>
          <a:p/>
        </p:txBody>
      </p:sp>
      <p:sp>
        <p:nvSpPr>
          <p:cNvPr id="65" name="object 65"/>
          <p:cNvSpPr txBox="1"/>
          <p:nvPr/>
        </p:nvSpPr>
        <p:spPr>
          <a:xfrm>
            <a:off x="1859407" y="5569266"/>
            <a:ext cx="1244600" cy="524510"/>
          </a:xfrm>
          <a:prstGeom prst="rect">
            <a:avLst/>
          </a:prstGeom>
        </p:spPr>
        <p:txBody>
          <a:bodyPr vert="horz" wrap="square" lIns="0" tIns="52705" rIns="0" bIns="0" rtlCol="0">
            <a:spAutoFit/>
          </a:bodyPr>
          <a:lstStyle/>
          <a:p>
            <a:pPr marL="12700">
              <a:lnSpc>
                <a:spcPct val="100000"/>
              </a:lnSpc>
              <a:spcBef>
                <a:spcPts val="415"/>
              </a:spcBef>
            </a:pPr>
            <a:r>
              <a:rPr sz="1200" b="1" dirty="0">
                <a:solidFill>
                  <a:srgbClr val="F1F1F1"/>
                </a:solidFill>
                <a:latin typeface="微软雅黑" panose="020B0503020204020204" charset="-122"/>
                <a:cs typeface="微软雅黑" panose="020B0503020204020204" charset="-122"/>
              </a:rPr>
              <a:t>持续对接用户需求</a:t>
            </a:r>
            <a:endParaRPr sz="1200">
              <a:latin typeface="微软雅黑" panose="020B0503020204020204" charset="-122"/>
              <a:cs typeface="微软雅黑" panose="020B0503020204020204" charset="-122"/>
            </a:endParaRPr>
          </a:p>
          <a:p>
            <a:pPr marL="325120">
              <a:lnSpc>
                <a:spcPct val="100000"/>
              </a:lnSpc>
              <a:spcBef>
                <a:spcPts val="425"/>
              </a:spcBef>
            </a:pPr>
            <a:r>
              <a:rPr sz="1450" b="1" i="1" spc="-50" dirty="0">
                <a:solidFill>
                  <a:srgbClr val="585858"/>
                </a:solidFill>
                <a:latin typeface="微软雅黑" panose="020B0503020204020204" charset="-122"/>
                <a:cs typeface="微软雅黑" panose="020B0503020204020204" charset="-122"/>
              </a:rPr>
              <a:t>持续交付</a:t>
            </a:r>
            <a:endParaRPr sz="1450">
              <a:latin typeface="微软雅黑" panose="020B0503020204020204" charset="-122"/>
              <a:cs typeface="微软雅黑" panose="020B0503020204020204" charset="-122"/>
            </a:endParaRPr>
          </a:p>
        </p:txBody>
      </p:sp>
      <p:sp>
        <p:nvSpPr>
          <p:cNvPr id="66" name="object 66"/>
          <p:cNvSpPr txBox="1"/>
          <p:nvPr/>
        </p:nvSpPr>
        <p:spPr>
          <a:xfrm>
            <a:off x="7681976" y="3534536"/>
            <a:ext cx="1113155" cy="715645"/>
          </a:xfrm>
          <a:prstGeom prst="rect">
            <a:avLst/>
          </a:prstGeom>
        </p:spPr>
        <p:txBody>
          <a:bodyPr vert="horz" wrap="square" lIns="0" tIns="12065" rIns="0" bIns="0" rtlCol="0">
            <a:spAutoFit/>
          </a:bodyPr>
          <a:lstStyle/>
          <a:p>
            <a:pPr marL="12700">
              <a:lnSpc>
                <a:spcPts val="1165"/>
              </a:lnSpc>
              <a:spcBef>
                <a:spcPts val="95"/>
              </a:spcBef>
            </a:pPr>
            <a:r>
              <a:rPr sz="1000" b="1" spc="-5" dirty="0">
                <a:solidFill>
                  <a:srgbClr val="7E7E7E"/>
                </a:solidFill>
                <a:latin typeface="微软雅黑" panose="020B0503020204020204" charset="-122"/>
                <a:cs typeface="微软雅黑" panose="020B0503020204020204" charset="-122"/>
              </a:rPr>
              <a:t>开发人员</a:t>
            </a:r>
            <a:r>
              <a:rPr sz="1000" b="1" spc="210" dirty="0">
                <a:solidFill>
                  <a:srgbClr val="7E7E7E"/>
                </a:solidFill>
                <a:latin typeface="微软雅黑" panose="020B0503020204020204" charset="-122"/>
                <a:cs typeface="微软雅黑" panose="020B0503020204020204" charset="-122"/>
              </a:rPr>
              <a:t> </a:t>
            </a:r>
            <a:r>
              <a:rPr sz="1000" b="1" spc="-5" dirty="0">
                <a:solidFill>
                  <a:srgbClr val="7E7E7E"/>
                </a:solidFill>
                <a:latin typeface="微软雅黑" panose="020B0503020204020204" charset="-122"/>
                <a:cs typeface="微软雅黑" panose="020B0503020204020204" charset="-122"/>
              </a:rPr>
              <a:t>运维人员</a:t>
            </a:r>
            <a:endParaRPr sz="1000">
              <a:latin typeface="微软雅黑" panose="020B0503020204020204" charset="-122"/>
              <a:cs typeface="微软雅黑" panose="020B0503020204020204" charset="-122"/>
            </a:endParaRPr>
          </a:p>
          <a:p>
            <a:pPr marL="247015">
              <a:lnSpc>
                <a:spcPts val="1705"/>
              </a:lnSpc>
            </a:pPr>
            <a:r>
              <a:rPr sz="1450" b="1" i="1" spc="-50" dirty="0">
                <a:solidFill>
                  <a:srgbClr val="585858"/>
                </a:solidFill>
                <a:latin typeface="微软雅黑" panose="020B0503020204020204" charset="-122"/>
                <a:cs typeface="微软雅黑" panose="020B0503020204020204" charset="-122"/>
              </a:rPr>
              <a:t>技术运维</a:t>
            </a:r>
            <a:endParaRPr sz="1450">
              <a:latin typeface="微软雅黑" panose="020B0503020204020204" charset="-122"/>
              <a:cs typeface="微软雅黑" panose="020B0503020204020204" charset="-122"/>
            </a:endParaRPr>
          </a:p>
          <a:p>
            <a:pPr marL="340360">
              <a:lnSpc>
                <a:spcPct val="100000"/>
              </a:lnSpc>
              <a:spcBef>
                <a:spcPts val="890"/>
              </a:spcBef>
            </a:pPr>
            <a:r>
              <a:rPr sz="1400" b="1" dirty="0">
                <a:solidFill>
                  <a:srgbClr val="FFFFFF"/>
                </a:solidFill>
                <a:latin typeface="微软雅黑" panose="020B0503020204020204" charset="-122"/>
                <a:cs typeface="微软雅黑" panose="020B0503020204020204" charset="-122"/>
              </a:rPr>
              <a:t>部署</a:t>
            </a:r>
            <a:endParaRPr sz="1400">
              <a:latin typeface="微软雅黑" panose="020B0503020204020204" charset="-122"/>
              <a:cs typeface="微软雅黑" panose="020B0503020204020204" charset="-122"/>
            </a:endParaRPr>
          </a:p>
        </p:txBody>
      </p:sp>
      <p:sp>
        <p:nvSpPr>
          <p:cNvPr id="67" name="object 67"/>
          <p:cNvSpPr/>
          <p:nvPr/>
        </p:nvSpPr>
        <p:spPr>
          <a:xfrm>
            <a:off x="1961687" y="5878364"/>
            <a:ext cx="196617" cy="196612"/>
          </a:xfrm>
          <a:prstGeom prst="rect">
            <a:avLst/>
          </a:prstGeom>
          <a:blipFill>
            <a:blip r:embed="rId3" cstate="print"/>
            <a:stretch>
              <a:fillRect/>
            </a:stretch>
          </a:blipFill>
        </p:spPr>
        <p:txBody>
          <a:bodyPr wrap="square" lIns="0" tIns="0" rIns="0" bIns="0" rtlCol="0"/>
          <a:lstStyle/>
          <a:p/>
        </p:txBody>
      </p:sp>
      <p:sp>
        <p:nvSpPr>
          <p:cNvPr id="68" name="object 68"/>
          <p:cNvSpPr txBox="1"/>
          <p:nvPr/>
        </p:nvSpPr>
        <p:spPr>
          <a:xfrm>
            <a:off x="2150745" y="4464058"/>
            <a:ext cx="739140" cy="251460"/>
          </a:xfrm>
          <a:prstGeom prst="rect">
            <a:avLst/>
          </a:prstGeom>
        </p:spPr>
        <p:txBody>
          <a:bodyPr vert="horz" wrap="square" lIns="0" tIns="16510" rIns="0" bIns="0" rtlCol="0">
            <a:spAutoFit/>
          </a:bodyPr>
          <a:lstStyle/>
          <a:p>
            <a:pPr marL="12700">
              <a:lnSpc>
                <a:spcPct val="100000"/>
              </a:lnSpc>
              <a:spcBef>
                <a:spcPts val="130"/>
              </a:spcBef>
            </a:pPr>
            <a:r>
              <a:rPr sz="1450" b="1" i="1" spc="-50" dirty="0">
                <a:solidFill>
                  <a:srgbClr val="585858"/>
                </a:solidFill>
                <a:latin typeface="微软雅黑" panose="020B0503020204020204" charset="-122"/>
                <a:cs typeface="微软雅黑" panose="020B0503020204020204" charset="-122"/>
              </a:rPr>
              <a:t>应用设计</a:t>
            </a:r>
            <a:endParaRPr sz="1450">
              <a:latin typeface="微软雅黑" panose="020B0503020204020204" charset="-122"/>
              <a:cs typeface="微软雅黑" panose="020B0503020204020204" charset="-122"/>
            </a:endParaRPr>
          </a:p>
        </p:txBody>
      </p:sp>
      <p:sp>
        <p:nvSpPr>
          <p:cNvPr id="69" name="object 69"/>
          <p:cNvSpPr/>
          <p:nvPr/>
        </p:nvSpPr>
        <p:spPr>
          <a:xfrm>
            <a:off x="7704119" y="3711071"/>
            <a:ext cx="196617" cy="195418"/>
          </a:xfrm>
          <a:prstGeom prst="rect">
            <a:avLst/>
          </a:prstGeom>
          <a:blipFill>
            <a:blip r:embed="rId4" cstate="print"/>
            <a:stretch>
              <a:fillRect/>
            </a:stretch>
          </a:blipFill>
        </p:spPr>
        <p:txBody>
          <a:bodyPr wrap="square" lIns="0" tIns="0" rIns="0" bIns="0" rtlCol="0"/>
          <a:lstStyle/>
          <a:p/>
        </p:txBody>
      </p:sp>
      <p:sp>
        <p:nvSpPr>
          <p:cNvPr id="70" name="object 70"/>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5" dirty="0"/>
              <a:t>动态的流水作业、迭代的开发进程、交互的协作模式</a:t>
            </a:r>
            <a:endParaRPr spc="-5" dirty="0"/>
          </a:p>
          <a:p>
            <a:pPr marL="12700" marR="5080">
              <a:lnSpc>
                <a:spcPct val="120000"/>
              </a:lnSpc>
              <a:spcBef>
                <a:spcPts val="980"/>
              </a:spcBef>
            </a:pPr>
            <a:r>
              <a:rPr sz="1200" spc="20" dirty="0"/>
              <a:t>从</a:t>
            </a:r>
            <a:r>
              <a:rPr sz="1200" dirty="0">
                <a:latin typeface="Arial" panose="020B0604020202020204"/>
                <a:cs typeface="Arial" panose="020B0604020202020204"/>
              </a:rPr>
              <a:t>DevOps</a:t>
            </a:r>
            <a:r>
              <a:rPr sz="1200" spc="20" dirty="0"/>
              <a:t>的流</a:t>
            </a:r>
            <a:r>
              <a:rPr sz="1200" spc="10" dirty="0"/>
              <a:t>程</a:t>
            </a:r>
            <a:r>
              <a:rPr sz="1200" spc="20" dirty="0"/>
              <a:t>实</a:t>
            </a:r>
            <a:r>
              <a:rPr sz="1200" spc="10" dirty="0"/>
              <a:t>践</a:t>
            </a:r>
            <a:r>
              <a:rPr sz="1200" spc="20" dirty="0"/>
              <a:t>上</a:t>
            </a:r>
            <a:r>
              <a:rPr sz="1200" spc="30" dirty="0"/>
              <a:t>看</a:t>
            </a:r>
            <a:r>
              <a:rPr sz="1200" spc="10" dirty="0"/>
              <a:t>，</a:t>
            </a:r>
            <a:r>
              <a:rPr sz="1200" spc="20" dirty="0"/>
              <a:t>总体</a:t>
            </a:r>
            <a:r>
              <a:rPr sz="1200" spc="10" dirty="0"/>
              <a:t>来</a:t>
            </a:r>
            <a:r>
              <a:rPr sz="1200" spc="20" dirty="0"/>
              <a:t>说</a:t>
            </a:r>
            <a:r>
              <a:rPr sz="1200" spc="10" dirty="0"/>
              <a:t>其</a:t>
            </a:r>
            <a:r>
              <a:rPr sz="1200" spc="20" dirty="0"/>
              <a:t>流</a:t>
            </a:r>
            <a:r>
              <a:rPr sz="1200" spc="10" dirty="0"/>
              <a:t>程</a:t>
            </a:r>
            <a:r>
              <a:rPr sz="1200" spc="20" dirty="0"/>
              <a:t>可以</a:t>
            </a:r>
            <a:r>
              <a:rPr sz="1200" spc="10" dirty="0"/>
              <a:t>分</a:t>
            </a:r>
            <a:r>
              <a:rPr sz="1200" spc="20" dirty="0"/>
              <a:t>为</a:t>
            </a:r>
            <a:r>
              <a:rPr sz="1200" spc="10" dirty="0">
                <a:solidFill>
                  <a:srgbClr val="FF0000"/>
                </a:solidFill>
              </a:rPr>
              <a:t>需</a:t>
            </a:r>
            <a:r>
              <a:rPr sz="1200" spc="20" dirty="0">
                <a:solidFill>
                  <a:srgbClr val="FF0000"/>
                </a:solidFill>
              </a:rPr>
              <a:t>求对</a:t>
            </a:r>
            <a:r>
              <a:rPr sz="1200" spc="10" dirty="0">
                <a:solidFill>
                  <a:srgbClr val="FF0000"/>
                </a:solidFill>
              </a:rPr>
              <a:t>接</a:t>
            </a:r>
            <a:r>
              <a:rPr sz="1200" spc="20" dirty="0">
                <a:solidFill>
                  <a:srgbClr val="FF0000"/>
                </a:solidFill>
              </a:rPr>
              <a:t>和</a:t>
            </a:r>
            <a:r>
              <a:rPr sz="1200" spc="10" dirty="0">
                <a:solidFill>
                  <a:srgbClr val="FF0000"/>
                </a:solidFill>
              </a:rPr>
              <a:t>应</a:t>
            </a:r>
            <a:r>
              <a:rPr sz="1200" spc="20" dirty="0">
                <a:solidFill>
                  <a:srgbClr val="FF0000"/>
                </a:solidFill>
              </a:rPr>
              <a:t>用设</a:t>
            </a:r>
            <a:r>
              <a:rPr sz="1200" spc="35" dirty="0">
                <a:solidFill>
                  <a:srgbClr val="FF0000"/>
                </a:solidFill>
              </a:rPr>
              <a:t>计</a:t>
            </a:r>
            <a:r>
              <a:rPr sz="1200" spc="20" dirty="0"/>
              <a:t>、</a:t>
            </a:r>
            <a:r>
              <a:rPr sz="1200" spc="10" dirty="0">
                <a:solidFill>
                  <a:srgbClr val="FF0000"/>
                </a:solidFill>
              </a:rPr>
              <a:t>敏</a:t>
            </a:r>
            <a:r>
              <a:rPr sz="1200" spc="20" dirty="0">
                <a:solidFill>
                  <a:srgbClr val="FF0000"/>
                </a:solidFill>
              </a:rPr>
              <a:t>捷开</a:t>
            </a:r>
            <a:r>
              <a:rPr sz="1200" spc="10" dirty="0">
                <a:solidFill>
                  <a:srgbClr val="FF0000"/>
                </a:solidFill>
              </a:rPr>
              <a:t>发</a:t>
            </a:r>
            <a:r>
              <a:rPr sz="1200" spc="20" dirty="0">
                <a:solidFill>
                  <a:srgbClr val="FF0000"/>
                </a:solidFill>
              </a:rPr>
              <a:t>和</a:t>
            </a:r>
            <a:r>
              <a:rPr sz="1200" spc="10" dirty="0">
                <a:solidFill>
                  <a:srgbClr val="FF0000"/>
                </a:solidFill>
              </a:rPr>
              <a:t>持</a:t>
            </a:r>
            <a:r>
              <a:rPr sz="1200" spc="20" dirty="0">
                <a:solidFill>
                  <a:srgbClr val="FF0000"/>
                </a:solidFill>
              </a:rPr>
              <a:t>续测</a:t>
            </a:r>
            <a:r>
              <a:rPr sz="1200" spc="10" dirty="0">
                <a:solidFill>
                  <a:srgbClr val="FF0000"/>
                </a:solidFill>
              </a:rPr>
              <a:t>试</a:t>
            </a:r>
            <a:r>
              <a:rPr sz="1200" spc="20" dirty="0"/>
              <a:t>以</a:t>
            </a:r>
            <a:r>
              <a:rPr sz="1200" spc="10" dirty="0"/>
              <a:t>及</a:t>
            </a:r>
            <a:r>
              <a:rPr sz="1200" spc="20" dirty="0">
                <a:solidFill>
                  <a:srgbClr val="FF0000"/>
                </a:solidFill>
              </a:rPr>
              <a:t>最终</a:t>
            </a:r>
            <a:r>
              <a:rPr sz="1200" spc="10" dirty="0">
                <a:solidFill>
                  <a:srgbClr val="FF0000"/>
                </a:solidFill>
              </a:rPr>
              <a:t>测</a:t>
            </a:r>
            <a:r>
              <a:rPr sz="1200" spc="20" dirty="0">
                <a:solidFill>
                  <a:srgbClr val="FF0000"/>
                </a:solidFill>
              </a:rPr>
              <a:t>试</a:t>
            </a:r>
            <a:r>
              <a:rPr sz="1200" spc="10" dirty="0">
                <a:solidFill>
                  <a:srgbClr val="FF0000"/>
                </a:solidFill>
              </a:rPr>
              <a:t>和</a:t>
            </a:r>
            <a:r>
              <a:rPr sz="1200" spc="20" dirty="0">
                <a:solidFill>
                  <a:srgbClr val="FF0000"/>
                </a:solidFill>
              </a:rPr>
              <a:t>上线</a:t>
            </a:r>
            <a:r>
              <a:rPr sz="1200" dirty="0">
                <a:solidFill>
                  <a:srgbClr val="FF0000"/>
                </a:solidFill>
              </a:rPr>
              <a:t>运 维</a:t>
            </a:r>
            <a:r>
              <a:rPr sz="1200" dirty="0"/>
              <a:t>等三个阶段，其</a:t>
            </a:r>
            <a:r>
              <a:rPr sz="1200" spc="10" dirty="0"/>
              <a:t>核心</a:t>
            </a:r>
            <a:r>
              <a:rPr sz="1200" dirty="0"/>
              <a:t>是由开发人员和测</a:t>
            </a:r>
            <a:r>
              <a:rPr sz="1200" spc="10" dirty="0"/>
              <a:t>试人</a:t>
            </a:r>
            <a:r>
              <a:rPr sz="1200" dirty="0"/>
              <a:t>员主导的敏捷开发</a:t>
            </a:r>
            <a:r>
              <a:rPr sz="1200" spc="10" dirty="0"/>
              <a:t>和持</a:t>
            </a:r>
            <a:r>
              <a:rPr sz="1200" dirty="0"/>
              <a:t>续测试阶</a:t>
            </a:r>
            <a:r>
              <a:rPr sz="1200" spc="10" dirty="0"/>
              <a:t>段</a:t>
            </a:r>
            <a:r>
              <a:rPr sz="1200" dirty="0"/>
              <a:t>。借助</a:t>
            </a:r>
            <a:r>
              <a:rPr sz="1200" dirty="0">
                <a:latin typeface="Arial" panose="020B0604020202020204"/>
                <a:cs typeface="Arial" panose="020B0604020202020204"/>
              </a:rPr>
              <a:t>Scrum</a:t>
            </a:r>
            <a:r>
              <a:rPr sz="1200" dirty="0"/>
              <a:t>或</a:t>
            </a:r>
            <a:r>
              <a:rPr sz="1200" spc="-10" dirty="0">
                <a:latin typeface="Arial" panose="020B0604020202020204"/>
                <a:cs typeface="Arial" panose="020B0604020202020204"/>
              </a:rPr>
              <a:t>Kanban</a:t>
            </a:r>
            <a:r>
              <a:rPr sz="1200" dirty="0"/>
              <a:t>等工作流方法的指 </a:t>
            </a:r>
            <a:r>
              <a:rPr sz="1200" spc="10" dirty="0"/>
              <a:t>引和一系列</a:t>
            </a:r>
            <a:r>
              <a:rPr sz="1200" spc="10" dirty="0">
                <a:solidFill>
                  <a:srgbClr val="FF0000"/>
                </a:solidFill>
              </a:rPr>
              <a:t>持续构建、持续集成、持续测试</a:t>
            </a:r>
            <a:r>
              <a:rPr sz="1200" dirty="0">
                <a:solidFill>
                  <a:srgbClr val="FF0000"/>
                </a:solidFill>
              </a:rPr>
              <a:t>以</a:t>
            </a:r>
            <a:r>
              <a:rPr sz="1200" spc="10" dirty="0">
                <a:solidFill>
                  <a:srgbClr val="FF0000"/>
                </a:solidFill>
              </a:rPr>
              <a:t>及持续发布</a:t>
            </a:r>
            <a:r>
              <a:rPr sz="1200" spc="10" dirty="0"/>
              <a:t>工</a:t>
            </a:r>
            <a:r>
              <a:rPr sz="1200" spc="25" dirty="0"/>
              <a:t>具</a:t>
            </a:r>
            <a:r>
              <a:rPr sz="1200" spc="10" dirty="0"/>
              <a:t>，</a:t>
            </a:r>
            <a:r>
              <a:rPr sz="1200" dirty="0">
                <a:latin typeface="Arial" panose="020B0604020202020204"/>
                <a:cs typeface="Arial" panose="020B0604020202020204"/>
              </a:rPr>
              <a:t>I</a:t>
            </a:r>
            <a:r>
              <a:rPr sz="1200" spc="20" dirty="0">
                <a:latin typeface="Arial" panose="020B0604020202020204"/>
                <a:cs typeface="Arial" panose="020B0604020202020204"/>
              </a:rPr>
              <a:t>T</a:t>
            </a:r>
            <a:r>
              <a:rPr sz="1200" dirty="0"/>
              <a:t>团</a:t>
            </a:r>
            <a:r>
              <a:rPr sz="1200" spc="15" dirty="0"/>
              <a:t>队</a:t>
            </a:r>
            <a:r>
              <a:rPr sz="1200" spc="10" dirty="0"/>
              <a:t>能够高效率地开发</a:t>
            </a:r>
            <a:r>
              <a:rPr sz="1200" dirty="0"/>
              <a:t>通</a:t>
            </a:r>
            <a:r>
              <a:rPr sz="1200" spc="15" dirty="0"/>
              <a:t>过</a:t>
            </a:r>
            <a:r>
              <a:rPr sz="1200" spc="10" dirty="0"/>
              <a:t>微服务架构解耦的</a:t>
            </a:r>
            <a:r>
              <a:rPr sz="1200" dirty="0"/>
              <a:t>程</a:t>
            </a:r>
            <a:r>
              <a:rPr sz="1200" spc="15" dirty="0"/>
              <a:t>序</a:t>
            </a:r>
            <a:r>
              <a:rPr sz="1200" spc="10" dirty="0"/>
              <a:t>模</a:t>
            </a:r>
            <a:r>
              <a:rPr sz="1200" spc="-15" dirty="0"/>
              <a:t>块</a:t>
            </a:r>
            <a:r>
              <a:rPr sz="1200" dirty="0"/>
              <a:t>， </a:t>
            </a:r>
            <a:r>
              <a:rPr sz="1200" spc="10" dirty="0"/>
              <a:t>并及时、</a:t>
            </a:r>
            <a:r>
              <a:rPr sz="1200" dirty="0"/>
              <a:t>持</a:t>
            </a:r>
            <a:r>
              <a:rPr sz="1200" spc="15" dirty="0"/>
              <a:t>续</a:t>
            </a:r>
            <a:r>
              <a:rPr sz="1200" spc="10" dirty="0"/>
              <a:t>地与</a:t>
            </a:r>
            <a:r>
              <a:rPr sz="1200" dirty="0"/>
              <a:t>用户</a:t>
            </a:r>
            <a:r>
              <a:rPr sz="1200" spc="10" dirty="0"/>
              <a:t>方面进行</a:t>
            </a:r>
            <a:r>
              <a:rPr sz="1200" dirty="0"/>
              <a:t>对</a:t>
            </a:r>
            <a:r>
              <a:rPr sz="1200" spc="-5" dirty="0"/>
              <a:t>接</a:t>
            </a:r>
            <a:r>
              <a:rPr sz="1200" spc="15" dirty="0"/>
              <a:t>，</a:t>
            </a:r>
            <a:r>
              <a:rPr sz="1200" spc="10" dirty="0"/>
              <a:t>对</a:t>
            </a:r>
            <a:r>
              <a:rPr sz="1200" dirty="0"/>
              <a:t>各个</a:t>
            </a:r>
            <a:r>
              <a:rPr sz="1200" spc="10" dirty="0"/>
              <a:t>模块的研</a:t>
            </a:r>
            <a:r>
              <a:rPr sz="1200" dirty="0"/>
              <a:t>发</a:t>
            </a:r>
            <a:r>
              <a:rPr sz="1200" spc="10" dirty="0"/>
              <a:t>质量和</a:t>
            </a:r>
            <a:r>
              <a:rPr sz="1200" dirty="0"/>
              <a:t>成果</a:t>
            </a:r>
            <a:r>
              <a:rPr sz="1200" spc="10" dirty="0"/>
              <a:t>进行实时</a:t>
            </a:r>
            <a:r>
              <a:rPr sz="1200" dirty="0"/>
              <a:t>把</a:t>
            </a:r>
            <a:r>
              <a:rPr sz="1200" spc="25" dirty="0"/>
              <a:t>控</a:t>
            </a:r>
            <a:r>
              <a:rPr sz="1200" spc="10" dirty="0"/>
              <a:t>。在</a:t>
            </a:r>
            <a:r>
              <a:rPr sz="1200" dirty="0"/>
              <a:t>通过</a:t>
            </a:r>
            <a:r>
              <a:rPr sz="1200" spc="10" dirty="0"/>
              <a:t>最终的集</a:t>
            </a:r>
            <a:r>
              <a:rPr sz="1200" dirty="0"/>
              <a:t>成</a:t>
            </a:r>
            <a:r>
              <a:rPr sz="1200" spc="10" dirty="0"/>
              <a:t>和测</a:t>
            </a:r>
            <a:r>
              <a:rPr sz="1200" dirty="0"/>
              <a:t>试</a:t>
            </a:r>
            <a:r>
              <a:rPr sz="1200" spc="10" dirty="0"/>
              <a:t>之</a:t>
            </a:r>
            <a:r>
              <a:rPr sz="1200" dirty="0"/>
              <a:t>后</a:t>
            </a:r>
            <a:r>
              <a:rPr sz="1200" spc="20" dirty="0"/>
              <a:t>软件</a:t>
            </a:r>
            <a:r>
              <a:rPr sz="1200" dirty="0"/>
              <a:t>得 </a:t>
            </a:r>
            <a:r>
              <a:rPr sz="1200" spc="10" dirty="0"/>
              <a:t>以部署上</a:t>
            </a:r>
            <a:r>
              <a:rPr sz="1200" dirty="0"/>
              <a:t>线</a:t>
            </a:r>
            <a:r>
              <a:rPr sz="1200" spc="10" dirty="0"/>
              <a:t>，此后</a:t>
            </a:r>
            <a:r>
              <a:rPr sz="1200" dirty="0"/>
              <a:t>开发</a:t>
            </a:r>
            <a:r>
              <a:rPr sz="1200" spc="10" dirty="0"/>
              <a:t>人员能够</a:t>
            </a:r>
            <a:r>
              <a:rPr sz="1200" dirty="0"/>
              <a:t>借</a:t>
            </a:r>
            <a:r>
              <a:rPr sz="1200" spc="10" dirty="0"/>
              <a:t>助应用</a:t>
            </a:r>
            <a:r>
              <a:rPr sz="1200" dirty="0"/>
              <a:t>容器</a:t>
            </a:r>
            <a:r>
              <a:rPr sz="1200" spc="10" dirty="0"/>
              <a:t>化封装带</a:t>
            </a:r>
            <a:r>
              <a:rPr sz="1200" dirty="0"/>
              <a:t>来</a:t>
            </a:r>
            <a:r>
              <a:rPr sz="1200" spc="10" dirty="0"/>
              <a:t>的统一</a:t>
            </a:r>
            <a:r>
              <a:rPr sz="1200" dirty="0"/>
              <a:t>环境</a:t>
            </a:r>
            <a:r>
              <a:rPr sz="1200" spc="10" dirty="0"/>
              <a:t>之</a:t>
            </a:r>
            <a:r>
              <a:rPr sz="1200" spc="35" dirty="0"/>
              <a:t>便</a:t>
            </a:r>
            <a:r>
              <a:rPr sz="1200" spc="10" dirty="0"/>
              <a:t>，与</a:t>
            </a:r>
            <a:r>
              <a:rPr sz="1200" dirty="0"/>
              <a:t>运</a:t>
            </a:r>
            <a:r>
              <a:rPr sz="1200" spc="10" dirty="0"/>
              <a:t>维人员</a:t>
            </a:r>
            <a:r>
              <a:rPr sz="1200" dirty="0"/>
              <a:t>一起</a:t>
            </a:r>
            <a:r>
              <a:rPr sz="1200" spc="10" dirty="0"/>
              <a:t>对软件的</a:t>
            </a:r>
            <a:r>
              <a:rPr sz="1200" dirty="0"/>
              <a:t>运</a:t>
            </a:r>
            <a:r>
              <a:rPr sz="1200" spc="10" dirty="0"/>
              <a:t>行质</a:t>
            </a:r>
            <a:r>
              <a:rPr sz="1200" dirty="0"/>
              <a:t>量</a:t>
            </a:r>
            <a:r>
              <a:rPr sz="1200" spc="10" dirty="0"/>
              <a:t>进</a:t>
            </a:r>
            <a:r>
              <a:rPr sz="1200" dirty="0"/>
              <a:t>行</a:t>
            </a:r>
            <a:r>
              <a:rPr sz="1200" spc="20" dirty="0"/>
              <a:t>监</a:t>
            </a:r>
            <a:r>
              <a:rPr sz="1200" spc="40" dirty="0"/>
              <a:t>控</a:t>
            </a:r>
            <a:r>
              <a:rPr sz="1200" dirty="0"/>
              <a:t>、 为用户提供支持服务，并继续根据市场需求进行版本更迭的进一步开发工</a:t>
            </a:r>
            <a:r>
              <a:rPr sz="1200" spc="5" dirty="0"/>
              <a:t>作</a:t>
            </a:r>
            <a:r>
              <a:rPr sz="1200" dirty="0"/>
              <a:t>。</a:t>
            </a:r>
            <a:endParaRPr sz="1200">
              <a:latin typeface="Arial" panose="020B0604020202020204"/>
              <a:cs typeface="Arial" panose="020B0604020202020204"/>
            </a:endParaRPr>
          </a:p>
          <a:p>
            <a:pPr marL="1964690">
              <a:lnSpc>
                <a:spcPct val="100000"/>
              </a:lnSpc>
              <a:spcBef>
                <a:spcPts val="435"/>
              </a:spcBef>
            </a:pP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方法下的软件开发运</a:t>
            </a:r>
            <a:r>
              <a:rPr sz="1400" b="1" spc="-15" dirty="0">
                <a:solidFill>
                  <a:srgbClr val="404040"/>
                </a:solidFill>
                <a:latin typeface="微软雅黑" panose="020B0503020204020204" charset="-122"/>
                <a:cs typeface="微软雅黑" panose="020B0503020204020204" charset="-122"/>
              </a:rPr>
              <a:t>维</a:t>
            </a:r>
            <a:r>
              <a:rPr sz="1400" b="1" dirty="0">
                <a:solidFill>
                  <a:srgbClr val="404040"/>
                </a:solidFill>
                <a:latin typeface="微软雅黑" panose="020B0503020204020204" charset="-122"/>
                <a:cs typeface="微软雅黑" panose="020B0503020204020204" charset="-122"/>
              </a:rPr>
              <a:t>一体</a:t>
            </a:r>
            <a:r>
              <a:rPr sz="1400" b="1" spc="-15" dirty="0">
                <a:solidFill>
                  <a:srgbClr val="404040"/>
                </a:solidFill>
                <a:latin typeface="微软雅黑" panose="020B0503020204020204" charset="-122"/>
                <a:cs typeface="微软雅黑" panose="020B0503020204020204" charset="-122"/>
              </a:rPr>
              <a:t>化</a:t>
            </a:r>
            <a:r>
              <a:rPr sz="1400" b="1" dirty="0">
                <a:solidFill>
                  <a:srgbClr val="404040"/>
                </a:solidFill>
                <a:latin typeface="微软雅黑" panose="020B0503020204020204" charset="-122"/>
                <a:cs typeface="微软雅黑" panose="020B0503020204020204" charset="-122"/>
              </a:rPr>
              <a:t>流水</a:t>
            </a:r>
            <a:r>
              <a:rPr sz="1400" b="1" spc="-15" dirty="0">
                <a:solidFill>
                  <a:srgbClr val="404040"/>
                </a:solidFill>
                <a:latin typeface="微软雅黑" panose="020B0503020204020204" charset="-122"/>
                <a:cs typeface="微软雅黑" panose="020B0503020204020204" charset="-122"/>
              </a:rPr>
              <a:t>线</a:t>
            </a:r>
            <a:r>
              <a:rPr sz="1400" b="1" dirty="0">
                <a:solidFill>
                  <a:srgbClr val="404040"/>
                </a:solidFill>
                <a:latin typeface="微软雅黑" panose="020B0503020204020204" charset="-122"/>
                <a:cs typeface="微软雅黑" panose="020B0503020204020204" charset="-122"/>
              </a:rPr>
              <a:t>工作</a:t>
            </a:r>
            <a:r>
              <a:rPr sz="1400" b="1" spc="-15" dirty="0">
                <a:solidFill>
                  <a:srgbClr val="404040"/>
                </a:solidFill>
                <a:latin typeface="微软雅黑" panose="020B0503020204020204" charset="-122"/>
                <a:cs typeface="微软雅黑" panose="020B0503020204020204" charset="-122"/>
              </a:rPr>
              <a:t>流</a:t>
            </a:r>
            <a:r>
              <a:rPr sz="1400" b="1" dirty="0">
                <a:solidFill>
                  <a:srgbClr val="404040"/>
                </a:solidFill>
                <a:latin typeface="微软雅黑" panose="020B0503020204020204" charset="-122"/>
                <a:cs typeface="微软雅黑" panose="020B0503020204020204" charset="-122"/>
              </a:rPr>
              <a:t>程</a:t>
            </a:r>
            <a:endParaRPr sz="1400">
              <a:latin typeface="微软雅黑" panose="020B0503020204020204" charset="-122"/>
              <a:cs typeface="微软雅黑" panose="020B0503020204020204" charset="-122"/>
            </a:endParaRPr>
          </a:p>
        </p:txBody>
      </p:sp>
      <p:sp>
        <p:nvSpPr>
          <p:cNvPr id="71" name="object 71"/>
          <p:cNvSpPr/>
          <p:nvPr/>
        </p:nvSpPr>
        <p:spPr>
          <a:xfrm>
            <a:off x="1623822" y="4117847"/>
            <a:ext cx="474345" cy="1021080"/>
          </a:xfrm>
          <a:custGeom>
            <a:avLst/>
            <a:gdLst/>
            <a:ahLst/>
            <a:cxnLst/>
            <a:rect l="l" t="t" r="r" b="b"/>
            <a:pathLst>
              <a:path w="474344" h="1021079">
                <a:moveTo>
                  <a:pt x="359664" y="906652"/>
                </a:moveTo>
                <a:lnTo>
                  <a:pt x="359664" y="1020952"/>
                </a:lnTo>
                <a:lnTo>
                  <a:pt x="435864" y="982852"/>
                </a:lnTo>
                <a:lnTo>
                  <a:pt x="378714" y="982852"/>
                </a:lnTo>
                <a:lnTo>
                  <a:pt x="378714" y="944752"/>
                </a:lnTo>
                <a:lnTo>
                  <a:pt x="435864" y="944752"/>
                </a:lnTo>
                <a:lnTo>
                  <a:pt x="359664" y="906652"/>
                </a:lnTo>
                <a:close/>
              </a:path>
              <a:path w="474344" h="1021079">
                <a:moveTo>
                  <a:pt x="192532" y="19050"/>
                </a:moveTo>
                <a:lnTo>
                  <a:pt x="192532" y="963802"/>
                </a:lnTo>
                <a:lnTo>
                  <a:pt x="194026" y="971226"/>
                </a:lnTo>
                <a:lnTo>
                  <a:pt x="198104" y="977280"/>
                </a:lnTo>
                <a:lnTo>
                  <a:pt x="204158" y="981358"/>
                </a:lnTo>
                <a:lnTo>
                  <a:pt x="211582" y="982852"/>
                </a:lnTo>
                <a:lnTo>
                  <a:pt x="359664" y="982852"/>
                </a:lnTo>
                <a:lnTo>
                  <a:pt x="359664" y="963802"/>
                </a:lnTo>
                <a:lnTo>
                  <a:pt x="230632" y="963802"/>
                </a:lnTo>
                <a:lnTo>
                  <a:pt x="211582" y="944752"/>
                </a:lnTo>
                <a:lnTo>
                  <a:pt x="230632" y="944752"/>
                </a:lnTo>
                <a:lnTo>
                  <a:pt x="230632" y="38100"/>
                </a:lnTo>
                <a:lnTo>
                  <a:pt x="211582" y="38100"/>
                </a:lnTo>
                <a:lnTo>
                  <a:pt x="192532" y="19050"/>
                </a:lnTo>
                <a:close/>
              </a:path>
              <a:path w="474344" h="1021079">
                <a:moveTo>
                  <a:pt x="435864" y="944752"/>
                </a:moveTo>
                <a:lnTo>
                  <a:pt x="378714" y="944752"/>
                </a:lnTo>
                <a:lnTo>
                  <a:pt x="378714" y="982852"/>
                </a:lnTo>
                <a:lnTo>
                  <a:pt x="435864" y="982852"/>
                </a:lnTo>
                <a:lnTo>
                  <a:pt x="473964" y="963802"/>
                </a:lnTo>
                <a:lnTo>
                  <a:pt x="435864" y="944752"/>
                </a:lnTo>
                <a:close/>
              </a:path>
              <a:path w="474344" h="1021079">
                <a:moveTo>
                  <a:pt x="230632" y="944752"/>
                </a:moveTo>
                <a:lnTo>
                  <a:pt x="211582" y="944752"/>
                </a:lnTo>
                <a:lnTo>
                  <a:pt x="230632" y="963802"/>
                </a:lnTo>
                <a:lnTo>
                  <a:pt x="230632" y="944752"/>
                </a:lnTo>
                <a:close/>
              </a:path>
              <a:path w="474344" h="1021079">
                <a:moveTo>
                  <a:pt x="359664" y="944752"/>
                </a:moveTo>
                <a:lnTo>
                  <a:pt x="230632" y="944752"/>
                </a:lnTo>
                <a:lnTo>
                  <a:pt x="230632" y="963802"/>
                </a:lnTo>
                <a:lnTo>
                  <a:pt x="359664" y="963802"/>
                </a:lnTo>
                <a:lnTo>
                  <a:pt x="359664" y="944752"/>
                </a:lnTo>
                <a:close/>
              </a:path>
              <a:path w="474344" h="1021079">
                <a:moveTo>
                  <a:pt x="211582" y="0"/>
                </a:moveTo>
                <a:lnTo>
                  <a:pt x="0" y="0"/>
                </a:lnTo>
                <a:lnTo>
                  <a:pt x="0" y="38100"/>
                </a:lnTo>
                <a:lnTo>
                  <a:pt x="192532" y="38100"/>
                </a:lnTo>
                <a:lnTo>
                  <a:pt x="192532" y="19050"/>
                </a:lnTo>
                <a:lnTo>
                  <a:pt x="230632" y="19050"/>
                </a:lnTo>
                <a:lnTo>
                  <a:pt x="229137" y="11626"/>
                </a:lnTo>
                <a:lnTo>
                  <a:pt x="225059" y="5572"/>
                </a:lnTo>
                <a:lnTo>
                  <a:pt x="219005" y="1494"/>
                </a:lnTo>
                <a:lnTo>
                  <a:pt x="211582" y="0"/>
                </a:lnTo>
                <a:close/>
              </a:path>
              <a:path w="474344" h="1021079">
                <a:moveTo>
                  <a:pt x="230632" y="19050"/>
                </a:moveTo>
                <a:lnTo>
                  <a:pt x="192532" y="19050"/>
                </a:lnTo>
                <a:lnTo>
                  <a:pt x="211582" y="38100"/>
                </a:lnTo>
                <a:lnTo>
                  <a:pt x="230632" y="38100"/>
                </a:lnTo>
                <a:lnTo>
                  <a:pt x="230632" y="19050"/>
                </a:lnTo>
                <a:close/>
              </a:path>
            </a:pathLst>
          </a:custGeom>
          <a:solidFill>
            <a:srgbClr val="D9D9D9"/>
          </a:solidFill>
        </p:spPr>
        <p:txBody>
          <a:bodyPr wrap="square" lIns="0" tIns="0" rIns="0" bIns="0" rtlCol="0"/>
          <a:lstStyle/>
          <a:p/>
        </p:txBody>
      </p:sp>
      <p:sp>
        <p:nvSpPr>
          <p:cNvPr id="72" name="object 72"/>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73" name="object 73"/>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74" name="object 74"/>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4" name="object 4"/>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5" name="object 5"/>
          <p:cNvSpPr/>
          <p:nvPr/>
        </p:nvSpPr>
        <p:spPr>
          <a:xfrm>
            <a:off x="6713728" y="3754501"/>
            <a:ext cx="974090" cy="1163955"/>
          </a:xfrm>
          <a:custGeom>
            <a:avLst/>
            <a:gdLst/>
            <a:ahLst/>
            <a:cxnLst/>
            <a:rect l="l" t="t" r="r" b="b"/>
            <a:pathLst>
              <a:path w="974090" h="1163954">
                <a:moveTo>
                  <a:pt x="0" y="0"/>
                </a:moveTo>
                <a:lnTo>
                  <a:pt x="0" y="1163447"/>
                </a:lnTo>
                <a:lnTo>
                  <a:pt x="973581" y="526415"/>
                </a:lnTo>
                <a:lnTo>
                  <a:pt x="945942" y="486031"/>
                </a:lnTo>
                <a:lnTo>
                  <a:pt x="916782" y="447039"/>
                </a:lnTo>
                <a:lnTo>
                  <a:pt x="886154" y="409466"/>
                </a:lnTo>
                <a:lnTo>
                  <a:pt x="854113" y="373341"/>
                </a:lnTo>
                <a:lnTo>
                  <a:pt x="820713" y="338695"/>
                </a:lnTo>
                <a:lnTo>
                  <a:pt x="786008" y="305556"/>
                </a:lnTo>
                <a:lnTo>
                  <a:pt x="750053" y="273952"/>
                </a:lnTo>
                <a:lnTo>
                  <a:pt x="712902" y="243915"/>
                </a:lnTo>
                <a:lnTo>
                  <a:pt x="674609" y="215472"/>
                </a:lnTo>
                <a:lnTo>
                  <a:pt x="635228" y="188652"/>
                </a:lnTo>
                <a:lnTo>
                  <a:pt x="594812" y="163486"/>
                </a:lnTo>
                <a:lnTo>
                  <a:pt x="553418" y="140001"/>
                </a:lnTo>
                <a:lnTo>
                  <a:pt x="511098" y="118228"/>
                </a:lnTo>
                <a:lnTo>
                  <a:pt x="467907" y="98195"/>
                </a:lnTo>
                <a:lnTo>
                  <a:pt x="423898" y="79931"/>
                </a:lnTo>
                <a:lnTo>
                  <a:pt x="379127" y="63467"/>
                </a:lnTo>
                <a:lnTo>
                  <a:pt x="333648" y="48830"/>
                </a:lnTo>
                <a:lnTo>
                  <a:pt x="287514" y="36050"/>
                </a:lnTo>
                <a:lnTo>
                  <a:pt x="240779" y="25156"/>
                </a:lnTo>
                <a:lnTo>
                  <a:pt x="193499" y="16177"/>
                </a:lnTo>
                <a:lnTo>
                  <a:pt x="145726" y="9143"/>
                </a:lnTo>
                <a:lnTo>
                  <a:pt x="97516" y="4083"/>
                </a:lnTo>
                <a:lnTo>
                  <a:pt x="48923" y="1025"/>
                </a:lnTo>
                <a:lnTo>
                  <a:pt x="0" y="0"/>
                </a:lnTo>
                <a:close/>
              </a:path>
            </a:pathLst>
          </a:custGeom>
          <a:solidFill>
            <a:srgbClr val="B1D234"/>
          </a:solidFill>
        </p:spPr>
        <p:txBody>
          <a:bodyPr wrap="square" lIns="0" tIns="0" rIns="0" bIns="0" rtlCol="0"/>
          <a:lstStyle/>
          <a:p/>
        </p:txBody>
      </p:sp>
      <p:sp>
        <p:nvSpPr>
          <p:cNvPr id="6" name="object 6"/>
          <p:cNvSpPr/>
          <p:nvPr/>
        </p:nvSpPr>
        <p:spPr>
          <a:xfrm>
            <a:off x="6713728" y="4280915"/>
            <a:ext cx="1163955" cy="826135"/>
          </a:xfrm>
          <a:custGeom>
            <a:avLst/>
            <a:gdLst/>
            <a:ahLst/>
            <a:cxnLst/>
            <a:rect l="l" t="t" r="r" b="b"/>
            <a:pathLst>
              <a:path w="1163954" h="826135">
                <a:moveTo>
                  <a:pt x="973581" y="0"/>
                </a:moveTo>
                <a:lnTo>
                  <a:pt x="0" y="637031"/>
                </a:lnTo>
                <a:lnTo>
                  <a:pt x="1147952" y="826134"/>
                </a:lnTo>
                <a:lnTo>
                  <a:pt x="1155177" y="775351"/>
                </a:lnTo>
                <a:lnTo>
                  <a:pt x="1160141" y="724483"/>
                </a:lnTo>
                <a:lnTo>
                  <a:pt x="1162859" y="673603"/>
                </a:lnTo>
                <a:lnTo>
                  <a:pt x="1163348" y="622781"/>
                </a:lnTo>
                <a:lnTo>
                  <a:pt x="1161621" y="572090"/>
                </a:lnTo>
                <a:lnTo>
                  <a:pt x="1157693" y="521601"/>
                </a:lnTo>
                <a:lnTo>
                  <a:pt x="1151581" y="471386"/>
                </a:lnTo>
                <a:lnTo>
                  <a:pt x="1143299" y="421515"/>
                </a:lnTo>
                <a:lnTo>
                  <a:pt x="1132861" y="372061"/>
                </a:lnTo>
                <a:lnTo>
                  <a:pt x="1120283" y="323095"/>
                </a:lnTo>
                <a:lnTo>
                  <a:pt x="1105580" y="274688"/>
                </a:lnTo>
                <a:lnTo>
                  <a:pt x="1088768" y="226912"/>
                </a:lnTo>
                <a:lnTo>
                  <a:pt x="1069860" y="179839"/>
                </a:lnTo>
                <a:lnTo>
                  <a:pt x="1048873" y="133539"/>
                </a:lnTo>
                <a:lnTo>
                  <a:pt x="1025820" y="88085"/>
                </a:lnTo>
                <a:lnTo>
                  <a:pt x="1000718" y="43548"/>
                </a:lnTo>
                <a:lnTo>
                  <a:pt x="973581" y="0"/>
                </a:lnTo>
                <a:close/>
              </a:path>
            </a:pathLst>
          </a:custGeom>
          <a:solidFill>
            <a:srgbClr val="8AC53E"/>
          </a:solidFill>
        </p:spPr>
        <p:txBody>
          <a:bodyPr wrap="square" lIns="0" tIns="0" rIns="0" bIns="0" rtlCol="0"/>
          <a:lstStyle/>
          <a:p/>
        </p:txBody>
      </p:sp>
      <p:sp>
        <p:nvSpPr>
          <p:cNvPr id="7" name="object 7"/>
          <p:cNvSpPr/>
          <p:nvPr/>
        </p:nvSpPr>
        <p:spPr>
          <a:xfrm>
            <a:off x="6625335" y="4917947"/>
            <a:ext cx="1236345" cy="1163955"/>
          </a:xfrm>
          <a:custGeom>
            <a:avLst/>
            <a:gdLst/>
            <a:ahLst/>
            <a:cxnLst/>
            <a:rect l="l" t="t" r="r" b="b"/>
            <a:pathLst>
              <a:path w="1236345" h="1163954">
                <a:moveTo>
                  <a:pt x="88392" y="0"/>
                </a:moveTo>
                <a:lnTo>
                  <a:pt x="0" y="1160030"/>
                </a:lnTo>
                <a:lnTo>
                  <a:pt x="48618" y="1162727"/>
                </a:lnTo>
                <a:lnTo>
                  <a:pt x="96909" y="1163411"/>
                </a:lnTo>
                <a:lnTo>
                  <a:pt x="144827" y="1162116"/>
                </a:lnTo>
                <a:lnTo>
                  <a:pt x="192328" y="1158877"/>
                </a:lnTo>
                <a:lnTo>
                  <a:pt x="239369" y="1153729"/>
                </a:lnTo>
                <a:lnTo>
                  <a:pt x="285904" y="1146707"/>
                </a:lnTo>
                <a:lnTo>
                  <a:pt x="331890" y="1137845"/>
                </a:lnTo>
                <a:lnTo>
                  <a:pt x="377282" y="1127179"/>
                </a:lnTo>
                <a:lnTo>
                  <a:pt x="422036" y="1114742"/>
                </a:lnTo>
                <a:lnTo>
                  <a:pt x="466107" y="1100571"/>
                </a:lnTo>
                <a:lnTo>
                  <a:pt x="509452" y="1084699"/>
                </a:lnTo>
                <a:lnTo>
                  <a:pt x="552026" y="1067161"/>
                </a:lnTo>
                <a:lnTo>
                  <a:pt x="593785" y="1047992"/>
                </a:lnTo>
                <a:lnTo>
                  <a:pt x="634685" y="1027228"/>
                </a:lnTo>
                <a:lnTo>
                  <a:pt x="674680" y="1004902"/>
                </a:lnTo>
                <a:lnTo>
                  <a:pt x="713728" y="981049"/>
                </a:lnTo>
                <a:lnTo>
                  <a:pt x="751784" y="955705"/>
                </a:lnTo>
                <a:lnTo>
                  <a:pt x="788803" y="928904"/>
                </a:lnTo>
                <a:lnTo>
                  <a:pt x="824741" y="900680"/>
                </a:lnTo>
                <a:lnTo>
                  <a:pt x="859554" y="871070"/>
                </a:lnTo>
                <a:lnTo>
                  <a:pt x="893198" y="840106"/>
                </a:lnTo>
                <a:lnTo>
                  <a:pt x="925629" y="807825"/>
                </a:lnTo>
                <a:lnTo>
                  <a:pt x="956801" y="774260"/>
                </a:lnTo>
                <a:lnTo>
                  <a:pt x="986671" y="739447"/>
                </a:lnTo>
                <a:lnTo>
                  <a:pt x="1015195" y="703421"/>
                </a:lnTo>
                <a:lnTo>
                  <a:pt x="1042328" y="666215"/>
                </a:lnTo>
                <a:lnTo>
                  <a:pt x="1068026" y="627866"/>
                </a:lnTo>
                <a:lnTo>
                  <a:pt x="1092245" y="588408"/>
                </a:lnTo>
                <a:lnTo>
                  <a:pt x="1114941" y="547875"/>
                </a:lnTo>
                <a:lnTo>
                  <a:pt x="1136068" y="506302"/>
                </a:lnTo>
                <a:lnTo>
                  <a:pt x="1155584" y="463724"/>
                </a:lnTo>
                <a:lnTo>
                  <a:pt x="1173443" y="420176"/>
                </a:lnTo>
                <a:lnTo>
                  <a:pt x="1189602" y="375693"/>
                </a:lnTo>
                <a:lnTo>
                  <a:pt x="1204015" y="330310"/>
                </a:lnTo>
                <a:lnTo>
                  <a:pt x="1216640" y="284060"/>
                </a:lnTo>
                <a:lnTo>
                  <a:pt x="1227431" y="236979"/>
                </a:lnTo>
                <a:lnTo>
                  <a:pt x="1236345" y="189102"/>
                </a:lnTo>
                <a:lnTo>
                  <a:pt x="88392" y="0"/>
                </a:lnTo>
                <a:close/>
              </a:path>
            </a:pathLst>
          </a:custGeom>
          <a:solidFill>
            <a:srgbClr val="64AE45"/>
          </a:solidFill>
        </p:spPr>
        <p:txBody>
          <a:bodyPr wrap="square" lIns="0" tIns="0" rIns="0" bIns="0" rtlCol="0"/>
          <a:lstStyle/>
          <a:p/>
        </p:txBody>
      </p:sp>
      <p:sp>
        <p:nvSpPr>
          <p:cNvPr id="8" name="object 8"/>
          <p:cNvSpPr/>
          <p:nvPr/>
        </p:nvSpPr>
        <p:spPr>
          <a:xfrm>
            <a:off x="5550186" y="3987038"/>
            <a:ext cx="1163955" cy="2091055"/>
          </a:xfrm>
          <a:custGeom>
            <a:avLst/>
            <a:gdLst/>
            <a:ahLst/>
            <a:cxnLst/>
            <a:rect l="l" t="t" r="r" b="b"/>
            <a:pathLst>
              <a:path w="1163954" h="2091054">
                <a:moveTo>
                  <a:pt x="465549" y="0"/>
                </a:moveTo>
                <a:lnTo>
                  <a:pt x="426070" y="30959"/>
                </a:lnTo>
                <a:lnTo>
                  <a:pt x="388120" y="63449"/>
                </a:lnTo>
                <a:lnTo>
                  <a:pt x="351732" y="97409"/>
                </a:lnTo>
                <a:lnTo>
                  <a:pt x="316938" y="132781"/>
                </a:lnTo>
                <a:lnTo>
                  <a:pt x="283771" y="169505"/>
                </a:lnTo>
                <a:lnTo>
                  <a:pt x="252262" y="207523"/>
                </a:lnTo>
                <a:lnTo>
                  <a:pt x="222445" y="246775"/>
                </a:lnTo>
                <a:lnTo>
                  <a:pt x="194351" y="287202"/>
                </a:lnTo>
                <a:lnTo>
                  <a:pt x="168012" y="328746"/>
                </a:lnTo>
                <a:lnTo>
                  <a:pt x="143461" y="371347"/>
                </a:lnTo>
                <a:lnTo>
                  <a:pt x="120731" y="414947"/>
                </a:lnTo>
                <a:lnTo>
                  <a:pt x="99853" y="459485"/>
                </a:lnTo>
                <a:lnTo>
                  <a:pt x="80860" y="504904"/>
                </a:lnTo>
                <a:lnTo>
                  <a:pt x="63784" y="551144"/>
                </a:lnTo>
                <a:lnTo>
                  <a:pt x="48658" y="598146"/>
                </a:lnTo>
                <a:lnTo>
                  <a:pt x="35513" y="645850"/>
                </a:lnTo>
                <a:lnTo>
                  <a:pt x="24382" y="694199"/>
                </a:lnTo>
                <a:lnTo>
                  <a:pt x="15298" y="743132"/>
                </a:lnTo>
                <a:lnTo>
                  <a:pt x="8292" y="792592"/>
                </a:lnTo>
                <a:lnTo>
                  <a:pt x="3396" y="842518"/>
                </a:lnTo>
                <a:lnTo>
                  <a:pt x="724" y="890411"/>
                </a:lnTo>
                <a:lnTo>
                  <a:pt x="0" y="937958"/>
                </a:lnTo>
                <a:lnTo>
                  <a:pt x="1188" y="985117"/>
                </a:lnTo>
                <a:lnTo>
                  <a:pt x="4256" y="1031849"/>
                </a:lnTo>
                <a:lnTo>
                  <a:pt x="9167" y="1078114"/>
                </a:lnTo>
                <a:lnTo>
                  <a:pt x="15889" y="1123871"/>
                </a:lnTo>
                <a:lnTo>
                  <a:pt x="24385" y="1169081"/>
                </a:lnTo>
                <a:lnTo>
                  <a:pt x="34623" y="1213703"/>
                </a:lnTo>
                <a:lnTo>
                  <a:pt x="46567" y="1257696"/>
                </a:lnTo>
                <a:lnTo>
                  <a:pt x="60183" y="1301022"/>
                </a:lnTo>
                <a:lnTo>
                  <a:pt x="75437" y="1343639"/>
                </a:lnTo>
                <a:lnTo>
                  <a:pt x="92293" y="1385508"/>
                </a:lnTo>
                <a:lnTo>
                  <a:pt x="110718" y="1426588"/>
                </a:lnTo>
                <a:lnTo>
                  <a:pt x="130677" y="1466839"/>
                </a:lnTo>
                <a:lnTo>
                  <a:pt x="152136" y="1506222"/>
                </a:lnTo>
                <a:lnTo>
                  <a:pt x="175060" y="1544695"/>
                </a:lnTo>
                <a:lnTo>
                  <a:pt x="199414" y="1582219"/>
                </a:lnTo>
                <a:lnTo>
                  <a:pt x="225165" y="1618754"/>
                </a:lnTo>
                <a:lnTo>
                  <a:pt x="252277" y="1654259"/>
                </a:lnTo>
                <a:lnTo>
                  <a:pt x="280717" y="1688695"/>
                </a:lnTo>
                <a:lnTo>
                  <a:pt x="310449" y="1722020"/>
                </a:lnTo>
                <a:lnTo>
                  <a:pt x="341440" y="1754196"/>
                </a:lnTo>
                <a:lnTo>
                  <a:pt x="373654" y="1785182"/>
                </a:lnTo>
                <a:lnTo>
                  <a:pt x="407058" y="1814937"/>
                </a:lnTo>
                <a:lnTo>
                  <a:pt x="441617" y="1843422"/>
                </a:lnTo>
                <a:lnTo>
                  <a:pt x="477296" y="1870596"/>
                </a:lnTo>
                <a:lnTo>
                  <a:pt x="514062" y="1896420"/>
                </a:lnTo>
                <a:lnTo>
                  <a:pt x="551878" y="1920853"/>
                </a:lnTo>
                <a:lnTo>
                  <a:pt x="590712" y="1943854"/>
                </a:lnTo>
                <a:lnTo>
                  <a:pt x="630528" y="1965385"/>
                </a:lnTo>
                <a:lnTo>
                  <a:pt x="671293" y="1985404"/>
                </a:lnTo>
                <a:lnTo>
                  <a:pt x="712971" y="2003871"/>
                </a:lnTo>
                <a:lnTo>
                  <a:pt x="755528" y="2020747"/>
                </a:lnTo>
                <a:lnTo>
                  <a:pt x="798930" y="2035991"/>
                </a:lnTo>
                <a:lnTo>
                  <a:pt x="843142" y="2049564"/>
                </a:lnTo>
                <a:lnTo>
                  <a:pt x="888130" y="2061424"/>
                </a:lnTo>
                <a:lnTo>
                  <a:pt x="933859" y="2071532"/>
                </a:lnTo>
                <a:lnTo>
                  <a:pt x="980295" y="2079847"/>
                </a:lnTo>
                <a:lnTo>
                  <a:pt x="1027403" y="2086330"/>
                </a:lnTo>
                <a:lnTo>
                  <a:pt x="1075149" y="2090940"/>
                </a:lnTo>
                <a:lnTo>
                  <a:pt x="1163541" y="930910"/>
                </a:lnTo>
                <a:lnTo>
                  <a:pt x="465549" y="0"/>
                </a:lnTo>
                <a:close/>
              </a:path>
            </a:pathLst>
          </a:custGeom>
          <a:solidFill>
            <a:srgbClr val="1EC7F3"/>
          </a:solidFill>
        </p:spPr>
        <p:txBody>
          <a:bodyPr wrap="square" lIns="0" tIns="0" rIns="0" bIns="0" rtlCol="0"/>
          <a:lstStyle/>
          <a:p/>
        </p:txBody>
      </p:sp>
      <p:sp>
        <p:nvSpPr>
          <p:cNvPr id="9" name="object 9"/>
          <p:cNvSpPr/>
          <p:nvPr/>
        </p:nvSpPr>
        <p:spPr>
          <a:xfrm>
            <a:off x="6015735" y="3754501"/>
            <a:ext cx="698500" cy="1163955"/>
          </a:xfrm>
          <a:custGeom>
            <a:avLst/>
            <a:gdLst/>
            <a:ahLst/>
            <a:cxnLst/>
            <a:rect l="l" t="t" r="r" b="b"/>
            <a:pathLst>
              <a:path w="698500" h="1163954">
                <a:moveTo>
                  <a:pt x="697991" y="0"/>
                </a:moveTo>
                <a:lnTo>
                  <a:pt x="647751" y="1083"/>
                </a:lnTo>
                <a:lnTo>
                  <a:pt x="597758" y="4319"/>
                </a:lnTo>
                <a:lnTo>
                  <a:pt x="548079" y="9687"/>
                </a:lnTo>
                <a:lnTo>
                  <a:pt x="498777" y="17165"/>
                </a:lnTo>
                <a:lnTo>
                  <a:pt x="449918" y="26731"/>
                </a:lnTo>
                <a:lnTo>
                  <a:pt x="401567" y="38364"/>
                </a:lnTo>
                <a:lnTo>
                  <a:pt x="353790" y="52042"/>
                </a:lnTo>
                <a:lnTo>
                  <a:pt x="306650" y="67745"/>
                </a:lnTo>
                <a:lnTo>
                  <a:pt x="260213" y="85450"/>
                </a:lnTo>
                <a:lnTo>
                  <a:pt x="214545" y="105137"/>
                </a:lnTo>
                <a:lnTo>
                  <a:pt x="169709" y="126783"/>
                </a:lnTo>
                <a:lnTo>
                  <a:pt x="125772" y="150368"/>
                </a:lnTo>
                <a:lnTo>
                  <a:pt x="82798" y="175869"/>
                </a:lnTo>
                <a:lnTo>
                  <a:pt x="40852" y="203266"/>
                </a:lnTo>
                <a:lnTo>
                  <a:pt x="0" y="232537"/>
                </a:lnTo>
                <a:lnTo>
                  <a:pt x="697991" y="1163447"/>
                </a:lnTo>
                <a:lnTo>
                  <a:pt x="697991" y="0"/>
                </a:lnTo>
                <a:close/>
              </a:path>
            </a:pathLst>
          </a:custGeom>
          <a:solidFill>
            <a:srgbClr val="F1F1F1"/>
          </a:solidFill>
        </p:spPr>
        <p:txBody>
          <a:bodyPr wrap="square" lIns="0" tIns="0" rIns="0" bIns="0" rtlCol="0"/>
          <a:lstStyle/>
          <a:p/>
        </p:txBody>
      </p:sp>
      <p:sp>
        <p:nvSpPr>
          <p:cNvPr id="10" name="object 10"/>
          <p:cNvSpPr/>
          <p:nvPr/>
        </p:nvSpPr>
        <p:spPr>
          <a:xfrm>
            <a:off x="7266431" y="3893820"/>
            <a:ext cx="528955" cy="20320"/>
          </a:xfrm>
          <a:custGeom>
            <a:avLst/>
            <a:gdLst/>
            <a:ahLst/>
            <a:cxnLst/>
            <a:rect l="l" t="t" r="r" b="b"/>
            <a:pathLst>
              <a:path w="528954" h="20320">
                <a:moveTo>
                  <a:pt x="0" y="0"/>
                </a:moveTo>
                <a:lnTo>
                  <a:pt x="472440" y="19811"/>
                </a:lnTo>
                <a:lnTo>
                  <a:pt x="528827" y="19811"/>
                </a:lnTo>
              </a:path>
            </a:pathLst>
          </a:custGeom>
          <a:ln w="9525">
            <a:solidFill>
              <a:srgbClr val="585858"/>
            </a:solidFill>
          </a:ln>
        </p:spPr>
        <p:txBody>
          <a:bodyPr wrap="square" lIns="0" tIns="0" rIns="0" bIns="0" rtlCol="0"/>
          <a:lstStyle/>
          <a:p/>
        </p:txBody>
      </p:sp>
      <p:sp>
        <p:nvSpPr>
          <p:cNvPr id="11" name="object 11"/>
          <p:cNvSpPr/>
          <p:nvPr/>
        </p:nvSpPr>
        <p:spPr>
          <a:xfrm>
            <a:off x="7432547" y="5795771"/>
            <a:ext cx="421005" cy="36830"/>
          </a:xfrm>
          <a:custGeom>
            <a:avLst/>
            <a:gdLst/>
            <a:ahLst/>
            <a:cxnLst/>
            <a:rect l="l" t="t" r="r" b="b"/>
            <a:pathLst>
              <a:path w="421004" h="36829">
                <a:moveTo>
                  <a:pt x="0" y="36575"/>
                </a:moveTo>
                <a:lnTo>
                  <a:pt x="364235" y="0"/>
                </a:lnTo>
                <a:lnTo>
                  <a:pt x="420624" y="0"/>
                </a:lnTo>
              </a:path>
            </a:pathLst>
          </a:custGeom>
          <a:ln w="9525">
            <a:solidFill>
              <a:srgbClr val="585858"/>
            </a:solidFill>
          </a:ln>
        </p:spPr>
        <p:txBody>
          <a:bodyPr wrap="square" lIns="0" tIns="0" rIns="0" bIns="0" rtlCol="0"/>
          <a:lstStyle/>
          <a:p/>
        </p:txBody>
      </p:sp>
      <p:sp>
        <p:nvSpPr>
          <p:cNvPr id="12" name="object 12"/>
          <p:cNvSpPr/>
          <p:nvPr/>
        </p:nvSpPr>
        <p:spPr>
          <a:xfrm>
            <a:off x="5416296" y="5244084"/>
            <a:ext cx="180340" cy="154305"/>
          </a:xfrm>
          <a:custGeom>
            <a:avLst/>
            <a:gdLst/>
            <a:ahLst/>
            <a:cxnLst/>
            <a:rect l="l" t="t" r="r" b="b"/>
            <a:pathLst>
              <a:path w="180339" h="154304">
                <a:moveTo>
                  <a:pt x="179831" y="0"/>
                </a:moveTo>
                <a:lnTo>
                  <a:pt x="57912" y="153923"/>
                </a:lnTo>
                <a:lnTo>
                  <a:pt x="0" y="153923"/>
                </a:lnTo>
              </a:path>
            </a:pathLst>
          </a:custGeom>
          <a:ln w="9525">
            <a:solidFill>
              <a:srgbClr val="585858"/>
            </a:solidFill>
          </a:ln>
        </p:spPr>
        <p:txBody>
          <a:bodyPr wrap="square" lIns="0" tIns="0" rIns="0" bIns="0" rtlCol="0"/>
          <a:lstStyle/>
          <a:p/>
        </p:txBody>
      </p:sp>
      <p:sp>
        <p:nvSpPr>
          <p:cNvPr id="13" name="object 13"/>
          <p:cNvSpPr/>
          <p:nvPr/>
        </p:nvSpPr>
        <p:spPr>
          <a:xfrm>
            <a:off x="5426964" y="3715511"/>
            <a:ext cx="919480" cy="99060"/>
          </a:xfrm>
          <a:custGeom>
            <a:avLst/>
            <a:gdLst/>
            <a:ahLst/>
            <a:cxnLst/>
            <a:rect l="l" t="t" r="r" b="b"/>
            <a:pathLst>
              <a:path w="919479" h="99060">
                <a:moveTo>
                  <a:pt x="918972" y="99060"/>
                </a:moveTo>
                <a:lnTo>
                  <a:pt x="56387" y="0"/>
                </a:lnTo>
                <a:lnTo>
                  <a:pt x="0" y="0"/>
                </a:lnTo>
              </a:path>
            </a:pathLst>
          </a:custGeom>
          <a:ln w="9525">
            <a:solidFill>
              <a:srgbClr val="585858"/>
            </a:solidFill>
          </a:ln>
        </p:spPr>
        <p:txBody>
          <a:bodyPr wrap="square" lIns="0" tIns="0" rIns="0" bIns="0" rtlCol="0"/>
          <a:lstStyle/>
          <a:p/>
        </p:txBody>
      </p:sp>
      <p:sp>
        <p:nvSpPr>
          <p:cNvPr id="14" name="object 14"/>
          <p:cNvSpPr txBox="1"/>
          <p:nvPr/>
        </p:nvSpPr>
        <p:spPr>
          <a:xfrm>
            <a:off x="7852409" y="3466445"/>
            <a:ext cx="657860" cy="897255"/>
          </a:xfrm>
          <a:prstGeom prst="rect">
            <a:avLst/>
          </a:prstGeom>
        </p:spPr>
        <p:txBody>
          <a:bodyPr vert="horz" wrap="square" lIns="0" tIns="12065" rIns="0" bIns="0" rtlCol="0">
            <a:spAutoFit/>
          </a:bodyPr>
          <a:lstStyle/>
          <a:p>
            <a:pPr marL="12700" marR="5080" algn="ctr">
              <a:lnSpc>
                <a:spcPct val="143000"/>
              </a:lnSpc>
              <a:spcBef>
                <a:spcPts val="95"/>
              </a:spcBef>
            </a:pPr>
            <a:r>
              <a:rPr sz="1000" spc="-5" dirty="0">
                <a:solidFill>
                  <a:srgbClr val="585858"/>
                </a:solidFill>
                <a:latin typeface="微软雅黑" panose="020B0503020204020204" charset="-122"/>
                <a:cs typeface="微软雅黑" panose="020B0503020204020204" charset="-122"/>
              </a:rPr>
              <a:t>专人设计， </a:t>
            </a:r>
            <a:r>
              <a:rPr sz="1000" spc="-10" dirty="0">
                <a:solidFill>
                  <a:srgbClr val="585858"/>
                </a:solidFill>
                <a:latin typeface="微软雅黑" panose="020B0503020204020204" charset="-122"/>
                <a:cs typeface="微软雅黑" panose="020B0503020204020204" charset="-122"/>
              </a:rPr>
              <a:t>持续改进应 </a:t>
            </a:r>
            <a:r>
              <a:rPr sz="1000" spc="-5" dirty="0">
                <a:solidFill>
                  <a:srgbClr val="585858"/>
                </a:solidFill>
                <a:latin typeface="微软雅黑" panose="020B0503020204020204" charset="-122"/>
                <a:cs typeface="微软雅黑" panose="020B0503020204020204" charset="-122"/>
              </a:rPr>
              <a:t>用架构 15.8%</a:t>
            </a:r>
            <a:endParaRPr sz="1000">
              <a:latin typeface="微软雅黑" panose="020B0503020204020204" charset="-122"/>
              <a:cs typeface="微软雅黑" panose="020B0503020204020204" charset="-122"/>
            </a:endParaRPr>
          </a:p>
        </p:txBody>
      </p:sp>
      <p:sp>
        <p:nvSpPr>
          <p:cNvPr id="15" name="object 15"/>
          <p:cNvSpPr txBox="1"/>
          <p:nvPr/>
        </p:nvSpPr>
        <p:spPr>
          <a:xfrm>
            <a:off x="7899654" y="4484268"/>
            <a:ext cx="657860" cy="89725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专人设计， 明确度量设 计质量 11.8%</a:t>
            </a:r>
            <a:endParaRPr sz="1000">
              <a:latin typeface="微软雅黑" panose="020B0503020204020204" charset="-122"/>
              <a:cs typeface="微软雅黑" panose="020B0503020204020204" charset="-122"/>
            </a:endParaRPr>
          </a:p>
        </p:txBody>
      </p:sp>
      <p:sp>
        <p:nvSpPr>
          <p:cNvPr id="16" name="object 16"/>
          <p:cNvSpPr txBox="1"/>
          <p:nvPr/>
        </p:nvSpPr>
        <p:spPr>
          <a:xfrm>
            <a:off x="7861554" y="5591657"/>
            <a:ext cx="657860" cy="67945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专人设计和 模块搭建 23.6%</a:t>
            </a:r>
            <a:endParaRPr sz="1000">
              <a:latin typeface="微软雅黑" panose="020B0503020204020204" charset="-122"/>
              <a:cs typeface="微软雅黑" panose="020B0503020204020204" charset="-122"/>
            </a:endParaRPr>
          </a:p>
        </p:txBody>
      </p:sp>
      <p:sp>
        <p:nvSpPr>
          <p:cNvPr id="17" name="object 17"/>
          <p:cNvSpPr txBox="1"/>
          <p:nvPr/>
        </p:nvSpPr>
        <p:spPr>
          <a:xfrm>
            <a:off x="4741545" y="5194198"/>
            <a:ext cx="657860" cy="89725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按经验进行 应用拆解、 独立开发 38.6%</a:t>
            </a:r>
            <a:endParaRPr sz="1000">
              <a:latin typeface="微软雅黑" panose="020B0503020204020204" charset="-122"/>
              <a:cs typeface="微软雅黑" panose="020B0503020204020204" charset="-122"/>
            </a:endParaRPr>
          </a:p>
        </p:txBody>
      </p:sp>
      <p:sp>
        <p:nvSpPr>
          <p:cNvPr id="18" name="object 18"/>
          <p:cNvSpPr txBox="1"/>
          <p:nvPr/>
        </p:nvSpPr>
        <p:spPr>
          <a:xfrm>
            <a:off x="4895215" y="3511956"/>
            <a:ext cx="531495" cy="67945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采用巨石 架构 10.2%</a:t>
            </a:r>
            <a:endParaRPr sz="1000">
              <a:latin typeface="微软雅黑" panose="020B0503020204020204" charset="-122"/>
              <a:cs typeface="微软雅黑" panose="020B0503020204020204" charset="-122"/>
            </a:endParaRPr>
          </a:p>
        </p:txBody>
      </p:sp>
      <p:sp>
        <p:nvSpPr>
          <p:cNvPr id="19" name="object 19"/>
          <p:cNvSpPr txBox="1">
            <a:spLocks noGrp="1"/>
          </p:cNvSpPr>
          <p:nvPr>
            <p:ph type="title"/>
          </p:nvPr>
        </p:nvSpPr>
        <p:spPr>
          <a:xfrm>
            <a:off x="526795" y="482345"/>
            <a:ext cx="653224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的应用</a:t>
            </a:r>
            <a:r>
              <a:rPr spc="-15" dirty="0"/>
              <a:t>流</a:t>
            </a:r>
            <a:r>
              <a:rPr dirty="0"/>
              <a:t>程</a:t>
            </a:r>
            <a:r>
              <a:rPr spc="-5" dirty="0"/>
              <a:t>（</a:t>
            </a:r>
            <a:r>
              <a:rPr spc="-5" dirty="0">
                <a:latin typeface="Arial" panose="020B0604020202020204"/>
                <a:cs typeface="Arial" panose="020B0604020202020204"/>
              </a:rPr>
              <a:t>1/4</a:t>
            </a:r>
            <a:r>
              <a:rPr spc="-5" dirty="0"/>
              <a:t>）</a:t>
            </a:r>
            <a:r>
              <a:rPr dirty="0"/>
              <a:t>应</a:t>
            </a:r>
            <a:r>
              <a:rPr spc="-15" dirty="0"/>
              <a:t>用</a:t>
            </a:r>
            <a:r>
              <a:rPr dirty="0"/>
              <a:t>设计</a:t>
            </a:r>
            <a:endParaRPr dirty="0"/>
          </a:p>
        </p:txBody>
      </p:sp>
      <p:sp>
        <p:nvSpPr>
          <p:cNvPr id="20" name="object 20"/>
          <p:cNvSpPr/>
          <p:nvPr/>
        </p:nvSpPr>
        <p:spPr>
          <a:xfrm>
            <a:off x="7047865" y="2246629"/>
            <a:ext cx="685800" cy="272415"/>
          </a:xfrm>
          <a:custGeom>
            <a:avLst/>
            <a:gdLst/>
            <a:ahLst/>
            <a:cxnLst/>
            <a:rect l="l" t="t" r="r" b="b"/>
            <a:pathLst>
              <a:path w="685800" h="272414">
                <a:moveTo>
                  <a:pt x="111886" y="4699"/>
                </a:moveTo>
                <a:lnTo>
                  <a:pt x="0" y="66675"/>
                </a:lnTo>
                <a:lnTo>
                  <a:pt x="24906" y="106135"/>
                </a:lnTo>
                <a:lnTo>
                  <a:pt x="53581" y="141707"/>
                </a:lnTo>
                <a:lnTo>
                  <a:pt x="85614" y="173274"/>
                </a:lnTo>
                <a:lnTo>
                  <a:pt x="120598" y="200718"/>
                </a:lnTo>
                <a:lnTo>
                  <a:pt x="158124" y="223923"/>
                </a:lnTo>
                <a:lnTo>
                  <a:pt x="197785" y="242770"/>
                </a:lnTo>
                <a:lnTo>
                  <a:pt x="239172" y="257143"/>
                </a:lnTo>
                <a:lnTo>
                  <a:pt x="281877" y="266924"/>
                </a:lnTo>
                <a:lnTo>
                  <a:pt x="325492" y="271997"/>
                </a:lnTo>
                <a:lnTo>
                  <a:pt x="369608" y="272244"/>
                </a:lnTo>
                <a:lnTo>
                  <a:pt x="413818" y="267548"/>
                </a:lnTo>
                <a:lnTo>
                  <a:pt x="457713" y="257792"/>
                </a:lnTo>
                <a:lnTo>
                  <a:pt x="500884" y="242859"/>
                </a:lnTo>
                <a:lnTo>
                  <a:pt x="542925" y="222631"/>
                </a:lnTo>
                <a:lnTo>
                  <a:pt x="582253" y="197800"/>
                </a:lnTo>
                <a:lnTo>
                  <a:pt x="618283" y="168671"/>
                </a:lnTo>
                <a:lnTo>
                  <a:pt x="641705" y="144730"/>
                </a:lnTo>
                <a:lnTo>
                  <a:pt x="348504" y="144730"/>
                </a:lnTo>
                <a:lnTo>
                  <a:pt x="302269" y="140650"/>
                </a:lnTo>
                <a:lnTo>
                  <a:pt x="257010" y="128604"/>
                </a:lnTo>
                <a:lnTo>
                  <a:pt x="213805" y="108505"/>
                </a:lnTo>
                <a:lnTo>
                  <a:pt x="173735" y="80264"/>
                </a:lnTo>
                <a:lnTo>
                  <a:pt x="139382" y="45339"/>
                </a:lnTo>
                <a:lnTo>
                  <a:pt x="124729" y="25685"/>
                </a:lnTo>
                <a:lnTo>
                  <a:pt x="111886" y="4699"/>
                </a:lnTo>
                <a:close/>
              </a:path>
              <a:path w="685800" h="272414">
                <a:moveTo>
                  <a:pt x="660018" y="0"/>
                </a:moveTo>
                <a:lnTo>
                  <a:pt x="550799" y="46482"/>
                </a:lnTo>
                <a:lnTo>
                  <a:pt x="556513" y="48768"/>
                </a:lnTo>
                <a:lnTo>
                  <a:pt x="521599" y="83179"/>
                </a:lnTo>
                <a:lnTo>
                  <a:pt x="482261" y="110070"/>
                </a:lnTo>
                <a:lnTo>
                  <a:pt x="439579" y="129351"/>
                </a:lnTo>
                <a:lnTo>
                  <a:pt x="394634" y="140934"/>
                </a:lnTo>
                <a:lnTo>
                  <a:pt x="348504" y="144730"/>
                </a:lnTo>
                <a:lnTo>
                  <a:pt x="641705" y="144730"/>
                </a:lnTo>
                <a:lnTo>
                  <a:pt x="650670" y="135566"/>
                </a:lnTo>
                <a:lnTo>
                  <a:pt x="679068" y="98806"/>
                </a:lnTo>
                <a:lnTo>
                  <a:pt x="684998" y="98806"/>
                </a:lnTo>
                <a:lnTo>
                  <a:pt x="660018" y="0"/>
                </a:lnTo>
                <a:close/>
              </a:path>
              <a:path w="685800" h="272414">
                <a:moveTo>
                  <a:pt x="684998" y="98806"/>
                </a:moveTo>
                <a:lnTo>
                  <a:pt x="679068" y="98806"/>
                </a:lnTo>
                <a:lnTo>
                  <a:pt x="685673" y="101473"/>
                </a:lnTo>
                <a:lnTo>
                  <a:pt x="684998" y="98806"/>
                </a:lnTo>
                <a:close/>
              </a:path>
            </a:pathLst>
          </a:custGeom>
          <a:solidFill>
            <a:srgbClr val="D9D9D9"/>
          </a:solidFill>
        </p:spPr>
        <p:txBody>
          <a:bodyPr wrap="square" lIns="0" tIns="0" rIns="0" bIns="0" rtlCol="0"/>
          <a:lstStyle/>
          <a:p/>
        </p:txBody>
      </p:sp>
      <p:sp>
        <p:nvSpPr>
          <p:cNvPr id="21" name="object 21"/>
          <p:cNvSpPr/>
          <p:nvPr/>
        </p:nvSpPr>
        <p:spPr>
          <a:xfrm>
            <a:off x="7047865" y="2246629"/>
            <a:ext cx="685800" cy="272415"/>
          </a:xfrm>
          <a:custGeom>
            <a:avLst/>
            <a:gdLst/>
            <a:ahLst/>
            <a:cxnLst/>
            <a:rect l="l" t="t" r="r" b="b"/>
            <a:pathLst>
              <a:path w="685800" h="272414">
                <a:moveTo>
                  <a:pt x="0" y="66675"/>
                </a:moveTo>
                <a:lnTo>
                  <a:pt x="24906" y="106135"/>
                </a:lnTo>
                <a:lnTo>
                  <a:pt x="53581" y="141707"/>
                </a:lnTo>
                <a:lnTo>
                  <a:pt x="85614" y="173274"/>
                </a:lnTo>
                <a:lnTo>
                  <a:pt x="120598" y="200718"/>
                </a:lnTo>
                <a:lnTo>
                  <a:pt x="158124" y="223923"/>
                </a:lnTo>
                <a:lnTo>
                  <a:pt x="197785" y="242770"/>
                </a:lnTo>
                <a:lnTo>
                  <a:pt x="239172" y="257143"/>
                </a:lnTo>
                <a:lnTo>
                  <a:pt x="281877" y="266924"/>
                </a:lnTo>
                <a:lnTo>
                  <a:pt x="325492" y="271997"/>
                </a:lnTo>
                <a:lnTo>
                  <a:pt x="369608" y="272244"/>
                </a:lnTo>
                <a:lnTo>
                  <a:pt x="413818" y="267548"/>
                </a:lnTo>
                <a:lnTo>
                  <a:pt x="457713" y="257792"/>
                </a:lnTo>
                <a:lnTo>
                  <a:pt x="500884" y="242859"/>
                </a:lnTo>
                <a:lnTo>
                  <a:pt x="542925" y="222631"/>
                </a:lnTo>
                <a:lnTo>
                  <a:pt x="582253" y="197800"/>
                </a:lnTo>
                <a:lnTo>
                  <a:pt x="618283" y="168671"/>
                </a:lnTo>
                <a:lnTo>
                  <a:pt x="650670" y="135566"/>
                </a:lnTo>
                <a:lnTo>
                  <a:pt x="679068" y="98806"/>
                </a:lnTo>
                <a:lnTo>
                  <a:pt x="685673" y="101473"/>
                </a:lnTo>
                <a:lnTo>
                  <a:pt x="660018" y="0"/>
                </a:lnTo>
                <a:lnTo>
                  <a:pt x="550799" y="46482"/>
                </a:lnTo>
                <a:lnTo>
                  <a:pt x="556513" y="48768"/>
                </a:lnTo>
                <a:lnTo>
                  <a:pt x="521599" y="83179"/>
                </a:lnTo>
                <a:lnTo>
                  <a:pt x="482261" y="110070"/>
                </a:lnTo>
                <a:lnTo>
                  <a:pt x="439579" y="129351"/>
                </a:lnTo>
                <a:lnTo>
                  <a:pt x="394634" y="140934"/>
                </a:lnTo>
                <a:lnTo>
                  <a:pt x="348504" y="144730"/>
                </a:lnTo>
                <a:lnTo>
                  <a:pt x="302269" y="140650"/>
                </a:lnTo>
                <a:lnTo>
                  <a:pt x="257010" y="128604"/>
                </a:lnTo>
                <a:lnTo>
                  <a:pt x="213805" y="108505"/>
                </a:lnTo>
                <a:lnTo>
                  <a:pt x="173735" y="80264"/>
                </a:lnTo>
                <a:lnTo>
                  <a:pt x="139382" y="45339"/>
                </a:lnTo>
                <a:lnTo>
                  <a:pt x="111886" y="4699"/>
                </a:lnTo>
                <a:lnTo>
                  <a:pt x="0" y="66675"/>
                </a:lnTo>
                <a:close/>
              </a:path>
            </a:pathLst>
          </a:custGeom>
          <a:ln w="25400">
            <a:solidFill>
              <a:srgbClr val="FFFFFF"/>
            </a:solidFill>
          </a:ln>
        </p:spPr>
        <p:txBody>
          <a:bodyPr wrap="square" lIns="0" tIns="0" rIns="0" bIns="0" rtlCol="0"/>
          <a:lstStyle/>
          <a:p/>
        </p:txBody>
      </p:sp>
      <p:sp>
        <p:nvSpPr>
          <p:cNvPr id="22" name="object 22"/>
          <p:cNvSpPr/>
          <p:nvPr/>
        </p:nvSpPr>
        <p:spPr>
          <a:xfrm>
            <a:off x="7918704" y="1716989"/>
            <a:ext cx="634365" cy="241300"/>
          </a:xfrm>
          <a:custGeom>
            <a:avLst/>
            <a:gdLst/>
            <a:ahLst/>
            <a:cxnLst/>
            <a:rect l="l" t="t" r="r" b="b"/>
            <a:pathLst>
              <a:path w="634365" h="241300">
                <a:moveTo>
                  <a:pt x="310488" y="0"/>
                </a:moveTo>
                <a:lnTo>
                  <a:pt x="265953" y="4748"/>
                </a:lnTo>
                <a:lnTo>
                  <a:pt x="222198" y="14318"/>
                </a:lnTo>
                <a:lnTo>
                  <a:pt x="179650" y="28639"/>
                </a:lnTo>
                <a:lnTo>
                  <a:pt x="138738" y="47643"/>
                </a:lnTo>
                <a:lnTo>
                  <a:pt x="99888" y="71258"/>
                </a:lnTo>
                <a:lnTo>
                  <a:pt x="63530" y="99417"/>
                </a:lnTo>
                <a:lnTo>
                  <a:pt x="30091" y="132050"/>
                </a:lnTo>
                <a:lnTo>
                  <a:pt x="0" y="169086"/>
                </a:lnTo>
                <a:lnTo>
                  <a:pt x="100202" y="241222"/>
                </a:lnTo>
                <a:lnTo>
                  <a:pt x="129578" y="206582"/>
                </a:lnTo>
                <a:lnTo>
                  <a:pt x="163166" y="177732"/>
                </a:lnTo>
                <a:lnTo>
                  <a:pt x="200193" y="154808"/>
                </a:lnTo>
                <a:lnTo>
                  <a:pt x="239888" y="137948"/>
                </a:lnTo>
                <a:lnTo>
                  <a:pt x="281479" y="127288"/>
                </a:lnTo>
                <a:lnTo>
                  <a:pt x="324194" y="122963"/>
                </a:lnTo>
                <a:lnTo>
                  <a:pt x="610363" y="122963"/>
                </a:lnTo>
                <a:lnTo>
                  <a:pt x="607060" y="106729"/>
                </a:lnTo>
                <a:lnTo>
                  <a:pt x="570102" y="76630"/>
                </a:lnTo>
                <a:lnTo>
                  <a:pt x="529877" y="50997"/>
                </a:lnTo>
                <a:lnTo>
                  <a:pt x="487864" y="30600"/>
                </a:lnTo>
                <a:lnTo>
                  <a:pt x="444490" y="15372"/>
                </a:lnTo>
                <a:lnTo>
                  <a:pt x="400185" y="5242"/>
                </a:lnTo>
                <a:lnTo>
                  <a:pt x="355375" y="141"/>
                </a:lnTo>
                <a:lnTo>
                  <a:pt x="310488" y="0"/>
                </a:lnTo>
                <a:close/>
              </a:path>
              <a:path w="634365" h="241300">
                <a:moveTo>
                  <a:pt x="610363" y="122963"/>
                </a:moveTo>
                <a:lnTo>
                  <a:pt x="324194" y="122963"/>
                </a:lnTo>
                <a:lnTo>
                  <a:pt x="367261" y="125111"/>
                </a:lnTo>
                <a:lnTo>
                  <a:pt x="409908" y="133868"/>
                </a:lnTo>
                <a:lnTo>
                  <a:pt x="451363" y="149370"/>
                </a:lnTo>
                <a:lnTo>
                  <a:pt x="490854" y="171753"/>
                </a:lnTo>
                <a:lnTo>
                  <a:pt x="633856" y="238428"/>
                </a:lnTo>
                <a:lnTo>
                  <a:pt x="610363" y="122963"/>
                </a:lnTo>
                <a:close/>
              </a:path>
            </a:pathLst>
          </a:custGeom>
          <a:solidFill>
            <a:srgbClr val="D9D9D9"/>
          </a:solidFill>
        </p:spPr>
        <p:txBody>
          <a:bodyPr wrap="square" lIns="0" tIns="0" rIns="0" bIns="0" rtlCol="0"/>
          <a:lstStyle/>
          <a:p/>
        </p:txBody>
      </p:sp>
      <p:sp>
        <p:nvSpPr>
          <p:cNvPr id="23" name="object 23"/>
          <p:cNvSpPr/>
          <p:nvPr/>
        </p:nvSpPr>
        <p:spPr>
          <a:xfrm>
            <a:off x="7918704" y="1716989"/>
            <a:ext cx="634365" cy="241300"/>
          </a:xfrm>
          <a:custGeom>
            <a:avLst/>
            <a:gdLst/>
            <a:ahLst/>
            <a:cxnLst/>
            <a:rect l="l" t="t" r="r" b="b"/>
            <a:pathLst>
              <a:path w="634365" h="241300">
                <a:moveTo>
                  <a:pt x="0" y="169086"/>
                </a:moveTo>
                <a:lnTo>
                  <a:pt x="30091" y="132050"/>
                </a:lnTo>
                <a:lnTo>
                  <a:pt x="63530" y="99417"/>
                </a:lnTo>
                <a:lnTo>
                  <a:pt x="99888" y="71258"/>
                </a:lnTo>
                <a:lnTo>
                  <a:pt x="138738" y="47643"/>
                </a:lnTo>
                <a:lnTo>
                  <a:pt x="179650" y="28639"/>
                </a:lnTo>
                <a:lnTo>
                  <a:pt x="222198" y="14318"/>
                </a:lnTo>
                <a:lnTo>
                  <a:pt x="265953" y="4748"/>
                </a:lnTo>
                <a:lnTo>
                  <a:pt x="310488" y="0"/>
                </a:lnTo>
                <a:lnTo>
                  <a:pt x="355375" y="141"/>
                </a:lnTo>
                <a:lnTo>
                  <a:pt x="400185" y="5242"/>
                </a:lnTo>
                <a:lnTo>
                  <a:pt x="444490" y="15372"/>
                </a:lnTo>
                <a:lnTo>
                  <a:pt x="487864" y="30600"/>
                </a:lnTo>
                <a:lnTo>
                  <a:pt x="529877" y="50997"/>
                </a:lnTo>
                <a:lnTo>
                  <a:pt x="570102" y="76630"/>
                </a:lnTo>
                <a:lnTo>
                  <a:pt x="607060" y="106729"/>
                </a:lnTo>
                <a:lnTo>
                  <a:pt x="633856" y="238428"/>
                </a:lnTo>
                <a:lnTo>
                  <a:pt x="490854" y="171753"/>
                </a:lnTo>
                <a:lnTo>
                  <a:pt x="451363" y="149370"/>
                </a:lnTo>
                <a:lnTo>
                  <a:pt x="409908" y="133868"/>
                </a:lnTo>
                <a:lnTo>
                  <a:pt x="367261" y="125111"/>
                </a:lnTo>
                <a:lnTo>
                  <a:pt x="324194" y="122963"/>
                </a:lnTo>
                <a:lnTo>
                  <a:pt x="281479" y="127288"/>
                </a:lnTo>
                <a:lnTo>
                  <a:pt x="239888" y="137948"/>
                </a:lnTo>
                <a:lnTo>
                  <a:pt x="200193" y="154808"/>
                </a:lnTo>
                <a:lnTo>
                  <a:pt x="163166" y="177732"/>
                </a:lnTo>
                <a:lnTo>
                  <a:pt x="129578" y="206582"/>
                </a:lnTo>
                <a:lnTo>
                  <a:pt x="100202" y="241222"/>
                </a:lnTo>
                <a:lnTo>
                  <a:pt x="0" y="169086"/>
                </a:lnTo>
                <a:close/>
              </a:path>
            </a:pathLst>
          </a:custGeom>
          <a:ln w="25400">
            <a:solidFill>
              <a:srgbClr val="FFFFFF"/>
            </a:solidFill>
          </a:ln>
        </p:spPr>
        <p:txBody>
          <a:bodyPr wrap="square" lIns="0" tIns="0" rIns="0" bIns="0" rtlCol="0"/>
          <a:lstStyle/>
          <a:p/>
        </p:txBody>
      </p:sp>
      <p:sp>
        <p:nvSpPr>
          <p:cNvPr id="24" name="object 24"/>
          <p:cNvSpPr/>
          <p:nvPr/>
        </p:nvSpPr>
        <p:spPr>
          <a:xfrm>
            <a:off x="6975820" y="1758950"/>
            <a:ext cx="253365" cy="622300"/>
          </a:xfrm>
          <a:custGeom>
            <a:avLst/>
            <a:gdLst/>
            <a:ahLst/>
            <a:cxnLst/>
            <a:rect l="l" t="t" r="r" b="b"/>
            <a:pathLst>
              <a:path w="253365" h="622300">
                <a:moveTo>
                  <a:pt x="178851" y="0"/>
                </a:moveTo>
                <a:lnTo>
                  <a:pt x="140998" y="29034"/>
                </a:lnTo>
                <a:lnTo>
                  <a:pt x="107449" y="61536"/>
                </a:lnTo>
                <a:lnTo>
                  <a:pt x="78286" y="97080"/>
                </a:lnTo>
                <a:lnTo>
                  <a:pt x="53591" y="135240"/>
                </a:lnTo>
                <a:lnTo>
                  <a:pt x="33445" y="175593"/>
                </a:lnTo>
                <a:lnTo>
                  <a:pt x="17931" y="217713"/>
                </a:lnTo>
                <a:lnTo>
                  <a:pt x="7131" y="261175"/>
                </a:lnTo>
                <a:lnTo>
                  <a:pt x="1127" y="305555"/>
                </a:lnTo>
                <a:lnTo>
                  <a:pt x="0" y="350427"/>
                </a:lnTo>
                <a:lnTo>
                  <a:pt x="3832" y="395368"/>
                </a:lnTo>
                <a:lnTo>
                  <a:pt x="12705" y="439951"/>
                </a:lnTo>
                <a:lnTo>
                  <a:pt x="26702" y="483752"/>
                </a:lnTo>
                <a:lnTo>
                  <a:pt x="45904" y="526346"/>
                </a:lnTo>
                <a:lnTo>
                  <a:pt x="70393" y="567309"/>
                </a:lnTo>
                <a:lnTo>
                  <a:pt x="102951" y="608992"/>
                </a:lnTo>
                <a:lnTo>
                  <a:pt x="114970" y="621919"/>
                </a:lnTo>
                <a:lnTo>
                  <a:pt x="205521" y="613790"/>
                </a:lnTo>
                <a:lnTo>
                  <a:pt x="194726" y="513334"/>
                </a:lnTo>
                <a:lnTo>
                  <a:pt x="166627" y="472143"/>
                </a:lnTo>
                <a:lnTo>
                  <a:pt x="146860" y="427877"/>
                </a:lnTo>
                <a:lnTo>
                  <a:pt x="135318" y="381635"/>
                </a:lnTo>
                <a:lnTo>
                  <a:pt x="131895" y="334518"/>
                </a:lnTo>
                <a:lnTo>
                  <a:pt x="136484" y="287626"/>
                </a:lnTo>
                <a:lnTo>
                  <a:pt x="148978" y="242062"/>
                </a:lnTo>
                <a:lnTo>
                  <a:pt x="169271" y="198924"/>
                </a:lnTo>
                <a:lnTo>
                  <a:pt x="197256" y="159314"/>
                </a:lnTo>
                <a:lnTo>
                  <a:pt x="232826" y="124333"/>
                </a:lnTo>
                <a:lnTo>
                  <a:pt x="253019" y="109220"/>
                </a:lnTo>
                <a:lnTo>
                  <a:pt x="178851" y="0"/>
                </a:lnTo>
                <a:close/>
              </a:path>
            </a:pathLst>
          </a:custGeom>
          <a:solidFill>
            <a:srgbClr val="D9D9D9"/>
          </a:solidFill>
        </p:spPr>
        <p:txBody>
          <a:bodyPr wrap="square" lIns="0" tIns="0" rIns="0" bIns="0" rtlCol="0"/>
          <a:lstStyle/>
          <a:p/>
        </p:txBody>
      </p:sp>
      <p:sp>
        <p:nvSpPr>
          <p:cNvPr id="25" name="object 25"/>
          <p:cNvSpPr/>
          <p:nvPr/>
        </p:nvSpPr>
        <p:spPr>
          <a:xfrm>
            <a:off x="6975820" y="1758950"/>
            <a:ext cx="253365" cy="622300"/>
          </a:xfrm>
          <a:custGeom>
            <a:avLst/>
            <a:gdLst/>
            <a:ahLst/>
            <a:cxnLst/>
            <a:rect l="l" t="t" r="r" b="b"/>
            <a:pathLst>
              <a:path w="253365" h="622300">
                <a:moveTo>
                  <a:pt x="178851" y="0"/>
                </a:moveTo>
                <a:lnTo>
                  <a:pt x="140998" y="29034"/>
                </a:lnTo>
                <a:lnTo>
                  <a:pt x="107449" y="61536"/>
                </a:lnTo>
                <a:lnTo>
                  <a:pt x="78286" y="97080"/>
                </a:lnTo>
                <a:lnTo>
                  <a:pt x="53591" y="135240"/>
                </a:lnTo>
                <a:lnTo>
                  <a:pt x="33445" y="175593"/>
                </a:lnTo>
                <a:lnTo>
                  <a:pt x="17931" y="217713"/>
                </a:lnTo>
                <a:lnTo>
                  <a:pt x="7131" y="261175"/>
                </a:lnTo>
                <a:lnTo>
                  <a:pt x="1127" y="305555"/>
                </a:lnTo>
                <a:lnTo>
                  <a:pt x="0" y="350427"/>
                </a:lnTo>
                <a:lnTo>
                  <a:pt x="3832" y="395368"/>
                </a:lnTo>
                <a:lnTo>
                  <a:pt x="12705" y="439951"/>
                </a:lnTo>
                <a:lnTo>
                  <a:pt x="26702" y="483752"/>
                </a:lnTo>
                <a:lnTo>
                  <a:pt x="45904" y="526346"/>
                </a:lnTo>
                <a:lnTo>
                  <a:pt x="70393" y="567309"/>
                </a:lnTo>
                <a:lnTo>
                  <a:pt x="102951" y="608992"/>
                </a:lnTo>
                <a:lnTo>
                  <a:pt x="114970" y="621919"/>
                </a:lnTo>
                <a:lnTo>
                  <a:pt x="205521" y="613790"/>
                </a:lnTo>
                <a:lnTo>
                  <a:pt x="194726" y="513334"/>
                </a:lnTo>
                <a:lnTo>
                  <a:pt x="166627" y="472143"/>
                </a:lnTo>
                <a:lnTo>
                  <a:pt x="146860" y="427877"/>
                </a:lnTo>
                <a:lnTo>
                  <a:pt x="135318" y="381635"/>
                </a:lnTo>
                <a:lnTo>
                  <a:pt x="131895" y="334518"/>
                </a:lnTo>
                <a:lnTo>
                  <a:pt x="136484" y="287626"/>
                </a:lnTo>
                <a:lnTo>
                  <a:pt x="148978" y="242062"/>
                </a:lnTo>
                <a:lnTo>
                  <a:pt x="169271" y="198924"/>
                </a:lnTo>
                <a:lnTo>
                  <a:pt x="197256" y="159314"/>
                </a:lnTo>
                <a:lnTo>
                  <a:pt x="232826" y="124333"/>
                </a:lnTo>
                <a:lnTo>
                  <a:pt x="253019" y="109220"/>
                </a:lnTo>
                <a:lnTo>
                  <a:pt x="178851" y="0"/>
                </a:lnTo>
                <a:close/>
              </a:path>
            </a:pathLst>
          </a:custGeom>
          <a:ln w="25400">
            <a:solidFill>
              <a:srgbClr val="FFFFFF"/>
            </a:solidFill>
          </a:ln>
        </p:spPr>
        <p:txBody>
          <a:bodyPr wrap="square" lIns="0" tIns="0" rIns="0" bIns="0" rtlCol="0"/>
          <a:lstStyle/>
          <a:p/>
        </p:txBody>
      </p:sp>
      <p:sp>
        <p:nvSpPr>
          <p:cNvPr id="26" name="object 26"/>
          <p:cNvSpPr/>
          <p:nvPr/>
        </p:nvSpPr>
        <p:spPr>
          <a:xfrm>
            <a:off x="7075805" y="1711994"/>
            <a:ext cx="614680" cy="248285"/>
          </a:xfrm>
          <a:custGeom>
            <a:avLst/>
            <a:gdLst/>
            <a:ahLst/>
            <a:cxnLst/>
            <a:rect l="l" t="t" r="r" b="b"/>
            <a:pathLst>
              <a:path w="614679" h="248285">
                <a:moveTo>
                  <a:pt x="585214" y="133511"/>
                </a:moveTo>
                <a:lnTo>
                  <a:pt x="287796" y="133511"/>
                </a:lnTo>
                <a:lnTo>
                  <a:pt x="334296" y="138364"/>
                </a:lnTo>
                <a:lnTo>
                  <a:pt x="379424" y="151057"/>
                </a:lnTo>
                <a:lnTo>
                  <a:pt x="422090" y="171478"/>
                </a:lnTo>
                <a:lnTo>
                  <a:pt x="461205" y="199510"/>
                </a:lnTo>
                <a:lnTo>
                  <a:pt x="495680" y="235042"/>
                </a:lnTo>
                <a:lnTo>
                  <a:pt x="505714" y="248123"/>
                </a:lnTo>
                <a:lnTo>
                  <a:pt x="614679" y="170018"/>
                </a:lnTo>
                <a:lnTo>
                  <a:pt x="585214" y="133511"/>
                </a:lnTo>
                <a:close/>
              </a:path>
              <a:path w="614679" h="248285">
                <a:moveTo>
                  <a:pt x="304758" y="0"/>
                </a:moveTo>
                <a:lnTo>
                  <a:pt x="259865" y="0"/>
                </a:lnTo>
                <a:lnTo>
                  <a:pt x="215031" y="4959"/>
                </a:lnTo>
                <a:lnTo>
                  <a:pt x="170683" y="14946"/>
                </a:lnTo>
                <a:lnTo>
                  <a:pt x="127248" y="30032"/>
                </a:lnTo>
                <a:lnTo>
                  <a:pt x="85155" y="50288"/>
                </a:lnTo>
                <a:lnTo>
                  <a:pt x="44830" y="75784"/>
                </a:lnTo>
                <a:lnTo>
                  <a:pt x="10737" y="103216"/>
                </a:lnTo>
                <a:lnTo>
                  <a:pt x="0" y="113122"/>
                </a:lnTo>
                <a:lnTo>
                  <a:pt x="8636" y="204181"/>
                </a:lnTo>
                <a:lnTo>
                  <a:pt x="109854" y="194783"/>
                </a:lnTo>
                <a:lnTo>
                  <a:pt x="150953" y="167135"/>
                </a:lnTo>
                <a:lnTo>
                  <a:pt x="195035" y="147782"/>
                </a:lnTo>
                <a:lnTo>
                  <a:pt x="241013" y="136612"/>
                </a:lnTo>
                <a:lnTo>
                  <a:pt x="287796" y="133511"/>
                </a:lnTo>
                <a:lnTo>
                  <a:pt x="585214" y="133511"/>
                </a:lnTo>
                <a:lnTo>
                  <a:pt x="584716" y="132894"/>
                </a:lnTo>
                <a:lnTo>
                  <a:pt x="551389" y="100164"/>
                </a:lnTo>
                <a:lnTo>
                  <a:pt x="515128" y="71898"/>
                </a:lnTo>
                <a:lnTo>
                  <a:pt x="476358" y="48166"/>
                </a:lnTo>
                <a:lnTo>
                  <a:pt x="435509" y="29040"/>
                </a:lnTo>
                <a:lnTo>
                  <a:pt x="393007" y="14590"/>
                </a:lnTo>
                <a:lnTo>
                  <a:pt x="349281" y="4886"/>
                </a:lnTo>
                <a:lnTo>
                  <a:pt x="304758" y="0"/>
                </a:lnTo>
                <a:close/>
              </a:path>
            </a:pathLst>
          </a:custGeom>
          <a:solidFill>
            <a:srgbClr val="D9D9D9"/>
          </a:solidFill>
        </p:spPr>
        <p:txBody>
          <a:bodyPr wrap="square" lIns="0" tIns="0" rIns="0" bIns="0" rtlCol="0"/>
          <a:lstStyle/>
          <a:p/>
        </p:txBody>
      </p:sp>
      <p:sp>
        <p:nvSpPr>
          <p:cNvPr id="27" name="object 27"/>
          <p:cNvSpPr/>
          <p:nvPr/>
        </p:nvSpPr>
        <p:spPr>
          <a:xfrm>
            <a:off x="7075805" y="1711994"/>
            <a:ext cx="614680" cy="248285"/>
          </a:xfrm>
          <a:custGeom>
            <a:avLst/>
            <a:gdLst/>
            <a:ahLst/>
            <a:cxnLst/>
            <a:rect l="l" t="t" r="r" b="b"/>
            <a:pathLst>
              <a:path w="614679" h="248285">
                <a:moveTo>
                  <a:pt x="614679" y="170018"/>
                </a:moveTo>
                <a:lnTo>
                  <a:pt x="584716" y="132894"/>
                </a:lnTo>
                <a:lnTo>
                  <a:pt x="551389" y="100164"/>
                </a:lnTo>
                <a:lnTo>
                  <a:pt x="515128" y="71898"/>
                </a:lnTo>
                <a:lnTo>
                  <a:pt x="476358" y="48166"/>
                </a:lnTo>
                <a:lnTo>
                  <a:pt x="435509" y="29040"/>
                </a:lnTo>
                <a:lnTo>
                  <a:pt x="393007" y="14590"/>
                </a:lnTo>
                <a:lnTo>
                  <a:pt x="349281" y="4886"/>
                </a:lnTo>
                <a:lnTo>
                  <a:pt x="304758" y="0"/>
                </a:lnTo>
                <a:lnTo>
                  <a:pt x="259865" y="0"/>
                </a:lnTo>
                <a:lnTo>
                  <a:pt x="215031" y="4959"/>
                </a:lnTo>
                <a:lnTo>
                  <a:pt x="170683" y="14946"/>
                </a:lnTo>
                <a:lnTo>
                  <a:pt x="127248" y="30032"/>
                </a:lnTo>
                <a:lnTo>
                  <a:pt x="85155" y="50288"/>
                </a:lnTo>
                <a:lnTo>
                  <a:pt x="44830" y="75784"/>
                </a:lnTo>
                <a:lnTo>
                  <a:pt x="10737" y="103216"/>
                </a:lnTo>
                <a:lnTo>
                  <a:pt x="0" y="113122"/>
                </a:lnTo>
                <a:lnTo>
                  <a:pt x="8636" y="204181"/>
                </a:lnTo>
                <a:lnTo>
                  <a:pt x="109854" y="194783"/>
                </a:lnTo>
                <a:lnTo>
                  <a:pt x="150953" y="167135"/>
                </a:lnTo>
                <a:lnTo>
                  <a:pt x="195035" y="147782"/>
                </a:lnTo>
                <a:lnTo>
                  <a:pt x="241013" y="136612"/>
                </a:lnTo>
                <a:lnTo>
                  <a:pt x="287796" y="133511"/>
                </a:lnTo>
                <a:lnTo>
                  <a:pt x="334296" y="138364"/>
                </a:lnTo>
                <a:lnTo>
                  <a:pt x="379424" y="151057"/>
                </a:lnTo>
                <a:lnTo>
                  <a:pt x="422090" y="171478"/>
                </a:lnTo>
                <a:lnTo>
                  <a:pt x="461205" y="199510"/>
                </a:lnTo>
                <a:lnTo>
                  <a:pt x="495680" y="235042"/>
                </a:lnTo>
                <a:lnTo>
                  <a:pt x="505714" y="248123"/>
                </a:lnTo>
                <a:lnTo>
                  <a:pt x="614679" y="170018"/>
                </a:lnTo>
                <a:close/>
              </a:path>
            </a:pathLst>
          </a:custGeom>
          <a:ln w="25400">
            <a:solidFill>
              <a:srgbClr val="FFFFFF"/>
            </a:solidFill>
          </a:ln>
        </p:spPr>
        <p:txBody>
          <a:bodyPr wrap="square" lIns="0" tIns="0" rIns="0" bIns="0" rtlCol="0"/>
          <a:lstStyle/>
          <a:p/>
        </p:txBody>
      </p:sp>
      <p:sp>
        <p:nvSpPr>
          <p:cNvPr id="28" name="object 28"/>
          <p:cNvSpPr/>
          <p:nvPr/>
        </p:nvSpPr>
        <p:spPr>
          <a:xfrm>
            <a:off x="7573898" y="1841119"/>
            <a:ext cx="492125" cy="549910"/>
          </a:xfrm>
          <a:custGeom>
            <a:avLst/>
            <a:gdLst/>
            <a:ahLst/>
            <a:cxnLst/>
            <a:rect l="l" t="t" r="r" b="b"/>
            <a:pathLst>
              <a:path w="492125" h="549910">
                <a:moveTo>
                  <a:pt x="185593" y="113918"/>
                </a:moveTo>
                <a:lnTo>
                  <a:pt x="13589" y="113918"/>
                </a:lnTo>
                <a:lnTo>
                  <a:pt x="394589" y="549909"/>
                </a:lnTo>
                <a:lnTo>
                  <a:pt x="492125" y="464692"/>
                </a:lnTo>
                <a:lnTo>
                  <a:pt x="185593" y="113918"/>
                </a:lnTo>
                <a:close/>
              </a:path>
              <a:path w="492125" h="549910">
                <a:moveTo>
                  <a:pt x="0" y="0"/>
                </a:moveTo>
                <a:lnTo>
                  <a:pt x="11937" y="115442"/>
                </a:lnTo>
                <a:lnTo>
                  <a:pt x="13589" y="113918"/>
                </a:lnTo>
                <a:lnTo>
                  <a:pt x="185593" y="113918"/>
                </a:lnTo>
                <a:lnTo>
                  <a:pt x="111125" y="28701"/>
                </a:lnTo>
                <a:lnTo>
                  <a:pt x="112902" y="27177"/>
                </a:lnTo>
                <a:lnTo>
                  <a:pt x="0" y="0"/>
                </a:lnTo>
                <a:close/>
              </a:path>
            </a:pathLst>
          </a:custGeom>
          <a:solidFill>
            <a:srgbClr val="B1D234"/>
          </a:solidFill>
        </p:spPr>
        <p:txBody>
          <a:bodyPr wrap="square" lIns="0" tIns="0" rIns="0" bIns="0" rtlCol="0"/>
          <a:lstStyle/>
          <a:p/>
        </p:txBody>
      </p:sp>
      <p:sp>
        <p:nvSpPr>
          <p:cNvPr id="29" name="object 29"/>
          <p:cNvSpPr/>
          <p:nvPr/>
        </p:nvSpPr>
        <p:spPr>
          <a:xfrm>
            <a:off x="7573898" y="1841119"/>
            <a:ext cx="492125" cy="549910"/>
          </a:xfrm>
          <a:custGeom>
            <a:avLst/>
            <a:gdLst/>
            <a:ahLst/>
            <a:cxnLst/>
            <a:rect l="l" t="t" r="r" b="b"/>
            <a:pathLst>
              <a:path w="492125" h="549910">
                <a:moveTo>
                  <a:pt x="394589" y="549909"/>
                </a:moveTo>
                <a:lnTo>
                  <a:pt x="13589" y="113918"/>
                </a:lnTo>
                <a:lnTo>
                  <a:pt x="11937" y="115442"/>
                </a:lnTo>
                <a:lnTo>
                  <a:pt x="0" y="0"/>
                </a:lnTo>
                <a:lnTo>
                  <a:pt x="112902" y="27177"/>
                </a:lnTo>
                <a:lnTo>
                  <a:pt x="111125" y="28701"/>
                </a:lnTo>
                <a:lnTo>
                  <a:pt x="492125" y="464692"/>
                </a:lnTo>
                <a:lnTo>
                  <a:pt x="394589" y="549909"/>
                </a:lnTo>
                <a:close/>
              </a:path>
            </a:pathLst>
          </a:custGeom>
          <a:ln w="25400">
            <a:solidFill>
              <a:srgbClr val="FFFFFF"/>
            </a:solidFill>
          </a:ln>
        </p:spPr>
        <p:txBody>
          <a:bodyPr wrap="square" lIns="0" tIns="0" rIns="0" bIns="0" rtlCol="0"/>
          <a:lstStyle/>
          <a:p/>
        </p:txBody>
      </p:sp>
      <p:sp>
        <p:nvSpPr>
          <p:cNvPr id="30" name="object 30"/>
          <p:cNvSpPr/>
          <p:nvPr/>
        </p:nvSpPr>
        <p:spPr>
          <a:xfrm>
            <a:off x="7961376" y="2276094"/>
            <a:ext cx="629920" cy="237490"/>
          </a:xfrm>
          <a:custGeom>
            <a:avLst/>
            <a:gdLst/>
            <a:ahLst/>
            <a:cxnLst/>
            <a:rect l="l" t="t" r="r" b="b"/>
            <a:pathLst>
              <a:path w="629920" h="237489">
                <a:moveTo>
                  <a:pt x="209304" y="100329"/>
                </a:moveTo>
                <a:lnTo>
                  <a:pt x="2667" y="100329"/>
                </a:lnTo>
                <a:lnTo>
                  <a:pt x="17067" y="115849"/>
                </a:lnTo>
                <a:lnTo>
                  <a:pt x="48154" y="144460"/>
                </a:lnTo>
                <a:lnTo>
                  <a:pt x="104175" y="183404"/>
                </a:lnTo>
                <a:lnTo>
                  <a:pt x="145420" y="204177"/>
                </a:lnTo>
                <a:lnTo>
                  <a:pt x="188081" y="219862"/>
                </a:lnTo>
                <a:lnTo>
                  <a:pt x="231733" y="230520"/>
                </a:lnTo>
                <a:lnTo>
                  <a:pt x="275955" y="236216"/>
                </a:lnTo>
                <a:lnTo>
                  <a:pt x="320322" y="237010"/>
                </a:lnTo>
                <a:lnTo>
                  <a:pt x="364410" y="232965"/>
                </a:lnTo>
                <a:lnTo>
                  <a:pt x="407797" y="224145"/>
                </a:lnTo>
                <a:lnTo>
                  <a:pt x="450058" y="210610"/>
                </a:lnTo>
                <a:lnTo>
                  <a:pt x="490771" y="192425"/>
                </a:lnTo>
                <a:lnTo>
                  <a:pt x="529512" y="169651"/>
                </a:lnTo>
                <a:lnTo>
                  <a:pt x="565857" y="142351"/>
                </a:lnTo>
                <a:lnTo>
                  <a:pt x="591710" y="117855"/>
                </a:lnTo>
                <a:lnTo>
                  <a:pt x="314198" y="117855"/>
                </a:lnTo>
                <a:lnTo>
                  <a:pt x="270593" y="115836"/>
                </a:lnTo>
                <a:lnTo>
                  <a:pt x="227618" y="107130"/>
                </a:lnTo>
                <a:lnTo>
                  <a:pt x="209304" y="100329"/>
                </a:lnTo>
                <a:close/>
              </a:path>
              <a:path w="629920" h="237489">
                <a:moveTo>
                  <a:pt x="533907" y="3301"/>
                </a:moveTo>
                <a:lnTo>
                  <a:pt x="478360" y="59595"/>
                </a:lnTo>
                <a:lnTo>
                  <a:pt x="440513" y="84059"/>
                </a:lnTo>
                <a:lnTo>
                  <a:pt x="399985" y="101941"/>
                </a:lnTo>
                <a:lnTo>
                  <a:pt x="357604" y="113215"/>
                </a:lnTo>
                <a:lnTo>
                  <a:pt x="314198" y="117855"/>
                </a:lnTo>
                <a:lnTo>
                  <a:pt x="591710" y="117855"/>
                </a:lnTo>
                <a:lnTo>
                  <a:pt x="599382" y="110587"/>
                </a:lnTo>
                <a:lnTo>
                  <a:pt x="629666" y="74421"/>
                </a:lnTo>
                <a:lnTo>
                  <a:pt x="533907" y="3301"/>
                </a:lnTo>
                <a:close/>
              </a:path>
              <a:path w="629920" h="237489">
                <a:moveTo>
                  <a:pt x="4572" y="0"/>
                </a:moveTo>
                <a:lnTo>
                  <a:pt x="0" y="101726"/>
                </a:lnTo>
                <a:lnTo>
                  <a:pt x="2667" y="100329"/>
                </a:lnTo>
                <a:lnTo>
                  <a:pt x="209304" y="100329"/>
                </a:lnTo>
                <a:lnTo>
                  <a:pt x="186099" y="91713"/>
                </a:lnTo>
                <a:lnTo>
                  <a:pt x="146865" y="69558"/>
                </a:lnTo>
                <a:lnTo>
                  <a:pt x="110744" y="40639"/>
                </a:lnTo>
                <a:lnTo>
                  <a:pt x="112649" y="39496"/>
                </a:lnTo>
                <a:lnTo>
                  <a:pt x="4572" y="0"/>
                </a:lnTo>
                <a:close/>
              </a:path>
            </a:pathLst>
          </a:custGeom>
          <a:solidFill>
            <a:srgbClr val="D9D9D9"/>
          </a:solidFill>
        </p:spPr>
        <p:txBody>
          <a:bodyPr wrap="square" lIns="0" tIns="0" rIns="0" bIns="0" rtlCol="0"/>
          <a:lstStyle/>
          <a:p/>
        </p:txBody>
      </p:sp>
      <p:sp>
        <p:nvSpPr>
          <p:cNvPr id="31" name="object 31"/>
          <p:cNvSpPr/>
          <p:nvPr/>
        </p:nvSpPr>
        <p:spPr>
          <a:xfrm>
            <a:off x="7961376" y="2276094"/>
            <a:ext cx="629920" cy="237490"/>
          </a:xfrm>
          <a:custGeom>
            <a:avLst/>
            <a:gdLst/>
            <a:ahLst/>
            <a:cxnLst/>
            <a:rect l="l" t="t" r="r" b="b"/>
            <a:pathLst>
              <a:path w="629920" h="237489">
                <a:moveTo>
                  <a:pt x="629666" y="74421"/>
                </a:moveTo>
                <a:lnTo>
                  <a:pt x="599382" y="110587"/>
                </a:lnTo>
                <a:lnTo>
                  <a:pt x="565857" y="142351"/>
                </a:lnTo>
                <a:lnTo>
                  <a:pt x="529512" y="169651"/>
                </a:lnTo>
                <a:lnTo>
                  <a:pt x="490771" y="192425"/>
                </a:lnTo>
                <a:lnTo>
                  <a:pt x="450058" y="210610"/>
                </a:lnTo>
                <a:lnTo>
                  <a:pt x="407797" y="224145"/>
                </a:lnTo>
                <a:lnTo>
                  <a:pt x="364410" y="232965"/>
                </a:lnTo>
                <a:lnTo>
                  <a:pt x="320322" y="237010"/>
                </a:lnTo>
                <a:lnTo>
                  <a:pt x="275955" y="236216"/>
                </a:lnTo>
                <a:lnTo>
                  <a:pt x="231733" y="230520"/>
                </a:lnTo>
                <a:lnTo>
                  <a:pt x="188081" y="219862"/>
                </a:lnTo>
                <a:lnTo>
                  <a:pt x="145420" y="204177"/>
                </a:lnTo>
                <a:lnTo>
                  <a:pt x="104175" y="183404"/>
                </a:lnTo>
                <a:lnTo>
                  <a:pt x="64770" y="157479"/>
                </a:lnTo>
                <a:lnTo>
                  <a:pt x="32242" y="130571"/>
                </a:lnTo>
                <a:lnTo>
                  <a:pt x="2667" y="100329"/>
                </a:lnTo>
                <a:lnTo>
                  <a:pt x="0" y="101726"/>
                </a:lnTo>
                <a:lnTo>
                  <a:pt x="4572" y="0"/>
                </a:lnTo>
                <a:lnTo>
                  <a:pt x="112649" y="39496"/>
                </a:lnTo>
                <a:lnTo>
                  <a:pt x="110744" y="40639"/>
                </a:lnTo>
                <a:lnTo>
                  <a:pt x="146865" y="69558"/>
                </a:lnTo>
                <a:lnTo>
                  <a:pt x="186099" y="91713"/>
                </a:lnTo>
                <a:lnTo>
                  <a:pt x="227618" y="107130"/>
                </a:lnTo>
                <a:lnTo>
                  <a:pt x="270593" y="115836"/>
                </a:lnTo>
                <a:lnTo>
                  <a:pt x="314198" y="117855"/>
                </a:lnTo>
                <a:lnTo>
                  <a:pt x="357604" y="113215"/>
                </a:lnTo>
                <a:lnTo>
                  <a:pt x="399985" y="101941"/>
                </a:lnTo>
                <a:lnTo>
                  <a:pt x="440513" y="84059"/>
                </a:lnTo>
                <a:lnTo>
                  <a:pt x="478360" y="59595"/>
                </a:lnTo>
                <a:lnTo>
                  <a:pt x="512699" y="28575"/>
                </a:lnTo>
                <a:lnTo>
                  <a:pt x="533907" y="3301"/>
                </a:lnTo>
                <a:lnTo>
                  <a:pt x="629666" y="74421"/>
                </a:lnTo>
                <a:close/>
              </a:path>
            </a:pathLst>
          </a:custGeom>
          <a:ln w="25399">
            <a:solidFill>
              <a:srgbClr val="FFFFFF"/>
            </a:solidFill>
          </a:ln>
        </p:spPr>
        <p:txBody>
          <a:bodyPr wrap="square" lIns="0" tIns="0" rIns="0" bIns="0" rtlCol="0"/>
          <a:lstStyle/>
          <a:p/>
        </p:txBody>
      </p:sp>
      <p:sp>
        <p:nvSpPr>
          <p:cNvPr id="32" name="object 32"/>
          <p:cNvSpPr/>
          <p:nvPr/>
        </p:nvSpPr>
        <p:spPr>
          <a:xfrm>
            <a:off x="8442070" y="1822576"/>
            <a:ext cx="213360" cy="581660"/>
          </a:xfrm>
          <a:custGeom>
            <a:avLst/>
            <a:gdLst/>
            <a:ahLst/>
            <a:cxnLst/>
            <a:rect l="l" t="t" r="r" b="b"/>
            <a:pathLst>
              <a:path w="213359" h="581660">
                <a:moveTo>
                  <a:pt x="31623" y="472439"/>
                </a:moveTo>
                <a:lnTo>
                  <a:pt x="18033" y="576452"/>
                </a:lnTo>
                <a:lnTo>
                  <a:pt x="112013" y="581533"/>
                </a:lnTo>
                <a:lnTo>
                  <a:pt x="106045" y="573405"/>
                </a:lnTo>
                <a:lnTo>
                  <a:pt x="110235" y="568960"/>
                </a:lnTo>
                <a:lnTo>
                  <a:pt x="146111" y="522843"/>
                </a:lnTo>
                <a:lnTo>
                  <a:pt x="169178" y="483725"/>
                </a:lnTo>
                <a:lnTo>
                  <a:pt x="170751" y="480187"/>
                </a:lnTo>
                <a:lnTo>
                  <a:pt x="37337" y="480187"/>
                </a:lnTo>
                <a:lnTo>
                  <a:pt x="31623" y="472439"/>
                </a:lnTo>
                <a:close/>
              </a:path>
              <a:path w="213359" h="581660">
                <a:moveTo>
                  <a:pt x="73405" y="0"/>
                </a:moveTo>
                <a:lnTo>
                  <a:pt x="0" y="85978"/>
                </a:lnTo>
                <a:lnTo>
                  <a:pt x="32098" y="118005"/>
                </a:lnTo>
                <a:lnTo>
                  <a:pt x="58088" y="153750"/>
                </a:lnTo>
                <a:lnTo>
                  <a:pt x="77897" y="192434"/>
                </a:lnTo>
                <a:lnTo>
                  <a:pt x="91452" y="233280"/>
                </a:lnTo>
                <a:lnTo>
                  <a:pt x="98678" y="275510"/>
                </a:lnTo>
                <a:lnTo>
                  <a:pt x="99505" y="318346"/>
                </a:lnTo>
                <a:lnTo>
                  <a:pt x="93857" y="361009"/>
                </a:lnTo>
                <a:lnTo>
                  <a:pt x="81662" y="402723"/>
                </a:lnTo>
                <a:lnTo>
                  <a:pt x="62846" y="442708"/>
                </a:lnTo>
                <a:lnTo>
                  <a:pt x="37337" y="480187"/>
                </a:lnTo>
                <a:lnTo>
                  <a:pt x="170751" y="480187"/>
                </a:lnTo>
                <a:lnTo>
                  <a:pt x="187343" y="442882"/>
                </a:lnTo>
                <a:lnTo>
                  <a:pt x="200642" y="400734"/>
                </a:lnTo>
                <a:lnTo>
                  <a:pt x="209108" y="357703"/>
                </a:lnTo>
                <a:lnTo>
                  <a:pt x="212775" y="314207"/>
                </a:lnTo>
                <a:lnTo>
                  <a:pt x="211677" y="270668"/>
                </a:lnTo>
                <a:lnTo>
                  <a:pt x="205847" y="227506"/>
                </a:lnTo>
                <a:lnTo>
                  <a:pt x="195319" y="185142"/>
                </a:lnTo>
                <a:lnTo>
                  <a:pt x="180128" y="143996"/>
                </a:lnTo>
                <a:lnTo>
                  <a:pt x="160308" y="104488"/>
                </a:lnTo>
                <a:lnTo>
                  <a:pt x="135891" y="67039"/>
                </a:lnTo>
                <a:lnTo>
                  <a:pt x="106912" y="32069"/>
                </a:lnTo>
                <a:lnTo>
                  <a:pt x="73405" y="0"/>
                </a:lnTo>
                <a:close/>
              </a:path>
            </a:pathLst>
          </a:custGeom>
          <a:solidFill>
            <a:srgbClr val="D9D9D9"/>
          </a:solidFill>
        </p:spPr>
        <p:txBody>
          <a:bodyPr wrap="square" lIns="0" tIns="0" rIns="0" bIns="0" rtlCol="0"/>
          <a:lstStyle/>
          <a:p/>
        </p:txBody>
      </p:sp>
      <p:sp>
        <p:nvSpPr>
          <p:cNvPr id="33" name="object 33"/>
          <p:cNvSpPr/>
          <p:nvPr/>
        </p:nvSpPr>
        <p:spPr>
          <a:xfrm>
            <a:off x="8442070" y="1822576"/>
            <a:ext cx="213360" cy="581660"/>
          </a:xfrm>
          <a:custGeom>
            <a:avLst/>
            <a:gdLst/>
            <a:ahLst/>
            <a:cxnLst/>
            <a:rect l="l" t="t" r="r" b="b"/>
            <a:pathLst>
              <a:path w="213359" h="581660">
                <a:moveTo>
                  <a:pt x="73405" y="0"/>
                </a:moveTo>
                <a:lnTo>
                  <a:pt x="106912" y="32069"/>
                </a:lnTo>
                <a:lnTo>
                  <a:pt x="135891" y="67039"/>
                </a:lnTo>
                <a:lnTo>
                  <a:pt x="160308" y="104488"/>
                </a:lnTo>
                <a:lnTo>
                  <a:pt x="180128" y="143996"/>
                </a:lnTo>
                <a:lnTo>
                  <a:pt x="195319" y="185142"/>
                </a:lnTo>
                <a:lnTo>
                  <a:pt x="205847" y="227506"/>
                </a:lnTo>
                <a:lnTo>
                  <a:pt x="211677" y="270668"/>
                </a:lnTo>
                <a:lnTo>
                  <a:pt x="212775" y="314207"/>
                </a:lnTo>
                <a:lnTo>
                  <a:pt x="209108" y="357703"/>
                </a:lnTo>
                <a:lnTo>
                  <a:pt x="200642" y="400734"/>
                </a:lnTo>
                <a:lnTo>
                  <a:pt x="187343" y="442882"/>
                </a:lnTo>
                <a:lnTo>
                  <a:pt x="169178" y="483725"/>
                </a:lnTo>
                <a:lnTo>
                  <a:pt x="146111" y="522843"/>
                </a:lnTo>
                <a:lnTo>
                  <a:pt x="118109" y="559815"/>
                </a:lnTo>
                <a:lnTo>
                  <a:pt x="106045" y="573405"/>
                </a:lnTo>
                <a:lnTo>
                  <a:pt x="112013" y="581533"/>
                </a:lnTo>
                <a:lnTo>
                  <a:pt x="18033" y="576452"/>
                </a:lnTo>
                <a:lnTo>
                  <a:pt x="31623" y="472439"/>
                </a:lnTo>
                <a:lnTo>
                  <a:pt x="37337" y="480187"/>
                </a:lnTo>
                <a:lnTo>
                  <a:pt x="62846" y="442708"/>
                </a:lnTo>
                <a:lnTo>
                  <a:pt x="81662" y="402723"/>
                </a:lnTo>
                <a:lnTo>
                  <a:pt x="93857" y="361009"/>
                </a:lnTo>
                <a:lnTo>
                  <a:pt x="99505" y="318346"/>
                </a:lnTo>
                <a:lnTo>
                  <a:pt x="98678" y="275510"/>
                </a:lnTo>
                <a:lnTo>
                  <a:pt x="91452" y="233280"/>
                </a:lnTo>
                <a:lnTo>
                  <a:pt x="77897" y="192434"/>
                </a:lnTo>
                <a:lnTo>
                  <a:pt x="58088" y="153750"/>
                </a:lnTo>
                <a:lnTo>
                  <a:pt x="32098" y="118005"/>
                </a:lnTo>
                <a:lnTo>
                  <a:pt x="0" y="85978"/>
                </a:lnTo>
                <a:lnTo>
                  <a:pt x="73405" y="0"/>
                </a:lnTo>
                <a:close/>
              </a:path>
            </a:pathLst>
          </a:custGeom>
          <a:ln w="25400">
            <a:solidFill>
              <a:srgbClr val="FFFFFF"/>
            </a:solidFill>
          </a:ln>
        </p:spPr>
        <p:txBody>
          <a:bodyPr wrap="square" lIns="0" tIns="0" rIns="0" bIns="0" rtlCol="0"/>
          <a:lstStyle/>
          <a:p/>
        </p:txBody>
      </p:sp>
      <p:sp>
        <p:nvSpPr>
          <p:cNvPr id="34" name="object 34"/>
          <p:cNvSpPr/>
          <p:nvPr/>
        </p:nvSpPr>
        <p:spPr>
          <a:xfrm>
            <a:off x="7613142" y="1828800"/>
            <a:ext cx="426084" cy="533400"/>
          </a:xfrm>
          <a:custGeom>
            <a:avLst/>
            <a:gdLst/>
            <a:ahLst/>
            <a:cxnLst/>
            <a:rect l="l" t="t" r="r" b="b"/>
            <a:pathLst>
              <a:path w="426084" h="533400">
                <a:moveTo>
                  <a:pt x="425957" y="0"/>
                </a:moveTo>
                <a:lnTo>
                  <a:pt x="314578" y="35305"/>
                </a:lnTo>
                <a:lnTo>
                  <a:pt x="316356" y="36702"/>
                </a:lnTo>
                <a:lnTo>
                  <a:pt x="0" y="454660"/>
                </a:lnTo>
                <a:lnTo>
                  <a:pt x="103885" y="533273"/>
                </a:lnTo>
                <a:lnTo>
                  <a:pt x="420242" y="115315"/>
                </a:lnTo>
                <a:lnTo>
                  <a:pt x="422193" y="115315"/>
                </a:lnTo>
                <a:lnTo>
                  <a:pt x="425957" y="0"/>
                </a:lnTo>
                <a:close/>
              </a:path>
              <a:path w="426084" h="533400">
                <a:moveTo>
                  <a:pt x="422193" y="115315"/>
                </a:moveTo>
                <a:lnTo>
                  <a:pt x="420242" y="115315"/>
                </a:lnTo>
                <a:lnTo>
                  <a:pt x="422148" y="116712"/>
                </a:lnTo>
                <a:lnTo>
                  <a:pt x="422193" y="115315"/>
                </a:lnTo>
                <a:close/>
              </a:path>
            </a:pathLst>
          </a:custGeom>
          <a:solidFill>
            <a:srgbClr val="D9D9D9"/>
          </a:solidFill>
        </p:spPr>
        <p:txBody>
          <a:bodyPr wrap="square" lIns="0" tIns="0" rIns="0" bIns="0" rtlCol="0"/>
          <a:lstStyle/>
          <a:p/>
        </p:txBody>
      </p:sp>
      <p:sp>
        <p:nvSpPr>
          <p:cNvPr id="35" name="object 35"/>
          <p:cNvSpPr/>
          <p:nvPr/>
        </p:nvSpPr>
        <p:spPr>
          <a:xfrm>
            <a:off x="7613142" y="1828800"/>
            <a:ext cx="426084" cy="533400"/>
          </a:xfrm>
          <a:custGeom>
            <a:avLst/>
            <a:gdLst/>
            <a:ahLst/>
            <a:cxnLst/>
            <a:rect l="l" t="t" r="r" b="b"/>
            <a:pathLst>
              <a:path w="426084" h="533400">
                <a:moveTo>
                  <a:pt x="0" y="454660"/>
                </a:moveTo>
                <a:lnTo>
                  <a:pt x="316356" y="36702"/>
                </a:lnTo>
                <a:lnTo>
                  <a:pt x="314578" y="35305"/>
                </a:lnTo>
                <a:lnTo>
                  <a:pt x="425957" y="0"/>
                </a:lnTo>
                <a:lnTo>
                  <a:pt x="422148" y="116712"/>
                </a:lnTo>
                <a:lnTo>
                  <a:pt x="420242" y="115315"/>
                </a:lnTo>
                <a:lnTo>
                  <a:pt x="103885" y="533273"/>
                </a:lnTo>
                <a:lnTo>
                  <a:pt x="0" y="454660"/>
                </a:lnTo>
              </a:path>
            </a:pathLst>
          </a:custGeom>
          <a:ln w="25400">
            <a:solidFill>
              <a:srgbClr val="FFFFFF"/>
            </a:solidFill>
          </a:ln>
        </p:spPr>
        <p:txBody>
          <a:bodyPr wrap="square" lIns="0" tIns="0" rIns="0" bIns="0" rtlCol="0"/>
          <a:lstStyle/>
          <a:p/>
        </p:txBody>
      </p:sp>
      <p:sp>
        <p:nvSpPr>
          <p:cNvPr id="36" name="object 36"/>
          <p:cNvSpPr/>
          <p:nvPr/>
        </p:nvSpPr>
        <p:spPr>
          <a:xfrm>
            <a:off x="7595107" y="2257044"/>
            <a:ext cx="141732" cy="117347"/>
          </a:xfrm>
          <a:prstGeom prst="rect">
            <a:avLst/>
          </a:prstGeom>
          <a:blipFill>
            <a:blip r:embed="rId1" cstate="print"/>
            <a:stretch>
              <a:fillRect/>
            </a:stretch>
          </a:blipFill>
        </p:spPr>
        <p:txBody>
          <a:bodyPr wrap="square" lIns="0" tIns="0" rIns="0" bIns="0" rtlCol="0"/>
          <a:lstStyle/>
          <a:p/>
        </p:txBody>
      </p:sp>
      <p:sp>
        <p:nvSpPr>
          <p:cNvPr id="37" name="object 37"/>
          <p:cNvSpPr/>
          <p:nvPr/>
        </p:nvSpPr>
        <p:spPr>
          <a:xfrm>
            <a:off x="8433054" y="1806320"/>
            <a:ext cx="126238" cy="120650"/>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502919" y="3662171"/>
            <a:ext cx="1219200" cy="2243328"/>
          </a:xfrm>
          <a:prstGeom prst="rect">
            <a:avLst/>
          </a:prstGeom>
          <a:blipFill>
            <a:blip r:embed="rId3" cstate="print"/>
            <a:stretch>
              <a:fillRect/>
            </a:stretch>
          </a:blipFill>
        </p:spPr>
        <p:txBody>
          <a:bodyPr wrap="square" lIns="0" tIns="0" rIns="0" bIns="0" rtlCol="0"/>
          <a:lstStyle/>
          <a:p/>
        </p:txBody>
      </p:sp>
      <p:sp>
        <p:nvSpPr>
          <p:cNvPr id="39" name="object 39"/>
          <p:cNvSpPr/>
          <p:nvPr/>
        </p:nvSpPr>
        <p:spPr>
          <a:xfrm>
            <a:off x="2449067" y="5439155"/>
            <a:ext cx="431800" cy="457200"/>
          </a:xfrm>
          <a:custGeom>
            <a:avLst/>
            <a:gdLst/>
            <a:ahLst/>
            <a:cxnLst/>
            <a:rect l="l" t="t" r="r" b="b"/>
            <a:pathLst>
              <a:path w="431800" h="457200">
                <a:moveTo>
                  <a:pt x="0" y="322249"/>
                </a:moveTo>
                <a:lnTo>
                  <a:pt x="0" y="387654"/>
                </a:lnTo>
                <a:lnTo>
                  <a:pt x="634" y="388835"/>
                </a:lnTo>
                <a:lnTo>
                  <a:pt x="1143" y="390017"/>
                </a:lnTo>
                <a:lnTo>
                  <a:pt x="44446" y="430212"/>
                </a:lnTo>
                <a:lnTo>
                  <a:pt x="86154" y="444582"/>
                </a:lnTo>
                <a:lnTo>
                  <a:pt x="137811" y="453890"/>
                </a:lnTo>
                <a:lnTo>
                  <a:pt x="196850" y="457200"/>
                </a:lnTo>
                <a:lnTo>
                  <a:pt x="211581" y="457200"/>
                </a:lnTo>
                <a:lnTo>
                  <a:pt x="218567" y="456615"/>
                </a:lnTo>
                <a:lnTo>
                  <a:pt x="207428" y="445192"/>
                </a:lnTo>
                <a:lnTo>
                  <a:pt x="198897" y="431561"/>
                </a:lnTo>
                <a:lnTo>
                  <a:pt x="193438" y="416164"/>
                </a:lnTo>
                <a:lnTo>
                  <a:pt x="191515" y="399440"/>
                </a:lnTo>
                <a:lnTo>
                  <a:pt x="192172" y="389841"/>
                </a:lnTo>
                <a:lnTo>
                  <a:pt x="194103" y="380514"/>
                </a:lnTo>
                <a:lnTo>
                  <a:pt x="197248" y="371515"/>
                </a:lnTo>
                <a:lnTo>
                  <a:pt x="201549" y="362902"/>
                </a:lnTo>
                <a:lnTo>
                  <a:pt x="196850" y="362902"/>
                </a:lnTo>
                <a:lnTo>
                  <a:pt x="129605" y="359699"/>
                </a:lnTo>
                <a:lnTo>
                  <a:pt x="74088" y="350972"/>
                </a:lnTo>
                <a:lnTo>
                  <a:pt x="30739" y="338047"/>
                </a:lnTo>
                <a:lnTo>
                  <a:pt x="0" y="322249"/>
                </a:lnTo>
                <a:close/>
              </a:path>
              <a:path w="431800" h="457200">
                <a:moveTo>
                  <a:pt x="284099" y="326415"/>
                </a:moveTo>
                <a:lnTo>
                  <a:pt x="279273" y="326415"/>
                </a:lnTo>
                <a:lnTo>
                  <a:pt x="266192" y="328624"/>
                </a:lnTo>
                <a:lnTo>
                  <a:pt x="254730" y="334810"/>
                </a:lnTo>
                <a:lnTo>
                  <a:pt x="245697" y="344310"/>
                </a:lnTo>
                <a:lnTo>
                  <a:pt x="239902" y="356463"/>
                </a:lnTo>
                <a:lnTo>
                  <a:pt x="229550" y="364425"/>
                </a:lnTo>
                <a:lnTo>
                  <a:pt x="221757" y="374650"/>
                </a:lnTo>
                <a:lnTo>
                  <a:pt x="216846" y="386531"/>
                </a:lnTo>
                <a:lnTo>
                  <a:pt x="215137" y="399465"/>
                </a:lnTo>
                <a:lnTo>
                  <a:pt x="218973" y="418968"/>
                </a:lnTo>
                <a:lnTo>
                  <a:pt x="229441" y="434879"/>
                </a:lnTo>
                <a:lnTo>
                  <a:pt x="244981" y="445600"/>
                </a:lnTo>
                <a:lnTo>
                  <a:pt x="264032" y="449529"/>
                </a:lnTo>
                <a:lnTo>
                  <a:pt x="385318" y="449529"/>
                </a:lnTo>
                <a:lnTo>
                  <a:pt x="403217" y="445812"/>
                </a:lnTo>
                <a:lnTo>
                  <a:pt x="417830" y="435690"/>
                </a:lnTo>
                <a:lnTo>
                  <a:pt x="419185" y="433628"/>
                </a:lnTo>
                <a:lnTo>
                  <a:pt x="264032" y="433628"/>
                </a:lnTo>
                <a:lnTo>
                  <a:pt x="251158" y="430941"/>
                </a:lnTo>
                <a:lnTo>
                  <a:pt x="240664" y="423614"/>
                </a:lnTo>
                <a:lnTo>
                  <a:pt x="233600" y="412754"/>
                </a:lnTo>
                <a:lnTo>
                  <a:pt x="231016" y="399440"/>
                </a:lnTo>
                <a:lnTo>
                  <a:pt x="232298" y="390017"/>
                </a:lnTo>
                <a:lnTo>
                  <a:pt x="253364" y="367068"/>
                </a:lnTo>
                <a:lnTo>
                  <a:pt x="254014" y="362902"/>
                </a:lnTo>
                <a:lnTo>
                  <a:pt x="257323" y="354408"/>
                </a:lnTo>
                <a:lnTo>
                  <a:pt x="263159" y="347697"/>
                </a:lnTo>
                <a:lnTo>
                  <a:pt x="270734" y="343306"/>
                </a:lnTo>
                <a:lnTo>
                  <a:pt x="279273" y="341731"/>
                </a:lnTo>
                <a:lnTo>
                  <a:pt x="295867" y="341731"/>
                </a:lnTo>
                <a:lnTo>
                  <a:pt x="297052" y="339966"/>
                </a:lnTo>
                <a:lnTo>
                  <a:pt x="304411" y="329730"/>
                </a:lnTo>
                <a:lnTo>
                  <a:pt x="307815" y="327012"/>
                </a:lnTo>
                <a:lnTo>
                  <a:pt x="286384" y="327012"/>
                </a:lnTo>
                <a:lnTo>
                  <a:pt x="284099" y="326415"/>
                </a:lnTo>
                <a:close/>
              </a:path>
              <a:path w="431800" h="457200">
                <a:moveTo>
                  <a:pt x="378024" y="315810"/>
                </a:moveTo>
                <a:lnTo>
                  <a:pt x="337057" y="315810"/>
                </a:lnTo>
                <a:lnTo>
                  <a:pt x="355349" y="319630"/>
                </a:lnTo>
                <a:lnTo>
                  <a:pt x="370331" y="330022"/>
                </a:lnTo>
                <a:lnTo>
                  <a:pt x="380456" y="345386"/>
                </a:lnTo>
                <a:lnTo>
                  <a:pt x="384175" y="364121"/>
                </a:lnTo>
                <a:lnTo>
                  <a:pt x="384175" y="370598"/>
                </a:lnTo>
                <a:lnTo>
                  <a:pt x="390651" y="371779"/>
                </a:lnTo>
                <a:lnTo>
                  <a:pt x="400468" y="375403"/>
                </a:lnTo>
                <a:lnTo>
                  <a:pt x="408320" y="382233"/>
                </a:lnTo>
                <a:lnTo>
                  <a:pt x="413529" y="391494"/>
                </a:lnTo>
                <a:lnTo>
                  <a:pt x="415417" y="402412"/>
                </a:lnTo>
                <a:lnTo>
                  <a:pt x="413035" y="414496"/>
                </a:lnTo>
                <a:lnTo>
                  <a:pt x="406558" y="424426"/>
                </a:lnTo>
                <a:lnTo>
                  <a:pt x="396986" y="431153"/>
                </a:lnTo>
                <a:lnTo>
                  <a:pt x="385318" y="433628"/>
                </a:lnTo>
                <a:lnTo>
                  <a:pt x="419185" y="433628"/>
                </a:lnTo>
                <a:lnTo>
                  <a:pt x="427680" y="420709"/>
                </a:lnTo>
                <a:lnTo>
                  <a:pt x="431292" y="402412"/>
                </a:lnTo>
                <a:lnTo>
                  <a:pt x="428974" y="387627"/>
                </a:lnTo>
                <a:lnTo>
                  <a:pt x="422465" y="374723"/>
                </a:lnTo>
                <a:lnTo>
                  <a:pt x="412432" y="364471"/>
                </a:lnTo>
                <a:lnTo>
                  <a:pt x="399542" y="357644"/>
                </a:lnTo>
                <a:lnTo>
                  <a:pt x="393047" y="334950"/>
                </a:lnTo>
                <a:lnTo>
                  <a:pt x="379301" y="316623"/>
                </a:lnTo>
                <a:lnTo>
                  <a:pt x="378024" y="315810"/>
                </a:lnTo>
                <a:close/>
              </a:path>
              <a:path w="431800" h="457200">
                <a:moveTo>
                  <a:pt x="295867" y="341731"/>
                </a:moveTo>
                <a:lnTo>
                  <a:pt x="282320" y="341731"/>
                </a:lnTo>
                <a:lnTo>
                  <a:pt x="284606" y="342328"/>
                </a:lnTo>
                <a:lnTo>
                  <a:pt x="287527" y="343496"/>
                </a:lnTo>
                <a:lnTo>
                  <a:pt x="293496" y="345262"/>
                </a:lnTo>
                <a:lnTo>
                  <a:pt x="295867" y="341731"/>
                </a:lnTo>
                <a:close/>
              </a:path>
              <a:path w="431800" h="457200">
                <a:moveTo>
                  <a:pt x="0" y="219748"/>
                </a:moveTo>
                <a:lnTo>
                  <a:pt x="0" y="294017"/>
                </a:lnTo>
                <a:lnTo>
                  <a:pt x="26257" y="310714"/>
                </a:lnTo>
                <a:lnTo>
                  <a:pt x="69659" y="325034"/>
                </a:lnTo>
                <a:lnTo>
                  <a:pt x="127444" y="335044"/>
                </a:lnTo>
                <a:lnTo>
                  <a:pt x="196850" y="338810"/>
                </a:lnTo>
                <a:lnTo>
                  <a:pt x="205105" y="338810"/>
                </a:lnTo>
                <a:lnTo>
                  <a:pt x="213359" y="338213"/>
                </a:lnTo>
                <a:lnTo>
                  <a:pt x="221487" y="338213"/>
                </a:lnTo>
                <a:lnTo>
                  <a:pt x="231497" y="324154"/>
                </a:lnTo>
                <a:lnTo>
                  <a:pt x="244221" y="313243"/>
                </a:lnTo>
                <a:lnTo>
                  <a:pt x="259135" y="305979"/>
                </a:lnTo>
                <a:lnTo>
                  <a:pt x="275717" y="302856"/>
                </a:lnTo>
                <a:lnTo>
                  <a:pt x="289034" y="291746"/>
                </a:lnTo>
                <a:lnTo>
                  <a:pt x="303958" y="283400"/>
                </a:lnTo>
                <a:lnTo>
                  <a:pt x="320097" y="278150"/>
                </a:lnTo>
                <a:lnTo>
                  <a:pt x="337057" y="276326"/>
                </a:lnTo>
                <a:lnTo>
                  <a:pt x="393064" y="276326"/>
                </a:lnTo>
                <a:lnTo>
                  <a:pt x="393064" y="259829"/>
                </a:lnTo>
                <a:lnTo>
                  <a:pt x="176149" y="259829"/>
                </a:lnTo>
                <a:lnTo>
                  <a:pt x="135116" y="257343"/>
                </a:lnTo>
                <a:lnTo>
                  <a:pt x="66671" y="246400"/>
                </a:lnTo>
                <a:lnTo>
                  <a:pt x="28128" y="234421"/>
                </a:lnTo>
                <a:lnTo>
                  <a:pt x="8439" y="224934"/>
                </a:lnTo>
                <a:lnTo>
                  <a:pt x="0" y="219748"/>
                </a:lnTo>
                <a:close/>
              </a:path>
              <a:path w="431800" h="457200">
                <a:moveTo>
                  <a:pt x="337057" y="299910"/>
                </a:moveTo>
                <a:lnTo>
                  <a:pt x="322335" y="301825"/>
                </a:lnTo>
                <a:lnTo>
                  <a:pt x="308625" y="307274"/>
                </a:lnTo>
                <a:lnTo>
                  <a:pt x="296463" y="315817"/>
                </a:lnTo>
                <a:lnTo>
                  <a:pt x="286384" y="327012"/>
                </a:lnTo>
                <a:lnTo>
                  <a:pt x="307815" y="327012"/>
                </a:lnTo>
                <a:lnTo>
                  <a:pt x="313912" y="322145"/>
                </a:lnTo>
                <a:lnTo>
                  <a:pt x="324985" y="317431"/>
                </a:lnTo>
                <a:lnTo>
                  <a:pt x="337057" y="315810"/>
                </a:lnTo>
                <a:lnTo>
                  <a:pt x="378024" y="315810"/>
                </a:lnTo>
                <a:lnTo>
                  <a:pt x="360054" y="304373"/>
                </a:lnTo>
                <a:lnTo>
                  <a:pt x="337057" y="299910"/>
                </a:lnTo>
                <a:close/>
              </a:path>
              <a:path w="431800" h="457200">
                <a:moveTo>
                  <a:pt x="393064" y="276326"/>
                </a:moveTo>
                <a:lnTo>
                  <a:pt x="337057" y="276326"/>
                </a:lnTo>
                <a:lnTo>
                  <a:pt x="351825" y="277709"/>
                </a:lnTo>
                <a:lnTo>
                  <a:pt x="365855" y="281635"/>
                </a:lnTo>
                <a:lnTo>
                  <a:pt x="378884" y="287770"/>
                </a:lnTo>
                <a:lnTo>
                  <a:pt x="390651" y="295783"/>
                </a:lnTo>
                <a:lnTo>
                  <a:pt x="391287" y="295186"/>
                </a:lnTo>
                <a:lnTo>
                  <a:pt x="392430" y="294601"/>
                </a:lnTo>
                <a:lnTo>
                  <a:pt x="393064" y="294017"/>
                </a:lnTo>
                <a:lnTo>
                  <a:pt x="393064" y="276326"/>
                </a:lnTo>
                <a:close/>
              </a:path>
              <a:path w="431800" h="457200">
                <a:moveTo>
                  <a:pt x="393064" y="219748"/>
                </a:moveTo>
                <a:lnTo>
                  <a:pt x="353568" y="238607"/>
                </a:lnTo>
                <a:lnTo>
                  <a:pt x="294465" y="252976"/>
                </a:lnTo>
                <a:lnTo>
                  <a:pt x="216788" y="259829"/>
                </a:lnTo>
                <a:lnTo>
                  <a:pt x="393064" y="259829"/>
                </a:lnTo>
                <a:lnTo>
                  <a:pt x="393064" y="219748"/>
                </a:lnTo>
                <a:close/>
              </a:path>
              <a:path w="431800" h="457200">
                <a:moveTo>
                  <a:pt x="216788" y="235064"/>
                </a:moveTo>
                <a:lnTo>
                  <a:pt x="177419" y="235064"/>
                </a:lnTo>
                <a:lnTo>
                  <a:pt x="177926" y="235648"/>
                </a:lnTo>
                <a:lnTo>
                  <a:pt x="216281" y="235648"/>
                </a:lnTo>
                <a:lnTo>
                  <a:pt x="216788" y="235064"/>
                </a:lnTo>
                <a:close/>
              </a:path>
              <a:path w="431800" h="457200">
                <a:moveTo>
                  <a:pt x="0" y="117221"/>
                </a:moveTo>
                <a:lnTo>
                  <a:pt x="0" y="190881"/>
                </a:lnTo>
                <a:lnTo>
                  <a:pt x="23862" y="206646"/>
                </a:lnTo>
                <a:lnTo>
                  <a:pt x="62309" y="220259"/>
                </a:lnTo>
                <a:lnTo>
                  <a:pt x="113353" y="230228"/>
                </a:lnTo>
                <a:lnTo>
                  <a:pt x="175006" y="235064"/>
                </a:lnTo>
                <a:lnTo>
                  <a:pt x="218058" y="235064"/>
                </a:lnTo>
                <a:lnTo>
                  <a:pt x="279782" y="230228"/>
                </a:lnTo>
                <a:lnTo>
                  <a:pt x="330946" y="220259"/>
                </a:lnTo>
                <a:lnTo>
                  <a:pt x="369417" y="206646"/>
                </a:lnTo>
                <a:lnTo>
                  <a:pt x="393064" y="190881"/>
                </a:lnTo>
                <a:lnTo>
                  <a:pt x="393064" y="157314"/>
                </a:lnTo>
                <a:lnTo>
                  <a:pt x="196850" y="157314"/>
                </a:lnTo>
                <a:lnTo>
                  <a:pt x="138642" y="154693"/>
                </a:lnTo>
                <a:lnTo>
                  <a:pt x="83613" y="146983"/>
                </a:lnTo>
                <a:lnTo>
                  <a:pt x="35990" y="134415"/>
                </a:lnTo>
                <a:lnTo>
                  <a:pt x="0" y="117221"/>
                </a:lnTo>
                <a:close/>
              </a:path>
              <a:path w="431800" h="457200">
                <a:moveTo>
                  <a:pt x="393064" y="117221"/>
                </a:moveTo>
                <a:lnTo>
                  <a:pt x="357066" y="134415"/>
                </a:lnTo>
                <a:lnTo>
                  <a:pt x="309483" y="146983"/>
                </a:lnTo>
                <a:lnTo>
                  <a:pt x="254636" y="154693"/>
                </a:lnTo>
                <a:lnTo>
                  <a:pt x="196850" y="157314"/>
                </a:lnTo>
                <a:lnTo>
                  <a:pt x="393064" y="157314"/>
                </a:lnTo>
                <a:lnTo>
                  <a:pt x="393064" y="117221"/>
                </a:lnTo>
                <a:close/>
              </a:path>
              <a:path w="431800" h="457200">
                <a:moveTo>
                  <a:pt x="196850" y="0"/>
                </a:moveTo>
                <a:lnTo>
                  <a:pt x="131910" y="3702"/>
                </a:lnTo>
                <a:lnTo>
                  <a:pt x="79516" y="13768"/>
                </a:lnTo>
                <a:lnTo>
                  <a:pt x="40021" y="28639"/>
                </a:lnTo>
                <a:lnTo>
                  <a:pt x="1143" y="66548"/>
                </a:lnTo>
                <a:lnTo>
                  <a:pt x="0" y="69469"/>
                </a:lnTo>
                <a:lnTo>
                  <a:pt x="0" y="88900"/>
                </a:lnTo>
                <a:lnTo>
                  <a:pt x="26185" y="105602"/>
                </a:lnTo>
                <a:lnTo>
                  <a:pt x="69468" y="119935"/>
                </a:lnTo>
                <a:lnTo>
                  <a:pt x="127230" y="129958"/>
                </a:lnTo>
                <a:lnTo>
                  <a:pt x="196850" y="133731"/>
                </a:lnTo>
                <a:lnTo>
                  <a:pt x="266352" y="129958"/>
                </a:lnTo>
                <a:lnTo>
                  <a:pt x="323865" y="119935"/>
                </a:lnTo>
                <a:lnTo>
                  <a:pt x="366924" y="105602"/>
                </a:lnTo>
                <a:lnTo>
                  <a:pt x="393064" y="88900"/>
                </a:lnTo>
                <a:lnTo>
                  <a:pt x="393064" y="69469"/>
                </a:lnTo>
                <a:lnTo>
                  <a:pt x="353477" y="28995"/>
                </a:lnTo>
                <a:lnTo>
                  <a:pt x="314080" y="13955"/>
                </a:lnTo>
                <a:lnTo>
                  <a:pt x="261734" y="3756"/>
                </a:lnTo>
                <a:lnTo>
                  <a:pt x="196850" y="0"/>
                </a:lnTo>
                <a:close/>
              </a:path>
            </a:pathLst>
          </a:custGeom>
          <a:solidFill>
            <a:srgbClr val="8AC53E"/>
          </a:solidFill>
        </p:spPr>
        <p:txBody>
          <a:bodyPr wrap="square" lIns="0" tIns="0" rIns="0" bIns="0" rtlCol="0"/>
          <a:lstStyle/>
          <a:p/>
        </p:txBody>
      </p:sp>
      <p:sp>
        <p:nvSpPr>
          <p:cNvPr id="40" name="object 40"/>
          <p:cNvSpPr/>
          <p:nvPr/>
        </p:nvSpPr>
        <p:spPr>
          <a:xfrm>
            <a:off x="2444305" y="5734303"/>
            <a:ext cx="440817" cy="166814"/>
          </a:xfrm>
          <a:prstGeom prst="rect">
            <a:avLst/>
          </a:prstGeom>
          <a:blipFill>
            <a:blip r:embed="rId4" cstate="print"/>
            <a:stretch>
              <a:fillRect/>
            </a:stretch>
          </a:blipFill>
        </p:spPr>
        <p:txBody>
          <a:bodyPr wrap="square" lIns="0" tIns="0" rIns="0" bIns="0" rtlCol="0"/>
          <a:lstStyle/>
          <a:p/>
        </p:txBody>
      </p:sp>
      <p:sp>
        <p:nvSpPr>
          <p:cNvPr id="41" name="object 41"/>
          <p:cNvSpPr/>
          <p:nvPr/>
        </p:nvSpPr>
        <p:spPr>
          <a:xfrm>
            <a:off x="2449067" y="5658904"/>
            <a:ext cx="393065" cy="119380"/>
          </a:xfrm>
          <a:custGeom>
            <a:avLst/>
            <a:gdLst/>
            <a:ahLst/>
            <a:cxnLst/>
            <a:rect l="l" t="t" r="r" b="b"/>
            <a:pathLst>
              <a:path w="393064" h="119379">
                <a:moveTo>
                  <a:pt x="0" y="0"/>
                </a:moveTo>
                <a:lnTo>
                  <a:pt x="39496" y="18859"/>
                </a:lnTo>
                <a:lnTo>
                  <a:pt x="98583" y="33008"/>
                </a:lnTo>
                <a:lnTo>
                  <a:pt x="176149" y="40081"/>
                </a:lnTo>
                <a:lnTo>
                  <a:pt x="182625" y="40081"/>
                </a:lnTo>
                <a:lnTo>
                  <a:pt x="189737" y="40081"/>
                </a:lnTo>
                <a:lnTo>
                  <a:pt x="196850" y="40081"/>
                </a:lnTo>
                <a:lnTo>
                  <a:pt x="203326" y="40081"/>
                </a:lnTo>
                <a:lnTo>
                  <a:pt x="210312" y="40081"/>
                </a:lnTo>
                <a:lnTo>
                  <a:pt x="216788" y="40081"/>
                </a:lnTo>
                <a:lnTo>
                  <a:pt x="257895" y="37677"/>
                </a:lnTo>
                <a:lnTo>
                  <a:pt x="326391" y="26899"/>
                </a:lnTo>
                <a:lnTo>
                  <a:pt x="364936" y="14673"/>
                </a:lnTo>
                <a:lnTo>
                  <a:pt x="393064" y="0"/>
                </a:lnTo>
                <a:lnTo>
                  <a:pt x="393064" y="55994"/>
                </a:lnTo>
                <a:lnTo>
                  <a:pt x="393064" y="60121"/>
                </a:lnTo>
                <a:lnTo>
                  <a:pt x="393064" y="63652"/>
                </a:lnTo>
                <a:lnTo>
                  <a:pt x="393064" y="74269"/>
                </a:lnTo>
                <a:lnTo>
                  <a:pt x="392430" y="74853"/>
                </a:lnTo>
                <a:lnTo>
                  <a:pt x="391287" y="75438"/>
                </a:lnTo>
                <a:lnTo>
                  <a:pt x="390651" y="76034"/>
                </a:lnTo>
                <a:lnTo>
                  <a:pt x="378884" y="68022"/>
                </a:lnTo>
                <a:lnTo>
                  <a:pt x="365855" y="61887"/>
                </a:lnTo>
                <a:lnTo>
                  <a:pt x="351825" y="57961"/>
                </a:lnTo>
                <a:lnTo>
                  <a:pt x="337057" y="56578"/>
                </a:lnTo>
                <a:lnTo>
                  <a:pt x="320097" y="58402"/>
                </a:lnTo>
                <a:lnTo>
                  <a:pt x="303958" y="63652"/>
                </a:lnTo>
                <a:lnTo>
                  <a:pt x="289034" y="71998"/>
                </a:lnTo>
                <a:lnTo>
                  <a:pt x="275717" y="83108"/>
                </a:lnTo>
                <a:lnTo>
                  <a:pt x="259135" y="86231"/>
                </a:lnTo>
                <a:lnTo>
                  <a:pt x="244221" y="93495"/>
                </a:lnTo>
                <a:lnTo>
                  <a:pt x="231497" y="104406"/>
                </a:lnTo>
                <a:lnTo>
                  <a:pt x="221487" y="118465"/>
                </a:lnTo>
                <a:lnTo>
                  <a:pt x="213359" y="118465"/>
                </a:lnTo>
                <a:lnTo>
                  <a:pt x="205105" y="119062"/>
                </a:lnTo>
                <a:lnTo>
                  <a:pt x="196850" y="119062"/>
                </a:lnTo>
                <a:lnTo>
                  <a:pt x="127444" y="115296"/>
                </a:lnTo>
                <a:lnTo>
                  <a:pt x="69659" y="105286"/>
                </a:lnTo>
                <a:lnTo>
                  <a:pt x="26257" y="90966"/>
                </a:lnTo>
                <a:lnTo>
                  <a:pt x="0" y="74269"/>
                </a:lnTo>
                <a:lnTo>
                  <a:pt x="0" y="63652"/>
                </a:lnTo>
                <a:lnTo>
                  <a:pt x="0" y="60121"/>
                </a:lnTo>
                <a:lnTo>
                  <a:pt x="0" y="55994"/>
                </a:lnTo>
                <a:lnTo>
                  <a:pt x="0" y="0"/>
                </a:lnTo>
                <a:close/>
              </a:path>
            </a:pathLst>
          </a:custGeom>
          <a:ln w="9525">
            <a:solidFill>
              <a:srgbClr val="8AC53E"/>
            </a:solidFill>
          </a:ln>
        </p:spPr>
        <p:txBody>
          <a:bodyPr wrap="square" lIns="0" tIns="0" rIns="0" bIns="0" rtlCol="0"/>
          <a:lstStyle/>
          <a:p/>
        </p:txBody>
      </p:sp>
      <p:sp>
        <p:nvSpPr>
          <p:cNvPr id="42" name="object 42"/>
          <p:cNvSpPr/>
          <p:nvPr/>
        </p:nvSpPr>
        <p:spPr>
          <a:xfrm>
            <a:off x="2449067" y="5556377"/>
            <a:ext cx="393065" cy="118745"/>
          </a:xfrm>
          <a:custGeom>
            <a:avLst/>
            <a:gdLst/>
            <a:ahLst/>
            <a:cxnLst/>
            <a:rect l="l" t="t" r="r" b="b"/>
            <a:pathLst>
              <a:path w="393064" h="118745">
                <a:moveTo>
                  <a:pt x="0" y="0"/>
                </a:moveTo>
                <a:lnTo>
                  <a:pt x="35990" y="17194"/>
                </a:lnTo>
                <a:lnTo>
                  <a:pt x="83613" y="29762"/>
                </a:lnTo>
                <a:lnTo>
                  <a:pt x="138642" y="37472"/>
                </a:lnTo>
                <a:lnTo>
                  <a:pt x="196850" y="40093"/>
                </a:lnTo>
                <a:lnTo>
                  <a:pt x="254636" y="37472"/>
                </a:lnTo>
                <a:lnTo>
                  <a:pt x="309483" y="29762"/>
                </a:lnTo>
                <a:lnTo>
                  <a:pt x="357066" y="17194"/>
                </a:lnTo>
                <a:lnTo>
                  <a:pt x="393064" y="0"/>
                </a:lnTo>
                <a:lnTo>
                  <a:pt x="393064" y="55397"/>
                </a:lnTo>
                <a:lnTo>
                  <a:pt x="393064" y="59524"/>
                </a:lnTo>
                <a:lnTo>
                  <a:pt x="393064" y="63652"/>
                </a:lnTo>
                <a:lnTo>
                  <a:pt x="393064" y="73660"/>
                </a:lnTo>
                <a:lnTo>
                  <a:pt x="369417" y="89425"/>
                </a:lnTo>
                <a:lnTo>
                  <a:pt x="330946" y="103038"/>
                </a:lnTo>
                <a:lnTo>
                  <a:pt x="279782" y="113007"/>
                </a:lnTo>
                <a:lnTo>
                  <a:pt x="218058" y="117843"/>
                </a:lnTo>
                <a:lnTo>
                  <a:pt x="216788" y="117843"/>
                </a:lnTo>
                <a:lnTo>
                  <a:pt x="216281" y="118427"/>
                </a:lnTo>
                <a:lnTo>
                  <a:pt x="177926" y="118427"/>
                </a:lnTo>
                <a:lnTo>
                  <a:pt x="177419" y="117843"/>
                </a:lnTo>
                <a:lnTo>
                  <a:pt x="176149" y="117843"/>
                </a:lnTo>
                <a:lnTo>
                  <a:pt x="175006" y="117843"/>
                </a:lnTo>
                <a:lnTo>
                  <a:pt x="113353" y="113007"/>
                </a:lnTo>
                <a:lnTo>
                  <a:pt x="62309" y="103038"/>
                </a:lnTo>
                <a:lnTo>
                  <a:pt x="23862" y="89425"/>
                </a:lnTo>
                <a:lnTo>
                  <a:pt x="0" y="73660"/>
                </a:lnTo>
                <a:lnTo>
                  <a:pt x="0" y="63652"/>
                </a:lnTo>
                <a:lnTo>
                  <a:pt x="0" y="59524"/>
                </a:lnTo>
                <a:lnTo>
                  <a:pt x="0" y="55397"/>
                </a:lnTo>
                <a:lnTo>
                  <a:pt x="0" y="0"/>
                </a:lnTo>
                <a:close/>
              </a:path>
            </a:pathLst>
          </a:custGeom>
          <a:ln w="9525">
            <a:solidFill>
              <a:srgbClr val="8AC53E"/>
            </a:solidFill>
          </a:ln>
        </p:spPr>
        <p:txBody>
          <a:bodyPr wrap="square" lIns="0" tIns="0" rIns="0" bIns="0" rtlCol="0"/>
          <a:lstStyle/>
          <a:p/>
        </p:txBody>
      </p:sp>
      <p:sp>
        <p:nvSpPr>
          <p:cNvPr id="43" name="object 43"/>
          <p:cNvSpPr/>
          <p:nvPr/>
        </p:nvSpPr>
        <p:spPr>
          <a:xfrm>
            <a:off x="2449067" y="5439155"/>
            <a:ext cx="393065" cy="133985"/>
          </a:xfrm>
          <a:custGeom>
            <a:avLst/>
            <a:gdLst/>
            <a:ahLst/>
            <a:cxnLst/>
            <a:rect l="l" t="t" r="r" b="b"/>
            <a:pathLst>
              <a:path w="393064" h="133985">
                <a:moveTo>
                  <a:pt x="196850" y="0"/>
                </a:moveTo>
                <a:lnTo>
                  <a:pt x="261734" y="3756"/>
                </a:lnTo>
                <a:lnTo>
                  <a:pt x="314080" y="13955"/>
                </a:lnTo>
                <a:lnTo>
                  <a:pt x="353477" y="28995"/>
                </a:lnTo>
                <a:lnTo>
                  <a:pt x="391794" y="67183"/>
                </a:lnTo>
                <a:lnTo>
                  <a:pt x="393064" y="69469"/>
                </a:lnTo>
                <a:lnTo>
                  <a:pt x="393064" y="70739"/>
                </a:lnTo>
                <a:lnTo>
                  <a:pt x="393064" y="74803"/>
                </a:lnTo>
                <a:lnTo>
                  <a:pt x="393064" y="88900"/>
                </a:lnTo>
                <a:lnTo>
                  <a:pt x="366924" y="105602"/>
                </a:lnTo>
                <a:lnTo>
                  <a:pt x="323865" y="119935"/>
                </a:lnTo>
                <a:lnTo>
                  <a:pt x="266352" y="129958"/>
                </a:lnTo>
                <a:lnTo>
                  <a:pt x="196850" y="133731"/>
                </a:lnTo>
                <a:lnTo>
                  <a:pt x="127230" y="129958"/>
                </a:lnTo>
                <a:lnTo>
                  <a:pt x="69468" y="119935"/>
                </a:lnTo>
                <a:lnTo>
                  <a:pt x="26185" y="105602"/>
                </a:lnTo>
                <a:lnTo>
                  <a:pt x="0" y="88900"/>
                </a:lnTo>
                <a:lnTo>
                  <a:pt x="0" y="74803"/>
                </a:lnTo>
                <a:lnTo>
                  <a:pt x="0" y="70739"/>
                </a:lnTo>
                <a:lnTo>
                  <a:pt x="0" y="69469"/>
                </a:lnTo>
                <a:lnTo>
                  <a:pt x="634" y="67691"/>
                </a:lnTo>
                <a:lnTo>
                  <a:pt x="40021" y="28639"/>
                </a:lnTo>
                <a:lnTo>
                  <a:pt x="79516" y="13768"/>
                </a:lnTo>
                <a:lnTo>
                  <a:pt x="131910" y="3702"/>
                </a:lnTo>
                <a:lnTo>
                  <a:pt x="196850" y="0"/>
                </a:lnTo>
                <a:close/>
              </a:path>
            </a:pathLst>
          </a:custGeom>
          <a:ln w="9525">
            <a:solidFill>
              <a:srgbClr val="8AC53E"/>
            </a:solidFill>
          </a:ln>
        </p:spPr>
        <p:txBody>
          <a:bodyPr wrap="square" lIns="0" tIns="0" rIns="0" bIns="0" rtlCol="0"/>
          <a:lstStyle/>
          <a:p/>
        </p:txBody>
      </p:sp>
      <p:sp>
        <p:nvSpPr>
          <p:cNvPr id="44" name="object 44"/>
          <p:cNvSpPr/>
          <p:nvPr/>
        </p:nvSpPr>
        <p:spPr>
          <a:xfrm>
            <a:off x="1923097" y="3555301"/>
            <a:ext cx="2617089" cy="1814131"/>
          </a:xfrm>
          <a:prstGeom prst="rect">
            <a:avLst/>
          </a:prstGeom>
          <a:blipFill>
            <a:blip r:embed="rId5" cstate="print"/>
            <a:stretch>
              <a:fillRect/>
            </a:stretch>
          </a:blipFill>
        </p:spPr>
        <p:txBody>
          <a:bodyPr wrap="square" lIns="0" tIns="0" rIns="0" bIns="0" rtlCol="0"/>
          <a:lstStyle/>
          <a:p/>
        </p:txBody>
      </p:sp>
      <p:sp>
        <p:nvSpPr>
          <p:cNvPr id="45" name="object 45"/>
          <p:cNvSpPr/>
          <p:nvPr/>
        </p:nvSpPr>
        <p:spPr>
          <a:xfrm>
            <a:off x="3038855" y="5442203"/>
            <a:ext cx="433070" cy="455930"/>
          </a:xfrm>
          <a:custGeom>
            <a:avLst/>
            <a:gdLst/>
            <a:ahLst/>
            <a:cxnLst/>
            <a:rect l="l" t="t" r="r" b="b"/>
            <a:pathLst>
              <a:path w="433070" h="455929">
                <a:moveTo>
                  <a:pt x="0" y="321170"/>
                </a:moveTo>
                <a:lnTo>
                  <a:pt x="0" y="386372"/>
                </a:lnTo>
                <a:lnTo>
                  <a:pt x="635" y="387540"/>
                </a:lnTo>
                <a:lnTo>
                  <a:pt x="1143" y="388721"/>
                </a:lnTo>
                <a:lnTo>
                  <a:pt x="44560" y="428781"/>
                </a:lnTo>
                <a:lnTo>
                  <a:pt x="86401" y="443102"/>
                </a:lnTo>
                <a:lnTo>
                  <a:pt x="138233" y="452377"/>
                </a:lnTo>
                <a:lnTo>
                  <a:pt x="197485" y="455676"/>
                </a:lnTo>
                <a:lnTo>
                  <a:pt x="212344" y="455676"/>
                </a:lnTo>
                <a:lnTo>
                  <a:pt x="219456" y="455091"/>
                </a:lnTo>
                <a:lnTo>
                  <a:pt x="208170" y="443709"/>
                </a:lnTo>
                <a:lnTo>
                  <a:pt x="199564" y="430125"/>
                </a:lnTo>
                <a:lnTo>
                  <a:pt x="194077" y="414781"/>
                </a:lnTo>
                <a:lnTo>
                  <a:pt x="192150" y="398119"/>
                </a:lnTo>
                <a:lnTo>
                  <a:pt x="192807" y="388543"/>
                </a:lnTo>
                <a:lnTo>
                  <a:pt x="194738" y="379245"/>
                </a:lnTo>
                <a:lnTo>
                  <a:pt x="197883" y="370278"/>
                </a:lnTo>
                <a:lnTo>
                  <a:pt x="202183" y="361696"/>
                </a:lnTo>
                <a:lnTo>
                  <a:pt x="197485" y="361696"/>
                </a:lnTo>
                <a:lnTo>
                  <a:pt x="130051" y="358503"/>
                </a:lnTo>
                <a:lnTo>
                  <a:pt x="74358" y="349805"/>
                </a:lnTo>
                <a:lnTo>
                  <a:pt x="30857" y="336921"/>
                </a:lnTo>
                <a:lnTo>
                  <a:pt x="0" y="321170"/>
                </a:lnTo>
                <a:close/>
              </a:path>
              <a:path w="433070" h="455929">
                <a:moveTo>
                  <a:pt x="284988" y="325335"/>
                </a:moveTo>
                <a:lnTo>
                  <a:pt x="280289" y="325335"/>
                </a:lnTo>
                <a:lnTo>
                  <a:pt x="267132" y="327535"/>
                </a:lnTo>
                <a:lnTo>
                  <a:pt x="255619" y="333697"/>
                </a:lnTo>
                <a:lnTo>
                  <a:pt x="246534" y="343161"/>
                </a:lnTo>
                <a:lnTo>
                  <a:pt x="240665" y="355269"/>
                </a:lnTo>
                <a:lnTo>
                  <a:pt x="230312" y="363208"/>
                </a:lnTo>
                <a:lnTo>
                  <a:pt x="222519" y="373400"/>
                </a:lnTo>
                <a:lnTo>
                  <a:pt x="217608" y="385243"/>
                </a:lnTo>
                <a:lnTo>
                  <a:pt x="215899" y="398132"/>
                </a:lnTo>
                <a:lnTo>
                  <a:pt x="219737" y="417571"/>
                </a:lnTo>
                <a:lnTo>
                  <a:pt x="230219" y="433430"/>
                </a:lnTo>
                <a:lnTo>
                  <a:pt x="245796" y="444114"/>
                </a:lnTo>
                <a:lnTo>
                  <a:pt x="264921" y="448030"/>
                </a:lnTo>
                <a:lnTo>
                  <a:pt x="386715" y="448030"/>
                </a:lnTo>
                <a:lnTo>
                  <a:pt x="404633" y="444324"/>
                </a:lnTo>
                <a:lnTo>
                  <a:pt x="419290" y="434235"/>
                </a:lnTo>
                <a:lnTo>
                  <a:pt x="420651" y="432181"/>
                </a:lnTo>
                <a:lnTo>
                  <a:pt x="264921" y="432181"/>
                </a:lnTo>
                <a:lnTo>
                  <a:pt x="252047" y="429502"/>
                </a:lnTo>
                <a:lnTo>
                  <a:pt x="241554" y="422200"/>
                </a:lnTo>
                <a:lnTo>
                  <a:pt x="234489" y="411376"/>
                </a:lnTo>
                <a:lnTo>
                  <a:pt x="231903" y="398119"/>
                </a:lnTo>
                <a:lnTo>
                  <a:pt x="233167" y="388721"/>
                </a:lnTo>
                <a:lnTo>
                  <a:pt x="254254" y="365836"/>
                </a:lnTo>
                <a:lnTo>
                  <a:pt x="254903" y="361696"/>
                </a:lnTo>
                <a:lnTo>
                  <a:pt x="258214" y="353229"/>
                </a:lnTo>
                <a:lnTo>
                  <a:pt x="264064" y="346543"/>
                </a:lnTo>
                <a:lnTo>
                  <a:pt x="271676" y="342169"/>
                </a:lnTo>
                <a:lnTo>
                  <a:pt x="280289" y="340601"/>
                </a:lnTo>
                <a:lnTo>
                  <a:pt x="296880" y="340601"/>
                </a:lnTo>
                <a:lnTo>
                  <a:pt x="298069" y="338836"/>
                </a:lnTo>
                <a:lnTo>
                  <a:pt x="305500" y="328633"/>
                </a:lnTo>
                <a:lnTo>
                  <a:pt x="308923" y="325920"/>
                </a:lnTo>
                <a:lnTo>
                  <a:pt x="287401" y="325920"/>
                </a:lnTo>
                <a:lnTo>
                  <a:pt x="284988" y="325335"/>
                </a:lnTo>
                <a:close/>
              </a:path>
              <a:path w="433070" h="455929">
                <a:moveTo>
                  <a:pt x="379335" y="314756"/>
                </a:moveTo>
                <a:lnTo>
                  <a:pt x="338201" y="314756"/>
                </a:lnTo>
                <a:lnTo>
                  <a:pt x="356586" y="318564"/>
                </a:lnTo>
                <a:lnTo>
                  <a:pt x="371649" y="328923"/>
                </a:lnTo>
                <a:lnTo>
                  <a:pt x="381831" y="344235"/>
                </a:lnTo>
                <a:lnTo>
                  <a:pt x="385571" y="362902"/>
                </a:lnTo>
                <a:lnTo>
                  <a:pt x="385571" y="369366"/>
                </a:lnTo>
                <a:lnTo>
                  <a:pt x="392048" y="370535"/>
                </a:lnTo>
                <a:lnTo>
                  <a:pt x="401919" y="374150"/>
                </a:lnTo>
                <a:lnTo>
                  <a:pt x="409765" y="380957"/>
                </a:lnTo>
                <a:lnTo>
                  <a:pt x="414944" y="390185"/>
                </a:lnTo>
                <a:lnTo>
                  <a:pt x="416814" y="401066"/>
                </a:lnTo>
                <a:lnTo>
                  <a:pt x="414432" y="413112"/>
                </a:lnTo>
                <a:lnTo>
                  <a:pt x="407955" y="423010"/>
                </a:lnTo>
                <a:lnTo>
                  <a:pt x="398383" y="429714"/>
                </a:lnTo>
                <a:lnTo>
                  <a:pt x="386715" y="432181"/>
                </a:lnTo>
                <a:lnTo>
                  <a:pt x="420651" y="432181"/>
                </a:lnTo>
                <a:lnTo>
                  <a:pt x="429184" y="419302"/>
                </a:lnTo>
                <a:lnTo>
                  <a:pt x="432816" y="401066"/>
                </a:lnTo>
                <a:lnTo>
                  <a:pt x="430496" y="386333"/>
                </a:lnTo>
                <a:lnTo>
                  <a:pt x="423973" y="373472"/>
                </a:lnTo>
                <a:lnTo>
                  <a:pt x="413902" y="363254"/>
                </a:lnTo>
                <a:lnTo>
                  <a:pt x="400939" y="356450"/>
                </a:lnTo>
                <a:lnTo>
                  <a:pt x="394422" y="333834"/>
                </a:lnTo>
                <a:lnTo>
                  <a:pt x="380619" y="315568"/>
                </a:lnTo>
                <a:lnTo>
                  <a:pt x="379335" y="314756"/>
                </a:lnTo>
                <a:close/>
              </a:path>
              <a:path w="433070" h="455929">
                <a:moveTo>
                  <a:pt x="296880" y="340601"/>
                </a:moveTo>
                <a:lnTo>
                  <a:pt x="283209" y="340601"/>
                </a:lnTo>
                <a:lnTo>
                  <a:pt x="285622" y="341185"/>
                </a:lnTo>
                <a:lnTo>
                  <a:pt x="288544" y="342353"/>
                </a:lnTo>
                <a:lnTo>
                  <a:pt x="294513" y="344119"/>
                </a:lnTo>
                <a:lnTo>
                  <a:pt x="296880" y="340601"/>
                </a:lnTo>
                <a:close/>
              </a:path>
              <a:path w="433070" h="455929">
                <a:moveTo>
                  <a:pt x="0" y="219024"/>
                </a:moveTo>
                <a:lnTo>
                  <a:pt x="0" y="293039"/>
                </a:lnTo>
                <a:lnTo>
                  <a:pt x="26374" y="309675"/>
                </a:lnTo>
                <a:lnTo>
                  <a:pt x="69929" y="323946"/>
                </a:lnTo>
                <a:lnTo>
                  <a:pt x="127890" y="333925"/>
                </a:lnTo>
                <a:lnTo>
                  <a:pt x="197485" y="337680"/>
                </a:lnTo>
                <a:lnTo>
                  <a:pt x="205739" y="337680"/>
                </a:lnTo>
                <a:lnTo>
                  <a:pt x="213994" y="337083"/>
                </a:lnTo>
                <a:lnTo>
                  <a:pt x="222377" y="337083"/>
                </a:lnTo>
                <a:lnTo>
                  <a:pt x="232334" y="323073"/>
                </a:lnTo>
                <a:lnTo>
                  <a:pt x="245078" y="312199"/>
                </a:lnTo>
                <a:lnTo>
                  <a:pt x="260060" y="304956"/>
                </a:lnTo>
                <a:lnTo>
                  <a:pt x="276732" y="301840"/>
                </a:lnTo>
                <a:lnTo>
                  <a:pt x="290069" y="290773"/>
                </a:lnTo>
                <a:lnTo>
                  <a:pt x="305038" y="282459"/>
                </a:lnTo>
                <a:lnTo>
                  <a:pt x="321220" y="277228"/>
                </a:lnTo>
                <a:lnTo>
                  <a:pt x="338201" y="275412"/>
                </a:lnTo>
                <a:lnTo>
                  <a:pt x="394461" y="275412"/>
                </a:lnTo>
                <a:lnTo>
                  <a:pt x="394461" y="258965"/>
                </a:lnTo>
                <a:lnTo>
                  <a:pt x="176783" y="258965"/>
                </a:lnTo>
                <a:lnTo>
                  <a:pt x="135582" y="256485"/>
                </a:lnTo>
                <a:lnTo>
                  <a:pt x="66895" y="245580"/>
                </a:lnTo>
                <a:lnTo>
                  <a:pt x="28182" y="233640"/>
                </a:lnTo>
                <a:lnTo>
                  <a:pt x="8441" y="224189"/>
                </a:lnTo>
                <a:lnTo>
                  <a:pt x="0" y="219024"/>
                </a:lnTo>
                <a:close/>
              </a:path>
              <a:path w="433070" h="455929">
                <a:moveTo>
                  <a:pt x="338201" y="298907"/>
                </a:moveTo>
                <a:lnTo>
                  <a:pt x="323459" y="300815"/>
                </a:lnTo>
                <a:lnTo>
                  <a:pt x="309705" y="306246"/>
                </a:lnTo>
                <a:lnTo>
                  <a:pt x="297499" y="314760"/>
                </a:lnTo>
                <a:lnTo>
                  <a:pt x="287401" y="325920"/>
                </a:lnTo>
                <a:lnTo>
                  <a:pt x="308923" y="325920"/>
                </a:lnTo>
                <a:lnTo>
                  <a:pt x="315039" y="321071"/>
                </a:lnTo>
                <a:lnTo>
                  <a:pt x="326126" y="316372"/>
                </a:lnTo>
                <a:lnTo>
                  <a:pt x="338201" y="314756"/>
                </a:lnTo>
                <a:lnTo>
                  <a:pt x="379335" y="314756"/>
                </a:lnTo>
                <a:lnTo>
                  <a:pt x="361291" y="303356"/>
                </a:lnTo>
                <a:lnTo>
                  <a:pt x="338201" y="298907"/>
                </a:lnTo>
                <a:close/>
              </a:path>
              <a:path w="433070" h="455929">
                <a:moveTo>
                  <a:pt x="394461" y="275412"/>
                </a:moveTo>
                <a:lnTo>
                  <a:pt x="338201" y="275412"/>
                </a:lnTo>
                <a:lnTo>
                  <a:pt x="353044" y="276788"/>
                </a:lnTo>
                <a:lnTo>
                  <a:pt x="367125" y="280696"/>
                </a:lnTo>
                <a:lnTo>
                  <a:pt x="380206" y="286808"/>
                </a:lnTo>
                <a:lnTo>
                  <a:pt x="392048" y="294792"/>
                </a:lnTo>
                <a:lnTo>
                  <a:pt x="392683" y="294208"/>
                </a:lnTo>
                <a:lnTo>
                  <a:pt x="393827" y="293624"/>
                </a:lnTo>
                <a:lnTo>
                  <a:pt x="394461" y="293039"/>
                </a:lnTo>
                <a:lnTo>
                  <a:pt x="394461" y="275412"/>
                </a:lnTo>
                <a:close/>
              </a:path>
              <a:path w="433070" h="455929">
                <a:moveTo>
                  <a:pt x="394461" y="219024"/>
                </a:moveTo>
                <a:lnTo>
                  <a:pt x="354838" y="237820"/>
                </a:lnTo>
                <a:lnTo>
                  <a:pt x="295529" y="252136"/>
                </a:lnTo>
                <a:lnTo>
                  <a:pt x="217551" y="258965"/>
                </a:lnTo>
                <a:lnTo>
                  <a:pt x="394461" y="258965"/>
                </a:lnTo>
                <a:lnTo>
                  <a:pt x="394461" y="219024"/>
                </a:lnTo>
                <a:close/>
              </a:path>
              <a:path w="433070" h="455929">
                <a:moveTo>
                  <a:pt x="217551" y="234276"/>
                </a:moveTo>
                <a:lnTo>
                  <a:pt x="177926" y="234276"/>
                </a:lnTo>
                <a:lnTo>
                  <a:pt x="178562" y="234861"/>
                </a:lnTo>
                <a:lnTo>
                  <a:pt x="217043" y="234861"/>
                </a:lnTo>
                <a:lnTo>
                  <a:pt x="217551" y="234276"/>
                </a:lnTo>
                <a:close/>
              </a:path>
              <a:path w="433070" h="455929">
                <a:moveTo>
                  <a:pt x="0" y="116840"/>
                </a:moveTo>
                <a:lnTo>
                  <a:pt x="0" y="190246"/>
                </a:lnTo>
                <a:lnTo>
                  <a:pt x="23961" y="205962"/>
                </a:lnTo>
                <a:lnTo>
                  <a:pt x="62531" y="219529"/>
                </a:lnTo>
                <a:lnTo>
                  <a:pt x="113746" y="229461"/>
                </a:lnTo>
                <a:lnTo>
                  <a:pt x="175641" y="234276"/>
                </a:lnTo>
                <a:lnTo>
                  <a:pt x="218820" y="234276"/>
                </a:lnTo>
                <a:lnTo>
                  <a:pt x="280751" y="229461"/>
                </a:lnTo>
                <a:lnTo>
                  <a:pt x="332120" y="219529"/>
                </a:lnTo>
                <a:lnTo>
                  <a:pt x="370750" y="205962"/>
                </a:lnTo>
                <a:lnTo>
                  <a:pt x="394461" y="190246"/>
                </a:lnTo>
                <a:lnTo>
                  <a:pt x="394461" y="156781"/>
                </a:lnTo>
                <a:lnTo>
                  <a:pt x="197485" y="156781"/>
                </a:lnTo>
                <a:lnTo>
                  <a:pt x="139142" y="154183"/>
                </a:lnTo>
                <a:lnTo>
                  <a:pt x="83931" y="146526"/>
                </a:lnTo>
                <a:lnTo>
                  <a:pt x="36125" y="134010"/>
                </a:lnTo>
                <a:lnTo>
                  <a:pt x="0" y="116840"/>
                </a:lnTo>
                <a:close/>
              </a:path>
              <a:path w="433070" h="455929">
                <a:moveTo>
                  <a:pt x="394461" y="116840"/>
                </a:moveTo>
                <a:lnTo>
                  <a:pt x="358344" y="134010"/>
                </a:lnTo>
                <a:lnTo>
                  <a:pt x="310594" y="146526"/>
                </a:lnTo>
                <a:lnTo>
                  <a:pt x="255533" y="154183"/>
                </a:lnTo>
                <a:lnTo>
                  <a:pt x="197485" y="156781"/>
                </a:lnTo>
                <a:lnTo>
                  <a:pt x="394461" y="156781"/>
                </a:lnTo>
                <a:lnTo>
                  <a:pt x="394461" y="116840"/>
                </a:lnTo>
                <a:close/>
              </a:path>
              <a:path w="433070" h="455929">
                <a:moveTo>
                  <a:pt x="197485" y="0"/>
                </a:moveTo>
                <a:lnTo>
                  <a:pt x="132332" y="3688"/>
                </a:lnTo>
                <a:lnTo>
                  <a:pt x="79763" y="13716"/>
                </a:lnTo>
                <a:lnTo>
                  <a:pt x="40135" y="28529"/>
                </a:lnTo>
                <a:lnTo>
                  <a:pt x="1143" y="66294"/>
                </a:lnTo>
                <a:lnTo>
                  <a:pt x="0" y="69342"/>
                </a:lnTo>
                <a:lnTo>
                  <a:pt x="0" y="88646"/>
                </a:lnTo>
                <a:lnTo>
                  <a:pt x="26285" y="105255"/>
                </a:lnTo>
                <a:lnTo>
                  <a:pt x="69691" y="119507"/>
                </a:lnTo>
                <a:lnTo>
                  <a:pt x="127623" y="129472"/>
                </a:lnTo>
                <a:lnTo>
                  <a:pt x="197485" y="133223"/>
                </a:lnTo>
                <a:lnTo>
                  <a:pt x="267267" y="129472"/>
                </a:lnTo>
                <a:lnTo>
                  <a:pt x="325024" y="119507"/>
                </a:lnTo>
                <a:lnTo>
                  <a:pt x="368256" y="105255"/>
                </a:lnTo>
                <a:lnTo>
                  <a:pt x="394461" y="88646"/>
                </a:lnTo>
                <a:lnTo>
                  <a:pt x="394461" y="69342"/>
                </a:lnTo>
                <a:lnTo>
                  <a:pt x="354697" y="28940"/>
                </a:lnTo>
                <a:lnTo>
                  <a:pt x="315166" y="13939"/>
                </a:lnTo>
                <a:lnTo>
                  <a:pt x="262631" y="3754"/>
                </a:lnTo>
                <a:lnTo>
                  <a:pt x="197485" y="0"/>
                </a:lnTo>
                <a:close/>
              </a:path>
            </a:pathLst>
          </a:custGeom>
          <a:solidFill>
            <a:srgbClr val="8AC53E"/>
          </a:solidFill>
        </p:spPr>
        <p:txBody>
          <a:bodyPr wrap="square" lIns="0" tIns="0" rIns="0" bIns="0" rtlCol="0"/>
          <a:lstStyle/>
          <a:p/>
        </p:txBody>
      </p:sp>
      <p:sp>
        <p:nvSpPr>
          <p:cNvPr id="46" name="object 46"/>
          <p:cNvSpPr/>
          <p:nvPr/>
        </p:nvSpPr>
        <p:spPr>
          <a:xfrm>
            <a:off x="3034093" y="5736348"/>
            <a:ext cx="442341" cy="166293"/>
          </a:xfrm>
          <a:prstGeom prst="rect">
            <a:avLst/>
          </a:prstGeom>
          <a:blipFill>
            <a:blip r:embed="rId6" cstate="print"/>
            <a:stretch>
              <a:fillRect/>
            </a:stretch>
          </a:blipFill>
        </p:spPr>
        <p:txBody>
          <a:bodyPr wrap="square" lIns="0" tIns="0" rIns="0" bIns="0" rtlCol="0"/>
          <a:lstStyle/>
          <a:p/>
        </p:txBody>
      </p:sp>
      <p:sp>
        <p:nvSpPr>
          <p:cNvPr id="47" name="object 47"/>
          <p:cNvSpPr/>
          <p:nvPr/>
        </p:nvSpPr>
        <p:spPr>
          <a:xfrm>
            <a:off x="3038855" y="5661228"/>
            <a:ext cx="394970" cy="118745"/>
          </a:xfrm>
          <a:custGeom>
            <a:avLst/>
            <a:gdLst/>
            <a:ahLst/>
            <a:cxnLst/>
            <a:rect l="l" t="t" r="r" b="b"/>
            <a:pathLst>
              <a:path w="394970" h="118745">
                <a:moveTo>
                  <a:pt x="0" y="0"/>
                </a:moveTo>
                <a:lnTo>
                  <a:pt x="39624" y="18795"/>
                </a:lnTo>
                <a:lnTo>
                  <a:pt x="98917" y="32888"/>
                </a:lnTo>
                <a:lnTo>
                  <a:pt x="176783" y="39941"/>
                </a:lnTo>
                <a:lnTo>
                  <a:pt x="183261" y="39941"/>
                </a:lnTo>
                <a:lnTo>
                  <a:pt x="190373" y="39941"/>
                </a:lnTo>
                <a:lnTo>
                  <a:pt x="197485" y="39941"/>
                </a:lnTo>
                <a:lnTo>
                  <a:pt x="203962" y="39941"/>
                </a:lnTo>
                <a:lnTo>
                  <a:pt x="211074" y="39941"/>
                </a:lnTo>
                <a:lnTo>
                  <a:pt x="217551" y="39941"/>
                </a:lnTo>
                <a:lnTo>
                  <a:pt x="258826" y="37544"/>
                </a:lnTo>
                <a:lnTo>
                  <a:pt x="327564" y="26807"/>
                </a:lnTo>
                <a:lnTo>
                  <a:pt x="366226" y="14616"/>
                </a:lnTo>
                <a:lnTo>
                  <a:pt x="394461" y="0"/>
                </a:lnTo>
                <a:lnTo>
                  <a:pt x="394461" y="55803"/>
                </a:lnTo>
                <a:lnTo>
                  <a:pt x="394461" y="59905"/>
                </a:lnTo>
                <a:lnTo>
                  <a:pt x="394461" y="63436"/>
                </a:lnTo>
                <a:lnTo>
                  <a:pt x="394461" y="74015"/>
                </a:lnTo>
                <a:lnTo>
                  <a:pt x="393827" y="74599"/>
                </a:lnTo>
                <a:lnTo>
                  <a:pt x="392683" y="75183"/>
                </a:lnTo>
                <a:lnTo>
                  <a:pt x="392048" y="75768"/>
                </a:lnTo>
                <a:lnTo>
                  <a:pt x="380206" y="67784"/>
                </a:lnTo>
                <a:lnTo>
                  <a:pt x="367125" y="61672"/>
                </a:lnTo>
                <a:lnTo>
                  <a:pt x="353044" y="57764"/>
                </a:lnTo>
                <a:lnTo>
                  <a:pt x="338201" y="56387"/>
                </a:lnTo>
                <a:lnTo>
                  <a:pt x="321220" y="58204"/>
                </a:lnTo>
                <a:lnTo>
                  <a:pt x="305038" y="63434"/>
                </a:lnTo>
                <a:lnTo>
                  <a:pt x="290069" y="71748"/>
                </a:lnTo>
                <a:lnTo>
                  <a:pt x="276732" y="82816"/>
                </a:lnTo>
                <a:lnTo>
                  <a:pt x="260060" y="85931"/>
                </a:lnTo>
                <a:lnTo>
                  <a:pt x="245078" y="93175"/>
                </a:lnTo>
                <a:lnTo>
                  <a:pt x="232334" y="104049"/>
                </a:lnTo>
                <a:lnTo>
                  <a:pt x="222377" y="118059"/>
                </a:lnTo>
                <a:lnTo>
                  <a:pt x="213994" y="118059"/>
                </a:lnTo>
                <a:lnTo>
                  <a:pt x="205739" y="118656"/>
                </a:lnTo>
                <a:lnTo>
                  <a:pt x="197485" y="118656"/>
                </a:lnTo>
                <a:lnTo>
                  <a:pt x="127890" y="114901"/>
                </a:lnTo>
                <a:lnTo>
                  <a:pt x="69929" y="104922"/>
                </a:lnTo>
                <a:lnTo>
                  <a:pt x="26374" y="90650"/>
                </a:lnTo>
                <a:lnTo>
                  <a:pt x="0" y="74015"/>
                </a:lnTo>
                <a:lnTo>
                  <a:pt x="0" y="63436"/>
                </a:lnTo>
                <a:lnTo>
                  <a:pt x="0" y="59905"/>
                </a:lnTo>
                <a:lnTo>
                  <a:pt x="0" y="55803"/>
                </a:lnTo>
                <a:lnTo>
                  <a:pt x="0" y="0"/>
                </a:lnTo>
                <a:close/>
              </a:path>
            </a:pathLst>
          </a:custGeom>
          <a:ln w="9524">
            <a:solidFill>
              <a:srgbClr val="8AC53E"/>
            </a:solidFill>
          </a:ln>
        </p:spPr>
        <p:txBody>
          <a:bodyPr wrap="square" lIns="0" tIns="0" rIns="0" bIns="0" rtlCol="0"/>
          <a:lstStyle/>
          <a:p/>
        </p:txBody>
      </p:sp>
      <p:sp>
        <p:nvSpPr>
          <p:cNvPr id="48" name="object 48"/>
          <p:cNvSpPr/>
          <p:nvPr/>
        </p:nvSpPr>
        <p:spPr>
          <a:xfrm>
            <a:off x="3038855" y="5559044"/>
            <a:ext cx="394970" cy="118110"/>
          </a:xfrm>
          <a:custGeom>
            <a:avLst/>
            <a:gdLst/>
            <a:ahLst/>
            <a:cxnLst/>
            <a:rect l="l" t="t" r="r" b="b"/>
            <a:pathLst>
              <a:path w="394970" h="118110">
                <a:moveTo>
                  <a:pt x="0" y="0"/>
                </a:moveTo>
                <a:lnTo>
                  <a:pt x="36125" y="17170"/>
                </a:lnTo>
                <a:lnTo>
                  <a:pt x="83931" y="29686"/>
                </a:lnTo>
                <a:lnTo>
                  <a:pt x="139142" y="37343"/>
                </a:lnTo>
                <a:lnTo>
                  <a:pt x="197485" y="39941"/>
                </a:lnTo>
                <a:lnTo>
                  <a:pt x="255533" y="37343"/>
                </a:lnTo>
                <a:lnTo>
                  <a:pt x="310594" y="29686"/>
                </a:lnTo>
                <a:lnTo>
                  <a:pt x="358344" y="17170"/>
                </a:lnTo>
                <a:lnTo>
                  <a:pt x="394461" y="0"/>
                </a:lnTo>
                <a:lnTo>
                  <a:pt x="394461" y="55206"/>
                </a:lnTo>
                <a:lnTo>
                  <a:pt x="394461" y="59321"/>
                </a:lnTo>
                <a:lnTo>
                  <a:pt x="394461" y="63423"/>
                </a:lnTo>
                <a:lnTo>
                  <a:pt x="394461" y="73405"/>
                </a:lnTo>
                <a:lnTo>
                  <a:pt x="370750" y="89122"/>
                </a:lnTo>
                <a:lnTo>
                  <a:pt x="332120" y="102689"/>
                </a:lnTo>
                <a:lnTo>
                  <a:pt x="280751" y="112621"/>
                </a:lnTo>
                <a:lnTo>
                  <a:pt x="218820" y="117436"/>
                </a:lnTo>
                <a:lnTo>
                  <a:pt x="217551" y="117436"/>
                </a:lnTo>
                <a:lnTo>
                  <a:pt x="217043" y="118021"/>
                </a:lnTo>
                <a:lnTo>
                  <a:pt x="178562" y="118021"/>
                </a:lnTo>
                <a:lnTo>
                  <a:pt x="177926" y="117436"/>
                </a:lnTo>
                <a:lnTo>
                  <a:pt x="176783" y="117436"/>
                </a:lnTo>
                <a:lnTo>
                  <a:pt x="175641" y="117436"/>
                </a:lnTo>
                <a:lnTo>
                  <a:pt x="113746" y="112621"/>
                </a:lnTo>
                <a:lnTo>
                  <a:pt x="62531" y="102689"/>
                </a:lnTo>
                <a:lnTo>
                  <a:pt x="23961" y="89122"/>
                </a:lnTo>
                <a:lnTo>
                  <a:pt x="0" y="73405"/>
                </a:lnTo>
                <a:lnTo>
                  <a:pt x="0" y="63423"/>
                </a:lnTo>
                <a:lnTo>
                  <a:pt x="0" y="59321"/>
                </a:lnTo>
                <a:lnTo>
                  <a:pt x="0" y="55206"/>
                </a:lnTo>
                <a:lnTo>
                  <a:pt x="0" y="0"/>
                </a:lnTo>
                <a:close/>
              </a:path>
            </a:pathLst>
          </a:custGeom>
          <a:ln w="9525">
            <a:solidFill>
              <a:srgbClr val="8AC53E"/>
            </a:solidFill>
          </a:ln>
        </p:spPr>
        <p:txBody>
          <a:bodyPr wrap="square" lIns="0" tIns="0" rIns="0" bIns="0" rtlCol="0"/>
          <a:lstStyle/>
          <a:p/>
        </p:txBody>
      </p:sp>
      <p:sp>
        <p:nvSpPr>
          <p:cNvPr id="49" name="object 49"/>
          <p:cNvSpPr/>
          <p:nvPr/>
        </p:nvSpPr>
        <p:spPr>
          <a:xfrm>
            <a:off x="3038855" y="5442203"/>
            <a:ext cx="394970" cy="133350"/>
          </a:xfrm>
          <a:custGeom>
            <a:avLst/>
            <a:gdLst/>
            <a:ahLst/>
            <a:cxnLst/>
            <a:rect l="l" t="t" r="r" b="b"/>
            <a:pathLst>
              <a:path w="394970" h="133350">
                <a:moveTo>
                  <a:pt x="197485" y="0"/>
                </a:moveTo>
                <a:lnTo>
                  <a:pt x="262631" y="3754"/>
                </a:lnTo>
                <a:lnTo>
                  <a:pt x="315166" y="13939"/>
                </a:lnTo>
                <a:lnTo>
                  <a:pt x="354697" y="28940"/>
                </a:lnTo>
                <a:lnTo>
                  <a:pt x="393192" y="66929"/>
                </a:lnTo>
                <a:lnTo>
                  <a:pt x="394461" y="69342"/>
                </a:lnTo>
                <a:lnTo>
                  <a:pt x="394461" y="70485"/>
                </a:lnTo>
                <a:lnTo>
                  <a:pt x="394461" y="74549"/>
                </a:lnTo>
                <a:lnTo>
                  <a:pt x="394461" y="88646"/>
                </a:lnTo>
                <a:lnTo>
                  <a:pt x="368256" y="105255"/>
                </a:lnTo>
                <a:lnTo>
                  <a:pt x="325024" y="119507"/>
                </a:lnTo>
                <a:lnTo>
                  <a:pt x="267267" y="129472"/>
                </a:lnTo>
                <a:lnTo>
                  <a:pt x="197485" y="133223"/>
                </a:lnTo>
                <a:lnTo>
                  <a:pt x="127623" y="129472"/>
                </a:lnTo>
                <a:lnTo>
                  <a:pt x="69691" y="119507"/>
                </a:lnTo>
                <a:lnTo>
                  <a:pt x="26285" y="105255"/>
                </a:lnTo>
                <a:lnTo>
                  <a:pt x="0" y="88646"/>
                </a:lnTo>
                <a:lnTo>
                  <a:pt x="0" y="74549"/>
                </a:lnTo>
                <a:lnTo>
                  <a:pt x="0" y="70485"/>
                </a:lnTo>
                <a:lnTo>
                  <a:pt x="0" y="69342"/>
                </a:lnTo>
                <a:lnTo>
                  <a:pt x="635" y="67564"/>
                </a:lnTo>
                <a:lnTo>
                  <a:pt x="40135" y="28529"/>
                </a:lnTo>
                <a:lnTo>
                  <a:pt x="79763" y="13716"/>
                </a:lnTo>
                <a:lnTo>
                  <a:pt x="132332" y="3688"/>
                </a:lnTo>
                <a:lnTo>
                  <a:pt x="197485" y="0"/>
                </a:lnTo>
                <a:close/>
              </a:path>
            </a:pathLst>
          </a:custGeom>
          <a:ln w="9524">
            <a:solidFill>
              <a:srgbClr val="8AC53E"/>
            </a:solidFill>
          </a:ln>
        </p:spPr>
        <p:txBody>
          <a:bodyPr wrap="square" lIns="0" tIns="0" rIns="0" bIns="0" rtlCol="0"/>
          <a:lstStyle/>
          <a:p/>
        </p:txBody>
      </p:sp>
      <p:sp>
        <p:nvSpPr>
          <p:cNvPr id="50" name="object 50"/>
          <p:cNvSpPr/>
          <p:nvPr/>
        </p:nvSpPr>
        <p:spPr>
          <a:xfrm>
            <a:off x="3633215" y="5446776"/>
            <a:ext cx="431800" cy="457200"/>
          </a:xfrm>
          <a:custGeom>
            <a:avLst/>
            <a:gdLst/>
            <a:ahLst/>
            <a:cxnLst/>
            <a:rect l="l" t="t" r="r" b="b"/>
            <a:pathLst>
              <a:path w="431800" h="457200">
                <a:moveTo>
                  <a:pt x="0" y="322249"/>
                </a:moveTo>
                <a:lnTo>
                  <a:pt x="0" y="387654"/>
                </a:lnTo>
                <a:lnTo>
                  <a:pt x="635" y="388835"/>
                </a:lnTo>
                <a:lnTo>
                  <a:pt x="1143" y="390017"/>
                </a:lnTo>
                <a:lnTo>
                  <a:pt x="44446" y="430212"/>
                </a:lnTo>
                <a:lnTo>
                  <a:pt x="86154" y="444582"/>
                </a:lnTo>
                <a:lnTo>
                  <a:pt x="137811" y="453890"/>
                </a:lnTo>
                <a:lnTo>
                  <a:pt x="196850" y="457200"/>
                </a:lnTo>
                <a:lnTo>
                  <a:pt x="211582" y="457200"/>
                </a:lnTo>
                <a:lnTo>
                  <a:pt x="218567" y="456615"/>
                </a:lnTo>
                <a:lnTo>
                  <a:pt x="207428" y="445192"/>
                </a:lnTo>
                <a:lnTo>
                  <a:pt x="198897" y="431561"/>
                </a:lnTo>
                <a:lnTo>
                  <a:pt x="193438" y="416164"/>
                </a:lnTo>
                <a:lnTo>
                  <a:pt x="191516" y="399440"/>
                </a:lnTo>
                <a:lnTo>
                  <a:pt x="192172" y="389841"/>
                </a:lnTo>
                <a:lnTo>
                  <a:pt x="194103" y="380514"/>
                </a:lnTo>
                <a:lnTo>
                  <a:pt x="197248" y="371515"/>
                </a:lnTo>
                <a:lnTo>
                  <a:pt x="201549" y="362902"/>
                </a:lnTo>
                <a:lnTo>
                  <a:pt x="196850" y="362902"/>
                </a:lnTo>
                <a:lnTo>
                  <a:pt x="129605" y="359699"/>
                </a:lnTo>
                <a:lnTo>
                  <a:pt x="74088" y="350972"/>
                </a:lnTo>
                <a:lnTo>
                  <a:pt x="30739" y="338047"/>
                </a:lnTo>
                <a:lnTo>
                  <a:pt x="0" y="322249"/>
                </a:lnTo>
                <a:close/>
              </a:path>
              <a:path w="431800" h="457200">
                <a:moveTo>
                  <a:pt x="284099" y="326415"/>
                </a:moveTo>
                <a:lnTo>
                  <a:pt x="279273" y="326415"/>
                </a:lnTo>
                <a:lnTo>
                  <a:pt x="266191" y="328624"/>
                </a:lnTo>
                <a:lnTo>
                  <a:pt x="254730" y="334810"/>
                </a:lnTo>
                <a:lnTo>
                  <a:pt x="245697" y="344310"/>
                </a:lnTo>
                <a:lnTo>
                  <a:pt x="239903" y="356463"/>
                </a:lnTo>
                <a:lnTo>
                  <a:pt x="229550" y="364425"/>
                </a:lnTo>
                <a:lnTo>
                  <a:pt x="221757" y="374650"/>
                </a:lnTo>
                <a:lnTo>
                  <a:pt x="216846" y="386531"/>
                </a:lnTo>
                <a:lnTo>
                  <a:pt x="215137" y="399465"/>
                </a:lnTo>
                <a:lnTo>
                  <a:pt x="218973" y="418968"/>
                </a:lnTo>
                <a:lnTo>
                  <a:pt x="229441" y="434879"/>
                </a:lnTo>
                <a:lnTo>
                  <a:pt x="244981" y="445600"/>
                </a:lnTo>
                <a:lnTo>
                  <a:pt x="264033" y="449529"/>
                </a:lnTo>
                <a:lnTo>
                  <a:pt x="385318" y="449529"/>
                </a:lnTo>
                <a:lnTo>
                  <a:pt x="403217" y="445812"/>
                </a:lnTo>
                <a:lnTo>
                  <a:pt x="417830" y="435690"/>
                </a:lnTo>
                <a:lnTo>
                  <a:pt x="419185" y="433628"/>
                </a:lnTo>
                <a:lnTo>
                  <a:pt x="264033" y="433628"/>
                </a:lnTo>
                <a:lnTo>
                  <a:pt x="251158" y="430941"/>
                </a:lnTo>
                <a:lnTo>
                  <a:pt x="240665" y="423614"/>
                </a:lnTo>
                <a:lnTo>
                  <a:pt x="233600" y="412754"/>
                </a:lnTo>
                <a:lnTo>
                  <a:pt x="231016" y="399440"/>
                </a:lnTo>
                <a:lnTo>
                  <a:pt x="232298" y="390017"/>
                </a:lnTo>
                <a:lnTo>
                  <a:pt x="253364" y="367068"/>
                </a:lnTo>
                <a:lnTo>
                  <a:pt x="254014" y="362902"/>
                </a:lnTo>
                <a:lnTo>
                  <a:pt x="257323" y="354408"/>
                </a:lnTo>
                <a:lnTo>
                  <a:pt x="263159" y="347697"/>
                </a:lnTo>
                <a:lnTo>
                  <a:pt x="270734" y="343306"/>
                </a:lnTo>
                <a:lnTo>
                  <a:pt x="279273" y="341731"/>
                </a:lnTo>
                <a:lnTo>
                  <a:pt x="295867" y="341731"/>
                </a:lnTo>
                <a:lnTo>
                  <a:pt x="297053" y="339966"/>
                </a:lnTo>
                <a:lnTo>
                  <a:pt x="304411" y="329730"/>
                </a:lnTo>
                <a:lnTo>
                  <a:pt x="307815" y="327012"/>
                </a:lnTo>
                <a:lnTo>
                  <a:pt x="286385" y="327012"/>
                </a:lnTo>
                <a:lnTo>
                  <a:pt x="284099" y="326415"/>
                </a:lnTo>
                <a:close/>
              </a:path>
              <a:path w="431800" h="457200">
                <a:moveTo>
                  <a:pt x="378024" y="315810"/>
                </a:moveTo>
                <a:lnTo>
                  <a:pt x="337058" y="315810"/>
                </a:lnTo>
                <a:lnTo>
                  <a:pt x="355349" y="319630"/>
                </a:lnTo>
                <a:lnTo>
                  <a:pt x="370332" y="330022"/>
                </a:lnTo>
                <a:lnTo>
                  <a:pt x="380456" y="345386"/>
                </a:lnTo>
                <a:lnTo>
                  <a:pt x="384175" y="364121"/>
                </a:lnTo>
                <a:lnTo>
                  <a:pt x="384175" y="370598"/>
                </a:lnTo>
                <a:lnTo>
                  <a:pt x="390651" y="371779"/>
                </a:lnTo>
                <a:lnTo>
                  <a:pt x="400468" y="375403"/>
                </a:lnTo>
                <a:lnTo>
                  <a:pt x="408320" y="382233"/>
                </a:lnTo>
                <a:lnTo>
                  <a:pt x="413529" y="391494"/>
                </a:lnTo>
                <a:lnTo>
                  <a:pt x="415417" y="402412"/>
                </a:lnTo>
                <a:lnTo>
                  <a:pt x="413035" y="414496"/>
                </a:lnTo>
                <a:lnTo>
                  <a:pt x="406558" y="424426"/>
                </a:lnTo>
                <a:lnTo>
                  <a:pt x="396986" y="431153"/>
                </a:lnTo>
                <a:lnTo>
                  <a:pt x="385318" y="433628"/>
                </a:lnTo>
                <a:lnTo>
                  <a:pt x="419185" y="433628"/>
                </a:lnTo>
                <a:lnTo>
                  <a:pt x="427680" y="420709"/>
                </a:lnTo>
                <a:lnTo>
                  <a:pt x="431292" y="402412"/>
                </a:lnTo>
                <a:lnTo>
                  <a:pt x="428974" y="387627"/>
                </a:lnTo>
                <a:lnTo>
                  <a:pt x="422465" y="374723"/>
                </a:lnTo>
                <a:lnTo>
                  <a:pt x="412432" y="364471"/>
                </a:lnTo>
                <a:lnTo>
                  <a:pt x="399542" y="357644"/>
                </a:lnTo>
                <a:lnTo>
                  <a:pt x="393047" y="334950"/>
                </a:lnTo>
                <a:lnTo>
                  <a:pt x="379301" y="316623"/>
                </a:lnTo>
                <a:lnTo>
                  <a:pt x="378024" y="315810"/>
                </a:lnTo>
                <a:close/>
              </a:path>
              <a:path w="431800" h="457200">
                <a:moveTo>
                  <a:pt x="295867" y="341731"/>
                </a:moveTo>
                <a:lnTo>
                  <a:pt x="282321" y="341731"/>
                </a:lnTo>
                <a:lnTo>
                  <a:pt x="284607" y="342328"/>
                </a:lnTo>
                <a:lnTo>
                  <a:pt x="287528" y="343496"/>
                </a:lnTo>
                <a:lnTo>
                  <a:pt x="293497" y="345262"/>
                </a:lnTo>
                <a:lnTo>
                  <a:pt x="295867" y="341731"/>
                </a:lnTo>
                <a:close/>
              </a:path>
              <a:path w="431800" h="457200">
                <a:moveTo>
                  <a:pt x="0" y="219748"/>
                </a:moveTo>
                <a:lnTo>
                  <a:pt x="0" y="294017"/>
                </a:lnTo>
                <a:lnTo>
                  <a:pt x="26257" y="310714"/>
                </a:lnTo>
                <a:lnTo>
                  <a:pt x="69659" y="325034"/>
                </a:lnTo>
                <a:lnTo>
                  <a:pt x="127444" y="335044"/>
                </a:lnTo>
                <a:lnTo>
                  <a:pt x="196850" y="338810"/>
                </a:lnTo>
                <a:lnTo>
                  <a:pt x="205105" y="338810"/>
                </a:lnTo>
                <a:lnTo>
                  <a:pt x="213360" y="338213"/>
                </a:lnTo>
                <a:lnTo>
                  <a:pt x="221487" y="338213"/>
                </a:lnTo>
                <a:lnTo>
                  <a:pt x="231497" y="324154"/>
                </a:lnTo>
                <a:lnTo>
                  <a:pt x="244221" y="313243"/>
                </a:lnTo>
                <a:lnTo>
                  <a:pt x="259135" y="305979"/>
                </a:lnTo>
                <a:lnTo>
                  <a:pt x="275717" y="302856"/>
                </a:lnTo>
                <a:lnTo>
                  <a:pt x="289034" y="291746"/>
                </a:lnTo>
                <a:lnTo>
                  <a:pt x="303958" y="283400"/>
                </a:lnTo>
                <a:lnTo>
                  <a:pt x="320097" y="278150"/>
                </a:lnTo>
                <a:lnTo>
                  <a:pt x="337058" y="276326"/>
                </a:lnTo>
                <a:lnTo>
                  <a:pt x="393064" y="276326"/>
                </a:lnTo>
                <a:lnTo>
                  <a:pt x="393064" y="259829"/>
                </a:lnTo>
                <a:lnTo>
                  <a:pt x="176149" y="259829"/>
                </a:lnTo>
                <a:lnTo>
                  <a:pt x="135116" y="257343"/>
                </a:lnTo>
                <a:lnTo>
                  <a:pt x="66671" y="246400"/>
                </a:lnTo>
                <a:lnTo>
                  <a:pt x="28128" y="234421"/>
                </a:lnTo>
                <a:lnTo>
                  <a:pt x="8439" y="224934"/>
                </a:lnTo>
                <a:lnTo>
                  <a:pt x="0" y="219748"/>
                </a:lnTo>
                <a:close/>
              </a:path>
              <a:path w="431800" h="457200">
                <a:moveTo>
                  <a:pt x="337058" y="299910"/>
                </a:moveTo>
                <a:lnTo>
                  <a:pt x="322335" y="301825"/>
                </a:lnTo>
                <a:lnTo>
                  <a:pt x="308625" y="307274"/>
                </a:lnTo>
                <a:lnTo>
                  <a:pt x="296463" y="315817"/>
                </a:lnTo>
                <a:lnTo>
                  <a:pt x="286385" y="327012"/>
                </a:lnTo>
                <a:lnTo>
                  <a:pt x="307815" y="327012"/>
                </a:lnTo>
                <a:lnTo>
                  <a:pt x="313912" y="322145"/>
                </a:lnTo>
                <a:lnTo>
                  <a:pt x="324985" y="317431"/>
                </a:lnTo>
                <a:lnTo>
                  <a:pt x="337058" y="315810"/>
                </a:lnTo>
                <a:lnTo>
                  <a:pt x="378024" y="315810"/>
                </a:lnTo>
                <a:lnTo>
                  <a:pt x="360054" y="304373"/>
                </a:lnTo>
                <a:lnTo>
                  <a:pt x="337058" y="299910"/>
                </a:lnTo>
                <a:close/>
              </a:path>
              <a:path w="431800" h="457200">
                <a:moveTo>
                  <a:pt x="393064" y="276326"/>
                </a:moveTo>
                <a:lnTo>
                  <a:pt x="337058" y="276326"/>
                </a:lnTo>
                <a:lnTo>
                  <a:pt x="351825" y="277709"/>
                </a:lnTo>
                <a:lnTo>
                  <a:pt x="365855" y="281635"/>
                </a:lnTo>
                <a:lnTo>
                  <a:pt x="378884" y="287770"/>
                </a:lnTo>
                <a:lnTo>
                  <a:pt x="390651" y="295783"/>
                </a:lnTo>
                <a:lnTo>
                  <a:pt x="391287" y="295186"/>
                </a:lnTo>
                <a:lnTo>
                  <a:pt x="392430" y="294601"/>
                </a:lnTo>
                <a:lnTo>
                  <a:pt x="393064" y="294017"/>
                </a:lnTo>
                <a:lnTo>
                  <a:pt x="393064" y="276326"/>
                </a:lnTo>
                <a:close/>
              </a:path>
              <a:path w="431800" h="457200">
                <a:moveTo>
                  <a:pt x="393064" y="219748"/>
                </a:moveTo>
                <a:lnTo>
                  <a:pt x="353568" y="238607"/>
                </a:lnTo>
                <a:lnTo>
                  <a:pt x="294465" y="252976"/>
                </a:lnTo>
                <a:lnTo>
                  <a:pt x="216788" y="259829"/>
                </a:lnTo>
                <a:lnTo>
                  <a:pt x="393064" y="259829"/>
                </a:lnTo>
                <a:lnTo>
                  <a:pt x="393064" y="219748"/>
                </a:lnTo>
                <a:close/>
              </a:path>
              <a:path w="431800" h="457200">
                <a:moveTo>
                  <a:pt x="216788" y="235064"/>
                </a:moveTo>
                <a:lnTo>
                  <a:pt x="177419" y="235064"/>
                </a:lnTo>
                <a:lnTo>
                  <a:pt x="177926" y="235648"/>
                </a:lnTo>
                <a:lnTo>
                  <a:pt x="216281" y="235648"/>
                </a:lnTo>
                <a:lnTo>
                  <a:pt x="216788" y="235064"/>
                </a:lnTo>
                <a:close/>
              </a:path>
              <a:path w="431800" h="457200">
                <a:moveTo>
                  <a:pt x="0" y="117221"/>
                </a:moveTo>
                <a:lnTo>
                  <a:pt x="0" y="190881"/>
                </a:lnTo>
                <a:lnTo>
                  <a:pt x="23862" y="206646"/>
                </a:lnTo>
                <a:lnTo>
                  <a:pt x="62309" y="220259"/>
                </a:lnTo>
                <a:lnTo>
                  <a:pt x="113353" y="230228"/>
                </a:lnTo>
                <a:lnTo>
                  <a:pt x="175006" y="235064"/>
                </a:lnTo>
                <a:lnTo>
                  <a:pt x="218059" y="235064"/>
                </a:lnTo>
                <a:lnTo>
                  <a:pt x="279782" y="230228"/>
                </a:lnTo>
                <a:lnTo>
                  <a:pt x="330946" y="220259"/>
                </a:lnTo>
                <a:lnTo>
                  <a:pt x="369417" y="206646"/>
                </a:lnTo>
                <a:lnTo>
                  <a:pt x="393064" y="190881"/>
                </a:lnTo>
                <a:lnTo>
                  <a:pt x="393064" y="157314"/>
                </a:lnTo>
                <a:lnTo>
                  <a:pt x="196850" y="157314"/>
                </a:lnTo>
                <a:lnTo>
                  <a:pt x="138642" y="154700"/>
                </a:lnTo>
                <a:lnTo>
                  <a:pt x="83613" y="147002"/>
                </a:lnTo>
                <a:lnTo>
                  <a:pt x="35990" y="134437"/>
                </a:lnTo>
                <a:lnTo>
                  <a:pt x="0" y="117221"/>
                </a:lnTo>
                <a:close/>
              </a:path>
              <a:path w="431800" h="457200">
                <a:moveTo>
                  <a:pt x="393064" y="117221"/>
                </a:moveTo>
                <a:lnTo>
                  <a:pt x="357066" y="134437"/>
                </a:lnTo>
                <a:lnTo>
                  <a:pt x="309483" y="147002"/>
                </a:lnTo>
                <a:lnTo>
                  <a:pt x="254636" y="154700"/>
                </a:lnTo>
                <a:lnTo>
                  <a:pt x="196850" y="157314"/>
                </a:lnTo>
                <a:lnTo>
                  <a:pt x="393064" y="157314"/>
                </a:lnTo>
                <a:lnTo>
                  <a:pt x="393064" y="117221"/>
                </a:lnTo>
                <a:close/>
              </a:path>
              <a:path w="431800" h="457200">
                <a:moveTo>
                  <a:pt x="196850" y="0"/>
                </a:moveTo>
                <a:lnTo>
                  <a:pt x="131910" y="3702"/>
                </a:lnTo>
                <a:lnTo>
                  <a:pt x="79516" y="13768"/>
                </a:lnTo>
                <a:lnTo>
                  <a:pt x="40021" y="28639"/>
                </a:lnTo>
                <a:lnTo>
                  <a:pt x="1143" y="66548"/>
                </a:lnTo>
                <a:lnTo>
                  <a:pt x="0" y="69468"/>
                </a:lnTo>
                <a:lnTo>
                  <a:pt x="0" y="88900"/>
                </a:lnTo>
                <a:lnTo>
                  <a:pt x="26185" y="105602"/>
                </a:lnTo>
                <a:lnTo>
                  <a:pt x="69468" y="119935"/>
                </a:lnTo>
                <a:lnTo>
                  <a:pt x="127230" y="129958"/>
                </a:lnTo>
                <a:lnTo>
                  <a:pt x="196850" y="133731"/>
                </a:lnTo>
                <a:lnTo>
                  <a:pt x="266352" y="129958"/>
                </a:lnTo>
                <a:lnTo>
                  <a:pt x="323865" y="119935"/>
                </a:lnTo>
                <a:lnTo>
                  <a:pt x="366924" y="105602"/>
                </a:lnTo>
                <a:lnTo>
                  <a:pt x="393064" y="88900"/>
                </a:lnTo>
                <a:lnTo>
                  <a:pt x="393064" y="69468"/>
                </a:lnTo>
                <a:lnTo>
                  <a:pt x="353477" y="28995"/>
                </a:lnTo>
                <a:lnTo>
                  <a:pt x="314080" y="13955"/>
                </a:lnTo>
                <a:lnTo>
                  <a:pt x="261734" y="3756"/>
                </a:lnTo>
                <a:lnTo>
                  <a:pt x="196850" y="0"/>
                </a:lnTo>
                <a:close/>
              </a:path>
            </a:pathLst>
          </a:custGeom>
          <a:solidFill>
            <a:srgbClr val="8AC53E"/>
          </a:solidFill>
        </p:spPr>
        <p:txBody>
          <a:bodyPr wrap="square" lIns="0" tIns="0" rIns="0" bIns="0" rtlCol="0"/>
          <a:lstStyle/>
          <a:p/>
        </p:txBody>
      </p:sp>
      <p:sp>
        <p:nvSpPr>
          <p:cNvPr id="51" name="object 51"/>
          <p:cNvSpPr/>
          <p:nvPr/>
        </p:nvSpPr>
        <p:spPr>
          <a:xfrm>
            <a:off x="3628453" y="5741923"/>
            <a:ext cx="440817" cy="166814"/>
          </a:xfrm>
          <a:prstGeom prst="rect">
            <a:avLst/>
          </a:prstGeom>
          <a:blipFill>
            <a:blip r:embed="rId7" cstate="print"/>
            <a:stretch>
              <a:fillRect/>
            </a:stretch>
          </a:blipFill>
        </p:spPr>
        <p:txBody>
          <a:bodyPr wrap="square" lIns="0" tIns="0" rIns="0" bIns="0" rtlCol="0"/>
          <a:lstStyle/>
          <a:p/>
        </p:txBody>
      </p:sp>
      <p:sp>
        <p:nvSpPr>
          <p:cNvPr id="52" name="object 52"/>
          <p:cNvSpPr/>
          <p:nvPr/>
        </p:nvSpPr>
        <p:spPr>
          <a:xfrm>
            <a:off x="3633215" y="5666524"/>
            <a:ext cx="393065" cy="119380"/>
          </a:xfrm>
          <a:custGeom>
            <a:avLst/>
            <a:gdLst/>
            <a:ahLst/>
            <a:cxnLst/>
            <a:rect l="l" t="t" r="r" b="b"/>
            <a:pathLst>
              <a:path w="393064" h="119379">
                <a:moveTo>
                  <a:pt x="0" y="0"/>
                </a:moveTo>
                <a:lnTo>
                  <a:pt x="39497" y="18859"/>
                </a:lnTo>
                <a:lnTo>
                  <a:pt x="98583" y="33008"/>
                </a:lnTo>
                <a:lnTo>
                  <a:pt x="176149" y="40081"/>
                </a:lnTo>
                <a:lnTo>
                  <a:pt x="182625" y="40081"/>
                </a:lnTo>
                <a:lnTo>
                  <a:pt x="189737" y="40081"/>
                </a:lnTo>
                <a:lnTo>
                  <a:pt x="196850" y="40081"/>
                </a:lnTo>
                <a:lnTo>
                  <a:pt x="203326" y="40081"/>
                </a:lnTo>
                <a:lnTo>
                  <a:pt x="210312" y="40081"/>
                </a:lnTo>
                <a:lnTo>
                  <a:pt x="216788" y="40081"/>
                </a:lnTo>
                <a:lnTo>
                  <a:pt x="257895" y="37677"/>
                </a:lnTo>
                <a:lnTo>
                  <a:pt x="326391" y="26899"/>
                </a:lnTo>
                <a:lnTo>
                  <a:pt x="364936" y="14673"/>
                </a:lnTo>
                <a:lnTo>
                  <a:pt x="393064" y="0"/>
                </a:lnTo>
                <a:lnTo>
                  <a:pt x="393064" y="55994"/>
                </a:lnTo>
                <a:lnTo>
                  <a:pt x="393064" y="60121"/>
                </a:lnTo>
                <a:lnTo>
                  <a:pt x="393064" y="63652"/>
                </a:lnTo>
                <a:lnTo>
                  <a:pt x="393064" y="74269"/>
                </a:lnTo>
                <a:lnTo>
                  <a:pt x="392430" y="74853"/>
                </a:lnTo>
                <a:lnTo>
                  <a:pt x="391287" y="75438"/>
                </a:lnTo>
                <a:lnTo>
                  <a:pt x="390651" y="76034"/>
                </a:lnTo>
                <a:lnTo>
                  <a:pt x="378884" y="68022"/>
                </a:lnTo>
                <a:lnTo>
                  <a:pt x="365855" y="61887"/>
                </a:lnTo>
                <a:lnTo>
                  <a:pt x="351825" y="57961"/>
                </a:lnTo>
                <a:lnTo>
                  <a:pt x="337058" y="56578"/>
                </a:lnTo>
                <a:lnTo>
                  <a:pt x="320097" y="58402"/>
                </a:lnTo>
                <a:lnTo>
                  <a:pt x="303958" y="63652"/>
                </a:lnTo>
                <a:lnTo>
                  <a:pt x="289034" y="71998"/>
                </a:lnTo>
                <a:lnTo>
                  <a:pt x="275717" y="83108"/>
                </a:lnTo>
                <a:lnTo>
                  <a:pt x="259135" y="86231"/>
                </a:lnTo>
                <a:lnTo>
                  <a:pt x="244221" y="93495"/>
                </a:lnTo>
                <a:lnTo>
                  <a:pt x="231497" y="104406"/>
                </a:lnTo>
                <a:lnTo>
                  <a:pt x="221487" y="118465"/>
                </a:lnTo>
                <a:lnTo>
                  <a:pt x="213360" y="118465"/>
                </a:lnTo>
                <a:lnTo>
                  <a:pt x="205105" y="119062"/>
                </a:lnTo>
                <a:lnTo>
                  <a:pt x="196850" y="119062"/>
                </a:lnTo>
                <a:lnTo>
                  <a:pt x="127444" y="115296"/>
                </a:lnTo>
                <a:lnTo>
                  <a:pt x="69659" y="105286"/>
                </a:lnTo>
                <a:lnTo>
                  <a:pt x="26257" y="90966"/>
                </a:lnTo>
                <a:lnTo>
                  <a:pt x="0" y="74269"/>
                </a:lnTo>
                <a:lnTo>
                  <a:pt x="0" y="63652"/>
                </a:lnTo>
                <a:lnTo>
                  <a:pt x="0" y="60121"/>
                </a:lnTo>
                <a:lnTo>
                  <a:pt x="0" y="55994"/>
                </a:lnTo>
                <a:lnTo>
                  <a:pt x="0" y="0"/>
                </a:lnTo>
                <a:close/>
              </a:path>
            </a:pathLst>
          </a:custGeom>
          <a:ln w="9525">
            <a:solidFill>
              <a:srgbClr val="8AC53E"/>
            </a:solidFill>
          </a:ln>
        </p:spPr>
        <p:txBody>
          <a:bodyPr wrap="square" lIns="0" tIns="0" rIns="0" bIns="0" rtlCol="0"/>
          <a:lstStyle/>
          <a:p/>
        </p:txBody>
      </p:sp>
      <p:sp>
        <p:nvSpPr>
          <p:cNvPr id="53" name="object 53"/>
          <p:cNvSpPr/>
          <p:nvPr/>
        </p:nvSpPr>
        <p:spPr>
          <a:xfrm>
            <a:off x="3633215" y="5563996"/>
            <a:ext cx="393065" cy="118745"/>
          </a:xfrm>
          <a:custGeom>
            <a:avLst/>
            <a:gdLst/>
            <a:ahLst/>
            <a:cxnLst/>
            <a:rect l="l" t="t" r="r" b="b"/>
            <a:pathLst>
              <a:path w="393064" h="118745">
                <a:moveTo>
                  <a:pt x="0" y="0"/>
                </a:moveTo>
                <a:lnTo>
                  <a:pt x="35990" y="17216"/>
                </a:lnTo>
                <a:lnTo>
                  <a:pt x="83613" y="29781"/>
                </a:lnTo>
                <a:lnTo>
                  <a:pt x="138642" y="37479"/>
                </a:lnTo>
                <a:lnTo>
                  <a:pt x="196850" y="40093"/>
                </a:lnTo>
                <a:lnTo>
                  <a:pt x="254636" y="37479"/>
                </a:lnTo>
                <a:lnTo>
                  <a:pt x="309483" y="29781"/>
                </a:lnTo>
                <a:lnTo>
                  <a:pt x="357066" y="17216"/>
                </a:lnTo>
                <a:lnTo>
                  <a:pt x="393064" y="0"/>
                </a:lnTo>
                <a:lnTo>
                  <a:pt x="393064" y="55397"/>
                </a:lnTo>
                <a:lnTo>
                  <a:pt x="393064" y="59524"/>
                </a:lnTo>
                <a:lnTo>
                  <a:pt x="393064" y="63652"/>
                </a:lnTo>
                <a:lnTo>
                  <a:pt x="393064" y="73659"/>
                </a:lnTo>
                <a:lnTo>
                  <a:pt x="369417" y="89425"/>
                </a:lnTo>
                <a:lnTo>
                  <a:pt x="330946" y="103038"/>
                </a:lnTo>
                <a:lnTo>
                  <a:pt x="279782" y="113007"/>
                </a:lnTo>
                <a:lnTo>
                  <a:pt x="218059" y="117843"/>
                </a:lnTo>
                <a:lnTo>
                  <a:pt x="216788" y="117843"/>
                </a:lnTo>
                <a:lnTo>
                  <a:pt x="216281" y="118427"/>
                </a:lnTo>
                <a:lnTo>
                  <a:pt x="177926" y="118427"/>
                </a:lnTo>
                <a:lnTo>
                  <a:pt x="177419" y="117843"/>
                </a:lnTo>
                <a:lnTo>
                  <a:pt x="176149" y="117843"/>
                </a:lnTo>
                <a:lnTo>
                  <a:pt x="175006" y="117843"/>
                </a:lnTo>
                <a:lnTo>
                  <a:pt x="113353" y="113007"/>
                </a:lnTo>
                <a:lnTo>
                  <a:pt x="62309" y="103038"/>
                </a:lnTo>
                <a:lnTo>
                  <a:pt x="23862" y="89425"/>
                </a:lnTo>
                <a:lnTo>
                  <a:pt x="0" y="73659"/>
                </a:lnTo>
                <a:lnTo>
                  <a:pt x="0" y="63652"/>
                </a:lnTo>
                <a:lnTo>
                  <a:pt x="0" y="59524"/>
                </a:lnTo>
                <a:lnTo>
                  <a:pt x="0" y="55397"/>
                </a:lnTo>
                <a:lnTo>
                  <a:pt x="0" y="0"/>
                </a:lnTo>
                <a:close/>
              </a:path>
            </a:pathLst>
          </a:custGeom>
          <a:ln w="9525">
            <a:solidFill>
              <a:srgbClr val="8AC53E"/>
            </a:solidFill>
          </a:ln>
        </p:spPr>
        <p:txBody>
          <a:bodyPr wrap="square" lIns="0" tIns="0" rIns="0" bIns="0" rtlCol="0"/>
          <a:lstStyle/>
          <a:p/>
        </p:txBody>
      </p:sp>
      <p:sp>
        <p:nvSpPr>
          <p:cNvPr id="54" name="object 54"/>
          <p:cNvSpPr/>
          <p:nvPr/>
        </p:nvSpPr>
        <p:spPr>
          <a:xfrm>
            <a:off x="3633215" y="5446776"/>
            <a:ext cx="393065" cy="133985"/>
          </a:xfrm>
          <a:custGeom>
            <a:avLst/>
            <a:gdLst/>
            <a:ahLst/>
            <a:cxnLst/>
            <a:rect l="l" t="t" r="r" b="b"/>
            <a:pathLst>
              <a:path w="393064" h="133985">
                <a:moveTo>
                  <a:pt x="196850" y="0"/>
                </a:moveTo>
                <a:lnTo>
                  <a:pt x="261734" y="3756"/>
                </a:lnTo>
                <a:lnTo>
                  <a:pt x="314080" y="13955"/>
                </a:lnTo>
                <a:lnTo>
                  <a:pt x="353477" y="28995"/>
                </a:lnTo>
                <a:lnTo>
                  <a:pt x="391795" y="67183"/>
                </a:lnTo>
                <a:lnTo>
                  <a:pt x="393064" y="69468"/>
                </a:lnTo>
                <a:lnTo>
                  <a:pt x="393064" y="70739"/>
                </a:lnTo>
                <a:lnTo>
                  <a:pt x="393064" y="74803"/>
                </a:lnTo>
                <a:lnTo>
                  <a:pt x="393064" y="88900"/>
                </a:lnTo>
                <a:lnTo>
                  <a:pt x="366924" y="105602"/>
                </a:lnTo>
                <a:lnTo>
                  <a:pt x="323865" y="119935"/>
                </a:lnTo>
                <a:lnTo>
                  <a:pt x="266352" y="129958"/>
                </a:lnTo>
                <a:lnTo>
                  <a:pt x="196850" y="133731"/>
                </a:lnTo>
                <a:lnTo>
                  <a:pt x="127230" y="129958"/>
                </a:lnTo>
                <a:lnTo>
                  <a:pt x="69468" y="119935"/>
                </a:lnTo>
                <a:lnTo>
                  <a:pt x="26185" y="105602"/>
                </a:lnTo>
                <a:lnTo>
                  <a:pt x="0" y="88900"/>
                </a:lnTo>
                <a:lnTo>
                  <a:pt x="0" y="74803"/>
                </a:lnTo>
                <a:lnTo>
                  <a:pt x="0" y="70739"/>
                </a:lnTo>
                <a:lnTo>
                  <a:pt x="0" y="69468"/>
                </a:lnTo>
                <a:lnTo>
                  <a:pt x="635" y="67690"/>
                </a:lnTo>
                <a:lnTo>
                  <a:pt x="40021" y="28639"/>
                </a:lnTo>
                <a:lnTo>
                  <a:pt x="79516" y="13768"/>
                </a:lnTo>
                <a:lnTo>
                  <a:pt x="131910" y="3702"/>
                </a:lnTo>
                <a:lnTo>
                  <a:pt x="196850" y="0"/>
                </a:lnTo>
                <a:close/>
              </a:path>
            </a:pathLst>
          </a:custGeom>
          <a:ln w="9525">
            <a:solidFill>
              <a:srgbClr val="8AC53E"/>
            </a:solidFill>
          </a:ln>
        </p:spPr>
        <p:txBody>
          <a:bodyPr wrap="square" lIns="0" tIns="0" rIns="0" bIns="0" rtlCol="0"/>
          <a:lstStyle/>
          <a:p/>
        </p:txBody>
      </p:sp>
      <p:sp>
        <p:nvSpPr>
          <p:cNvPr id="55" name="object 55"/>
          <p:cNvSpPr txBox="1"/>
          <p:nvPr/>
        </p:nvSpPr>
        <p:spPr>
          <a:xfrm>
            <a:off x="749604" y="5958027"/>
            <a:ext cx="726440" cy="361950"/>
          </a:xfrm>
          <a:prstGeom prst="rect">
            <a:avLst/>
          </a:prstGeom>
        </p:spPr>
        <p:txBody>
          <a:bodyPr vert="horz" wrap="square" lIns="0" tIns="13335" rIns="0" bIns="0" rtlCol="0">
            <a:spAutoFit/>
          </a:bodyPr>
          <a:lstStyle/>
          <a:p>
            <a:pPr algn="ctr">
              <a:lnSpc>
                <a:spcPct val="100000"/>
              </a:lnSpc>
              <a:spcBef>
                <a:spcPts val="105"/>
              </a:spcBef>
            </a:pPr>
            <a:r>
              <a:rPr sz="1100" b="1" dirty="0">
                <a:solidFill>
                  <a:srgbClr val="7E7E7E"/>
                </a:solidFill>
                <a:latin typeface="微软雅黑" panose="020B0503020204020204" charset="-122"/>
                <a:cs typeface="微软雅黑" panose="020B0503020204020204" charset="-122"/>
              </a:rPr>
              <a:t>应用程序单</a:t>
            </a:r>
            <a:endParaRPr sz="1100">
              <a:latin typeface="微软雅黑" panose="020B0503020204020204" charset="-122"/>
              <a:cs typeface="微软雅黑" panose="020B0503020204020204" charset="-122"/>
            </a:endParaRPr>
          </a:p>
          <a:p>
            <a:pPr algn="ctr">
              <a:lnSpc>
                <a:spcPct val="100000"/>
              </a:lnSpc>
            </a:pPr>
            <a:r>
              <a:rPr sz="1100" b="1" dirty="0">
                <a:solidFill>
                  <a:srgbClr val="7E7E7E"/>
                </a:solidFill>
                <a:latin typeface="微软雅黑" panose="020B0503020204020204" charset="-122"/>
                <a:cs typeface="微软雅黑" panose="020B0503020204020204" charset="-122"/>
              </a:rPr>
              <a:t>体架构</a:t>
            </a:r>
            <a:endParaRPr sz="1100">
              <a:latin typeface="微软雅黑" panose="020B0503020204020204" charset="-122"/>
              <a:cs typeface="微软雅黑" panose="020B0503020204020204" charset="-122"/>
            </a:endParaRPr>
          </a:p>
        </p:txBody>
      </p:sp>
      <p:sp>
        <p:nvSpPr>
          <p:cNvPr id="56" name="object 56"/>
          <p:cNvSpPr txBox="1"/>
          <p:nvPr/>
        </p:nvSpPr>
        <p:spPr>
          <a:xfrm>
            <a:off x="2892298" y="5955588"/>
            <a:ext cx="726440" cy="361315"/>
          </a:xfrm>
          <a:prstGeom prst="rect">
            <a:avLst/>
          </a:prstGeom>
        </p:spPr>
        <p:txBody>
          <a:bodyPr vert="horz" wrap="square" lIns="0" tIns="12700" rIns="0" bIns="0" rtlCol="0">
            <a:spAutoFit/>
          </a:bodyPr>
          <a:lstStyle/>
          <a:p>
            <a:pPr marL="82550" marR="5080" indent="-70485">
              <a:lnSpc>
                <a:spcPct val="100000"/>
              </a:lnSpc>
              <a:spcBef>
                <a:spcPts val="100"/>
              </a:spcBef>
            </a:pPr>
            <a:r>
              <a:rPr sz="1100" b="1" dirty="0">
                <a:solidFill>
                  <a:srgbClr val="7E7E7E"/>
                </a:solidFill>
                <a:latin typeface="微软雅黑" panose="020B0503020204020204" charset="-122"/>
                <a:cs typeface="微软雅黑" panose="020B0503020204020204" charset="-122"/>
              </a:rPr>
              <a:t>应用程序微 服务架构</a:t>
            </a:r>
            <a:endParaRPr sz="1100">
              <a:latin typeface="微软雅黑" panose="020B0503020204020204" charset="-122"/>
              <a:cs typeface="微软雅黑" panose="020B0503020204020204" charset="-122"/>
            </a:endParaRPr>
          </a:p>
        </p:txBody>
      </p:sp>
      <p:sp>
        <p:nvSpPr>
          <p:cNvPr id="57" name="object 57"/>
          <p:cNvSpPr txBox="1"/>
          <p:nvPr/>
        </p:nvSpPr>
        <p:spPr>
          <a:xfrm>
            <a:off x="526795" y="1062685"/>
            <a:ext cx="8161655" cy="238696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软件架构灵活解耦，筑</a:t>
            </a:r>
            <a:r>
              <a:rPr sz="2400" dirty="0">
                <a:solidFill>
                  <a:srgbClr val="585858"/>
                </a:solidFill>
                <a:latin typeface="微软雅黑" panose="020B0503020204020204" charset="-122"/>
                <a:cs typeface="微软雅黑" panose="020B0503020204020204" charset="-122"/>
              </a:rPr>
              <a:t>基</a:t>
            </a:r>
            <a:r>
              <a:rPr sz="2400" spc="-5" dirty="0">
                <a:solidFill>
                  <a:srgbClr val="585858"/>
                </a:solidFill>
                <a:latin typeface="Arial" panose="020B0604020202020204"/>
                <a:cs typeface="Arial" panose="020B0604020202020204"/>
              </a:rPr>
              <a:t>IT</a:t>
            </a:r>
            <a:r>
              <a:rPr sz="2400" spc="-5" dirty="0">
                <a:solidFill>
                  <a:srgbClr val="585858"/>
                </a:solidFill>
                <a:latin typeface="微软雅黑" panose="020B0503020204020204" charset="-122"/>
                <a:cs typeface="微软雅黑" panose="020B0503020204020204" charset="-122"/>
              </a:rPr>
              <a:t>高效流程</a:t>
            </a:r>
            <a:endParaRPr sz="2400">
              <a:latin typeface="微软雅黑" panose="020B0503020204020204" charset="-122"/>
              <a:cs typeface="微软雅黑" panose="020B0503020204020204" charset="-122"/>
            </a:endParaRPr>
          </a:p>
          <a:p>
            <a:pPr marL="12700" marR="1802765"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从软件开</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的实</a:t>
            </a:r>
            <a:r>
              <a:rPr sz="1200" dirty="0">
                <a:solidFill>
                  <a:srgbClr val="585858"/>
                </a:solidFill>
                <a:latin typeface="微软雅黑" panose="020B0503020204020204" charset="-122"/>
                <a:cs typeface="微软雅黑" panose="020B0503020204020204" charset="-122"/>
              </a:rPr>
              <a:t>际</a:t>
            </a:r>
            <a:r>
              <a:rPr sz="1200" spc="10" dirty="0">
                <a:solidFill>
                  <a:srgbClr val="585858"/>
                </a:solidFill>
                <a:latin typeface="微软雅黑" panose="020B0503020204020204" charset="-122"/>
                <a:cs typeface="微软雅黑" panose="020B0503020204020204" charset="-122"/>
              </a:rPr>
              <a:t>工</a:t>
            </a:r>
            <a:r>
              <a:rPr sz="1200"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流程上</a:t>
            </a:r>
            <a:r>
              <a:rPr sz="1200" spc="25" dirty="0">
                <a:solidFill>
                  <a:srgbClr val="585858"/>
                </a:solidFill>
                <a:latin typeface="微软雅黑" panose="020B0503020204020204" charset="-122"/>
                <a:cs typeface="微软雅黑" panose="020B0503020204020204" charset="-122"/>
              </a:rPr>
              <a:t>讲</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软件</a:t>
            </a:r>
            <a:r>
              <a:rPr sz="1200" dirty="0">
                <a:solidFill>
                  <a:srgbClr val="585858"/>
                </a:solidFill>
                <a:latin typeface="微软雅黑" panose="020B0503020204020204" charset="-122"/>
                <a:cs typeface="微软雅黑" panose="020B0503020204020204" charset="-122"/>
              </a:rPr>
              <a:t>应</a:t>
            </a:r>
            <a:r>
              <a:rPr sz="1200" spc="10"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架构设计</a:t>
            </a:r>
            <a:r>
              <a:rPr sz="1200" dirty="0">
                <a:solidFill>
                  <a:srgbClr val="585858"/>
                </a:solidFill>
                <a:latin typeface="微软雅黑" panose="020B0503020204020204" charset="-122"/>
                <a:cs typeface="微软雅黑" panose="020B0503020204020204" charset="-122"/>
              </a:rPr>
              <a:t>与</a:t>
            </a:r>
            <a:r>
              <a:rPr sz="1200" spc="1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发</a:t>
            </a:r>
            <a:r>
              <a:rPr sz="1200" dirty="0">
                <a:solidFill>
                  <a:srgbClr val="585858"/>
                </a:solidFill>
                <a:latin typeface="Arial" panose="020B0604020202020204"/>
                <a:cs typeface="Arial" panose="020B0604020202020204"/>
              </a:rPr>
              <a:t>/</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流程并不</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同一</a:t>
            </a:r>
            <a:r>
              <a:rPr sz="1200" dirty="0">
                <a:solidFill>
                  <a:srgbClr val="585858"/>
                </a:solidFill>
                <a:latin typeface="微软雅黑" panose="020B0503020204020204" charset="-122"/>
                <a:cs typeface="微软雅黑" panose="020B0503020204020204" charset="-122"/>
              </a:rPr>
              <a:t>层</a:t>
            </a:r>
            <a:r>
              <a:rPr sz="1200" spc="20" dirty="0">
                <a:solidFill>
                  <a:srgbClr val="585858"/>
                </a:solidFill>
                <a:latin typeface="微软雅黑" panose="020B0503020204020204" charset="-122"/>
                <a:cs typeface="微软雅黑" panose="020B0503020204020204" charset="-122"/>
              </a:rPr>
              <a:t>面</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然而 </a:t>
            </a:r>
            <a:r>
              <a:rPr sz="1200" spc="20" dirty="0">
                <a:solidFill>
                  <a:srgbClr val="585858"/>
                </a:solidFill>
                <a:latin typeface="微软雅黑" panose="020B0503020204020204" charset="-122"/>
                <a:cs typeface="微软雅黑" panose="020B0503020204020204" charset="-122"/>
              </a:rPr>
              <a:t>在</a:t>
            </a:r>
            <a:r>
              <a:rPr sz="1200" spc="2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工</a:t>
            </a:r>
            <a:r>
              <a:rPr sz="1200" spc="3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流程</a:t>
            </a:r>
            <a:r>
              <a:rPr sz="1200" spc="30" dirty="0">
                <a:solidFill>
                  <a:srgbClr val="585858"/>
                </a:solidFill>
                <a:latin typeface="微软雅黑" panose="020B0503020204020204" charset="-122"/>
                <a:cs typeface="微软雅黑" panose="020B0503020204020204" charset="-122"/>
              </a:rPr>
              <a:t>乃</a:t>
            </a:r>
            <a:r>
              <a:rPr sz="1200" spc="20" dirty="0">
                <a:solidFill>
                  <a:srgbClr val="585858"/>
                </a:solidFill>
                <a:latin typeface="微软雅黑" panose="020B0503020204020204" charset="-122"/>
                <a:cs typeface="微软雅黑" panose="020B0503020204020204" charset="-122"/>
              </a:rPr>
              <a:t>至整个</a:t>
            </a:r>
            <a:r>
              <a:rPr sz="1200" spc="30" dirty="0">
                <a:solidFill>
                  <a:srgbClr val="585858"/>
                </a:solidFill>
                <a:latin typeface="微软雅黑" panose="020B0503020204020204" charset="-122"/>
                <a:cs typeface="微软雅黑" panose="020B0503020204020204" charset="-122"/>
              </a:rPr>
              <a:t>云</a:t>
            </a:r>
            <a:r>
              <a:rPr sz="1200" spc="20" dirty="0">
                <a:solidFill>
                  <a:srgbClr val="585858"/>
                </a:solidFill>
                <a:latin typeface="微软雅黑" panose="020B0503020204020204" charset="-122"/>
                <a:cs typeface="微软雅黑" panose="020B0503020204020204" charset="-122"/>
              </a:rPr>
              <a:t>原生应</a:t>
            </a:r>
            <a:r>
              <a:rPr sz="1200" spc="30" dirty="0">
                <a:solidFill>
                  <a:srgbClr val="585858"/>
                </a:solidFill>
                <a:latin typeface="微软雅黑" panose="020B0503020204020204" charset="-122"/>
                <a:cs typeface="微软雅黑" panose="020B0503020204020204" charset="-122"/>
              </a:rPr>
              <a:t>用</a:t>
            </a:r>
            <a:r>
              <a:rPr sz="1200" spc="20" dirty="0">
                <a:solidFill>
                  <a:srgbClr val="585858"/>
                </a:solidFill>
                <a:latin typeface="微软雅黑" panose="020B0503020204020204" charset="-122"/>
                <a:cs typeface="微软雅黑" panose="020B0503020204020204" charset="-122"/>
              </a:rPr>
              <a:t>体</a:t>
            </a:r>
            <a:r>
              <a:rPr sz="1200" spc="30" dirty="0">
                <a:solidFill>
                  <a:srgbClr val="585858"/>
                </a:solidFill>
                <a:latin typeface="微软雅黑" panose="020B0503020204020204" charset="-122"/>
                <a:cs typeface="微软雅黑" panose="020B0503020204020204" charset="-122"/>
              </a:rPr>
              <a:t>系</a:t>
            </a:r>
            <a:r>
              <a:rPr sz="1200" spc="40" dirty="0">
                <a:solidFill>
                  <a:srgbClr val="585858"/>
                </a:solidFill>
                <a:latin typeface="微软雅黑" panose="020B0503020204020204" charset="-122"/>
                <a:cs typeface="微软雅黑" panose="020B0503020204020204" charset="-122"/>
              </a:rPr>
              <a:t>中</a:t>
            </a:r>
            <a:r>
              <a:rPr sz="1200" spc="20" dirty="0">
                <a:solidFill>
                  <a:srgbClr val="585858"/>
                </a:solidFill>
                <a:latin typeface="微软雅黑" panose="020B0503020204020204" charset="-122"/>
                <a:cs typeface="微软雅黑" panose="020B0503020204020204" charset="-122"/>
              </a:rPr>
              <a:t>，以</a:t>
            </a:r>
            <a:r>
              <a:rPr sz="1200" spc="20" dirty="0">
                <a:solidFill>
                  <a:srgbClr val="FF0000"/>
                </a:solidFill>
                <a:latin typeface="微软雅黑" panose="020B0503020204020204" charset="-122"/>
                <a:cs typeface="微软雅黑" panose="020B0503020204020204" charset="-122"/>
              </a:rPr>
              <a:t>应</a:t>
            </a:r>
            <a:r>
              <a:rPr sz="1200" spc="30" dirty="0">
                <a:solidFill>
                  <a:srgbClr val="FF0000"/>
                </a:solidFill>
                <a:latin typeface="微软雅黑" panose="020B0503020204020204" charset="-122"/>
                <a:cs typeface="微软雅黑" panose="020B0503020204020204" charset="-122"/>
              </a:rPr>
              <a:t>用</a:t>
            </a:r>
            <a:r>
              <a:rPr sz="1200" spc="20" dirty="0">
                <a:solidFill>
                  <a:srgbClr val="FF0000"/>
                </a:solidFill>
                <a:latin typeface="微软雅黑" panose="020B0503020204020204" charset="-122"/>
                <a:cs typeface="微软雅黑" panose="020B0503020204020204" charset="-122"/>
              </a:rPr>
              <a:t>容器</a:t>
            </a:r>
            <a:r>
              <a:rPr sz="1200" spc="30" dirty="0">
                <a:solidFill>
                  <a:srgbClr val="FF0000"/>
                </a:solidFill>
                <a:latin typeface="微软雅黑" panose="020B0503020204020204" charset="-122"/>
                <a:cs typeface="微软雅黑" panose="020B0503020204020204" charset="-122"/>
              </a:rPr>
              <a:t>化</a:t>
            </a:r>
            <a:r>
              <a:rPr sz="1200" spc="20" dirty="0">
                <a:solidFill>
                  <a:srgbClr val="FF0000"/>
                </a:solidFill>
                <a:latin typeface="微软雅黑" panose="020B0503020204020204" charset="-122"/>
                <a:cs typeface="微软雅黑" panose="020B0503020204020204" charset="-122"/>
              </a:rPr>
              <a:t>和</a:t>
            </a:r>
            <a:r>
              <a:rPr sz="1200" spc="30" dirty="0">
                <a:solidFill>
                  <a:srgbClr val="FF0000"/>
                </a:solidFill>
                <a:latin typeface="微软雅黑" panose="020B0503020204020204" charset="-122"/>
                <a:cs typeface="微软雅黑" panose="020B0503020204020204" charset="-122"/>
              </a:rPr>
              <a:t>微</a:t>
            </a:r>
            <a:r>
              <a:rPr sz="1200" spc="20" dirty="0">
                <a:solidFill>
                  <a:srgbClr val="FF0000"/>
                </a:solidFill>
                <a:latin typeface="微软雅黑" panose="020B0503020204020204" charset="-122"/>
                <a:cs typeface="微软雅黑" panose="020B0503020204020204" charset="-122"/>
              </a:rPr>
              <a:t>服务架构</a:t>
            </a:r>
            <a:r>
              <a:rPr sz="1200" spc="30" dirty="0">
                <a:solidFill>
                  <a:srgbClr val="585858"/>
                </a:solidFill>
                <a:latin typeface="微软雅黑" panose="020B0503020204020204" charset="-122"/>
                <a:cs typeface="微软雅黑" panose="020B0503020204020204" charset="-122"/>
              </a:rPr>
              <a:t>为</a:t>
            </a:r>
            <a:r>
              <a:rPr sz="1200" spc="20" dirty="0">
                <a:solidFill>
                  <a:srgbClr val="585858"/>
                </a:solidFill>
                <a:latin typeface="微软雅黑" panose="020B0503020204020204" charset="-122"/>
                <a:cs typeface="微软雅黑" panose="020B0503020204020204" charset="-122"/>
              </a:rPr>
              <a:t>基础</a:t>
            </a:r>
            <a:r>
              <a:rPr sz="1200" spc="3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软</a:t>
            </a:r>
            <a:r>
              <a:rPr sz="1200" spc="30" dirty="0">
                <a:solidFill>
                  <a:srgbClr val="585858"/>
                </a:solidFill>
                <a:latin typeface="微软雅黑" panose="020B0503020204020204" charset="-122"/>
                <a:cs typeface="微软雅黑" panose="020B0503020204020204" charset="-122"/>
              </a:rPr>
              <a:t>件</a:t>
            </a:r>
            <a:r>
              <a:rPr sz="1200" dirty="0">
                <a:solidFill>
                  <a:srgbClr val="585858"/>
                </a:solidFill>
                <a:latin typeface="微软雅黑" panose="020B0503020204020204" charset="-122"/>
                <a:cs typeface="微软雅黑" panose="020B0503020204020204" charset="-122"/>
              </a:rPr>
              <a:t>架 </a:t>
            </a:r>
            <a:r>
              <a:rPr sz="1200" spc="10" dirty="0">
                <a:solidFill>
                  <a:srgbClr val="585858"/>
                </a:solidFill>
                <a:latin typeface="微软雅黑" panose="020B0503020204020204" charset="-122"/>
                <a:cs typeface="微软雅黑" panose="020B0503020204020204" charset="-122"/>
              </a:rPr>
              <a:t>构设</a:t>
            </a:r>
            <a:r>
              <a:rPr sz="1200" spc="20" dirty="0">
                <a:solidFill>
                  <a:srgbClr val="585858"/>
                </a:solidFill>
                <a:latin typeface="微软雅黑" panose="020B0503020204020204" charset="-122"/>
                <a:cs typeface="微软雅黑" panose="020B0503020204020204" charset="-122"/>
              </a:rPr>
              <a:t>计</a:t>
            </a:r>
            <a:r>
              <a:rPr sz="1200" spc="10" dirty="0">
                <a:solidFill>
                  <a:srgbClr val="585858"/>
                </a:solidFill>
                <a:latin typeface="微软雅黑" panose="020B0503020204020204" charset="-122"/>
                <a:cs typeface="微软雅黑" panose="020B0503020204020204" charset="-122"/>
              </a:rPr>
              <a:t>却</a:t>
            </a:r>
            <a:r>
              <a:rPr sz="1200" spc="20" dirty="0">
                <a:solidFill>
                  <a:srgbClr val="585858"/>
                </a:solidFill>
                <a:latin typeface="微软雅黑" panose="020B0503020204020204" charset="-122"/>
                <a:cs typeface="微软雅黑" panose="020B0503020204020204" charset="-122"/>
              </a:rPr>
              <a:t>扮</a:t>
            </a:r>
            <a:r>
              <a:rPr sz="1200" spc="10" dirty="0">
                <a:solidFill>
                  <a:srgbClr val="585858"/>
                </a:solidFill>
                <a:latin typeface="微软雅黑" panose="020B0503020204020204" charset="-122"/>
                <a:cs typeface="微软雅黑" panose="020B0503020204020204" charset="-122"/>
              </a:rPr>
              <a:t>演</a:t>
            </a:r>
            <a:r>
              <a:rPr sz="1200" spc="20" dirty="0">
                <a:solidFill>
                  <a:srgbClr val="585858"/>
                </a:solidFill>
                <a:latin typeface="微软雅黑" panose="020B0503020204020204" charset="-122"/>
                <a:cs typeface="微软雅黑" panose="020B0503020204020204" charset="-122"/>
              </a:rPr>
              <a:t>着</a:t>
            </a:r>
            <a:r>
              <a:rPr sz="1200" spc="10" dirty="0">
                <a:solidFill>
                  <a:srgbClr val="585858"/>
                </a:solidFill>
                <a:latin typeface="微软雅黑" panose="020B0503020204020204" charset="-122"/>
                <a:cs typeface="微软雅黑" panose="020B0503020204020204" charset="-122"/>
              </a:rPr>
              <a:t>至</a:t>
            </a:r>
            <a:r>
              <a:rPr sz="1200" spc="20" dirty="0">
                <a:solidFill>
                  <a:srgbClr val="585858"/>
                </a:solidFill>
                <a:latin typeface="微软雅黑" panose="020B0503020204020204" charset="-122"/>
                <a:cs typeface="微软雅黑" panose="020B0503020204020204" charset="-122"/>
              </a:rPr>
              <a:t>关重</a:t>
            </a:r>
            <a:r>
              <a:rPr sz="1200" spc="10" dirty="0">
                <a:solidFill>
                  <a:srgbClr val="585858"/>
                </a:solidFill>
                <a:latin typeface="微软雅黑" panose="020B0503020204020204" charset="-122"/>
                <a:cs typeface="微软雅黑" panose="020B0503020204020204" charset="-122"/>
              </a:rPr>
              <a:t>要的</a:t>
            </a:r>
            <a:r>
              <a:rPr sz="1200" spc="20" dirty="0">
                <a:solidFill>
                  <a:srgbClr val="585858"/>
                </a:solidFill>
                <a:latin typeface="微软雅黑" panose="020B0503020204020204" charset="-122"/>
                <a:cs typeface="微软雅黑" panose="020B0503020204020204" charset="-122"/>
              </a:rPr>
              <a:t>角</a:t>
            </a:r>
            <a:r>
              <a:rPr sz="1200" spc="25" dirty="0">
                <a:solidFill>
                  <a:srgbClr val="585858"/>
                </a:solidFill>
                <a:latin typeface="微软雅黑" panose="020B0503020204020204" charset="-122"/>
                <a:cs typeface="微软雅黑" panose="020B0503020204020204" charset="-122"/>
              </a:rPr>
              <a:t>色</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通</a:t>
            </a:r>
            <a:r>
              <a:rPr sz="1200" spc="20" dirty="0">
                <a:solidFill>
                  <a:srgbClr val="585858"/>
                </a:solidFill>
                <a:latin typeface="微软雅黑" panose="020B0503020204020204" charset="-122"/>
                <a:cs typeface="微软雅黑" panose="020B0503020204020204" charset="-122"/>
              </a:rPr>
              <a:t>过</a:t>
            </a:r>
            <a:r>
              <a:rPr sz="1200" spc="10" dirty="0">
                <a:solidFill>
                  <a:srgbClr val="585858"/>
                </a:solidFill>
                <a:latin typeface="微软雅黑" panose="020B0503020204020204" charset="-122"/>
                <a:cs typeface="微软雅黑" panose="020B0503020204020204" charset="-122"/>
              </a:rPr>
              <a:t>容器</a:t>
            </a:r>
            <a:r>
              <a:rPr sz="1200" spc="20" dirty="0">
                <a:solidFill>
                  <a:srgbClr val="585858"/>
                </a:solidFill>
                <a:latin typeface="微软雅黑" panose="020B0503020204020204" charset="-122"/>
                <a:cs typeface="微软雅黑" panose="020B0503020204020204" charset="-122"/>
              </a:rPr>
              <a:t>技</a:t>
            </a:r>
            <a:r>
              <a:rPr sz="1200" spc="10" dirty="0">
                <a:solidFill>
                  <a:srgbClr val="585858"/>
                </a:solidFill>
                <a:latin typeface="微软雅黑" panose="020B0503020204020204" charset="-122"/>
                <a:cs typeface="微软雅黑" panose="020B0503020204020204" charset="-122"/>
              </a:rPr>
              <a:t>术和</a:t>
            </a:r>
            <a:r>
              <a:rPr sz="1200" spc="20" dirty="0">
                <a:solidFill>
                  <a:srgbClr val="585858"/>
                </a:solidFill>
                <a:latin typeface="微软雅黑" panose="020B0503020204020204" charset="-122"/>
                <a:cs typeface="微软雅黑" panose="020B0503020204020204" charset="-122"/>
              </a:rPr>
              <a:t>微</a:t>
            </a:r>
            <a:r>
              <a:rPr sz="1200" spc="10" dirty="0">
                <a:solidFill>
                  <a:srgbClr val="585858"/>
                </a:solidFill>
                <a:latin typeface="微软雅黑" panose="020B0503020204020204" charset="-122"/>
                <a:cs typeface="微软雅黑" panose="020B0503020204020204" charset="-122"/>
              </a:rPr>
              <a:t>服务</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结</a:t>
            </a:r>
            <a:r>
              <a:rPr sz="1200" spc="40" dirty="0">
                <a:solidFill>
                  <a:srgbClr val="585858"/>
                </a:solidFill>
                <a:latin typeface="微软雅黑" panose="020B0503020204020204" charset="-122"/>
                <a:cs typeface="微软雅黑" panose="020B0503020204020204" charset="-122"/>
              </a:rPr>
              <a:t>合</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原</a:t>
            </a:r>
            <a:r>
              <a:rPr sz="1200" spc="10" dirty="0">
                <a:solidFill>
                  <a:srgbClr val="585858"/>
                </a:solidFill>
                <a:latin typeface="微软雅黑" panose="020B0503020204020204" charset="-122"/>
                <a:cs typeface="微软雅黑" panose="020B0503020204020204" charset="-122"/>
              </a:rPr>
              <a:t>本庞</a:t>
            </a:r>
            <a:r>
              <a:rPr sz="1200" spc="20" dirty="0">
                <a:solidFill>
                  <a:srgbClr val="585858"/>
                </a:solidFill>
                <a:latin typeface="微软雅黑" panose="020B0503020204020204" charset="-122"/>
                <a:cs typeface="微软雅黑" panose="020B0503020204020204" charset="-122"/>
              </a:rPr>
              <a:t>大</a:t>
            </a:r>
            <a:r>
              <a:rPr sz="1200" spc="10" dirty="0">
                <a:solidFill>
                  <a:srgbClr val="585858"/>
                </a:solidFill>
                <a:latin typeface="微软雅黑" panose="020B0503020204020204" charset="-122"/>
                <a:cs typeface="微软雅黑" panose="020B0503020204020204" charset="-122"/>
              </a:rPr>
              <a:t>的软</a:t>
            </a:r>
            <a:r>
              <a:rPr sz="1200" spc="20" dirty="0">
                <a:solidFill>
                  <a:srgbClr val="585858"/>
                </a:solidFill>
                <a:latin typeface="微软雅黑" panose="020B0503020204020204" charset="-122"/>
                <a:cs typeface="微软雅黑" panose="020B0503020204020204" charset="-122"/>
              </a:rPr>
              <a:t>件</a:t>
            </a:r>
            <a:r>
              <a:rPr sz="1200" spc="10" dirty="0">
                <a:solidFill>
                  <a:srgbClr val="585858"/>
                </a:solidFill>
                <a:latin typeface="微软雅黑" panose="020B0503020204020204" charset="-122"/>
                <a:cs typeface="微软雅黑" panose="020B0503020204020204" charset="-122"/>
              </a:rPr>
              <a:t>程</a:t>
            </a:r>
            <a:r>
              <a:rPr sz="1200" spc="20" dirty="0">
                <a:solidFill>
                  <a:srgbClr val="585858"/>
                </a:solidFill>
                <a:latin typeface="微软雅黑" panose="020B0503020204020204" charset="-122"/>
                <a:cs typeface="微软雅黑" panose="020B0503020204020204" charset="-122"/>
              </a:rPr>
              <a:t>序</a:t>
            </a:r>
            <a:r>
              <a:rPr sz="1200" spc="10" dirty="0">
                <a:solidFill>
                  <a:srgbClr val="585858"/>
                </a:solidFill>
                <a:latin typeface="微软雅黑" panose="020B0503020204020204" charset="-122"/>
                <a:cs typeface="微软雅黑" panose="020B0503020204020204" charset="-122"/>
              </a:rPr>
              <a:t>得</a:t>
            </a:r>
            <a:r>
              <a:rPr sz="1200" spc="20" dirty="0">
                <a:solidFill>
                  <a:srgbClr val="585858"/>
                </a:solidFill>
                <a:latin typeface="微软雅黑" panose="020B0503020204020204" charset="-122"/>
                <a:cs typeface="微软雅黑" panose="020B0503020204020204" charset="-122"/>
              </a:rPr>
              <a:t>以</a:t>
            </a:r>
            <a:r>
              <a:rPr sz="1200" dirty="0">
                <a:solidFill>
                  <a:srgbClr val="585858"/>
                </a:solidFill>
                <a:latin typeface="微软雅黑" panose="020B0503020204020204" charset="-122"/>
                <a:cs typeface="微软雅黑" panose="020B0503020204020204" charset="-122"/>
              </a:rPr>
              <a:t>被 </a:t>
            </a:r>
            <a:r>
              <a:rPr sz="1200" spc="20" dirty="0">
                <a:solidFill>
                  <a:srgbClr val="585858"/>
                </a:solidFill>
                <a:latin typeface="微软雅黑" panose="020B0503020204020204" charset="-122"/>
                <a:cs typeface="微软雅黑" panose="020B0503020204020204" charset="-122"/>
              </a:rPr>
              <a:t>拆解成</a:t>
            </a:r>
            <a:r>
              <a:rPr sz="1200" spc="30" dirty="0">
                <a:solidFill>
                  <a:srgbClr val="585858"/>
                </a:solidFill>
                <a:latin typeface="微软雅黑" panose="020B0503020204020204" charset="-122"/>
                <a:cs typeface="微软雅黑" panose="020B0503020204020204" charset="-122"/>
              </a:rPr>
              <a:t>为</a:t>
            </a:r>
            <a:r>
              <a:rPr sz="1200" spc="20" dirty="0">
                <a:solidFill>
                  <a:srgbClr val="585858"/>
                </a:solidFill>
                <a:latin typeface="微软雅黑" panose="020B0503020204020204" charset="-122"/>
                <a:cs typeface="微软雅黑" panose="020B0503020204020204" charset="-122"/>
              </a:rPr>
              <a:t>通</a:t>
            </a:r>
            <a:r>
              <a:rPr sz="1200" spc="30" dirty="0">
                <a:solidFill>
                  <a:srgbClr val="585858"/>
                </a:solidFill>
                <a:latin typeface="微软雅黑" panose="020B0503020204020204" charset="-122"/>
                <a:cs typeface="微软雅黑" panose="020B0503020204020204" charset="-122"/>
              </a:rPr>
              <a:t>过</a:t>
            </a:r>
            <a:r>
              <a:rPr sz="1200" spc="25" dirty="0">
                <a:solidFill>
                  <a:srgbClr val="585858"/>
                </a:solidFill>
                <a:latin typeface="Arial" panose="020B0604020202020204"/>
                <a:cs typeface="Arial" panose="020B0604020202020204"/>
              </a:rPr>
              <a:t>API</a:t>
            </a:r>
            <a:r>
              <a:rPr sz="1200" spc="20" dirty="0">
                <a:solidFill>
                  <a:srgbClr val="585858"/>
                </a:solidFill>
                <a:latin typeface="微软雅黑" panose="020B0503020204020204" charset="-122"/>
                <a:cs typeface="微软雅黑" panose="020B0503020204020204" charset="-122"/>
              </a:rPr>
              <a:t>连</a:t>
            </a:r>
            <a:r>
              <a:rPr sz="1200" spc="30" dirty="0">
                <a:solidFill>
                  <a:srgbClr val="585858"/>
                </a:solidFill>
                <a:latin typeface="微软雅黑" panose="020B0503020204020204" charset="-122"/>
                <a:cs typeface="微软雅黑" panose="020B0503020204020204" charset="-122"/>
              </a:rPr>
              <a:t>接</a:t>
            </a:r>
            <a:r>
              <a:rPr sz="1200" spc="20" dirty="0">
                <a:solidFill>
                  <a:srgbClr val="585858"/>
                </a:solidFill>
                <a:latin typeface="微软雅黑" panose="020B0503020204020204" charset="-122"/>
                <a:cs typeface="微软雅黑" panose="020B0503020204020204" charset="-122"/>
              </a:rPr>
              <a:t>的多个</a:t>
            </a:r>
            <a:r>
              <a:rPr sz="1200" spc="30" dirty="0">
                <a:solidFill>
                  <a:srgbClr val="585858"/>
                </a:solidFill>
                <a:latin typeface="微软雅黑" panose="020B0503020204020204" charset="-122"/>
                <a:cs typeface="微软雅黑" panose="020B0503020204020204" charset="-122"/>
              </a:rPr>
              <a:t>模块</a:t>
            </a:r>
            <a:r>
              <a:rPr sz="1200" spc="20" dirty="0">
                <a:solidFill>
                  <a:srgbClr val="585858"/>
                </a:solidFill>
                <a:latin typeface="微软雅黑" panose="020B0503020204020204" charset="-122"/>
                <a:cs typeface="微软雅黑" panose="020B0503020204020204" charset="-122"/>
              </a:rPr>
              <a:t>，</a:t>
            </a:r>
            <a:r>
              <a:rPr sz="1200" spc="30" dirty="0">
                <a:solidFill>
                  <a:srgbClr val="585858"/>
                </a:solidFill>
                <a:latin typeface="微软雅黑" panose="020B0503020204020204" charset="-122"/>
                <a:cs typeface="微软雅黑" panose="020B0503020204020204" charset="-122"/>
              </a:rPr>
              <a:t>这</a:t>
            </a:r>
            <a:r>
              <a:rPr sz="1200" spc="20" dirty="0">
                <a:solidFill>
                  <a:srgbClr val="585858"/>
                </a:solidFill>
                <a:latin typeface="微软雅黑" panose="020B0503020204020204" charset="-122"/>
                <a:cs typeface="微软雅黑" panose="020B0503020204020204" charset="-122"/>
              </a:rPr>
              <a:t>样的</a:t>
            </a:r>
            <a:r>
              <a:rPr sz="1200" spc="30" dirty="0">
                <a:solidFill>
                  <a:srgbClr val="585858"/>
                </a:solidFill>
                <a:latin typeface="微软雅黑" panose="020B0503020204020204" charset="-122"/>
                <a:cs typeface="微软雅黑" panose="020B0503020204020204" charset="-122"/>
              </a:rPr>
              <a:t>拆</a:t>
            </a:r>
            <a:r>
              <a:rPr sz="1200" spc="20" dirty="0">
                <a:solidFill>
                  <a:srgbClr val="585858"/>
                </a:solidFill>
                <a:latin typeface="微软雅黑" panose="020B0503020204020204" charset="-122"/>
                <a:cs typeface="微软雅黑" panose="020B0503020204020204" charset="-122"/>
              </a:rPr>
              <a:t>分不仅</a:t>
            </a:r>
            <a:r>
              <a:rPr sz="1200" spc="30" dirty="0">
                <a:solidFill>
                  <a:srgbClr val="585858"/>
                </a:solidFill>
                <a:latin typeface="微软雅黑" panose="020B0503020204020204" charset="-122"/>
                <a:cs typeface="微软雅黑" panose="020B0503020204020204" charset="-122"/>
              </a:rPr>
              <a:t>使</a:t>
            </a:r>
            <a:r>
              <a:rPr sz="1200" spc="20" dirty="0">
                <a:solidFill>
                  <a:srgbClr val="585858"/>
                </a:solidFill>
                <a:latin typeface="微软雅黑" panose="020B0503020204020204" charset="-122"/>
                <a:cs typeface="微软雅黑" panose="020B0503020204020204" charset="-122"/>
              </a:rPr>
              <a:t>得软</a:t>
            </a:r>
            <a:r>
              <a:rPr sz="1200" spc="30" dirty="0">
                <a:solidFill>
                  <a:srgbClr val="585858"/>
                </a:solidFill>
                <a:latin typeface="微软雅黑" panose="020B0503020204020204" charset="-122"/>
                <a:cs typeface="微软雅黑" panose="020B0503020204020204" charset="-122"/>
              </a:rPr>
              <a:t>件</a:t>
            </a:r>
            <a:r>
              <a:rPr sz="1200" spc="20" dirty="0">
                <a:solidFill>
                  <a:srgbClr val="585858"/>
                </a:solidFill>
                <a:latin typeface="微软雅黑" panose="020B0503020204020204" charset="-122"/>
                <a:cs typeface="微软雅黑" panose="020B0503020204020204" charset="-122"/>
              </a:rPr>
              <a:t>开发</a:t>
            </a:r>
            <a:r>
              <a:rPr sz="1200" spc="3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运维工</a:t>
            </a:r>
            <a:r>
              <a:rPr sz="1200" spc="30" dirty="0">
                <a:solidFill>
                  <a:srgbClr val="585858"/>
                </a:solidFill>
                <a:latin typeface="微软雅黑" panose="020B0503020204020204" charset="-122"/>
                <a:cs typeface="微软雅黑" panose="020B0503020204020204" charset="-122"/>
              </a:rPr>
              <a:t>程</a:t>
            </a:r>
            <a:r>
              <a:rPr sz="1200" spc="20" dirty="0">
                <a:solidFill>
                  <a:srgbClr val="585858"/>
                </a:solidFill>
                <a:latin typeface="微软雅黑" panose="020B0503020204020204" charset="-122"/>
                <a:cs typeface="微软雅黑" panose="020B0503020204020204" charset="-122"/>
              </a:rPr>
              <a:t>师的</a:t>
            </a:r>
            <a:r>
              <a:rPr sz="1200" spc="30" dirty="0">
                <a:solidFill>
                  <a:srgbClr val="585858"/>
                </a:solidFill>
                <a:latin typeface="微软雅黑" panose="020B0503020204020204" charset="-122"/>
                <a:cs typeface="微软雅黑" panose="020B0503020204020204" charset="-122"/>
              </a:rPr>
              <a:t>目</a:t>
            </a:r>
            <a:r>
              <a:rPr sz="1200" spc="20" dirty="0">
                <a:solidFill>
                  <a:srgbClr val="585858"/>
                </a:solidFill>
                <a:latin typeface="微软雅黑" panose="020B0503020204020204" charset="-122"/>
                <a:cs typeface="微软雅黑" panose="020B0503020204020204" charset="-122"/>
              </a:rPr>
              <a:t>标更</a:t>
            </a:r>
            <a:r>
              <a:rPr sz="1200" spc="30" dirty="0">
                <a:solidFill>
                  <a:srgbClr val="585858"/>
                </a:solidFill>
                <a:latin typeface="微软雅黑" panose="020B0503020204020204" charset="-122"/>
                <a:cs typeface="微软雅黑" panose="020B0503020204020204" charset="-122"/>
              </a:rPr>
              <a:t>加</a:t>
            </a:r>
            <a:r>
              <a:rPr sz="1200" dirty="0">
                <a:solidFill>
                  <a:srgbClr val="585858"/>
                </a:solidFill>
                <a:latin typeface="微软雅黑" panose="020B0503020204020204" charset="-122"/>
                <a:cs typeface="微软雅黑" panose="020B0503020204020204" charset="-122"/>
              </a:rPr>
              <a:t>明 </a:t>
            </a:r>
            <a:r>
              <a:rPr sz="1200" spc="20" dirty="0">
                <a:solidFill>
                  <a:srgbClr val="585858"/>
                </a:solidFill>
                <a:latin typeface="微软雅黑" panose="020B0503020204020204" charset="-122"/>
                <a:cs typeface="微软雅黑" panose="020B0503020204020204" charset="-122"/>
              </a:rPr>
              <a:t>确、工</a:t>
            </a:r>
            <a:r>
              <a:rPr sz="1200" spc="3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专注</a:t>
            </a:r>
            <a:r>
              <a:rPr sz="1200" spc="30" dirty="0">
                <a:solidFill>
                  <a:srgbClr val="585858"/>
                </a:solidFill>
                <a:latin typeface="微软雅黑" panose="020B0503020204020204" charset="-122"/>
                <a:cs typeface="微软雅黑" panose="020B0503020204020204" charset="-122"/>
              </a:rPr>
              <a:t>度</a:t>
            </a:r>
            <a:r>
              <a:rPr sz="1200" spc="20" dirty="0">
                <a:solidFill>
                  <a:srgbClr val="585858"/>
                </a:solidFill>
                <a:latin typeface="微软雅黑" panose="020B0503020204020204" charset="-122"/>
                <a:cs typeface="微软雅黑" panose="020B0503020204020204" charset="-122"/>
              </a:rPr>
              <a:t>更</a:t>
            </a:r>
            <a:r>
              <a:rPr sz="1200" spc="30" dirty="0">
                <a:solidFill>
                  <a:srgbClr val="585858"/>
                </a:solidFill>
                <a:latin typeface="微软雅黑" panose="020B0503020204020204" charset="-122"/>
                <a:cs typeface="微软雅黑" panose="020B0503020204020204" charset="-122"/>
              </a:rPr>
              <a:t>高</a:t>
            </a:r>
            <a:r>
              <a:rPr sz="1200" spc="35"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也为</a:t>
            </a:r>
            <a:r>
              <a:rPr sz="1200" spc="20" dirty="0">
                <a:solidFill>
                  <a:srgbClr val="585858"/>
                </a:solidFill>
                <a:latin typeface="Arial" panose="020B0604020202020204"/>
                <a:cs typeface="Arial" panose="020B0604020202020204"/>
              </a:rPr>
              <a:t>DevOps</a:t>
            </a:r>
            <a:r>
              <a:rPr sz="1200" spc="30" dirty="0">
                <a:solidFill>
                  <a:srgbClr val="585858"/>
                </a:solidFill>
                <a:latin typeface="微软雅黑" panose="020B0503020204020204" charset="-122"/>
                <a:cs typeface="微软雅黑" panose="020B0503020204020204" charset="-122"/>
              </a:rPr>
              <a:t>流</a:t>
            </a:r>
            <a:r>
              <a:rPr sz="1200" spc="20" dirty="0">
                <a:solidFill>
                  <a:srgbClr val="585858"/>
                </a:solidFill>
                <a:latin typeface="微软雅黑" panose="020B0503020204020204" charset="-122"/>
                <a:cs typeface="微软雅黑" panose="020B0503020204020204" charset="-122"/>
              </a:rPr>
              <a:t>程下</a:t>
            </a:r>
            <a:r>
              <a:rPr sz="1200" spc="30" dirty="0">
                <a:solidFill>
                  <a:srgbClr val="585858"/>
                </a:solidFill>
                <a:latin typeface="微软雅黑" panose="020B0503020204020204" charset="-122"/>
                <a:cs typeface="微软雅黑" panose="020B0503020204020204" charset="-122"/>
              </a:rPr>
              <a:t>软</a:t>
            </a:r>
            <a:r>
              <a:rPr sz="1200" spc="20" dirty="0">
                <a:solidFill>
                  <a:srgbClr val="585858"/>
                </a:solidFill>
                <a:latin typeface="微软雅黑" panose="020B0503020204020204" charset="-122"/>
                <a:cs typeface="微软雅黑" panose="020B0503020204020204" charset="-122"/>
              </a:rPr>
              <a:t>件的拆分</a:t>
            </a:r>
            <a:r>
              <a:rPr sz="1200" spc="3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发及</a:t>
            </a:r>
            <a:r>
              <a:rPr sz="1200" spc="30" dirty="0">
                <a:solidFill>
                  <a:srgbClr val="585858"/>
                </a:solidFill>
                <a:latin typeface="微软雅黑" panose="020B0503020204020204" charset="-122"/>
                <a:cs typeface="微软雅黑" panose="020B0503020204020204" charset="-122"/>
              </a:rPr>
              <a:t>协</a:t>
            </a:r>
            <a:r>
              <a:rPr sz="1200" spc="20" dirty="0">
                <a:solidFill>
                  <a:srgbClr val="585858"/>
                </a:solidFill>
                <a:latin typeface="微软雅黑" panose="020B0503020204020204" charset="-122"/>
                <a:cs typeface="微软雅黑" panose="020B0503020204020204" charset="-122"/>
              </a:rPr>
              <a:t>作</a:t>
            </a:r>
            <a:r>
              <a:rPr sz="1200" spc="30" dirty="0">
                <a:solidFill>
                  <a:srgbClr val="585858"/>
                </a:solidFill>
                <a:latin typeface="微软雅黑" panose="020B0503020204020204" charset="-122"/>
                <a:cs typeface="微软雅黑" panose="020B0503020204020204" charset="-122"/>
              </a:rPr>
              <a:t>集</a:t>
            </a:r>
            <a:r>
              <a:rPr sz="1200" spc="20" dirty="0">
                <a:solidFill>
                  <a:srgbClr val="585858"/>
                </a:solidFill>
                <a:latin typeface="微软雅黑" panose="020B0503020204020204" charset="-122"/>
                <a:cs typeface="微软雅黑" panose="020B0503020204020204" charset="-122"/>
              </a:rPr>
              <a:t>成提供一</a:t>
            </a:r>
            <a:r>
              <a:rPr sz="1200" spc="30" dirty="0">
                <a:solidFill>
                  <a:srgbClr val="585858"/>
                </a:solidFill>
                <a:latin typeface="微软雅黑" panose="020B0503020204020204" charset="-122"/>
                <a:cs typeface="微软雅黑" panose="020B0503020204020204" charset="-122"/>
              </a:rPr>
              <a:t>定</a:t>
            </a:r>
            <a:r>
              <a:rPr sz="1200" spc="20" dirty="0">
                <a:solidFill>
                  <a:srgbClr val="585858"/>
                </a:solidFill>
                <a:latin typeface="微软雅黑" panose="020B0503020204020204" charset="-122"/>
                <a:cs typeface="微软雅黑" panose="020B0503020204020204" charset="-122"/>
              </a:rPr>
              <a:t>的技</a:t>
            </a:r>
            <a:r>
              <a:rPr sz="1200" spc="30" dirty="0">
                <a:solidFill>
                  <a:srgbClr val="585858"/>
                </a:solidFill>
                <a:latin typeface="微软雅黑" panose="020B0503020204020204" charset="-122"/>
                <a:cs typeface="微软雅黑" panose="020B0503020204020204" charset="-122"/>
              </a:rPr>
              <a:t>术</a:t>
            </a:r>
            <a:r>
              <a:rPr sz="1200" spc="20" dirty="0">
                <a:solidFill>
                  <a:srgbClr val="585858"/>
                </a:solidFill>
                <a:latin typeface="微软雅黑" panose="020B0503020204020204" charset="-122"/>
                <a:cs typeface="微软雅黑" panose="020B0503020204020204" charset="-122"/>
              </a:rPr>
              <a:t>环</a:t>
            </a:r>
            <a:r>
              <a:rPr sz="1200" spc="65" dirty="0">
                <a:solidFill>
                  <a:srgbClr val="585858"/>
                </a:solidFill>
                <a:latin typeface="微软雅黑" panose="020B0503020204020204" charset="-122"/>
                <a:cs typeface="微软雅黑" panose="020B0503020204020204" charset="-122"/>
              </a:rPr>
              <a:t>境</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12700" marR="5080">
              <a:lnSpc>
                <a:spcPct val="120000"/>
              </a:lnSpc>
              <a:spcBef>
                <a:spcPts val="45"/>
              </a:spcBef>
            </a:pPr>
            <a:r>
              <a:rPr sz="1200" spc="10" dirty="0">
                <a:solidFill>
                  <a:srgbClr val="585858"/>
                </a:solidFill>
                <a:latin typeface="微软雅黑" panose="020B0503020204020204" charset="-122"/>
                <a:cs typeface="微软雅黑" panose="020B0503020204020204" charset="-122"/>
              </a:rPr>
              <a:t>从另一个</a:t>
            </a:r>
            <a:r>
              <a:rPr sz="1200" dirty="0">
                <a:solidFill>
                  <a:srgbClr val="585858"/>
                </a:solidFill>
                <a:latin typeface="微软雅黑" panose="020B0503020204020204" charset="-122"/>
                <a:cs typeface="微软雅黑" panose="020B0503020204020204" charset="-122"/>
              </a:rPr>
              <a:t>角</a:t>
            </a:r>
            <a:r>
              <a:rPr sz="1200" spc="10" dirty="0">
                <a:solidFill>
                  <a:srgbClr val="585858"/>
                </a:solidFill>
                <a:latin typeface="微软雅黑" panose="020B0503020204020204" charset="-122"/>
                <a:cs typeface="微软雅黑" panose="020B0503020204020204" charset="-122"/>
              </a:rPr>
              <a:t>度上</a:t>
            </a:r>
            <a:r>
              <a:rPr sz="1200" spc="20" dirty="0">
                <a:solidFill>
                  <a:srgbClr val="585858"/>
                </a:solidFill>
                <a:latin typeface="微软雅黑" panose="020B0503020204020204" charset="-122"/>
                <a:cs typeface="微软雅黑" panose="020B0503020204020204" charset="-122"/>
              </a:rPr>
              <a:t>看</a:t>
            </a:r>
            <a:r>
              <a:rPr sz="1200" dirty="0">
                <a:solidFill>
                  <a:srgbClr val="585858"/>
                </a:solidFill>
                <a:latin typeface="微软雅黑" panose="020B0503020204020204" charset="-122"/>
                <a:cs typeface="微软雅黑" panose="020B0503020204020204" charset="-122"/>
              </a:rPr>
              <a:t>，微</a:t>
            </a:r>
            <a:r>
              <a:rPr sz="1200" spc="10" dirty="0">
                <a:solidFill>
                  <a:srgbClr val="585858"/>
                </a:solidFill>
                <a:latin typeface="微软雅黑" panose="020B0503020204020204" charset="-122"/>
                <a:cs typeface="微软雅黑" panose="020B0503020204020204" charset="-122"/>
              </a:rPr>
              <a:t>服务和容</a:t>
            </a:r>
            <a:r>
              <a:rPr sz="1200" dirty="0">
                <a:solidFill>
                  <a:srgbClr val="585858"/>
                </a:solidFill>
                <a:latin typeface="微软雅黑" panose="020B0503020204020204" charset="-122"/>
                <a:cs typeface="微软雅黑" panose="020B0503020204020204" charset="-122"/>
              </a:rPr>
              <a:t>器</a:t>
            </a:r>
            <a:r>
              <a:rPr sz="1200" spc="10" dirty="0">
                <a:solidFill>
                  <a:srgbClr val="585858"/>
                </a:solidFill>
                <a:latin typeface="微软雅黑" panose="020B0503020204020204" charset="-122"/>
                <a:cs typeface="微软雅黑" panose="020B0503020204020204" charset="-122"/>
              </a:rPr>
              <a:t>的结合</a:t>
            </a:r>
            <a:r>
              <a:rPr sz="1200" dirty="0">
                <a:solidFill>
                  <a:srgbClr val="585858"/>
                </a:solidFill>
                <a:latin typeface="微软雅黑" panose="020B0503020204020204" charset="-122"/>
                <a:cs typeface="微软雅黑" panose="020B0503020204020204" charset="-122"/>
              </a:rPr>
              <a:t>已然</a:t>
            </a:r>
            <a:r>
              <a:rPr sz="1200" spc="10" dirty="0">
                <a:solidFill>
                  <a:srgbClr val="585858"/>
                </a:solidFill>
                <a:latin typeface="微软雅黑" panose="020B0503020204020204" charset="-122"/>
                <a:cs typeface="微软雅黑" panose="020B0503020204020204" charset="-122"/>
              </a:rPr>
              <a:t>成为众多</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件架构</a:t>
            </a:r>
            <a:r>
              <a:rPr sz="1200" dirty="0">
                <a:solidFill>
                  <a:srgbClr val="585858"/>
                </a:solidFill>
                <a:latin typeface="微软雅黑" panose="020B0503020204020204" charset="-122"/>
                <a:cs typeface="微软雅黑" panose="020B0503020204020204" charset="-122"/>
              </a:rPr>
              <a:t>设计</a:t>
            </a:r>
            <a:r>
              <a:rPr sz="1200" spc="10" dirty="0">
                <a:solidFill>
                  <a:srgbClr val="585858"/>
                </a:solidFill>
                <a:latin typeface="微软雅黑" panose="020B0503020204020204" charset="-122"/>
                <a:cs typeface="微软雅黑" panose="020B0503020204020204" charset="-122"/>
              </a:rPr>
              <a:t>的默认选</a:t>
            </a:r>
            <a:r>
              <a:rPr sz="1200" spc="25" dirty="0">
                <a:solidFill>
                  <a:srgbClr val="585858"/>
                </a:solidFill>
                <a:latin typeface="微软雅黑" panose="020B0503020204020204" charset="-122"/>
                <a:cs typeface="微软雅黑" panose="020B0503020204020204" charset="-122"/>
              </a:rPr>
              <a:t>项</a:t>
            </a:r>
            <a:r>
              <a:rPr sz="1200" spc="10" dirty="0">
                <a:solidFill>
                  <a:srgbClr val="585858"/>
                </a:solidFill>
                <a:latin typeface="微软雅黑" panose="020B0503020204020204" charset="-122"/>
                <a:cs typeface="微软雅黑" panose="020B0503020204020204" charset="-122"/>
              </a:rPr>
              <a:t>，然而</a:t>
            </a:r>
            <a:r>
              <a:rPr sz="1200" dirty="0">
                <a:solidFill>
                  <a:srgbClr val="585858"/>
                </a:solidFill>
                <a:latin typeface="微软雅黑" panose="020B0503020204020204" charset="-122"/>
                <a:cs typeface="微软雅黑" panose="020B0503020204020204" charset="-122"/>
              </a:rPr>
              <a:t>这一</a:t>
            </a:r>
            <a:r>
              <a:rPr sz="1200" spc="10" dirty="0">
                <a:solidFill>
                  <a:srgbClr val="585858"/>
                </a:solidFill>
                <a:latin typeface="微软雅黑" panose="020B0503020204020204" charset="-122"/>
                <a:cs typeface="微软雅黑" panose="020B0503020204020204" charset="-122"/>
              </a:rPr>
              <a:t>架构的应</a:t>
            </a:r>
            <a:r>
              <a:rPr sz="1200" dirty="0">
                <a:solidFill>
                  <a:srgbClr val="585858"/>
                </a:solidFill>
                <a:latin typeface="微软雅黑" panose="020B0503020204020204" charset="-122"/>
                <a:cs typeface="微软雅黑" panose="020B0503020204020204" charset="-122"/>
              </a:rPr>
              <a:t>用</a:t>
            </a:r>
            <a:r>
              <a:rPr sz="1200" spc="10" dirty="0">
                <a:solidFill>
                  <a:srgbClr val="585858"/>
                </a:solidFill>
                <a:latin typeface="微软雅黑" panose="020B0503020204020204" charset="-122"/>
                <a:cs typeface="微软雅黑" panose="020B0503020204020204" charset="-122"/>
              </a:rPr>
              <a:t>也依</a:t>
            </a:r>
            <a:r>
              <a:rPr sz="1200" dirty="0">
                <a:solidFill>
                  <a:srgbClr val="585858"/>
                </a:solidFill>
                <a:latin typeface="微软雅黑" panose="020B0503020204020204" charset="-122"/>
                <a:cs typeface="微软雅黑" panose="020B0503020204020204" charset="-122"/>
              </a:rPr>
              <a:t>赖</a:t>
            </a:r>
            <a:r>
              <a:rPr sz="1200" spc="10" dirty="0">
                <a:solidFill>
                  <a:srgbClr val="585858"/>
                </a:solidFill>
                <a:latin typeface="微软雅黑" panose="020B0503020204020204" charset="-122"/>
                <a:cs typeface="微软雅黑" panose="020B0503020204020204" charset="-122"/>
              </a:rPr>
              <a:t>于</a:t>
            </a:r>
            <a:r>
              <a:rPr sz="1200" dirty="0">
                <a:solidFill>
                  <a:srgbClr val="585858"/>
                </a:solidFill>
                <a:latin typeface="微软雅黑" panose="020B0503020204020204" charset="-122"/>
                <a:cs typeface="微软雅黑" panose="020B0503020204020204" charset="-122"/>
              </a:rPr>
              <a:t>不</a:t>
            </a:r>
            <a:r>
              <a:rPr sz="1200" spc="20" dirty="0">
                <a:solidFill>
                  <a:srgbClr val="585858"/>
                </a:solidFill>
                <a:latin typeface="微软雅黑" panose="020B0503020204020204" charset="-122"/>
                <a:cs typeface="微软雅黑" panose="020B0503020204020204" charset="-122"/>
              </a:rPr>
              <a:t>同开</a:t>
            </a:r>
            <a:r>
              <a:rPr sz="1200" dirty="0">
                <a:solidFill>
                  <a:srgbClr val="585858"/>
                </a:solidFill>
                <a:latin typeface="微软雅黑" panose="020B0503020204020204" charset="-122"/>
                <a:cs typeface="微软雅黑" panose="020B0503020204020204" charset="-122"/>
              </a:rPr>
              <a:t>发 者之间流畅的协作和</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团队高效的管理</a:t>
            </a:r>
            <a:r>
              <a:rPr sz="1200" spc="-5"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方法的引入也为微服务架构充分发挥其长处提供了实践环</a:t>
            </a:r>
            <a:r>
              <a:rPr sz="1200" spc="5" dirty="0">
                <a:solidFill>
                  <a:srgbClr val="585858"/>
                </a:solidFill>
                <a:latin typeface="微软雅黑" panose="020B0503020204020204" charset="-122"/>
                <a:cs typeface="微软雅黑" panose="020B0503020204020204" charset="-122"/>
              </a:rPr>
              <a:t>境</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655955">
              <a:lnSpc>
                <a:spcPct val="100000"/>
              </a:lnSpc>
              <a:spcBef>
                <a:spcPts val="855"/>
              </a:spcBef>
              <a:tabLst>
                <a:tab pos="4798695" algn="l"/>
              </a:tabLst>
            </a:pPr>
            <a:r>
              <a:rPr sz="1400" b="1" dirty="0">
                <a:solidFill>
                  <a:srgbClr val="404040"/>
                </a:solidFill>
                <a:latin typeface="微软雅黑" panose="020B0503020204020204" charset="-122"/>
                <a:cs typeface="微软雅黑" panose="020B0503020204020204" charset="-122"/>
              </a:rPr>
              <a:t>单体（巨石）式架构与</a:t>
            </a:r>
            <a:r>
              <a:rPr sz="1400" b="1" spc="-15" dirty="0">
                <a:solidFill>
                  <a:srgbClr val="404040"/>
                </a:solidFill>
                <a:latin typeface="微软雅黑" panose="020B0503020204020204" charset="-122"/>
                <a:cs typeface="微软雅黑" panose="020B0503020204020204" charset="-122"/>
              </a:rPr>
              <a:t>微</a:t>
            </a:r>
            <a:r>
              <a:rPr sz="1400" b="1" dirty="0">
                <a:solidFill>
                  <a:srgbClr val="404040"/>
                </a:solidFill>
                <a:latin typeface="微软雅黑" panose="020B0503020204020204" charset="-122"/>
                <a:cs typeface="微软雅黑" panose="020B0503020204020204" charset="-122"/>
              </a:rPr>
              <a:t>服务</a:t>
            </a:r>
            <a:r>
              <a:rPr sz="1400" b="1" spc="-15" dirty="0">
                <a:solidFill>
                  <a:srgbClr val="404040"/>
                </a:solidFill>
                <a:latin typeface="微软雅黑" panose="020B0503020204020204" charset="-122"/>
                <a:cs typeface="微软雅黑" panose="020B0503020204020204" charset="-122"/>
              </a:rPr>
              <a:t>架</a:t>
            </a:r>
            <a:r>
              <a:rPr sz="1400" b="1" dirty="0">
                <a:solidFill>
                  <a:srgbClr val="404040"/>
                </a:solidFill>
                <a:latin typeface="微软雅黑" panose="020B0503020204020204" charset="-122"/>
                <a:cs typeface="微软雅黑" panose="020B0503020204020204" charset="-122"/>
              </a:rPr>
              <a:t>构	</a:t>
            </a:r>
            <a:r>
              <a:rPr lang="en-US" sz="1400" b="1" spc="-5"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我国企业应用架构</a:t>
            </a:r>
            <a:r>
              <a:rPr sz="1400" b="1" spc="-15" dirty="0">
                <a:solidFill>
                  <a:srgbClr val="404040"/>
                </a:solidFill>
                <a:latin typeface="微软雅黑" panose="020B0503020204020204" charset="-122"/>
                <a:cs typeface="微软雅黑" panose="020B0503020204020204" charset="-122"/>
              </a:rPr>
              <a:t>设</a:t>
            </a:r>
            <a:r>
              <a:rPr sz="1400" b="1" dirty="0">
                <a:solidFill>
                  <a:srgbClr val="404040"/>
                </a:solidFill>
                <a:latin typeface="微软雅黑" panose="020B0503020204020204" charset="-122"/>
                <a:cs typeface="微软雅黑" panose="020B0503020204020204" charset="-122"/>
              </a:rPr>
              <a:t>计状况</a:t>
            </a:r>
            <a:endParaRPr sz="1400">
              <a:latin typeface="微软雅黑" panose="020B0503020204020204" charset="-122"/>
              <a:cs typeface="微软雅黑" panose="020B0503020204020204" charset="-122"/>
            </a:endParaRPr>
          </a:p>
        </p:txBody>
      </p:sp>
      <p:sp>
        <p:nvSpPr>
          <p:cNvPr id="58" name="object 58"/>
          <p:cNvSpPr/>
          <p:nvPr/>
        </p:nvSpPr>
        <p:spPr>
          <a:xfrm>
            <a:off x="5987796" y="4152900"/>
            <a:ext cx="1446530" cy="1446530"/>
          </a:xfrm>
          <a:custGeom>
            <a:avLst/>
            <a:gdLst/>
            <a:ahLst/>
            <a:cxnLst/>
            <a:rect l="l" t="t" r="r" b="b"/>
            <a:pathLst>
              <a:path w="1446529" h="1446529">
                <a:moveTo>
                  <a:pt x="723137" y="0"/>
                </a:moveTo>
                <a:lnTo>
                  <a:pt x="675587" y="1537"/>
                </a:lnTo>
                <a:lnTo>
                  <a:pt x="628858" y="6088"/>
                </a:lnTo>
                <a:lnTo>
                  <a:pt x="583047" y="13556"/>
                </a:lnTo>
                <a:lnTo>
                  <a:pt x="538247" y="23845"/>
                </a:lnTo>
                <a:lnTo>
                  <a:pt x="494556" y="36862"/>
                </a:lnTo>
                <a:lnTo>
                  <a:pt x="452067" y="52510"/>
                </a:lnTo>
                <a:lnTo>
                  <a:pt x="410876" y="70694"/>
                </a:lnTo>
                <a:lnTo>
                  <a:pt x="371079" y="91320"/>
                </a:lnTo>
                <a:lnTo>
                  <a:pt x="332770" y="114291"/>
                </a:lnTo>
                <a:lnTo>
                  <a:pt x="296046" y="139513"/>
                </a:lnTo>
                <a:lnTo>
                  <a:pt x="261000" y="166890"/>
                </a:lnTo>
                <a:lnTo>
                  <a:pt x="227728" y="196327"/>
                </a:lnTo>
                <a:lnTo>
                  <a:pt x="196327" y="227728"/>
                </a:lnTo>
                <a:lnTo>
                  <a:pt x="166890" y="261000"/>
                </a:lnTo>
                <a:lnTo>
                  <a:pt x="139513" y="296046"/>
                </a:lnTo>
                <a:lnTo>
                  <a:pt x="114291" y="332770"/>
                </a:lnTo>
                <a:lnTo>
                  <a:pt x="91320" y="371079"/>
                </a:lnTo>
                <a:lnTo>
                  <a:pt x="70694" y="410876"/>
                </a:lnTo>
                <a:lnTo>
                  <a:pt x="52510" y="452067"/>
                </a:lnTo>
                <a:lnTo>
                  <a:pt x="36862" y="494556"/>
                </a:lnTo>
                <a:lnTo>
                  <a:pt x="23845" y="538247"/>
                </a:lnTo>
                <a:lnTo>
                  <a:pt x="13556" y="583047"/>
                </a:lnTo>
                <a:lnTo>
                  <a:pt x="6088" y="628858"/>
                </a:lnTo>
                <a:lnTo>
                  <a:pt x="1537" y="675587"/>
                </a:lnTo>
                <a:lnTo>
                  <a:pt x="0" y="723138"/>
                </a:lnTo>
                <a:lnTo>
                  <a:pt x="1537" y="770688"/>
                </a:lnTo>
                <a:lnTo>
                  <a:pt x="6088" y="817417"/>
                </a:lnTo>
                <a:lnTo>
                  <a:pt x="13556" y="863228"/>
                </a:lnTo>
                <a:lnTo>
                  <a:pt x="23845" y="908028"/>
                </a:lnTo>
                <a:lnTo>
                  <a:pt x="36862" y="951719"/>
                </a:lnTo>
                <a:lnTo>
                  <a:pt x="52510" y="994208"/>
                </a:lnTo>
                <a:lnTo>
                  <a:pt x="70694" y="1035399"/>
                </a:lnTo>
                <a:lnTo>
                  <a:pt x="91320" y="1075196"/>
                </a:lnTo>
                <a:lnTo>
                  <a:pt x="114291" y="1113505"/>
                </a:lnTo>
                <a:lnTo>
                  <a:pt x="139513" y="1150229"/>
                </a:lnTo>
                <a:lnTo>
                  <a:pt x="166890" y="1185275"/>
                </a:lnTo>
                <a:lnTo>
                  <a:pt x="196327" y="1218547"/>
                </a:lnTo>
                <a:lnTo>
                  <a:pt x="227728" y="1249948"/>
                </a:lnTo>
                <a:lnTo>
                  <a:pt x="261000" y="1279385"/>
                </a:lnTo>
                <a:lnTo>
                  <a:pt x="296046" y="1306762"/>
                </a:lnTo>
                <a:lnTo>
                  <a:pt x="332770" y="1331984"/>
                </a:lnTo>
                <a:lnTo>
                  <a:pt x="371079" y="1354955"/>
                </a:lnTo>
                <a:lnTo>
                  <a:pt x="410876" y="1375581"/>
                </a:lnTo>
                <a:lnTo>
                  <a:pt x="452067" y="1393765"/>
                </a:lnTo>
                <a:lnTo>
                  <a:pt x="494556" y="1409413"/>
                </a:lnTo>
                <a:lnTo>
                  <a:pt x="538247" y="1422430"/>
                </a:lnTo>
                <a:lnTo>
                  <a:pt x="583047" y="1432719"/>
                </a:lnTo>
                <a:lnTo>
                  <a:pt x="628858" y="1440187"/>
                </a:lnTo>
                <a:lnTo>
                  <a:pt x="675587" y="1444738"/>
                </a:lnTo>
                <a:lnTo>
                  <a:pt x="723137" y="1446276"/>
                </a:lnTo>
                <a:lnTo>
                  <a:pt x="770688" y="1444738"/>
                </a:lnTo>
                <a:lnTo>
                  <a:pt x="817417" y="1440187"/>
                </a:lnTo>
                <a:lnTo>
                  <a:pt x="863228" y="1432719"/>
                </a:lnTo>
                <a:lnTo>
                  <a:pt x="908028" y="1422430"/>
                </a:lnTo>
                <a:lnTo>
                  <a:pt x="951719" y="1409413"/>
                </a:lnTo>
                <a:lnTo>
                  <a:pt x="994208" y="1393765"/>
                </a:lnTo>
                <a:lnTo>
                  <a:pt x="1035399" y="1375581"/>
                </a:lnTo>
                <a:lnTo>
                  <a:pt x="1075196" y="1354955"/>
                </a:lnTo>
                <a:lnTo>
                  <a:pt x="1113505" y="1331984"/>
                </a:lnTo>
                <a:lnTo>
                  <a:pt x="1150229" y="1306762"/>
                </a:lnTo>
                <a:lnTo>
                  <a:pt x="1185275" y="1279385"/>
                </a:lnTo>
                <a:lnTo>
                  <a:pt x="1218547" y="1249948"/>
                </a:lnTo>
                <a:lnTo>
                  <a:pt x="1249948" y="1218547"/>
                </a:lnTo>
                <a:lnTo>
                  <a:pt x="1279385" y="1185275"/>
                </a:lnTo>
                <a:lnTo>
                  <a:pt x="1306762" y="1150229"/>
                </a:lnTo>
                <a:lnTo>
                  <a:pt x="1331984" y="1113505"/>
                </a:lnTo>
                <a:lnTo>
                  <a:pt x="1354955" y="1075196"/>
                </a:lnTo>
                <a:lnTo>
                  <a:pt x="1375581" y="1035399"/>
                </a:lnTo>
                <a:lnTo>
                  <a:pt x="1393765" y="994208"/>
                </a:lnTo>
                <a:lnTo>
                  <a:pt x="1409413" y="951719"/>
                </a:lnTo>
                <a:lnTo>
                  <a:pt x="1422430" y="908028"/>
                </a:lnTo>
                <a:lnTo>
                  <a:pt x="1432719" y="863228"/>
                </a:lnTo>
                <a:lnTo>
                  <a:pt x="1440187" y="817417"/>
                </a:lnTo>
                <a:lnTo>
                  <a:pt x="1444738" y="770688"/>
                </a:lnTo>
                <a:lnTo>
                  <a:pt x="1446276" y="723138"/>
                </a:lnTo>
                <a:lnTo>
                  <a:pt x="1444738" y="675587"/>
                </a:lnTo>
                <a:lnTo>
                  <a:pt x="1440187" y="628858"/>
                </a:lnTo>
                <a:lnTo>
                  <a:pt x="1432719" y="583047"/>
                </a:lnTo>
                <a:lnTo>
                  <a:pt x="1422430" y="538247"/>
                </a:lnTo>
                <a:lnTo>
                  <a:pt x="1409413" y="494556"/>
                </a:lnTo>
                <a:lnTo>
                  <a:pt x="1393765" y="452067"/>
                </a:lnTo>
                <a:lnTo>
                  <a:pt x="1375581" y="410876"/>
                </a:lnTo>
                <a:lnTo>
                  <a:pt x="1354955" y="371079"/>
                </a:lnTo>
                <a:lnTo>
                  <a:pt x="1331984" y="332770"/>
                </a:lnTo>
                <a:lnTo>
                  <a:pt x="1306762" y="296046"/>
                </a:lnTo>
                <a:lnTo>
                  <a:pt x="1279385" y="261000"/>
                </a:lnTo>
                <a:lnTo>
                  <a:pt x="1249948" y="227728"/>
                </a:lnTo>
                <a:lnTo>
                  <a:pt x="1218547" y="196327"/>
                </a:lnTo>
                <a:lnTo>
                  <a:pt x="1185275" y="166890"/>
                </a:lnTo>
                <a:lnTo>
                  <a:pt x="1150229" y="139513"/>
                </a:lnTo>
                <a:lnTo>
                  <a:pt x="1113505" y="114291"/>
                </a:lnTo>
                <a:lnTo>
                  <a:pt x="1075196" y="91320"/>
                </a:lnTo>
                <a:lnTo>
                  <a:pt x="1035399" y="70694"/>
                </a:lnTo>
                <a:lnTo>
                  <a:pt x="994208" y="52510"/>
                </a:lnTo>
                <a:lnTo>
                  <a:pt x="951719" y="36862"/>
                </a:lnTo>
                <a:lnTo>
                  <a:pt x="908028" y="23845"/>
                </a:lnTo>
                <a:lnTo>
                  <a:pt x="863228" y="13556"/>
                </a:lnTo>
                <a:lnTo>
                  <a:pt x="817417" y="6088"/>
                </a:lnTo>
                <a:lnTo>
                  <a:pt x="770688" y="1537"/>
                </a:lnTo>
                <a:lnTo>
                  <a:pt x="723137" y="0"/>
                </a:lnTo>
                <a:close/>
              </a:path>
            </a:pathLst>
          </a:custGeom>
          <a:solidFill>
            <a:srgbClr val="F1F1F1">
              <a:alpha val="59999"/>
            </a:srgbClr>
          </a:solidFill>
        </p:spPr>
        <p:txBody>
          <a:bodyPr wrap="square" lIns="0" tIns="0" rIns="0" bIns="0" rtlCol="0"/>
          <a:lstStyle/>
          <a:p/>
        </p:txBody>
      </p:sp>
      <p:sp>
        <p:nvSpPr>
          <p:cNvPr id="59" name="object 59"/>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60" name="object 60"/>
          <p:cNvSpPr txBox="1"/>
          <p:nvPr/>
        </p:nvSpPr>
        <p:spPr>
          <a:xfrm>
            <a:off x="4703445" y="6359916"/>
            <a:ext cx="287528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中国信通院，</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61" name="object 61"/>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62" name="object 62"/>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63" name="object 63"/>
          <p:cNvSpPr txBox="1"/>
          <p:nvPr/>
        </p:nvSpPr>
        <p:spPr>
          <a:xfrm>
            <a:off x="3423232"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65" name="object 65"/>
          <p:cNvSpPr txBox="1"/>
          <p:nvPr/>
        </p:nvSpPr>
        <p:spPr>
          <a:xfrm>
            <a:off x="7600008"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4" name="object 4"/>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5" name="object 5"/>
          <p:cNvSpPr/>
          <p:nvPr/>
        </p:nvSpPr>
        <p:spPr>
          <a:xfrm>
            <a:off x="6661404" y="3663188"/>
            <a:ext cx="940435" cy="1226185"/>
          </a:xfrm>
          <a:custGeom>
            <a:avLst/>
            <a:gdLst/>
            <a:ahLst/>
            <a:cxnLst/>
            <a:rect l="l" t="t" r="r" b="b"/>
            <a:pathLst>
              <a:path w="940434" h="1226185">
                <a:moveTo>
                  <a:pt x="0" y="0"/>
                </a:moveTo>
                <a:lnTo>
                  <a:pt x="0" y="1225804"/>
                </a:lnTo>
                <a:lnTo>
                  <a:pt x="940053" y="439166"/>
                </a:lnTo>
                <a:lnTo>
                  <a:pt x="907610" y="401937"/>
                </a:lnTo>
                <a:lnTo>
                  <a:pt x="873839" y="366191"/>
                </a:lnTo>
                <a:lnTo>
                  <a:pt x="838791" y="331951"/>
                </a:lnTo>
                <a:lnTo>
                  <a:pt x="802519" y="299242"/>
                </a:lnTo>
                <a:lnTo>
                  <a:pt x="765076" y="268089"/>
                </a:lnTo>
                <a:lnTo>
                  <a:pt x="726514" y="238514"/>
                </a:lnTo>
                <a:lnTo>
                  <a:pt x="686885" y="210544"/>
                </a:lnTo>
                <a:lnTo>
                  <a:pt x="646242" y="184202"/>
                </a:lnTo>
                <a:lnTo>
                  <a:pt x="604636" y="159513"/>
                </a:lnTo>
                <a:lnTo>
                  <a:pt x="562120" y="136500"/>
                </a:lnTo>
                <a:lnTo>
                  <a:pt x="518747" y="115188"/>
                </a:lnTo>
                <a:lnTo>
                  <a:pt x="474568" y="95603"/>
                </a:lnTo>
                <a:lnTo>
                  <a:pt x="429637" y="77766"/>
                </a:lnTo>
                <a:lnTo>
                  <a:pt x="384004" y="61705"/>
                </a:lnTo>
                <a:lnTo>
                  <a:pt x="337724" y="47441"/>
                </a:lnTo>
                <a:lnTo>
                  <a:pt x="290847" y="35001"/>
                </a:lnTo>
                <a:lnTo>
                  <a:pt x="243427" y="24407"/>
                </a:lnTo>
                <a:lnTo>
                  <a:pt x="195515" y="15685"/>
                </a:lnTo>
                <a:lnTo>
                  <a:pt x="147164" y="8859"/>
                </a:lnTo>
                <a:lnTo>
                  <a:pt x="98426" y="3953"/>
                </a:lnTo>
                <a:lnTo>
                  <a:pt x="49354" y="992"/>
                </a:lnTo>
                <a:lnTo>
                  <a:pt x="0" y="0"/>
                </a:lnTo>
                <a:close/>
              </a:path>
            </a:pathLst>
          </a:custGeom>
          <a:solidFill>
            <a:srgbClr val="B1D234"/>
          </a:solidFill>
        </p:spPr>
        <p:txBody>
          <a:bodyPr wrap="square" lIns="0" tIns="0" rIns="0" bIns="0" rtlCol="0"/>
          <a:lstStyle/>
          <a:p/>
        </p:txBody>
      </p:sp>
      <p:sp>
        <p:nvSpPr>
          <p:cNvPr id="6" name="object 6"/>
          <p:cNvSpPr/>
          <p:nvPr/>
        </p:nvSpPr>
        <p:spPr>
          <a:xfrm>
            <a:off x="6661404" y="4102353"/>
            <a:ext cx="1226185" cy="1138555"/>
          </a:xfrm>
          <a:custGeom>
            <a:avLst/>
            <a:gdLst/>
            <a:ahLst/>
            <a:cxnLst/>
            <a:rect l="l" t="t" r="r" b="b"/>
            <a:pathLst>
              <a:path w="1226184" h="1138554">
                <a:moveTo>
                  <a:pt x="940053" y="0"/>
                </a:moveTo>
                <a:lnTo>
                  <a:pt x="0" y="786638"/>
                </a:lnTo>
                <a:lnTo>
                  <a:pt x="1174369" y="1138301"/>
                </a:lnTo>
                <a:lnTo>
                  <a:pt x="1187554" y="1090786"/>
                </a:lnTo>
                <a:lnTo>
                  <a:pt x="1198773" y="1043011"/>
                </a:lnTo>
                <a:lnTo>
                  <a:pt x="1208035" y="995032"/>
                </a:lnTo>
                <a:lnTo>
                  <a:pt x="1215353" y="946903"/>
                </a:lnTo>
                <a:lnTo>
                  <a:pt x="1220738" y="898680"/>
                </a:lnTo>
                <a:lnTo>
                  <a:pt x="1224201" y="850419"/>
                </a:lnTo>
                <a:lnTo>
                  <a:pt x="1225754" y="802175"/>
                </a:lnTo>
                <a:lnTo>
                  <a:pt x="1225408" y="754004"/>
                </a:lnTo>
                <a:lnTo>
                  <a:pt x="1223174" y="705961"/>
                </a:lnTo>
                <a:lnTo>
                  <a:pt x="1219064" y="658102"/>
                </a:lnTo>
                <a:lnTo>
                  <a:pt x="1213090" y="610482"/>
                </a:lnTo>
                <a:lnTo>
                  <a:pt x="1205263" y="563157"/>
                </a:lnTo>
                <a:lnTo>
                  <a:pt x="1195593" y="516182"/>
                </a:lnTo>
                <a:lnTo>
                  <a:pt x="1184094" y="469613"/>
                </a:lnTo>
                <a:lnTo>
                  <a:pt x="1170775" y="423505"/>
                </a:lnTo>
                <a:lnTo>
                  <a:pt x="1155649" y="377913"/>
                </a:lnTo>
                <a:lnTo>
                  <a:pt x="1138726" y="332894"/>
                </a:lnTo>
                <a:lnTo>
                  <a:pt x="1120019" y="288503"/>
                </a:lnTo>
                <a:lnTo>
                  <a:pt x="1099538" y="244794"/>
                </a:lnTo>
                <a:lnTo>
                  <a:pt x="1077296" y="201825"/>
                </a:lnTo>
                <a:lnTo>
                  <a:pt x="1053303" y="159649"/>
                </a:lnTo>
                <a:lnTo>
                  <a:pt x="1027571" y="118324"/>
                </a:lnTo>
                <a:lnTo>
                  <a:pt x="1000111" y="77903"/>
                </a:lnTo>
                <a:lnTo>
                  <a:pt x="970935" y="38443"/>
                </a:lnTo>
                <a:lnTo>
                  <a:pt x="940053" y="0"/>
                </a:lnTo>
                <a:close/>
              </a:path>
            </a:pathLst>
          </a:custGeom>
          <a:solidFill>
            <a:srgbClr val="8AC53E"/>
          </a:solidFill>
        </p:spPr>
        <p:txBody>
          <a:bodyPr wrap="square" lIns="0" tIns="0" rIns="0" bIns="0" rtlCol="0"/>
          <a:lstStyle/>
          <a:p/>
        </p:txBody>
      </p:sp>
      <p:sp>
        <p:nvSpPr>
          <p:cNvPr id="7" name="object 7"/>
          <p:cNvSpPr/>
          <p:nvPr/>
        </p:nvSpPr>
        <p:spPr>
          <a:xfrm>
            <a:off x="6091809" y="4888991"/>
            <a:ext cx="1744345" cy="1226185"/>
          </a:xfrm>
          <a:custGeom>
            <a:avLst/>
            <a:gdLst/>
            <a:ahLst/>
            <a:cxnLst/>
            <a:rect l="l" t="t" r="r" b="b"/>
            <a:pathLst>
              <a:path w="1744345" h="1226185">
                <a:moveTo>
                  <a:pt x="569594" y="0"/>
                </a:moveTo>
                <a:lnTo>
                  <a:pt x="0" y="1085570"/>
                </a:lnTo>
                <a:lnTo>
                  <a:pt x="42208" y="1106669"/>
                </a:lnTo>
                <a:lnTo>
                  <a:pt x="85142" y="1126123"/>
                </a:lnTo>
                <a:lnTo>
                  <a:pt x="128765" y="1143909"/>
                </a:lnTo>
                <a:lnTo>
                  <a:pt x="173041" y="1160006"/>
                </a:lnTo>
                <a:lnTo>
                  <a:pt x="217931" y="1174394"/>
                </a:lnTo>
                <a:lnTo>
                  <a:pt x="264311" y="1187312"/>
                </a:lnTo>
                <a:lnTo>
                  <a:pt x="310766" y="1198340"/>
                </a:lnTo>
                <a:lnTo>
                  <a:pt x="357255" y="1207500"/>
                </a:lnTo>
                <a:lnTo>
                  <a:pt x="403734" y="1214815"/>
                </a:lnTo>
                <a:lnTo>
                  <a:pt x="450161" y="1220308"/>
                </a:lnTo>
                <a:lnTo>
                  <a:pt x="496494" y="1224001"/>
                </a:lnTo>
                <a:lnTo>
                  <a:pt x="542690" y="1225919"/>
                </a:lnTo>
                <a:lnTo>
                  <a:pt x="588708" y="1226083"/>
                </a:lnTo>
                <a:lnTo>
                  <a:pt x="634504" y="1224517"/>
                </a:lnTo>
                <a:lnTo>
                  <a:pt x="680037" y="1221243"/>
                </a:lnTo>
                <a:lnTo>
                  <a:pt x="725263" y="1216284"/>
                </a:lnTo>
                <a:lnTo>
                  <a:pt x="770140" y="1209663"/>
                </a:lnTo>
                <a:lnTo>
                  <a:pt x="814626" y="1201404"/>
                </a:lnTo>
                <a:lnTo>
                  <a:pt x="858679" y="1191528"/>
                </a:lnTo>
                <a:lnTo>
                  <a:pt x="902256" y="1180058"/>
                </a:lnTo>
                <a:lnTo>
                  <a:pt x="945315" y="1167019"/>
                </a:lnTo>
                <a:lnTo>
                  <a:pt x="987813" y="1152431"/>
                </a:lnTo>
                <a:lnTo>
                  <a:pt x="1029708" y="1136319"/>
                </a:lnTo>
                <a:lnTo>
                  <a:pt x="1070957" y="1118705"/>
                </a:lnTo>
                <a:lnTo>
                  <a:pt x="1111519" y="1099612"/>
                </a:lnTo>
                <a:lnTo>
                  <a:pt x="1151350" y="1079063"/>
                </a:lnTo>
                <a:lnTo>
                  <a:pt x="1190408" y="1057081"/>
                </a:lnTo>
                <a:lnTo>
                  <a:pt x="1228651" y="1033688"/>
                </a:lnTo>
                <a:lnTo>
                  <a:pt x="1266036" y="1008907"/>
                </a:lnTo>
                <a:lnTo>
                  <a:pt x="1302521" y="982763"/>
                </a:lnTo>
                <a:lnTo>
                  <a:pt x="1338064" y="955276"/>
                </a:lnTo>
                <a:lnTo>
                  <a:pt x="1372622" y="926470"/>
                </a:lnTo>
                <a:lnTo>
                  <a:pt x="1406153" y="896368"/>
                </a:lnTo>
                <a:lnTo>
                  <a:pt x="1438614" y="864993"/>
                </a:lnTo>
                <a:lnTo>
                  <a:pt x="1469963" y="832368"/>
                </a:lnTo>
                <a:lnTo>
                  <a:pt x="1500157" y="798515"/>
                </a:lnTo>
                <a:lnTo>
                  <a:pt x="1529154" y="763458"/>
                </a:lnTo>
                <a:lnTo>
                  <a:pt x="1556912" y="727219"/>
                </a:lnTo>
                <a:lnTo>
                  <a:pt x="1583388" y="689821"/>
                </a:lnTo>
                <a:lnTo>
                  <a:pt x="1608540" y="651287"/>
                </a:lnTo>
                <a:lnTo>
                  <a:pt x="1632326" y="611640"/>
                </a:lnTo>
                <a:lnTo>
                  <a:pt x="1654702" y="570903"/>
                </a:lnTo>
                <a:lnTo>
                  <a:pt x="1675627" y="529098"/>
                </a:lnTo>
                <a:lnTo>
                  <a:pt x="1695058" y="486249"/>
                </a:lnTo>
                <a:lnTo>
                  <a:pt x="1712953" y="442378"/>
                </a:lnTo>
                <a:lnTo>
                  <a:pt x="1729269" y="397508"/>
                </a:lnTo>
                <a:lnTo>
                  <a:pt x="1743964" y="351662"/>
                </a:lnTo>
                <a:lnTo>
                  <a:pt x="569594" y="0"/>
                </a:lnTo>
                <a:close/>
              </a:path>
            </a:pathLst>
          </a:custGeom>
          <a:solidFill>
            <a:srgbClr val="64AE45"/>
          </a:solidFill>
        </p:spPr>
        <p:txBody>
          <a:bodyPr wrap="square" lIns="0" tIns="0" rIns="0" bIns="0" rtlCol="0"/>
          <a:lstStyle/>
          <a:p/>
        </p:txBody>
      </p:sp>
      <p:sp>
        <p:nvSpPr>
          <p:cNvPr id="8" name="object 8"/>
          <p:cNvSpPr/>
          <p:nvPr/>
        </p:nvSpPr>
        <p:spPr>
          <a:xfrm>
            <a:off x="5435341" y="4273677"/>
            <a:ext cx="1226185" cy="1701164"/>
          </a:xfrm>
          <a:custGeom>
            <a:avLst/>
            <a:gdLst/>
            <a:ahLst/>
            <a:cxnLst/>
            <a:rect l="l" t="t" r="r" b="b"/>
            <a:pathLst>
              <a:path w="1226184" h="1701164">
                <a:moveTo>
                  <a:pt x="165866" y="0"/>
                </a:moveTo>
                <a:lnTo>
                  <a:pt x="146631" y="34272"/>
                </a:lnTo>
                <a:lnTo>
                  <a:pt x="118930" y="88897"/>
                </a:lnTo>
                <a:lnTo>
                  <a:pt x="99236" y="132383"/>
                </a:lnTo>
                <a:lnTo>
                  <a:pt x="81368" y="176259"/>
                </a:lnTo>
                <a:lnTo>
                  <a:pt x="65312" y="220478"/>
                </a:lnTo>
                <a:lnTo>
                  <a:pt x="51054" y="264995"/>
                </a:lnTo>
                <a:lnTo>
                  <a:pt x="38580" y="309763"/>
                </a:lnTo>
                <a:lnTo>
                  <a:pt x="27876" y="354738"/>
                </a:lnTo>
                <a:lnTo>
                  <a:pt x="18926" y="399872"/>
                </a:lnTo>
                <a:lnTo>
                  <a:pt x="11717" y="445119"/>
                </a:lnTo>
                <a:lnTo>
                  <a:pt x="6234" y="490434"/>
                </a:lnTo>
                <a:lnTo>
                  <a:pt x="2463" y="535771"/>
                </a:lnTo>
                <a:lnTo>
                  <a:pt x="390" y="581083"/>
                </a:lnTo>
                <a:lnTo>
                  <a:pt x="0" y="626325"/>
                </a:lnTo>
                <a:lnTo>
                  <a:pt x="1278" y="671450"/>
                </a:lnTo>
                <a:lnTo>
                  <a:pt x="4212" y="716413"/>
                </a:lnTo>
                <a:lnTo>
                  <a:pt x="8786" y="761168"/>
                </a:lnTo>
                <a:lnTo>
                  <a:pt x="14985" y="805668"/>
                </a:lnTo>
                <a:lnTo>
                  <a:pt x="22797" y="849867"/>
                </a:lnTo>
                <a:lnTo>
                  <a:pt x="32205" y="893720"/>
                </a:lnTo>
                <a:lnTo>
                  <a:pt x="43197" y="937181"/>
                </a:lnTo>
                <a:lnTo>
                  <a:pt x="55757" y="980203"/>
                </a:lnTo>
                <a:lnTo>
                  <a:pt x="69871" y="1022740"/>
                </a:lnTo>
                <a:lnTo>
                  <a:pt x="85525" y="1064747"/>
                </a:lnTo>
                <a:lnTo>
                  <a:pt x="102705" y="1106178"/>
                </a:lnTo>
                <a:lnTo>
                  <a:pt x="121396" y="1146986"/>
                </a:lnTo>
                <a:lnTo>
                  <a:pt x="141584" y="1187125"/>
                </a:lnTo>
                <a:lnTo>
                  <a:pt x="163254" y="1226550"/>
                </a:lnTo>
                <a:lnTo>
                  <a:pt x="186393" y="1265214"/>
                </a:lnTo>
                <a:lnTo>
                  <a:pt x="210985" y="1303072"/>
                </a:lnTo>
                <a:lnTo>
                  <a:pt x="237017" y="1340076"/>
                </a:lnTo>
                <a:lnTo>
                  <a:pt x="264474" y="1376183"/>
                </a:lnTo>
                <a:lnTo>
                  <a:pt x="293342" y="1411345"/>
                </a:lnTo>
                <a:lnTo>
                  <a:pt x="323607" y="1445516"/>
                </a:lnTo>
                <a:lnTo>
                  <a:pt x="355254" y="1478650"/>
                </a:lnTo>
                <a:lnTo>
                  <a:pt x="388269" y="1510702"/>
                </a:lnTo>
                <a:lnTo>
                  <a:pt x="422637" y="1541625"/>
                </a:lnTo>
                <a:lnTo>
                  <a:pt x="458344" y="1571373"/>
                </a:lnTo>
                <a:lnTo>
                  <a:pt x="495376" y="1599901"/>
                </a:lnTo>
                <a:lnTo>
                  <a:pt x="533719" y="1627162"/>
                </a:lnTo>
                <a:lnTo>
                  <a:pt x="573358" y="1653111"/>
                </a:lnTo>
                <a:lnTo>
                  <a:pt x="614279" y="1677700"/>
                </a:lnTo>
                <a:lnTo>
                  <a:pt x="656467" y="1700885"/>
                </a:lnTo>
                <a:lnTo>
                  <a:pt x="1226062" y="615315"/>
                </a:lnTo>
                <a:lnTo>
                  <a:pt x="165866" y="0"/>
                </a:lnTo>
                <a:close/>
              </a:path>
            </a:pathLst>
          </a:custGeom>
          <a:solidFill>
            <a:srgbClr val="1EC7F3"/>
          </a:solidFill>
        </p:spPr>
        <p:txBody>
          <a:bodyPr wrap="square" lIns="0" tIns="0" rIns="0" bIns="0" rtlCol="0"/>
          <a:lstStyle/>
          <a:p/>
        </p:txBody>
      </p:sp>
      <p:sp>
        <p:nvSpPr>
          <p:cNvPr id="9" name="object 9"/>
          <p:cNvSpPr/>
          <p:nvPr/>
        </p:nvSpPr>
        <p:spPr>
          <a:xfrm>
            <a:off x="5601208" y="3663188"/>
            <a:ext cx="1060450" cy="1226185"/>
          </a:xfrm>
          <a:custGeom>
            <a:avLst/>
            <a:gdLst/>
            <a:ahLst/>
            <a:cxnLst/>
            <a:rect l="l" t="t" r="r" b="b"/>
            <a:pathLst>
              <a:path w="1060450" h="1226185">
                <a:moveTo>
                  <a:pt x="1060195" y="0"/>
                </a:moveTo>
                <a:lnTo>
                  <a:pt x="1009927" y="1027"/>
                </a:lnTo>
                <a:lnTo>
                  <a:pt x="960005" y="4088"/>
                </a:lnTo>
                <a:lnTo>
                  <a:pt x="910480" y="9153"/>
                </a:lnTo>
                <a:lnTo>
                  <a:pt x="861405" y="16194"/>
                </a:lnTo>
                <a:lnTo>
                  <a:pt x="812830" y="25179"/>
                </a:lnTo>
                <a:lnTo>
                  <a:pt x="764808" y="36080"/>
                </a:lnTo>
                <a:lnTo>
                  <a:pt x="717391" y="48866"/>
                </a:lnTo>
                <a:lnTo>
                  <a:pt x="670629" y="63508"/>
                </a:lnTo>
                <a:lnTo>
                  <a:pt x="624575" y="79975"/>
                </a:lnTo>
                <a:lnTo>
                  <a:pt x="579280" y="98240"/>
                </a:lnTo>
                <a:lnTo>
                  <a:pt x="534796" y="118270"/>
                </a:lnTo>
                <a:lnTo>
                  <a:pt x="491175" y="140038"/>
                </a:lnTo>
                <a:lnTo>
                  <a:pt x="448468" y="163512"/>
                </a:lnTo>
                <a:lnTo>
                  <a:pt x="406727" y="188664"/>
                </a:lnTo>
                <a:lnTo>
                  <a:pt x="366004" y="215463"/>
                </a:lnTo>
                <a:lnTo>
                  <a:pt x="326351" y="243880"/>
                </a:lnTo>
                <a:lnTo>
                  <a:pt x="287818" y="273885"/>
                </a:lnTo>
                <a:lnTo>
                  <a:pt x="250458" y="305449"/>
                </a:lnTo>
                <a:lnTo>
                  <a:pt x="214323" y="338541"/>
                </a:lnTo>
                <a:lnTo>
                  <a:pt x="179464" y="373132"/>
                </a:lnTo>
                <a:lnTo>
                  <a:pt x="145932" y="409192"/>
                </a:lnTo>
                <a:lnTo>
                  <a:pt x="113780" y="446692"/>
                </a:lnTo>
                <a:lnTo>
                  <a:pt x="83059" y="485601"/>
                </a:lnTo>
                <a:lnTo>
                  <a:pt x="53821" y="525890"/>
                </a:lnTo>
                <a:lnTo>
                  <a:pt x="26117" y="567529"/>
                </a:lnTo>
                <a:lnTo>
                  <a:pt x="0" y="610488"/>
                </a:lnTo>
                <a:lnTo>
                  <a:pt x="1060195" y="1225804"/>
                </a:lnTo>
                <a:lnTo>
                  <a:pt x="1060195" y="0"/>
                </a:lnTo>
                <a:close/>
              </a:path>
            </a:pathLst>
          </a:custGeom>
          <a:solidFill>
            <a:srgbClr val="F1F1F1"/>
          </a:solidFill>
        </p:spPr>
        <p:txBody>
          <a:bodyPr wrap="square" lIns="0" tIns="0" rIns="0" bIns="0" rtlCol="0"/>
          <a:lstStyle/>
          <a:p/>
        </p:txBody>
      </p:sp>
      <p:sp>
        <p:nvSpPr>
          <p:cNvPr id="10" name="object 10"/>
          <p:cNvSpPr/>
          <p:nvPr/>
        </p:nvSpPr>
        <p:spPr>
          <a:xfrm>
            <a:off x="7179564" y="3718559"/>
            <a:ext cx="568960" cy="59690"/>
          </a:xfrm>
          <a:custGeom>
            <a:avLst/>
            <a:gdLst/>
            <a:ahLst/>
            <a:cxnLst/>
            <a:rect l="l" t="t" r="r" b="b"/>
            <a:pathLst>
              <a:path w="568959" h="59689">
                <a:moveTo>
                  <a:pt x="0" y="59435"/>
                </a:moveTo>
                <a:lnTo>
                  <a:pt x="512063" y="0"/>
                </a:lnTo>
                <a:lnTo>
                  <a:pt x="568451" y="0"/>
                </a:lnTo>
              </a:path>
            </a:pathLst>
          </a:custGeom>
          <a:ln w="9525">
            <a:solidFill>
              <a:srgbClr val="585858"/>
            </a:solidFill>
          </a:ln>
        </p:spPr>
        <p:txBody>
          <a:bodyPr wrap="square" lIns="0" tIns="0" rIns="0" bIns="0" rtlCol="0"/>
          <a:lstStyle/>
          <a:p/>
        </p:txBody>
      </p:sp>
      <p:sp>
        <p:nvSpPr>
          <p:cNvPr id="11" name="object 11"/>
          <p:cNvSpPr/>
          <p:nvPr/>
        </p:nvSpPr>
        <p:spPr>
          <a:xfrm>
            <a:off x="7136892" y="5967984"/>
            <a:ext cx="676910" cy="50800"/>
          </a:xfrm>
          <a:custGeom>
            <a:avLst/>
            <a:gdLst/>
            <a:ahLst/>
            <a:cxnLst/>
            <a:rect l="l" t="t" r="r" b="b"/>
            <a:pathLst>
              <a:path w="676909" h="50800">
                <a:moveTo>
                  <a:pt x="0" y="50291"/>
                </a:moveTo>
                <a:lnTo>
                  <a:pt x="620267" y="0"/>
                </a:lnTo>
                <a:lnTo>
                  <a:pt x="676655" y="0"/>
                </a:lnTo>
              </a:path>
            </a:pathLst>
          </a:custGeom>
          <a:ln w="9525">
            <a:solidFill>
              <a:srgbClr val="585858"/>
            </a:solidFill>
          </a:ln>
        </p:spPr>
        <p:txBody>
          <a:bodyPr wrap="square" lIns="0" tIns="0" rIns="0" bIns="0" rtlCol="0"/>
          <a:lstStyle/>
          <a:p/>
        </p:txBody>
      </p:sp>
      <p:sp>
        <p:nvSpPr>
          <p:cNvPr id="12" name="object 12"/>
          <p:cNvSpPr/>
          <p:nvPr/>
        </p:nvSpPr>
        <p:spPr>
          <a:xfrm>
            <a:off x="5483352" y="5228844"/>
            <a:ext cx="0" cy="280670"/>
          </a:xfrm>
          <a:custGeom>
            <a:avLst/>
            <a:gdLst/>
            <a:ahLst/>
            <a:cxnLst/>
            <a:rect l="l" t="t" r="r" b="b"/>
            <a:pathLst>
              <a:path h="280670">
                <a:moveTo>
                  <a:pt x="0" y="0"/>
                </a:moveTo>
                <a:lnTo>
                  <a:pt x="0" y="224027"/>
                </a:lnTo>
                <a:lnTo>
                  <a:pt x="0" y="280415"/>
                </a:lnTo>
              </a:path>
            </a:pathLst>
          </a:custGeom>
          <a:ln w="9525">
            <a:solidFill>
              <a:srgbClr val="585858"/>
            </a:solidFill>
          </a:ln>
        </p:spPr>
        <p:txBody>
          <a:bodyPr wrap="square" lIns="0" tIns="0" rIns="0" bIns="0" rtlCol="0"/>
          <a:lstStyle/>
          <a:p/>
        </p:txBody>
      </p:sp>
      <p:sp>
        <p:nvSpPr>
          <p:cNvPr id="13" name="object 13"/>
          <p:cNvSpPr/>
          <p:nvPr/>
        </p:nvSpPr>
        <p:spPr>
          <a:xfrm>
            <a:off x="5431535" y="3509771"/>
            <a:ext cx="619125" cy="317500"/>
          </a:xfrm>
          <a:custGeom>
            <a:avLst/>
            <a:gdLst/>
            <a:ahLst/>
            <a:cxnLst/>
            <a:rect l="l" t="t" r="r" b="b"/>
            <a:pathLst>
              <a:path w="619125" h="317500">
                <a:moveTo>
                  <a:pt x="618743" y="316991"/>
                </a:moveTo>
                <a:lnTo>
                  <a:pt x="57912" y="0"/>
                </a:lnTo>
                <a:lnTo>
                  <a:pt x="0" y="0"/>
                </a:lnTo>
              </a:path>
            </a:pathLst>
          </a:custGeom>
          <a:ln w="9525">
            <a:solidFill>
              <a:srgbClr val="585858"/>
            </a:solidFill>
          </a:ln>
        </p:spPr>
        <p:txBody>
          <a:bodyPr wrap="square" lIns="0" tIns="0" rIns="0" bIns="0" rtlCol="0"/>
          <a:lstStyle/>
          <a:p/>
        </p:txBody>
      </p:sp>
      <p:sp>
        <p:nvSpPr>
          <p:cNvPr id="14" name="object 14"/>
          <p:cNvSpPr txBox="1"/>
          <p:nvPr/>
        </p:nvSpPr>
        <p:spPr>
          <a:xfrm>
            <a:off x="7803260" y="3280943"/>
            <a:ext cx="657860" cy="89725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所有团队熟 练掌握，有 能力改善创 新</a:t>
            </a:r>
            <a:endParaRPr sz="1000">
              <a:latin typeface="微软雅黑" panose="020B0503020204020204" charset="-122"/>
              <a:cs typeface="微软雅黑" panose="020B0503020204020204" charset="-122"/>
            </a:endParaRPr>
          </a:p>
        </p:txBody>
      </p:sp>
      <p:sp>
        <p:nvSpPr>
          <p:cNvPr id="15" name="object 15"/>
          <p:cNvSpPr txBox="1"/>
          <p:nvPr/>
        </p:nvSpPr>
        <p:spPr>
          <a:xfrm>
            <a:off x="7899272" y="4323994"/>
            <a:ext cx="657860" cy="89725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一半以上团 队处于较高 水平 15.7%</a:t>
            </a:r>
            <a:endParaRPr sz="1000">
              <a:latin typeface="微软雅黑" panose="020B0503020204020204" charset="-122"/>
              <a:cs typeface="微软雅黑" panose="020B0503020204020204" charset="-122"/>
            </a:endParaRPr>
          </a:p>
        </p:txBody>
      </p:sp>
      <p:sp>
        <p:nvSpPr>
          <p:cNvPr id="16" name="object 16"/>
          <p:cNvSpPr txBox="1"/>
          <p:nvPr/>
        </p:nvSpPr>
        <p:spPr>
          <a:xfrm>
            <a:off x="7822818" y="5546242"/>
            <a:ext cx="657860" cy="68008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部分团队正 在使用优化  28.1%</a:t>
            </a:r>
            <a:endParaRPr sz="1000">
              <a:latin typeface="微软雅黑" panose="020B0503020204020204" charset="-122"/>
              <a:cs typeface="微软雅黑" panose="020B0503020204020204" charset="-122"/>
            </a:endParaRPr>
          </a:p>
        </p:txBody>
      </p:sp>
      <p:sp>
        <p:nvSpPr>
          <p:cNvPr id="17" name="object 17"/>
          <p:cNvSpPr txBox="1"/>
          <p:nvPr/>
        </p:nvSpPr>
        <p:spPr>
          <a:xfrm>
            <a:off x="4900421" y="5465470"/>
            <a:ext cx="657860" cy="680085"/>
          </a:xfrm>
          <a:prstGeom prst="rect">
            <a:avLst/>
          </a:prstGeom>
        </p:spPr>
        <p:txBody>
          <a:bodyPr vert="horz" wrap="square" lIns="0" tIns="12700" rIns="0" bIns="0" rtlCol="0">
            <a:spAutoFit/>
          </a:bodyPr>
          <a:lstStyle/>
          <a:p>
            <a:pPr marL="139065" marR="5080" indent="-127000">
              <a:lnSpc>
                <a:spcPct val="143000"/>
              </a:lnSpc>
              <a:spcBef>
                <a:spcPts val="100"/>
              </a:spcBef>
            </a:pPr>
            <a:r>
              <a:rPr sz="1000" spc="-5" dirty="0">
                <a:solidFill>
                  <a:srgbClr val="585858"/>
                </a:solidFill>
                <a:latin typeface="微软雅黑" panose="020B0503020204020204" charset="-122"/>
                <a:cs typeface="微软雅黑" panose="020B0503020204020204" charset="-122"/>
              </a:rPr>
              <a:t>少数团队开 始使用 25.7%</a:t>
            </a:r>
            <a:endParaRPr sz="1000">
              <a:latin typeface="微软雅黑" panose="020B0503020204020204" charset="-122"/>
              <a:cs typeface="微软雅黑" panose="020B0503020204020204" charset="-122"/>
            </a:endParaRPr>
          </a:p>
        </p:txBody>
      </p:sp>
      <p:sp>
        <p:nvSpPr>
          <p:cNvPr id="18" name="object 18"/>
          <p:cNvSpPr txBox="1"/>
          <p:nvPr/>
        </p:nvSpPr>
        <p:spPr>
          <a:xfrm>
            <a:off x="4893309" y="3305790"/>
            <a:ext cx="531495" cy="461009"/>
          </a:xfrm>
          <a:prstGeom prst="rect">
            <a:avLst/>
          </a:prstGeom>
        </p:spPr>
        <p:txBody>
          <a:bodyPr vert="horz" wrap="square" lIns="0" tIns="77470" rIns="0" bIns="0" rtlCol="0">
            <a:spAutoFit/>
          </a:bodyPr>
          <a:lstStyle/>
          <a:p>
            <a:pPr marL="12700">
              <a:lnSpc>
                <a:spcPct val="100000"/>
              </a:lnSpc>
              <a:spcBef>
                <a:spcPts val="610"/>
              </a:spcBef>
            </a:pPr>
            <a:r>
              <a:rPr sz="1000" spc="-5" dirty="0">
                <a:solidFill>
                  <a:srgbClr val="585858"/>
                </a:solidFill>
                <a:latin typeface="微软雅黑" panose="020B0503020204020204" charset="-122"/>
                <a:cs typeface="微软雅黑" panose="020B0503020204020204" charset="-122"/>
              </a:rPr>
              <a:t>尚未使用</a:t>
            </a:r>
            <a:endParaRPr sz="1000">
              <a:latin typeface="微软雅黑" panose="020B0503020204020204" charset="-122"/>
              <a:cs typeface="微软雅黑" panose="020B0503020204020204" charset="-122"/>
            </a:endParaRPr>
          </a:p>
          <a:p>
            <a:pPr marL="82550">
              <a:lnSpc>
                <a:spcPct val="100000"/>
              </a:lnSpc>
              <a:spcBef>
                <a:spcPts val="520"/>
              </a:spcBef>
            </a:pPr>
            <a:r>
              <a:rPr sz="1000" spc="-5" dirty="0">
                <a:solidFill>
                  <a:srgbClr val="585858"/>
                </a:solidFill>
                <a:latin typeface="微软雅黑" panose="020B0503020204020204" charset="-122"/>
                <a:cs typeface="微软雅黑" panose="020B0503020204020204" charset="-122"/>
              </a:rPr>
              <a:t>16.6%</a:t>
            </a:r>
            <a:endParaRPr sz="1000">
              <a:latin typeface="微软雅黑" panose="020B0503020204020204" charset="-122"/>
              <a:cs typeface="微软雅黑" panose="020B0503020204020204" charset="-122"/>
            </a:endParaRPr>
          </a:p>
        </p:txBody>
      </p:sp>
      <p:sp>
        <p:nvSpPr>
          <p:cNvPr id="19" name="object 19"/>
          <p:cNvSpPr txBox="1">
            <a:spLocks noGrp="1"/>
          </p:cNvSpPr>
          <p:nvPr>
            <p:ph type="title"/>
          </p:nvPr>
        </p:nvSpPr>
        <p:spPr>
          <a:xfrm>
            <a:off x="526795" y="482345"/>
            <a:ext cx="653224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的应用</a:t>
            </a:r>
            <a:r>
              <a:rPr spc="-15" dirty="0"/>
              <a:t>流</a:t>
            </a:r>
            <a:r>
              <a:rPr dirty="0"/>
              <a:t>程</a:t>
            </a:r>
            <a:r>
              <a:rPr spc="-5" dirty="0"/>
              <a:t>（</a:t>
            </a:r>
            <a:r>
              <a:rPr spc="-5" dirty="0">
                <a:latin typeface="Arial" panose="020B0604020202020204"/>
                <a:cs typeface="Arial" panose="020B0604020202020204"/>
              </a:rPr>
              <a:t>2/4</a:t>
            </a:r>
            <a:r>
              <a:rPr spc="-5" dirty="0"/>
              <a:t>）</a:t>
            </a:r>
            <a:r>
              <a:rPr dirty="0"/>
              <a:t>敏</a:t>
            </a:r>
            <a:r>
              <a:rPr spc="-15" dirty="0"/>
              <a:t>捷</a:t>
            </a:r>
            <a:r>
              <a:rPr dirty="0"/>
              <a:t>开发</a:t>
            </a:r>
            <a:endParaRPr dirty="0"/>
          </a:p>
        </p:txBody>
      </p:sp>
      <p:sp>
        <p:nvSpPr>
          <p:cNvPr id="20" name="object 20"/>
          <p:cNvSpPr/>
          <p:nvPr/>
        </p:nvSpPr>
        <p:spPr>
          <a:xfrm>
            <a:off x="7061834" y="2104644"/>
            <a:ext cx="671195" cy="255270"/>
          </a:xfrm>
          <a:custGeom>
            <a:avLst/>
            <a:gdLst/>
            <a:ahLst/>
            <a:cxnLst/>
            <a:rect l="l" t="t" r="r" b="b"/>
            <a:pathLst>
              <a:path w="671195" h="255269">
                <a:moveTo>
                  <a:pt x="106299" y="7365"/>
                </a:moveTo>
                <a:lnTo>
                  <a:pt x="0" y="66293"/>
                </a:lnTo>
                <a:lnTo>
                  <a:pt x="27036" y="105995"/>
                </a:lnTo>
                <a:lnTo>
                  <a:pt x="58338" y="141311"/>
                </a:lnTo>
                <a:lnTo>
                  <a:pt x="93399" y="172113"/>
                </a:lnTo>
                <a:lnTo>
                  <a:pt x="131715" y="198272"/>
                </a:lnTo>
                <a:lnTo>
                  <a:pt x="172780" y="219658"/>
                </a:lnTo>
                <a:lnTo>
                  <a:pt x="216088" y="236142"/>
                </a:lnTo>
                <a:lnTo>
                  <a:pt x="261135" y="247596"/>
                </a:lnTo>
                <a:lnTo>
                  <a:pt x="307415" y="253890"/>
                </a:lnTo>
                <a:lnTo>
                  <a:pt x="354423" y="254896"/>
                </a:lnTo>
                <a:lnTo>
                  <a:pt x="401652" y="250485"/>
                </a:lnTo>
                <a:lnTo>
                  <a:pt x="448599" y="240526"/>
                </a:lnTo>
                <a:lnTo>
                  <a:pt x="494758" y="224892"/>
                </a:lnTo>
                <a:lnTo>
                  <a:pt x="539623" y="203453"/>
                </a:lnTo>
                <a:lnTo>
                  <a:pt x="575433" y="181086"/>
                </a:lnTo>
                <a:lnTo>
                  <a:pt x="608552" y="155289"/>
                </a:lnTo>
                <a:lnTo>
                  <a:pt x="631185" y="133506"/>
                </a:lnTo>
                <a:lnTo>
                  <a:pt x="333039" y="133506"/>
                </a:lnTo>
                <a:lnTo>
                  <a:pt x="286479" y="128763"/>
                </a:lnTo>
                <a:lnTo>
                  <a:pt x="241241" y="116467"/>
                </a:lnTo>
                <a:lnTo>
                  <a:pt x="198377" y="96519"/>
                </a:lnTo>
                <a:lnTo>
                  <a:pt x="159131" y="68960"/>
                </a:lnTo>
                <a:lnTo>
                  <a:pt x="130143" y="40163"/>
                </a:lnTo>
                <a:lnTo>
                  <a:pt x="117554" y="24241"/>
                </a:lnTo>
                <a:lnTo>
                  <a:pt x="106299" y="7365"/>
                </a:lnTo>
                <a:close/>
              </a:path>
              <a:path w="671195" h="255269">
                <a:moveTo>
                  <a:pt x="651637" y="0"/>
                </a:moveTo>
                <a:lnTo>
                  <a:pt x="542925" y="44195"/>
                </a:lnTo>
                <a:lnTo>
                  <a:pt x="547243" y="46100"/>
                </a:lnTo>
                <a:lnTo>
                  <a:pt x="510544" y="78188"/>
                </a:lnTo>
                <a:lnTo>
                  <a:pt x="469676" y="103035"/>
                </a:lnTo>
                <a:lnTo>
                  <a:pt x="425736" y="120579"/>
                </a:lnTo>
                <a:lnTo>
                  <a:pt x="379825" y="130757"/>
                </a:lnTo>
                <a:lnTo>
                  <a:pt x="333039" y="133506"/>
                </a:lnTo>
                <a:lnTo>
                  <a:pt x="631185" y="133506"/>
                </a:lnTo>
                <a:lnTo>
                  <a:pt x="638671" y="126301"/>
                </a:lnTo>
                <a:lnTo>
                  <a:pt x="665480" y="94360"/>
                </a:lnTo>
                <a:lnTo>
                  <a:pt x="670633" y="94360"/>
                </a:lnTo>
                <a:lnTo>
                  <a:pt x="651637" y="0"/>
                </a:lnTo>
                <a:close/>
              </a:path>
              <a:path w="671195" h="255269">
                <a:moveTo>
                  <a:pt x="670633" y="94360"/>
                </a:moveTo>
                <a:lnTo>
                  <a:pt x="665480" y="94360"/>
                </a:lnTo>
                <a:lnTo>
                  <a:pt x="671068" y="96519"/>
                </a:lnTo>
                <a:lnTo>
                  <a:pt x="670633" y="94360"/>
                </a:lnTo>
                <a:close/>
              </a:path>
            </a:pathLst>
          </a:custGeom>
          <a:solidFill>
            <a:srgbClr val="B1D234"/>
          </a:solidFill>
        </p:spPr>
        <p:txBody>
          <a:bodyPr wrap="square" lIns="0" tIns="0" rIns="0" bIns="0" rtlCol="0"/>
          <a:lstStyle/>
          <a:p/>
        </p:txBody>
      </p:sp>
      <p:sp>
        <p:nvSpPr>
          <p:cNvPr id="21" name="object 21"/>
          <p:cNvSpPr/>
          <p:nvPr/>
        </p:nvSpPr>
        <p:spPr>
          <a:xfrm>
            <a:off x="7061834" y="2104644"/>
            <a:ext cx="671195" cy="255270"/>
          </a:xfrm>
          <a:custGeom>
            <a:avLst/>
            <a:gdLst/>
            <a:ahLst/>
            <a:cxnLst/>
            <a:rect l="l" t="t" r="r" b="b"/>
            <a:pathLst>
              <a:path w="671195" h="255269">
                <a:moveTo>
                  <a:pt x="0" y="66293"/>
                </a:moveTo>
                <a:lnTo>
                  <a:pt x="27036" y="105995"/>
                </a:lnTo>
                <a:lnTo>
                  <a:pt x="58338" y="141311"/>
                </a:lnTo>
                <a:lnTo>
                  <a:pt x="93399" y="172113"/>
                </a:lnTo>
                <a:lnTo>
                  <a:pt x="131715" y="198272"/>
                </a:lnTo>
                <a:lnTo>
                  <a:pt x="172780" y="219658"/>
                </a:lnTo>
                <a:lnTo>
                  <a:pt x="216088" y="236142"/>
                </a:lnTo>
                <a:lnTo>
                  <a:pt x="261135" y="247596"/>
                </a:lnTo>
                <a:lnTo>
                  <a:pt x="307415" y="253890"/>
                </a:lnTo>
                <a:lnTo>
                  <a:pt x="354423" y="254896"/>
                </a:lnTo>
                <a:lnTo>
                  <a:pt x="401652" y="250485"/>
                </a:lnTo>
                <a:lnTo>
                  <a:pt x="448599" y="240526"/>
                </a:lnTo>
                <a:lnTo>
                  <a:pt x="494758" y="224892"/>
                </a:lnTo>
                <a:lnTo>
                  <a:pt x="539623" y="203453"/>
                </a:lnTo>
                <a:lnTo>
                  <a:pt x="575433" y="181086"/>
                </a:lnTo>
                <a:lnTo>
                  <a:pt x="608552" y="155289"/>
                </a:lnTo>
                <a:lnTo>
                  <a:pt x="638671" y="126301"/>
                </a:lnTo>
                <a:lnTo>
                  <a:pt x="665480" y="94360"/>
                </a:lnTo>
                <a:lnTo>
                  <a:pt x="671068" y="96519"/>
                </a:lnTo>
                <a:lnTo>
                  <a:pt x="651637" y="0"/>
                </a:lnTo>
                <a:lnTo>
                  <a:pt x="542925" y="44195"/>
                </a:lnTo>
                <a:lnTo>
                  <a:pt x="547243" y="46100"/>
                </a:lnTo>
                <a:lnTo>
                  <a:pt x="510544" y="78188"/>
                </a:lnTo>
                <a:lnTo>
                  <a:pt x="469676" y="103035"/>
                </a:lnTo>
                <a:lnTo>
                  <a:pt x="425736" y="120579"/>
                </a:lnTo>
                <a:lnTo>
                  <a:pt x="379825" y="130757"/>
                </a:lnTo>
                <a:lnTo>
                  <a:pt x="333039" y="133506"/>
                </a:lnTo>
                <a:lnTo>
                  <a:pt x="286479" y="128763"/>
                </a:lnTo>
                <a:lnTo>
                  <a:pt x="241241" y="116467"/>
                </a:lnTo>
                <a:lnTo>
                  <a:pt x="198426" y="96553"/>
                </a:lnTo>
                <a:lnTo>
                  <a:pt x="159131" y="68960"/>
                </a:lnTo>
                <a:lnTo>
                  <a:pt x="130143" y="40163"/>
                </a:lnTo>
                <a:lnTo>
                  <a:pt x="106299" y="7365"/>
                </a:lnTo>
                <a:lnTo>
                  <a:pt x="0" y="66293"/>
                </a:lnTo>
                <a:close/>
              </a:path>
            </a:pathLst>
          </a:custGeom>
          <a:ln w="25400">
            <a:solidFill>
              <a:srgbClr val="FFFFFF"/>
            </a:solidFill>
          </a:ln>
        </p:spPr>
        <p:txBody>
          <a:bodyPr wrap="square" lIns="0" tIns="0" rIns="0" bIns="0" rtlCol="0"/>
          <a:lstStyle/>
          <a:p/>
        </p:txBody>
      </p:sp>
      <p:sp>
        <p:nvSpPr>
          <p:cNvPr id="22" name="object 22"/>
          <p:cNvSpPr/>
          <p:nvPr/>
        </p:nvSpPr>
        <p:spPr>
          <a:xfrm>
            <a:off x="7928864" y="1596501"/>
            <a:ext cx="622300" cy="222885"/>
          </a:xfrm>
          <a:custGeom>
            <a:avLst/>
            <a:gdLst/>
            <a:ahLst/>
            <a:cxnLst/>
            <a:rect l="l" t="t" r="r" b="b"/>
            <a:pathLst>
              <a:path w="622300" h="222885">
                <a:moveTo>
                  <a:pt x="310943" y="0"/>
                </a:moveTo>
                <a:lnTo>
                  <a:pt x="266684" y="3571"/>
                </a:lnTo>
                <a:lnTo>
                  <a:pt x="223114" y="11737"/>
                </a:lnTo>
                <a:lnTo>
                  <a:pt x="180660" y="24442"/>
                </a:lnTo>
                <a:lnTo>
                  <a:pt x="139747" y="41630"/>
                </a:lnTo>
                <a:lnTo>
                  <a:pt x="100799" y="63242"/>
                </a:lnTo>
                <a:lnTo>
                  <a:pt x="64242" y="89223"/>
                </a:lnTo>
                <a:lnTo>
                  <a:pt x="30500" y="119517"/>
                </a:lnTo>
                <a:lnTo>
                  <a:pt x="0" y="154066"/>
                </a:lnTo>
                <a:lnTo>
                  <a:pt x="95250" y="222646"/>
                </a:lnTo>
                <a:lnTo>
                  <a:pt x="128044" y="188697"/>
                </a:lnTo>
                <a:lnTo>
                  <a:pt x="165510" y="161126"/>
                </a:lnTo>
                <a:lnTo>
                  <a:pt x="206690" y="140091"/>
                </a:lnTo>
                <a:lnTo>
                  <a:pt x="250629" y="125751"/>
                </a:lnTo>
                <a:lnTo>
                  <a:pt x="296373" y="118264"/>
                </a:lnTo>
                <a:lnTo>
                  <a:pt x="342965" y="117791"/>
                </a:lnTo>
                <a:lnTo>
                  <a:pt x="596308" y="117791"/>
                </a:lnTo>
                <a:lnTo>
                  <a:pt x="591057" y="96916"/>
                </a:lnTo>
                <a:lnTo>
                  <a:pt x="527710" y="53056"/>
                </a:lnTo>
                <a:lnTo>
                  <a:pt x="486378" y="32801"/>
                </a:lnTo>
                <a:lnTo>
                  <a:pt x="443610" y="17424"/>
                </a:lnTo>
                <a:lnTo>
                  <a:pt x="399831" y="6870"/>
                </a:lnTo>
                <a:lnTo>
                  <a:pt x="355467" y="1080"/>
                </a:lnTo>
                <a:lnTo>
                  <a:pt x="310943" y="0"/>
                </a:lnTo>
                <a:close/>
              </a:path>
              <a:path w="622300" h="222885">
                <a:moveTo>
                  <a:pt x="596308" y="117791"/>
                </a:moveTo>
                <a:lnTo>
                  <a:pt x="342965" y="117791"/>
                </a:lnTo>
                <a:lnTo>
                  <a:pt x="389451" y="124489"/>
                </a:lnTo>
                <a:lnTo>
                  <a:pt x="434875" y="138517"/>
                </a:lnTo>
                <a:lnTo>
                  <a:pt x="478281" y="160035"/>
                </a:lnTo>
                <a:lnTo>
                  <a:pt x="622300" y="221122"/>
                </a:lnTo>
                <a:lnTo>
                  <a:pt x="596308" y="117791"/>
                </a:lnTo>
                <a:close/>
              </a:path>
            </a:pathLst>
          </a:custGeom>
          <a:solidFill>
            <a:srgbClr val="D9D9D9"/>
          </a:solidFill>
        </p:spPr>
        <p:txBody>
          <a:bodyPr wrap="square" lIns="0" tIns="0" rIns="0" bIns="0" rtlCol="0"/>
          <a:lstStyle/>
          <a:p/>
        </p:txBody>
      </p:sp>
      <p:sp>
        <p:nvSpPr>
          <p:cNvPr id="23" name="object 23"/>
          <p:cNvSpPr/>
          <p:nvPr/>
        </p:nvSpPr>
        <p:spPr>
          <a:xfrm>
            <a:off x="7928864" y="1596501"/>
            <a:ext cx="622300" cy="222885"/>
          </a:xfrm>
          <a:custGeom>
            <a:avLst/>
            <a:gdLst/>
            <a:ahLst/>
            <a:cxnLst/>
            <a:rect l="l" t="t" r="r" b="b"/>
            <a:pathLst>
              <a:path w="622300" h="222885">
                <a:moveTo>
                  <a:pt x="0" y="154066"/>
                </a:moveTo>
                <a:lnTo>
                  <a:pt x="30500" y="119517"/>
                </a:lnTo>
                <a:lnTo>
                  <a:pt x="64242" y="89223"/>
                </a:lnTo>
                <a:lnTo>
                  <a:pt x="100799" y="63242"/>
                </a:lnTo>
                <a:lnTo>
                  <a:pt x="139747" y="41630"/>
                </a:lnTo>
                <a:lnTo>
                  <a:pt x="180660" y="24442"/>
                </a:lnTo>
                <a:lnTo>
                  <a:pt x="223114" y="11737"/>
                </a:lnTo>
                <a:lnTo>
                  <a:pt x="266684" y="3571"/>
                </a:lnTo>
                <a:lnTo>
                  <a:pt x="310943" y="0"/>
                </a:lnTo>
                <a:lnTo>
                  <a:pt x="355467" y="1080"/>
                </a:lnTo>
                <a:lnTo>
                  <a:pt x="399831" y="6870"/>
                </a:lnTo>
                <a:lnTo>
                  <a:pt x="443610" y="17424"/>
                </a:lnTo>
                <a:lnTo>
                  <a:pt x="486378" y="32801"/>
                </a:lnTo>
                <a:lnTo>
                  <a:pt x="527710" y="53056"/>
                </a:lnTo>
                <a:lnTo>
                  <a:pt x="567181" y="78247"/>
                </a:lnTo>
                <a:lnTo>
                  <a:pt x="591057" y="96916"/>
                </a:lnTo>
                <a:lnTo>
                  <a:pt x="622300" y="221122"/>
                </a:lnTo>
                <a:lnTo>
                  <a:pt x="478281" y="160035"/>
                </a:lnTo>
                <a:lnTo>
                  <a:pt x="434875" y="138517"/>
                </a:lnTo>
                <a:lnTo>
                  <a:pt x="389451" y="124489"/>
                </a:lnTo>
                <a:lnTo>
                  <a:pt x="342965" y="117791"/>
                </a:lnTo>
                <a:lnTo>
                  <a:pt x="296373" y="118264"/>
                </a:lnTo>
                <a:lnTo>
                  <a:pt x="250629" y="125751"/>
                </a:lnTo>
                <a:lnTo>
                  <a:pt x="206690" y="140091"/>
                </a:lnTo>
                <a:lnTo>
                  <a:pt x="165510" y="161126"/>
                </a:lnTo>
                <a:lnTo>
                  <a:pt x="128044" y="188697"/>
                </a:lnTo>
                <a:lnTo>
                  <a:pt x="95250" y="222646"/>
                </a:lnTo>
                <a:lnTo>
                  <a:pt x="0" y="154066"/>
                </a:lnTo>
                <a:close/>
              </a:path>
            </a:pathLst>
          </a:custGeom>
          <a:ln w="25400">
            <a:solidFill>
              <a:srgbClr val="FFFFFF"/>
            </a:solidFill>
          </a:ln>
        </p:spPr>
        <p:txBody>
          <a:bodyPr wrap="square" lIns="0" tIns="0" rIns="0" bIns="0" rtlCol="0"/>
          <a:lstStyle/>
          <a:p/>
        </p:txBody>
      </p:sp>
      <p:sp>
        <p:nvSpPr>
          <p:cNvPr id="24" name="object 24"/>
          <p:cNvSpPr/>
          <p:nvPr/>
        </p:nvSpPr>
        <p:spPr>
          <a:xfrm>
            <a:off x="6989385" y="1633982"/>
            <a:ext cx="255904" cy="601345"/>
          </a:xfrm>
          <a:custGeom>
            <a:avLst/>
            <a:gdLst/>
            <a:ahLst/>
            <a:cxnLst/>
            <a:rect l="l" t="t" r="r" b="b"/>
            <a:pathLst>
              <a:path w="255904" h="601344">
                <a:moveTo>
                  <a:pt x="184844" y="0"/>
                </a:moveTo>
                <a:lnTo>
                  <a:pt x="143898" y="29406"/>
                </a:lnTo>
                <a:lnTo>
                  <a:pt x="107824" y="62659"/>
                </a:lnTo>
                <a:lnTo>
                  <a:pt x="76737" y="99254"/>
                </a:lnTo>
                <a:lnTo>
                  <a:pt x="50746" y="138688"/>
                </a:lnTo>
                <a:lnTo>
                  <a:pt x="29965" y="180455"/>
                </a:lnTo>
                <a:lnTo>
                  <a:pt x="14506" y="224052"/>
                </a:lnTo>
                <a:lnTo>
                  <a:pt x="4480" y="268975"/>
                </a:lnTo>
                <a:lnTo>
                  <a:pt x="0" y="314718"/>
                </a:lnTo>
                <a:lnTo>
                  <a:pt x="1177" y="360778"/>
                </a:lnTo>
                <a:lnTo>
                  <a:pt x="8124" y="406650"/>
                </a:lnTo>
                <a:lnTo>
                  <a:pt x="20952" y="451831"/>
                </a:lnTo>
                <a:lnTo>
                  <a:pt x="39774" y="495815"/>
                </a:lnTo>
                <a:lnTo>
                  <a:pt x="64702" y="538098"/>
                </a:lnTo>
                <a:lnTo>
                  <a:pt x="89594" y="570912"/>
                </a:lnTo>
                <a:lnTo>
                  <a:pt x="117915" y="600963"/>
                </a:lnTo>
                <a:lnTo>
                  <a:pt x="207450" y="592201"/>
                </a:lnTo>
                <a:lnTo>
                  <a:pt x="193099" y="498728"/>
                </a:lnTo>
                <a:lnTo>
                  <a:pt x="163688" y="460615"/>
                </a:lnTo>
                <a:lnTo>
                  <a:pt x="142625" y="419276"/>
                </a:lnTo>
                <a:lnTo>
                  <a:pt x="129830" y="375760"/>
                </a:lnTo>
                <a:lnTo>
                  <a:pt x="125223" y="331111"/>
                </a:lnTo>
                <a:lnTo>
                  <a:pt x="128722" y="286376"/>
                </a:lnTo>
                <a:lnTo>
                  <a:pt x="140249" y="242602"/>
                </a:lnTo>
                <a:lnTo>
                  <a:pt x="159721" y="200835"/>
                </a:lnTo>
                <a:lnTo>
                  <a:pt x="187059" y="162122"/>
                </a:lnTo>
                <a:lnTo>
                  <a:pt x="222182" y="127507"/>
                </a:lnTo>
                <a:lnTo>
                  <a:pt x="255329" y="103885"/>
                </a:lnTo>
                <a:lnTo>
                  <a:pt x="184844" y="0"/>
                </a:lnTo>
                <a:close/>
              </a:path>
            </a:pathLst>
          </a:custGeom>
          <a:solidFill>
            <a:srgbClr val="B1D234"/>
          </a:solidFill>
        </p:spPr>
        <p:txBody>
          <a:bodyPr wrap="square" lIns="0" tIns="0" rIns="0" bIns="0" rtlCol="0"/>
          <a:lstStyle/>
          <a:p/>
        </p:txBody>
      </p:sp>
      <p:sp>
        <p:nvSpPr>
          <p:cNvPr id="25" name="object 25"/>
          <p:cNvSpPr/>
          <p:nvPr/>
        </p:nvSpPr>
        <p:spPr>
          <a:xfrm>
            <a:off x="6989385" y="1633982"/>
            <a:ext cx="255904" cy="601345"/>
          </a:xfrm>
          <a:custGeom>
            <a:avLst/>
            <a:gdLst/>
            <a:ahLst/>
            <a:cxnLst/>
            <a:rect l="l" t="t" r="r" b="b"/>
            <a:pathLst>
              <a:path w="255904" h="601344">
                <a:moveTo>
                  <a:pt x="184844" y="0"/>
                </a:moveTo>
                <a:lnTo>
                  <a:pt x="143898" y="29406"/>
                </a:lnTo>
                <a:lnTo>
                  <a:pt x="107824" y="62659"/>
                </a:lnTo>
                <a:lnTo>
                  <a:pt x="76737" y="99254"/>
                </a:lnTo>
                <a:lnTo>
                  <a:pt x="50746" y="138688"/>
                </a:lnTo>
                <a:lnTo>
                  <a:pt x="29965" y="180455"/>
                </a:lnTo>
                <a:lnTo>
                  <a:pt x="14506" y="224052"/>
                </a:lnTo>
                <a:lnTo>
                  <a:pt x="4480" y="268975"/>
                </a:lnTo>
                <a:lnTo>
                  <a:pt x="0" y="314718"/>
                </a:lnTo>
                <a:lnTo>
                  <a:pt x="1177" y="360778"/>
                </a:lnTo>
                <a:lnTo>
                  <a:pt x="8124" y="406650"/>
                </a:lnTo>
                <a:lnTo>
                  <a:pt x="20952" y="451831"/>
                </a:lnTo>
                <a:lnTo>
                  <a:pt x="39774" y="495815"/>
                </a:lnTo>
                <a:lnTo>
                  <a:pt x="64702" y="538098"/>
                </a:lnTo>
                <a:lnTo>
                  <a:pt x="89594" y="570912"/>
                </a:lnTo>
                <a:lnTo>
                  <a:pt x="117915" y="600963"/>
                </a:lnTo>
                <a:lnTo>
                  <a:pt x="207450" y="592201"/>
                </a:lnTo>
                <a:lnTo>
                  <a:pt x="193099" y="498728"/>
                </a:lnTo>
                <a:lnTo>
                  <a:pt x="163688" y="460615"/>
                </a:lnTo>
                <a:lnTo>
                  <a:pt x="142625" y="419276"/>
                </a:lnTo>
                <a:lnTo>
                  <a:pt x="129830" y="375760"/>
                </a:lnTo>
                <a:lnTo>
                  <a:pt x="125223" y="331111"/>
                </a:lnTo>
                <a:lnTo>
                  <a:pt x="128722" y="286376"/>
                </a:lnTo>
                <a:lnTo>
                  <a:pt x="140249" y="242602"/>
                </a:lnTo>
                <a:lnTo>
                  <a:pt x="159721" y="200835"/>
                </a:lnTo>
                <a:lnTo>
                  <a:pt x="187059" y="162122"/>
                </a:lnTo>
                <a:lnTo>
                  <a:pt x="222182" y="127507"/>
                </a:lnTo>
                <a:lnTo>
                  <a:pt x="255329" y="103885"/>
                </a:lnTo>
                <a:lnTo>
                  <a:pt x="184844" y="0"/>
                </a:lnTo>
                <a:close/>
              </a:path>
            </a:pathLst>
          </a:custGeom>
          <a:ln w="25400">
            <a:solidFill>
              <a:srgbClr val="FFFFFF"/>
            </a:solidFill>
          </a:ln>
        </p:spPr>
        <p:txBody>
          <a:bodyPr wrap="square" lIns="0" tIns="0" rIns="0" bIns="0" rtlCol="0"/>
          <a:lstStyle/>
          <a:p/>
        </p:txBody>
      </p:sp>
      <p:sp>
        <p:nvSpPr>
          <p:cNvPr id="26" name="object 26"/>
          <p:cNvSpPr/>
          <p:nvPr/>
        </p:nvSpPr>
        <p:spPr>
          <a:xfrm>
            <a:off x="7096379" y="1591391"/>
            <a:ext cx="598805" cy="229235"/>
          </a:xfrm>
          <a:custGeom>
            <a:avLst/>
            <a:gdLst/>
            <a:ahLst/>
            <a:cxnLst/>
            <a:rect l="l" t="t" r="r" b="b"/>
            <a:pathLst>
              <a:path w="598804" h="229235">
                <a:moveTo>
                  <a:pt x="575070" y="127350"/>
                </a:moveTo>
                <a:lnTo>
                  <a:pt x="287611" y="127350"/>
                </a:lnTo>
                <a:lnTo>
                  <a:pt x="334439" y="132742"/>
                </a:lnTo>
                <a:lnTo>
                  <a:pt x="379593" y="145569"/>
                </a:lnTo>
                <a:lnTo>
                  <a:pt x="421975" y="165701"/>
                </a:lnTo>
                <a:lnTo>
                  <a:pt x="460487" y="193013"/>
                </a:lnTo>
                <a:lnTo>
                  <a:pt x="494411" y="227756"/>
                </a:lnTo>
                <a:lnTo>
                  <a:pt x="494792" y="228264"/>
                </a:lnTo>
                <a:lnTo>
                  <a:pt x="495173" y="228645"/>
                </a:lnTo>
                <a:lnTo>
                  <a:pt x="598677" y="154477"/>
                </a:lnTo>
                <a:lnTo>
                  <a:pt x="575070" y="127350"/>
                </a:lnTo>
                <a:close/>
              </a:path>
              <a:path w="598804" h="229235">
                <a:moveTo>
                  <a:pt x="289608" y="0"/>
                </a:moveTo>
                <a:lnTo>
                  <a:pt x="245118" y="1036"/>
                </a:lnTo>
                <a:lnTo>
                  <a:pt x="200744" y="6783"/>
                </a:lnTo>
                <a:lnTo>
                  <a:pt x="156909" y="17299"/>
                </a:lnTo>
                <a:lnTo>
                  <a:pt x="114039" y="32640"/>
                </a:lnTo>
                <a:lnTo>
                  <a:pt x="72558" y="52862"/>
                </a:lnTo>
                <a:lnTo>
                  <a:pt x="32893" y="78023"/>
                </a:lnTo>
                <a:lnTo>
                  <a:pt x="0" y="104185"/>
                </a:lnTo>
                <a:lnTo>
                  <a:pt x="5461" y="189910"/>
                </a:lnTo>
                <a:lnTo>
                  <a:pt x="105537" y="182671"/>
                </a:lnTo>
                <a:lnTo>
                  <a:pt x="148072" y="157053"/>
                </a:lnTo>
                <a:lnTo>
                  <a:pt x="193329" y="139378"/>
                </a:lnTo>
                <a:lnTo>
                  <a:pt x="240208" y="129520"/>
                </a:lnTo>
                <a:lnTo>
                  <a:pt x="287611" y="127350"/>
                </a:lnTo>
                <a:lnTo>
                  <a:pt x="575070" y="127350"/>
                </a:lnTo>
                <a:lnTo>
                  <a:pt x="568564" y="119874"/>
                </a:lnTo>
                <a:lnTo>
                  <a:pt x="535166" y="89527"/>
                </a:lnTo>
                <a:lnTo>
                  <a:pt x="498909" y="63492"/>
                </a:lnTo>
                <a:lnTo>
                  <a:pt x="460218" y="41827"/>
                </a:lnTo>
                <a:lnTo>
                  <a:pt x="419517" y="24588"/>
                </a:lnTo>
                <a:lnTo>
                  <a:pt x="377232" y="11832"/>
                </a:lnTo>
                <a:lnTo>
                  <a:pt x="333787" y="3617"/>
                </a:lnTo>
                <a:lnTo>
                  <a:pt x="289608" y="0"/>
                </a:lnTo>
                <a:close/>
              </a:path>
            </a:pathLst>
          </a:custGeom>
          <a:solidFill>
            <a:srgbClr val="B1D234"/>
          </a:solidFill>
        </p:spPr>
        <p:txBody>
          <a:bodyPr wrap="square" lIns="0" tIns="0" rIns="0" bIns="0" rtlCol="0"/>
          <a:lstStyle/>
          <a:p/>
        </p:txBody>
      </p:sp>
      <p:sp>
        <p:nvSpPr>
          <p:cNvPr id="27" name="object 27"/>
          <p:cNvSpPr/>
          <p:nvPr/>
        </p:nvSpPr>
        <p:spPr>
          <a:xfrm>
            <a:off x="7096379" y="1591391"/>
            <a:ext cx="598805" cy="229235"/>
          </a:xfrm>
          <a:custGeom>
            <a:avLst/>
            <a:gdLst/>
            <a:ahLst/>
            <a:cxnLst/>
            <a:rect l="l" t="t" r="r" b="b"/>
            <a:pathLst>
              <a:path w="598804" h="229235">
                <a:moveTo>
                  <a:pt x="598677" y="154477"/>
                </a:moveTo>
                <a:lnTo>
                  <a:pt x="568564" y="119874"/>
                </a:lnTo>
                <a:lnTo>
                  <a:pt x="535166" y="89527"/>
                </a:lnTo>
                <a:lnTo>
                  <a:pt x="498909" y="63492"/>
                </a:lnTo>
                <a:lnTo>
                  <a:pt x="460218" y="41827"/>
                </a:lnTo>
                <a:lnTo>
                  <a:pt x="419517" y="24588"/>
                </a:lnTo>
                <a:lnTo>
                  <a:pt x="377232" y="11832"/>
                </a:lnTo>
                <a:lnTo>
                  <a:pt x="333787" y="3617"/>
                </a:lnTo>
                <a:lnTo>
                  <a:pt x="289608" y="0"/>
                </a:lnTo>
                <a:lnTo>
                  <a:pt x="245118" y="1036"/>
                </a:lnTo>
                <a:lnTo>
                  <a:pt x="200744" y="6783"/>
                </a:lnTo>
                <a:lnTo>
                  <a:pt x="156909" y="17299"/>
                </a:lnTo>
                <a:lnTo>
                  <a:pt x="114039" y="32640"/>
                </a:lnTo>
                <a:lnTo>
                  <a:pt x="72558" y="52862"/>
                </a:lnTo>
                <a:lnTo>
                  <a:pt x="32893" y="78023"/>
                </a:lnTo>
                <a:lnTo>
                  <a:pt x="0" y="104185"/>
                </a:lnTo>
                <a:lnTo>
                  <a:pt x="5461" y="189910"/>
                </a:lnTo>
                <a:lnTo>
                  <a:pt x="105537" y="182671"/>
                </a:lnTo>
                <a:lnTo>
                  <a:pt x="148072" y="157053"/>
                </a:lnTo>
                <a:lnTo>
                  <a:pt x="193329" y="139378"/>
                </a:lnTo>
                <a:lnTo>
                  <a:pt x="240208" y="129520"/>
                </a:lnTo>
                <a:lnTo>
                  <a:pt x="287611" y="127350"/>
                </a:lnTo>
                <a:lnTo>
                  <a:pt x="334439" y="132742"/>
                </a:lnTo>
                <a:lnTo>
                  <a:pt x="379593" y="145569"/>
                </a:lnTo>
                <a:lnTo>
                  <a:pt x="421975" y="165701"/>
                </a:lnTo>
                <a:lnTo>
                  <a:pt x="460487" y="193013"/>
                </a:lnTo>
                <a:lnTo>
                  <a:pt x="494029" y="227375"/>
                </a:lnTo>
                <a:lnTo>
                  <a:pt x="494411" y="227756"/>
                </a:lnTo>
                <a:lnTo>
                  <a:pt x="494792" y="228264"/>
                </a:lnTo>
                <a:lnTo>
                  <a:pt x="495173" y="228645"/>
                </a:lnTo>
                <a:lnTo>
                  <a:pt x="598677" y="154477"/>
                </a:lnTo>
                <a:close/>
              </a:path>
            </a:pathLst>
          </a:custGeom>
          <a:ln w="25400">
            <a:solidFill>
              <a:srgbClr val="FFFFFF"/>
            </a:solidFill>
          </a:ln>
        </p:spPr>
        <p:txBody>
          <a:bodyPr wrap="square" lIns="0" tIns="0" rIns="0" bIns="0" rtlCol="0"/>
          <a:lstStyle/>
          <a:p/>
        </p:txBody>
      </p:sp>
      <p:sp>
        <p:nvSpPr>
          <p:cNvPr id="28" name="object 28"/>
          <p:cNvSpPr/>
          <p:nvPr/>
        </p:nvSpPr>
        <p:spPr>
          <a:xfrm>
            <a:off x="7591806" y="1714754"/>
            <a:ext cx="469900" cy="524510"/>
          </a:xfrm>
          <a:custGeom>
            <a:avLst/>
            <a:gdLst/>
            <a:ahLst/>
            <a:cxnLst/>
            <a:rect l="l" t="t" r="r" b="b"/>
            <a:pathLst>
              <a:path w="469900" h="524510">
                <a:moveTo>
                  <a:pt x="184160" y="113157"/>
                </a:moveTo>
                <a:lnTo>
                  <a:pt x="13462" y="113157"/>
                </a:lnTo>
                <a:lnTo>
                  <a:pt x="372872" y="524383"/>
                </a:lnTo>
                <a:lnTo>
                  <a:pt x="469646" y="439800"/>
                </a:lnTo>
                <a:lnTo>
                  <a:pt x="184160" y="113157"/>
                </a:lnTo>
                <a:close/>
              </a:path>
              <a:path w="469900" h="524510">
                <a:moveTo>
                  <a:pt x="0" y="0"/>
                </a:moveTo>
                <a:lnTo>
                  <a:pt x="11811" y="114681"/>
                </a:lnTo>
                <a:lnTo>
                  <a:pt x="13462" y="113157"/>
                </a:lnTo>
                <a:lnTo>
                  <a:pt x="184160" y="113157"/>
                </a:lnTo>
                <a:lnTo>
                  <a:pt x="110236" y="28575"/>
                </a:lnTo>
                <a:lnTo>
                  <a:pt x="111887" y="27050"/>
                </a:lnTo>
                <a:lnTo>
                  <a:pt x="0" y="0"/>
                </a:lnTo>
                <a:close/>
              </a:path>
            </a:pathLst>
          </a:custGeom>
          <a:solidFill>
            <a:srgbClr val="B1D234"/>
          </a:solidFill>
        </p:spPr>
        <p:txBody>
          <a:bodyPr wrap="square" lIns="0" tIns="0" rIns="0" bIns="0" rtlCol="0"/>
          <a:lstStyle/>
          <a:p/>
        </p:txBody>
      </p:sp>
      <p:sp>
        <p:nvSpPr>
          <p:cNvPr id="29" name="object 29"/>
          <p:cNvSpPr/>
          <p:nvPr/>
        </p:nvSpPr>
        <p:spPr>
          <a:xfrm>
            <a:off x="7591806" y="1714754"/>
            <a:ext cx="469900" cy="524510"/>
          </a:xfrm>
          <a:custGeom>
            <a:avLst/>
            <a:gdLst/>
            <a:ahLst/>
            <a:cxnLst/>
            <a:rect l="l" t="t" r="r" b="b"/>
            <a:pathLst>
              <a:path w="469900" h="524510">
                <a:moveTo>
                  <a:pt x="372872" y="524383"/>
                </a:moveTo>
                <a:lnTo>
                  <a:pt x="13462" y="113157"/>
                </a:lnTo>
                <a:lnTo>
                  <a:pt x="11811" y="114681"/>
                </a:lnTo>
                <a:lnTo>
                  <a:pt x="0" y="0"/>
                </a:lnTo>
                <a:lnTo>
                  <a:pt x="111887" y="27050"/>
                </a:lnTo>
                <a:lnTo>
                  <a:pt x="110236" y="28575"/>
                </a:lnTo>
                <a:lnTo>
                  <a:pt x="469646" y="439800"/>
                </a:lnTo>
                <a:lnTo>
                  <a:pt x="372872" y="524383"/>
                </a:lnTo>
                <a:close/>
              </a:path>
            </a:pathLst>
          </a:custGeom>
          <a:ln w="25400">
            <a:solidFill>
              <a:srgbClr val="FFFFFF"/>
            </a:solidFill>
          </a:ln>
        </p:spPr>
        <p:txBody>
          <a:bodyPr wrap="square" lIns="0" tIns="0" rIns="0" bIns="0" rtlCol="0"/>
          <a:lstStyle/>
          <a:p/>
        </p:txBody>
      </p:sp>
      <p:sp>
        <p:nvSpPr>
          <p:cNvPr id="30" name="object 30"/>
          <p:cNvSpPr/>
          <p:nvPr/>
        </p:nvSpPr>
        <p:spPr>
          <a:xfrm>
            <a:off x="7975345" y="2132964"/>
            <a:ext cx="614045" cy="221615"/>
          </a:xfrm>
          <a:custGeom>
            <a:avLst/>
            <a:gdLst/>
            <a:ahLst/>
            <a:cxnLst/>
            <a:rect l="l" t="t" r="r" b="b"/>
            <a:pathLst>
              <a:path w="614045" h="221614">
                <a:moveTo>
                  <a:pt x="214809" y="94742"/>
                </a:moveTo>
                <a:lnTo>
                  <a:pt x="2158" y="94742"/>
                </a:lnTo>
                <a:lnTo>
                  <a:pt x="14059" y="106672"/>
                </a:lnTo>
                <a:lnTo>
                  <a:pt x="52831" y="139319"/>
                </a:lnTo>
                <a:lnTo>
                  <a:pt x="91604" y="164933"/>
                </a:lnTo>
                <a:lnTo>
                  <a:pt x="132257" y="185695"/>
                </a:lnTo>
                <a:lnTo>
                  <a:pt x="174369" y="201651"/>
                </a:lnTo>
                <a:lnTo>
                  <a:pt x="217521" y="212852"/>
                </a:lnTo>
                <a:lnTo>
                  <a:pt x="261289" y="219346"/>
                </a:lnTo>
                <a:lnTo>
                  <a:pt x="305255" y="221181"/>
                </a:lnTo>
                <a:lnTo>
                  <a:pt x="348995" y="218408"/>
                </a:lnTo>
                <a:lnTo>
                  <a:pt x="392091" y="211074"/>
                </a:lnTo>
                <a:lnTo>
                  <a:pt x="434120" y="199229"/>
                </a:lnTo>
                <a:lnTo>
                  <a:pt x="474662" y="182921"/>
                </a:lnTo>
                <a:lnTo>
                  <a:pt x="513296" y="162199"/>
                </a:lnTo>
                <a:lnTo>
                  <a:pt x="549600" y="137112"/>
                </a:lnTo>
                <a:lnTo>
                  <a:pt x="583154" y="107710"/>
                </a:lnTo>
                <a:lnTo>
                  <a:pt x="583325" y="107521"/>
                </a:lnTo>
                <a:lnTo>
                  <a:pt x="314388" y="107521"/>
                </a:lnTo>
                <a:lnTo>
                  <a:pt x="270350" y="106280"/>
                </a:lnTo>
                <a:lnTo>
                  <a:pt x="226688" y="98666"/>
                </a:lnTo>
                <a:lnTo>
                  <a:pt x="214809" y="94742"/>
                </a:lnTo>
                <a:close/>
              </a:path>
              <a:path w="614045" h="221614">
                <a:moveTo>
                  <a:pt x="522477" y="6350"/>
                </a:moveTo>
                <a:lnTo>
                  <a:pt x="477632" y="49497"/>
                </a:lnTo>
                <a:lnTo>
                  <a:pt x="440424" y="73376"/>
                </a:lnTo>
                <a:lnTo>
                  <a:pt x="400259" y="91031"/>
                </a:lnTo>
                <a:lnTo>
                  <a:pt x="357969" y="102426"/>
                </a:lnTo>
                <a:lnTo>
                  <a:pt x="314388" y="107521"/>
                </a:lnTo>
                <a:lnTo>
                  <a:pt x="583325" y="107521"/>
                </a:lnTo>
                <a:lnTo>
                  <a:pt x="613536" y="74040"/>
                </a:lnTo>
                <a:lnTo>
                  <a:pt x="522477" y="6350"/>
                </a:lnTo>
                <a:close/>
              </a:path>
              <a:path w="614045" h="221614">
                <a:moveTo>
                  <a:pt x="0" y="0"/>
                </a:moveTo>
                <a:lnTo>
                  <a:pt x="253" y="95758"/>
                </a:lnTo>
                <a:lnTo>
                  <a:pt x="2158" y="94742"/>
                </a:lnTo>
                <a:lnTo>
                  <a:pt x="214809" y="94742"/>
                </a:lnTo>
                <a:lnTo>
                  <a:pt x="184237" y="84641"/>
                </a:lnTo>
                <a:lnTo>
                  <a:pt x="143829" y="64169"/>
                </a:lnTo>
                <a:lnTo>
                  <a:pt x="106299" y="37211"/>
                </a:lnTo>
                <a:lnTo>
                  <a:pt x="107314" y="36702"/>
                </a:lnTo>
                <a:lnTo>
                  <a:pt x="0" y="0"/>
                </a:lnTo>
                <a:close/>
              </a:path>
            </a:pathLst>
          </a:custGeom>
          <a:solidFill>
            <a:srgbClr val="D9D9D9"/>
          </a:solidFill>
        </p:spPr>
        <p:txBody>
          <a:bodyPr wrap="square" lIns="0" tIns="0" rIns="0" bIns="0" rtlCol="0"/>
          <a:lstStyle/>
          <a:p/>
        </p:txBody>
      </p:sp>
      <p:sp>
        <p:nvSpPr>
          <p:cNvPr id="31" name="object 31"/>
          <p:cNvSpPr/>
          <p:nvPr/>
        </p:nvSpPr>
        <p:spPr>
          <a:xfrm>
            <a:off x="7975345" y="2132964"/>
            <a:ext cx="614045" cy="221615"/>
          </a:xfrm>
          <a:custGeom>
            <a:avLst/>
            <a:gdLst/>
            <a:ahLst/>
            <a:cxnLst/>
            <a:rect l="l" t="t" r="r" b="b"/>
            <a:pathLst>
              <a:path w="614045" h="221614">
                <a:moveTo>
                  <a:pt x="613536" y="74040"/>
                </a:moveTo>
                <a:lnTo>
                  <a:pt x="583154" y="107710"/>
                </a:lnTo>
                <a:lnTo>
                  <a:pt x="549600" y="137112"/>
                </a:lnTo>
                <a:lnTo>
                  <a:pt x="513296" y="162199"/>
                </a:lnTo>
                <a:lnTo>
                  <a:pt x="474662" y="182921"/>
                </a:lnTo>
                <a:lnTo>
                  <a:pt x="434120" y="199229"/>
                </a:lnTo>
                <a:lnTo>
                  <a:pt x="392091" y="211074"/>
                </a:lnTo>
                <a:lnTo>
                  <a:pt x="348995" y="218408"/>
                </a:lnTo>
                <a:lnTo>
                  <a:pt x="305255" y="221181"/>
                </a:lnTo>
                <a:lnTo>
                  <a:pt x="261289" y="219346"/>
                </a:lnTo>
                <a:lnTo>
                  <a:pt x="217521" y="212852"/>
                </a:lnTo>
                <a:lnTo>
                  <a:pt x="174369" y="201651"/>
                </a:lnTo>
                <a:lnTo>
                  <a:pt x="132257" y="185695"/>
                </a:lnTo>
                <a:lnTo>
                  <a:pt x="91604" y="164933"/>
                </a:lnTo>
                <a:lnTo>
                  <a:pt x="52831" y="139319"/>
                </a:lnTo>
                <a:lnTo>
                  <a:pt x="14059" y="106672"/>
                </a:lnTo>
                <a:lnTo>
                  <a:pt x="2158" y="94742"/>
                </a:lnTo>
                <a:lnTo>
                  <a:pt x="253" y="95758"/>
                </a:lnTo>
                <a:lnTo>
                  <a:pt x="0" y="0"/>
                </a:lnTo>
                <a:lnTo>
                  <a:pt x="107314" y="36702"/>
                </a:lnTo>
                <a:lnTo>
                  <a:pt x="106299" y="37211"/>
                </a:lnTo>
                <a:lnTo>
                  <a:pt x="143829" y="64169"/>
                </a:lnTo>
                <a:lnTo>
                  <a:pt x="184237" y="84641"/>
                </a:lnTo>
                <a:lnTo>
                  <a:pt x="226688" y="98666"/>
                </a:lnTo>
                <a:lnTo>
                  <a:pt x="270350" y="106280"/>
                </a:lnTo>
                <a:lnTo>
                  <a:pt x="314388" y="107521"/>
                </a:lnTo>
                <a:lnTo>
                  <a:pt x="357969" y="102426"/>
                </a:lnTo>
                <a:lnTo>
                  <a:pt x="400259" y="91031"/>
                </a:lnTo>
                <a:lnTo>
                  <a:pt x="440424" y="73376"/>
                </a:lnTo>
                <a:lnTo>
                  <a:pt x="477632" y="49497"/>
                </a:lnTo>
                <a:lnTo>
                  <a:pt x="511048" y="19431"/>
                </a:lnTo>
                <a:lnTo>
                  <a:pt x="522477" y="6350"/>
                </a:lnTo>
                <a:lnTo>
                  <a:pt x="613536" y="74040"/>
                </a:lnTo>
              </a:path>
            </a:pathLst>
          </a:custGeom>
          <a:ln w="25399">
            <a:solidFill>
              <a:srgbClr val="FFFFFF"/>
            </a:solidFill>
          </a:ln>
        </p:spPr>
        <p:txBody>
          <a:bodyPr wrap="square" lIns="0" tIns="0" rIns="0" bIns="0" rtlCol="0"/>
          <a:lstStyle/>
          <a:p/>
        </p:txBody>
      </p:sp>
      <p:sp>
        <p:nvSpPr>
          <p:cNvPr id="32" name="object 32"/>
          <p:cNvSpPr/>
          <p:nvPr/>
        </p:nvSpPr>
        <p:spPr>
          <a:xfrm>
            <a:off x="8439277" y="1693545"/>
            <a:ext cx="215900" cy="563880"/>
          </a:xfrm>
          <a:custGeom>
            <a:avLst/>
            <a:gdLst/>
            <a:ahLst/>
            <a:cxnLst/>
            <a:rect l="l" t="t" r="r" b="b"/>
            <a:pathLst>
              <a:path w="215900" h="563880">
                <a:moveTo>
                  <a:pt x="35687" y="460247"/>
                </a:moveTo>
                <a:lnTo>
                  <a:pt x="18796" y="557783"/>
                </a:lnTo>
                <a:lnTo>
                  <a:pt x="112014" y="563879"/>
                </a:lnTo>
                <a:lnTo>
                  <a:pt x="106172" y="555878"/>
                </a:lnTo>
                <a:lnTo>
                  <a:pt x="111932" y="550019"/>
                </a:lnTo>
                <a:lnTo>
                  <a:pt x="157202" y="493382"/>
                </a:lnTo>
                <a:lnTo>
                  <a:pt x="171472" y="468121"/>
                </a:lnTo>
                <a:lnTo>
                  <a:pt x="41401" y="468121"/>
                </a:lnTo>
                <a:lnTo>
                  <a:pt x="35687" y="460247"/>
                </a:lnTo>
                <a:close/>
              </a:path>
              <a:path w="215900" h="563880">
                <a:moveTo>
                  <a:pt x="69723" y="0"/>
                </a:moveTo>
                <a:lnTo>
                  <a:pt x="0" y="81787"/>
                </a:lnTo>
                <a:lnTo>
                  <a:pt x="2158" y="83438"/>
                </a:lnTo>
                <a:lnTo>
                  <a:pt x="4191" y="85216"/>
                </a:lnTo>
                <a:lnTo>
                  <a:pt x="42852" y="122022"/>
                </a:lnTo>
                <a:lnTo>
                  <a:pt x="71437" y="161491"/>
                </a:lnTo>
                <a:lnTo>
                  <a:pt x="92004" y="204197"/>
                </a:lnTo>
                <a:lnTo>
                  <a:pt x="104452" y="249063"/>
                </a:lnTo>
                <a:lnTo>
                  <a:pt x="108681" y="295013"/>
                </a:lnTo>
                <a:lnTo>
                  <a:pt x="104591" y="340971"/>
                </a:lnTo>
                <a:lnTo>
                  <a:pt x="92081" y="385859"/>
                </a:lnTo>
                <a:lnTo>
                  <a:pt x="71052" y="428602"/>
                </a:lnTo>
                <a:lnTo>
                  <a:pt x="41401" y="468121"/>
                </a:lnTo>
                <a:lnTo>
                  <a:pt x="171472" y="468121"/>
                </a:lnTo>
                <a:lnTo>
                  <a:pt x="197411" y="410393"/>
                </a:lnTo>
                <a:lnTo>
                  <a:pt x="209050" y="366768"/>
                </a:lnTo>
                <a:lnTo>
                  <a:pt x="215120" y="322388"/>
                </a:lnTo>
                <a:lnTo>
                  <a:pt x="215673" y="277751"/>
                </a:lnTo>
                <a:lnTo>
                  <a:pt x="210767" y="233356"/>
                </a:lnTo>
                <a:lnTo>
                  <a:pt x="200454" y="189701"/>
                </a:lnTo>
                <a:lnTo>
                  <a:pt x="184791" y="147287"/>
                </a:lnTo>
                <a:lnTo>
                  <a:pt x="163831" y="106611"/>
                </a:lnTo>
                <a:lnTo>
                  <a:pt x="137630" y="68172"/>
                </a:lnTo>
                <a:lnTo>
                  <a:pt x="106242" y="32468"/>
                </a:lnTo>
                <a:lnTo>
                  <a:pt x="69723" y="0"/>
                </a:lnTo>
                <a:close/>
              </a:path>
            </a:pathLst>
          </a:custGeom>
          <a:solidFill>
            <a:srgbClr val="D9D9D9"/>
          </a:solidFill>
        </p:spPr>
        <p:txBody>
          <a:bodyPr wrap="square" lIns="0" tIns="0" rIns="0" bIns="0" rtlCol="0"/>
          <a:lstStyle/>
          <a:p/>
        </p:txBody>
      </p:sp>
      <p:sp>
        <p:nvSpPr>
          <p:cNvPr id="33" name="object 33"/>
          <p:cNvSpPr/>
          <p:nvPr/>
        </p:nvSpPr>
        <p:spPr>
          <a:xfrm>
            <a:off x="8439277" y="1693545"/>
            <a:ext cx="215900" cy="563880"/>
          </a:xfrm>
          <a:custGeom>
            <a:avLst/>
            <a:gdLst/>
            <a:ahLst/>
            <a:cxnLst/>
            <a:rect l="l" t="t" r="r" b="b"/>
            <a:pathLst>
              <a:path w="215900" h="563880">
                <a:moveTo>
                  <a:pt x="69723" y="0"/>
                </a:moveTo>
                <a:lnTo>
                  <a:pt x="106242" y="32468"/>
                </a:lnTo>
                <a:lnTo>
                  <a:pt x="137630" y="68172"/>
                </a:lnTo>
                <a:lnTo>
                  <a:pt x="163831" y="106611"/>
                </a:lnTo>
                <a:lnTo>
                  <a:pt x="184791" y="147287"/>
                </a:lnTo>
                <a:lnTo>
                  <a:pt x="200454" y="189701"/>
                </a:lnTo>
                <a:lnTo>
                  <a:pt x="210767" y="233356"/>
                </a:lnTo>
                <a:lnTo>
                  <a:pt x="215673" y="277751"/>
                </a:lnTo>
                <a:lnTo>
                  <a:pt x="215120" y="322388"/>
                </a:lnTo>
                <a:lnTo>
                  <a:pt x="209050" y="366768"/>
                </a:lnTo>
                <a:lnTo>
                  <a:pt x="197411" y="410393"/>
                </a:lnTo>
                <a:lnTo>
                  <a:pt x="180147" y="452764"/>
                </a:lnTo>
                <a:lnTo>
                  <a:pt x="157202" y="493382"/>
                </a:lnTo>
                <a:lnTo>
                  <a:pt x="128524" y="531749"/>
                </a:lnTo>
                <a:lnTo>
                  <a:pt x="106172" y="555878"/>
                </a:lnTo>
                <a:lnTo>
                  <a:pt x="112014" y="563879"/>
                </a:lnTo>
                <a:lnTo>
                  <a:pt x="18796" y="557783"/>
                </a:lnTo>
                <a:lnTo>
                  <a:pt x="35687" y="460247"/>
                </a:lnTo>
                <a:lnTo>
                  <a:pt x="41401" y="468121"/>
                </a:lnTo>
                <a:lnTo>
                  <a:pt x="71052" y="428602"/>
                </a:lnTo>
                <a:lnTo>
                  <a:pt x="92081" y="385859"/>
                </a:lnTo>
                <a:lnTo>
                  <a:pt x="104591" y="340971"/>
                </a:lnTo>
                <a:lnTo>
                  <a:pt x="108681" y="295013"/>
                </a:lnTo>
                <a:lnTo>
                  <a:pt x="104452" y="249063"/>
                </a:lnTo>
                <a:lnTo>
                  <a:pt x="92004" y="204197"/>
                </a:lnTo>
                <a:lnTo>
                  <a:pt x="71437" y="161491"/>
                </a:lnTo>
                <a:lnTo>
                  <a:pt x="42852" y="122022"/>
                </a:lnTo>
                <a:lnTo>
                  <a:pt x="6350" y="86867"/>
                </a:lnTo>
                <a:lnTo>
                  <a:pt x="4191" y="85216"/>
                </a:lnTo>
                <a:lnTo>
                  <a:pt x="2158" y="83438"/>
                </a:lnTo>
                <a:lnTo>
                  <a:pt x="0" y="81787"/>
                </a:lnTo>
                <a:lnTo>
                  <a:pt x="69723" y="0"/>
                </a:lnTo>
                <a:close/>
              </a:path>
            </a:pathLst>
          </a:custGeom>
          <a:ln w="25400">
            <a:solidFill>
              <a:srgbClr val="FFFFFF"/>
            </a:solidFill>
          </a:ln>
        </p:spPr>
        <p:txBody>
          <a:bodyPr wrap="square" lIns="0" tIns="0" rIns="0" bIns="0" rtlCol="0"/>
          <a:lstStyle/>
          <a:p/>
        </p:txBody>
      </p:sp>
      <p:sp>
        <p:nvSpPr>
          <p:cNvPr id="34" name="object 34"/>
          <p:cNvSpPr/>
          <p:nvPr/>
        </p:nvSpPr>
        <p:spPr>
          <a:xfrm>
            <a:off x="7629270" y="1703070"/>
            <a:ext cx="407034" cy="508634"/>
          </a:xfrm>
          <a:custGeom>
            <a:avLst/>
            <a:gdLst/>
            <a:ahLst/>
            <a:cxnLst/>
            <a:rect l="l" t="t" r="r" b="b"/>
            <a:pathLst>
              <a:path w="407034" h="508635">
                <a:moveTo>
                  <a:pt x="406907" y="0"/>
                </a:moveTo>
                <a:lnTo>
                  <a:pt x="296418" y="35051"/>
                </a:lnTo>
                <a:lnTo>
                  <a:pt x="298196" y="36449"/>
                </a:lnTo>
                <a:lnTo>
                  <a:pt x="0" y="430402"/>
                </a:lnTo>
                <a:lnTo>
                  <a:pt x="103124" y="508380"/>
                </a:lnTo>
                <a:lnTo>
                  <a:pt x="401320" y="114553"/>
                </a:lnTo>
                <a:lnTo>
                  <a:pt x="403143" y="114553"/>
                </a:lnTo>
                <a:lnTo>
                  <a:pt x="406907" y="0"/>
                </a:lnTo>
                <a:close/>
              </a:path>
              <a:path w="407034" h="508635">
                <a:moveTo>
                  <a:pt x="403143" y="114553"/>
                </a:moveTo>
                <a:lnTo>
                  <a:pt x="401320" y="114553"/>
                </a:lnTo>
                <a:lnTo>
                  <a:pt x="403098" y="115950"/>
                </a:lnTo>
                <a:lnTo>
                  <a:pt x="403143" y="114553"/>
                </a:lnTo>
                <a:close/>
              </a:path>
            </a:pathLst>
          </a:custGeom>
          <a:solidFill>
            <a:srgbClr val="D9D9D9"/>
          </a:solidFill>
        </p:spPr>
        <p:txBody>
          <a:bodyPr wrap="square" lIns="0" tIns="0" rIns="0" bIns="0" rtlCol="0"/>
          <a:lstStyle/>
          <a:p/>
        </p:txBody>
      </p:sp>
      <p:sp>
        <p:nvSpPr>
          <p:cNvPr id="35" name="object 35"/>
          <p:cNvSpPr/>
          <p:nvPr/>
        </p:nvSpPr>
        <p:spPr>
          <a:xfrm>
            <a:off x="7629270" y="1703070"/>
            <a:ext cx="407034" cy="508634"/>
          </a:xfrm>
          <a:custGeom>
            <a:avLst/>
            <a:gdLst/>
            <a:ahLst/>
            <a:cxnLst/>
            <a:rect l="l" t="t" r="r" b="b"/>
            <a:pathLst>
              <a:path w="407034" h="508635">
                <a:moveTo>
                  <a:pt x="0" y="430402"/>
                </a:moveTo>
                <a:lnTo>
                  <a:pt x="298196" y="36449"/>
                </a:lnTo>
                <a:lnTo>
                  <a:pt x="296418" y="35051"/>
                </a:lnTo>
                <a:lnTo>
                  <a:pt x="406907" y="0"/>
                </a:lnTo>
                <a:lnTo>
                  <a:pt x="403098" y="115950"/>
                </a:lnTo>
                <a:lnTo>
                  <a:pt x="401320" y="114553"/>
                </a:lnTo>
                <a:lnTo>
                  <a:pt x="103124" y="508380"/>
                </a:lnTo>
                <a:lnTo>
                  <a:pt x="0" y="430402"/>
                </a:lnTo>
              </a:path>
            </a:pathLst>
          </a:custGeom>
          <a:ln w="25400">
            <a:solidFill>
              <a:srgbClr val="FFFFFF"/>
            </a:solidFill>
          </a:ln>
        </p:spPr>
        <p:txBody>
          <a:bodyPr wrap="square" lIns="0" tIns="0" rIns="0" bIns="0" rtlCol="0"/>
          <a:lstStyle/>
          <a:p/>
        </p:txBody>
      </p:sp>
      <p:sp>
        <p:nvSpPr>
          <p:cNvPr id="36" name="object 36"/>
          <p:cNvSpPr/>
          <p:nvPr/>
        </p:nvSpPr>
        <p:spPr>
          <a:xfrm>
            <a:off x="7604125" y="2109342"/>
            <a:ext cx="140843" cy="114554"/>
          </a:xfrm>
          <a:prstGeom prst="rect">
            <a:avLst/>
          </a:prstGeom>
          <a:blipFill>
            <a:blip r:embed="rId1" cstate="print"/>
            <a:stretch>
              <a:fillRect/>
            </a:stretch>
          </a:blipFill>
        </p:spPr>
        <p:txBody>
          <a:bodyPr wrap="square" lIns="0" tIns="0" rIns="0" bIns="0" rtlCol="0"/>
          <a:lstStyle/>
          <a:p/>
        </p:txBody>
      </p:sp>
      <p:sp>
        <p:nvSpPr>
          <p:cNvPr id="37" name="object 37"/>
          <p:cNvSpPr/>
          <p:nvPr/>
        </p:nvSpPr>
        <p:spPr>
          <a:xfrm>
            <a:off x="8436356" y="1680210"/>
            <a:ext cx="123951" cy="117601"/>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672083" y="5719571"/>
            <a:ext cx="242570" cy="259079"/>
          </a:xfrm>
          <a:custGeom>
            <a:avLst/>
            <a:gdLst/>
            <a:ahLst/>
            <a:cxnLst/>
            <a:rect l="l" t="t" r="r" b="b"/>
            <a:pathLst>
              <a:path w="242569" h="259079">
                <a:moveTo>
                  <a:pt x="242315" y="0"/>
                </a:moveTo>
                <a:lnTo>
                  <a:pt x="0" y="0"/>
                </a:lnTo>
                <a:lnTo>
                  <a:pt x="0" y="259079"/>
                </a:lnTo>
                <a:lnTo>
                  <a:pt x="121157" y="259079"/>
                </a:lnTo>
                <a:lnTo>
                  <a:pt x="242315" y="137921"/>
                </a:lnTo>
                <a:lnTo>
                  <a:pt x="242315" y="0"/>
                </a:lnTo>
                <a:close/>
              </a:path>
            </a:pathLst>
          </a:custGeom>
          <a:solidFill>
            <a:srgbClr val="B1D234"/>
          </a:solidFill>
        </p:spPr>
        <p:txBody>
          <a:bodyPr wrap="square" lIns="0" tIns="0" rIns="0" bIns="0" rtlCol="0"/>
          <a:lstStyle/>
          <a:p/>
        </p:txBody>
      </p:sp>
      <p:sp>
        <p:nvSpPr>
          <p:cNvPr id="39" name="object 39"/>
          <p:cNvSpPr/>
          <p:nvPr/>
        </p:nvSpPr>
        <p:spPr>
          <a:xfrm>
            <a:off x="793241" y="5857494"/>
            <a:ext cx="121285" cy="121285"/>
          </a:xfrm>
          <a:custGeom>
            <a:avLst/>
            <a:gdLst/>
            <a:ahLst/>
            <a:cxnLst/>
            <a:rect l="l" t="t" r="r" b="b"/>
            <a:pathLst>
              <a:path w="121284" h="121285">
                <a:moveTo>
                  <a:pt x="121157" y="0"/>
                </a:moveTo>
                <a:lnTo>
                  <a:pt x="24231" y="24231"/>
                </a:lnTo>
                <a:lnTo>
                  <a:pt x="0" y="121157"/>
                </a:lnTo>
                <a:lnTo>
                  <a:pt x="121157" y="0"/>
                </a:lnTo>
                <a:close/>
              </a:path>
            </a:pathLst>
          </a:custGeom>
          <a:solidFill>
            <a:srgbClr val="8FA92A"/>
          </a:solidFill>
        </p:spPr>
        <p:txBody>
          <a:bodyPr wrap="square" lIns="0" tIns="0" rIns="0" bIns="0" rtlCol="0"/>
          <a:lstStyle/>
          <a:p/>
        </p:txBody>
      </p:sp>
      <p:sp>
        <p:nvSpPr>
          <p:cNvPr id="40" name="object 40"/>
          <p:cNvSpPr/>
          <p:nvPr/>
        </p:nvSpPr>
        <p:spPr>
          <a:xfrm>
            <a:off x="672083" y="5719571"/>
            <a:ext cx="242570" cy="259079"/>
          </a:xfrm>
          <a:custGeom>
            <a:avLst/>
            <a:gdLst/>
            <a:ahLst/>
            <a:cxnLst/>
            <a:rect l="l" t="t" r="r" b="b"/>
            <a:pathLst>
              <a:path w="242569" h="259079">
                <a:moveTo>
                  <a:pt x="121157" y="259079"/>
                </a:moveTo>
                <a:lnTo>
                  <a:pt x="145389" y="162153"/>
                </a:lnTo>
                <a:lnTo>
                  <a:pt x="242315" y="137921"/>
                </a:lnTo>
                <a:lnTo>
                  <a:pt x="121157" y="259079"/>
                </a:lnTo>
                <a:lnTo>
                  <a:pt x="0" y="259079"/>
                </a:lnTo>
                <a:lnTo>
                  <a:pt x="0" y="0"/>
                </a:lnTo>
                <a:lnTo>
                  <a:pt x="242315" y="0"/>
                </a:lnTo>
                <a:lnTo>
                  <a:pt x="242315" y="137921"/>
                </a:lnTo>
              </a:path>
            </a:pathLst>
          </a:custGeom>
          <a:ln w="6350">
            <a:solidFill>
              <a:srgbClr val="FFFFFF"/>
            </a:solidFill>
          </a:ln>
        </p:spPr>
        <p:txBody>
          <a:bodyPr wrap="square" lIns="0" tIns="0" rIns="0" bIns="0" rtlCol="0"/>
          <a:lstStyle/>
          <a:p/>
        </p:txBody>
      </p:sp>
      <p:sp>
        <p:nvSpPr>
          <p:cNvPr id="41" name="object 41"/>
          <p:cNvSpPr/>
          <p:nvPr/>
        </p:nvSpPr>
        <p:spPr>
          <a:xfrm>
            <a:off x="1010411" y="5719571"/>
            <a:ext cx="243840" cy="259079"/>
          </a:xfrm>
          <a:custGeom>
            <a:avLst/>
            <a:gdLst/>
            <a:ahLst/>
            <a:cxnLst/>
            <a:rect l="l" t="t" r="r" b="b"/>
            <a:pathLst>
              <a:path w="243840" h="259079">
                <a:moveTo>
                  <a:pt x="243840" y="0"/>
                </a:moveTo>
                <a:lnTo>
                  <a:pt x="0" y="0"/>
                </a:lnTo>
                <a:lnTo>
                  <a:pt x="0" y="259079"/>
                </a:lnTo>
                <a:lnTo>
                  <a:pt x="121919" y="259079"/>
                </a:lnTo>
                <a:lnTo>
                  <a:pt x="243840" y="137159"/>
                </a:lnTo>
                <a:lnTo>
                  <a:pt x="243840" y="0"/>
                </a:lnTo>
                <a:close/>
              </a:path>
            </a:pathLst>
          </a:custGeom>
          <a:solidFill>
            <a:srgbClr val="B1D234"/>
          </a:solidFill>
        </p:spPr>
        <p:txBody>
          <a:bodyPr wrap="square" lIns="0" tIns="0" rIns="0" bIns="0" rtlCol="0"/>
          <a:lstStyle/>
          <a:p/>
        </p:txBody>
      </p:sp>
      <p:sp>
        <p:nvSpPr>
          <p:cNvPr id="42" name="object 42"/>
          <p:cNvSpPr/>
          <p:nvPr/>
        </p:nvSpPr>
        <p:spPr>
          <a:xfrm>
            <a:off x="1132332" y="5856732"/>
            <a:ext cx="121920" cy="121920"/>
          </a:xfrm>
          <a:custGeom>
            <a:avLst/>
            <a:gdLst/>
            <a:ahLst/>
            <a:cxnLst/>
            <a:rect l="l" t="t" r="r" b="b"/>
            <a:pathLst>
              <a:path w="121919" h="121920">
                <a:moveTo>
                  <a:pt x="121920" y="0"/>
                </a:moveTo>
                <a:lnTo>
                  <a:pt x="24384" y="24384"/>
                </a:lnTo>
                <a:lnTo>
                  <a:pt x="0" y="121920"/>
                </a:lnTo>
                <a:lnTo>
                  <a:pt x="121920" y="0"/>
                </a:lnTo>
                <a:close/>
              </a:path>
            </a:pathLst>
          </a:custGeom>
          <a:solidFill>
            <a:srgbClr val="8FA92A"/>
          </a:solidFill>
        </p:spPr>
        <p:txBody>
          <a:bodyPr wrap="square" lIns="0" tIns="0" rIns="0" bIns="0" rtlCol="0"/>
          <a:lstStyle/>
          <a:p/>
        </p:txBody>
      </p:sp>
      <p:sp>
        <p:nvSpPr>
          <p:cNvPr id="43" name="object 43"/>
          <p:cNvSpPr/>
          <p:nvPr/>
        </p:nvSpPr>
        <p:spPr>
          <a:xfrm>
            <a:off x="1010411" y="5719571"/>
            <a:ext cx="243840" cy="259079"/>
          </a:xfrm>
          <a:custGeom>
            <a:avLst/>
            <a:gdLst/>
            <a:ahLst/>
            <a:cxnLst/>
            <a:rect l="l" t="t" r="r" b="b"/>
            <a:pathLst>
              <a:path w="243840" h="259079">
                <a:moveTo>
                  <a:pt x="121919" y="259079"/>
                </a:moveTo>
                <a:lnTo>
                  <a:pt x="146303" y="161543"/>
                </a:lnTo>
                <a:lnTo>
                  <a:pt x="243840" y="137159"/>
                </a:lnTo>
                <a:lnTo>
                  <a:pt x="121919" y="259079"/>
                </a:lnTo>
                <a:lnTo>
                  <a:pt x="0" y="259079"/>
                </a:lnTo>
                <a:lnTo>
                  <a:pt x="0" y="0"/>
                </a:lnTo>
                <a:lnTo>
                  <a:pt x="243840" y="0"/>
                </a:lnTo>
                <a:lnTo>
                  <a:pt x="243840" y="137159"/>
                </a:lnTo>
              </a:path>
            </a:pathLst>
          </a:custGeom>
          <a:ln w="6350">
            <a:solidFill>
              <a:srgbClr val="FFFFFF"/>
            </a:solidFill>
          </a:ln>
        </p:spPr>
        <p:txBody>
          <a:bodyPr wrap="square" lIns="0" tIns="0" rIns="0" bIns="0" rtlCol="0"/>
          <a:lstStyle/>
          <a:p/>
        </p:txBody>
      </p:sp>
      <p:sp>
        <p:nvSpPr>
          <p:cNvPr id="44" name="object 44"/>
          <p:cNvSpPr/>
          <p:nvPr/>
        </p:nvSpPr>
        <p:spPr>
          <a:xfrm>
            <a:off x="1586483" y="5719571"/>
            <a:ext cx="242570" cy="259079"/>
          </a:xfrm>
          <a:custGeom>
            <a:avLst/>
            <a:gdLst/>
            <a:ahLst/>
            <a:cxnLst/>
            <a:rect l="l" t="t" r="r" b="b"/>
            <a:pathLst>
              <a:path w="242569" h="259079">
                <a:moveTo>
                  <a:pt x="242315" y="0"/>
                </a:moveTo>
                <a:lnTo>
                  <a:pt x="0" y="0"/>
                </a:lnTo>
                <a:lnTo>
                  <a:pt x="0" y="259079"/>
                </a:lnTo>
                <a:lnTo>
                  <a:pt x="121158" y="259079"/>
                </a:lnTo>
                <a:lnTo>
                  <a:pt x="242315" y="137921"/>
                </a:lnTo>
                <a:lnTo>
                  <a:pt x="242315" y="0"/>
                </a:lnTo>
                <a:close/>
              </a:path>
            </a:pathLst>
          </a:custGeom>
          <a:solidFill>
            <a:srgbClr val="B1D234"/>
          </a:solidFill>
        </p:spPr>
        <p:txBody>
          <a:bodyPr wrap="square" lIns="0" tIns="0" rIns="0" bIns="0" rtlCol="0"/>
          <a:lstStyle/>
          <a:p/>
        </p:txBody>
      </p:sp>
      <p:sp>
        <p:nvSpPr>
          <p:cNvPr id="45" name="object 45"/>
          <p:cNvSpPr/>
          <p:nvPr/>
        </p:nvSpPr>
        <p:spPr>
          <a:xfrm>
            <a:off x="1707642" y="5857494"/>
            <a:ext cx="121285" cy="121285"/>
          </a:xfrm>
          <a:custGeom>
            <a:avLst/>
            <a:gdLst/>
            <a:ahLst/>
            <a:cxnLst/>
            <a:rect l="l" t="t" r="r" b="b"/>
            <a:pathLst>
              <a:path w="121285" h="121285">
                <a:moveTo>
                  <a:pt x="121157" y="0"/>
                </a:moveTo>
                <a:lnTo>
                  <a:pt x="24256" y="24231"/>
                </a:lnTo>
                <a:lnTo>
                  <a:pt x="0" y="121157"/>
                </a:lnTo>
                <a:lnTo>
                  <a:pt x="121157" y="0"/>
                </a:lnTo>
                <a:close/>
              </a:path>
            </a:pathLst>
          </a:custGeom>
          <a:solidFill>
            <a:srgbClr val="8FA92A"/>
          </a:solidFill>
        </p:spPr>
        <p:txBody>
          <a:bodyPr wrap="square" lIns="0" tIns="0" rIns="0" bIns="0" rtlCol="0"/>
          <a:lstStyle/>
          <a:p/>
        </p:txBody>
      </p:sp>
      <p:sp>
        <p:nvSpPr>
          <p:cNvPr id="46" name="object 46"/>
          <p:cNvSpPr/>
          <p:nvPr/>
        </p:nvSpPr>
        <p:spPr>
          <a:xfrm>
            <a:off x="1586483" y="5719571"/>
            <a:ext cx="242570" cy="259079"/>
          </a:xfrm>
          <a:custGeom>
            <a:avLst/>
            <a:gdLst/>
            <a:ahLst/>
            <a:cxnLst/>
            <a:rect l="l" t="t" r="r" b="b"/>
            <a:pathLst>
              <a:path w="242569" h="259079">
                <a:moveTo>
                  <a:pt x="121158" y="259079"/>
                </a:moveTo>
                <a:lnTo>
                  <a:pt x="145415" y="162153"/>
                </a:lnTo>
                <a:lnTo>
                  <a:pt x="242315" y="137921"/>
                </a:lnTo>
                <a:lnTo>
                  <a:pt x="121158" y="259079"/>
                </a:lnTo>
                <a:lnTo>
                  <a:pt x="0" y="259079"/>
                </a:lnTo>
                <a:lnTo>
                  <a:pt x="0" y="0"/>
                </a:lnTo>
                <a:lnTo>
                  <a:pt x="242315" y="0"/>
                </a:lnTo>
                <a:lnTo>
                  <a:pt x="242315" y="137921"/>
                </a:lnTo>
              </a:path>
            </a:pathLst>
          </a:custGeom>
          <a:ln w="6350">
            <a:solidFill>
              <a:srgbClr val="FFFFFF"/>
            </a:solidFill>
          </a:ln>
        </p:spPr>
        <p:txBody>
          <a:bodyPr wrap="square" lIns="0" tIns="0" rIns="0" bIns="0" rtlCol="0"/>
          <a:lstStyle/>
          <a:p/>
        </p:txBody>
      </p:sp>
      <p:sp>
        <p:nvSpPr>
          <p:cNvPr id="47" name="object 47"/>
          <p:cNvSpPr/>
          <p:nvPr/>
        </p:nvSpPr>
        <p:spPr>
          <a:xfrm>
            <a:off x="1924811" y="5719571"/>
            <a:ext cx="243840" cy="259079"/>
          </a:xfrm>
          <a:custGeom>
            <a:avLst/>
            <a:gdLst/>
            <a:ahLst/>
            <a:cxnLst/>
            <a:rect l="l" t="t" r="r" b="b"/>
            <a:pathLst>
              <a:path w="243839" h="259079">
                <a:moveTo>
                  <a:pt x="243839" y="0"/>
                </a:moveTo>
                <a:lnTo>
                  <a:pt x="0" y="0"/>
                </a:lnTo>
                <a:lnTo>
                  <a:pt x="0" y="259079"/>
                </a:lnTo>
                <a:lnTo>
                  <a:pt x="121919" y="259079"/>
                </a:lnTo>
                <a:lnTo>
                  <a:pt x="243839" y="137159"/>
                </a:lnTo>
                <a:lnTo>
                  <a:pt x="243839" y="0"/>
                </a:lnTo>
                <a:close/>
              </a:path>
            </a:pathLst>
          </a:custGeom>
          <a:solidFill>
            <a:srgbClr val="B1D234"/>
          </a:solidFill>
        </p:spPr>
        <p:txBody>
          <a:bodyPr wrap="square" lIns="0" tIns="0" rIns="0" bIns="0" rtlCol="0"/>
          <a:lstStyle/>
          <a:p/>
        </p:txBody>
      </p:sp>
      <p:sp>
        <p:nvSpPr>
          <p:cNvPr id="48" name="object 48"/>
          <p:cNvSpPr/>
          <p:nvPr/>
        </p:nvSpPr>
        <p:spPr>
          <a:xfrm>
            <a:off x="2046732" y="5856732"/>
            <a:ext cx="121920" cy="121920"/>
          </a:xfrm>
          <a:custGeom>
            <a:avLst/>
            <a:gdLst/>
            <a:ahLst/>
            <a:cxnLst/>
            <a:rect l="l" t="t" r="r" b="b"/>
            <a:pathLst>
              <a:path w="121919" h="121920">
                <a:moveTo>
                  <a:pt x="121919" y="0"/>
                </a:moveTo>
                <a:lnTo>
                  <a:pt x="24384" y="24384"/>
                </a:lnTo>
                <a:lnTo>
                  <a:pt x="0" y="121920"/>
                </a:lnTo>
                <a:lnTo>
                  <a:pt x="121919" y="0"/>
                </a:lnTo>
                <a:close/>
              </a:path>
            </a:pathLst>
          </a:custGeom>
          <a:solidFill>
            <a:srgbClr val="8FA92A"/>
          </a:solidFill>
        </p:spPr>
        <p:txBody>
          <a:bodyPr wrap="square" lIns="0" tIns="0" rIns="0" bIns="0" rtlCol="0"/>
          <a:lstStyle/>
          <a:p/>
        </p:txBody>
      </p:sp>
      <p:sp>
        <p:nvSpPr>
          <p:cNvPr id="49" name="object 49"/>
          <p:cNvSpPr/>
          <p:nvPr/>
        </p:nvSpPr>
        <p:spPr>
          <a:xfrm>
            <a:off x="1924811" y="5719571"/>
            <a:ext cx="243840" cy="259079"/>
          </a:xfrm>
          <a:custGeom>
            <a:avLst/>
            <a:gdLst/>
            <a:ahLst/>
            <a:cxnLst/>
            <a:rect l="l" t="t" r="r" b="b"/>
            <a:pathLst>
              <a:path w="243839" h="259079">
                <a:moveTo>
                  <a:pt x="121919" y="259079"/>
                </a:moveTo>
                <a:lnTo>
                  <a:pt x="146304" y="161543"/>
                </a:lnTo>
                <a:lnTo>
                  <a:pt x="243839" y="137159"/>
                </a:lnTo>
                <a:lnTo>
                  <a:pt x="121919" y="259079"/>
                </a:lnTo>
                <a:lnTo>
                  <a:pt x="0" y="259079"/>
                </a:lnTo>
                <a:lnTo>
                  <a:pt x="0" y="0"/>
                </a:lnTo>
                <a:lnTo>
                  <a:pt x="243839" y="0"/>
                </a:lnTo>
                <a:lnTo>
                  <a:pt x="243839" y="137159"/>
                </a:lnTo>
              </a:path>
            </a:pathLst>
          </a:custGeom>
          <a:ln w="6350">
            <a:solidFill>
              <a:srgbClr val="FFFFFF"/>
            </a:solidFill>
          </a:ln>
        </p:spPr>
        <p:txBody>
          <a:bodyPr wrap="square" lIns="0" tIns="0" rIns="0" bIns="0" rtlCol="0"/>
          <a:lstStyle/>
          <a:p/>
        </p:txBody>
      </p:sp>
      <p:sp>
        <p:nvSpPr>
          <p:cNvPr id="50" name="object 50"/>
          <p:cNvSpPr/>
          <p:nvPr/>
        </p:nvSpPr>
        <p:spPr>
          <a:xfrm>
            <a:off x="1586483" y="6047232"/>
            <a:ext cx="242570" cy="257810"/>
          </a:xfrm>
          <a:custGeom>
            <a:avLst/>
            <a:gdLst/>
            <a:ahLst/>
            <a:cxnLst/>
            <a:rect l="l" t="t" r="r" b="b"/>
            <a:pathLst>
              <a:path w="242569" h="257810">
                <a:moveTo>
                  <a:pt x="242315" y="0"/>
                </a:moveTo>
                <a:lnTo>
                  <a:pt x="0" y="0"/>
                </a:lnTo>
                <a:lnTo>
                  <a:pt x="0" y="257556"/>
                </a:lnTo>
                <a:lnTo>
                  <a:pt x="121158" y="257556"/>
                </a:lnTo>
                <a:lnTo>
                  <a:pt x="242315" y="136398"/>
                </a:lnTo>
                <a:lnTo>
                  <a:pt x="242315" y="0"/>
                </a:lnTo>
                <a:close/>
              </a:path>
            </a:pathLst>
          </a:custGeom>
          <a:solidFill>
            <a:srgbClr val="B1D234"/>
          </a:solidFill>
        </p:spPr>
        <p:txBody>
          <a:bodyPr wrap="square" lIns="0" tIns="0" rIns="0" bIns="0" rtlCol="0"/>
          <a:lstStyle/>
          <a:p/>
        </p:txBody>
      </p:sp>
      <p:sp>
        <p:nvSpPr>
          <p:cNvPr id="51" name="object 51"/>
          <p:cNvSpPr/>
          <p:nvPr/>
        </p:nvSpPr>
        <p:spPr>
          <a:xfrm>
            <a:off x="1707642" y="6183629"/>
            <a:ext cx="121285" cy="121285"/>
          </a:xfrm>
          <a:custGeom>
            <a:avLst/>
            <a:gdLst/>
            <a:ahLst/>
            <a:cxnLst/>
            <a:rect l="l" t="t" r="r" b="b"/>
            <a:pathLst>
              <a:path w="121285" h="121285">
                <a:moveTo>
                  <a:pt x="121157" y="0"/>
                </a:moveTo>
                <a:lnTo>
                  <a:pt x="24256" y="24231"/>
                </a:lnTo>
                <a:lnTo>
                  <a:pt x="0" y="121158"/>
                </a:lnTo>
                <a:lnTo>
                  <a:pt x="121157" y="0"/>
                </a:lnTo>
                <a:close/>
              </a:path>
            </a:pathLst>
          </a:custGeom>
          <a:solidFill>
            <a:srgbClr val="8FA92A"/>
          </a:solidFill>
        </p:spPr>
        <p:txBody>
          <a:bodyPr wrap="square" lIns="0" tIns="0" rIns="0" bIns="0" rtlCol="0"/>
          <a:lstStyle/>
          <a:p/>
        </p:txBody>
      </p:sp>
      <p:sp>
        <p:nvSpPr>
          <p:cNvPr id="52" name="object 52"/>
          <p:cNvSpPr/>
          <p:nvPr/>
        </p:nvSpPr>
        <p:spPr>
          <a:xfrm>
            <a:off x="1586483" y="6047232"/>
            <a:ext cx="242570" cy="257810"/>
          </a:xfrm>
          <a:custGeom>
            <a:avLst/>
            <a:gdLst/>
            <a:ahLst/>
            <a:cxnLst/>
            <a:rect l="l" t="t" r="r" b="b"/>
            <a:pathLst>
              <a:path w="242569" h="257810">
                <a:moveTo>
                  <a:pt x="121158" y="257556"/>
                </a:moveTo>
                <a:lnTo>
                  <a:pt x="145415" y="160629"/>
                </a:lnTo>
                <a:lnTo>
                  <a:pt x="242315" y="136398"/>
                </a:lnTo>
                <a:lnTo>
                  <a:pt x="121158" y="257556"/>
                </a:lnTo>
                <a:lnTo>
                  <a:pt x="0" y="257556"/>
                </a:lnTo>
                <a:lnTo>
                  <a:pt x="0" y="0"/>
                </a:lnTo>
                <a:lnTo>
                  <a:pt x="242315" y="0"/>
                </a:lnTo>
                <a:lnTo>
                  <a:pt x="242315" y="136398"/>
                </a:lnTo>
              </a:path>
            </a:pathLst>
          </a:custGeom>
          <a:ln w="6350">
            <a:solidFill>
              <a:srgbClr val="FFFFFF"/>
            </a:solidFill>
          </a:ln>
        </p:spPr>
        <p:txBody>
          <a:bodyPr wrap="square" lIns="0" tIns="0" rIns="0" bIns="0" rtlCol="0"/>
          <a:lstStyle/>
          <a:p/>
        </p:txBody>
      </p:sp>
      <p:sp>
        <p:nvSpPr>
          <p:cNvPr id="53" name="object 53"/>
          <p:cNvSpPr/>
          <p:nvPr/>
        </p:nvSpPr>
        <p:spPr>
          <a:xfrm>
            <a:off x="2455164" y="5724144"/>
            <a:ext cx="243840" cy="259079"/>
          </a:xfrm>
          <a:custGeom>
            <a:avLst/>
            <a:gdLst/>
            <a:ahLst/>
            <a:cxnLst/>
            <a:rect l="l" t="t" r="r" b="b"/>
            <a:pathLst>
              <a:path w="243839" h="259079">
                <a:moveTo>
                  <a:pt x="243840" y="0"/>
                </a:moveTo>
                <a:lnTo>
                  <a:pt x="0" y="0"/>
                </a:lnTo>
                <a:lnTo>
                  <a:pt x="0" y="259079"/>
                </a:lnTo>
                <a:lnTo>
                  <a:pt x="121919" y="259079"/>
                </a:lnTo>
                <a:lnTo>
                  <a:pt x="243840" y="137159"/>
                </a:lnTo>
                <a:lnTo>
                  <a:pt x="243840" y="0"/>
                </a:lnTo>
                <a:close/>
              </a:path>
            </a:pathLst>
          </a:custGeom>
          <a:solidFill>
            <a:srgbClr val="B1D234"/>
          </a:solidFill>
        </p:spPr>
        <p:txBody>
          <a:bodyPr wrap="square" lIns="0" tIns="0" rIns="0" bIns="0" rtlCol="0"/>
          <a:lstStyle/>
          <a:p/>
        </p:txBody>
      </p:sp>
      <p:sp>
        <p:nvSpPr>
          <p:cNvPr id="54" name="object 54"/>
          <p:cNvSpPr/>
          <p:nvPr/>
        </p:nvSpPr>
        <p:spPr>
          <a:xfrm>
            <a:off x="2577083" y="5861303"/>
            <a:ext cx="121920" cy="121920"/>
          </a:xfrm>
          <a:custGeom>
            <a:avLst/>
            <a:gdLst/>
            <a:ahLst/>
            <a:cxnLst/>
            <a:rect l="l" t="t" r="r" b="b"/>
            <a:pathLst>
              <a:path w="121919" h="121920">
                <a:moveTo>
                  <a:pt x="121920" y="0"/>
                </a:moveTo>
                <a:lnTo>
                  <a:pt x="24384" y="24384"/>
                </a:lnTo>
                <a:lnTo>
                  <a:pt x="0" y="121920"/>
                </a:lnTo>
                <a:lnTo>
                  <a:pt x="121920" y="0"/>
                </a:lnTo>
                <a:close/>
              </a:path>
            </a:pathLst>
          </a:custGeom>
          <a:solidFill>
            <a:srgbClr val="8FA92A"/>
          </a:solidFill>
        </p:spPr>
        <p:txBody>
          <a:bodyPr wrap="square" lIns="0" tIns="0" rIns="0" bIns="0" rtlCol="0"/>
          <a:lstStyle/>
          <a:p/>
        </p:txBody>
      </p:sp>
      <p:sp>
        <p:nvSpPr>
          <p:cNvPr id="55" name="object 55"/>
          <p:cNvSpPr/>
          <p:nvPr/>
        </p:nvSpPr>
        <p:spPr>
          <a:xfrm>
            <a:off x="2455164" y="5724144"/>
            <a:ext cx="243840" cy="259079"/>
          </a:xfrm>
          <a:custGeom>
            <a:avLst/>
            <a:gdLst/>
            <a:ahLst/>
            <a:cxnLst/>
            <a:rect l="l" t="t" r="r" b="b"/>
            <a:pathLst>
              <a:path w="243839" h="259079">
                <a:moveTo>
                  <a:pt x="121919" y="259079"/>
                </a:moveTo>
                <a:lnTo>
                  <a:pt x="146304" y="161543"/>
                </a:lnTo>
                <a:lnTo>
                  <a:pt x="243840" y="137159"/>
                </a:lnTo>
                <a:lnTo>
                  <a:pt x="121919" y="259079"/>
                </a:lnTo>
                <a:lnTo>
                  <a:pt x="0" y="259079"/>
                </a:lnTo>
                <a:lnTo>
                  <a:pt x="0" y="0"/>
                </a:lnTo>
                <a:lnTo>
                  <a:pt x="243840" y="0"/>
                </a:lnTo>
                <a:lnTo>
                  <a:pt x="243840" y="137159"/>
                </a:lnTo>
              </a:path>
            </a:pathLst>
          </a:custGeom>
          <a:ln w="6350">
            <a:solidFill>
              <a:srgbClr val="FFFFFF"/>
            </a:solidFill>
          </a:ln>
        </p:spPr>
        <p:txBody>
          <a:bodyPr wrap="square" lIns="0" tIns="0" rIns="0" bIns="0" rtlCol="0"/>
          <a:lstStyle/>
          <a:p/>
        </p:txBody>
      </p:sp>
      <p:sp>
        <p:nvSpPr>
          <p:cNvPr id="56" name="object 56"/>
          <p:cNvSpPr/>
          <p:nvPr/>
        </p:nvSpPr>
        <p:spPr>
          <a:xfrm>
            <a:off x="3363467" y="5728715"/>
            <a:ext cx="242570" cy="259079"/>
          </a:xfrm>
          <a:custGeom>
            <a:avLst/>
            <a:gdLst/>
            <a:ahLst/>
            <a:cxnLst/>
            <a:rect l="l" t="t" r="r" b="b"/>
            <a:pathLst>
              <a:path w="242570" h="259079">
                <a:moveTo>
                  <a:pt x="242316" y="0"/>
                </a:moveTo>
                <a:lnTo>
                  <a:pt x="0" y="0"/>
                </a:lnTo>
                <a:lnTo>
                  <a:pt x="0" y="259080"/>
                </a:lnTo>
                <a:lnTo>
                  <a:pt x="121158" y="259080"/>
                </a:lnTo>
                <a:lnTo>
                  <a:pt x="242316" y="137922"/>
                </a:lnTo>
                <a:lnTo>
                  <a:pt x="242316" y="0"/>
                </a:lnTo>
                <a:close/>
              </a:path>
            </a:pathLst>
          </a:custGeom>
          <a:solidFill>
            <a:srgbClr val="B1D234"/>
          </a:solidFill>
        </p:spPr>
        <p:txBody>
          <a:bodyPr wrap="square" lIns="0" tIns="0" rIns="0" bIns="0" rtlCol="0"/>
          <a:lstStyle/>
          <a:p/>
        </p:txBody>
      </p:sp>
      <p:sp>
        <p:nvSpPr>
          <p:cNvPr id="57" name="object 57"/>
          <p:cNvSpPr/>
          <p:nvPr/>
        </p:nvSpPr>
        <p:spPr>
          <a:xfrm>
            <a:off x="3484626" y="5866638"/>
            <a:ext cx="121285" cy="121285"/>
          </a:xfrm>
          <a:custGeom>
            <a:avLst/>
            <a:gdLst/>
            <a:ahLst/>
            <a:cxnLst/>
            <a:rect l="l" t="t" r="r" b="b"/>
            <a:pathLst>
              <a:path w="121285" h="121285">
                <a:moveTo>
                  <a:pt x="121158" y="0"/>
                </a:moveTo>
                <a:lnTo>
                  <a:pt x="24257" y="24231"/>
                </a:lnTo>
                <a:lnTo>
                  <a:pt x="0" y="121158"/>
                </a:lnTo>
                <a:lnTo>
                  <a:pt x="121158" y="0"/>
                </a:lnTo>
                <a:close/>
              </a:path>
            </a:pathLst>
          </a:custGeom>
          <a:solidFill>
            <a:srgbClr val="8FA92A"/>
          </a:solidFill>
        </p:spPr>
        <p:txBody>
          <a:bodyPr wrap="square" lIns="0" tIns="0" rIns="0" bIns="0" rtlCol="0"/>
          <a:lstStyle/>
          <a:p/>
        </p:txBody>
      </p:sp>
      <p:sp>
        <p:nvSpPr>
          <p:cNvPr id="58" name="object 58"/>
          <p:cNvSpPr/>
          <p:nvPr/>
        </p:nvSpPr>
        <p:spPr>
          <a:xfrm>
            <a:off x="3363467" y="5728715"/>
            <a:ext cx="242570" cy="259079"/>
          </a:xfrm>
          <a:custGeom>
            <a:avLst/>
            <a:gdLst/>
            <a:ahLst/>
            <a:cxnLst/>
            <a:rect l="l" t="t" r="r" b="b"/>
            <a:pathLst>
              <a:path w="242570" h="259079">
                <a:moveTo>
                  <a:pt x="121158" y="259080"/>
                </a:moveTo>
                <a:lnTo>
                  <a:pt x="145415" y="162153"/>
                </a:lnTo>
                <a:lnTo>
                  <a:pt x="242316" y="137922"/>
                </a:lnTo>
                <a:lnTo>
                  <a:pt x="121158" y="259080"/>
                </a:lnTo>
                <a:lnTo>
                  <a:pt x="0" y="259080"/>
                </a:lnTo>
                <a:lnTo>
                  <a:pt x="0" y="0"/>
                </a:lnTo>
                <a:lnTo>
                  <a:pt x="242316" y="0"/>
                </a:lnTo>
                <a:lnTo>
                  <a:pt x="242316" y="137922"/>
                </a:lnTo>
              </a:path>
            </a:pathLst>
          </a:custGeom>
          <a:ln w="6349">
            <a:solidFill>
              <a:srgbClr val="FFFFFF"/>
            </a:solidFill>
          </a:ln>
        </p:spPr>
        <p:txBody>
          <a:bodyPr wrap="square" lIns="0" tIns="0" rIns="0" bIns="0" rtlCol="0"/>
          <a:lstStyle/>
          <a:p/>
        </p:txBody>
      </p:sp>
      <p:sp>
        <p:nvSpPr>
          <p:cNvPr id="59" name="object 59"/>
          <p:cNvSpPr/>
          <p:nvPr/>
        </p:nvSpPr>
        <p:spPr>
          <a:xfrm>
            <a:off x="3701796" y="5728715"/>
            <a:ext cx="243840" cy="259079"/>
          </a:xfrm>
          <a:custGeom>
            <a:avLst/>
            <a:gdLst/>
            <a:ahLst/>
            <a:cxnLst/>
            <a:rect l="l" t="t" r="r" b="b"/>
            <a:pathLst>
              <a:path w="243839" h="259079">
                <a:moveTo>
                  <a:pt x="243839" y="0"/>
                </a:moveTo>
                <a:lnTo>
                  <a:pt x="0" y="0"/>
                </a:lnTo>
                <a:lnTo>
                  <a:pt x="0" y="259080"/>
                </a:lnTo>
                <a:lnTo>
                  <a:pt x="121919" y="259080"/>
                </a:lnTo>
                <a:lnTo>
                  <a:pt x="243839" y="137160"/>
                </a:lnTo>
                <a:lnTo>
                  <a:pt x="243839" y="0"/>
                </a:lnTo>
                <a:close/>
              </a:path>
            </a:pathLst>
          </a:custGeom>
          <a:solidFill>
            <a:srgbClr val="B1D234"/>
          </a:solidFill>
        </p:spPr>
        <p:txBody>
          <a:bodyPr wrap="square" lIns="0" tIns="0" rIns="0" bIns="0" rtlCol="0"/>
          <a:lstStyle/>
          <a:p/>
        </p:txBody>
      </p:sp>
      <p:sp>
        <p:nvSpPr>
          <p:cNvPr id="60" name="object 60"/>
          <p:cNvSpPr/>
          <p:nvPr/>
        </p:nvSpPr>
        <p:spPr>
          <a:xfrm>
            <a:off x="3823715" y="5865876"/>
            <a:ext cx="121920" cy="121920"/>
          </a:xfrm>
          <a:custGeom>
            <a:avLst/>
            <a:gdLst/>
            <a:ahLst/>
            <a:cxnLst/>
            <a:rect l="l" t="t" r="r" b="b"/>
            <a:pathLst>
              <a:path w="121920" h="121920">
                <a:moveTo>
                  <a:pt x="121920" y="0"/>
                </a:moveTo>
                <a:lnTo>
                  <a:pt x="24384" y="24384"/>
                </a:lnTo>
                <a:lnTo>
                  <a:pt x="0" y="121920"/>
                </a:lnTo>
                <a:lnTo>
                  <a:pt x="121920" y="0"/>
                </a:lnTo>
                <a:close/>
              </a:path>
            </a:pathLst>
          </a:custGeom>
          <a:solidFill>
            <a:srgbClr val="8FA92A"/>
          </a:solidFill>
        </p:spPr>
        <p:txBody>
          <a:bodyPr wrap="square" lIns="0" tIns="0" rIns="0" bIns="0" rtlCol="0"/>
          <a:lstStyle/>
          <a:p/>
        </p:txBody>
      </p:sp>
      <p:sp>
        <p:nvSpPr>
          <p:cNvPr id="61" name="object 61"/>
          <p:cNvSpPr/>
          <p:nvPr/>
        </p:nvSpPr>
        <p:spPr>
          <a:xfrm>
            <a:off x="3701796" y="5728715"/>
            <a:ext cx="243840" cy="259079"/>
          </a:xfrm>
          <a:custGeom>
            <a:avLst/>
            <a:gdLst/>
            <a:ahLst/>
            <a:cxnLst/>
            <a:rect l="l" t="t" r="r" b="b"/>
            <a:pathLst>
              <a:path w="243839" h="259079">
                <a:moveTo>
                  <a:pt x="121919" y="259080"/>
                </a:moveTo>
                <a:lnTo>
                  <a:pt x="146303" y="161544"/>
                </a:lnTo>
                <a:lnTo>
                  <a:pt x="243839" y="137160"/>
                </a:lnTo>
                <a:lnTo>
                  <a:pt x="121919" y="259080"/>
                </a:lnTo>
                <a:lnTo>
                  <a:pt x="0" y="259080"/>
                </a:lnTo>
                <a:lnTo>
                  <a:pt x="0" y="0"/>
                </a:lnTo>
                <a:lnTo>
                  <a:pt x="243839" y="0"/>
                </a:lnTo>
                <a:lnTo>
                  <a:pt x="243839" y="137160"/>
                </a:lnTo>
              </a:path>
            </a:pathLst>
          </a:custGeom>
          <a:ln w="6350">
            <a:solidFill>
              <a:srgbClr val="FFFFFF"/>
            </a:solidFill>
          </a:ln>
        </p:spPr>
        <p:txBody>
          <a:bodyPr wrap="square" lIns="0" tIns="0" rIns="0" bIns="0" rtlCol="0"/>
          <a:lstStyle/>
          <a:p/>
        </p:txBody>
      </p:sp>
      <p:sp>
        <p:nvSpPr>
          <p:cNvPr id="62" name="object 62"/>
          <p:cNvSpPr/>
          <p:nvPr/>
        </p:nvSpPr>
        <p:spPr>
          <a:xfrm>
            <a:off x="3363467" y="6056376"/>
            <a:ext cx="242570" cy="257810"/>
          </a:xfrm>
          <a:custGeom>
            <a:avLst/>
            <a:gdLst/>
            <a:ahLst/>
            <a:cxnLst/>
            <a:rect l="l" t="t" r="r" b="b"/>
            <a:pathLst>
              <a:path w="242570" h="257810">
                <a:moveTo>
                  <a:pt x="242316" y="0"/>
                </a:moveTo>
                <a:lnTo>
                  <a:pt x="0" y="0"/>
                </a:lnTo>
                <a:lnTo>
                  <a:pt x="0" y="257556"/>
                </a:lnTo>
                <a:lnTo>
                  <a:pt x="121158" y="257556"/>
                </a:lnTo>
                <a:lnTo>
                  <a:pt x="242316" y="136398"/>
                </a:lnTo>
                <a:lnTo>
                  <a:pt x="242316" y="0"/>
                </a:lnTo>
                <a:close/>
              </a:path>
            </a:pathLst>
          </a:custGeom>
          <a:solidFill>
            <a:srgbClr val="B1D234"/>
          </a:solidFill>
        </p:spPr>
        <p:txBody>
          <a:bodyPr wrap="square" lIns="0" tIns="0" rIns="0" bIns="0" rtlCol="0"/>
          <a:lstStyle/>
          <a:p/>
        </p:txBody>
      </p:sp>
      <p:sp>
        <p:nvSpPr>
          <p:cNvPr id="63" name="object 63"/>
          <p:cNvSpPr/>
          <p:nvPr/>
        </p:nvSpPr>
        <p:spPr>
          <a:xfrm>
            <a:off x="3484626" y="6192773"/>
            <a:ext cx="121285" cy="121285"/>
          </a:xfrm>
          <a:custGeom>
            <a:avLst/>
            <a:gdLst/>
            <a:ahLst/>
            <a:cxnLst/>
            <a:rect l="l" t="t" r="r" b="b"/>
            <a:pathLst>
              <a:path w="121285" h="121285">
                <a:moveTo>
                  <a:pt x="121158" y="0"/>
                </a:moveTo>
                <a:lnTo>
                  <a:pt x="24257" y="24231"/>
                </a:lnTo>
                <a:lnTo>
                  <a:pt x="0" y="121157"/>
                </a:lnTo>
                <a:lnTo>
                  <a:pt x="121158" y="0"/>
                </a:lnTo>
                <a:close/>
              </a:path>
            </a:pathLst>
          </a:custGeom>
          <a:solidFill>
            <a:srgbClr val="8FA92A"/>
          </a:solidFill>
        </p:spPr>
        <p:txBody>
          <a:bodyPr wrap="square" lIns="0" tIns="0" rIns="0" bIns="0" rtlCol="0"/>
          <a:lstStyle/>
          <a:p/>
        </p:txBody>
      </p:sp>
      <p:sp>
        <p:nvSpPr>
          <p:cNvPr id="64" name="object 64"/>
          <p:cNvSpPr/>
          <p:nvPr/>
        </p:nvSpPr>
        <p:spPr>
          <a:xfrm>
            <a:off x="3363467" y="6056376"/>
            <a:ext cx="242570" cy="257810"/>
          </a:xfrm>
          <a:custGeom>
            <a:avLst/>
            <a:gdLst/>
            <a:ahLst/>
            <a:cxnLst/>
            <a:rect l="l" t="t" r="r" b="b"/>
            <a:pathLst>
              <a:path w="242570" h="257810">
                <a:moveTo>
                  <a:pt x="121158" y="257556"/>
                </a:moveTo>
                <a:lnTo>
                  <a:pt x="145415" y="160629"/>
                </a:lnTo>
                <a:lnTo>
                  <a:pt x="242316" y="136398"/>
                </a:lnTo>
                <a:lnTo>
                  <a:pt x="121158" y="257556"/>
                </a:lnTo>
                <a:lnTo>
                  <a:pt x="0" y="257556"/>
                </a:lnTo>
                <a:lnTo>
                  <a:pt x="0" y="0"/>
                </a:lnTo>
                <a:lnTo>
                  <a:pt x="242316" y="0"/>
                </a:lnTo>
                <a:lnTo>
                  <a:pt x="242316" y="136398"/>
                </a:lnTo>
              </a:path>
            </a:pathLst>
          </a:custGeom>
          <a:ln w="6350">
            <a:solidFill>
              <a:srgbClr val="FFFFFF"/>
            </a:solidFill>
          </a:ln>
        </p:spPr>
        <p:txBody>
          <a:bodyPr wrap="square" lIns="0" tIns="0" rIns="0" bIns="0" rtlCol="0"/>
          <a:lstStyle/>
          <a:p/>
        </p:txBody>
      </p:sp>
      <p:sp>
        <p:nvSpPr>
          <p:cNvPr id="65" name="object 65"/>
          <p:cNvSpPr/>
          <p:nvPr/>
        </p:nvSpPr>
        <p:spPr>
          <a:xfrm>
            <a:off x="3701796" y="6056376"/>
            <a:ext cx="243840" cy="257810"/>
          </a:xfrm>
          <a:custGeom>
            <a:avLst/>
            <a:gdLst/>
            <a:ahLst/>
            <a:cxnLst/>
            <a:rect l="l" t="t" r="r" b="b"/>
            <a:pathLst>
              <a:path w="243839" h="257810">
                <a:moveTo>
                  <a:pt x="243839" y="0"/>
                </a:moveTo>
                <a:lnTo>
                  <a:pt x="0" y="0"/>
                </a:lnTo>
                <a:lnTo>
                  <a:pt x="0" y="257556"/>
                </a:lnTo>
                <a:lnTo>
                  <a:pt x="121919" y="257556"/>
                </a:lnTo>
                <a:lnTo>
                  <a:pt x="243839" y="135636"/>
                </a:lnTo>
                <a:lnTo>
                  <a:pt x="243839" y="0"/>
                </a:lnTo>
                <a:close/>
              </a:path>
            </a:pathLst>
          </a:custGeom>
          <a:solidFill>
            <a:srgbClr val="B1D234"/>
          </a:solidFill>
        </p:spPr>
        <p:txBody>
          <a:bodyPr wrap="square" lIns="0" tIns="0" rIns="0" bIns="0" rtlCol="0"/>
          <a:lstStyle/>
          <a:p/>
        </p:txBody>
      </p:sp>
      <p:sp>
        <p:nvSpPr>
          <p:cNvPr id="66" name="object 66"/>
          <p:cNvSpPr/>
          <p:nvPr/>
        </p:nvSpPr>
        <p:spPr>
          <a:xfrm>
            <a:off x="3823715" y="6192011"/>
            <a:ext cx="121920" cy="121920"/>
          </a:xfrm>
          <a:custGeom>
            <a:avLst/>
            <a:gdLst/>
            <a:ahLst/>
            <a:cxnLst/>
            <a:rect l="l" t="t" r="r" b="b"/>
            <a:pathLst>
              <a:path w="121920" h="121920">
                <a:moveTo>
                  <a:pt x="121920" y="0"/>
                </a:moveTo>
                <a:lnTo>
                  <a:pt x="24384" y="24383"/>
                </a:lnTo>
                <a:lnTo>
                  <a:pt x="0" y="121919"/>
                </a:lnTo>
                <a:lnTo>
                  <a:pt x="121920" y="0"/>
                </a:lnTo>
                <a:close/>
              </a:path>
            </a:pathLst>
          </a:custGeom>
          <a:solidFill>
            <a:srgbClr val="8FA92A"/>
          </a:solidFill>
        </p:spPr>
        <p:txBody>
          <a:bodyPr wrap="square" lIns="0" tIns="0" rIns="0" bIns="0" rtlCol="0"/>
          <a:lstStyle/>
          <a:p/>
        </p:txBody>
      </p:sp>
      <p:sp>
        <p:nvSpPr>
          <p:cNvPr id="67" name="object 67"/>
          <p:cNvSpPr/>
          <p:nvPr/>
        </p:nvSpPr>
        <p:spPr>
          <a:xfrm>
            <a:off x="3701796" y="6056376"/>
            <a:ext cx="243840" cy="257810"/>
          </a:xfrm>
          <a:custGeom>
            <a:avLst/>
            <a:gdLst/>
            <a:ahLst/>
            <a:cxnLst/>
            <a:rect l="l" t="t" r="r" b="b"/>
            <a:pathLst>
              <a:path w="243839" h="257810">
                <a:moveTo>
                  <a:pt x="121919" y="257556"/>
                </a:moveTo>
                <a:lnTo>
                  <a:pt x="146303" y="160020"/>
                </a:lnTo>
                <a:lnTo>
                  <a:pt x="243839" y="135636"/>
                </a:lnTo>
                <a:lnTo>
                  <a:pt x="121919" y="257556"/>
                </a:lnTo>
                <a:lnTo>
                  <a:pt x="0" y="257556"/>
                </a:lnTo>
                <a:lnTo>
                  <a:pt x="0" y="0"/>
                </a:lnTo>
                <a:lnTo>
                  <a:pt x="243839" y="0"/>
                </a:lnTo>
                <a:lnTo>
                  <a:pt x="243839" y="135636"/>
                </a:lnTo>
              </a:path>
            </a:pathLst>
          </a:custGeom>
          <a:ln w="6350">
            <a:solidFill>
              <a:srgbClr val="FFFFFF"/>
            </a:solidFill>
          </a:ln>
        </p:spPr>
        <p:txBody>
          <a:bodyPr wrap="square" lIns="0" tIns="0" rIns="0" bIns="0" rtlCol="0"/>
          <a:lstStyle/>
          <a:p/>
        </p:txBody>
      </p:sp>
      <p:sp>
        <p:nvSpPr>
          <p:cNvPr id="68" name="object 68"/>
          <p:cNvSpPr/>
          <p:nvPr/>
        </p:nvSpPr>
        <p:spPr>
          <a:xfrm>
            <a:off x="740918" y="3350005"/>
            <a:ext cx="3215132" cy="2021557"/>
          </a:xfrm>
          <a:prstGeom prst="rect">
            <a:avLst/>
          </a:prstGeom>
          <a:blipFill>
            <a:blip r:embed="rId3" cstate="print"/>
            <a:stretch>
              <a:fillRect/>
            </a:stretch>
          </a:blipFill>
        </p:spPr>
        <p:txBody>
          <a:bodyPr wrap="square" lIns="0" tIns="0" rIns="0" bIns="0" rtlCol="0"/>
          <a:lstStyle/>
          <a:p/>
        </p:txBody>
      </p:sp>
      <p:graphicFrame>
        <p:nvGraphicFramePr>
          <p:cNvPr id="69" name="object 69"/>
          <p:cNvGraphicFramePr>
            <a:graphicFrameLocks noGrp="1"/>
          </p:cNvGraphicFramePr>
          <p:nvPr/>
        </p:nvGraphicFramePr>
        <p:xfrm>
          <a:off x="521208" y="3247644"/>
          <a:ext cx="3503929" cy="3066363"/>
        </p:xfrm>
        <a:graphic>
          <a:graphicData uri="http://schemas.openxmlformats.org/drawingml/2006/table">
            <a:tbl>
              <a:tblPr firstRow="1" bandRow="1">
                <a:tableStyleId>{2D5ABB26-0587-4C30-8999-92F81FD0307C}</a:tableStyleId>
              </a:tblPr>
              <a:tblGrid>
                <a:gridCol w="890269"/>
                <a:gridCol w="879475"/>
                <a:gridCol w="926465"/>
                <a:gridCol w="807720"/>
              </a:tblGrid>
              <a:tr h="2188463">
                <a:tc gridSpan="4">
                  <a:txBody>
                    <a:bodyPr/>
                    <a:lstStyle/>
                    <a:p>
                      <a:pPr marL="454025">
                        <a:lnSpc>
                          <a:spcPct val="100000"/>
                        </a:lnSpc>
                        <a:spcBef>
                          <a:spcPts val="1305"/>
                        </a:spcBef>
                        <a:tabLst>
                          <a:tab pos="2333625" algn="l"/>
                        </a:tabLst>
                      </a:pPr>
                      <a:r>
                        <a:rPr sz="1200" b="1" dirty="0">
                          <a:solidFill>
                            <a:srgbClr val="FFFFFF"/>
                          </a:solidFill>
                          <a:latin typeface="微软雅黑" panose="020B0503020204020204" charset="-122"/>
                          <a:cs typeface="微软雅黑" panose="020B0503020204020204" charset="-122"/>
                        </a:rPr>
                        <a:t>需求分析	工作计划</a:t>
                      </a:r>
                      <a:endParaRPr sz="1200">
                        <a:latin typeface="微软雅黑" panose="020B0503020204020204" charset="-122"/>
                        <a:cs typeface="微软雅黑" panose="020B0503020204020204" charset="-122"/>
                      </a:endParaRPr>
                    </a:p>
                    <a:p>
                      <a:pPr>
                        <a:lnSpc>
                          <a:spcPct val="100000"/>
                        </a:lnSpc>
                      </a:pPr>
                      <a:endParaRPr sz="1600">
                        <a:latin typeface="Times New Roman" panose="02020603050405020304"/>
                        <a:cs typeface="Times New Roman" panose="02020603050405020304"/>
                      </a:endParaRPr>
                    </a:p>
                    <a:p>
                      <a:pPr>
                        <a:lnSpc>
                          <a:spcPct val="100000"/>
                        </a:lnSpc>
                        <a:spcBef>
                          <a:spcPts val="20"/>
                        </a:spcBef>
                      </a:pPr>
                      <a:endParaRPr sz="2000">
                        <a:latin typeface="Times New Roman" panose="02020603050405020304"/>
                        <a:cs typeface="Times New Roman" panose="02020603050405020304"/>
                      </a:endParaRPr>
                    </a:p>
                    <a:p>
                      <a:pPr marR="719455" algn="r">
                        <a:lnSpc>
                          <a:spcPct val="100000"/>
                        </a:lnSpc>
                      </a:pPr>
                      <a:r>
                        <a:rPr sz="1050" b="1" dirty="0">
                          <a:solidFill>
                            <a:srgbClr val="7E7E7E"/>
                          </a:solidFill>
                          <a:latin typeface="微软雅黑" panose="020B0503020204020204" charset="-122"/>
                          <a:cs typeface="微软雅黑" panose="020B0503020204020204" charset="-122"/>
                        </a:rPr>
                        <a:t>开发</a:t>
                      </a:r>
                      <a:endParaRPr sz="1050">
                        <a:latin typeface="微软雅黑" panose="020B0503020204020204" charset="-122"/>
                        <a:cs typeface="微软雅黑" panose="020B0503020204020204" charset="-122"/>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spcBef>
                          <a:spcPts val="20"/>
                        </a:spcBef>
                      </a:pPr>
                      <a:endParaRPr sz="1950">
                        <a:latin typeface="Times New Roman" panose="02020603050405020304"/>
                        <a:cs typeface="Times New Roman" panose="02020603050405020304"/>
                      </a:endParaRPr>
                    </a:p>
                    <a:p>
                      <a:pPr marL="454025">
                        <a:lnSpc>
                          <a:spcPct val="100000"/>
                        </a:lnSpc>
                        <a:tabLst>
                          <a:tab pos="1992630" algn="l"/>
                          <a:tab pos="3001645" algn="l"/>
                        </a:tabLst>
                      </a:pPr>
                      <a:r>
                        <a:rPr sz="1800" b="1" baseline="2000" dirty="0">
                          <a:solidFill>
                            <a:srgbClr val="FFFFFF"/>
                          </a:solidFill>
                          <a:latin typeface="微软雅黑" panose="020B0503020204020204" charset="-122"/>
                          <a:cs typeface="微软雅黑" panose="020B0503020204020204" charset="-122"/>
                        </a:rPr>
                        <a:t>工作回顾	</a:t>
                      </a:r>
                      <a:r>
                        <a:rPr sz="1050" b="1" spc="5" dirty="0">
                          <a:solidFill>
                            <a:srgbClr val="7E7E7E"/>
                          </a:solidFill>
                          <a:latin typeface="微软雅黑" panose="020B0503020204020204" charset="-122"/>
                          <a:cs typeface="微软雅黑" panose="020B0503020204020204" charset="-122"/>
                        </a:rPr>
                        <a:t>测试	</a:t>
                      </a:r>
                      <a:r>
                        <a:rPr sz="1575" b="1" spc="7" baseline="8000" dirty="0">
                          <a:solidFill>
                            <a:srgbClr val="7E7E7E"/>
                          </a:solidFill>
                          <a:latin typeface="微软雅黑" panose="020B0503020204020204" charset="-122"/>
                          <a:cs typeface="微软雅黑" panose="020B0503020204020204" charset="-122"/>
                        </a:rPr>
                        <a:t>发布</a:t>
                      </a:r>
                      <a:endParaRPr sz="1575" baseline="8000">
                        <a:latin typeface="微软雅黑" panose="020B0503020204020204" charset="-122"/>
                        <a:cs typeface="微软雅黑" panose="020B0503020204020204" charset="-122"/>
                      </a:endParaRPr>
                    </a:p>
                  </a:txBody>
                  <a:tcPr marL="0" marR="0" marT="165735" marB="0">
                    <a:lnL w="38100">
                      <a:solidFill>
                        <a:srgbClr val="7E7E7E"/>
                      </a:solidFill>
                      <a:prstDash val="solid"/>
                    </a:lnL>
                    <a:lnR w="38100">
                      <a:solidFill>
                        <a:srgbClr val="7E7E7E"/>
                      </a:solidFill>
                      <a:prstDash val="solid"/>
                    </a:lnR>
                    <a:lnT w="38100">
                      <a:solidFill>
                        <a:srgbClr val="7E7E7E"/>
                      </a:solidFill>
                      <a:prstDash val="solid"/>
                    </a:lnT>
                    <a:lnB w="53975">
                      <a:solidFill>
                        <a:srgbClr val="7E7E7E"/>
                      </a:solidFill>
                      <a:prstDash val="solid"/>
                    </a:lnB>
                  </a:tcPr>
                </a:tc>
                <a:tc hMerge="1">
                  <a:tcPr marL="0" marR="0" marT="0" marB="0"/>
                </a:tc>
                <a:tc hMerge="1">
                  <a:tcPr marL="0" marR="0" marT="0" marB="0"/>
                </a:tc>
                <a:tc hMerge="1">
                  <a:tcPr marL="0" marR="0" marT="0" marB="0"/>
                </a:tc>
              </a:tr>
              <a:tr h="877900">
                <a:tc>
                  <a:txBody>
                    <a:bodyPr/>
                    <a:lstStyle/>
                    <a:p>
                      <a:pPr marL="228600">
                        <a:lnSpc>
                          <a:spcPct val="100000"/>
                        </a:lnSpc>
                        <a:spcBef>
                          <a:spcPts val="535"/>
                        </a:spcBef>
                      </a:pPr>
                      <a:r>
                        <a:rPr sz="1000" b="1" spc="-5" dirty="0">
                          <a:solidFill>
                            <a:srgbClr val="585858"/>
                          </a:solidFill>
                          <a:latin typeface="微软雅黑" panose="020B0503020204020204" charset="-122"/>
                          <a:cs typeface="微软雅黑" panose="020B0503020204020204" charset="-122"/>
                        </a:rPr>
                        <a:t>待开发</a:t>
                      </a:r>
                      <a:endParaRPr sz="1000">
                        <a:latin typeface="微软雅黑" panose="020B0503020204020204" charset="-122"/>
                        <a:cs typeface="微软雅黑" panose="020B0503020204020204" charset="-122"/>
                      </a:endParaRPr>
                    </a:p>
                  </a:txBody>
                  <a:tcPr marL="0" marR="0" marT="67945" marB="0">
                    <a:lnL w="38100">
                      <a:solidFill>
                        <a:srgbClr val="7E7E7E"/>
                      </a:solidFill>
                      <a:prstDash val="solid"/>
                    </a:lnL>
                    <a:lnR w="38100">
                      <a:solidFill>
                        <a:srgbClr val="7E7E7E"/>
                      </a:solidFill>
                      <a:prstDash val="solid"/>
                    </a:lnR>
                    <a:lnT w="53975">
                      <a:solidFill>
                        <a:srgbClr val="7E7E7E"/>
                      </a:solidFill>
                      <a:prstDash val="solid"/>
                    </a:lnT>
                  </a:tcPr>
                </a:tc>
                <a:tc>
                  <a:txBody>
                    <a:bodyPr/>
                    <a:lstStyle/>
                    <a:p>
                      <a:pPr marL="254000">
                        <a:lnSpc>
                          <a:spcPct val="100000"/>
                        </a:lnSpc>
                        <a:spcBef>
                          <a:spcPts val="535"/>
                        </a:spcBef>
                      </a:pPr>
                      <a:r>
                        <a:rPr sz="1000" b="1" spc="-5" dirty="0">
                          <a:solidFill>
                            <a:srgbClr val="585858"/>
                          </a:solidFill>
                          <a:latin typeface="微软雅黑" panose="020B0503020204020204" charset="-122"/>
                          <a:cs typeface="微软雅黑" panose="020B0503020204020204" charset="-122"/>
                        </a:rPr>
                        <a:t>开发中</a:t>
                      </a:r>
                      <a:endParaRPr sz="1000">
                        <a:latin typeface="微软雅黑" panose="020B0503020204020204" charset="-122"/>
                        <a:cs typeface="微软雅黑" panose="020B0503020204020204" charset="-122"/>
                      </a:endParaRPr>
                    </a:p>
                  </a:txBody>
                  <a:tcPr marL="0" marR="0" marT="67945" marB="0">
                    <a:lnL w="38100">
                      <a:solidFill>
                        <a:srgbClr val="7E7E7E"/>
                      </a:solidFill>
                      <a:prstDash val="solid"/>
                    </a:lnL>
                    <a:lnR w="38100">
                      <a:solidFill>
                        <a:srgbClr val="7E7E7E"/>
                      </a:solidFill>
                      <a:prstDash val="solid"/>
                    </a:lnR>
                    <a:lnT w="53975">
                      <a:solidFill>
                        <a:srgbClr val="7E7E7E"/>
                      </a:solidFill>
                      <a:prstDash val="solid"/>
                    </a:lnT>
                  </a:tcPr>
                </a:tc>
                <a:tc>
                  <a:txBody>
                    <a:bodyPr/>
                    <a:lstStyle/>
                    <a:p>
                      <a:pPr marL="268605">
                        <a:lnSpc>
                          <a:spcPct val="100000"/>
                        </a:lnSpc>
                        <a:spcBef>
                          <a:spcPts val="535"/>
                        </a:spcBef>
                      </a:pPr>
                      <a:r>
                        <a:rPr sz="1000" b="1" spc="-5" dirty="0">
                          <a:solidFill>
                            <a:srgbClr val="585858"/>
                          </a:solidFill>
                          <a:latin typeface="微软雅黑" panose="020B0503020204020204" charset="-122"/>
                          <a:cs typeface="微软雅黑" panose="020B0503020204020204" charset="-122"/>
                        </a:rPr>
                        <a:t>有问题</a:t>
                      </a:r>
                      <a:endParaRPr sz="1000">
                        <a:latin typeface="微软雅黑" panose="020B0503020204020204" charset="-122"/>
                        <a:cs typeface="微软雅黑" panose="020B0503020204020204" charset="-122"/>
                      </a:endParaRPr>
                    </a:p>
                  </a:txBody>
                  <a:tcPr marL="0" marR="0" marT="67945" marB="0">
                    <a:lnL w="38100">
                      <a:solidFill>
                        <a:srgbClr val="7E7E7E"/>
                      </a:solidFill>
                      <a:prstDash val="solid"/>
                    </a:lnL>
                    <a:lnR w="38100">
                      <a:solidFill>
                        <a:srgbClr val="7E7E7E"/>
                      </a:solidFill>
                      <a:prstDash val="solid"/>
                    </a:lnR>
                    <a:lnT w="53975">
                      <a:solidFill>
                        <a:srgbClr val="7E7E7E"/>
                      </a:solidFill>
                      <a:prstDash val="solid"/>
                    </a:lnT>
                  </a:tcPr>
                </a:tc>
                <a:tc>
                  <a:txBody>
                    <a:bodyPr/>
                    <a:lstStyle/>
                    <a:p>
                      <a:pPr marL="225425">
                        <a:lnSpc>
                          <a:spcPct val="100000"/>
                        </a:lnSpc>
                        <a:spcBef>
                          <a:spcPts val="535"/>
                        </a:spcBef>
                      </a:pPr>
                      <a:r>
                        <a:rPr sz="1000" b="1" spc="-5" dirty="0">
                          <a:solidFill>
                            <a:srgbClr val="585858"/>
                          </a:solidFill>
                          <a:latin typeface="微软雅黑" panose="020B0503020204020204" charset="-122"/>
                          <a:cs typeface="微软雅黑" panose="020B0503020204020204" charset="-122"/>
                        </a:rPr>
                        <a:t>已完成</a:t>
                      </a:r>
                      <a:endParaRPr sz="1000">
                        <a:latin typeface="微软雅黑" panose="020B0503020204020204" charset="-122"/>
                        <a:cs typeface="微软雅黑" panose="020B0503020204020204" charset="-122"/>
                      </a:endParaRPr>
                    </a:p>
                  </a:txBody>
                  <a:tcPr marL="0" marR="0" marT="67945" marB="0">
                    <a:lnL w="38100">
                      <a:solidFill>
                        <a:srgbClr val="7E7E7E"/>
                      </a:solidFill>
                      <a:prstDash val="solid"/>
                    </a:lnL>
                    <a:lnR w="38100">
                      <a:solidFill>
                        <a:srgbClr val="7E7E7E"/>
                      </a:solidFill>
                      <a:prstDash val="solid"/>
                    </a:lnR>
                    <a:lnT w="53975">
                      <a:solidFill>
                        <a:srgbClr val="7E7E7E"/>
                      </a:solidFill>
                      <a:prstDash val="solid"/>
                    </a:lnT>
                  </a:tcPr>
                </a:tc>
              </a:tr>
            </a:tbl>
          </a:graphicData>
        </a:graphic>
      </p:graphicFrame>
      <p:sp>
        <p:nvSpPr>
          <p:cNvPr id="70" name="object 70"/>
          <p:cNvSpPr/>
          <p:nvPr/>
        </p:nvSpPr>
        <p:spPr>
          <a:xfrm>
            <a:off x="4104132" y="3233927"/>
            <a:ext cx="632460" cy="2211705"/>
          </a:xfrm>
          <a:custGeom>
            <a:avLst/>
            <a:gdLst/>
            <a:ahLst/>
            <a:cxnLst/>
            <a:rect l="l" t="t" r="r" b="b"/>
            <a:pathLst>
              <a:path w="632460" h="2211704">
                <a:moveTo>
                  <a:pt x="527050" y="0"/>
                </a:moveTo>
                <a:lnTo>
                  <a:pt x="105409" y="0"/>
                </a:lnTo>
                <a:lnTo>
                  <a:pt x="64400" y="8290"/>
                </a:lnTo>
                <a:lnTo>
                  <a:pt x="30892" y="30892"/>
                </a:lnTo>
                <a:lnTo>
                  <a:pt x="8290" y="64400"/>
                </a:lnTo>
                <a:lnTo>
                  <a:pt x="0" y="105410"/>
                </a:lnTo>
                <a:lnTo>
                  <a:pt x="0" y="2105914"/>
                </a:lnTo>
                <a:lnTo>
                  <a:pt x="8290" y="2146923"/>
                </a:lnTo>
                <a:lnTo>
                  <a:pt x="30892" y="2180431"/>
                </a:lnTo>
                <a:lnTo>
                  <a:pt x="64400" y="2203033"/>
                </a:lnTo>
                <a:lnTo>
                  <a:pt x="105409" y="2211324"/>
                </a:lnTo>
                <a:lnTo>
                  <a:pt x="527050" y="2211324"/>
                </a:lnTo>
                <a:lnTo>
                  <a:pt x="568059" y="2203033"/>
                </a:lnTo>
                <a:lnTo>
                  <a:pt x="601567" y="2180431"/>
                </a:lnTo>
                <a:lnTo>
                  <a:pt x="624169" y="2146923"/>
                </a:lnTo>
                <a:lnTo>
                  <a:pt x="632459" y="2105914"/>
                </a:lnTo>
                <a:lnTo>
                  <a:pt x="632459" y="105410"/>
                </a:lnTo>
                <a:lnTo>
                  <a:pt x="624169" y="64400"/>
                </a:lnTo>
                <a:lnTo>
                  <a:pt x="601567" y="30892"/>
                </a:lnTo>
                <a:lnTo>
                  <a:pt x="568059" y="8290"/>
                </a:lnTo>
                <a:lnTo>
                  <a:pt x="527050" y="0"/>
                </a:lnTo>
                <a:close/>
              </a:path>
            </a:pathLst>
          </a:custGeom>
          <a:solidFill>
            <a:srgbClr val="BEBEBE"/>
          </a:solidFill>
        </p:spPr>
        <p:txBody>
          <a:bodyPr wrap="square" lIns="0" tIns="0" rIns="0" bIns="0" rtlCol="0"/>
          <a:lstStyle/>
          <a:p/>
        </p:txBody>
      </p:sp>
      <p:sp>
        <p:nvSpPr>
          <p:cNvPr id="71" name="object 71"/>
          <p:cNvSpPr txBox="1"/>
          <p:nvPr/>
        </p:nvSpPr>
        <p:spPr>
          <a:xfrm>
            <a:off x="4228846" y="3573271"/>
            <a:ext cx="382270" cy="454659"/>
          </a:xfrm>
          <a:prstGeom prst="rect">
            <a:avLst/>
          </a:prstGeom>
        </p:spPr>
        <p:txBody>
          <a:bodyPr vert="horz" wrap="square" lIns="0" tIns="13335" rIns="0" bIns="0" rtlCol="0">
            <a:spAutoFit/>
          </a:bodyPr>
          <a:lstStyle/>
          <a:p>
            <a:pPr marL="12700">
              <a:lnSpc>
                <a:spcPct val="100000"/>
              </a:lnSpc>
              <a:spcBef>
                <a:spcPts val="105"/>
              </a:spcBef>
            </a:pPr>
            <a:r>
              <a:rPr sz="1400" b="1" dirty="0">
                <a:solidFill>
                  <a:srgbClr val="FFFFFF"/>
                </a:solidFill>
                <a:latin typeface="微软雅黑" panose="020B0503020204020204" charset="-122"/>
                <a:cs typeface="微软雅黑" panose="020B0503020204020204" charset="-122"/>
              </a:rPr>
              <a:t>迭代</a:t>
            </a:r>
            <a:endParaRPr sz="1400">
              <a:latin typeface="微软雅黑" panose="020B0503020204020204" charset="-122"/>
              <a:cs typeface="微软雅黑" panose="020B0503020204020204" charset="-122"/>
            </a:endParaRPr>
          </a:p>
          <a:p>
            <a:pPr marL="12700">
              <a:lnSpc>
                <a:spcPct val="100000"/>
              </a:lnSpc>
              <a:spcBef>
                <a:spcPts val="10"/>
              </a:spcBef>
            </a:pPr>
            <a:r>
              <a:rPr sz="1400" b="1" dirty="0">
                <a:solidFill>
                  <a:srgbClr val="FFFFFF"/>
                </a:solidFill>
                <a:latin typeface="微软雅黑" panose="020B0503020204020204" charset="-122"/>
                <a:cs typeface="微软雅黑" panose="020B0503020204020204" charset="-122"/>
              </a:rPr>
              <a:t>流程</a:t>
            </a:r>
            <a:endParaRPr sz="1400">
              <a:latin typeface="微软雅黑" panose="020B0503020204020204" charset="-122"/>
              <a:cs typeface="微软雅黑" panose="020B0503020204020204" charset="-122"/>
            </a:endParaRPr>
          </a:p>
        </p:txBody>
      </p:sp>
      <p:sp>
        <p:nvSpPr>
          <p:cNvPr id="72" name="object 72"/>
          <p:cNvSpPr txBox="1"/>
          <p:nvPr/>
        </p:nvSpPr>
        <p:spPr>
          <a:xfrm>
            <a:off x="4330953" y="4219702"/>
            <a:ext cx="17970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FFFFFF"/>
                </a:solidFill>
                <a:latin typeface="Verdana" panose="020B0604030504040204"/>
                <a:cs typeface="Verdana" panose="020B0604030504040204"/>
              </a:rPr>
              <a:t>&amp;</a:t>
            </a:r>
            <a:endParaRPr sz="1400">
              <a:latin typeface="Verdana" panose="020B0604030504040204"/>
              <a:cs typeface="Verdana" panose="020B0604030504040204"/>
            </a:endParaRPr>
          </a:p>
        </p:txBody>
      </p:sp>
      <p:sp>
        <p:nvSpPr>
          <p:cNvPr id="73" name="object 73"/>
          <p:cNvSpPr txBox="1"/>
          <p:nvPr/>
        </p:nvSpPr>
        <p:spPr>
          <a:xfrm>
            <a:off x="4228846" y="4640326"/>
            <a:ext cx="382270" cy="454659"/>
          </a:xfrm>
          <a:prstGeom prst="rect">
            <a:avLst/>
          </a:prstGeom>
        </p:spPr>
        <p:txBody>
          <a:bodyPr vert="horz" wrap="square" lIns="0" tIns="11430" rIns="0" bIns="0" rtlCol="0">
            <a:spAutoFit/>
          </a:bodyPr>
          <a:lstStyle/>
          <a:p>
            <a:pPr marL="12700" marR="5080">
              <a:lnSpc>
                <a:spcPct val="101000"/>
              </a:lnSpc>
              <a:spcBef>
                <a:spcPts val="90"/>
              </a:spcBef>
            </a:pPr>
            <a:r>
              <a:rPr sz="1400" b="1" dirty="0">
                <a:solidFill>
                  <a:srgbClr val="FFFFFF"/>
                </a:solidFill>
                <a:latin typeface="微软雅黑" panose="020B0503020204020204" charset="-122"/>
                <a:cs typeface="微软雅黑" panose="020B0503020204020204" charset="-122"/>
              </a:rPr>
              <a:t>敏捷 开发</a:t>
            </a:r>
            <a:endParaRPr sz="1400">
              <a:latin typeface="微软雅黑" panose="020B0503020204020204" charset="-122"/>
              <a:cs typeface="微软雅黑" panose="020B0503020204020204" charset="-122"/>
            </a:endParaRPr>
          </a:p>
        </p:txBody>
      </p:sp>
      <p:sp>
        <p:nvSpPr>
          <p:cNvPr id="74" name="object 74"/>
          <p:cNvSpPr/>
          <p:nvPr/>
        </p:nvSpPr>
        <p:spPr>
          <a:xfrm>
            <a:off x="4108703" y="5460491"/>
            <a:ext cx="617220" cy="879475"/>
          </a:xfrm>
          <a:custGeom>
            <a:avLst/>
            <a:gdLst/>
            <a:ahLst/>
            <a:cxnLst/>
            <a:rect l="l" t="t" r="r" b="b"/>
            <a:pathLst>
              <a:path w="617220" h="879475">
                <a:moveTo>
                  <a:pt x="514350" y="0"/>
                </a:moveTo>
                <a:lnTo>
                  <a:pt x="102870" y="0"/>
                </a:lnTo>
                <a:lnTo>
                  <a:pt x="62847" y="8090"/>
                </a:lnTo>
                <a:lnTo>
                  <a:pt x="30146" y="30146"/>
                </a:lnTo>
                <a:lnTo>
                  <a:pt x="8090" y="62847"/>
                </a:lnTo>
                <a:lnTo>
                  <a:pt x="0" y="102870"/>
                </a:lnTo>
                <a:lnTo>
                  <a:pt x="0" y="776478"/>
                </a:lnTo>
                <a:lnTo>
                  <a:pt x="8090" y="816516"/>
                </a:lnTo>
                <a:lnTo>
                  <a:pt x="30146" y="849215"/>
                </a:lnTo>
                <a:lnTo>
                  <a:pt x="62847" y="871263"/>
                </a:lnTo>
                <a:lnTo>
                  <a:pt x="102870" y="879348"/>
                </a:lnTo>
                <a:lnTo>
                  <a:pt x="514350" y="879348"/>
                </a:lnTo>
                <a:lnTo>
                  <a:pt x="554372" y="871263"/>
                </a:lnTo>
                <a:lnTo>
                  <a:pt x="587073" y="849215"/>
                </a:lnTo>
                <a:lnTo>
                  <a:pt x="609129" y="816516"/>
                </a:lnTo>
                <a:lnTo>
                  <a:pt x="617220" y="776478"/>
                </a:lnTo>
                <a:lnTo>
                  <a:pt x="617220" y="102870"/>
                </a:lnTo>
                <a:lnTo>
                  <a:pt x="609129" y="62847"/>
                </a:lnTo>
                <a:lnTo>
                  <a:pt x="587073" y="30146"/>
                </a:lnTo>
                <a:lnTo>
                  <a:pt x="554372" y="8090"/>
                </a:lnTo>
                <a:lnTo>
                  <a:pt x="514350" y="0"/>
                </a:lnTo>
                <a:close/>
              </a:path>
            </a:pathLst>
          </a:custGeom>
          <a:solidFill>
            <a:srgbClr val="BEBEBE"/>
          </a:solidFill>
        </p:spPr>
        <p:txBody>
          <a:bodyPr wrap="square" lIns="0" tIns="0" rIns="0" bIns="0" rtlCol="0"/>
          <a:lstStyle/>
          <a:p/>
        </p:txBody>
      </p:sp>
      <p:sp>
        <p:nvSpPr>
          <p:cNvPr id="75" name="object 75"/>
          <p:cNvSpPr txBox="1"/>
          <p:nvPr/>
        </p:nvSpPr>
        <p:spPr>
          <a:xfrm>
            <a:off x="4179823" y="5489549"/>
            <a:ext cx="476884" cy="784860"/>
          </a:xfrm>
          <a:prstGeom prst="rect">
            <a:avLst/>
          </a:prstGeom>
        </p:spPr>
        <p:txBody>
          <a:bodyPr vert="horz" wrap="square" lIns="0" tIns="12065" rIns="0" bIns="0" rtlCol="0">
            <a:spAutoFit/>
          </a:bodyPr>
          <a:lstStyle/>
          <a:p>
            <a:pPr algn="ctr">
              <a:lnSpc>
                <a:spcPct val="100000"/>
              </a:lnSpc>
              <a:spcBef>
                <a:spcPts val="95"/>
              </a:spcBef>
            </a:pPr>
            <a:r>
              <a:rPr sz="1000" b="1" spc="-10" dirty="0">
                <a:solidFill>
                  <a:srgbClr val="FFFFFF"/>
                </a:solidFill>
                <a:latin typeface="Verdana" panose="020B0604030504040204"/>
                <a:cs typeface="Verdana" panose="020B0604030504040204"/>
              </a:rPr>
              <a:t>Scrum</a:t>
            </a:r>
            <a:endParaRPr sz="1000">
              <a:latin typeface="Verdana" panose="020B0604030504040204"/>
              <a:cs typeface="Verdana" panose="020B0604030504040204"/>
            </a:endParaRPr>
          </a:p>
          <a:p>
            <a:pPr marL="71755" marR="64770" indent="-635" algn="ctr">
              <a:lnSpc>
                <a:spcPct val="99000"/>
              </a:lnSpc>
              <a:spcBef>
                <a:spcPts val="15"/>
              </a:spcBef>
            </a:pPr>
            <a:r>
              <a:rPr sz="1000" b="1" spc="-5" dirty="0">
                <a:solidFill>
                  <a:srgbClr val="FFFFFF"/>
                </a:solidFill>
                <a:latin typeface="Verdana" panose="020B0604030504040204"/>
                <a:cs typeface="Verdana" panose="020B0604030504040204"/>
              </a:rPr>
              <a:t>&amp;  K</a:t>
            </a:r>
            <a:r>
              <a:rPr sz="1000" b="1" spc="-10" dirty="0">
                <a:solidFill>
                  <a:srgbClr val="FFFFFF"/>
                </a:solidFill>
                <a:latin typeface="Verdana" panose="020B0604030504040204"/>
                <a:cs typeface="Verdana" panose="020B0604030504040204"/>
              </a:rPr>
              <a:t>an</a:t>
            </a:r>
            <a:r>
              <a:rPr sz="1000" b="1" spc="-5" dirty="0">
                <a:solidFill>
                  <a:srgbClr val="FFFFFF"/>
                </a:solidFill>
                <a:latin typeface="Verdana" panose="020B0604030504040204"/>
                <a:cs typeface="Verdana" panose="020B0604030504040204"/>
              </a:rPr>
              <a:t>-  </a:t>
            </a:r>
            <a:r>
              <a:rPr sz="1000" b="1" spc="-10" dirty="0">
                <a:solidFill>
                  <a:srgbClr val="FFFFFF"/>
                </a:solidFill>
                <a:latin typeface="Verdana" panose="020B0604030504040204"/>
                <a:cs typeface="Verdana" panose="020B0604030504040204"/>
              </a:rPr>
              <a:t>ban  </a:t>
            </a:r>
            <a:r>
              <a:rPr sz="1000" b="1" spc="-5" dirty="0">
                <a:solidFill>
                  <a:srgbClr val="FFFFFF"/>
                </a:solidFill>
                <a:latin typeface="微软雅黑" panose="020B0503020204020204" charset="-122"/>
                <a:cs typeface="微软雅黑" panose="020B0503020204020204" charset="-122"/>
              </a:rPr>
              <a:t>方法</a:t>
            </a:r>
            <a:endParaRPr sz="1000">
              <a:latin typeface="微软雅黑" panose="020B0503020204020204" charset="-122"/>
              <a:cs typeface="微软雅黑" panose="020B0503020204020204" charset="-122"/>
            </a:endParaRPr>
          </a:p>
        </p:txBody>
      </p:sp>
      <p:sp>
        <p:nvSpPr>
          <p:cNvPr id="76" name="object 76"/>
          <p:cNvSpPr txBox="1"/>
          <p:nvPr/>
        </p:nvSpPr>
        <p:spPr>
          <a:xfrm>
            <a:off x="526795" y="1062685"/>
            <a:ext cx="8161020" cy="212090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代码成果即时检验，工作进度可视管理</a:t>
            </a:r>
            <a:endParaRPr sz="2400">
              <a:latin typeface="微软雅黑" panose="020B0503020204020204" charset="-122"/>
              <a:cs typeface="微软雅黑" panose="020B0503020204020204" charset="-122"/>
            </a:endParaRPr>
          </a:p>
          <a:p>
            <a:pPr marL="12700" marR="17957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敏捷</a:t>
            </a:r>
            <a:r>
              <a:rPr sz="1200" spc="2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核</a:t>
            </a:r>
            <a:r>
              <a:rPr sz="1200" spc="20" dirty="0">
                <a:solidFill>
                  <a:srgbClr val="585858"/>
                </a:solidFill>
                <a:latin typeface="微软雅黑" panose="020B0503020204020204" charset="-122"/>
                <a:cs typeface="微软雅黑" panose="020B0503020204020204" charset="-122"/>
              </a:rPr>
              <a:t>心</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于颠</a:t>
            </a:r>
            <a:r>
              <a:rPr sz="1200" spc="10" dirty="0">
                <a:solidFill>
                  <a:srgbClr val="585858"/>
                </a:solidFill>
                <a:latin typeface="微软雅黑" panose="020B0503020204020204" charset="-122"/>
                <a:cs typeface="微软雅黑" panose="020B0503020204020204" charset="-122"/>
              </a:rPr>
              <a:t>覆了</a:t>
            </a:r>
            <a:r>
              <a:rPr sz="1200" spc="20" dirty="0">
                <a:solidFill>
                  <a:srgbClr val="585858"/>
                </a:solidFill>
                <a:latin typeface="微软雅黑" panose="020B0503020204020204" charset="-122"/>
                <a:cs typeface="微软雅黑" panose="020B0503020204020204" charset="-122"/>
              </a:rPr>
              <a:t>传</a:t>
            </a:r>
            <a:r>
              <a:rPr sz="1200" spc="10" dirty="0">
                <a:solidFill>
                  <a:srgbClr val="585858"/>
                </a:solidFill>
                <a:latin typeface="微软雅黑" panose="020B0503020204020204" charset="-122"/>
                <a:cs typeface="微软雅黑" panose="020B0503020204020204" charset="-122"/>
              </a:rPr>
              <a:t>统</a:t>
            </a:r>
            <a:r>
              <a:rPr sz="1200" spc="20" dirty="0">
                <a:solidFill>
                  <a:srgbClr val="585858"/>
                </a:solidFill>
                <a:latin typeface="微软雅黑" panose="020B0503020204020204" charset="-122"/>
                <a:cs typeface="微软雅黑" panose="020B0503020204020204" charset="-122"/>
              </a:rPr>
              <a:t>瀑</a:t>
            </a:r>
            <a:r>
              <a:rPr sz="1200" spc="10" dirty="0">
                <a:solidFill>
                  <a:srgbClr val="585858"/>
                </a:solidFill>
                <a:latin typeface="微软雅黑" panose="020B0503020204020204" charset="-122"/>
                <a:cs typeface="微软雅黑" panose="020B0503020204020204" charset="-122"/>
              </a:rPr>
              <a:t>布</a:t>
            </a:r>
            <a:r>
              <a:rPr sz="1200" spc="20" dirty="0">
                <a:solidFill>
                  <a:srgbClr val="585858"/>
                </a:solidFill>
                <a:latin typeface="微软雅黑" panose="020B0503020204020204" charset="-122"/>
                <a:cs typeface="微软雅黑" panose="020B0503020204020204" charset="-122"/>
              </a:rPr>
              <a:t>流</a:t>
            </a:r>
            <a:r>
              <a:rPr sz="1200" spc="10" dirty="0">
                <a:solidFill>
                  <a:srgbClr val="585858"/>
                </a:solidFill>
                <a:latin typeface="微软雅黑" panose="020B0503020204020204" charset="-122"/>
                <a:cs typeface="微软雅黑" panose="020B0503020204020204" charset="-122"/>
              </a:rPr>
              <a:t>模式</a:t>
            </a:r>
            <a:r>
              <a:rPr sz="1200" spc="20" dirty="0">
                <a:solidFill>
                  <a:srgbClr val="585858"/>
                </a:solidFill>
                <a:latin typeface="微软雅黑" panose="020B0503020204020204" charset="-122"/>
                <a:cs typeface="微软雅黑" panose="020B0503020204020204" charset="-122"/>
              </a:rPr>
              <a:t>下</a:t>
            </a:r>
            <a:r>
              <a:rPr sz="1200" spc="10" dirty="0">
                <a:solidFill>
                  <a:srgbClr val="585858"/>
                </a:solidFill>
                <a:latin typeface="微软雅黑" panose="020B0503020204020204" charset="-122"/>
                <a:cs typeface="微软雅黑" panose="020B0503020204020204" charset="-122"/>
              </a:rPr>
              <a:t>固</a:t>
            </a:r>
            <a:r>
              <a:rPr sz="1200" spc="4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耦合</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流</a:t>
            </a:r>
            <a:r>
              <a:rPr sz="1200" spc="3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，增</a:t>
            </a:r>
            <a:r>
              <a:rPr sz="1200" spc="20" dirty="0">
                <a:solidFill>
                  <a:srgbClr val="585858"/>
                </a:solidFill>
                <a:latin typeface="微软雅黑" panose="020B0503020204020204" charset="-122"/>
                <a:cs typeface="微软雅黑" panose="020B0503020204020204" charset="-122"/>
              </a:rPr>
              <a:t>加</a:t>
            </a:r>
            <a:r>
              <a:rPr sz="1200" spc="10" dirty="0">
                <a:solidFill>
                  <a:srgbClr val="585858"/>
                </a:solidFill>
                <a:latin typeface="微软雅黑" panose="020B0503020204020204" charset="-122"/>
                <a:cs typeface="微软雅黑" panose="020B0503020204020204" charset="-122"/>
              </a:rPr>
              <a:t>了开</a:t>
            </a:r>
            <a:r>
              <a:rPr sz="1200" spc="2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流</a:t>
            </a:r>
            <a:r>
              <a:rPr sz="1200" spc="2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延</a:t>
            </a:r>
            <a:r>
              <a:rPr sz="1200" dirty="0">
                <a:solidFill>
                  <a:srgbClr val="585858"/>
                </a:solidFill>
                <a:latin typeface="微软雅黑" panose="020B0503020204020204" charset="-122"/>
                <a:cs typeface="微软雅黑" panose="020B0503020204020204" charset="-122"/>
              </a:rPr>
              <a:t>展 </a:t>
            </a:r>
            <a:r>
              <a:rPr sz="1200" spc="10" dirty="0">
                <a:solidFill>
                  <a:srgbClr val="585858"/>
                </a:solidFill>
                <a:latin typeface="微软雅黑" panose="020B0503020204020204" charset="-122"/>
                <a:cs typeface="微软雅黑" panose="020B0503020204020204" charset="-122"/>
              </a:rPr>
              <a:t>性和</a:t>
            </a:r>
            <a:r>
              <a:rPr sz="1200" spc="20" dirty="0">
                <a:solidFill>
                  <a:srgbClr val="585858"/>
                </a:solidFill>
                <a:latin typeface="微软雅黑" panose="020B0503020204020204" charset="-122"/>
                <a:cs typeface="微软雅黑" panose="020B0503020204020204" charset="-122"/>
              </a:rPr>
              <a:t>灵</a:t>
            </a:r>
            <a:r>
              <a:rPr sz="1200" spc="10" dirty="0">
                <a:solidFill>
                  <a:srgbClr val="585858"/>
                </a:solidFill>
                <a:latin typeface="微软雅黑" panose="020B0503020204020204" charset="-122"/>
                <a:cs typeface="微软雅黑" panose="020B0503020204020204" charset="-122"/>
              </a:rPr>
              <a:t>活</a:t>
            </a:r>
            <a:r>
              <a:rPr sz="1200" spc="30" dirty="0">
                <a:solidFill>
                  <a:srgbClr val="585858"/>
                </a:solidFill>
                <a:latin typeface="微软雅黑" panose="020B0503020204020204" charset="-122"/>
                <a:cs typeface="微软雅黑" panose="020B0503020204020204" charset="-122"/>
              </a:rPr>
              <a:t>性</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能</a:t>
            </a:r>
            <a:r>
              <a:rPr sz="1200" spc="10" dirty="0">
                <a:solidFill>
                  <a:srgbClr val="585858"/>
                </a:solidFill>
                <a:latin typeface="微软雅黑" panose="020B0503020204020204" charset="-122"/>
                <a:cs typeface="微软雅黑" panose="020B0503020204020204" charset="-122"/>
              </a:rPr>
              <a:t>够</a:t>
            </a:r>
            <a:r>
              <a:rPr sz="1200" spc="20" dirty="0">
                <a:solidFill>
                  <a:srgbClr val="585858"/>
                </a:solidFill>
                <a:latin typeface="微软雅黑" panose="020B0503020204020204" charset="-122"/>
                <a:cs typeface="微软雅黑" panose="020B0503020204020204" charset="-122"/>
              </a:rPr>
              <a:t>更敏</a:t>
            </a:r>
            <a:r>
              <a:rPr sz="1200" spc="10" dirty="0">
                <a:solidFill>
                  <a:srgbClr val="585858"/>
                </a:solidFill>
                <a:latin typeface="微软雅黑" panose="020B0503020204020204" charset="-122"/>
                <a:cs typeface="微软雅黑" panose="020B0503020204020204" charset="-122"/>
              </a:rPr>
              <a:t>态地</a:t>
            </a:r>
            <a:r>
              <a:rPr sz="1200" spc="20" dirty="0">
                <a:solidFill>
                  <a:srgbClr val="585858"/>
                </a:solidFill>
                <a:latin typeface="微软雅黑" panose="020B0503020204020204" charset="-122"/>
                <a:cs typeface="微软雅黑" panose="020B0503020204020204" charset="-122"/>
              </a:rPr>
              <a:t>应</a:t>
            </a:r>
            <a:r>
              <a:rPr sz="1200" spc="10" dirty="0">
                <a:solidFill>
                  <a:srgbClr val="585858"/>
                </a:solidFill>
                <a:latin typeface="微软雅黑" panose="020B0503020204020204" charset="-122"/>
                <a:cs typeface="微软雅黑" panose="020B0503020204020204" charset="-122"/>
              </a:rPr>
              <a:t>对</a:t>
            </a:r>
            <a:r>
              <a:rPr sz="1200" spc="2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时</a:t>
            </a:r>
            <a:r>
              <a:rPr sz="1200" spc="20" dirty="0">
                <a:solidFill>
                  <a:srgbClr val="585858"/>
                </a:solidFill>
                <a:latin typeface="微软雅黑" panose="020B0503020204020204" charset="-122"/>
                <a:cs typeface="微软雅黑" panose="020B0503020204020204" charset="-122"/>
              </a:rPr>
              <a:t>变</a:t>
            </a:r>
            <a:r>
              <a:rPr sz="1200" spc="10" dirty="0">
                <a:solidFill>
                  <a:srgbClr val="585858"/>
                </a:solidFill>
                <a:latin typeface="微软雅黑" panose="020B0503020204020204" charset="-122"/>
                <a:cs typeface="微软雅黑" panose="020B0503020204020204" charset="-122"/>
              </a:rPr>
              <a:t>化的</a:t>
            </a:r>
            <a:r>
              <a:rPr sz="1200" spc="20" dirty="0">
                <a:solidFill>
                  <a:srgbClr val="585858"/>
                </a:solidFill>
                <a:latin typeface="微软雅黑" panose="020B0503020204020204" charset="-122"/>
                <a:cs typeface="微软雅黑" panose="020B0503020204020204" charset="-122"/>
              </a:rPr>
              <a:t>用</a:t>
            </a:r>
            <a:r>
              <a:rPr sz="1200" spc="10" dirty="0">
                <a:solidFill>
                  <a:srgbClr val="585858"/>
                </a:solidFill>
                <a:latin typeface="微软雅黑" panose="020B0503020204020204" charset="-122"/>
                <a:cs typeface="微软雅黑" panose="020B0503020204020204" charset="-122"/>
              </a:rPr>
              <a:t>户需</a:t>
            </a:r>
            <a:r>
              <a:rPr sz="1200" spc="45" dirty="0">
                <a:solidFill>
                  <a:srgbClr val="585858"/>
                </a:solidFill>
                <a:latin typeface="微软雅黑" panose="020B0503020204020204" charset="-122"/>
                <a:cs typeface="微软雅黑" panose="020B0503020204020204" charset="-122"/>
              </a:rPr>
              <a:t>求</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互</a:t>
            </a:r>
            <a:r>
              <a:rPr sz="1200" spc="10" dirty="0">
                <a:solidFill>
                  <a:srgbClr val="585858"/>
                </a:solidFill>
                <a:latin typeface="微软雅黑" panose="020B0503020204020204" charset="-122"/>
                <a:cs typeface="微软雅黑" panose="020B0503020204020204" charset="-122"/>
              </a:rPr>
              <a:t>联</a:t>
            </a:r>
            <a:r>
              <a:rPr sz="1200" spc="20" dirty="0">
                <a:solidFill>
                  <a:srgbClr val="585858"/>
                </a:solidFill>
                <a:latin typeface="微软雅黑" panose="020B0503020204020204" charset="-122"/>
                <a:cs typeface="微软雅黑" panose="020B0503020204020204" charset="-122"/>
              </a:rPr>
              <a:t>网</a:t>
            </a:r>
            <a:r>
              <a:rPr sz="1200" spc="10" dirty="0">
                <a:solidFill>
                  <a:srgbClr val="585858"/>
                </a:solidFill>
                <a:latin typeface="微软雅黑" panose="020B0503020204020204" charset="-122"/>
                <a:cs typeface="微软雅黑" panose="020B0503020204020204" charset="-122"/>
              </a:rPr>
              <a:t>市</a:t>
            </a:r>
            <a:r>
              <a:rPr sz="1200" spc="20" dirty="0">
                <a:solidFill>
                  <a:srgbClr val="585858"/>
                </a:solidFill>
                <a:latin typeface="微软雅黑" panose="020B0503020204020204" charset="-122"/>
                <a:cs typeface="微软雅黑" panose="020B0503020204020204" charset="-122"/>
              </a:rPr>
              <a:t>场</a:t>
            </a:r>
            <a:r>
              <a:rPr sz="1200" spc="10" dirty="0">
                <a:solidFill>
                  <a:srgbClr val="585858"/>
                </a:solidFill>
                <a:latin typeface="微软雅黑" panose="020B0503020204020204" charset="-122"/>
                <a:cs typeface="微软雅黑" panose="020B0503020204020204" charset="-122"/>
              </a:rPr>
              <a:t>环境</a:t>
            </a:r>
            <a:r>
              <a:rPr sz="1200" spc="20" dirty="0">
                <a:solidFill>
                  <a:srgbClr val="585858"/>
                </a:solidFill>
                <a:latin typeface="微软雅黑" panose="020B0503020204020204" charset="-122"/>
                <a:cs typeface="微软雅黑" panose="020B0503020204020204" charset="-122"/>
              </a:rPr>
              <a:t>变</a:t>
            </a:r>
            <a:r>
              <a:rPr sz="1200" spc="10" dirty="0">
                <a:solidFill>
                  <a:srgbClr val="585858"/>
                </a:solidFill>
                <a:latin typeface="微软雅黑" panose="020B0503020204020204" charset="-122"/>
                <a:cs typeface="微软雅黑" panose="020B0503020204020204" charset="-122"/>
              </a:rPr>
              <a:t>幻莫</a:t>
            </a:r>
            <a:r>
              <a:rPr sz="1200" spc="20" dirty="0">
                <a:solidFill>
                  <a:srgbClr val="585858"/>
                </a:solidFill>
                <a:latin typeface="微软雅黑" panose="020B0503020204020204" charset="-122"/>
                <a:cs typeface="微软雅黑" panose="020B0503020204020204" charset="-122"/>
              </a:rPr>
              <a:t>测</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当</a:t>
            </a:r>
            <a:r>
              <a:rPr sz="1200" spc="30" dirty="0">
                <a:solidFill>
                  <a:srgbClr val="585858"/>
                </a:solidFill>
                <a:latin typeface="微软雅黑" panose="020B0503020204020204" charset="-122"/>
                <a:cs typeface="微软雅黑" panose="020B0503020204020204" charset="-122"/>
              </a:rPr>
              <a:t>下</a:t>
            </a:r>
            <a:r>
              <a:rPr sz="1200" spc="2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这 </a:t>
            </a:r>
            <a:r>
              <a:rPr sz="1200" spc="45" dirty="0">
                <a:solidFill>
                  <a:srgbClr val="585858"/>
                </a:solidFill>
                <a:latin typeface="微软雅黑" panose="020B0503020204020204" charset="-122"/>
                <a:cs typeface="微软雅黑" panose="020B0503020204020204" charset="-122"/>
              </a:rPr>
              <a:t>赋予了开发团队更</a:t>
            </a:r>
            <a:r>
              <a:rPr sz="1200" spc="55" dirty="0">
                <a:solidFill>
                  <a:srgbClr val="585858"/>
                </a:solidFill>
                <a:latin typeface="微软雅黑" panose="020B0503020204020204" charset="-122"/>
                <a:cs typeface="微软雅黑" panose="020B0503020204020204" charset="-122"/>
              </a:rPr>
              <a:t>好</a:t>
            </a:r>
            <a:r>
              <a:rPr sz="1200" spc="45" dirty="0">
                <a:solidFill>
                  <a:srgbClr val="585858"/>
                </a:solidFill>
                <a:latin typeface="微软雅黑" panose="020B0503020204020204" charset="-122"/>
                <a:cs typeface="微软雅黑" panose="020B0503020204020204" charset="-122"/>
              </a:rPr>
              <a:t>地面对竞争性市场</a:t>
            </a:r>
            <a:r>
              <a:rPr sz="1200" spc="55" dirty="0">
                <a:solidFill>
                  <a:srgbClr val="585858"/>
                </a:solidFill>
                <a:latin typeface="微软雅黑" panose="020B0503020204020204" charset="-122"/>
                <a:cs typeface="微软雅黑" panose="020B0503020204020204" charset="-122"/>
              </a:rPr>
              <a:t>的</a:t>
            </a:r>
            <a:r>
              <a:rPr sz="1200" spc="45" dirty="0">
                <a:solidFill>
                  <a:srgbClr val="585858"/>
                </a:solidFill>
                <a:latin typeface="微软雅黑" panose="020B0503020204020204" charset="-122"/>
                <a:cs typeface="微软雅黑" panose="020B0503020204020204" charset="-122"/>
              </a:rPr>
              <a:t>能</a:t>
            </a:r>
            <a:r>
              <a:rPr sz="1200" spc="55" dirty="0">
                <a:solidFill>
                  <a:srgbClr val="585858"/>
                </a:solidFill>
                <a:latin typeface="微软雅黑" panose="020B0503020204020204" charset="-122"/>
                <a:cs typeface="微软雅黑" panose="020B0503020204020204" charset="-122"/>
              </a:rPr>
              <a:t>力</a:t>
            </a:r>
            <a:r>
              <a:rPr sz="1200" spc="45" dirty="0">
                <a:solidFill>
                  <a:srgbClr val="585858"/>
                </a:solidFill>
                <a:latin typeface="微软雅黑" panose="020B0503020204020204" charset="-122"/>
                <a:cs typeface="微软雅黑" panose="020B0503020204020204" charset="-122"/>
              </a:rPr>
              <a:t>。借助各种团</a:t>
            </a:r>
            <a:r>
              <a:rPr sz="1200" spc="55" dirty="0">
                <a:solidFill>
                  <a:srgbClr val="585858"/>
                </a:solidFill>
                <a:latin typeface="微软雅黑" panose="020B0503020204020204" charset="-122"/>
                <a:cs typeface="微软雅黑" panose="020B0503020204020204" charset="-122"/>
              </a:rPr>
              <a:t>队</a:t>
            </a:r>
            <a:r>
              <a:rPr sz="1200" spc="45" dirty="0">
                <a:solidFill>
                  <a:srgbClr val="585858"/>
                </a:solidFill>
                <a:latin typeface="微软雅黑" panose="020B0503020204020204" charset="-122"/>
                <a:cs typeface="微软雅黑" panose="020B0503020204020204" charset="-122"/>
              </a:rPr>
              <a:t>协作信息化工</a:t>
            </a:r>
            <a:r>
              <a:rPr sz="1200" spc="60" dirty="0">
                <a:solidFill>
                  <a:srgbClr val="585858"/>
                </a:solidFill>
                <a:latin typeface="微软雅黑" panose="020B0503020204020204" charset="-122"/>
                <a:cs typeface="微软雅黑" panose="020B0503020204020204" charset="-122"/>
              </a:rPr>
              <a:t>具</a:t>
            </a:r>
            <a:r>
              <a:rPr sz="1200" spc="45" dirty="0">
                <a:solidFill>
                  <a:srgbClr val="585858"/>
                </a:solidFill>
                <a:latin typeface="微软雅黑" panose="020B0503020204020204" charset="-122"/>
                <a:cs typeface="微软雅黑" panose="020B0503020204020204" charset="-122"/>
              </a:rPr>
              <a:t>，</a:t>
            </a:r>
            <a:r>
              <a:rPr sz="1200" spc="50" dirty="0">
                <a:solidFill>
                  <a:srgbClr val="585858"/>
                </a:solidFill>
                <a:latin typeface="Arial" panose="020B0604020202020204"/>
                <a:cs typeface="Arial" panose="020B0604020202020204"/>
              </a:rPr>
              <a:t>S</a:t>
            </a:r>
            <a:r>
              <a:rPr sz="1200" spc="45" dirty="0">
                <a:solidFill>
                  <a:srgbClr val="585858"/>
                </a:solidFill>
                <a:latin typeface="Arial" panose="020B0604020202020204"/>
                <a:cs typeface="Arial" panose="020B0604020202020204"/>
              </a:rPr>
              <a:t>c</a:t>
            </a:r>
            <a:r>
              <a:rPr sz="1200" spc="55" dirty="0">
                <a:solidFill>
                  <a:srgbClr val="585858"/>
                </a:solidFill>
                <a:latin typeface="Arial" panose="020B0604020202020204"/>
                <a:cs typeface="Arial" panose="020B0604020202020204"/>
              </a:rPr>
              <a:t>r</a:t>
            </a:r>
            <a:r>
              <a:rPr sz="1200" spc="45" dirty="0">
                <a:solidFill>
                  <a:srgbClr val="585858"/>
                </a:solidFill>
                <a:latin typeface="Arial" panose="020B0604020202020204"/>
                <a:cs typeface="Arial" panose="020B0604020202020204"/>
              </a:rPr>
              <a:t>u</a:t>
            </a:r>
            <a:r>
              <a:rPr sz="1200" spc="60" dirty="0">
                <a:solidFill>
                  <a:srgbClr val="585858"/>
                </a:solidFill>
                <a:latin typeface="Arial" panose="020B0604020202020204"/>
                <a:cs typeface="Arial" panose="020B0604020202020204"/>
              </a:rPr>
              <a:t>m</a:t>
            </a:r>
            <a:r>
              <a:rPr sz="1200" spc="45" dirty="0">
                <a:solidFill>
                  <a:srgbClr val="585858"/>
                </a:solidFill>
                <a:latin typeface="微软雅黑" panose="020B0503020204020204" charset="-122"/>
                <a:cs typeface="微软雅黑" panose="020B0503020204020204" charset="-122"/>
              </a:rPr>
              <a:t>以及  </a:t>
            </a:r>
            <a:r>
              <a:rPr sz="1200" dirty="0">
                <a:solidFill>
                  <a:srgbClr val="585858"/>
                </a:solidFill>
                <a:latin typeface="Arial" panose="020B0604020202020204"/>
                <a:cs typeface="Arial" panose="020B0604020202020204"/>
              </a:rPr>
              <a:t>K</a:t>
            </a:r>
            <a:r>
              <a:rPr sz="1200" spc="-5" dirty="0">
                <a:solidFill>
                  <a:srgbClr val="585858"/>
                </a:solidFill>
                <a:latin typeface="Arial" panose="020B0604020202020204"/>
                <a:cs typeface="Arial" panose="020B0604020202020204"/>
              </a:rPr>
              <a:t>anba</a:t>
            </a:r>
            <a:r>
              <a:rPr sz="1200" spc="5" dirty="0">
                <a:solidFill>
                  <a:srgbClr val="585858"/>
                </a:solidFill>
                <a:latin typeface="Arial" panose="020B0604020202020204"/>
                <a:cs typeface="Arial" panose="020B0604020202020204"/>
              </a:rPr>
              <a:t>n</a:t>
            </a:r>
            <a:r>
              <a:rPr sz="1200" dirty="0">
                <a:solidFill>
                  <a:srgbClr val="585858"/>
                </a:solidFill>
                <a:latin typeface="微软雅黑" panose="020B0503020204020204" charset="-122"/>
                <a:cs typeface="微软雅黑" panose="020B0503020204020204" charset="-122"/>
              </a:rPr>
              <a:t>等</a:t>
            </a:r>
            <a:r>
              <a:rPr sz="1200" spc="10" dirty="0">
                <a:solidFill>
                  <a:srgbClr val="585858"/>
                </a:solidFill>
                <a:latin typeface="微软雅黑" panose="020B0503020204020204" charset="-122"/>
                <a:cs typeface="微软雅黑" panose="020B0503020204020204" charset="-122"/>
              </a:rPr>
              <a:t>广</a:t>
            </a:r>
            <a:r>
              <a:rPr sz="1200" spc="15" dirty="0">
                <a:solidFill>
                  <a:srgbClr val="585858"/>
                </a:solidFill>
                <a:latin typeface="微软雅黑" panose="020B0503020204020204" charset="-122"/>
                <a:cs typeface="微软雅黑" panose="020B0503020204020204" charset="-122"/>
              </a:rPr>
              <a:t>受</a:t>
            </a:r>
            <a:r>
              <a:rPr sz="1200" dirty="0">
                <a:solidFill>
                  <a:srgbClr val="585858"/>
                </a:solidFill>
                <a:latin typeface="Arial" panose="020B0604020202020204"/>
                <a:cs typeface="Arial" panose="020B0604020202020204"/>
              </a:rPr>
              <a:t>I</a:t>
            </a:r>
            <a:r>
              <a:rPr sz="1200" spc="1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企</a:t>
            </a:r>
            <a:r>
              <a:rPr sz="120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欢迎</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开</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流构</a:t>
            </a:r>
            <a:r>
              <a:rPr sz="1200" dirty="0">
                <a:solidFill>
                  <a:srgbClr val="585858"/>
                </a:solidFill>
                <a:latin typeface="微软雅黑" panose="020B0503020204020204" charset="-122"/>
                <a:cs typeface="微软雅黑" panose="020B0503020204020204" charset="-122"/>
              </a:rPr>
              <a:t>建</a:t>
            </a:r>
            <a:r>
              <a:rPr sz="1200" spc="10" dirty="0">
                <a:solidFill>
                  <a:srgbClr val="585858"/>
                </a:solidFill>
                <a:latin typeface="微软雅黑" panose="020B0503020204020204" charset="-122"/>
                <a:cs typeface="微软雅黑" panose="020B0503020204020204" charset="-122"/>
              </a:rPr>
              <a:t>方</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得到</a:t>
            </a:r>
            <a:r>
              <a:rPr sz="1200" dirty="0">
                <a:solidFill>
                  <a:srgbClr val="585858"/>
                </a:solidFill>
                <a:latin typeface="微软雅黑" panose="020B0503020204020204" charset="-122"/>
                <a:cs typeface="微软雅黑" panose="020B0503020204020204" charset="-122"/>
              </a:rPr>
              <a:t>了</a:t>
            </a:r>
            <a:r>
              <a:rPr sz="1200" spc="10" dirty="0">
                <a:solidFill>
                  <a:srgbClr val="585858"/>
                </a:solidFill>
                <a:latin typeface="微软雅黑" panose="020B0503020204020204" charset="-122"/>
                <a:cs typeface="微软雅黑" panose="020B0503020204020204" charset="-122"/>
              </a:rPr>
              <a:t>电</a:t>
            </a:r>
            <a:r>
              <a:rPr sz="1200" dirty="0">
                <a:solidFill>
                  <a:srgbClr val="585858"/>
                </a:solidFill>
                <a:latin typeface="微软雅黑" panose="020B0503020204020204" charset="-122"/>
                <a:cs typeface="微软雅黑" panose="020B0503020204020204" charset="-122"/>
              </a:rPr>
              <a:t>子</a:t>
            </a:r>
            <a:r>
              <a:rPr sz="1200" spc="10" dirty="0">
                <a:solidFill>
                  <a:srgbClr val="585858"/>
                </a:solidFill>
                <a:latin typeface="微软雅黑" panose="020B0503020204020204" charset="-122"/>
                <a:cs typeface="微软雅黑" panose="020B0503020204020204" charset="-122"/>
              </a:rPr>
              <a:t>化和</a:t>
            </a:r>
            <a:r>
              <a:rPr sz="1200" dirty="0">
                <a:solidFill>
                  <a:srgbClr val="585858"/>
                </a:solidFill>
                <a:latin typeface="微软雅黑" panose="020B0503020204020204" charset="-122"/>
                <a:cs typeface="微软雅黑" panose="020B0503020204020204" charset="-122"/>
              </a:rPr>
              <a:t>自</a:t>
            </a:r>
            <a:r>
              <a:rPr sz="1200" spc="10" dirty="0">
                <a:solidFill>
                  <a:srgbClr val="585858"/>
                </a:solidFill>
                <a:latin typeface="微软雅黑" panose="020B0503020204020204" charset="-122"/>
                <a:cs typeface="微软雅黑" panose="020B0503020204020204" charset="-122"/>
              </a:rPr>
              <a:t>动</a:t>
            </a:r>
            <a:r>
              <a:rPr sz="120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升</a:t>
            </a:r>
            <a:r>
              <a:rPr sz="1200" spc="30" dirty="0">
                <a:solidFill>
                  <a:srgbClr val="585858"/>
                </a:solidFill>
                <a:latin typeface="微软雅黑" panose="020B0503020204020204" charset="-122"/>
                <a:cs typeface="微软雅黑" panose="020B0503020204020204" charset="-122"/>
              </a:rPr>
              <a:t>级</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开</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和</a:t>
            </a:r>
            <a:r>
              <a:rPr sz="1200" dirty="0">
                <a:solidFill>
                  <a:srgbClr val="585858"/>
                </a:solidFill>
                <a:latin typeface="微软雅黑" panose="020B0503020204020204" charset="-122"/>
                <a:cs typeface="微软雅黑" panose="020B0503020204020204" charset="-122"/>
              </a:rPr>
              <a:t>测</a:t>
            </a:r>
            <a:r>
              <a:rPr sz="1200" spc="10" dirty="0">
                <a:solidFill>
                  <a:srgbClr val="585858"/>
                </a:solidFill>
                <a:latin typeface="微软雅黑" panose="020B0503020204020204" charset="-122"/>
                <a:cs typeface="微软雅黑" panose="020B0503020204020204" charset="-122"/>
              </a:rPr>
              <a:t>试</a:t>
            </a:r>
            <a:r>
              <a:rPr sz="1200" dirty="0">
                <a:solidFill>
                  <a:srgbClr val="585858"/>
                </a:solidFill>
                <a:latin typeface="微软雅黑" panose="020B0503020204020204" charset="-122"/>
                <a:cs typeface="微软雅黑" panose="020B0503020204020204" charset="-122"/>
              </a:rPr>
              <a:t>工作</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连</a:t>
            </a:r>
            <a:endParaRPr sz="1200">
              <a:latin typeface="微软雅黑" panose="020B0503020204020204" charset="-122"/>
              <a:cs typeface="微软雅黑" panose="020B0503020204020204" charset="-122"/>
            </a:endParaRPr>
          </a:p>
          <a:p>
            <a:pPr marL="12700" marR="5080">
              <a:lnSpc>
                <a:spcPct val="120000"/>
              </a:lnSpc>
              <a:spcBef>
                <a:spcPts val="30"/>
              </a:spcBef>
            </a:pPr>
            <a:r>
              <a:rPr sz="1200" spc="10" dirty="0">
                <a:solidFill>
                  <a:srgbClr val="585858"/>
                </a:solidFill>
                <a:latin typeface="微软雅黑" panose="020B0503020204020204" charset="-122"/>
                <a:cs typeface="微软雅黑" panose="020B0503020204020204" charset="-122"/>
              </a:rPr>
              <a:t>续性得到</a:t>
            </a:r>
            <a:r>
              <a:rPr sz="1200" dirty="0">
                <a:solidFill>
                  <a:srgbClr val="585858"/>
                </a:solidFill>
                <a:latin typeface="微软雅黑" panose="020B0503020204020204" charset="-122"/>
                <a:cs typeface="微软雅黑" panose="020B0503020204020204" charset="-122"/>
              </a:rPr>
              <a:t>了</a:t>
            </a:r>
            <a:r>
              <a:rPr sz="1200" spc="10" dirty="0">
                <a:solidFill>
                  <a:srgbClr val="585858"/>
                </a:solidFill>
                <a:latin typeface="微软雅黑" panose="020B0503020204020204" charset="-122"/>
                <a:cs typeface="微软雅黑" panose="020B0503020204020204" charset="-122"/>
              </a:rPr>
              <a:t>进一步</a:t>
            </a:r>
            <a:r>
              <a:rPr sz="1200" dirty="0">
                <a:solidFill>
                  <a:srgbClr val="585858"/>
                </a:solidFill>
                <a:latin typeface="微软雅黑" panose="020B0503020204020204" charset="-122"/>
                <a:cs typeface="微软雅黑" panose="020B0503020204020204" charset="-122"/>
              </a:rPr>
              <a:t>的提</a:t>
            </a:r>
            <a:r>
              <a:rPr sz="1200" spc="20" dirty="0">
                <a:solidFill>
                  <a:srgbClr val="585858"/>
                </a:solidFill>
                <a:latin typeface="微软雅黑" panose="020B0503020204020204" charset="-122"/>
                <a:cs typeface="微软雅黑" panose="020B0503020204020204" charset="-122"/>
              </a:rPr>
              <a:t>升</a:t>
            </a:r>
            <a:r>
              <a:rPr sz="1200" spc="10" dirty="0">
                <a:solidFill>
                  <a:srgbClr val="585858"/>
                </a:solidFill>
                <a:latin typeface="微软雅黑" panose="020B0503020204020204" charset="-122"/>
                <a:cs typeface="微软雅黑" panose="020B0503020204020204" charset="-122"/>
              </a:rPr>
              <a:t>，配合</a:t>
            </a:r>
            <a:r>
              <a:rPr sz="1200" dirty="0">
                <a:solidFill>
                  <a:srgbClr val="585858"/>
                </a:solidFill>
                <a:latin typeface="微软雅黑" panose="020B0503020204020204" charset="-122"/>
                <a:cs typeface="微软雅黑" panose="020B0503020204020204" charset="-122"/>
              </a:rPr>
              <a:t>自</a:t>
            </a:r>
            <a:r>
              <a:rPr sz="1200" spc="10" dirty="0">
                <a:solidFill>
                  <a:srgbClr val="585858"/>
                </a:solidFill>
                <a:latin typeface="微软雅黑" panose="020B0503020204020204" charset="-122"/>
                <a:cs typeface="微软雅黑" panose="020B0503020204020204" charset="-122"/>
              </a:rPr>
              <a:t>动化的</a:t>
            </a:r>
            <a:r>
              <a:rPr sz="1200" dirty="0">
                <a:solidFill>
                  <a:srgbClr val="585858"/>
                </a:solidFill>
                <a:latin typeface="微软雅黑" panose="020B0503020204020204" charset="-122"/>
                <a:cs typeface="微软雅黑" panose="020B0503020204020204" charset="-122"/>
              </a:rPr>
              <a:t>构</a:t>
            </a:r>
            <a:r>
              <a:rPr sz="1200" spc="5" dirty="0">
                <a:solidFill>
                  <a:srgbClr val="585858"/>
                </a:solidFill>
                <a:latin typeface="微软雅黑" panose="020B0503020204020204" charset="-122"/>
                <a:cs typeface="微软雅黑" panose="020B0503020204020204" charset="-122"/>
              </a:rPr>
              <a:t>建</a:t>
            </a:r>
            <a:r>
              <a:rPr sz="1200" spc="10" dirty="0">
                <a:solidFill>
                  <a:srgbClr val="585858"/>
                </a:solidFill>
                <a:latin typeface="微软雅黑" panose="020B0503020204020204" charset="-122"/>
                <a:cs typeface="微软雅黑" panose="020B0503020204020204" charset="-122"/>
              </a:rPr>
              <a:t>、发布以</a:t>
            </a:r>
            <a:r>
              <a:rPr sz="1200" dirty="0">
                <a:solidFill>
                  <a:srgbClr val="585858"/>
                </a:solidFill>
                <a:latin typeface="微软雅黑" panose="020B0503020204020204" charset="-122"/>
                <a:cs typeface="微软雅黑" panose="020B0503020204020204" charset="-122"/>
              </a:rPr>
              <a:t>及</a:t>
            </a:r>
            <a:r>
              <a:rPr sz="1200" spc="10" dirty="0">
                <a:solidFill>
                  <a:srgbClr val="585858"/>
                </a:solidFill>
                <a:latin typeface="微软雅黑" panose="020B0503020204020204" charset="-122"/>
                <a:cs typeface="微软雅黑" panose="020B0503020204020204" charset="-122"/>
              </a:rPr>
              <a:t>测试工</a:t>
            </a:r>
            <a:r>
              <a:rPr sz="1200" spc="5" dirty="0">
                <a:solidFill>
                  <a:srgbClr val="585858"/>
                </a:solidFill>
                <a:latin typeface="微软雅黑" panose="020B0503020204020204" charset="-122"/>
                <a:cs typeface="微软雅黑" panose="020B0503020204020204" charset="-122"/>
              </a:rPr>
              <a:t>具</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原本由人</a:t>
            </a:r>
            <a:r>
              <a:rPr sz="120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完成的</a:t>
            </a:r>
            <a:r>
              <a:rPr sz="1200" dirty="0">
                <a:solidFill>
                  <a:srgbClr val="585858"/>
                </a:solidFill>
                <a:latin typeface="微软雅黑" panose="020B0503020204020204" charset="-122"/>
                <a:cs typeface="微软雅黑" panose="020B0503020204020204" charset="-122"/>
              </a:rPr>
              <a:t>一系</a:t>
            </a:r>
            <a:r>
              <a:rPr sz="1200" spc="10" dirty="0">
                <a:solidFill>
                  <a:srgbClr val="585858"/>
                </a:solidFill>
                <a:latin typeface="微软雅黑" panose="020B0503020204020204" charset="-122"/>
                <a:cs typeface="微软雅黑" panose="020B0503020204020204" charset="-122"/>
              </a:rPr>
              <a:t>列对于开</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本身</a:t>
            </a:r>
            <a:r>
              <a:rPr sz="1200" dirty="0">
                <a:solidFill>
                  <a:srgbClr val="585858"/>
                </a:solidFill>
                <a:latin typeface="微软雅黑" panose="020B0503020204020204" charset="-122"/>
                <a:cs typeface="微软雅黑" panose="020B0503020204020204" charset="-122"/>
              </a:rPr>
              <a:t>无</a:t>
            </a:r>
            <a:r>
              <a:rPr sz="1200" spc="10" dirty="0">
                <a:solidFill>
                  <a:srgbClr val="585858"/>
                </a:solidFill>
                <a:latin typeface="微软雅黑" panose="020B0503020204020204" charset="-122"/>
                <a:cs typeface="微软雅黑" panose="020B0503020204020204" charset="-122"/>
              </a:rPr>
              <a:t>效</a:t>
            </a:r>
            <a:r>
              <a:rPr sz="120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流程</a:t>
            </a:r>
            <a:r>
              <a:rPr sz="1200" dirty="0">
                <a:solidFill>
                  <a:srgbClr val="585858"/>
                </a:solidFill>
                <a:latin typeface="微软雅黑" panose="020B0503020204020204" charset="-122"/>
                <a:cs typeface="微软雅黑" panose="020B0503020204020204" charset="-122"/>
              </a:rPr>
              <a:t>工 作得到了简化，而工作流程中自动生成的如发布次数、测试结构等也直接成为的管理开发工作成效的可量化指</a:t>
            </a:r>
            <a:r>
              <a:rPr sz="1200" spc="5" dirty="0">
                <a:solidFill>
                  <a:srgbClr val="585858"/>
                </a:solidFill>
                <a:latin typeface="微软雅黑" panose="020B0503020204020204" charset="-122"/>
                <a:cs typeface="微软雅黑" panose="020B0503020204020204" charset="-122"/>
              </a:rPr>
              <a:t>标</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277495">
              <a:lnSpc>
                <a:spcPct val="100000"/>
              </a:lnSpc>
              <a:spcBef>
                <a:spcPts val="520"/>
              </a:spcBef>
              <a:tabLst>
                <a:tab pos="4791710" algn="l"/>
              </a:tabLst>
            </a:pPr>
            <a:r>
              <a:rPr sz="1400" b="1" dirty="0">
                <a:solidFill>
                  <a:srgbClr val="404040"/>
                </a:solidFill>
                <a:latin typeface="微软雅黑" panose="020B0503020204020204" charset="-122"/>
                <a:cs typeface="微软雅黑" panose="020B0503020204020204" charset="-122"/>
              </a:rPr>
              <a:t>企业敏捷开发迭代工作</a:t>
            </a:r>
            <a:r>
              <a:rPr sz="1400" b="1" spc="-15" dirty="0">
                <a:solidFill>
                  <a:srgbClr val="404040"/>
                </a:solidFill>
                <a:latin typeface="微软雅黑" panose="020B0503020204020204" charset="-122"/>
                <a:cs typeface="微软雅黑" panose="020B0503020204020204" charset="-122"/>
              </a:rPr>
              <a:t>流</a:t>
            </a:r>
            <a:r>
              <a:rPr sz="1400" b="1" dirty="0">
                <a:solidFill>
                  <a:srgbClr val="404040"/>
                </a:solidFill>
                <a:latin typeface="微软雅黑" panose="020B0503020204020204" charset="-122"/>
                <a:cs typeface="微软雅黑" panose="020B0503020204020204" charset="-122"/>
              </a:rPr>
              <a:t>程</a:t>
            </a:r>
            <a:r>
              <a:rPr sz="1400" b="1" spc="-60" dirty="0">
                <a:solidFill>
                  <a:srgbClr val="404040"/>
                </a:solidFill>
                <a:latin typeface="微软雅黑" panose="020B0503020204020204" charset="-122"/>
                <a:cs typeface="微软雅黑" panose="020B0503020204020204" charset="-122"/>
              </a:rPr>
              <a:t> </a:t>
            </a:r>
            <a:r>
              <a:rPr sz="1400" b="1" dirty="0">
                <a:solidFill>
                  <a:srgbClr val="404040"/>
                </a:solidFill>
                <a:latin typeface="Arial" panose="020B0604020202020204"/>
                <a:cs typeface="Arial" panose="020B0604020202020204"/>
              </a:rPr>
              <a:t>&amp;</a:t>
            </a:r>
            <a:r>
              <a:rPr sz="1400" b="1" spc="15" dirty="0">
                <a:solidFill>
                  <a:srgbClr val="404040"/>
                </a:solidFill>
                <a:latin typeface="Arial" panose="020B0604020202020204"/>
                <a:cs typeface="Arial" panose="020B0604020202020204"/>
              </a:rPr>
              <a:t> </a:t>
            </a:r>
            <a:r>
              <a:rPr sz="1400" b="1" dirty="0">
                <a:solidFill>
                  <a:srgbClr val="404040"/>
                </a:solidFill>
                <a:latin typeface="微软雅黑" panose="020B0503020204020204" charset="-122"/>
                <a:cs typeface="微软雅黑" panose="020B0503020204020204" charset="-122"/>
              </a:rPr>
              <a:t>看板管理方法	</a:t>
            </a:r>
            <a:r>
              <a:rPr lang="en-US" sz="1400" b="1"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我国企业敏捷开发</a:t>
            </a:r>
            <a:r>
              <a:rPr sz="1400" b="1" spc="-15" dirty="0">
                <a:solidFill>
                  <a:srgbClr val="404040"/>
                </a:solidFill>
                <a:latin typeface="微软雅黑" panose="020B0503020204020204" charset="-122"/>
                <a:cs typeface="微软雅黑" panose="020B0503020204020204" charset="-122"/>
              </a:rPr>
              <a:t>应</a:t>
            </a:r>
            <a:r>
              <a:rPr sz="1400" b="1" dirty="0">
                <a:solidFill>
                  <a:srgbClr val="404040"/>
                </a:solidFill>
                <a:latin typeface="微软雅黑" panose="020B0503020204020204" charset="-122"/>
                <a:cs typeface="微软雅黑" panose="020B0503020204020204" charset="-122"/>
              </a:rPr>
              <a:t>用状况</a:t>
            </a:r>
            <a:endParaRPr sz="1400">
              <a:latin typeface="微软雅黑" panose="020B0503020204020204" charset="-122"/>
              <a:cs typeface="微软雅黑" panose="020B0503020204020204" charset="-122"/>
            </a:endParaRPr>
          </a:p>
        </p:txBody>
      </p:sp>
      <p:sp>
        <p:nvSpPr>
          <p:cNvPr id="77" name="object 77"/>
          <p:cNvSpPr/>
          <p:nvPr/>
        </p:nvSpPr>
        <p:spPr>
          <a:xfrm>
            <a:off x="5934455" y="4157471"/>
            <a:ext cx="1447800" cy="1446530"/>
          </a:xfrm>
          <a:custGeom>
            <a:avLst/>
            <a:gdLst/>
            <a:ahLst/>
            <a:cxnLst/>
            <a:rect l="l" t="t" r="r" b="b"/>
            <a:pathLst>
              <a:path w="1447800" h="1446529">
                <a:moveTo>
                  <a:pt x="723900" y="0"/>
                </a:moveTo>
                <a:lnTo>
                  <a:pt x="676303" y="1537"/>
                </a:lnTo>
                <a:lnTo>
                  <a:pt x="629529" y="6088"/>
                </a:lnTo>
                <a:lnTo>
                  <a:pt x="583672" y="13556"/>
                </a:lnTo>
                <a:lnTo>
                  <a:pt x="538828" y="23845"/>
                </a:lnTo>
                <a:lnTo>
                  <a:pt x="495092" y="36862"/>
                </a:lnTo>
                <a:lnTo>
                  <a:pt x="452560" y="52510"/>
                </a:lnTo>
                <a:lnTo>
                  <a:pt x="411327" y="70694"/>
                </a:lnTo>
                <a:lnTo>
                  <a:pt x="371488" y="91320"/>
                </a:lnTo>
                <a:lnTo>
                  <a:pt x="333139" y="114291"/>
                </a:lnTo>
                <a:lnTo>
                  <a:pt x="296375" y="139513"/>
                </a:lnTo>
                <a:lnTo>
                  <a:pt x="261291" y="166890"/>
                </a:lnTo>
                <a:lnTo>
                  <a:pt x="227984" y="196327"/>
                </a:lnTo>
                <a:lnTo>
                  <a:pt x="196548" y="227728"/>
                </a:lnTo>
                <a:lnTo>
                  <a:pt x="167078" y="261000"/>
                </a:lnTo>
                <a:lnTo>
                  <a:pt x="139671" y="296046"/>
                </a:lnTo>
                <a:lnTo>
                  <a:pt x="114421" y="332770"/>
                </a:lnTo>
                <a:lnTo>
                  <a:pt x="91424" y="371079"/>
                </a:lnTo>
                <a:lnTo>
                  <a:pt x="70776" y="410876"/>
                </a:lnTo>
                <a:lnTo>
                  <a:pt x="52571" y="452067"/>
                </a:lnTo>
                <a:lnTo>
                  <a:pt x="36905" y="494556"/>
                </a:lnTo>
                <a:lnTo>
                  <a:pt x="23873" y="538247"/>
                </a:lnTo>
                <a:lnTo>
                  <a:pt x="13572" y="583047"/>
                </a:lnTo>
                <a:lnTo>
                  <a:pt x="6095" y="628858"/>
                </a:lnTo>
                <a:lnTo>
                  <a:pt x="1539" y="675587"/>
                </a:lnTo>
                <a:lnTo>
                  <a:pt x="0" y="723138"/>
                </a:lnTo>
                <a:lnTo>
                  <a:pt x="1539" y="770688"/>
                </a:lnTo>
                <a:lnTo>
                  <a:pt x="6095" y="817417"/>
                </a:lnTo>
                <a:lnTo>
                  <a:pt x="13572" y="863228"/>
                </a:lnTo>
                <a:lnTo>
                  <a:pt x="23873" y="908028"/>
                </a:lnTo>
                <a:lnTo>
                  <a:pt x="36905" y="951719"/>
                </a:lnTo>
                <a:lnTo>
                  <a:pt x="52571" y="994208"/>
                </a:lnTo>
                <a:lnTo>
                  <a:pt x="70776" y="1035399"/>
                </a:lnTo>
                <a:lnTo>
                  <a:pt x="91424" y="1075196"/>
                </a:lnTo>
                <a:lnTo>
                  <a:pt x="114421" y="1113505"/>
                </a:lnTo>
                <a:lnTo>
                  <a:pt x="139671" y="1150229"/>
                </a:lnTo>
                <a:lnTo>
                  <a:pt x="167078" y="1185275"/>
                </a:lnTo>
                <a:lnTo>
                  <a:pt x="196548" y="1218547"/>
                </a:lnTo>
                <a:lnTo>
                  <a:pt x="227984" y="1249948"/>
                </a:lnTo>
                <a:lnTo>
                  <a:pt x="261291" y="1279385"/>
                </a:lnTo>
                <a:lnTo>
                  <a:pt x="296375" y="1306762"/>
                </a:lnTo>
                <a:lnTo>
                  <a:pt x="333139" y="1331984"/>
                </a:lnTo>
                <a:lnTo>
                  <a:pt x="371488" y="1354955"/>
                </a:lnTo>
                <a:lnTo>
                  <a:pt x="411327" y="1375581"/>
                </a:lnTo>
                <a:lnTo>
                  <a:pt x="452560" y="1393765"/>
                </a:lnTo>
                <a:lnTo>
                  <a:pt x="495092" y="1409413"/>
                </a:lnTo>
                <a:lnTo>
                  <a:pt x="538828" y="1422430"/>
                </a:lnTo>
                <a:lnTo>
                  <a:pt x="583672" y="1432719"/>
                </a:lnTo>
                <a:lnTo>
                  <a:pt x="629529" y="1440187"/>
                </a:lnTo>
                <a:lnTo>
                  <a:pt x="676303" y="1444738"/>
                </a:lnTo>
                <a:lnTo>
                  <a:pt x="723900" y="1446275"/>
                </a:lnTo>
                <a:lnTo>
                  <a:pt x="771496" y="1444738"/>
                </a:lnTo>
                <a:lnTo>
                  <a:pt x="818270" y="1440187"/>
                </a:lnTo>
                <a:lnTo>
                  <a:pt x="864127" y="1432719"/>
                </a:lnTo>
                <a:lnTo>
                  <a:pt x="908971" y="1422430"/>
                </a:lnTo>
                <a:lnTo>
                  <a:pt x="952707" y="1409413"/>
                </a:lnTo>
                <a:lnTo>
                  <a:pt x="995239" y="1393765"/>
                </a:lnTo>
                <a:lnTo>
                  <a:pt x="1036472" y="1375581"/>
                </a:lnTo>
                <a:lnTo>
                  <a:pt x="1076311" y="1354955"/>
                </a:lnTo>
                <a:lnTo>
                  <a:pt x="1114660" y="1331984"/>
                </a:lnTo>
                <a:lnTo>
                  <a:pt x="1151424" y="1306762"/>
                </a:lnTo>
                <a:lnTo>
                  <a:pt x="1186508" y="1279385"/>
                </a:lnTo>
                <a:lnTo>
                  <a:pt x="1219815" y="1249948"/>
                </a:lnTo>
                <a:lnTo>
                  <a:pt x="1251251" y="1218547"/>
                </a:lnTo>
                <a:lnTo>
                  <a:pt x="1280721" y="1185275"/>
                </a:lnTo>
                <a:lnTo>
                  <a:pt x="1308128" y="1150229"/>
                </a:lnTo>
                <a:lnTo>
                  <a:pt x="1333378" y="1113505"/>
                </a:lnTo>
                <a:lnTo>
                  <a:pt x="1356375" y="1075196"/>
                </a:lnTo>
                <a:lnTo>
                  <a:pt x="1377023" y="1035399"/>
                </a:lnTo>
                <a:lnTo>
                  <a:pt x="1395228" y="994208"/>
                </a:lnTo>
                <a:lnTo>
                  <a:pt x="1410894" y="951719"/>
                </a:lnTo>
                <a:lnTo>
                  <a:pt x="1423926" y="908028"/>
                </a:lnTo>
                <a:lnTo>
                  <a:pt x="1434227" y="863228"/>
                </a:lnTo>
                <a:lnTo>
                  <a:pt x="1441704" y="817417"/>
                </a:lnTo>
                <a:lnTo>
                  <a:pt x="1446260" y="770688"/>
                </a:lnTo>
                <a:lnTo>
                  <a:pt x="1447800" y="723138"/>
                </a:lnTo>
                <a:lnTo>
                  <a:pt x="1446260" y="675587"/>
                </a:lnTo>
                <a:lnTo>
                  <a:pt x="1441704" y="628858"/>
                </a:lnTo>
                <a:lnTo>
                  <a:pt x="1434227" y="583047"/>
                </a:lnTo>
                <a:lnTo>
                  <a:pt x="1423926" y="538247"/>
                </a:lnTo>
                <a:lnTo>
                  <a:pt x="1410894" y="494556"/>
                </a:lnTo>
                <a:lnTo>
                  <a:pt x="1395228" y="452067"/>
                </a:lnTo>
                <a:lnTo>
                  <a:pt x="1377023" y="410876"/>
                </a:lnTo>
                <a:lnTo>
                  <a:pt x="1356375" y="371079"/>
                </a:lnTo>
                <a:lnTo>
                  <a:pt x="1333378" y="332770"/>
                </a:lnTo>
                <a:lnTo>
                  <a:pt x="1308128" y="296046"/>
                </a:lnTo>
                <a:lnTo>
                  <a:pt x="1280721" y="261000"/>
                </a:lnTo>
                <a:lnTo>
                  <a:pt x="1251251" y="227728"/>
                </a:lnTo>
                <a:lnTo>
                  <a:pt x="1219815" y="196327"/>
                </a:lnTo>
                <a:lnTo>
                  <a:pt x="1186508" y="166890"/>
                </a:lnTo>
                <a:lnTo>
                  <a:pt x="1151424" y="139513"/>
                </a:lnTo>
                <a:lnTo>
                  <a:pt x="1114660" y="114291"/>
                </a:lnTo>
                <a:lnTo>
                  <a:pt x="1076311" y="91320"/>
                </a:lnTo>
                <a:lnTo>
                  <a:pt x="1036472" y="70694"/>
                </a:lnTo>
                <a:lnTo>
                  <a:pt x="995239" y="52510"/>
                </a:lnTo>
                <a:lnTo>
                  <a:pt x="952707" y="36862"/>
                </a:lnTo>
                <a:lnTo>
                  <a:pt x="908971" y="23845"/>
                </a:lnTo>
                <a:lnTo>
                  <a:pt x="864127" y="13556"/>
                </a:lnTo>
                <a:lnTo>
                  <a:pt x="818270" y="6088"/>
                </a:lnTo>
                <a:lnTo>
                  <a:pt x="771496" y="1537"/>
                </a:lnTo>
                <a:lnTo>
                  <a:pt x="723900" y="0"/>
                </a:lnTo>
                <a:close/>
              </a:path>
            </a:pathLst>
          </a:custGeom>
          <a:solidFill>
            <a:srgbClr val="F1F1F1">
              <a:alpha val="59999"/>
            </a:srgbClr>
          </a:solidFill>
        </p:spPr>
        <p:txBody>
          <a:bodyPr wrap="square" lIns="0" tIns="0" rIns="0" bIns="0" rtlCol="0"/>
          <a:lstStyle/>
          <a:p/>
        </p:txBody>
      </p:sp>
      <p:sp>
        <p:nvSpPr>
          <p:cNvPr id="78" name="object 78"/>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79" name="object 79"/>
          <p:cNvSpPr txBox="1"/>
          <p:nvPr/>
        </p:nvSpPr>
        <p:spPr>
          <a:xfrm>
            <a:off x="4703445" y="6359916"/>
            <a:ext cx="287528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中国信通院，</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80" name="object 80"/>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81" name="object 81"/>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82" name="object 82"/>
          <p:cNvSpPr txBox="1"/>
          <p:nvPr/>
        </p:nvSpPr>
        <p:spPr>
          <a:xfrm>
            <a:off x="3423232"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84" name="object 84"/>
          <p:cNvSpPr txBox="1"/>
          <p:nvPr/>
        </p:nvSpPr>
        <p:spPr>
          <a:xfrm>
            <a:off x="7600008"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4" name="object 4"/>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5" name="object 5"/>
          <p:cNvSpPr/>
          <p:nvPr/>
        </p:nvSpPr>
        <p:spPr>
          <a:xfrm>
            <a:off x="6708775" y="3684778"/>
            <a:ext cx="1110615" cy="1195070"/>
          </a:xfrm>
          <a:custGeom>
            <a:avLst/>
            <a:gdLst/>
            <a:ahLst/>
            <a:cxnLst/>
            <a:rect l="l" t="t" r="r" b="b"/>
            <a:pathLst>
              <a:path w="1110615" h="1195070">
                <a:moveTo>
                  <a:pt x="0" y="0"/>
                </a:moveTo>
                <a:lnTo>
                  <a:pt x="0" y="1194562"/>
                </a:lnTo>
                <a:lnTo>
                  <a:pt x="1110106" y="753364"/>
                </a:lnTo>
                <a:lnTo>
                  <a:pt x="1091178" y="708411"/>
                </a:lnTo>
                <a:lnTo>
                  <a:pt x="1070568" y="664531"/>
                </a:lnTo>
                <a:lnTo>
                  <a:pt x="1048324" y="621756"/>
                </a:lnTo>
                <a:lnTo>
                  <a:pt x="1024491" y="580117"/>
                </a:lnTo>
                <a:lnTo>
                  <a:pt x="999116" y="539647"/>
                </a:lnTo>
                <a:lnTo>
                  <a:pt x="972246" y="500375"/>
                </a:lnTo>
                <a:lnTo>
                  <a:pt x="943928" y="462335"/>
                </a:lnTo>
                <a:lnTo>
                  <a:pt x="914208" y="425558"/>
                </a:lnTo>
                <a:lnTo>
                  <a:pt x="883133" y="390076"/>
                </a:lnTo>
                <a:lnTo>
                  <a:pt x="850749" y="355919"/>
                </a:lnTo>
                <a:lnTo>
                  <a:pt x="817103" y="323121"/>
                </a:lnTo>
                <a:lnTo>
                  <a:pt x="782241" y="291711"/>
                </a:lnTo>
                <a:lnTo>
                  <a:pt x="746211" y="261723"/>
                </a:lnTo>
                <a:lnTo>
                  <a:pt x="709058" y="233188"/>
                </a:lnTo>
                <a:lnTo>
                  <a:pt x="670829" y="206136"/>
                </a:lnTo>
                <a:lnTo>
                  <a:pt x="631572" y="180601"/>
                </a:lnTo>
                <a:lnTo>
                  <a:pt x="591332" y="156613"/>
                </a:lnTo>
                <a:lnTo>
                  <a:pt x="550155" y="134205"/>
                </a:lnTo>
                <a:lnTo>
                  <a:pt x="508090" y="113407"/>
                </a:lnTo>
                <a:lnTo>
                  <a:pt x="465182" y="94252"/>
                </a:lnTo>
                <a:lnTo>
                  <a:pt x="421477" y="76771"/>
                </a:lnTo>
                <a:lnTo>
                  <a:pt x="377023" y="60996"/>
                </a:lnTo>
                <a:lnTo>
                  <a:pt x="331867" y="46958"/>
                </a:lnTo>
                <a:lnTo>
                  <a:pt x="286053" y="34690"/>
                </a:lnTo>
                <a:lnTo>
                  <a:pt x="239630" y="24222"/>
                </a:lnTo>
                <a:lnTo>
                  <a:pt x="192644" y="15586"/>
                </a:lnTo>
                <a:lnTo>
                  <a:pt x="145141" y="8814"/>
                </a:lnTo>
                <a:lnTo>
                  <a:pt x="97169" y="3938"/>
                </a:lnTo>
                <a:lnTo>
                  <a:pt x="48772" y="989"/>
                </a:lnTo>
                <a:lnTo>
                  <a:pt x="0" y="0"/>
                </a:lnTo>
                <a:close/>
              </a:path>
            </a:pathLst>
          </a:custGeom>
          <a:solidFill>
            <a:srgbClr val="B1D234"/>
          </a:solidFill>
        </p:spPr>
        <p:txBody>
          <a:bodyPr wrap="square" lIns="0" tIns="0" rIns="0" bIns="0" rtlCol="0"/>
          <a:lstStyle/>
          <a:p/>
        </p:txBody>
      </p:sp>
      <p:sp>
        <p:nvSpPr>
          <p:cNvPr id="6" name="object 6"/>
          <p:cNvSpPr/>
          <p:nvPr/>
        </p:nvSpPr>
        <p:spPr>
          <a:xfrm>
            <a:off x="6708775" y="4438141"/>
            <a:ext cx="1195070" cy="1110615"/>
          </a:xfrm>
          <a:custGeom>
            <a:avLst/>
            <a:gdLst/>
            <a:ahLst/>
            <a:cxnLst/>
            <a:rect l="l" t="t" r="r" b="b"/>
            <a:pathLst>
              <a:path w="1195070" h="1110614">
                <a:moveTo>
                  <a:pt x="1110106" y="0"/>
                </a:moveTo>
                <a:lnTo>
                  <a:pt x="0" y="441197"/>
                </a:lnTo>
                <a:lnTo>
                  <a:pt x="989710" y="1110106"/>
                </a:lnTo>
                <a:lnTo>
                  <a:pt x="1016446" y="1068747"/>
                </a:lnTo>
                <a:lnTo>
                  <a:pt x="1041341" y="1026527"/>
                </a:lnTo>
                <a:lnTo>
                  <a:pt x="1064387" y="983506"/>
                </a:lnTo>
                <a:lnTo>
                  <a:pt x="1085580" y="939744"/>
                </a:lnTo>
                <a:lnTo>
                  <a:pt x="1104911" y="895299"/>
                </a:lnTo>
                <a:lnTo>
                  <a:pt x="1122376" y="850231"/>
                </a:lnTo>
                <a:lnTo>
                  <a:pt x="1137967" y="804599"/>
                </a:lnTo>
                <a:lnTo>
                  <a:pt x="1151678" y="758462"/>
                </a:lnTo>
                <a:lnTo>
                  <a:pt x="1163502" y="711880"/>
                </a:lnTo>
                <a:lnTo>
                  <a:pt x="1173434" y="664912"/>
                </a:lnTo>
                <a:lnTo>
                  <a:pt x="1181466" y="617617"/>
                </a:lnTo>
                <a:lnTo>
                  <a:pt x="1187592" y="570055"/>
                </a:lnTo>
                <a:lnTo>
                  <a:pt x="1191806" y="522284"/>
                </a:lnTo>
                <a:lnTo>
                  <a:pt x="1194102" y="474364"/>
                </a:lnTo>
                <a:lnTo>
                  <a:pt x="1194472" y="426354"/>
                </a:lnTo>
                <a:lnTo>
                  <a:pt x="1192911" y="378314"/>
                </a:lnTo>
                <a:lnTo>
                  <a:pt x="1189411" y="330302"/>
                </a:lnTo>
                <a:lnTo>
                  <a:pt x="1183967" y="282378"/>
                </a:lnTo>
                <a:lnTo>
                  <a:pt x="1176572" y="234601"/>
                </a:lnTo>
                <a:lnTo>
                  <a:pt x="1167219" y="187031"/>
                </a:lnTo>
                <a:lnTo>
                  <a:pt x="1155903" y="139727"/>
                </a:lnTo>
                <a:lnTo>
                  <a:pt x="1142617" y="92747"/>
                </a:lnTo>
                <a:lnTo>
                  <a:pt x="1127353" y="46151"/>
                </a:lnTo>
                <a:lnTo>
                  <a:pt x="1110106" y="0"/>
                </a:lnTo>
                <a:close/>
              </a:path>
            </a:pathLst>
          </a:custGeom>
          <a:solidFill>
            <a:srgbClr val="8AC53E"/>
          </a:solidFill>
        </p:spPr>
        <p:txBody>
          <a:bodyPr wrap="square" lIns="0" tIns="0" rIns="0" bIns="0" rtlCol="0"/>
          <a:lstStyle/>
          <a:p/>
        </p:txBody>
      </p:sp>
      <p:sp>
        <p:nvSpPr>
          <p:cNvPr id="7" name="object 7"/>
          <p:cNvSpPr/>
          <p:nvPr/>
        </p:nvSpPr>
        <p:spPr>
          <a:xfrm>
            <a:off x="6329679" y="4879340"/>
            <a:ext cx="1369060" cy="1195070"/>
          </a:xfrm>
          <a:custGeom>
            <a:avLst/>
            <a:gdLst/>
            <a:ahLst/>
            <a:cxnLst/>
            <a:rect l="l" t="t" r="r" b="b"/>
            <a:pathLst>
              <a:path w="1369059" h="1195070">
                <a:moveTo>
                  <a:pt x="379095" y="0"/>
                </a:moveTo>
                <a:lnTo>
                  <a:pt x="0" y="1132814"/>
                </a:lnTo>
                <a:lnTo>
                  <a:pt x="46371" y="1147301"/>
                </a:lnTo>
                <a:lnTo>
                  <a:pt x="92973" y="1159823"/>
                </a:lnTo>
                <a:lnTo>
                  <a:pt x="139754" y="1170396"/>
                </a:lnTo>
                <a:lnTo>
                  <a:pt x="186660" y="1179039"/>
                </a:lnTo>
                <a:lnTo>
                  <a:pt x="233642" y="1185770"/>
                </a:lnTo>
                <a:lnTo>
                  <a:pt x="280645" y="1190605"/>
                </a:lnTo>
                <a:lnTo>
                  <a:pt x="327620" y="1193562"/>
                </a:lnTo>
                <a:lnTo>
                  <a:pt x="374514" y="1194660"/>
                </a:lnTo>
                <a:lnTo>
                  <a:pt x="421274" y="1193915"/>
                </a:lnTo>
                <a:lnTo>
                  <a:pt x="467850" y="1191345"/>
                </a:lnTo>
                <a:lnTo>
                  <a:pt x="514190" y="1186967"/>
                </a:lnTo>
                <a:lnTo>
                  <a:pt x="560240" y="1180799"/>
                </a:lnTo>
                <a:lnTo>
                  <a:pt x="605951" y="1172860"/>
                </a:lnTo>
                <a:lnTo>
                  <a:pt x="651269" y="1163165"/>
                </a:lnTo>
                <a:lnTo>
                  <a:pt x="696143" y="1151733"/>
                </a:lnTo>
                <a:lnTo>
                  <a:pt x="740521" y="1138581"/>
                </a:lnTo>
                <a:lnTo>
                  <a:pt x="784351" y="1123728"/>
                </a:lnTo>
                <a:lnTo>
                  <a:pt x="827581" y="1107190"/>
                </a:lnTo>
                <a:lnTo>
                  <a:pt x="870160" y="1088984"/>
                </a:lnTo>
                <a:lnTo>
                  <a:pt x="912036" y="1069130"/>
                </a:lnTo>
                <a:lnTo>
                  <a:pt x="953156" y="1047643"/>
                </a:lnTo>
                <a:lnTo>
                  <a:pt x="993469" y="1024542"/>
                </a:lnTo>
                <a:lnTo>
                  <a:pt x="1032923" y="999845"/>
                </a:lnTo>
                <a:lnTo>
                  <a:pt x="1071466" y="973568"/>
                </a:lnTo>
                <a:lnTo>
                  <a:pt x="1109046" y="945729"/>
                </a:lnTo>
                <a:lnTo>
                  <a:pt x="1145612" y="916347"/>
                </a:lnTo>
                <a:lnTo>
                  <a:pt x="1181111" y="885438"/>
                </a:lnTo>
                <a:lnTo>
                  <a:pt x="1215492" y="853020"/>
                </a:lnTo>
                <a:lnTo>
                  <a:pt x="1248702" y="819110"/>
                </a:lnTo>
                <a:lnTo>
                  <a:pt x="1280691" y="783726"/>
                </a:lnTo>
                <a:lnTo>
                  <a:pt x="1311406" y="746887"/>
                </a:lnTo>
                <a:lnTo>
                  <a:pt x="1340794" y="708608"/>
                </a:lnTo>
                <a:lnTo>
                  <a:pt x="1368805" y="668909"/>
                </a:lnTo>
                <a:lnTo>
                  <a:pt x="379095" y="0"/>
                </a:lnTo>
                <a:close/>
              </a:path>
            </a:pathLst>
          </a:custGeom>
          <a:solidFill>
            <a:srgbClr val="64AE45"/>
          </a:solidFill>
        </p:spPr>
        <p:txBody>
          <a:bodyPr wrap="square" lIns="0" tIns="0" rIns="0" bIns="0" rtlCol="0"/>
          <a:lstStyle/>
          <a:p/>
        </p:txBody>
      </p:sp>
      <p:sp>
        <p:nvSpPr>
          <p:cNvPr id="8" name="object 8"/>
          <p:cNvSpPr/>
          <p:nvPr/>
        </p:nvSpPr>
        <p:spPr>
          <a:xfrm>
            <a:off x="5513946" y="4013200"/>
            <a:ext cx="1195070" cy="1998980"/>
          </a:xfrm>
          <a:custGeom>
            <a:avLst/>
            <a:gdLst/>
            <a:ahLst/>
            <a:cxnLst/>
            <a:rect l="l" t="t" r="r" b="b"/>
            <a:pathLst>
              <a:path w="1195070" h="1998979">
                <a:moveTo>
                  <a:pt x="372249" y="0"/>
                </a:moveTo>
                <a:lnTo>
                  <a:pt x="337557" y="34297"/>
                </a:lnTo>
                <a:lnTo>
                  <a:pt x="304367" y="69908"/>
                </a:lnTo>
                <a:lnTo>
                  <a:pt x="272711" y="106783"/>
                </a:lnTo>
                <a:lnTo>
                  <a:pt x="242620" y="144869"/>
                </a:lnTo>
                <a:lnTo>
                  <a:pt x="214125" y="184116"/>
                </a:lnTo>
                <a:lnTo>
                  <a:pt x="187258" y="224472"/>
                </a:lnTo>
                <a:lnTo>
                  <a:pt x="162050" y="265887"/>
                </a:lnTo>
                <a:lnTo>
                  <a:pt x="138532" y="308308"/>
                </a:lnTo>
                <a:lnTo>
                  <a:pt x="116735" y="351686"/>
                </a:lnTo>
                <a:lnTo>
                  <a:pt x="96692" y="395969"/>
                </a:lnTo>
                <a:lnTo>
                  <a:pt x="78432" y="441105"/>
                </a:lnTo>
                <a:lnTo>
                  <a:pt x="61988" y="487044"/>
                </a:lnTo>
                <a:lnTo>
                  <a:pt x="47646" y="532904"/>
                </a:lnTo>
                <a:lnTo>
                  <a:pt x="35233" y="578902"/>
                </a:lnTo>
                <a:lnTo>
                  <a:pt x="24726" y="624993"/>
                </a:lnTo>
                <a:lnTo>
                  <a:pt x="16103" y="671131"/>
                </a:lnTo>
                <a:lnTo>
                  <a:pt x="9341" y="717272"/>
                </a:lnTo>
                <a:lnTo>
                  <a:pt x="4418" y="763370"/>
                </a:lnTo>
                <a:lnTo>
                  <a:pt x="1312" y="809380"/>
                </a:lnTo>
                <a:lnTo>
                  <a:pt x="0" y="855258"/>
                </a:lnTo>
                <a:lnTo>
                  <a:pt x="458" y="900957"/>
                </a:lnTo>
                <a:lnTo>
                  <a:pt x="2666" y="946433"/>
                </a:lnTo>
                <a:lnTo>
                  <a:pt x="6601" y="991640"/>
                </a:lnTo>
                <a:lnTo>
                  <a:pt x="12239" y="1036534"/>
                </a:lnTo>
                <a:lnTo>
                  <a:pt x="19558" y="1081068"/>
                </a:lnTo>
                <a:lnTo>
                  <a:pt x="28536" y="1125199"/>
                </a:lnTo>
                <a:lnTo>
                  <a:pt x="39151" y="1168880"/>
                </a:lnTo>
                <a:lnTo>
                  <a:pt x="51379" y="1212068"/>
                </a:lnTo>
                <a:lnTo>
                  <a:pt x="65199" y="1254715"/>
                </a:lnTo>
                <a:lnTo>
                  <a:pt x="80587" y="1296778"/>
                </a:lnTo>
                <a:lnTo>
                  <a:pt x="97522" y="1338211"/>
                </a:lnTo>
                <a:lnTo>
                  <a:pt x="115980" y="1378969"/>
                </a:lnTo>
                <a:lnTo>
                  <a:pt x="135940" y="1419007"/>
                </a:lnTo>
                <a:lnTo>
                  <a:pt x="157379" y="1458279"/>
                </a:lnTo>
                <a:lnTo>
                  <a:pt x="180273" y="1496741"/>
                </a:lnTo>
                <a:lnTo>
                  <a:pt x="204602" y="1534347"/>
                </a:lnTo>
                <a:lnTo>
                  <a:pt x="230342" y="1571052"/>
                </a:lnTo>
                <a:lnTo>
                  <a:pt x="257470" y="1606811"/>
                </a:lnTo>
                <a:lnTo>
                  <a:pt x="285964" y="1641579"/>
                </a:lnTo>
                <a:lnTo>
                  <a:pt x="315803" y="1675310"/>
                </a:lnTo>
                <a:lnTo>
                  <a:pt x="346962" y="1707960"/>
                </a:lnTo>
                <a:lnTo>
                  <a:pt x="379420" y="1739484"/>
                </a:lnTo>
                <a:lnTo>
                  <a:pt x="413155" y="1769835"/>
                </a:lnTo>
                <a:lnTo>
                  <a:pt x="448142" y="1798969"/>
                </a:lnTo>
                <a:lnTo>
                  <a:pt x="484361" y="1826841"/>
                </a:lnTo>
                <a:lnTo>
                  <a:pt x="521789" y="1853405"/>
                </a:lnTo>
                <a:lnTo>
                  <a:pt x="560403" y="1878617"/>
                </a:lnTo>
                <a:lnTo>
                  <a:pt x="600180" y="1902431"/>
                </a:lnTo>
                <a:lnTo>
                  <a:pt x="641099" y="1924802"/>
                </a:lnTo>
                <a:lnTo>
                  <a:pt x="683136" y="1945685"/>
                </a:lnTo>
                <a:lnTo>
                  <a:pt x="726269" y="1965035"/>
                </a:lnTo>
                <a:lnTo>
                  <a:pt x="770476" y="1982806"/>
                </a:lnTo>
                <a:lnTo>
                  <a:pt x="815733" y="1998954"/>
                </a:lnTo>
                <a:lnTo>
                  <a:pt x="1194828" y="866139"/>
                </a:lnTo>
                <a:lnTo>
                  <a:pt x="372249" y="0"/>
                </a:lnTo>
                <a:close/>
              </a:path>
            </a:pathLst>
          </a:custGeom>
          <a:solidFill>
            <a:srgbClr val="1EC7F3"/>
          </a:solidFill>
        </p:spPr>
        <p:txBody>
          <a:bodyPr wrap="square" lIns="0" tIns="0" rIns="0" bIns="0" rtlCol="0"/>
          <a:lstStyle/>
          <a:p/>
        </p:txBody>
      </p:sp>
      <p:sp>
        <p:nvSpPr>
          <p:cNvPr id="9" name="object 9"/>
          <p:cNvSpPr/>
          <p:nvPr/>
        </p:nvSpPr>
        <p:spPr>
          <a:xfrm>
            <a:off x="5886196" y="3684778"/>
            <a:ext cx="822960" cy="1195070"/>
          </a:xfrm>
          <a:custGeom>
            <a:avLst/>
            <a:gdLst/>
            <a:ahLst/>
            <a:cxnLst/>
            <a:rect l="l" t="t" r="r" b="b"/>
            <a:pathLst>
              <a:path w="822959" h="1195070">
                <a:moveTo>
                  <a:pt x="822578" y="0"/>
                </a:moveTo>
                <a:lnTo>
                  <a:pt x="771665" y="1084"/>
                </a:lnTo>
                <a:lnTo>
                  <a:pt x="721033" y="4322"/>
                </a:lnTo>
                <a:lnTo>
                  <a:pt x="670745" y="9687"/>
                </a:lnTo>
                <a:lnTo>
                  <a:pt x="620862" y="17154"/>
                </a:lnTo>
                <a:lnTo>
                  <a:pt x="571447" y="26700"/>
                </a:lnTo>
                <a:lnTo>
                  <a:pt x="522562" y="38297"/>
                </a:lnTo>
                <a:lnTo>
                  <a:pt x="474270" y="51922"/>
                </a:lnTo>
                <a:lnTo>
                  <a:pt x="426633" y="67549"/>
                </a:lnTo>
                <a:lnTo>
                  <a:pt x="379714" y="85153"/>
                </a:lnTo>
                <a:lnTo>
                  <a:pt x="333574" y="104709"/>
                </a:lnTo>
                <a:lnTo>
                  <a:pt x="288276" y="126192"/>
                </a:lnTo>
                <a:lnTo>
                  <a:pt x="243882" y="149577"/>
                </a:lnTo>
                <a:lnTo>
                  <a:pt x="200455" y="174839"/>
                </a:lnTo>
                <a:lnTo>
                  <a:pt x="158056" y="201952"/>
                </a:lnTo>
                <a:lnTo>
                  <a:pt x="116750" y="230893"/>
                </a:lnTo>
                <a:lnTo>
                  <a:pt x="76596" y="261634"/>
                </a:lnTo>
                <a:lnTo>
                  <a:pt x="37659" y="294152"/>
                </a:lnTo>
                <a:lnTo>
                  <a:pt x="0" y="328422"/>
                </a:lnTo>
                <a:lnTo>
                  <a:pt x="822578" y="1194562"/>
                </a:lnTo>
                <a:lnTo>
                  <a:pt x="822578" y="0"/>
                </a:lnTo>
                <a:close/>
              </a:path>
            </a:pathLst>
          </a:custGeom>
          <a:solidFill>
            <a:srgbClr val="FFCF00"/>
          </a:solidFill>
        </p:spPr>
        <p:txBody>
          <a:bodyPr wrap="square" lIns="0" tIns="0" rIns="0" bIns="0" rtlCol="0"/>
          <a:lstStyle/>
          <a:p/>
        </p:txBody>
      </p:sp>
      <p:sp>
        <p:nvSpPr>
          <p:cNvPr id="10" name="object 10"/>
          <p:cNvSpPr/>
          <p:nvPr/>
        </p:nvSpPr>
        <p:spPr>
          <a:xfrm>
            <a:off x="7379207" y="3805428"/>
            <a:ext cx="486409" cy="85725"/>
          </a:xfrm>
          <a:custGeom>
            <a:avLst/>
            <a:gdLst/>
            <a:ahLst/>
            <a:cxnLst/>
            <a:rect l="l" t="t" r="r" b="b"/>
            <a:pathLst>
              <a:path w="486409" h="85725">
                <a:moveTo>
                  <a:pt x="0" y="85344"/>
                </a:moveTo>
                <a:lnTo>
                  <a:pt x="429768" y="0"/>
                </a:lnTo>
                <a:lnTo>
                  <a:pt x="486156" y="0"/>
                </a:lnTo>
              </a:path>
            </a:pathLst>
          </a:custGeom>
          <a:ln w="9525">
            <a:solidFill>
              <a:srgbClr val="585858"/>
            </a:solidFill>
          </a:ln>
        </p:spPr>
        <p:txBody>
          <a:bodyPr wrap="square" lIns="0" tIns="0" rIns="0" bIns="0" rtlCol="0"/>
          <a:lstStyle/>
          <a:p/>
        </p:txBody>
      </p:sp>
      <p:sp>
        <p:nvSpPr>
          <p:cNvPr id="11" name="object 11"/>
          <p:cNvSpPr/>
          <p:nvPr/>
        </p:nvSpPr>
        <p:spPr>
          <a:xfrm>
            <a:off x="7092695" y="5818632"/>
            <a:ext cx="792480" cy="192405"/>
          </a:xfrm>
          <a:custGeom>
            <a:avLst/>
            <a:gdLst/>
            <a:ahLst/>
            <a:cxnLst/>
            <a:rect l="l" t="t" r="r" b="b"/>
            <a:pathLst>
              <a:path w="792479" h="192404">
                <a:moveTo>
                  <a:pt x="0" y="192024"/>
                </a:moveTo>
                <a:lnTo>
                  <a:pt x="736092" y="0"/>
                </a:lnTo>
                <a:lnTo>
                  <a:pt x="792479" y="0"/>
                </a:lnTo>
              </a:path>
            </a:pathLst>
          </a:custGeom>
          <a:ln w="9525">
            <a:solidFill>
              <a:srgbClr val="585858"/>
            </a:solidFill>
          </a:ln>
        </p:spPr>
        <p:txBody>
          <a:bodyPr wrap="square" lIns="0" tIns="0" rIns="0" bIns="0" rtlCol="0"/>
          <a:lstStyle/>
          <a:p/>
        </p:txBody>
      </p:sp>
      <p:sp>
        <p:nvSpPr>
          <p:cNvPr id="12" name="object 12"/>
          <p:cNvSpPr/>
          <p:nvPr/>
        </p:nvSpPr>
        <p:spPr>
          <a:xfrm>
            <a:off x="5497067" y="5137403"/>
            <a:ext cx="45720" cy="464820"/>
          </a:xfrm>
          <a:custGeom>
            <a:avLst/>
            <a:gdLst/>
            <a:ahLst/>
            <a:cxnLst/>
            <a:rect l="l" t="t" r="r" b="b"/>
            <a:pathLst>
              <a:path w="45720" h="464820">
                <a:moveTo>
                  <a:pt x="45720" y="0"/>
                </a:moveTo>
                <a:lnTo>
                  <a:pt x="0" y="464820"/>
                </a:lnTo>
              </a:path>
            </a:pathLst>
          </a:custGeom>
          <a:ln w="9525">
            <a:solidFill>
              <a:srgbClr val="585858"/>
            </a:solidFill>
          </a:ln>
        </p:spPr>
        <p:txBody>
          <a:bodyPr wrap="square" lIns="0" tIns="0" rIns="0" bIns="0" rtlCol="0"/>
          <a:lstStyle/>
          <a:p/>
        </p:txBody>
      </p:sp>
      <p:sp>
        <p:nvSpPr>
          <p:cNvPr id="13" name="object 13"/>
          <p:cNvSpPr/>
          <p:nvPr/>
        </p:nvSpPr>
        <p:spPr>
          <a:xfrm>
            <a:off x="5574791" y="3488435"/>
            <a:ext cx="690880" cy="281940"/>
          </a:xfrm>
          <a:custGeom>
            <a:avLst/>
            <a:gdLst/>
            <a:ahLst/>
            <a:cxnLst/>
            <a:rect l="l" t="t" r="r" b="b"/>
            <a:pathLst>
              <a:path w="690879" h="281939">
                <a:moveTo>
                  <a:pt x="690372" y="281939"/>
                </a:moveTo>
                <a:lnTo>
                  <a:pt x="57912" y="0"/>
                </a:lnTo>
                <a:lnTo>
                  <a:pt x="0" y="0"/>
                </a:lnTo>
              </a:path>
            </a:pathLst>
          </a:custGeom>
          <a:ln w="9525">
            <a:solidFill>
              <a:srgbClr val="585858"/>
            </a:solidFill>
          </a:ln>
        </p:spPr>
        <p:txBody>
          <a:bodyPr wrap="square" lIns="0" tIns="0" rIns="0" bIns="0" rtlCol="0"/>
          <a:lstStyle/>
          <a:p/>
        </p:txBody>
      </p:sp>
      <p:sp>
        <p:nvSpPr>
          <p:cNvPr id="14" name="object 14"/>
          <p:cNvSpPr txBox="1"/>
          <p:nvPr/>
        </p:nvSpPr>
        <p:spPr>
          <a:xfrm>
            <a:off x="7931657" y="3328568"/>
            <a:ext cx="657860" cy="89789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部署自服务 化，发布模 式持续优化  19.0%</a:t>
            </a:r>
            <a:endParaRPr sz="1000">
              <a:latin typeface="微软雅黑" panose="020B0503020204020204" charset="-122"/>
              <a:cs typeface="微软雅黑" panose="020B0503020204020204" charset="-122"/>
            </a:endParaRPr>
          </a:p>
        </p:txBody>
      </p:sp>
      <p:sp>
        <p:nvSpPr>
          <p:cNvPr id="15" name="object 15"/>
          <p:cNvSpPr txBox="1"/>
          <p:nvPr/>
        </p:nvSpPr>
        <p:spPr>
          <a:xfrm>
            <a:off x="7883143" y="4372508"/>
            <a:ext cx="763270" cy="679450"/>
          </a:xfrm>
          <a:prstGeom prst="rect">
            <a:avLst/>
          </a:prstGeom>
        </p:spPr>
        <p:txBody>
          <a:bodyPr vert="horz" wrap="square" lIns="0" tIns="12700" rIns="0" bIns="0" rtlCol="0">
            <a:spAutoFit/>
          </a:bodyPr>
          <a:lstStyle/>
          <a:p>
            <a:pPr marL="370840" marR="5080" indent="-253365">
              <a:lnSpc>
                <a:spcPct val="143000"/>
              </a:lnSpc>
              <a:spcBef>
                <a:spcPts val="100"/>
              </a:spcBef>
            </a:pPr>
            <a:r>
              <a:rPr sz="1000" spc="-5" dirty="0">
                <a:solidFill>
                  <a:srgbClr val="585858"/>
                </a:solidFill>
                <a:latin typeface="微软雅黑" panose="020B0503020204020204" charset="-122"/>
                <a:cs typeface="微软雅黑" panose="020B0503020204020204" charset="-122"/>
              </a:rPr>
              <a:t>部署自服务 化</a:t>
            </a:r>
            <a:endParaRPr sz="1000">
              <a:latin typeface="微软雅黑" panose="020B0503020204020204" charset="-122"/>
              <a:cs typeface="微软雅黑" panose="020B0503020204020204" charset="-122"/>
            </a:endParaRPr>
          </a:p>
          <a:p>
            <a:pPr marL="12700">
              <a:lnSpc>
                <a:spcPct val="100000"/>
              </a:lnSpc>
              <a:spcBef>
                <a:spcPts val="515"/>
              </a:spcBef>
              <a:tabLst>
                <a:tab pos="250190" algn="l"/>
              </a:tabLst>
            </a:pPr>
            <a:r>
              <a:rPr sz="1000" u="sng" spc="-5" dirty="0">
                <a:solidFill>
                  <a:srgbClr val="585858"/>
                </a:solidFill>
                <a:uFill>
                  <a:solidFill>
                    <a:srgbClr val="585858"/>
                  </a:solidFill>
                </a:uFill>
                <a:latin typeface="微软雅黑" panose="020B0503020204020204" charset="-122"/>
                <a:cs typeface="微软雅黑" panose="020B0503020204020204" charset="-122"/>
              </a:rPr>
              <a:t> 	</a:t>
            </a:r>
            <a:r>
              <a:rPr sz="1000" spc="-5" dirty="0">
                <a:solidFill>
                  <a:srgbClr val="585858"/>
                </a:solidFill>
                <a:latin typeface="微软雅黑" panose="020B0503020204020204" charset="-122"/>
                <a:cs typeface="微软雅黑" panose="020B0503020204020204" charset="-122"/>
              </a:rPr>
              <a:t>15.5%</a:t>
            </a:r>
            <a:endParaRPr sz="1000">
              <a:latin typeface="微软雅黑" panose="020B0503020204020204" charset="-122"/>
              <a:cs typeface="微软雅黑" panose="020B0503020204020204" charset="-122"/>
            </a:endParaRPr>
          </a:p>
        </p:txBody>
      </p:sp>
      <p:sp>
        <p:nvSpPr>
          <p:cNvPr id="16" name="object 16"/>
          <p:cNvSpPr txBox="1"/>
          <p:nvPr/>
        </p:nvSpPr>
        <p:spPr>
          <a:xfrm>
            <a:off x="7866633" y="5178755"/>
            <a:ext cx="711200" cy="1115695"/>
          </a:xfrm>
          <a:prstGeom prst="rect">
            <a:avLst/>
          </a:prstGeom>
        </p:spPr>
        <p:txBody>
          <a:bodyPr vert="horz" wrap="square" lIns="0" tIns="12700" rIns="0" bIns="0" rtlCol="0">
            <a:spAutoFit/>
          </a:bodyPr>
          <a:lstStyle/>
          <a:p>
            <a:pPr marL="12700" marR="5080" indent="127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部署全自动 化，测试</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生 产环境实现 工具一致 20.7%</a:t>
            </a:r>
            <a:endParaRPr sz="1000">
              <a:latin typeface="微软雅黑" panose="020B0503020204020204" charset="-122"/>
              <a:cs typeface="微软雅黑" panose="020B0503020204020204" charset="-122"/>
            </a:endParaRPr>
          </a:p>
        </p:txBody>
      </p:sp>
      <p:sp>
        <p:nvSpPr>
          <p:cNvPr id="17" name="object 17"/>
          <p:cNvSpPr txBox="1"/>
          <p:nvPr/>
        </p:nvSpPr>
        <p:spPr>
          <a:xfrm>
            <a:off x="4831841" y="5398109"/>
            <a:ext cx="657860" cy="68008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部分部署自 动化 32.8%</a:t>
            </a:r>
            <a:endParaRPr sz="1000">
              <a:latin typeface="微软雅黑" panose="020B0503020204020204" charset="-122"/>
              <a:cs typeface="微软雅黑" panose="020B0503020204020204" charset="-122"/>
            </a:endParaRPr>
          </a:p>
        </p:txBody>
      </p:sp>
      <p:sp>
        <p:nvSpPr>
          <p:cNvPr id="18" name="object 18"/>
          <p:cNvSpPr txBox="1"/>
          <p:nvPr/>
        </p:nvSpPr>
        <p:spPr>
          <a:xfrm>
            <a:off x="4910709" y="3283991"/>
            <a:ext cx="657860" cy="67945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手工完成部 署</a:t>
            </a:r>
            <a:endParaRPr sz="1000">
              <a:latin typeface="微软雅黑" panose="020B0503020204020204" charset="-122"/>
              <a:cs typeface="微软雅黑" panose="020B0503020204020204" charset="-122"/>
            </a:endParaRPr>
          </a:p>
          <a:p>
            <a:pPr algn="ctr">
              <a:lnSpc>
                <a:spcPct val="100000"/>
              </a:lnSpc>
              <a:spcBef>
                <a:spcPts val="515"/>
              </a:spcBef>
            </a:pPr>
            <a:r>
              <a:rPr sz="1000" spc="-5" dirty="0">
                <a:solidFill>
                  <a:srgbClr val="585858"/>
                </a:solidFill>
                <a:latin typeface="微软雅黑" panose="020B0503020204020204" charset="-122"/>
                <a:cs typeface="微软雅黑" panose="020B0503020204020204" charset="-122"/>
              </a:rPr>
              <a:t>12.1%</a:t>
            </a:r>
            <a:endParaRPr sz="1000">
              <a:latin typeface="微软雅黑" panose="020B0503020204020204" charset="-122"/>
              <a:cs typeface="微软雅黑" panose="020B0503020204020204" charset="-122"/>
            </a:endParaRPr>
          </a:p>
        </p:txBody>
      </p:sp>
      <p:sp>
        <p:nvSpPr>
          <p:cNvPr id="19" name="object 19"/>
          <p:cNvSpPr txBox="1">
            <a:spLocks noGrp="1"/>
          </p:cNvSpPr>
          <p:nvPr>
            <p:ph type="title"/>
          </p:nvPr>
        </p:nvSpPr>
        <p:spPr>
          <a:xfrm>
            <a:off x="526795" y="482345"/>
            <a:ext cx="653224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的应用</a:t>
            </a:r>
            <a:r>
              <a:rPr spc="-15" dirty="0"/>
              <a:t>流</a:t>
            </a:r>
            <a:r>
              <a:rPr dirty="0"/>
              <a:t>程</a:t>
            </a:r>
            <a:r>
              <a:rPr spc="-5" dirty="0"/>
              <a:t>（</a:t>
            </a:r>
            <a:r>
              <a:rPr spc="-5" dirty="0">
                <a:latin typeface="Arial" panose="020B0604020202020204"/>
                <a:cs typeface="Arial" panose="020B0604020202020204"/>
              </a:rPr>
              <a:t>3/4</a:t>
            </a:r>
            <a:r>
              <a:rPr spc="-5" dirty="0"/>
              <a:t>）</a:t>
            </a:r>
            <a:r>
              <a:rPr dirty="0"/>
              <a:t>持</a:t>
            </a:r>
            <a:r>
              <a:rPr spc="-15" dirty="0"/>
              <a:t>续</a:t>
            </a:r>
            <a:r>
              <a:rPr dirty="0"/>
              <a:t>交付</a:t>
            </a:r>
            <a:endParaRPr dirty="0"/>
          </a:p>
        </p:txBody>
      </p:sp>
      <p:sp>
        <p:nvSpPr>
          <p:cNvPr id="20" name="object 20"/>
          <p:cNvSpPr/>
          <p:nvPr/>
        </p:nvSpPr>
        <p:spPr>
          <a:xfrm>
            <a:off x="7047865" y="2116835"/>
            <a:ext cx="685800" cy="272415"/>
          </a:xfrm>
          <a:custGeom>
            <a:avLst/>
            <a:gdLst/>
            <a:ahLst/>
            <a:cxnLst/>
            <a:rect l="l" t="t" r="r" b="b"/>
            <a:pathLst>
              <a:path w="685800" h="272414">
                <a:moveTo>
                  <a:pt x="111886" y="4825"/>
                </a:moveTo>
                <a:lnTo>
                  <a:pt x="0" y="66801"/>
                </a:lnTo>
                <a:lnTo>
                  <a:pt x="24906" y="106260"/>
                </a:lnTo>
                <a:lnTo>
                  <a:pt x="53581" y="141828"/>
                </a:lnTo>
                <a:lnTo>
                  <a:pt x="85614" y="173387"/>
                </a:lnTo>
                <a:lnTo>
                  <a:pt x="120598" y="200823"/>
                </a:lnTo>
                <a:lnTo>
                  <a:pt x="158124" y="224018"/>
                </a:lnTo>
                <a:lnTo>
                  <a:pt x="197785" y="242857"/>
                </a:lnTo>
                <a:lnTo>
                  <a:pt x="239172" y="257222"/>
                </a:lnTo>
                <a:lnTo>
                  <a:pt x="281877" y="266998"/>
                </a:lnTo>
                <a:lnTo>
                  <a:pt x="325492" y="272068"/>
                </a:lnTo>
                <a:lnTo>
                  <a:pt x="369608" y="272316"/>
                </a:lnTo>
                <a:lnTo>
                  <a:pt x="413818" y="267625"/>
                </a:lnTo>
                <a:lnTo>
                  <a:pt x="457713" y="257879"/>
                </a:lnTo>
                <a:lnTo>
                  <a:pt x="500884" y="242962"/>
                </a:lnTo>
                <a:lnTo>
                  <a:pt x="542925" y="222758"/>
                </a:lnTo>
                <a:lnTo>
                  <a:pt x="582253" y="197856"/>
                </a:lnTo>
                <a:lnTo>
                  <a:pt x="618283" y="168703"/>
                </a:lnTo>
                <a:lnTo>
                  <a:pt x="641670" y="144815"/>
                </a:lnTo>
                <a:lnTo>
                  <a:pt x="348504" y="144815"/>
                </a:lnTo>
                <a:lnTo>
                  <a:pt x="302269" y="140748"/>
                </a:lnTo>
                <a:lnTo>
                  <a:pt x="257010" y="128717"/>
                </a:lnTo>
                <a:lnTo>
                  <a:pt x="213805" y="108628"/>
                </a:lnTo>
                <a:lnTo>
                  <a:pt x="173735" y="80390"/>
                </a:lnTo>
                <a:lnTo>
                  <a:pt x="139382" y="45418"/>
                </a:lnTo>
                <a:lnTo>
                  <a:pt x="124729" y="25759"/>
                </a:lnTo>
                <a:lnTo>
                  <a:pt x="111886" y="4825"/>
                </a:lnTo>
                <a:close/>
              </a:path>
              <a:path w="685800" h="272414">
                <a:moveTo>
                  <a:pt x="660018" y="0"/>
                </a:moveTo>
                <a:lnTo>
                  <a:pt x="550799" y="46481"/>
                </a:lnTo>
                <a:lnTo>
                  <a:pt x="556513" y="48894"/>
                </a:lnTo>
                <a:lnTo>
                  <a:pt x="521599" y="83273"/>
                </a:lnTo>
                <a:lnTo>
                  <a:pt x="482261" y="110146"/>
                </a:lnTo>
                <a:lnTo>
                  <a:pt x="439579" y="129422"/>
                </a:lnTo>
                <a:lnTo>
                  <a:pt x="394634" y="141009"/>
                </a:lnTo>
                <a:lnTo>
                  <a:pt x="348504" y="144815"/>
                </a:lnTo>
                <a:lnTo>
                  <a:pt x="641670" y="144815"/>
                </a:lnTo>
                <a:lnTo>
                  <a:pt x="650670" y="135622"/>
                </a:lnTo>
                <a:lnTo>
                  <a:pt x="679068" y="98933"/>
                </a:lnTo>
                <a:lnTo>
                  <a:pt x="684999" y="98933"/>
                </a:lnTo>
                <a:lnTo>
                  <a:pt x="660018" y="0"/>
                </a:lnTo>
                <a:close/>
              </a:path>
              <a:path w="685800" h="272414">
                <a:moveTo>
                  <a:pt x="684999" y="98933"/>
                </a:moveTo>
                <a:lnTo>
                  <a:pt x="679068" y="98933"/>
                </a:lnTo>
                <a:lnTo>
                  <a:pt x="685673" y="101600"/>
                </a:lnTo>
                <a:lnTo>
                  <a:pt x="684999" y="98933"/>
                </a:lnTo>
                <a:close/>
              </a:path>
            </a:pathLst>
          </a:custGeom>
          <a:solidFill>
            <a:srgbClr val="B1D234"/>
          </a:solidFill>
        </p:spPr>
        <p:txBody>
          <a:bodyPr wrap="square" lIns="0" tIns="0" rIns="0" bIns="0" rtlCol="0"/>
          <a:lstStyle/>
          <a:p/>
        </p:txBody>
      </p:sp>
      <p:sp>
        <p:nvSpPr>
          <p:cNvPr id="21" name="object 21"/>
          <p:cNvSpPr/>
          <p:nvPr/>
        </p:nvSpPr>
        <p:spPr>
          <a:xfrm>
            <a:off x="7047865" y="2116835"/>
            <a:ext cx="685800" cy="272415"/>
          </a:xfrm>
          <a:custGeom>
            <a:avLst/>
            <a:gdLst/>
            <a:ahLst/>
            <a:cxnLst/>
            <a:rect l="l" t="t" r="r" b="b"/>
            <a:pathLst>
              <a:path w="685800" h="272414">
                <a:moveTo>
                  <a:pt x="0" y="66801"/>
                </a:moveTo>
                <a:lnTo>
                  <a:pt x="24906" y="106260"/>
                </a:lnTo>
                <a:lnTo>
                  <a:pt x="53581" y="141828"/>
                </a:lnTo>
                <a:lnTo>
                  <a:pt x="85614" y="173387"/>
                </a:lnTo>
                <a:lnTo>
                  <a:pt x="120598" y="200823"/>
                </a:lnTo>
                <a:lnTo>
                  <a:pt x="158124" y="224018"/>
                </a:lnTo>
                <a:lnTo>
                  <a:pt x="197785" y="242857"/>
                </a:lnTo>
                <a:lnTo>
                  <a:pt x="239172" y="257222"/>
                </a:lnTo>
                <a:lnTo>
                  <a:pt x="281877" y="266998"/>
                </a:lnTo>
                <a:lnTo>
                  <a:pt x="325492" y="272068"/>
                </a:lnTo>
                <a:lnTo>
                  <a:pt x="369608" y="272316"/>
                </a:lnTo>
                <a:lnTo>
                  <a:pt x="413818" y="267625"/>
                </a:lnTo>
                <a:lnTo>
                  <a:pt x="457713" y="257879"/>
                </a:lnTo>
                <a:lnTo>
                  <a:pt x="500884" y="242962"/>
                </a:lnTo>
                <a:lnTo>
                  <a:pt x="542925" y="222758"/>
                </a:lnTo>
                <a:lnTo>
                  <a:pt x="582253" y="197856"/>
                </a:lnTo>
                <a:lnTo>
                  <a:pt x="618283" y="168703"/>
                </a:lnTo>
                <a:lnTo>
                  <a:pt x="650670" y="135622"/>
                </a:lnTo>
                <a:lnTo>
                  <a:pt x="679068" y="98933"/>
                </a:lnTo>
                <a:lnTo>
                  <a:pt x="685673" y="101600"/>
                </a:lnTo>
                <a:lnTo>
                  <a:pt x="660018" y="0"/>
                </a:lnTo>
                <a:lnTo>
                  <a:pt x="550799" y="46481"/>
                </a:lnTo>
                <a:lnTo>
                  <a:pt x="556513" y="48894"/>
                </a:lnTo>
                <a:lnTo>
                  <a:pt x="521599" y="83273"/>
                </a:lnTo>
                <a:lnTo>
                  <a:pt x="482261" y="110146"/>
                </a:lnTo>
                <a:lnTo>
                  <a:pt x="439579" y="129422"/>
                </a:lnTo>
                <a:lnTo>
                  <a:pt x="394634" y="141009"/>
                </a:lnTo>
                <a:lnTo>
                  <a:pt x="348504" y="144815"/>
                </a:lnTo>
                <a:lnTo>
                  <a:pt x="302269" y="140748"/>
                </a:lnTo>
                <a:lnTo>
                  <a:pt x="257010" y="128717"/>
                </a:lnTo>
                <a:lnTo>
                  <a:pt x="213805" y="108628"/>
                </a:lnTo>
                <a:lnTo>
                  <a:pt x="173735" y="80390"/>
                </a:lnTo>
                <a:lnTo>
                  <a:pt x="139382" y="45418"/>
                </a:lnTo>
                <a:lnTo>
                  <a:pt x="111886" y="4825"/>
                </a:lnTo>
                <a:lnTo>
                  <a:pt x="0" y="66801"/>
                </a:lnTo>
                <a:close/>
              </a:path>
            </a:pathLst>
          </a:custGeom>
          <a:ln w="25400">
            <a:solidFill>
              <a:srgbClr val="FFFFFF"/>
            </a:solidFill>
          </a:ln>
        </p:spPr>
        <p:txBody>
          <a:bodyPr wrap="square" lIns="0" tIns="0" rIns="0" bIns="0" rtlCol="0"/>
          <a:lstStyle/>
          <a:p/>
        </p:txBody>
      </p:sp>
      <p:sp>
        <p:nvSpPr>
          <p:cNvPr id="22" name="object 22"/>
          <p:cNvSpPr/>
          <p:nvPr/>
        </p:nvSpPr>
        <p:spPr>
          <a:xfrm>
            <a:off x="7918704" y="1587289"/>
            <a:ext cx="634365" cy="241300"/>
          </a:xfrm>
          <a:custGeom>
            <a:avLst/>
            <a:gdLst/>
            <a:ahLst/>
            <a:cxnLst/>
            <a:rect l="l" t="t" r="r" b="b"/>
            <a:pathLst>
              <a:path w="634365" h="241300">
                <a:moveTo>
                  <a:pt x="310488" y="0"/>
                </a:moveTo>
                <a:lnTo>
                  <a:pt x="265953" y="4750"/>
                </a:lnTo>
                <a:lnTo>
                  <a:pt x="222198" y="14318"/>
                </a:lnTo>
                <a:lnTo>
                  <a:pt x="179650" y="28634"/>
                </a:lnTo>
                <a:lnTo>
                  <a:pt x="138738" y="47627"/>
                </a:lnTo>
                <a:lnTo>
                  <a:pt x="99888" y="71229"/>
                </a:lnTo>
                <a:lnTo>
                  <a:pt x="63530" y="99371"/>
                </a:lnTo>
                <a:lnTo>
                  <a:pt x="30091" y="131982"/>
                </a:lnTo>
                <a:lnTo>
                  <a:pt x="0" y="168993"/>
                </a:lnTo>
                <a:lnTo>
                  <a:pt x="100202" y="241256"/>
                </a:lnTo>
                <a:lnTo>
                  <a:pt x="129578" y="206612"/>
                </a:lnTo>
                <a:lnTo>
                  <a:pt x="163166" y="177753"/>
                </a:lnTo>
                <a:lnTo>
                  <a:pt x="200193" y="154818"/>
                </a:lnTo>
                <a:lnTo>
                  <a:pt x="239888" y="137945"/>
                </a:lnTo>
                <a:lnTo>
                  <a:pt x="281479" y="127274"/>
                </a:lnTo>
                <a:lnTo>
                  <a:pt x="324194" y="122942"/>
                </a:lnTo>
                <a:lnTo>
                  <a:pt x="610374" y="122942"/>
                </a:lnTo>
                <a:lnTo>
                  <a:pt x="607060" y="106636"/>
                </a:lnTo>
                <a:lnTo>
                  <a:pt x="570102" y="76537"/>
                </a:lnTo>
                <a:lnTo>
                  <a:pt x="529877" y="50929"/>
                </a:lnTo>
                <a:lnTo>
                  <a:pt x="487864" y="30554"/>
                </a:lnTo>
                <a:lnTo>
                  <a:pt x="444490" y="15343"/>
                </a:lnTo>
                <a:lnTo>
                  <a:pt x="400185" y="5226"/>
                </a:lnTo>
                <a:lnTo>
                  <a:pt x="355375" y="135"/>
                </a:lnTo>
                <a:lnTo>
                  <a:pt x="310488" y="0"/>
                </a:lnTo>
                <a:close/>
              </a:path>
              <a:path w="634365" h="241300">
                <a:moveTo>
                  <a:pt x="610374" y="122942"/>
                </a:moveTo>
                <a:lnTo>
                  <a:pt x="324194" y="122942"/>
                </a:lnTo>
                <a:lnTo>
                  <a:pt x="367261" y="125089"/>
                </a:lnTo>
                <a:lnTo>
                  <a:pt x="409908" y="133853"/>
                </a:lnTo>
                <a:lnTo>
                  <a:pt x="451363" y="149373"/>
                </a:lnTo>
                <a:lnTo>
                  <a:pt x="490854" y="171787"/>
                </a:lnTo>
                <a:lnTo>
                  <a:pt x="633856" y="238462"/>
                </a:lnTo>
                <a:lnTo>
                  <a:pt x="610374" y="122942"/>
                </a:lnTo>
                <a:close/>
              </a:path>
            </a:pathLst>
          </a:custGeom>
          <a:solidFill>
            <a:srgbClr val="B1D234"/>
          </a:solidFill>
        </p:spPr>
        <p:txBody>
          <a:bodyPr wrap="square" lIns="0" tIns="0" rIns="0" bIns="0" rtlCol="0"/>
          <a:lstStyle/>
          <a:p/>
        </p:txBody>
      </p:sp>
      <p:sp>
        <p:nvSpPr>
          <p:cNvPr id="23" name="object 23"/>
          <p:cNvSpPr/>
          <p:nvPr/>
        </p:nvSpPr>
        <p:spPr>
          <a:xfrm>
            <a:off x="7918704" y="1587289"/>
            <a:ext cx="634365" cy="241300"/>
          </a:xfrm>
          <a:custGeom>
            <a:avLst/>
            <a:gdLst/>
            <a:ahLst/>
            <a:cxnLst/>
            <a:rect l="l" t="t" r="r" b="b"/>
            <a:pathLst>
              <a:path w="634365" h="241300">
                <a:moveTo>
                  <a:pt x="0" y="168993"/>
                </a:moveTo>
                <a:lnTo>
                  <a:pt x="30091" y="131982"/>
                </a:lnTo>
                <a:lnTo>
                  <a:pt x="63530" y="99371"/>
                </a:lnTo>
                <a:lnTo>
                  <a:pt x="99888" y="71229"/>
                </a:lnTo>
                <a:lnTo>
                  <a:pt x="138738" y="47627"/>
                </a:lnTo>
                <a:lnTo>
                  <a:pt x="179650" y="28634"/>
                </a:lnTo>
                <a:lnTo>
                  <a:pt x="222198" y="14318"/>
                </a:lnTo>
                <a:lnTo>
                  <a:pt x="265953" y="4750"/>
                </a:lnTo>
                <a:lnTo>
                  <a:pt x="310488" y="0"/>
                </a:lnTo>
                <a:lnTo>
                  <a:pt x="355375" y="135"/>
                </a:lnTo>
                <a:lnTo>
                  <a:pt x="400185" y="5226"/>
                </a:lnTo>
                <a:lnTo>
                  <a:pt x="444490" y="15343"/>
                </a:lnTo>
                <a:lnTo>
                  <a:pt x="487864" y="30554"/>
                </a:lnTo>
                <a:lnTo>
                  <a:pt x="529877" y="50929"/>
                </a:lnTo>
                <a:lnTo>
                  <a:pt x="570102" y="76537"/>
                </a:lnTo>
                <a:lnTo>
                  <a:pt x="607060" y="106636"/>
                </a:lnTo>
                <a:lnTo>
                  <a:pt x="633856" y="238462"/>
                </a:lnTo>
                <a:lnTo>
                  <a:pt x="490854" y="171787"/>
                </a:lnTo>
                <a:lnTo>
                  <a:pt x="451363" y="149373"/>
                </a:lnTo>
                <a:lnTo>
                  <a:pt x="409908" y="133853"/>
                </a:lnTo>
                <a:lnTo>
                  <a:pt x="367261" y="125089"/>
                </a:lnTo>
                <a:lnTo>
                  <a:pt x="324194" y="122942"/>
                </a:lnTo>
                <a:lnTo>
                  <a:pt x="281479" y="127274"/>
                </a:lnTo>
                <a:lnTo>
                  <a:pt x="239888" y="137945"/>
                </a:lnTo>
                <a:lnTo>
                  <a:pt x="200193" y="154818"/>
                </a:lnTo>
                <a:lnTo>
                  <a:pt x="163166" y="177753"/>
                </a:lnTo>
                <a:lnTo>
                  <a:pt x="129578" y="206612"/>
                </a:lnTo>
                <a:lnTo>
                  <a:pt x="100202" y="241256"/>
                </a:lnTo>
                <a:lnTo>
                  <a:pt x="0" y="168993"/>
                </a:lnTo>
                <a:close/>
              </a:path>
            </a:pathLst>
          </a:custGeom>
          <a:ln w="25400">
            <a:solidFill>
              <a:srgbClr val="FFFFFF"/>
            </a:solidFill>
          </a:ln>
        </p:spPr>
        <p:txBody>
          <a:bodyPr wrap="square" lIns="0" tIns="0" rIns="0" bIns="0" rtlCol="0"/>
          <a:lstStyle/>
          <a:p/>
        </p:txBody>
      </p:sp>
      <p:sp>
        <p:nvSpPr>
          <p:cNvPr id="24" name="object 24"/>
          <p:cNvSpPr/>
          <p:nvPr/>
        </p:nvSpPr>
        <p:spPr>
          <a:xfrm>
            <a:off x="6975820" y="1629155"/>
            <a:ext cx="253365" cy="622300"/>
          </a:xfrm>
          <a:custGeom>
            <a:avLst/>
            <a:gdLst/>
            <a:ahLst/>
            <a:cxnLst/>
            <a:rect l="l" t="t" r="r" b="b"/>
            <a:pathLst>
              <a:path w="253365" h="622300">
                <a:moveTo>
                  <a:pt x="178851" y="0"/>
                </a:moveTo>
                <a:lnTo>
                  <a:pt x="140998" y="29036"/>
                </a:lnTo>
                <a:lnTo>
                  <a:pt x="107449" y="61543"/>
                </a:lnTo>
                <a:lnTo>
                  <a:pt x="78286" y="97093"/>
                </a:lnTo>
                <a:lnTo>
                  <a:pt x="53591" y="135262"/>
                </a:lnTo>
                <a:lnTo>
                  <a:pt x="33445" y="175624"/>
                </a:lnTo>
                <a:lnTo>
                  <a:pt x="17931" y="217753"/>
                </a:lnTo>
                <a:lnTo>
                  <a:pt x="7131" y="261223"/>
                </a:lnTo>
                <a:lnTo>
                  <a:pt x="1127" y="305608"/>
                </a:lnTo>
                <a:lnTo>
                  <a:pt x="0" y="350484"/>
                </a:lnTo>
                <a:lnTo>
                  <a:pt x="3832" y="395423"/>
                </a:lnTo>
                <a:lnTo>
                  <a:pt x="12705" y="440001"/>
                </a:lnTo>
                <a:lnTo>
                  <a:pt x="26702" y="483792"/>
                </a:lnTo>
                <a:lnTo>
                  <a:pt x="45904" y="526369"/>
                </a:lnTo>
                <a:lnTo>
                  <a:pt x="70393" y="567309"/>
                </a:lnTo>
                <a:lnTo>
                  <a:pt x="102951" y="609099"/>
                </a:lnTo>
                <a:lnTo>
                  <a:pt x="114970" y="622046"/>
                </a:lnTo>
                <a:lnTo>
                  <a:pt x="205521" y="613791"/>
                </a:lnTo>
                <a:lnTo>
                  <a:pt x="194726" y="513334"/>
                </a:lnTo>
                <a:lnTo>
                  <a:pt x="166627" y="472148"/>
                </a:lnTo>
                <a:lnTo>
                  <a:pt x="146860" y="427893"/>
                </a:lnTo>
                <a:lnTo>
                  <a:pt x="135318" y="381667"/>
                </a:lnTo>
                <a:lnTo>
                  <a:pt x="131895" y="334570"/>
                </a:lnTo>
                <a:lnTo>
                  <a:pt x="136484" y="287700"/>
                </a:lnTo>
                <a:lnTo>
                  <a:pt x="148978" y="242156"/>
                </a:lnTo>
                <a:lnTo>
                  <a:pt x="169271" y="199035"/>
                </a:lnTo>
                <a:lnTo>
                  <a:pt x="197256" y="159437"/>
                </a:lnTo>
                <a:lnTo>
                  <a:pt x="232826" y="124460"/>
                </a:lnTo>
                <a:lnTo>
                  <a:pt x="253019" y="109220"/>
                </a:lnTo>
                <a:lnTo>
                  <a:pt x="178851" y="0"/>
                </a:lnTo>
                <a:close/>
              </a:path>
            </a:pathLst>
          </a:custGeom>
          <a:solidFill>
            <a:srgbClr val="B1D234"/>
          </a:solidFill>
        </p:spPr>
        <p:txBody>
          <a:bodyPr wrap="square" lIns="0" tIns="0" rIns="0" bIns="0" rtlCol="0"/>
          <a:lstStyle/>
          <a:p/>
        </p:txBody>
      </p:sp>
      <p:sp>
        <p:nvSpPr>
          <p:cNvPr id="25" name="object 25"/>
          <p:cNvSpPr/>
          <p:nvPr/>
        </p:nvSpPr>
        <p:spPr>
          <a:xfrm>
            <a:off x="6975820" y="1629155"/>
            <a:ext cx="253365" cy="622300"/>
          </a:xfrm>
          <a:custGeom>
            <a:avLst/>
            <a:gdLst/>
            <a:ahLst/>
            <a:cxnLst/>
            <a:rect l="l" t="t" r="r" b="b"/>
            <a:pathLst>
              <a:path w="253365" h="622300">
                <a:moveTo>
                  <a:pt x="178851" y="0"/>
                </a:moveTo>
                <a:lnTo>
                  <a:pt x="140998" y="29036"/>
                </a:lnTo>
                <a:lnTo>
                  <a:pt x="107449" y="61543"/>
                </a:lnTo>
                <a:lnTo>
                  <a:pt x="78286" y="97093"/>
                </a:lnTo>
                <a:lnTo>
                  <a:pt x="53591" y="135262"/>
                </a:lnTo>
                <a:lnTo>
                  <a:pt x="33445" y="175624"/>
                </a:lnTo>
                <a:lnTo>
                  <a:pt x="17931" y="217753"/>
                </a:lnTo>
                <a:lnTo>
                  <a:pt x="7131" y="261223"/>
                </a:lnTo>
                <a:lnTo>
                  <a:pt x="1127" y="305608"/>
                </a:lnTo>
                <a:lnTo>
                  <a:pt x="0" y="350484"/>
                </a:lnTo>
                <a:lnTo>
                  <a:pt x="3832" y="395423"/>
                </a:lnTo>
                <a:lnTo>
                  <a:pt x="12705" y="440001"/>
                </a:lnTo>
                <a:lnTo>
                  <a:pt x="26702" y="483792"/>
                </a:lnTo>
                <a:lnTo>
                  <a:pt x="45904" y="526369"/>
                </a:lnTo>
                <a:lnTo>
                  <a:pt x="70393" y="567309"/>
                </a:lnTo>
                <a:lnTo>
                  <a:pt x="102951" y="609099"/>
                </a:lnTo>
                <a:lnTo>
                  <a:pt x="114970" y="622046"/>
                </a:lnTo>
                <a:lnTo>
                  <a:pt x="205521" y="613791"/>
                </a:lnTo>
                <a:lnTo>
                  <a:pt x="194726" y="513334"/>
                </a:lnTo>
                <a:lnTo>
                  <a:pt x="166627" y="472148"/>
                </a:lnTo>
                <a:lnTo>
                  <a:pt x="146860" y="427893"/>
                </a:lnTo>
                <a:lnTo>
                  <a:pt x="135318" y="381667"/>
                </a:lnTo>
                <a:lnTo>
                  <a:pt x="131895" y="334570"/>
                </a:lnTo>
                <a:lnTo>
                  <a:pt x="136484" y="287700"/>
                </a:lnTo>
                <a:lnTo>
                  <a:pt x="148978" y="242156"/>
                </a:lnTo>
                <a:lnTo>
                  <a:pt x="169271" y="199035"/>
                </a:lnTo>
                <a:lnTo>
                  <a:pt x="197256" y="159437"/>
                </a:lnTo>
                <a:lnTo>
                  <a:pt x="232826" y="124460"/>
                </a:lnTo>
                <a:lnTo>
                  <a:pt x="253019" y="109220"/>
                </a:lnTo>
                <a:lnTo>
                  <a:pt x="178851" y="0"/>
                </a:lnTo>
                <a:close/>
              </a:path>
            </a:pathLst>
          </a:custGeom>
          <a:ln w="25400">
            <a:solidFill>
              <a:srgbClr val="FFFFFF"/>
            </a:solidFill>
          </a:ln>
        </p:spPr>
        <p:txBody>
          <a:bodyPr wrap="square" lIns="0" tIns="0" rIns="0" bIns="0" rtlCol="0"/>
          <a:lstStyle/>
          <a:p/>
        </p:txBody>
      </p:sp>
      <p:sp>
        <p:nvSpPr>
          <p:cNvPr id="26" name="object 26"/>
          <p:cNvSpPr/>
          <p:nvPr/>
        </p:nvSpPr>
        <p:spPr>
          <a:xfrm>
            <a:off x="7075805" y="1582317"/>
            <a:ext cx="614680" cy="248285"/>
          </a:xfrm>
          <a:custGeom>
            <a:avLst/>
            <a:gdLst/>
            <a:ahLst/>
            <a:cxnLst/>
            <a:rect l="l" t="t" r="r" b="b"/>
            <a:pathLst>
              <a:path w="614679" h="248285">
                <a:moveTo>
                  <a:pt x="585270" y="133488"/>
                </a:moveTo>
                <a:lnTo>
                  <a:pt x="287796" y="133488"/>
                </a:lnTo>
                <a:lnTo>
                  <a:pt x="334296" y="138341"/>
                </a:lnTo>
                <a:lnTo>
                  <a:pt x="379424" y="151025"/>
                </a:lnTo>
                <a:lnTo>
                  <a:pt x="422090" y="171426"/>
                </a:lnTo>
                <a:lnTo>
                  <a:pt x="461205" y="199431"/>
                </a:lnTo>
                <a:lnTo>
                  <a:pt x="495680" y="234925"/>
                </a:lnTo>
                <a:lnTo>
                  <a:pt x="505714" y="248006"/>
                </a:lnTo>
                <a:lnTo>
                  <a:pt x="614679" y="169901"/>
                </a:lnTo>
                <a:lnTo>
                  <a:pt x="585270" y="133488"/>
                </a:lnTo>
                <a:close/>
              </a:path>
              <a:path w="614679" h="248285">
                <a:moveTo>
                  <a:pt x="304758" y="0"/>
                </a:moveTo>
                <a:lnTo>
                  <a:pt x="259865" y="4"/>
                </a:lnTo>
                <a:lnTo>
                  <a:pt x="215031" y="4966"/>
                </a:lnTo>
                <a:lnTo>
                  <a:pt x="170683" y="14955"/>
                </a:lnTo>
                <a:lnTo>
                  <a:pt x="127248" y="30042"/>
                </a:lnTo>
                <a:lnTo>
                  <a:pt x="85155" y="50298"/>
                </a:lnTo>
                <a:lnTo>
                  <a:pt x="44830" y="75794"/>
                </a:lnTo>
                <a:lnTo>
                  <a:pt x="10737" y="103101"/>
                </a:lnTo>
                <a:lnTo>
                  <a:pt x="0" y="113005"/>
                </a:lnTo>
                <a:lnTo>
                  <a:pt x="8636" y="204191"/>
                </a:lnTo>
                <a:lnTo>
                  <a:pt x="109854" y="194666"/>
                </a:lnTo>
                <a:lnTo>
                  <a:pt x="150953" y="167055"/>
                </a:lnTo>
                <a:lnTo>
                  <a:pt x="195035" y="147731"/>
                </a:lnTo>
                <a:lnTo>
                  <a:pt x="241013" y="136580"/>
                </a:lnTo>
                <a:lnTo>
                  <a:pt x="287796" y="133488"/>
                </a:lnTo>
                <a:lnTo>
                  <a:pt x="585270" y="133488"/>
                </a:lnTo>
                <a:lnTo>
                  <a:pt x="584716" y="132802"/>
                </a:lnTo>
                <a:lnTo>
                  <a:pt x="551389" y="100094"/>
                </a:lnTo>
                <a:lnTo>
                  <a:pt x="515128" y="71846"/>
                </a:lnTo>
                <a:lnTo>
                  <a:pt x="476358" y="48130"/>
                </a:lnTo>
                <a:lnTo>
                  <a:pt x="435509" y="29016"/>
                </a:lnTo>
                <a:lnTo>
                  <a:pt x="393007" y="14576"/>
                </a:lnTo>
                <a:lnTo>
                  <a:pt x="349281" y="4880"/>
                </a:lnTo>
                <a:lnTo>
                  <a:pt x="304758" y="0"/>
                </a:lnTo>
                <a:close/>
              </a:path>
            </a:pathLst>
          </a:custGeom>
          <a:solidFill>
            <a:srgbClr val="B1D234"/>
          </a:solidFill>
        </p:spPr>
        <p:txBody>
          <a:bodyPr wrap="square" lIns="0" tIns="0" rIns="0" bIns="0" rtlCol="0"/>
          <a:lstStyle/>
          <a:p/>
        </p:txBody>
      </p:sp>
      <p:sp>
        <p:nvSpPr>
          <p:cNvPr id="27" name="object 27"/>
          <p:cNvSpPr/>
          <p:nvPr/>
        </p:nvSpPr>
        <p:spPr>
          <a:xfrm>
            <a:off x="7075805" y="1582317"/>
            <a:ext cx="614680" cy="248285"/>
          </a:xfrm>
          <a:custGeom>
            <a:avLst/>
            <a:gdLst/>
            <a:ahLst/>
            <a:cxnLst/>
            <a:rect l="l" t="t" r="r" b="b"/>
            <a:pathLst>
              <a:path w="614679" h="248285">
                <a:moveTo>
                  <a:pt x="614679" y="169901"/>
                </a:moveTo>
                <a:lnTo>
                  <a:pt x="584716" y="132802"/>
                </a:lnTo>
                <a:lnTo>
                  <a:pt x="551389" y="100094"/>
                </a:lnTo>
                <a:lnTo>
                  <a:pt x="515128" y="71846"/>
                </a:lnTo>
                <a:lnTo>
                  <a:pt x="476358" y="48130"/>
                </a:lnTo>
                <a:lnTo>
                  <a:pt x="435509" y="29016"/>
                </a:lnTo>
                <a:lnTo>
                  <a:pt x="393007" y="14576"/>
                </a:lnTo>
                <a:lnTo>
                  <a:pt x="349281" y="4880"/>
                </a:lnTo>
                <a:lnTo>
                  <a:pt x="304758" y="0"/>
                </a:lnTo>
                <a:lnTo>
                  <a:pt x="259865" y="4"/>
                </a:lnTo>
                <a:lnTo>
                  <a:pt x="215031" y="4966"/>
                </a:lnTo>
                <a:lnTo>
                  <a:pt x="170683" y="14955"/>
                </a:lnTo>
                <a:lnTo>
                  <a:pt x="127248" y="30042"/>
                </a:lnTo>
                <a:lnTo>
                  <a:pt x="85155" y="50298"/>
                </a:lnTo>
                <a:lnTo>
                  <a:pt x="44830" y="75794"/>
                </a:lnTo>
                <a:lnTo>
                  <a:pt x="10737" y="103101"/>
                </a:lnTo>
                <a:lnTo>
                  <a:pt x="0" y="113005"/>
                </a:lnTo>
                <a:lnTo>
                  <a:pt x="8636" y="204191"/>
                </a:lnTo>
                <a:lnTo>
                  <a:pt x="109854" y="194666"/>
                </a:lnTo>
                <a:lnTo>
                  <a:pt x="150953" y="167055"/>
                </a:lnTo>
                <a:lnTo>
                  <a:pt x="195035" y="147731"/>
                </a:lnTo>
                <a:lnTo>
                  <a:pt x="241013" y="136580"/>
                </a:lnTo>
                <a:lnTo>
                  <a:pt x="287796" y="133488"/>
                </a:lnTo>
                <a:lnTo>
                  <a:pt x="334296" y="138341"/>
                </a:lnTo>
                <a:lnTo>
                  <a:pt x="379424" y="151025"/>
                </a:lnTo>
                <a:lnTo>
                  <a:pt x="422090" y="171426"/>
                </a:lnTo>
                <a:lnTo>
                  <a:pt x="461205" y="199431"/>
                </a:lnTo>
                <a:lnTo>
                  <a:pt x="495680" y="234925"/>
                </a:lnTo>
                <a:lnTo>
                  <a:pt x="505714" y="248006"/>
                </a:lnTo>
                <a:lnTo>
                  <a:pt x="614679" y="169901"/>
                </a:lnTo>
                <a:close/>
              </a:path>
            </a:pathLst>
          </a:custGeom>
          <a:ln w="25400">
            <a:solidFill>
              <a:srgbClr val="FFFFFF"/>
            </a:solidFill>
          </a:ln>
        </p:spPr>
        <p:txBody>
          <a:bodyPr wrap="square" lIns="0" tIns="0" rIns="0" bIns="0" rtlCol="0"/>
          <a:lstStyle/>
          <a:p/>
        </p:txBody>
      </p:sp>
      <p:sp>
        <p:nvSpPr>
          <p:cNvPr id="28" name="object 28"/>
          <p:cNvSpPr/>
          <p:nvPr/>
        </p:nvSpPr>
        <p:spPr>
          <a:xfrm>
            <a:off x="7573898" y="1711325"/>
            <a:ext cx="492125" cy="549910"/>
          </a:xfrm>
          <a:custGeom>
            <a:avLst/>
            <a:gdLst/>
            <a:ahLst/>
            <a:cxnLst/>
            <a:rect l="l" t="t" r="r" b="b"/>
            <a:pathLst>
              <a:path w="492125" h="549910">
                <a:moveTo>
                  <a:pt x="185482" y="113919"/>
                </a:moveTo>
                <a:lnTo>
                  <a:pt x="13589" y="113919"/>
                </a:lnTo>
                <a:lnTo>
                  <a:pt x="394589" y="549910"/>
                </a:lnTo>
                <a:lnTo>
                  <a:pt x="492125" y="464820"/>
                </a:lnTo>
                <a:lnTo>
                  <a:pt x="185482" y="113919"/>
                </a:lnTo>
                <a:close/>
              </a:path>
              <a:path w="492125" h="549910">
                <a:moveTo>
                  <a:pt x="0" y="0"/>
                </a:moveTo>
                <a:lnTo>
                  <a:pt x="11937" y="115442"/>
                </a:lnTo>
                <a:lnTo>
                  <a:pt x="13589" y="113919"/>
                </a:lnTo>
                <a:lnTo>
                  <a:pt x="185482" y="113919"/>
                </a:lnTo>
                <a:lnTo>
                  <a:pt x="111125" y="28828"/>
                </a:lnTo>
                <a:lnTo>
                  <a:pt x="112902" y="27304"/>
                </a:lnTo>
                <a:lnTo>
                  <a:pt x="0" y="0"/>
                </a:lnTo>
                <a:close/>
              </a:path>
            </a:pathLst>
          </a:custGeom>
          <a:solidFill>
            <a:srgbClr val="B1D234"/>
          </a:solidFill>
        </p:spPr>
        <p:txBody>
          <a:bodyPr wrap="square" lIns="0" tIns="0" rIns="0" bIns="0" rtlCol="0"/>
          <a:lstStyle/>
          <a:p/>
        </p:txBody>
      </p:sp>
      <p:sp>
        <p:nvSpPr>
          <p:cNvPr id="29" name="object 29"/>
          <p:cNvSpPr/>
          <p:nvPr/>
        </p:nvSpPr>
        <p:spPr>
          <a:xfrm>
            <a:off x="7573898" y="1711325"/>
            <a:ext cx="492125" cy="549910"/>
          </a:xfrm>
          <a:custGeom>
            <a:avLst/>
            <a:gdLst/>
            <a:ahLst/>
            <a:cxnLst/>
            <a:rect l="l" t="t" r="r" b="b"/>
            <a:pathLst>
              <a:path w="492125" h="549910">
                <a:moveTo>
                  <a:pt x="394589" y="549910"/>
                </a:moveTo>
                <a:lnTo>
                  <a:pt x="13589" y="113919"/>
                </a:lnTo>
                <a:lnTo>
                  <a:pt x="11937" y="115442"/>
                </a:lnTo>
                <a:lnTo>
                  <a:pt x="0" y="0"/>
                </a:lnTo>
                <a:lnTo>
                  <a:pt x="112902" y="27304"/>
                </a:lnTo>
                <a:lnTo>
                  <a:pt x="111125" y="28828"/>
                </a:lnTo>
                <a:lnTo>
                  <a:pt x="492125" y="464820"/>
                </a:lnTo>
                <a:lnTo>
                  <a:pt x="394589" y="549910"/>
                </a:lnTo>
                <a:close/>
              </a:path>
            </a:pathLst>
          </a:custGeom>
          <a:ln w="25399">
            <a:solidFill>
              <a:srgbClr val="FFFFFF"/>
            </a:solidFill>
          </a:ln>
        </p:spPr>
        <p:txBody>
          <a:bodyPr wrap="square" lIns="0" tIns="0" rIns="0" bIns="0" rtlCol="0"/>
          <a:lstStyle/>
          <a:p/>
        </p:txBody>
      </p:sp>
      <p:sp>
        <p:nvSpPr>
          <p:cNvPr id="30" name="object 30"/>
          <p:cNvSpPr/>
          <p:nvPr/>
        </p:nvSpPr>
        <p:spPr>
          <a:xfrm>
            <a:off x="7961376" y="2146300"/>
            <a:ext cx="629920" cy="237490"/>
          </a:xfrm>
          <a:custGeom>
            <a:avLst/>
            <a:gdLst/>
            <a:ahLst/>
            <a:cxnLst/>
            <a:rect l="l" t="t" r="r" b="b"/>
            <a:pathLst>
              <a:path w="629920" h="237489">
                <a:moveTo>
                  <a:pt x="209247" y="100329"/>
                </a:moveTo>
                <a:lnTo>
                  <a:pt x="2667" y="100329"/>
                </a:lnTo>
                <a:lnTo>
                  <a:pt x="17097" y="115880"/>
                </a:lnTo>
                <a:lnTo>
                  <a:pt x="48154" y="144514"/>
                </a:lnTo>
                <a:lnTo>
                  <a:pt x="104175" y="183507"/>
                </a:lnTo>
                <a:lnTo>
                  <a:pt x="145420" y="204264"/>
                </a:lnTo>
                <a:lnTo>
                  <a:pt x="188081" y="219938"/>
                </a:lnTo>
                <a:lnTo>
                  <a:pt x="231733" y="230592"/>
                </a:lnTo>
                <a:lnTo>
                  <a:pt x="275955" y="236286"/>
                </a:lnTo>
                <a:lnTo>
                  <a:pt x="320322" y="237083"/>
                </a:lnTo>
                <a:lnTo>
                  <a:pt x="364410" y="233045"/>
                </a:lnTo>
                <a:lnTo>
                  <a:pt x="407797" y="224232"/>
                </a:lnTo>
                <a:lnTo>
                  <a:pt x="450058" y="210706"/>
                </a:lnTo>
                <a:lnTo>
                  <a:pt x="490771" y="192530"/>
                </a:lnTo>
                <a:lnTo>
                  <a:pt x="529512" y="169764"/>
                </a:lnTo>
                <a:lnTo>
                  <a:pt x="565857" y="142471"/>
                </a:lnTo>
                <a:lnTo>
                  <a:pt x="591774" y="117919"/>
                </a:lnTo>
                <a:lnTo>
                  <a:pt x="314198" y="117919"/>
                </a:lnTo>
                <a:lnTo>
                  <a:pt x="270593" y="115880"/>
                </a:lnTo>
                <a:lnTo>
                  <a:pt x="227618" y="107158"/>
                </a:lnTo>
                <a:lnTo>
                  <a:pt x="209247" y="100329"/>
                </a:lnTo>
                <a:close/>
              </a:path>
              <a:path w="629920" h="237489">
                <a:moveTo>
                  <a:pt x="533907" y="3301"/>
                </a:moveTo>
                <a:lnTo>
                  <a:pt x="478360" y="59718"/>
                </a:lnTo>
                <a:lnTo>
                  <a:pt x="440513" y="84173"/>
                </a:lnTo>
                <a:lnTo>
                  <a:pt x="399985" y="102041"/>
                </a:lnTo>
                <a:lnTo>
                  <a:pt x="357604" y="113298"/>
                </a:lnTo>
                <a:lnTo>
                  <a:pt x="314198" y="117919"/>
                </a:lnTo>
                <a:lnTo>
                  <a:pt x="591774" y="117919"/>
                </a:lnTo>
                <a:lnTo>
                  <a:pt x="599382" y="110712"/>
                </a:lnTo>
                <a:lnTo>
                  <a:pt x="629666" y="74549"/>
                </a:lnTo>
                <a:lnTo>
                  <a:pt x="533907" y="3301"/>
                </a:lnTo>
                <a:close/>
              </a:path>
              <a:path w="629920" h="237489">
                <a:moveTo>
                  <a:pt x="4572" y="0"/>
                </a:moveTo>
                <a:lnTo>
                  <a:pt x="0" y="101726"/>
                </a:lnTo>
                <a:lnTo>
                  <a:pt x="2667" y="100329"/>
                </a:lnTo>
                <a:lnTo>
                  <a:pt x="209247" y="100329"/>
                </a:lnTo>
                <a:lnTo>
                  <a:pt x="186099" y="91726"/>
                </a:lnTo>
                <a:lnTo>
                  <a:pt x="146865" y="69561"/>
                </a:lnTo>
                <a:lnTo>
                  <a:pt x="110744" y="40639"/>
                </a:lnTo>
                <a:lnTo>
                  <a:pt x="112649" y="39497"/>
                </a:lnTo>
                <a:lnTo>
                  <a:pt x="4572" y="0"/>
                </a:lnTo>
                <a:close/>
              </a:path>
            </a:pathLst>
          </a:custGeom>
          <a:solidFill>
            <a:srgbClr val="D9D9D9"/>
          </a:solidFill>
        </p:spPr>
        <p:txBody>
          <a:bodyPr wrap="square" lIns="0" tIns="0" rIns="0" bIns="0" rtlCol="0"/>
          <a:lstStyle/>
          <a:p/>
        </p:txBody>
      </p:sp>
      <p:sp>
        <p:nvSpPr>
          <p:cNvPr id="31" name="object 31"/>
          <p:cNvSpPr/>
          <p:nvPr/>
        </p:nvSpPr>
        <p:spPr>
          <a:xfrm>
            <a:off x="7961376" y="2146300"/>
            <a:ext cx="629920" cy="237490"/>
          </a:xfrm>
          <a:custGeom>
            <a:avLst/>
            <a:gdLst/>
            <a:ahLst/>
            <a:cxnLst/>
            <a:rect l="l" t="t" r="r" b="b"/>
            <a:pathLst>
              <a:path w="629920" h="237489">
                <a:moveTo>
                  <a:pt x="629666" y="74549"/>
                </a:moveTo>
                <a:lnTo>
                  <a:pt x="599382" y="110712"/>
                </a:lnTo>
                <a:lnTo>
                  <a:pt x="565857" y="142471"/>
                </a:lnTo>
                <a:lnTo>
                  <a:pt x="529512" y="169764"/>
                </a:lnTo>
                <a:lnTo>
                  <a:pt x="490771" y="192530"/>
                </a:lnTo>
                <a:lnTo>
                  <a:pt x="450058" y="210706"/>
                </a:lnTo>
                <a:lnTo>
                  <a:pt x="407797" y="224232"/>
                </a:lnTo>
                <a:lnTo>
                  <a:pt x="364410" y="233045"/>
                </a:lnTo>
                <a:lnTo>
                  <a:pt x="320322" y="237083"/>
                </a:lnTo>
                <a:lnTo>
                  <a:pt x="275955" y="236286"/>
                </a:lnTo>
                <a:lnTo>
                  <a:pt x="231733" y="230592"/>
                </a:lnTo>
                <a:lnTo>
                  <a:pt x="188081" y="219938"/>
                </a:lnTo>
                <a:lnTo>
                  <a:pt x="145420" y="204264"/>
                </a:lnTo>
                <a:lnTo>
                  <a:pt x="104175" y="183507"/>
                </a:lnTo>
                <a:lnTo>
                  <a:pt x="64770" y="157607"/>
                </a:lnTo>
                <a:lnTo>
                  <a:pt x="32242" y="130587"/>
                </a:lnTo>
                <a:lnTo>
                  <a:pt x="2667" y="100329"/>
                </a:lnTo>
                <a:lnTo>
                  <a:pt x="0" y="101726"/>
                </a:lnTo>
                <a:lnTo>
                  <a:pt x="4572" y="0"/>
                </a:lnTo>
                <a:lnTo>
                  <a:pt x="112649" y="39497"/>
                </a:lnTo>
                <a:lnTo>
                  <a:pt x="110744" y="40639"/>
                </a:lnTo>
                <a:lnTo>
                  <a:pt x="146865" y="69561"/>
                </a:lnTo>
                <a:lnTo>
                  <a:pt x="186099" y="91726"/>
                </a:lnTo>
                <a:lnTo>
                  <a:pt x="227618" y="107158"/>
                </a:lnTo>
                <a:lnTo>
                  <a:pt x="270593" y="115880"/>
                </a:lnTo>
                <a:lnTo>
                  <a:pt x="314198" y="117919"/>
                </a:lnTo>
                <a:lnTo>
                  <a:pt x="357604" y="113298"/>
                </a:lnTo>
                <a:lnTo>
                  <a:pt x="399985" y="102041"/>
                </a:lnTo>
                <a:lnTo>
                  <a:pt x="440513" y="84173"/>
                </a:lnTo>
                <a:lnTo>
                  <a:pt x="478360" y="59718"/>
                </a:lnTo>
                <a:lnTo>
                  <a:pt x="512699" y="28701"/>
                </a:lnTo>
                <a:lnTo>
                  <a:pt x="533907" y="3301"/>
                </a:lnTo>
                <a:lnTo>
                  <a:pt x="629666" y="74549"/>
                </a:lnTo>
                <a:close/>
              </a:path>
            </a:pathLst>
          </a:custGeom>
          <a:ln w="25400">
            <a:solidFill>
              <a:srgbClr val="FFFFFF"/>
            </a:solidFill>
          </a:ln>
        </p:spPr>
        <p:txBody>
          <a:bodyPr wrap="square" lIns="0" tIns="0" rIns="0" bIns="0" rtlCol="0"/>
          <a:lstStyle/>
          <a:p/>
        </p:txBody>
      </p:sp>
      <p:sp>
        <p:nvSpPr>
          <p:cNvPr id="32" name="object 32"/>
          <p:cNvSpPr/>
          <p:nvPr/>
        </p:nvSpPr>
        <p:spPr>
          <a:xfrm>
            <a:off x="8442070" y="1692782"/>
            <a:ext cx="213360" cy="581660"/>
          </a:xfrm>
          <a:custGeom>
            <a:avLst/>
            <a:gdLst/>
            <a:ahLst/>
            <a:cxnLst/>
            <a:rect l="l" t="t" r="r" b="b"/>
            <a:pathLst>
              <a:path w="213359" h="581660">
                <a:moveTo>
                  <a:pt x="31623" y="472566"/>
                </a:moveTo>
                <a:lnTo>
                  <a:pt x="18033" y="576452"/>
                </a:lnTo>
                <a:lnTo>
                  <a:pt x="112013" y="581532"/>
                </a:lnTo>
                <a:lnTo>
                  <a:pt x="106045" y="573404"/>
                </a:lnTo>
                <a:lnTo>
                  <a:pt x="110235" y="569087"/>
                </a:lnTo>
                <a:lnTo>
                  <a:pt x="118109" y="559942"/>
                </a:lnTo>
                <a:lnTo>
                  <a:pt x="146113" y="522945"/>
                </a:lnTo>
                <a:lnTo>
                  <a:pt x="169184" y="483805"/>
                </a:lnTo>
                <a:lnTo>
                  <a:pt x="170737" y="480313"/>
                </a:lnTo>
                <a:lnTo>
                  <a:pt x="37337" y="480313"/>
                </a:lnTo>
                <a:lnTo>
                  <a:pt x="31623" y="472566"/>
                </a:lnTo>
                <a:close/>
              </a:path>
              <a:path w="213359" h="581660">
                <a:moveTo>
                  <a:pt x="73405" y="0"/>
                </a:moveTo>
                <a:lnTo>
                  <a:pt x="0" y="86105"/>
                </a:lnTo>
                <a:lnTo>
                  <a:pt x="32098" y="118132"/>
                </a:lnTo>
                <a:lnTo>
                  <a:pt x="58088" y="153877"/>
                </a:lnTo>
                <a:lnTo>
                  <a:pt x="77897" y="192561"/>
                </a:lnTo>
                <a:lnTo>
                  <a:pt x="91452" y="233407"/>
                </a:lnTo>
                <a:lnTo>
                  <a:pt x="98678" y="275637"/>
                </a:lnTo>
                <a:lnTo>
                  <a:pt x="99505" y="318473"/>
                </a:lnTo>
                <a:lnTo>
                  <a:pt x="93857" y="361136"/>
                </a:lnTo>
                <a:lnTo>
                  <a:pt x="81662" y="402850"/>
                </a:lnTo>
                <a:lnTo>
                  <a:pt x="62846" y="442835"/>
                </a:lnTo>
                <a:lnTo>
                  <a:pt x="37337" y="480313"/>
                </a:lnTo>
                <a:lnTo>
                  <a:pt x="170737" y="480313"/>
                </a:lnTo>
                <a:lnTo>
                  <a:pt x="187357" y="442944"/>
                </a:lnTo>
                <a:lnTo>
                  <a:pt x="200665" y="400781"/>
                </a:lnTo>
                <a:lnTo>
                  <a:pt x="209140" y="357736"/>
                </a:lnTo>
                <a:lnTo>
                  <a:pt x="212815" y="314231"/>
                </a:lnTo>
                <a:lnTo>
                  <a:pt x="211724" y="270684"/>
                </a:lnTo>
                <a:lnTo>
                  <a:pt x="205900" y="227516"/>
                </a:lnTo>
                <a:lnTo>
                  <a:pt x="195376" y="185148"/>
                </a:lnTo>
                <a:lnTo>
                  <a:pt x="180184" y="143999"/>
                </a:lnTo>
                <a:lnTo>
                  <a:pt x="160358" y="104489"/>
                </a:lnTo>
                <a:lnTo>
                  <a:pt x="135931" y="67040"/>
                </a:lnTo>
                <a:lnTo>
                  <a:pt x="106936" y="32070"/>
                </a:lnTo>
                <a:lnTo>
                  <a:pt x="73405" y="0"/>
                </a:lnTo>
                <a:close/>
              </a:path>
            </a:pathLst>
          </a:custGeom>
          <a:solidFill>
            <a:srgbClr val="D9D9D9"/>
          </a:solidFill>
        </p:spPr>
        <p:txBody>
          <a:bodyPr wrap="square" lIns="0" tIns="0" rIns="0" bIns="0" rtlCol="0"/>
          <a:lstStyle/>
          <a:p/>
        </p:txBody>
      </p:sp>
      <p:sp>
        <p:nvSpPr>
          <p:cNvPr id="33" name="object 33"/>
          <p:cNvSpPr/>
          <p:nvPr/>
        </p:nvSpPr>
        <p:spPr>
          <a:xfrm>
            <a:off x="8442070" y="1692782"/>
            <a:ext cx="213360" cy="581660"/>
          </a:xfrm>
          <a:custGeom>
            <a:avLst/>
            <a:gdLst/>
            <a:ahLst/>
            <a:cxnLst/>
            <a:rect l="l" t="t" r="r" b="b"/>
            <a:pathLst>
              <a:path w="213359" h="581660">
                <a:moveTo>
                  <a:pt x="73405" y="0"/>
                </a:moveTo>
                <a:lnTo>
                  <a:pt x="106936" y="32070"/>
                </a:lnTo>
                <a:lnTo>
                  <a:pt x="135931" y="67040"/>
                </a:lnTo>
                <a:lnTo>
                  <a:pt x="160358" y="104489"/>
                </a:lnTo>
                <a:lnTo>
                  <a:pt x="180184" y="143999"/>
                </a:lnTo>
                <a:lnTo>
                  <a:pt x="195376" y="185148"/>
                </a:lnTo>
                <a:lnTo>
                  <a:pt x="205900" y="227516"/>
                </a:lnTo>
                <a:lnTo>
                  <a:pt x="211724" y="270684"/>
                </a:lnTo>
                <a:lnTo>
                  <a:pt x="212815" y="314231"/>
                </a:lnTo>
                <a:lnTo>
                  <a:pt x="209140" y="357736"/>
                </a:lnTo>
                <a:lnTo>
                  <a:pt x="200665" y="400781"/>
                </a:lnTo>
                <a:lnTo>
                  <a:pt x="187357" y="442944"/>
                </a:lnTo>
                <a:lnTo>
                  <a:pt x="169184" y="483805"/>
                </a:lnTo>
                <a:lnTo>
                  <a:pt x="146113" y="522945"/>
                </a:lnTo>
                <a:lnTo>
                  <a:pt x="118109" y="559942"/>
                </a:lnTo>
                <a:lnTo>
                  <a:pt x="106045" y="573404"/>
                </a:lnTo>
                <a:lnTo>
                  <a:pt x="112013" y="581532"/>
                </a:lnTo>
                <a:lnTo>
                  <a:pt x="18033" y="576452"/>
                </a:lnTo>
                <a:lnTo>
                  <a:pt x="31623" y="472566"/>
                </a:lnTo>
                <a:lnTo>
                  <a:pt x="37337" y="480313"/>
                </a:lnTo>
                <a:lnTo>
                  <a:pt x="62846" y="442835"/>
                </a:lnTo>
                <a:lnTo>
                  <a:pt x="81662" y="402850"/>
                </a:lnTo>
                <a:lnTo>
                  <a:pt x="93857" y="361136"/>
                </a:lnTo>
                <a:lnTo>
                  <a:pt x="99505" y="318473"/>
                </a:lnTo>
                <a:lnTo>
                  <a:pt x="98678" y="275637"/>
                </a:lnTo>
                <a:lnTo>
                  <a:pt x="91452" y="233407"/>
                </a:lnTo>
                <a:lnTo>
                  <a:pt x="77897" y="192561"/>
                </a:lnTo>
                <a:lnTo>
                  <a:pt x="58088" y="153877"/>
                </a:lnTo>
                <a:lnTo>
                  <a:pt x="32098" y="118132"/>
                </a:lnTo>
                <a:lnTo>
                  <a:pt x="0" y="86105"/>
                </a:lnTo>
                <a:lnTo>
                  <a:pt x="73405" y="0"/>
                </a:lnTo>
                <a:close/>
              </a:path>
            </a:pathLst>
          </a:custGeom>
          <a:ln w="25400">
            <a:solidFill>
              <a:srgbClr val="FFFFFF"/>
            </a:solidFill>
          </a:ln>
        </p:spPr>
        <p:txBody>
          <a:bodyPr wrap="square" lIns="0" tIns="0" rIns="0" bIns="0" rtlCol="0"/>
          <a:lstStyle/>
          <a:p/>
        </p:txBody>
      </p:sp>
      <p:sp>
        <p:nvSpPr>
          <p:cNvPr id="34" name="object 34"/>
          <p:cNvSpPr/>
          <p:nvPr/>
        </p:nvSpPr>
        <p:spPr>
          <a:xfrm>
            <a:off x="7613142" y="1699005"/>
            <a:ext cx="426084" cy="533400"/>
          </a:xfrm>
          <a:custGeom>
            <a:avLst/>
            <a:gdLst/>
            <a:ahLst/>
            <a:cxnLst/>
            <a:rect l="l" t="t" r="r" b="b"/>
            <a:pathLst>
              <a:path w="426084" h="533400">
                <a:moveTo>
                  <a:pt x="425957" y="0"/>
                </a:moveTo>
                <a:lnTo>
                  <a:pt x="314578" y="35433"/>
                </a:lnTo>
                <a:lnTo>
                  <a:pt x="316356" y="36830"/>
                </a:lnTo>
                <a:lnTo>
                  <a:pt x="0" y="454660"/>
                </a:lnTo>
                <a:lnTo>
                  <a:pt x="103885" y="533400"/>
                </a:lnTo>
                <a:lnTo>
                  <a:pt x="420242" y="115443"/>
                </a:lnTo>
                <a:lnTo>
                  <a:pt x="422193" y="115443"/>
                </a:lnTo>
                <a:lnTo>
                  <a:pt x="425957" y="0"/>
                </a:lnTo>
                <a:close/>
              </a:path>
              <a:path w="426084" h="533400">
                <a:moveTo>
                  <a:pt x="422193" y="115443"/>
                </a:moveTo>
                <a:lnTo>
                  <a:pt x="420242" y="115443"/>
                </a:lnTo>
                <a:lnTo>
                  <a:pt x="422148" y="116840"/>
                </a:lnTo>
                <a:lnTo>
                  <a:pt x="422193" y="115443"/>
                </a:lnTo>
                <a:close/>
              </a:path>
            </a:pathLst>
          </a:custGeom>
          <a:solidFill>
            <a:srgbClr val="B1D234"/>
          </a:solidFill>
        </p:spPr>
        <p:txBody>
          <a:bodyPr wrap="square" lIns="0" tIns="0" rIns="0" bIns="0" rtlCol="0"/>
          <a:lstStyle/>
          <a:p/>
        </p:txBody>
      </p:sp>
      <p:sp>
        <p:nvSpPr>
          <p:cNvPr id="35" name="object 35"/>
          <p:cNvSpPr/>
          <p:nvPr/>
        </p:nvSpPr>
        <p:spPr>
          <a:xfrm>
            <a:off x="7613142" y="1699005"/>
            <a:ext cx="426084" cy="533400"/>
          </a:xfrm>
          <a:custGeom>
            <a:avLst/>
            <a:gdLst/>
            <a:ahLst/>
            <a:cxnLst/>
            <a:rect l="l" t="t" r="r" b="b"/>
            <a:pathLst>
              <a:path w="426084" h="533400">
                <a:moveTo>
                  <a:pt x="0" y="454660"/>
                </a:moveTo>
                <a:lnTo>
                  <a:pt x="316356" y="36830"/>
                </a:lnTo>
                <a:lnTo>
                  <a:pt x="314578" y="35433"/>
                </a:lnTo>
                <a:lnTo>
                  <a:pt x="425957" y="0"/>
                </a:lnTo>
                <a:lnTo>
                  <a:pt x="422148" y="116840"/>
                </a:lnTo>
                <a:lnTo>
                  <a:pt x="420242" y="115443"/>
                </a:lnTo>
                <a:lnTo>
                  <a:pt x="103885" y="533400"/>
                </a:lnTo>
                <a:lnTo>
                  <a:pt x="0" y="454660"/>
                </a:lnTo>
              </a:path>
            </a:pathLst>
          </a:custGeom>
          <a:ln w="25400">
            <a:solidFill>
              <a:srgbClr val="FFFFFF"/>
            </a:solidFill>
          </a:ln>
        </p:spPr>
        <p:txBody>
          <a:bodyPr wrap="square" lIns="0" tIns="0" rIns="0" bIns="0" rtlCol="0"/>
          <a:lstStyle/>
          <a:p/>
        </p:txBody>
      </p:sp>
      <p:sp>
        <p:nvSpPr>
          <p:cNvPr id="36" name="object 36"/>
          <p:cNvSpPr/>
          <p:nvPr/>
        </p:nvSpPr>
        <p:spPr>
          <a:xfrm>
            <a:off x="7598664" y="2137282"/>
            <a:ext cx="141731" cy="117347"/>
          </a:xfrm>
          <a:prstGeom prst="rect">
            <a:avLst/>
          </a:prstGeom>
          <a:blipFill>
            <a:blip r:embed="rId1" cstate="print"/>
            <a:stretch>
              <a:fillRect/>
            </a:stretch>
          </a:blipFill>
        </p:spPr>
        <p:txBody>
          <a:bodyPr wrap="square" lIns="0" tIns="0" rIns="0" bIns="0" rtlCol="0"/>
          <a:lstStyle/>
          <a:p/>
        </p:txBody>
      </p:sp>
      <p:sp>
        <p:nvSpPr>
          <p:cNvPr id="37" name="object 37"/>
          <p:cNvSpPr/>
          <p:nvPr/>
        </p:nvSpPr>
        <p:spPr>
          <a:xfrm>
            <a:off x="8433054" y="1676654"/>
            <a:ext cx="126238" cy="120650"/>
          </a:xfrm>
          <a:prstGeom prst="rect">
            <a:avLst/>
          </a:prstGeom>
          <a:blipFill>
            <a:blip r:embed="rId2" cstate="print"/>
            <a:stretch>
              <a:fillRect/>
            </a:stretch>
          </a:blipFill>
        </p:spPr>
        <p:txBody>
          <a:bodyPr wrap="square" lIns="0" tIns="0" rIns="0" bIns="0" rtlCol="0"/>
          <a:lstStyle/>
          <a:p/>
        </p:txBody>
      </p:sp>
      <p:sp>
        <p:nvSpPr>
          <p:cNvPr id="38" name="object 38"/>
          <p:cNvSpPr/>
          <p:nvPr/>
        </p:nvSpPr>
        <p:spPr>
          <a:xfrm>
            <a:off x="1481582" y="3479546"/>
            <a:ext cx="2094483" cy="1325607"/>
          </a:xfrm>
          <a:prstGeom prst="rect">
            <a:avLst/>
          </a:prstGeom>
          <a:blipFill>
            <a:blip r:embed="rId3" cstate="print"/>
            <a:stretch>
              <a:fillRect/>
            </a:stretch>
          </a:blipFill>
        </p:spPr>
        <p:txBody>
          <a:bodyPr wrap="square" lIns="0" tIns="0" rIns="0" bIns="0" rtlCol="0"/>
          <a:lstStyle/>
          <a:p/>
        </p:txBody>
      </p:sp>
      <p:sp>
        <p:nvSpPr>
          <p:cNvPr id="39" name="object 39"/>
          <p:cNvSpPr/>
          <p:nvPr/>
        </p:nvSpPr>
        <p:spPr>
          <a:xfrm>
            <a:off x="1431797" y="3423665"/>
            <a:ext cx="2202180" cy="1435735"/>
          </a:xfrm>
          <a:custGeom>
            <a:avLst/>
            <a:gdLst/>
            <a:ahLst/>
            <a:cxnLst/>
            <a:rect l="l" t="t" r="r" b="b"/>
            <a:pathLst>
              <a:path w="2202179" h="1435735">
                <a:moveTo>
                  <a:pt x="0" y="1435608"/>
                </a:moveTo>
                <a:lnTo>
                  <a:pt x="2202179" y="1435608"/>
                </a:lnTo>
                <a:lnTo>
                  <a:pt x="2202179" y="0"/>
                </a:lnTo>
                <a:lnTo>
                  <a:pt x="0" y="0"/>
                </a:lnTo>
                <a:lnTo>
                  <a:pt x="0" y="1435608"/>
                </a:lnTo>
                <a:close/>
              </a:path>
            </a:pathLst>
          </a:custGeom>
          <a:ln w="25400">
            <a:solidFill>
              <a:srgbClr val="A6A6A6"/>
            </a:solidFill>
            <a:prstDash val="dash"/>
          </a:ln>
        </p:spPr>
        <p:txBody>
          <a:bodyPr wrap="square" lIns="0" tIns="0" rIns="0" bIns="0" rtlCol="0"/>
          <a:lstStyle/>
          <a:p/>
        </p:txBody>
      </p:sp>
      <p:sp>
        <p:nvSpPr>
          <p:cNvPr id="40" name="object 40"/>
          <p:cNvSpPr/>
          <p:nvPr/>
        </p:nvSpPr>
        <p:spPr>
          <a:xfrm>
            <a:off x="941832" y="5398008"/>
            <a:ext cx="593090" cy="615950"/>
          </a:xfrm>
          <a:custGeom>
            <a:avLst/>
            <a:gdLst/>
            <a:ahLst/>
            <a:cxnLst/>
            <a:rect l="l" t="t" r="r" b="b"/>
            <a:pathLst>
              <a:path w="593090" h="615950">
                <a:moveTo>
                  <a:pt x="296418" y="0"/>
                </a:moveTo>
                <a:lnTo>
                  <a:pt x="246109" y="8177"/>
                </a:lnTo>
                <a:lnTo>
                  <a:pt x="202312" y="30918"/>
                </a:lnTo>
                <a:lnTo>
                  <a:pt x="167707" y="65535"/>
                </a:lnTo>
                <a:lnTo>
                  <a:pt x="144977" y="109337"/>
                </a:lnTo>
                <a:lnTo>
                  <a:pt x="136804" y="159638"/>
                </a:lnTo>
                <a:lnTo>
                  <a:pt x="141115" y="196704"/>
                </a:lnTo>
                <a:lnTo>
                  <a:pt x="153335" y="230458"/>
                </a:lnTo>
                <a:lnTo>
                  <a:pt x="172396" y="260153"/>
                </a:lnTo>
                <a:lnTo>
                  <a:pt x="197231" y="285038"/>
                </a:lnTo>
                <a:lnTo>
                  <a:pt x="150408" y="303456"/>
                </a:lnTo>
                <a:lnTo>
                  <a:pt x="108272" y="329752"/>
                </a:lnTo>
                <a:lnTo>
                  <a:pt x="71740" y="363009"/>
                </a:lnTo>
                <a:lnTo>
                  <a:pt x="41729" y="402307"/>
                </a:lnTo>
                <a:lnTo>
                  <a:pt x="19158" y="446731"/>
                </a:lnTo>
                <a:lnTo>
                  <a:pt x="4942" y="495361"/>
                </a:lnTo>
                <a:lnTo>
                  <a:pt x="0" y="547281"/>
                </a:lnTo>
                <a:lnTo>
                  <a:pt x="5397" y="573846"/>
                </a:lnTo>
                <a:lnTo>
                  <a:pt x="20094" y="595599"/>
                </a:lnTo>
                <a:lnTo>
                  <a:pt x="41844" y="610297"/>
                </a:lnTo>
                <a:lnTo>
                  <a:pt x="68402" y="615695"/>
                </a:lnTo>
                <a:lnTo>
                  <a:pt x="524383" y="615695"/>
                </a:lnTo>
                <a:lnTo>
                  <a:pt x="550991" y="610297"/>
                </a:lnTo>
                <a:lnTo>
                  <a:pt x="572754" y="595599"/>
                </a:lnTo>
                <a:lnTo>
                  <a:pt x="587444" y="573846"/>
                </a:lnTo>
                <a:lnTo>
                  <a:pt x="588206" y="570090"/>
                </a:lnTo>
                <a:lnTo>
                  <a:pt x="68402" y="570090"/>
                </a:lnTo>
                <a:lnTo>
                  <a:pt x="59552" y="568290"/>
                </a:lnTo>
                <a:lnTo>
                  <a:pt x="52303" y="563391"/>
                </a:lnTo>
                <a:lnTo>
                  <a:pt x="47404" y="556138"/>
                </a:lnTo>
                <a:lnTo>
                  <a:pt x="45605" y="547281"/>
                </a:lnTo>
                <a:lnTo>
                  <a:pt x="50259" y="501475"/>
                </a:lnTo>
                <a:lnTo>
                  <a:pt x="63597" y="458743"/>
                </a:lnTo>
                <a:lnTo>
                  <a:pt x="84683" y="420018"/>
                </a:lnTo>
                <a:lnTo>
                  <a:pt x="112583" y="386237"/>
                </a:lnTo>
                <a:lnTo>
                  <a:pt x="146362" y="358334"/>
                </a:lnTo>
                <a:lnTo>
                  <a:pt x="185085" y="337245"/>
                </a:lnTo>
                <a:lnTo>
                  <a:pt x="227816" y="323906"/>
                </a:lnTo>
                <a:lnTo>
                  <a:pt x="273621" y="319252"/>
                </a:lnTo>
                <a:lnTo>
                  <a:pt x="467753" y="319252"/>
                </a:lnTo>
                <a:lnTo>
                  <a:pt x="442439" y="303456"/>
                </a:lnTo>
                <a:lnTo>
                  <a:pt x="395605" y="285038"/>
                </a:lnTo>
                <a:lnTo>
                  <a:pt x="406895" y="273646"/>
                </a:lnTo>
                <a:lnTo>
                  <a:pt x="296418" y="273646"/>
                </a:lnTo>
                <a:lnTo>
                  <a:pt x="252152" y="264650"/>
                </a:lnTo>
                <a:lnTo>
                  <a:pt x="215901" y="240155"/>
                </a:lnTo>
                <a:lnTo>
                  <a:pt x="191406" y="203904"/>
                </a:lnTo>
                <a:lnTo>
                  <a:pt x="182410" y="159638"/>
                </a:lnTo>
                <a:lnTo>
                  <a:pt x="191406" y="115351"/>
                </a:lnTo>
                <a:lnTo>
                  <a:pt x="215901" y="79089"/>
                </a:lnTo>
                <a:lnTo>
                  <a:pt x="252152" y="54590"/>
                </a:lnTo>
                <a:lnTo>
                  <a:pt x="296418" y="45592"/>
                </a:lnTo>
                <a:lnTo>
                  <a:pt x="405196" y="45592"/>
                </a:lnTo>
                <a:lnTo>
                  <a:pt x="390521" y="30918"/>
                </a:lnTo>
                <a:lnTo>
                  <a:pt x="346719" y="8177"/>
                </a:lnTo>
                <a:lnTo>
                  <a:pt x="296418" y="0"/>
                </a:lnTo>
                <a:close/>
              </a:path>
              <a:path w="593090" h="615950">
                <a:moveTo>
                  <a:pt x="467753" y="319252"/>
                </a:moveTo>
                <a:lnTo>
                  <a:pt x="319214" y="319252"/>
                </a:lnTo>
                <a:lnTo>
                  <a:pt x="365019" y="323906"/>
                </a:lnTo>
                <a:lnTo>
                  <a:pt x="407752" y="337245"/>
                </a:lnTo>
                <a:lnTo>
                  <a:pt x="446477" y="358334"/>
                </a:lnTo>
                <a:lnTo>
                  <a:pt x="480258" y="386237"/>
                </a:lnTo>
                <a:lnTo>
                  <a:pt x="508161" y="420018"/>
                </a:lnTo>
                <a:lnTo>
                  <a:pt x="529249" y="458743"/>
                </a:lnTo>
                <a:lnTo>
                  <a:pt x="542588" y="501475"/>
                </a:lnTo>
                <a:lnTo>
                  <a:pt x="547243" y="547281"/>
                </a:lnTo>
                <a:lnTo>
                  <a:pt x="545439" y="556138"/>
                </a:lnTo>
                <a:lnTo>
                  <a:pt x="540527" y="563391"/>
                </a:lnTo>
                <a:lnTo>
                  <a:pt x="533259" y="568290"/>
                </a:lnTo>
                <a:lnTo>
                  <a:pt x="524383" y="570090"/>
                </a:lnTo>
                <a:lnTo>
                  <a:pt x="588206" y="570090"/>
                </a:lnTo>
                <a:lnTo>
                  <a:pt x="587895" y="495361"/>
                </a:lnTo>
                <a:lnTo>
                  <a:pt x="573684" y="446731"/>
                </a:lnTo>
                <a:lnTo>
                  <a:pt x="551118" y="402307"/>
                </a:lnTo>
                <a:lnTo>
                  <a:pt x="521111" y="363009"/>
                </a:lnTo>
                <a:lnTo>
                  <a:pt x="484580" y="329752"/>
                </a:lnTo>
                <a:lnTo>
                  <a:pt x="467753" y="319252"/>
                </a:lnTo>
                <a:close/>
              </a:path>
              <a:path w="593090" h="615950">
                <a:moveTo>
                  <a:pt x="296418" y="342049"/>
                </a:moveTo>
                <a:lnTo>
                  <a:pt x="287567" y="343848"/>
                </a:lnTo>
                <a:lnTo>
                  <a:pt x="280319" y="348748"/>
                </a:lnTo>
                <a:lnTo>
                  <a:pt x="275420" y="356000"/>
                </a:lnTo>
                <a:lnTo>
                  <a:pt x="273621" y="364858"/>
                </a:lnTo>
                <a:lnTo>
                  <a:pt x="273621" y="372833"/>
                </a:lnTo>
                <a:lnTo>
                  <a:pt x="277037" y="378536"/>
                </a:lnTo>
                <a:lnTo>
                  <a:pt x="282740" y="383095"/>
                </a:lnTo>
                <a:lnTo>
                  <a:pt x="251955" y="491413"/>
                </a:lnTo>
                <a:lnTo>
                  <a:pt x="249669" y="499402"/>
                </a:lnTo>
                <a:lnTo>
                  <a:pt x="251955" y="507377"/>
                </a:lnTo>
                <a:lnTo>
                  <a:pt x="293001" y="548424"/>
                </a:lnTo>
                <a:lnTo>
                  <a:pt x="299834" y="548424"/>
                </a:lnTo>
                <a:lnTo>
                  <a:pt x="340868" y="507377"/>
                </a:lnTo>
                <a:lnTo>
                  <a:pt x="343154" y="499402"/>
                </a:lnTo>
                <a:lnTo>
                  <a:pt x="340868" y="491413"/>
                </a:lnTo>
                <a:lnTo>
                  <a:pt x="310095" y="383095"/>
                </a:lnTo>
                <a:lnTo>
                  <a:pt x="315798" y="378536"/>
                </a:lnTo>
                <a:lnTo>
                  <a:pt x="319214" y="372833"/>
                </a:lnTo>
                <a:lnTo>
                  <a:pt x="319214" y="364858"/>
                </a:lnTo>
                <a:lnTo>
                  <a:pt x="317415" y="356000"/>
                </a:lnTo>
                <a:lnTo>
                  <a:pt x="312516" y="348748"/>
                </a:lnTo>
                <a:lnTo>
                  <a:pt x="305268" y="343848"/>
                </a:lnTo>
                <a:lnTo>
                  <a:pt x="296418" y="342049"/>
                </a:lnTo>
                <a:close/>
              </a:path>
              <a:path w="593090" h="615950">
                <a:moveTo>
                  <a:pt x="405196" y="45592"/>
                </a:moveTo>
                <a:lnTo>
                  <a:pt x="296418" y="45592"/>
                </a:lnTo>
                <a:lnTo>
                  <a:pt x="340705" y="54590"/>
                </a:lnTo>
                <a:lnTo>
                  <a:pt x="376967" y="79089"/>
                </a:lnTo>
                <a:lnTo>
                  <a:pt x="401466" y="115351"/>
                </a:lnTo>
                <a:lnTo>
                  <a:pt x="410464" y="159638"/>
                </a:lnTo>
                <a:lnTo>
                  <a:pt x="401466" y="203904"/>
                </a:lnTo>
                <a:lnTo>
                  <a:pt x="376967" y="240155"/>
                </a:lnTo>
                <a:lnTo>
                  <a:pt x="340705" y="264650"/>
                </a:lnTo>
                <a:lnTo>
                  <a:pt x="296418" y="273646"/>
                </a:lnTo>
                <a:lnTo>
                  <a:pt x="406895" y="273646"/>
                </a:lnTo>
                <a:lnTo>
                  <a:pt x="420427" y="259992"/>
                </a:lnTo>
                <a:lnTo>
                  <a:pt x="439499" y="230030"/>
                </a:lnTo>
                <a:lnTo>
                  <a:pt x="451737" y="196222"/>
                </a:lnTo>
                <a:lnTo>
                  <a:pt x="456056" y="159638"/>
                </a:lnTo>
                <a:lnTo>
                  <a:pt x="447879" y="109337"/>
                </a:lnTo>
                <a:lnTo>
                  <a:pt x="425138" y="65535"/>
                </a:lnTo>
                <a:lnTo>
                  <a:pt x="405196" y="45592"/>
                </a:lnTo>
                <a:close/>
              </a:path>
            </a:pathLst>
          </a:custGeom>
          <a:solidFill>
            <a:srgbClr val="B1D234"/>
          </a:solidFill>
        </p:spPr>
        <p:txBody>
          <a:bodyPr wrap="square" lIns="0" tIns="0" rIns="0" bIns="0" rtlCol="0"/>
          <a:lstStyle/>
          <a:p/>
        </p:txBody>
      </p:sp>
      <p:sp>
        <p:nvSpPr>
          <p:cNvPr id="41" name="object 41"/>
          <p:cNvSpPr/>
          <p:nvPr/>
        </p:nvSpPr>
        <p:spPr>
          <a:xfrm>
            <a:off x="1119479" y="5438838"/>
            <a:ext cx="237578" cy="237578"/>
          </a:xfrm>
          <a:prstGeom prst="rect">
            <a:avLst/>
          </a:prstGeom>
          <a:blipFill>
            <a:blip r:embed="rId4" cstate="print"/>
            <a:stretch>
              <a:fillRect/>
            </a:stretch>
          </a:blipFill>
        </p:spPr>
        <p:txBody>
          <a:bodyPr wrap="square" lIns="0" tIns="0" rIns="0" bIns="0" rtlCol="0"/>
          <a:lstStyle/>
          <a:p/>
        </p:txBody>
      </p:sp>
      <p:sp>
        <p:nvSpPr>
          <p:cNvPr id="42" name="object 42"/>
          <p:cNvSpPr/>
          <p:nvPr/>
        </p:nvSpPr>
        <p:spPr>
          <a:xfrm>
            <a:off x="1186738" y="5735294"/>
            <a:ext cx="103009" cy="215900"/>
          </a:xfrm>
          <a:prstGeom prst="rect">
            <a:avLst/>
          </a:prstGeom>
          <a:blipFill>
            <a:blip r:embed="rId5" cstate="print"/>
            <a:stretch>
              <a:fillRect/>
            </a:stretch>
          </a:blipFill>
        </p:spPr>
        <p:txBody>
          <a:bodyPr wrap="square" lIns="0" tIns="0" rIns="0" bIns="0" rtlCol="0"/>
          <a:lstStyle/>
          <a:p/>
        </p:txBody>
      </p:sp>
      <p:sp>
        <p:nvSpPr>
          <p:cNvPr id="43" name="object 43"/>
          <p:cNvSpPr/>
          <p:nvPr/>
        </p:nvSpPr>
        <p:spPr>
          <a:xfrm>
            <a:off x="941832" y="5398008"/>
            <a:ext cx="593090" cy="615950"/>
          </a:xfrm>
          <a:custGeom>
            <a:avLst/>
            <a:gdLst/>
            <a:ahLst/>
            <a:cxnLst/>
            <a:rect l="l" t="t" r="r" b="b"/>
            <a:pathLst>
              <a:path w="593090" h="615950">
                <a:moveTo>
                  <a:pt x="197231" y="285038"/>
                </a:moveTo>
                <a:lnTo>
                  <a:pt x="172396" y="260153"/>
                </a:lnTo>
                <a:lnTo>
                  <a:pt x="153335" y="230458"/>
                </a:lnTo>
                <a:lnTo>
                  <a:pt x="141115" y="196704"/>
                </a:lnTo>
                <a:lnTo>
                  <a:pt x="136804" y="159638"/>
                </a:lnTo>
                <a:lnTo>
                  <a:pt x="144977" y="109337"/>
                </a:lnTo>
                <a:lnTo>
                  <a:pt x="167707" y="65535"/>
                </a:lnTo>
                <a:lnTo>
                  <a:pt x="202312" y="30918"/>
                </a:lnTo>
                <a:lnTo>
                  <a:pt x="246109" y="8177"/>
                </a:lnTo>
                <a:lnTo>
                  <a:pt x="296418" y="0"/>
                </a:lnTo>
                <a:lnTo>
                  <a:pt x="346719" y="8177"/>
                </a:lnTo>
                <a:lnTo>
                  <a:pt x="390521" y="30918"/>
                </a:lnTo>
                <a:lnTo>
                  <a:pt x="425138" y="65535"/>
                </a:lnTo>
                <a:lnTo>
                  <a:pt x="447879" y="109337"/>
                </a:lnTo>
                <a:lnTo>
                  <a:pt x="456056" y="159638"/>
                </a:lnTo>
                <a:lnTo>
                  <a:pt x="451737" y="196222"/>
                </a:lnTo>
                <a:lnTo>
                  <a:pt x="439499" y="230030"/>
                </a:lnTo>
                <a:lnTo>
                  <a:pt x="420427" y="259992"/>
                </a:lnTo>
                <a:lnTo>
                  <a:pt x="395605" y="285038"/>
                </a:lnTo>
                <a:lnTo>
                  <a:pt x="442439" y="303456"/>
                </a:lnTo>
                <a:lnTo>
                  <a:pt x="484580" y="329752"/>
                </a:lnTo>
                <a:lnTo>
                  <a:pt x="521111" y="363009"/>
                </a:lnTo>
                <a:lnTo>
                  <a:pt x="551118" y="402307"/>
                </a:lnTo>
                <a:lnTo>
                  <a:pt x="573684" y="446731"/>
                </a:lnTo>
                <a:lnTo>
                  <a:pt x="587895" y="495361"/>
                </a:lnTo>
                <a:lnTo>
                  <a:pt x="592836" y="547281"/>
                </a:lnTo>
                <a:lnTo>
                  <a:pt x="587444" y="573846"/>
                </a:lnTo>
                <a:lnTo>
                  <a:pt x="572754" y="595599"/>
                </a:lnTo>
                <a:lnTo>
                  <a:pt x="550991" y="610297"/>
                </a:lnTo>
                <a:lnTo>
                  <a:pt x="524383" y="615695"/>
                </a:lnTo>
                <a:lnTo>
                  <a:pt x="68402" y="615695"/>
                </a:lnTo>
                <a:lnTo>
                  <a:pt x="41844" y="610297"/>
                </a:lnTo>
                <a:lnTo>
                  <a:pt x="20094" y="595599"/>
                </a:lnTo>
                <a:lnTo>
                  <a:pt x="5397" y="573846"/>
                </a:lnTo>
                <a:lnTo>
                  <a:pt x="0" y="547281"/>
                </a:lnTo>
                <a:lnTo>
                  <a:pt x="4942" y="495361"/>
                </a:lnTo>
                <a:lnTo>
                  <a:pt x="19158" y="446731"/>
                </a:lnTo>
                <a:lnTo>
                  <a:pt x="41729" y="402307"/>
                </a:lnTo>
                <a:lnTo>
                  <a:pt x="71740" y="363009"/>
                </a:lnTo>
                <a:lnTo>
                  <a:pt x="108272" y="329752"/>
                </a:lnTo>
                <a:lnTo>
                  <a:pt x="150408" y="303456"/>
                </a:lnTo>
                <a:lnTo>
                  <a:pt x="197231" y="285038"/>
                </a:lnTo>
                <a:close/>
              </a:path>
            </a:pathLst>
          </a:custGeom>
          <a:ln w="9525">
            <a:solidFill>
              <a:srgbClr val="B1D234"/>
            </a:solidFill>
          </a:ln>
        </p:spPr>
        <p:txBody>
          <a:bodyPr wrap="square" lIns="0" tIns="0" rIns="0" bIns="0" rtlCol="0"/>
          <a:lstStyle/>
          <a:p/>
        </p:txBody>
      </p:sp>
      <p:sp>
        <p:nvSpPr>
          <p:cNvPr id="44" name="object 44"/>
          <p:cNvSpPr/>
          <p:nvPr/>
        </p:nvSpPr>
        <p:spPr>
          <a:xfrm>
            <a:off x="987437" y="5717260"/>
            <a:ext cx="501650" cy="251460"/>
          </a:xfrm>
          <a:custGeom>
            <a:avLst/>
            <a:gdLst/>
            <a:ahLst/>
            <a:cxnLst/>
            <a:rect l="l" t="t" r="r" b="b"/>
            <a:pathLst>
              <a:path w="501650" h="251460">
                <a:moveTo>
                  <a:pt x="478777" y="250837"/>
                </a:moveTo>
                <a:lnTo>
                  <a:pt x="487653" y="249038"/>
                </a:lnTo>
                <a:lnTo>
                  <a:pt x="494922" y="244138"/>
                </a:lnTo>
                <a:lnTo>
                  <a:pt x="499833" y="236885"/>
                </a:lnTo>
                <a:lnTo>
                  <a:pt x="501637" y="228028"/>
                </a:lnTo>
                <a:lnTo>
                  <a:pt x="496983" y="182223"/>
                </a:lnTo>
                <a:lnTo>
                  <a:pt x="483643" y="139490"/>
                </a:lnTo>
                <a:lnTo>
                  <a:pt x="462555" y="100765"/>
                </a:lnTo>
                <a:lnTo>
                  <a:pt x="434652" y="66984"/>
                </a:lnTo>
                <a:lnTo>
                  <a:pt x="400871" y="39081"/>
                </a:lnTo>
                <a:lnTo>
                  <a:pt x="362146" y="17993"/>
                </a:lnTo>
                <a:lnTo>
                  <a:pt x="319414" y="4654"/>
                </a:lnTo>
                <a:lnTo>
                  <a:pt x="273608" y="0"/>
                </a:lnTo>
                <a:lnTo>
                  <a:pt x="228015" y="0"/>
                </a:lnTo>
                <a:lnTo>
                  <a:pt x="182211" y="4654"/>
                </a:lnTo>
                <a:lnTo>
                  <a:pt x="139479" y="17993"/>
                </a:lnTo>
                <a:lnTo>
                  <a:pt x="100757" y="39081"/>
                </a:lnTo>
                <a:lnTo>
                  <a:pt x="66978" y="66984"/>
                </a:lnTo>
                <a:lnTo>
                  <a:pt x="39077" y="100765"/>
                </a:lnTo>
                <a:lnTo>
                  <a:pt x="17991" y="139490"/>
                </a:lnTo>
                <a:lnTo>
                  <a:pt x="4653" y="182223"/>
                </a:lnTo>
                <a:lnTo>
                  <a:pt x="0" y="228028"/>
                </a:lnTo>
                <a:lnTo>
                  <a:pt x="1799" y="236885"/>
                </a:lnTo>
                <a:lnTo>
                  <a:pt x="6697" y="244138"/>
                </a:lnTo>
                <a:lnTo>
                  <a:pt x="13946" y="249038"/>
                </a:lnTo>
                <a:lnTo>
                  <a:pt x="22796" y="250837"/>
                </a:lnTo>
                <a:lnTo>
                  <a:pt x="478777" y="250837"/>
                </a:lnTo>
                <a:close/>
              </a:path>
            </a:pathLst>
          </a:custGeom>
          <a:ln w="9525">
            <a:solidFill>
              <a:srgbClr val="B1D234"/>
            </a:solidFill>
          </a:ln>
        </p:spPr>
        <p:txBody>
          <a:bodyPr wrap="square" lIns="0" tIns="0" rIns="0" bIns="0" rtlCol="0"/>
          <a:lstStyle/>
          <a:p/>
        </p:txBody>
      </p:sp>
      <p:sp>
        <p:nvSpPr>
          <p:cNvPr id="45" name="object 45"/>
          <p:cNvSpPr txBox="1"/>
          <p:nvPr/>
        </p:nvSpPr>
        <p:spPr>
          <a:xfrm>
            <a:off x="768858" y="5301234"/>
            <a:ext cx="920750" cy="1013460"/>
          </a:xfrm>
          <a:prstGeom prst="rect">
            <a:avLst/>
          </a:prstGeom>
          <a:ln w="25400">
            <a:solidFill>
              <a:srgbClr val="A6A6A6"/>
            </a:solidFill>
          </a:ln>
        </p:spPr>
        <p:txBody>
          <a:bodyPr vert="horz" wrap="square" lIns="0" tIns="0" rIns="0" bIns="0" rtlCol="0">
            <a:spAutoFit/>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89230">
              <a:lnSpc>
                <a:spcPct val="100000"/>
              </a:lnSpc>
              <a:spcBef>
                <a:spcPts val="1105"/>
              </a:spcBef>
            </a:pPr>
            <a:r>
              <a:rPr sz="1100" b="1" dirty="0">
                <a:solidFill>
                  <a:srgbClr val="8AC53E"/>
                </a:solidFill>
                <a:latin typeface="微软雅黑" panose="020B0503020204020204" charset="-122"/>
                <a:cs typeface="微软雅黑" panose="020B0503020204020204" charset="-122"/>
              </a:rPr>
              <a:t>客户需求</a:t>
            </a:r>
            <a:endParaRPr sz="1100">
              <a:latin typeface="微软雅黑" panose="020B0503020204020204" charset="-122"/>
              <a:cs typeface="微软雅黑" panose="020B0503020204020204" charset="-122"/>
            </a:endParaRPr>
          </a:p>
        </p:txBody>
      </p:sp>
      <p:sp>
        <p:nvSpPr>
          <p:cNvPr id="46" name="object 46"/>
          <p:cNvSpPr/>
          <p:nvPr/>
        </p:nvSpPr>
        <p:spPr>
          <a:xfrm>
            <a:off x="3512820" y="5443728"/>
            <a:ext cx="599440" cy="559435"/>
          </a:xfrm>
          <a:custGeom>
            <a:avLst/>
            <a:gdLst/>
            <a:ahLst/>
            <a:cxnLst/>
            <a:rect l="l" t="t" r="r" b="b"/>
            <a:pathLst>
              <a:path w="599439" h="559435">
                <a:moveTo>
                  <a:pt x="476122" y="525195"/>
                </a:moveTo>
                <a:lnTo>
                  <a:pt x="415925" y="525195"/>
                </a:lnTo>
                <a:lnTo>
                  <a:pt x="415925" y="554532"/>
                </a:lnTo>
                <a:lnTo>
                  <a:pt x="420624" y="559308"/>
                </a:lnTo>
                <a:lnTo>
                  <a:pt x="471296" y="559308"/>
                </a:lnTo>
                <a:lnTo>
                  <a:pt x="475995" y="554532"/>
                </a:lnTo>
                <a:lnTo>
                  <a:pt x="476122" y="525195"/>
                </a:lnTo>
                <a:close/>
              </a:path>
              <a:path w="599439" h="559435">
                <a:moveTo>
                  <a:pt x="557101" y="511746"/>
                </a:moveTo>
                <a:lnTo>
                  <a:pt x="508634" y="511746"/>
                </a:lnTo>
                <a:lnTo>
                  <a:pt x="525399" y="528408"/>
                </a:lnTo>
                <a:lnTo>
                  <a:pt x="529463" y="532511"/>
                </a:lnTo>
                <a:lnTo>
                  <a:pt x="536193" y="532511"/>
                </a:lnTo>
                <a:lnTo>
                  <a:pt x="540384" y="528408"/>
                </a:lnTo>
                <a:lnTo>
                  <a:pt x="557101" y="511746"/>
                </a:lnTo>
                <a:close/>
              </a:path>
              <a:path w="599439" h="559435">
                <a:moveTo>
                  <a:pt x="358520" y="280974"/>
                </a:moveTo>
                <a:lnTo>
                  <a:pt x="323976" y="312750"/>
                </a:lnTo>
                <a:lnTo>
                  <a:pt x="319913" y="316941"/>
                </a:lnTo>
                <a:lnTo>
                  <a:pt x="319913" y="323659"/>
                </a:lnTo>
                <a:lnTo>
                  <a:pt x="340740" y="344322"/>
                </a:lnTo>
                <a:lnTo>
                  <a:pt x="336456" y="352010"/>
                </a:lnTo>
                <a:lnTo>
                  <a:pt x="332755" y="360011"/>
                </a:lnTo>
                <a:lnTo>
                  <a:pt x="329650" y="368305"/>
                </a:lnTo>
                <a:lnTo>
                  <a:pt x="327151" y="376872"/>
                </a:lnTo>
                <a:lnTo>
                  <a:pt x="297688" y="376872"/>
                </a:lnTo>
                <a:lnTo>
                  <a:pt x="292988" y="381546"/>
                </a:lnTo>
                <a:lnTo>
                  <a:pt x="292988" y="432130"/>
                </a:lnTo>
                <a:lnTo>
                  <a:pt x="297688" y="436803"/>
                </a:lnTo>
                <a:lnTo>
                  <a:pt x="327151" y="436803"/>
                </a:lnTo>
                <a:lnTo>
                  <a:pt x="329648" y="445370"/>
                </a:lnTo>
                <a:lnTo>
                  <a:pt x="332739" y="453664"/>
                </a:lnTo>
                <a:lnTo>
                  <a:pt x="336403" y="461665"/>
                </a:lnTo>
                <a:lnTo>
                  <a:pt x="340613" y="469353"/>
                </a:lnTo>
                <a:lnTo>
                  <a:pt x="323976" y="486016"/>
                </a:lnTo>
                <a:lnTo>
                  <a:pt x="321944" y="487972"/>
                </a:lnTo>
                <a:lnTo>
                  <a:pt x="320928" y="490702"/>
                </a:lnTo>
                <a:lnTo>
                  <a:pt x="320928" y="496252"/>
                </a:lnTo>
                <a:lnTo>
                  <a:pt x="322071" y="498881"/>
                </a:lnTo>
                <a:lnTo>
                  <a:pt x="323976" y="500938"/>
                </a:lnTo>
                <a:lnTo>
                  <a:pt x="351663" y="528408"/>
                </a:lnTo>
                <a:lnTo>
                  <a:pt x="353694" y="530466"/>
                </a:lnTo>
                <a:lnTo>
                  <a:pt x="356362" y="531431"/>
                </a:lnTo>
                <a:lnTo>
                  <a:pt x="361822" y="531431"/>
                </a:lnTo>
                <a:lnTo>
                  <a:pt x="364489" y="530466"/>
                </a:lnTo>
                <a:lnTo>
                  <a:pt x="366521" y="528408"/>
                </a:lnTo>
                <a:lnTo>
                  <a:pt x="383285" y="511746"/>
                </a:lnTo>
                <a:lnTo>
                  <a:pt x="557101" y="511746"/>
                </a:lnTo>
                <a:lnTo>
                  <a:pt x="567943" y="500938"/>
                </a:lnTo>
                <a:lnTo>
                  <a:pt x="572007" y="496747"/>
                </a:lnTo>
                <a:lnTo>
                  <a:pt x="572007" y="490118"/>
                </a:lnTo>
                <a:lnTo>
                  <a:pt x="571039" y="489140"/>
                </a:lnTo>
                <a:lnTo>
                  <a:pt x="446024" y="489140"/>
                </a:lnTo>
                <a:lnTo>
                  <a:pt x="413871" y="482661"/>
                </a:lnTo>
                <a:lnTo>
                  <a:pt x="387588" y="465010"/>
                </a:lnTo>
                <a:lnTo>
                  <a:pt x="369853" y="438862"/>
                </a:lnTo>
                <a:lnTo>
                  <a:pt x="363352" y="406920"/>
                </a:lnTo>
                <a:lnTo>
                  <a:pt x="369853" y="374867"/>
                </a:lnTo>
                <a:lnTo>
                  <a:pt x="387588" y="348684"/>
                </a:lnTo>
                <a:lnTo>
                  <a:pt x="413871" y="331017"/>
                </a:lnTo>
                <a:lnTo>
                  <a:pt x="446024" y="324535"/>
                </a:lnTo>
                <a:lnTo>
                  <a:pt x="571048" y="324535"/>
                </a:lnTo>
                <a:lnTo>
                  <a:pt x="571919" y="323659"/>
                </a:lnTo>
                <a:lnTo>
                  <a:pt x="572007" y="316941"/>
                </a:lnTo>
                <a:lnTo>
                  <a:pt x="567943" y="312750"/>
                </a:lnTo>
                <a:lnTo>
                  <a:pt x="557089" y="301929"/>
                </a:lnTo>
                <a:lnTo>
                  <a:pt x="383285" y="301929"/>
                </a:lnTo>
                <a:lnTo>
                  <a:pt x="366521" y="285267"/>
                </a:lnTo>
                <a:lnTo>
                  <a:pt x="363600" y="282244"/>
                </a:lnTo>
                <a:lnTo>
                  <a:pt x="358520" y="280974"/>
                </a:lnTo>
                <a:close/>
              </a:path>
              <a:path w="599439" h="559435">
                <a:moveTo>
                  <a:pt x="508634" y="511746"/>
                </a:moveTo>
                <a:lnTo>
                  <a:pt x="383285" y="511746"/>
                </a:lnTo>
                <a:lnTo>
                  <a:pt x="390973" y="515944"/>
                </a:lnTo>
                <a:lnTo>
                  <a:pt x="398970" y="519604"/>
                </a:lnTo>
                <a:lnTo>
                  <a:pt x="407253" y="522697"/>
                </a:lnTo>
                <a:lnTo>
                  <a:pt x="415797" y="525195"/>
                </a:lnTo>
                <a:lnTo>
                  <a:pt x="476250" y="525195"/>
                </a:lnTo>
                <a:lnTo>
                  <a:pt x="484739" y="522697"/>
                </a:lnTo>
                <a:lnTo>
                  <a:pt x="493013" y="519604"/>
                </a:lnTo>
                <a:lnTo>
                  <a:pt x="501003" y="515944"/>
                </a:lnTo>
                <a:lnTo>
                  <a:pt x="508634" y="511746"/>
                </a:lnTo>
                <a:close/>
              </a:path>
              <a:path w="599439" h="559435">
                <a:moveTo>
                  <a:pt x="120903" y="258152"/>
                </a:moveTo>
                <a:lnTo>
                  <a:pt x="25018" y="258152"/>
                </a:lnTo>
                <a:lnTo>
                  <a:pt x="15323" y="260103"/>
                </a:lnTo>
                <a:lnTo>
                  <a:pt x="7365" y="265426"/>
                </a:lnTo>
                <a:lnTo>
                  <a:pt x="1980" y="273326"/>
                </a:lnTo>
                <a:lnTo>
                  <a:pt x="0" y="283006"/>
                </a:lnTo>
                <a:lnTo>
                  <a:pt x="0" y="464312"/>
                </a:lnTo>
                <a:lnTo>
                  <a:pt x="1980" y="473992"/>
                </a:lnTo>
                <a:lnTo>
                  <a:pt x="7365" y="481891"/>
                </a:lnTo>
                <a:lnTo>
                  <a:pt x="15323" y="487214"/>
                </a:lnTo>
                <a:lnTo>
                  <a:pt x="25018" y="489165"/>
                </a:lnTo>
                <a:lnTo>
                  <a:pt x="120903" y="489165"/>
                </a:lnTo>
                <a:lnTo>
                  <a:pt x="130653" y="487214"/>
                </a:lnTo>
                <a:lnTo>
                  <a:pt x="138604" y="481891"/>
                </a:lnTo>
                <a:lnTo>
                  <a:pt x="139683" y="480301"/>
                </a:lnTo>
                <a:lnTo>
                  <a:pt x="67055" y="480301"/>
                </a:lnTo>
                <a:lnTo>
                  <a:pt x="62356" y="475615"/>
                </a:lnTo>
                <a:lnTo>
                  <a:pt x="62356" y="463918"/>
                </a:lnTo>
                <a:lnTo>
                  <a:pt x="67055" y="459143"/>
                </a:lnTo>
                <a:lnTo>
                  <a:pt x="145922" y="459143"/>
                </a:lnTo>
                <a:lnTo>
                  <a:pt x="145922" y="450367"/>
                </a:lnTo>
                <a:lnTo>
                  <a:pt x="30099" y="450367"/>
                </a:lnTo>
                <a:lnTo>
                  <a:pt x="30099" y="288175"/>
                </a:lnTo>
                <a:lnTo>
                  <a:pt x="145922" y="288175"/>
                </a:lnTo>
                <a:lnTo>
                  <a:pt x="145922" y="283006"/>
                </a:lnTo>
                <a:lnTo>
                  <a:pt x="143960" y="273326"/>
                </a:lnTo>
                <a:lnTo>
                  <a:pt x="138604" y="265426"/>
                </a:lnTo>
                <a:lnTo>
                  <a:pt x="130653" y="260103"/>
                </a:lnTo>
                <a:lnTo>
                  <a:pt x="120903" y="258152"/>
                </a:lnTo>
                <a:close/>
              </a:path>
              <a:path w="599439" h="559435">
                <a:moveTo>
                  <a:pt x="571048" y="324535"/>
                </a:moveTo>
                <a:lnTo>
                  <a:pt x="446024" y="324535"/>
                </a:lnTo>
                <a:lnTo>
                  <a:pt x="478103" y="331017"/>
                </a:lnTo>
                <a:lnTo>
                  <a:pt x="504348" y="348684"/>
                </a:lnTo>
                <a:lnTo>
                  <a:pt x="522069" y="374867"/>
                </a:lnTo>
                <a:lnTo>
                  <a:pt x="528568" y="406920"/>
                </a:lnTo>
                <a:lnTo>
                  <a:pt x="522069" y="438862"/>
                </a:lnTo>
                <a:lnTo>
                  <a:pt x="504348" y="465010"/>
                </a:lnTo>
                <a:lnTo>
                  <a:pt x="478103" y="482661"/>
                </a:lnTo>
                <a:lnTo>
                  <a:pt x="446024" y="489140"/>
                </a:lnTo>
                <a:lnTo>
                  <a:pt x="571039" y="489140"/>
                </a:lnTo>
                <a:lnTo>
                  <a:pt x="567943" y="486016"/>
                </a:lnTo>
                <a:lnTo>
                  <a:pt x="551179" y="469353"/>
                </a:lnTo>
                <a:lnTo>
                  <a:pt x="555464" y="461665"/>
                </a:lnTo>
                <a:lnTo>
                  <a:pt x="559165" y="453664"/>
                </a:lnTo>
                <a:lnTo>
                  <a:pt x="562270" y="445370"/>
                </a:lnTo>
                <a:lnTo>
                  <a:pt x="564768" y="436803"/>
                </a:lnTo>
                <a:lnTo>
                  <a:pt x="594105" y="436803"/>
                </a:lnTo>
                <a:lnTo>
                  <a:pt x="598931" y="432130"/>
                </a:lnTo>
                <a:lnTo>
                  <a:pt x="598931" y="381546"/>
                </a:lnTo>
                <a:lnTo>
                  <a:pt x="594105" y="376872"/>
                </a:lnTo>
                <a:lnTo>
                  <a:pt x="564768" y="376872"/>
                </a:lnTo>
                <a:lnTo>
                  <a:pt x="562270" y="368305"/>
                </a:lnTo>
                <a:lnTo>
                  <a:pt x="559165" y="360011"/>
                </a:lnTo>
                <a:lnTo>
                  <a:pt x="555464" y="352010"/>
                </a:lnTo>
                <a:lnTo>
                  <a:pt x="551179" y="344322"/>
                </a:lnTo>
                <a:lnTo>
                  <a:pt x="567943" y="327660"/>
                </a:lnTo>
                <a:lnTo>
                  <a:pt x="571048" y="324535"/>
                </a:lnTo>
                <a:close/>
              </a:path>
              <a:path w="599439" h="559435">
                <a:moveTo>
                  <a:pt x="145922" y="459143"/>
                </a:moveTo>
                <a:lnTo>
                  <a:pt x="78739" y="459143"/>
                </a:lnTo>
                <a:lnTo>
                  <a:pt x="83565" y="463918"/>
                </a:lnTo>
                <a:lnTo>
                  <a:pt x="83565" y="475615"/>
                </a:lnTo>
                <a:lnTo>
                  <a:pt x="78739" y="480301"/>
                </a:lnTo>
                <a:lnTo>
                  <a:pt x="139683" y="480301"/>
                </a:lnTo>
                <a:lnTo>
                  <a:pt x="143960" y="473992"/>
                </a:lnTo>
                <a:lnTo>
                  <a:pt x="145922" y="464312"/>
                </a:lnTo>
                <a:lnTo>
                  <a:pt x="145922" y="459143"/>
                </a:lnTo>
                <a:close/>
              </a:path>
              <a:path w="599439" h="559435">
                <a:moveTo>
                  <a:pt x="145922" y="288175"/>
                </a:moveTo>
                <a:lnTo>
                  <a:pt x="115824" y="288175"/>
                </a:lnTo>
                <a:lnTo>
                  <a:pt x="115824" y="450367"/>
                </a:lnTo>
                <a:lnTo>
                  <a:pt x="145922" y="450367"/>
                </a:lnTo>
                <a:lnTo>
                  <a:pt x="145922" y="288175"/>
                </a:lnTo>
                <a:close/>
              </a:path>
              <a:path w="599439" h="559435">
                <a:moveTo>
                  <a:pt x="446024" y="368033"/>
                </a:moveTo>
                <a:lnTo>
                  <a:pt x="430803" y="371089"/>
                </a:lnTo>
                <a:lnTo>
                  <a:pt x="418369" y="379423"/>
                </a:lnTo>
                <a:lnTo>
                  <a:pt x="409983" y="391784"/>
                </a:lnTo>
                <a:lnTo>
                  <a:pt x="406907" y="406920"/>
                </a:lnTo>
                <a:lnTo>
                  <a:pt x="409983" y="422056"/>
                </a:lnTo>
                <a:lnTo>
                  <a:pt x="418369" y="434417"/>
                </a:lnTo>
                <a:lnTo>
                  <a:pt x="430803" y="442751"/>
                </a:lnTo>
                <a:lnTo>
                  <a:pt x="446024" y="445808"/>
                </a:lnTo>
                <a:lnTo>
                  <a:pt x="461170" y="442751"/>
                </a:lnTo>
                <a:lnTo>
                  <a:pt x="473567" y="434417"/>
                </a:lnTo>
                <a:lnTo>
                  <a:pt x="481939" y="422056"/>
                </a:lnTo>
                <a:lnTo>
                  <a:pt x="485013" y="406920"/>
                </a:lnTo>
                <a:lnTo>
                  <a:pt x="481939" y="391784"/>
                </a:lnTo>
                <a:lnTo>
                  <a:pt x="473567" y="379423"/>
                </a:lnTo>
                <a:lnTo>
                  <a:pt x="461170" y="371089"/>
                </a:lnTo>
                <a:lnTo>
                  <a:pt x="446024" y="368033"/>
                </a:lnTo>
                <a:close/>
              </a:path>
              <a:path w="599439" h="559435">
                <a:moveTo>
                  <a:pt x="256666" y="369011"/>
                </a:moveTo>
                <a:lnTo>
                  <a:pt x="171068" y="369011"/>
                </a:lnTo>
                <a:lnTo>
                  <a:pt x="171068" y="424992"/>
                </a:lnTo>
                <a:lnTo>
                  <a:pt x="252983" y="424992"/>
                </a:lnTo>
                <a:lnTo>
                  <a:pt x="252983" y="406692"/>
                </a:lnTo>
                <a:lnTo>
                  <a:pt x="205485" y="406692"/>
                </a:lnTo>
                <a:lnTo>
                  <a:pt x="199643" y="400951"/>
                </a:lnTo>
                <a:lnTo>
                  <a:pt x="199643" y="386727"/>
                </a:lnTo>
                <a:lnTo>
                  <a:pt x="205485" y="380987"/>
                </a:lnTo>
                <a:lnTo>
                  <a:pt x="252983" y="380987"/>
                </a:lnTo>
                <a:lnTo>
                  <a:pt x="254380" y="374751"/>
                </a:lnTo>
                <a:lnTo>
                  <a:pt x="256666" y="369011"/>
                </a:lnTo>
                <a:close/>
              </a:path>
              <a:path w="599439" h="559435">
                <a:moveTo>
                  <a:pt x="252983" y="380987"/>
                </a:moveTo>
                <a:lnTo>
                  <a:pt x="219709" y="380987"/>
                </a:lnTo>
                <a:lnTo>
                  <a:pt x="225551" y="386727"/>
                </a:lnTo>
                <a:lnTo>
                  <a:pt x="225551" y="400951"/>
                </a:lnTo>
                <a:lnTo>
                  <a:pt x="219709" y="406692"/>
                </a:lnTo>
                <a:lnTo>
                  <a:pt x="252983" y="406692"/>
                </a:lnTo>
                <a:lnTo>
                  <a:pt x="252983" y="380987"/>
                </a:lnTo>
                <a:close/>
              </a:path>
              <a:path w="599439" h="559435">
                <a:moveTo>
                  <a:pt x="323213" y="175450"/>
                </a:moveTo>
                <a:lnTo>
                  <a:pt x="283337" y="175450"/>
                </a:lnTo>
                <a:lnTo>
                  <a:pt x="283337" y="305257"/>
                </a:lnTo>
                <a:lnTo>
                  <a:pt x="285876" y="297548"/>
                </a:lnTo>
                <a:lnTo>
                  <a:pt x="289813" y="290245"/>
                </a:lnTo>
                <a:lnTo>
                  <a:pt x="323341" y="257009"/>
                </a:lnTo>
                <a:lnTo>
                  <a:pt x="323468" y="176707"/>
                </a:lnTo>
                <a:lnTo>
                  <a:pt x="323213" y="175450"/>
                </a:lnTo>
                <a:close/>
              </a:path>
              <a:path w="599439" h="559435">
                <a:moveTo>
                  <a:pt x="476250" y="288480"/>
                </a:moveTo>
                <a:lnTo>
                  <a:pt x="415797" y="288480"/>
                </a:lnTo>
                <a:lnTo>
                  <a:pt x="407253" y="290978"/>
                </a:lnTo>
                <a:lnTo>
                  <a:pt x="398970" y="294071"/>
                </a:lnTo>
                <a:lnTo>
                  <a:pt x="390973" y="297731"/>
                </a:lnTo>
                <a:lnTo>
                  <a:pt x="383285" y="301929"/>
                </a:lnTo>
                <a:lnTo>
                  <a:pt x="508507" y="301929"/>
                </a:lnTo>
                <a:lnTo>
                  <a:pt x="500895" y="297731"/>
                </a:lnTo>
                <a:lnTo>
                  <a:pt x="492950" y="294071"/>
                </a:lnTo>
                <a:lnTo>
                  <a:pt x="484719" y="290978"/>
                </a:lnTo>
                <a:lnTo>
                  <a:pt x="476250" y="288480"/>
                </a:lnTo>
                <a:close/>
              </a:path>
              <a:path w="599439" h="559435">
                <a:moveTo>
                  <a:pt x="536066" y="280974"/>
                </a:moveTo>
                <a:lnTo>
                  <a:pt x="529081" y="281470"/>
                </a:lnTo>
                <a:lnTo>
                  <a:pt x="525399" y="285267"/>
                </a:lnTo>
                <a:lnTo>
                  <a:pt x="508634" y="301929"/>
                </a:lnTo>
                <a:lnTo>
                  <a:pt x="557089" y="301929"/>
                </a:lnTo>
                <a:lnTo>
                  <a:pt x="536066" y="280974"/>
                </a:lnTo>
                <a:close/>
              </a:path>
              <a:path w="599439" h="559435">
                <a:moveTo>
                  <a:pt x="471296" y="254469"/>
                </a:moveTo>
                <a:lnTo>
                  <a:pt x="420624" y="254469"/>
                </a:lnTo>
                <a:lnTo>
                  <a:pt x="415925" y="259143"/>
                </a:lnTo>
                <a:lnTo>
                  <a:pt x="415925" y="288480"/>
                </a:lnTo>
                <a:lnTo>
                  <a:pt x="475995" y="288480"/>
                </a:lnTo>
                <a:lnTo>
                  <a:pt x="475995" y="259143"/>
                </a:lnTo>
                <a:lnTo>
                  <a:pt x="471296" y="254469"/>
                </a:lnTo>
                <a:close/>
              </a:path>
              <a:path w="599439" h="559435">
                <a:moveTo>
                  <a:pt x="568197" y="242227"/>
                </a:moveTo>
                <a:lnTo>
                  <a:pt x="532764" y="242227"/>
                </a:lnTo>
                <a:lnTo>
                  <a:pt x="542567" y="243176"/>
                </a:lnTo>
                <a:lnTo>
                  <a:pt x="551846" y="245951"/>
                </a:lnTo>
                <a:lnTo>
                  <a:pt x="560411" y="250445"/>
                </a:lnTo>
                <a:lnTo>
                  <a:pt x="568070" y="256552"/>
                </a:lnTo>
                <a:lnTo>
                  <a:pt x="568197" y="242227"/>
                </a:lnTo>
                <a:close/>
              </a:path>
              <a:path w="599439" h="559435">
                <a:moveTo>
                  <a:pt x="568197" y="40005"/>
                </a:moveTo>
                <a:lnTo>
                  <a:pt x="528065" y="40005"/>
                </a:lnTo>
                <a:lnTo>
                  <a:pt x="528065" y="242709"/>
                </a:lnTo>
                <a:lnTo>
                  <a:pt x="529716" y="242608"/>
                </a:lnTo>
                <a:lnTo>
                  <a:pt x="531240" y="242227"/>
                </a:lnTo>
                <a:lnTo>
                  <a:pt x="568197" y="242227"/>
                </a:lnTo>
                <a:lnTo>
                  <a:pt x="568197" y="40005"/>
                </a:lnTo>
                <a:close/>
              </a:path>
              <a:path w="599439" h="559435">
                <a:moveTo>
                  <a:pt x="282066" y="135509"/>
                </a:moveTo>
                <a:lnTo>
                  <a:pt x="143128" y="135509"/>
                </a:lnTo>
                <a:lnTo>
                  <a:pt x="127015" y="138754"/>
                </a:lnTo>
                <a:lnTo>
                  <a:pt x="113855" y="147597"/>
                </a:lnTo>
                <a:lnTo>
                  <a:pt x="104981" y="160696"/>
                </a:lnTo>
                <a:lnTo>
                  <a:pt x="101726" y="176707"/>
                </a:lnTo>
                <a:lnTo>
                  <a:pt x="101726" y="233133"/>
                </a:lnTo>
                <a:lnTo>
                  <a:pt x="128777" y="233133"/>
                </a:lnTo>
                <a:lnTo>
                  <a:pt x="136143" y="235089"/>
                </a:lnTo>
                <a:lnTo>
                  <a:pt x="142747" y="238404"/>
                </a:lnTo>
                <a:lnTo>
                  <a:pt x="143128" y="175450"/>
                </a:lnTo>
                <a:lnTo>
                  <a:pt x="323213" y="175450"/>
                </a:lnTo>
                <a:lnTo>
                  <a:pt x="320214" y="160696"/>
                </a:lnTo>
                <a:lnTo>
                  <a:pt x="311340" y="147597"/>
                </a:lnTo>
                <a:lnTo>
                  <a:pt x="298180" y="138754"/>
                </a:lnTo>
                <a:lnTo>
                  <a:pt x="282066" y="135509"/>
                </a:lnTo>
                <a:close/>
              </a:path>
              <a:path w="599439" h="559435">
                <a:moveTo>
                  <a:pt x="529843" y="0"/>
                </a:moveTo>
                <a:lnTo>
                  <a:pt x="209803" y="0"/>
                </a:lnTo>
                <a:lnTo>
                  <a:pt x="194843" y="3028"/>
                </a:lnTo>
                <a:lnTo>
                  <a:pt x="182610" y="11271"/>
                </a:lnTo>
                <a:lnTo>
                  <a:pt x="174353" y="23467"/>
                </a:lnTo>
                <a:lnTo>
                  <a:pt x="171322" y="38354"/>
                </a:lnTo>
                <a:lnTo>
                  <a:pt x="171322" y="105410"/>
                </a:lnTo>
                <a:lnTo>
                  <a:pt x="211454" y="105410"/>
                </a:lnTo>
                <a:lnTo>
                  <a:pt x="211454" y="40005"/>
                </a:lnTo>
                <a:lnTo>
                  <a:pt x="568197" y="40005"/>
                </a:lnTo>
                <a:lnTo>
                  <a:pt x="568197" y="38354"/>
                </a:lnTo>
                <a:lnTo>
                  <a:pt x="565187" y="23467"/>
                </a:lnTo>
                <a:lnTo>
                  <a:pt x="556974" y="11271"/>
                </a:lnTo>
                <a:lnTo>
                  <a:pt x="544784" y="3028"/>
                </a:lnTo>
                <a:lnTo>
                  <a:pt x="529843" y="0"/>
                </a:lnTo>
                <a:close/>
              </a:path>
            </a:pathLst>
          </a:custGeom>
          <a:solidFill>
            <a:srgbClr val="B1D234"/>
          </a:solidFill>
        </p:spPr>
        <p:txBody>
          <a:bodyPr wrap="square" lIns="0" tIns="0" rIns="0" bIns="0" rtlCol="0"/>
          <a:lstStyle/>
          <a:p/>
        </p:txBody>
      </p:sp>
      <p:sp>
        <p:nvSpPr>
          <p:cNvPr id="47" name="object 47"/>
          <p:cNvSpPr/>
          <p:nvPr/>
        </p:nvSpPr>
        <p:spPr>
          <a:xfrm>
            <a:off x="3575177" y="5902871"/>
            <a:ext cx="21590" cy="21590"/>
          </a:xfrm>
          <a:custGeom>
            <a:avLst/>
            <a:gdLst/>
            <a:ahLst/>
            <a:cxnLst/>
            <a:rect l="l" t="t" r="r" b="b"/>
            <a:pathLst>
              <a:path w="21589" h="21589">
                <a:moveTo>
                  <a:pt x="10540" y="0"/>
                </a:moveTo>
                <a:lnTo>
                  <a:pt x="4699" y="0"/>
                </a:lnTo>
                <a:lnTo>
                  <a:pt x="0" y="4775"/>
                </a:lnTo>
                <a:lnTo>
                  <a:pt x="0" y="10629"/>
                </a:lnTo>
                <a:lnTo>
                  <a:pt x="0" y="16471"/>
                </a:lnTo>
                <a:lnTo>
                  <a:pt x="4699" y="21158"/>
                </a:lnTo>
                <a:lnTo>
                  <a:pt x="10540" y="21158"/>
                </a:lnTo>
                <a:lnTo>
                  <a:pt x="16383" y="21158"/>
                </a:lnTo>
                <a:lnTo>
                  <a:pt x="21209" y="16471"/>
                </a:lnTo>
                <a:lnTo>
                  <a:pt x="21209" y="10629"/>
                </a:lnTo>
                <a:lnTo>
                  <a:pt x="21209" y="4775"/>
                </a:lnTo>
                <a:lnTo>
                  <a:pt x="16383" y="0"/>
                </a:lnTo>
                <a:lnTo>
                  <a:pt x="10540" y="0"/>
                </a:lnTo>
                <a:close/>
              </a:path>
            </a:pathLst>
          </a:custGeom>
          <a:ln w="9525">
            <a:solidFill>
              <a:srgbClr val="B1D234"/>
            </a:solidFill>
          </a:ln>
        </p:spPr>
        <p:txBody>
          <a:bodyPr wrap="square" lIns="0" tIns="0" rIns="0" bIns="0" rtlCol="0"/>
          <a:lstStyle/>
          <a:p/>
        </p:txBody>
      </p:sp>
      <p:sp>
        <p:nvSpPr>
          <p:cNvPr id="48" name="object 48"/>
          <p:cNvSpPr/>
          <p:nvPr/>
        </p:nvSpPr>
        <p:spPr>
          <a:xfrm>
            <a:off x="3712464" y="5824715"/>
            <a:ext cx="26034" cy="26034"/>
          </a:xfrm>
          <a:custGeom>
            <a:avLst/>
            <a:gdLst/>
            <a:ahLst/>
            <a:cxnLst/>
            <a:rect l="l" t="t" r="r" b="b"/>
            <a:pathLst>
              <a:path w="26035" h="26035">
                <a:moveTo>
                  <a:pt x="12953" y="0"/>
                </a:moveTo>
                <a:lnTo>
                  <a:pt x="5841" y="0"/>
                </a:lnTo>
                <a:lnTo>
                  <a:pt x="0" y="5740"/>
                </a:lnTo>
                <a:lnTo>
                  <a:pt x="0" y="12852"/>
                </a:lnTo>
                <a:lnTo>
                  <a:pt x="0" y="19964"/>
                </a:lnTo>
                <a:lnTo>
                  <a:pt x="5841" y="25704"/>
                </a:lnTo>
                <a:lnTo>
                  <a:pt x="12953" y="25704"/>
                </a:lnTo>
                <a:lnTo>
                  <a:pt x="20065" y="25704"/>
                </a:lnTo>
                <a:lnTo>
                  <a:pt x="25908" y="19964"/>
                </a:lnTo>
                <a:lnTo>
                  <a:pt x="25908" y="12852"/>
                </a:lnTo>
                <a:lnTo>
                  <a:pt x="25908" y="5740"/>
                </a:lnTo>
                <a:lnTo>
                  <a:pt x="20065" y="0"/>
                </a:lnTo>
                <a:lnTo>
                  <a:pt x="12953" y="0"/>
                </a:lnTo>
                <a:close/>
              </a:path>
            </a:pathLst>
          </a:custGeom>
          <a:ln w="9524">
            <a:solidFill>
              <a:srgbClr val="B1D234"/>
            </a:solidFill>
          </a:ln>
        </p:spPr>
        <p:txBody>
          <a:bodyPr wrap="square" lIns="0" tIns="0" rIns="0" bIns="0" rtlCol="0"/>
          <a:lstStyle/>
          <a:p/>
        </p:txBody>
      </p:sp>
      <p:sp>
        <p:nvSpPr>
          <p:cNvPr id="49" name="object 49"/>
          <p:cNvSpPr/>
          <p:nvPr/>
        </p:nvSpPr>
        <p:spPr>
          <a:xfrm>
            <a:off x="3683889" y="5812739"/>
            <a:ext cx="85725" cy="56515"/>
          </a:xfrm>
          <a:custGeom>
            <a:avLst/>
            <a:gdLst/>
            <a:ahLst/>
            <a:cxnLst/>
            <a:rect l="l" t="t" r="r" b="b"/>
            <a:pathLst>
              <a:path w="85725" h="56514">
                <a:moveTo>
                  <a:pt x="0" y="0"/>
                </a:moveTo>
                <a:lnTo>
                  <a:pt x="85598" y="0"/>
                </a:lnTo>
                <a:lnTo>
                  <a:pt x="83312" y="5740"/>
                </a:lnTo>
                <a:lnTo>
                  <a:pt x="81914" y="11874"/>
                </a:lnTo>
                <a:lnTo>
                  <a:pt x="81914" y="18402"/>
                </a:lnTo>
                <a:lnTo>
                  <a:pt x="81914" y="41579"/>
                </a:lnTo>
                <a:lnTo>
                  <a:pt x="81914" y="55981"/>
                </a:lnTo>
                <a:lnTo>
                  <a:pt x="0" y="55981"/>
                </a:lnTo>
                <a:lnTo>
                  <a:pt x="0" y="41579"/>
                </a:lnTo>
                <a:lnTo>
                  <a:pt x="0" y="0"/>
                </a:lnTo>
                <a:close/>
              </a:path>
            </a:pathLst>
          </a:custGeom>
          <a:ln w="9524">
            <a:solidFill>
              <a:srgbClr val="B1D234"/>
            </a:solidFill>
          </a:ln>
        </p:spPr>
        <p:txBody>
          <a:bodyPr wrap="square" lIns="0" tIns="0" rIns="0" bIns="0" rtlCol="0"/>
          <a:lstStyle/>
          <a:p/>
        </p:txBody>
      </p:sp>
      <p:sp>
        <p:nvSpPr>
          <p:cNvPr id="50" name="object 50"/>
          <p:cNvSpPr/>
          <p:nvPr/>
        </p:nvSpPr>
        <p:spPr>
          <a:xfrm>
            <a:off x="3871404" y="5763501"/>
            <a:ext cx="174752" cy="174129"/>
          </a:xfrm>
          <a:prstGeom prst="rect">
            <a:avLst/>
          </a:prstGeom>
          <a:blipFill>
            <a:blip r:embed="rId6" cstate="print"/>
            <a:stretch>
              <a:fillRect/>
            </a:stretch>
          </a:blipFill>
        </p:spPr>
        <p:txBody>
          <a:bodyPr wrap="square" lIns="0" tIns="0" rIns="0" bIns="0" rtlCol="0"/>
          <a:lstStyle/>
          <a:p/>
        </p:txBody>
      </p:sp>
      <p:sp>
        <p:nvSpPr>
          <p:cNvPr id="51" name="object 51"/>
          <p:cNvSpPr/>
          <p:nvPr/>
        </p:nvSpPr>
        <p:spPr>
          <a:xfrm>
            <a:off x="3542919" y="5731903"/>
            <a:ext cx="85725" cy="162560"/>
          </a:xfrm>
          <a:custGeom>
            <a:avLst/>
            <a:gdLst/>
            <a:ahLst/>
            <a:cxnLst/>
            <a:rect l="l" t="t" r="r" b="b"/>
            <a:pathLst>
              <a:path w="85725" h="162560">
                <a:moveTo>
                  <a:pt x="0" y="0"/>
                </a:moveTo>
                <a:lnTo>
                  <a:pt x="0" y="162191"/>
                </a:lnTo>
                <a:lnTo>
                  <a:pt x="85725" y="162191"/>
                </a:lnTo>
                <a:lnTo>
                  <a:pt x="85725" y="0"/>
                </a:lnTo>
                <a:lnTo>
                  <a:pt x="0" y="0"/>
                </a:lnTo>
                <a:close/>
              </a:path>
            </a:pathLst>
          </a:custGeom>
          <a:ln w="9525">
            <a:solidFill>
              <a:srgbClr val="B1D234"/>
            </a:solidFill>
          </a:ln>
        </p:spPr>
        <p:txBody>
          <a:bodyPr wrap="square" lIns="0" tIns="0" rIns="0" bIns="0" rtlCol="0"/>
          <a:lstStyle/>
          <a:p/>
        </p:txBody>
      </p:sp>
      <p:sp>
        <p:nvSpPr>
          <p:cNvPr id="52" name="object 52"/>
          <p:cNvSpPr/>
          <p:nvPr/>
        </p:nvSpPr>
        <p:spPr>
          <a:xfrm>
            <a:off x="3512820" y="5701881"/>
            <a:ext cx="146050" cy="231140"/>
          </a:xfrm>
          <a:custGeom>
            <a:avLst/>
            <a:gdLst/>
            <a:ahLst/>
            <a:cxnLst/>
            <a:rect l="l" t="t" r="r" b="b"/>
            <a:pathLst>
              <a:path w="146050" h="231139">
                <a:moveTo>
                  <a:pt x="25018" y="0"/>
                </a:moveTo>
                <a:lnTo>
                  <a:pt x="120903" y="0"/>
                </a:lnTo>
                <a:lnTo>
                  <a:pt x="130653" y="1951"/>
                </a:lnTo>
                <a:lnTo>
                  <a:pt x="138604" y="7273"/>
                </a:lnTo>
                <a:lnTo>
                  <a:pt x="143960" y="15173"/>
                </a:lnTo>
                <a:lnTo>
                  <a:pt x="145922" y="24853"/>
                </a:lnTo>
                <a:lnTo>
                  <a:pt x="145922" y="206159"/>
                </a:lnTo>
                <a:lnTo>
                  <a:pt x="143960" y="215839"/>
                </a:lnTo>
                <a:lnTo>
                  <a:pt x="138604" y="223739"/>
                </a:lnTo>
                <a:lnTo>
                  <a:pt x="130653" y="229061"/>
                </a:lnTo>
                <a:lnTo>
                  <a:pt x="120903" y="231013"/>
                </a:lnTo>
                <a:lnTo>
                  <a:pt x="25018" y="231013"/>
                </a:lnTo>
                <a:lnTo>
                  <a:pt x="15323" y="229061"/>
                </a:lnTo>
                <a:lnTo>
                  <a:pt x="7365" y="223739"/>
                </a:lnTo>
                <a:lnTo>
                  <a:pt x="1980" y="215839"/>
                </a:lnTo>
                <a:lnTo>
                  <a:pt x="0" y="206159"/>
                </a:lnTo>
                <a:lnTo>
                  <a:pt x="0" y="24853"/>
                </a:lnTo>
                <a:lnTo>
                  <a:pt x="1980" y="15173"/>
                </a:lnTo>
                <a:lnTo>
                  <a:pt x="7365" y="7273"/>
                </a:lnTo>
                <a:lnTo>
                  <a:pt x="15323" y="1951"/>
                </a:lnTo>
                <a:lnTo>
                  <a:pt x="25018" y="0"/>
                </a:lnTo>
                <a:close/>
              </a:path>
            </a:pathLst>
          </a:custGeom>
          <a:ln w="9525">
            <a:solidFill>
              <a:srgbClr val="B1D234"/>
            </a:solidFill>
          </a:ln>
        </p:spPr>
        <p:txBody>
          <a:bodyPr wrap="square" lIns="0" tIns="0" rIns="0" bIns="0" rtlCol="0"/>
          <a:lstStyle/>
          <a:p/>
        </p:txBody>
      </p:sp>
      <p:sp>
        <p:nvSpPr>
          <p:cNvPr id="53" name="object 53"/>
          <p:cNvSpPr/>
          <p:nvPr/>
        </p:nvSpPr>
        <p:spPr>
          <a:xfrm>
            <a:off x="3805809" y="5698197"/>
            <a:ext cx="306070" cy="305435"/>
          </a:xfrm>
          <a:custGeom>
            <a:avLst/>
            <a:gdLst/>
            <a:ahLst/>
            <a:cxnLst/>
            <a:rect l="l" t="t" r="r" b="b"/>
            <a:pathLst>
              <a:path w="306070" h="305435">
                <a:moveTo>
                  <a:pt x="133476" y="0"/>
                </a:moveTo>
                <a:lnTo>
                  <a:pt x="172465" y="0"/>
                </a:lnTo>
                <a:lnTo>
                  <a:pt x="178307" y="0"/>
                </a:lnTo>
                <a:lnTo>
                  <a:pt x="183006" y="4673"/>
                </a:lnTo>
                <a:lnTo>
                  <a:pt x="183006" y="10528"/>
                </a:lnTo>
                <a:lnTo>
                  <a:pt x="183006" y="34010"/>
                </a:lnTo>
                <a:lnTo>
                  <a:pt x="183261" y="34010"/>
                </a:lnTo>
                <a:lnTo>
                  <a:pt x="191730" y="36508"/>
                </a:lnTo>
                <a:lnTo>
                  <a:pt x="199961" y="39601"/>
                </a:lnTo>
                <a:lnTo>
                  <a:pt x="207906" y="43261"/>
                </a:lnTo>
                <a:lnTo>
                  <a:pt x="215518" y="47459"/>
                </a:lnTo>
                <a:lnTo>
                  <a:pt x="223033" y="40102"/>
                </a:lnTo>
                <a:lnTo>
                  <a:pt x="223980" y="39166"/>
                </a:lnTo>
                <a:lnTo>
                  <a:pt x="224950" y="38212"/>
                </a:lnTo>
                <a:lnTo>
                  <a:pt x="232410" y="30797"/>
                </a:lnTo>
                <a:lnTo>
                  <a:pt x="236092" y="27000"/>
                </a:lnTo>
                <a:lnTo>
                  <a:pt x="243077" y="26504"/>
                </a:lnTo>
                <a:lnTo>
                  <a:pt x="247395" y="30797"/>
                </a:lnTo>
                <a:lnTo>
                  <a:pt x="274954" y="58280"/>
                </a:lnTo>
                <a:lnTo>
                  <a:pt x="279018" y="62471"/>
                </a:lnTo>
                <a:lnTo>
                  <a:pt x="279018" y="69100"/>
                </a:lnTo>
                <a:lnTo>
                  <a:pt x="274954" y="73190"/>
                </a:lnTo>
                <a:lnTo>
                  <a:pt x="258190" y="89852"/>
                </a:lnTo>
                <a:lnTo>
                  <a:pt x="262475" y="97540"/>
                </a:lnTo>
                <a:lnTo>
                  <a:pt x="266176" y="105541"/>
                </a:lnTo>
                <a:lnTo>
                  <a:pt x="269281" y="113835"/>
                </a:lnTo>
                <a:lnTo>
                  <a:pt x="271779" y="122402"/>
                </a:lnTo>
                <a:lnTo>
                  <a:pt x="295401" y="122402"/>
                </a:lnTo>
                <a:lnTo>
                  <a:pt x="301116" y="122402"/>
                </a:lnTo>
                <a:lnTo>
                  <a:pt x="305942" y="127076"/>
                </a:lnTo>
                <a:lnTo>
                  <a:pt x="305942" y="132930"/>
                </a:lnTo>
                <a:lnTo>
                  <a:pt x="305942" y="171818"/>
                </a:lnTo>
                <a:lnTo>
                  <a:pt x="305942" y="177660"/>
                </a:lnTo>
                <a:lnTo>
                  <a:pt x="301116" y="182333"/>
                </a:lnTo>
                <a:lnTo>
                  <a:pt x="295401" y="182333"/>
                </a:lnTo>
                <a:lnTo>
                  <a:pt x="271779" y="182333"/>
                </a:lnTo>
                <a:lnTo>
                  <a:pt x="269281" y="190900"/>
                </a:lnTo>
                <a:lnTo>
                  <a:pt x="266176" y="199194"/>
                </a:lnTo>
                <a:lnTo>
                  <a:pt x="262475" y="207195"/>
                </a:lnTo>
                <a:lnTo>
                  <a:pt x="258190" y="214883"/>
                </a:lnTo>
                <a:lnTo>
                  <a:pt x="274954" y="231546"/>
                </a:lnTo>
                <a:lnTo>
                  <a:pt x="279018" y="235648"/>
                </a:lnTo>
                <a:lnTo>
                  <a:pt x="279018" y="242277"/>
                </a:lnTo>
                <a:lnTo>
                  <a:pt x="274954" y="246468"/>
                </a:lnTo>
                <a:lnTo>
                  <a:pt x="247395" y="273938"/>
                </a:lnTo>
                <a:lnTo>
                  <a:pt x="243204" y="278041"/>
                </a:lnTo>
                <a:lnTo>
                  <a:pt x="236474" y="278041"/>
                </a:lnTo>
                <a:lnTo>
                  <a:pt x="232410" y="273938"/>
                </a:lnTo>
                <a:lnTo>
                  <a:pt x="215645" y="257276"/>
                </a:lnTo>
                <a:lnTo>
                  <a:pt x="208014" y="261474"/>
                </a:lnTo>
                <a:lnTo>
                  <a:pt x="200025" y="265134"/>
                </a:lnTo>
                <a:lnTo>
                  <a:pt x="191750" y="268227"/>
                </a:lnTo>
                <a:lnTo>
                  <a:pt x="183261" y="270725"/>
                </a:lnTo>
                <a:lnTo>
                  <a:pt x="183133" y="270725"/>
                </a:lnTo>
                <a:lnTo>
                  <a:pt x="183006" y="294220"/>
                </a:lnTo>
                <a:lnTo>
                  <a:pt x="183006" y="300062"/>
                </a:lnTo>
                <a:lnTo>
                  <a:pt x="178307" y="304838"/>
                </a:lnTo>
                <a:lnTo>
                  <a:pt x="172465" y="304838"/>
                </a:lnTo>
                <a:lnTo>
                  <a:pt x="133476" y="304838"/>
                </a:lnTo>
                <a:lnTo>
                  <a:pt x="127635" y="304838"/>
                </a:lnTo>
                <a:lnTo>
                  <a:pt x="122936" y="300062"/>
                </a:lnTo>
                <a:lnTo>
                  <a:pt x="122936" y="294220"/>
                </a:lnTo>
                <a:lnTo>
                  <a:pt x="122936" y="270827"/>
                </a:lnTo>
                <a:lnTo>
                  <a:pt x="122808" y="270725"/>
                </a:lnTo>
                <a:lnTo>
                  <a:pt x="114264" y="268227"/>
                </a:lnTo>
                <a:lnTo>
                  <a:pt x="105981" y="265134"/>
                </a:lnTo>
                <a:lnTo>
                  <a:pt x="97984" y="261474"/>
                </a:lnTo>
                <a:lnTo>
                  <a:pt x="90296" y="257276"/>
                </a:lnTo>
                <a:lnTo>
                  <a:pt x="73532" y="273938"/>
                </a:lnTo>
                <a:lnTo>
                  <a:pt x="71500" y="275996"/>
                </a:lnTo>
                <a:lnTo>
                  <a:pt x="68833" y="276961"/>
                </a:lnTo>
                <a:lnTo>
                  <a:pt x="66166" y="276961"/>
                </a:lnTo>
                <a:lnTo>
                  <a:pt x="63373" y="276961"/>
                </a:lnTo>
                <a:lnTo>
                  <a:pt x="60705" y="275996"/>
                </a:lnTo>
                <a:lnTo>
                  <a:pt x="58674" y="273938"/>
                </a:lnTo>
                <a:lnTo>
                  <a:pt x="30987" y="246468"/>
                </a:lnTo>
                <a:lnTo>
                  <a:pt x="29082" y="244411"/>
                </a:lnTo>
                <a:lnTo>
                  <a:pt x="27939" y="241782"/>
                </a:lnTo>
                <a:lnTo>
                  <a:pt x="27939" y="238963"/>
                </a:lnTo>
                <a:lnTo>
                  <a:pt x="27939" y="236232"/>
                </a:lnTo>
                <a:lnTo>
                  <a:pt x="28955" y="233502"/>
                </a:lnTo>
                <a:lnTo>
                  <a:pt x="30987" y="231546"/>
                </a:lnTo>
                <a:lnTo>
                  <a:pt x="47625" y="214883"/>
                </a:lnTo>
                <a:lnTo>
                  <a:pt x="43414" y="207195"/>
                </a:lnTo>
                <a:lnTo>
                  <a:pt x="39750" y="199194"/>
                </a:lnTo>
                <a:lnTo>
                  <a:pt x="36659" y="190900"/>
                </a:lnTo>
                <a:lnTo>
                  <a:pt x="34162" y="182333"/>
                </a:lnTo>
                <a:lnTo>
                  <a:pt x="10667" y="182333"/>
                </a:lnTo>
                <a:lnTo>
                  <a:pt x="4699" y="182333"/>
                </a:lnTo>
                <a:lnTo>
                  <a:pt x="0" y="177660"/>
                </a:lnTo>
                <a:lnTo>
                  <a:pt x="0" y="171818"/>
                </a:lnTo>
                <a:lnTo>
                  <a:pt x="0" y="132930"/>
                </a:lnTo>
                <a:lnTo>
                  <a:pt x="0" y="127076"/>
                </a:lnTo>
                <a:lnTo>
                  <a:pt x="4699" y="122402"/>
                </a:lnTo>
                <a:lnTo>
                  <a:pt x="10667" y="122402"/>
                </a:lnTo>
                <a:lnTo>
                  <a:pt x="34162" y="122402"/>
                </a:lnTo>
                <a:lnTo>
                  <a:pt x="36661" y="113835"/>
                </a:lnTo>
                <a:lnTo>
                  <a:pt x="39766" y="105541"/>
                </a:lnTo>
                <a:lnTo>
                  <a:pt x="43467" y="97540"/>
                </a:lnTo>
                <a:lnTo>
                  <a:pt x="47751" y="89852"/>
                </a:lnTo>
                <a:lnTo>
                  <a:pt x="30987" y="73190"/>
                </a:lnTo>
                <a:lnTo>
                  <a:pt x="26924" y="69189"/>
                </a:lnTo>
                <a:lnTo>
                  <a:pt x="26924" y="62471"/>
                </a:lnTo>
                <a:lnTo>
                  <a:pt x="30987" y="58280"/>
                </a:lnTo>
                <a:lnTo>
                  <a:pt x="36200" y="53116"/>
                </a:lnTo>
                <a:lnTo>
                  <a:pt x="45640" y="43722"/>
                </a:lnTo>
                <a:lnTo>
                  <a:pt x="55151" y="34420"/>
                </a:lnTo>
                <a:lnTo>
                  <a:pt x="60578" y="29527"/>
                </a:lnTo>
                <a:lnTo>
                  <a:pt x="65531" y="26504"/>
                </a:lnTo>
                <a:lnTo>
                  <a:pt x="70612" y="27774"/>
                </a:lnTo>
                <a:lnTo>
                  <a:pt x="73532" y="30797"/>
                </a:lnTo>
                <a:lnTo>
                  <a:pt x="80992" y="38212"/>
                </a:lnTo>
                <a:lnTo>
                  <a:pt x="81962" y="39166"/>
                </a:lnTo>
                <a:lnTo>
                  <a:pt x="82909" y="40102"/>
                </a:lnTo>
                <a:lnTo>
                  <a:pt x="90296" y="47459"/>
                </a:lnTo>
                <a:lnTo>
                  <a:pt x="97984" y="43261"/>
                </a:lnTo>
                <a:lnTo>
                  <a:pt x="105981" y="39601"/>
                </a:lnTo>
                <a:lnTo>
                  <a:pt x="114264" y="36508"/>
                </a:lnTo>
                <a:lnTo>
                  <a:pt x="122808" y="34010"/>
                </a:lnTo>
                <a:lnTo>
                  <a:pt x="122936" y="34010"/>
                </a:lnTo>
                <a:lnTo>
                  <a:pt x="122936" y="10528"/>
                </a:lnTo>
                <a:lnTo>
                  <a:pt x="122936" y="4673"/>
                </a:lnTo>
                <a:lnTo>
                  <a:pt x="127635" y="0"/>
                </a:lnTo>
                <a:lnTo>
                  <a:pt x="133476" y="0"/>
                </a:lnTo>
                <a:close/>
              </a:path>
            </a:pathLst>
          </a:custGeom>
          <a:ln w="9524">
            <a:solidFill>
              <a:srgbClr val="B1D234"/>
            </a:solidFill>
          </a:ln>
        </p:spPr>
        <p:txBody>
          <a:bodyPr wrap="square" lIns="0" tIns="0" rIns="0" bIns="0" rtlCol="0"/>
          <a:lstStyle/>
          <a:p/>
        </p:txBody>
      </p:sp>
      <p:sp>
        <p:nvSpPr>
          <p:cNvPr id="54" name="object 54"/>
          <p:cNvSpPr/>
          <p:nvPr/>
        </p:nvSpPr>
        <p:spPr>
          <a:xfrm>
            <a:off x="3609784" y="5574474"/>
            <a:ext cx="231266" cy="179273"/>
          </a:xfrm>
          <a:prstGeom prst="rect">
            <a:avLst/>
          </a:prstGeom>
          <a:blipFill>
            <a:blip r:embed="rId7" cstate="print"/>
            <a:stretch>
              <a:fillRect/>
            </a:stretch>
          </a:blipFill>
        </p:spPr>
        <p:txBody>
          <a:bodyPr wrap="square" lIns="0" tIns="0" rIns="0" bIns="0" rtlCol="0"/>
          <a:lstStyle/>
          <a:p/>
        </p:txBody>
      </p:sp>
      <p:sp>
        <p:nvSpPr>
          <p:cNvPr id="55" name="object 55"/>
          <p:cNvSpPr/>
          <p:nvPr/>
        </p:nvSpPr>
        <p:spPr>
          <a:xfrm>
            <a:off x="3684142" y="5443728"/>
            <a:ext cx="396875" cy="257175"/>
          </a:xfrm>
          <a:custGeom>
            <a:avLst/>
            <a:gdLst/>
            <a:ahLst/>
            <a:cxnLst/>
            <a:rect l="l" t="t" r="r" b="b"/>
            <a:pathLst>
              <a:path w="396875" h="257175">
                <a:moveTo>
                  <a:pt x="38481" y="0"/>
                </a:moveTo>
                <a:lnTo>
                  <a:pt x="358521" y="0"/>
                </a:lnTo>
                <a:lnTo>
                  <a:pt x="373461" y="3028"/>
                </a:lnTo>
                <a:lnTo>
                  <a:pt x="385651" y="11271"/>
                </a:lnTo>
                <a:lnTo>
                  <a:pt x="393864" y="23467"/>
                </a:lnTo>
                <a:lnTo>
                  <a:pt x="396875" y="38354"/>
                </a:lnTo>
                <a:lnTo>
                  <a:pt x="396875" y="254889"/>
                </a:lnTo>
                <a:lnTo>
                  <a:pt x="396875" y="255473"/>
                </a:lnTo>
                <a:lnTo>
                  <a:pt x="396748" y="255968"/>
                </a:lnTo>
                <a:lnTo>
                  <a:pt x="396748" y="256552"/>
                </a:lnTo>
                <a:lnTo>
                  <a:pt x="389088" y="250445"/>
                </a:lnTo>
                <a:lnTo>
                  <a:pt x="380523" y="245951"/>
                </a:lnTo>
                <a:lnTo>
                  <a:pt x="371244" y="243176"/>
                </a:lnTo>
                <a:lnTo>
                  <a:pt x="361442" y="242227"/>
                </a:lnTo>
                <a:lnTo>
                  <a:pt x="359918" y="242227"/>
                </a:lnTo>
                <a:lnTo>
                  <a:pt x="358394" y="242608"/>
                </a:lnTo>
                <a:lnTo>
                  <a:pt x="356743" y="242709"/>
                </a:lnTo>
                <a:lnTo>
                  <a:pt x="356743" y="40005"/>
                </a:lnTo>
                <a:lnTo>
                  <a:pt x="40132" y="40005"/>
                </a:lnTo>
                <a:lnTo>
                  <a:pt x="40132" y="105410"/>
                </a:lnTo>
                <a:lnTo>
                  <a:pt x="0" y="105410"/>
                </a:lnTo>
                <a:lnTo>
                  <a:pt x="0" y="38354"/>
                </a:lnTo>
                <a:lnTo>
                  <a:pt x="3030" y="23467"/>
                </a:lnTo>
                <a:lnTo>
                  <a:pt x="11287" y="11271"/>
                </a:lnTo>
                <a:lnTo>
                  <a:pt x="23520" y="3028"/>
                </a:lnTo>
                <a:lnTo>
                  <a:pt x="38481" y="0"/>
                </a:lnTo>
                <a:close/>
              </a:path>
            </a:pathLst>
          </a:custGeom>
          <a:ln w="9525">
            <a:solidFill>
              <a:srgbClr val="B1D234"/>
            </a:solidFill>
          </a:ln>
        </p:spPr>
        <p:txBody>
          <a:bodyPr wrap="square" lIns="0" tIns="0" rIns="0" bIns="0" rtlCol="0"/>
          <a:lstStyle/>
          <a:p/>
        </p:txBody>
      </p:sp>
      <p:sp>
        <p:nvSpPr>
          <p:cNvPr id="56" name="object 56"/>
          <p:cNvSpPr txBox="1"/>
          <p:nvPr/>
        </p:nvSpPr>
        <p:spPr>
          <a:xfrm>
            <a:off x="3350514" y="5301234"/>
            <a:ext cx="920750" cy="1013460"/>
          </a:xfrm>
          <a:prstGeom prst="rect">
            <a:avLst/>
          </a:prstGeom>
          <a:ln w="25400">
            <a:solidFill>
              <a:srgbClr val="A6A6A6"/>
            </a:solidFill>
          </a:ln>
        </p:spPr>
        <p:txBody>
          <a:bodyPr vert="horz" wrap="square" lIns="0" tIns="0" rIns="0" bIns="0" rtlCol="0">
            <a:spAutoFit/>
          </a:bodyPr>
          <a:lstStyle/>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a:lnSpc>
                <a:spcPct val="100000"/>
              </a:lnSpc>
            </a:pPr>
            <a:endParaRPr sz="1400">
              <a:latin typeface="Times New Roman" panose="02020603050405020304"/>
              <a:cs typeface="Times New Roman" panose="02020603050405020304"/>
            </a:endParaRPr>
          </a:p>
          <a:p>
            <a:pPr marL="182880">
              <a:lnSpc>
                <a:spcPct val="100000"/>
              </a:lnSpc>
              <a:spcBef>
                <a:spcPts val="1140"/>
              </a:spcBef>
            </a:pPr>
            <a:r>
              <a:rPr sz="1100" b="1" dirty="0">
                <a:solidFill>
                  <a:srgbClr val="8AC53E"/>
                </a:solidFill>
                <a:latin typeface="微软雅黑" panose="020B0503020204020204" charset="-122"/>
                <a:cs typeface="微软雅黑" panose="020B0503020204020204" charset="-122"/>
              </a:rPr>
              <a:t>环境变化</a:t>
            </a:r>
            <a:endParaRPr sz="1100">
              <a:latin typeface="微软雅黑" panose="020B0503020204020204" charset="-122"/>
              <a:cs typeface="微软雅黑" panose="020B0503020204020204" charset="-122"/>
            </a:endParaRPr>
          </a:p>
        </p:txBody>
      </p:sp>
      <p:sp>
        <p:nvSpPr>
          <p:cNvPr id="57" name="object 57"/>
          <p:cNvSpPr txBox="1"/>
          <p:nvPr/>
        </p:nvSpPr>
        <p:spPr>
          <a:xfrm>
            <a:off x="2157476" y="5990945"/>
            <a:ext cx="726440" cy="361315"/>
          </a:xfrm>
          <a:prstGeom prst="rect">
            <a:avLst/>
          </a:prstGeom>
        </p:spPr>
        <p:txBody>
          <a:bodyPr vert="horz" wrap="square" lIns="0" tIns="12700" rIns="0" bIns="0" rtlCol="0">
            <a:spAutoFit/>
          </a:bodyPr>
          <a:lstStyle/>
          <a:p>
            <a:pPr marL="12700">
              <a:lnSpc>
                <a:spcPct val="100000"/>
              </a:lnSpc>
              <a:spcBef>
                <a:spcPts val="100"/>
              </a:spcBef>
            </a:pPr>
            <a:r>
              <a:rPr sz="1100" b="1" dirty="0">
                <a:solidFill>
                  <a:srgbClr val="7E7E7E"/>
                </a:solidFill>
                <a:latin typeface="微软雅黑" panose="020B0503020204020204" charset="-122"/>
                <a:cs typeface="微软雅黑" panose="020B0503020204020204" charset="-122"/>
              </a:rPr>
              <a:t>自动化部署</a:t>
            </a:r>
            <a:endParaRPr sz="1100">
              <a:latin typeface="微软雅黑" panose="020B0503020204020204" charset="-122"/>
              <a:cs typeface="微软雅黑" panose="020B0503020204020204" charset="-122"/>
            </a:endParaRPr>
          </a:p>
          <a:p>
            <a:pPr marL="48895">
              <a:lnSpc>
                <a:spcPct val="100000"/>
              </a:lnSpc>
            </a:pPr>
            <a:r>
              <a:rPr sz="1100" b="1" spc="-10" dirty="0">
                <a:solidFill>
                  <a:srgbClr val="7E7E7E"/>
                </a:solidFill>
                <a:latin typeface="微软雅黑" panose="020B0503020204020204" charset="-122"/>
                <a:cs typeface="微软雅黑" panose="020B0503020204020204" charset="-122"/>
              </a:rPr>
              <a:t>/</a:t>
            </a:r>
            <a:r>
              <a:rPr sz="1100" b="1" dirty="0">
                <a:solidFill>
                  <a:srgbClr val="7E7E7E"/>
                </a:solidFill>
                <a:latin typeface="微软雅黑" panose="020B0503020204020204" charset="-122"/>
                <a:cs typeface="微软雅黑" panose="020B0503020204020204" charset="-122"/>
              </a:rPr>
              <a:t>发布平台</a:t>
            </a:r>
            <a:endParaRPr sz="1100">
              <a:latin typeface="微软雅黑" panose="020B0503020204020204" charset="-122"/>
              <a:cs typeface="微软雅黑" panose="020B0503020204020204" charset="-122"/>
            </a:endParaRPr>
          </a:p>
        </p:txBody>
      </p:sp>
      <p:sp>
        <p:nvSpPr>
          <p:cNvPr id="58" name="object 58"/>
          <p:cNvSpPr/>
          <p:nvPr/>
        </p:nvSpPr>
        <p:spPr>
          <a:xfrm>
            <a:off x="2412492" y="4937125"/>
            <a:ext cx="240665" cy="286385"/>
          </a:xfrm>
          <a:custGeom>
            <a:avLst/>
            <a:gdLst/>
            <a:ahLst/>
            <a:cxnLst/>
            <a:rect l="l" t="t" r="r" b="b"/>
            <a:pathLst>
              <a:path w="240664" h="286385">
                <a:moveTo>
                  <a:pt x="134112" y="230250"/>
                </a:moveTo>
                <a:lnTo>
                  <a:pt x="128650" y="230250"/>
                </a:lnTo>
                <a:lnTo>
                  <a:pt x="125221" y="233044"/>
                </a:lnTo>
                <a:lnTo>
                  <a:pt x="123443" y="234442"/>
                </a:lnTo>
                <a:lnTo>
                  <a:pt x="122555" y="236219"/>
                </a:lnTo>
                <a:lnTo>
                  <a:pt x="122555" y="239902"/>
                </a:lnTo>
                <a:lnTo>
                  <a:pt x="123443" y="241681"/>
                </a:lnTo>
                <a:lnTo>
                  <a:pt x="125221" y="243077"/>
                </a:lnTo>
                <a:lnTo>
                  <a:pt x="178181" y="286257"/>
                </a:lnTo>
                <a:lnTo>
                  <a:pt x="183641" y="286257"/>
                </a:lnTo>
                <a:lnTo>
                  <a:pt x="187197" y="283463"/>
                </a:lnTo>
                <a:lnTo>
                  <a:pt x="214456" y="261238"/>
                </a:lnTo>
                <a:lnTo>
                  <a:pt x="172212" y="261238"/>
                </a:lnTo>
                <a:lnTo>
                  <a:pt x="134112" y="230250"/>
                </a:lnTo>
                <a:close/>
              </a:path>
              <a:path w="240664" h="286385">
                <a:moveTo>
                  <a:pt x="185800" y="635"/>
                </a:moveTo>
                <a:lnTo>
                  <a:pt x="176149" y="635"/>
                </a:lnTo>
                <a:lnTo>
                  <a:pt x="172212" y="3810"/>
                </a:lnTo>
                <a:lnTo>
                  <a:pt x="172212" y="261238"/>
                </a:lnTo>
                <a:lnTo>
                  <a:pt x="189737" y="261238"/>
                </a:lnTo>
                <a:lnTo>
                  <a:pt x="189737" y="3810"/>
                </a:lnTo>
                <a:lnTo>
                  <a:pt x="185800" y="635"/>
                </a:lnTo>
                <a:close/>
              </a:path>
              <a:path w="240664" h="286385">
                <a:moveTo>
                  <a:pt x="233299" y="230250"/>
                </a:moveTo>
                <a:lnTo>
                  <a:pt x="227710" y="230250"/>
                </a:lnTo>
                <a:lnTo>
                  <a:pt x="189737" y="261238"/>
                </a:lnTo>
                <a:lnTo>
                  <a:pt x="214456" y="261238"/>
                </a:lnTo>
                <a:lnTo>
                  <a:pt x="240156" y="240283"/>
                </a:lnTo>
                <a:lnTo>
                  <a:pt x="240156" y="235838"/>
                </a:lnTo>
                <a:lnTo>
                  <a:pt x="233299" y="230250"/>
                </a:lnTo>
                <a:close/>
              </a:path>
              <a:path w="240664" h="286385">
                <a:moveTo>
                  <a:pt x="67056" y="25145"/>
                </a:moveTo>
                <a:lnTo>
                  <a:pt x="49530" y="25145"/>
                </a:lnTo>
                <a:lnTo>
                  <a:pt x="49530" y="282448"/>
                </a:lnTo>
                <a:lnTo>
                  <a:pt x="53466" y="285623"/>
                </a:lnTo>
                <a:lnTo>
                  <a:pt x="63118" y="285623"/>
                </a:lnTo>
                <a:lnTo>
                  <a:pt x="67056" y="282448"/>
                </a:lnTo>
                <a:lnTo>
                  <a:pt x="67056" y="25145"/>
                </a:lnTo>
                <a:close/>
              </a:path>
              <a:path w="240664" h="286385">
                <a:moveTo>
                  <a:pt x="61087" y="0"/>
                </a:moveTo>
                <a:lnTo>
                  <a:pt x="55499" y="0"/>
                </a:lnTo>
                <a:lnTo>
                  <a:pt x="2539" y="43180"/>
                </a:lnTo>
                <a:lnTo>
                  <a:pt x="888" y="44576"/>
                </a:lnTo>
                <a:lnTo>
                  <a:pt x="0" y="46355"/>
                </a:lnTo>
                <a:lnTo>
                  <a:pt x="0" y="50037"/>
                </a:lnTo>
                <a:lnTo>
                  <a:pt x="888" y="51816"/>
                </a:lnTo>
                <a:lnTo>
                  <a:pt x="2539" y="53212"/>
                </a:lnTo>
                <a:lnTo>
                  <a:pt x="5968" y="56006"/>
                </a:lnTo>
                <a:lnTo>
                  <a:pt x="11556" y="56006"/>
                </a:lnTo>
                <a:lnTo>
                  <a:pt x="49530" y="25145"/>
                </a:lnTo>
                <a:lnTo>
                  <a:pt x="91929" y="25145"/>
                </a:lnTo>
                <a:lnTo>
                  <a:pt x="61087" y="0"/>
                </a:lnTo>
                <a:close/>
              </a:path>
              <a:path w="240664" h="286385">
                <a:moveTo>
                  <a:pt x="91929" y="25145"/>
                </a:moveTo>
                <a:lnTo>
                  <a:pt x="67056" y="25145"/>
                </a:lnTo>
                <a:lnTo>
                  <a:pt x="105028" y="56006"/>
                </a:lnTo>
                <a:lnTo>
                  <a:pt x="110616" y="56006"/>
                </a:lnTo>
                <a:lnTo>
                  <a:pt x="117475" y="50418"/>
                </a:lnTo>
                <a:lnTo>
                  <a:pt x="117475" y="45974"/>
                </a:lnTo>
                <a:lnTo>
                  <a:pt x="91929" y="25145"/>
                </a:lnTo>
                <a:close/>
              </a:path>
            </a:pathLst>
          </a:custGeom>
          <a:solidFill>
            <a:srgbClr val="B1D234"/>
          </a:solidFill>
        </p:spPr>
        <p:txBody>
          <a:bodyPr wrap="square" lIns="0" tIns="0" rIns="0" bIns="0" rtlCol="0"/>
          <a:lstStyle/>
          <a:p/>
        </p:txBody>
      </p:sp>
      <p:sp>
        <p:nvSpPr>
          <p:cNvPr id="59" name="object 59"/>
          <p:cNvSpPr/>
          <p:nvPr/>
        </p:nvSpPr>
        <p:spPr>
          <a:xfrm>
            <a:off x="2535047" y="4937759"/>
            <a:ext cx="118110" cy="285750"/>
          </a:xfrm>
          <a:custGeom>
            <a:avLst/>
            <a:gdLst/>
            <a:ahLst/>
            <a:cxnLst/>
            <a:rect l="l" t="t" r="r" b="b"/>
            <a:pathLst>
              <a:path w="118110" h="285750">
                <a:moveTo>
                  <a:pt x="0" y="237489"/>
                </a:moveTo>
                <a:lnTo>
                  <a:pt x="0" y="235584"/>
                </a:lnTo>
                <a:lnTo>
                  <a:pt x="888" y="233806"/>
                </a:lnTo>
                <a:lnTo>
                  <a:pt x="2666" y="232409"/>
                </a:lnTo>
                <a:lnTo>
                  <a:pt x="6095" y="229615"/>
                </a:lnTo>
                <a:lnTo>
                  <a:pt x="11556" y="229615"/>
                </a:lnTo>
                <a:lnTo>
                  <a:pt x="14985" y="232409"/>
                </a:lnTo>
                <a:lnTo>
                  <a:pt x="49656" y="260603"/>
                </a:lnTo>
                <a:lnTo>
                  <a:pt x="49656" y="7112"/>
                </a:lnTo>
                <a:lnTo>
                  <a:pt x="49656" y="3175"/>
                </a:lnTo>
                <a:lnTo>
                  <a:pt x="53593" y="0"/>
                </a:lnTo>
                <a:lnTo>
                  <a:pt x="58419" y="0"/>
                </a:lnTo>
                <a:lnTo>
                  <a:pt x="63245" y="0"/>
                </a:lnTo>
                <a:lnTo>
                  <a:pt x="67182" y="3175"/>
                </a:lnTo>
                <a:lnTo>
                  <a:pt x="67182" y="7112"/>
                </a:lnTo>
                <a:lnTo>
                  <a:pt x="67182" y="260603"/>
                </a:lnTo>
                <a:lnTo>
                  <a:pt x="101726" y="232409"/>
                </a:lnTo>
                <a:lnTo>
                  <a:pt x="105155" y="229615"/>
                </a:lnTo>
                <a:lnTo>
                  <a:pt x="110743" y="229615"/>
                </a:lnTo>
                <a:lnTo>
                  <a:pt x="114172" y="232409"/>
                </a:lnTo>
                <a:lnTo>
                  <a:pt x="117601" y="235203"/>
                </a:lnTo>
                <a:lnTo>
                  <a:pt x="117601" y="239648"/>
                </a:lnTo>
                <a:lnTo>
                  <a:pt x="114172" y="242442"/>
                </a:lnTo>
                <a:lnTo>
                  <a:pt x="64642" y="282828"/>
                </a:lnTo>
                <a:lnTo>
                  <a:pt x="61086" y="285622"/>
                </a:lnTo>
                <a:lnTo>
                  <a:pt x="55625" y="285622"/>
                </a:lnTo>
                <a:lnTo>
                  <a:pt x="52196" y="282828"/>
                </a:lnTo>
                <a:lnTo>
                  <a:pt x="2666" y="242442"/>
                </a:lnTo>
                <a:lnTo>
                  <a:pt x="888" y="241045"/>
                </a:lnTo>
                <a:lnTo>
                  <a:pt x="0" y="239267"/>
                </a:lnTo>
                <a:lnTo>
                  <a:pt x="0" y="237489"/>
                </a:lnTo>
              </a:path>
            </a:pathLst>
          </a:custGeom>
          <a:ln w="3175">
            <a:solidFill>
              <a:srgbClr val="B1D234"/>
            </a:solidFill>
          </a:ln>
        </p:spPr>
        <p:txBody>
          <a:bodyPr wrap="square" lIns="0" tIns="0" rIns="0" bIns="0" rtlCol="0"/>
          <a:lstStyle/>
          <a:p/>
        </p:txBody>
      </p:sp>
      <p:sp>
        <p:nvSpPr>
          <p:cNvPr id="60" name="object 60"/>
          <p:cNvSpPr/>
          <p:nvPr/>
        </p:nvSpPr>
        <p:spPr>
          <a:xfrm>
            <a:off x="2412492" y="4937125"/>
            <a:ext cx="117475" cy="285750"/>
          </a:xfrm>
          <a:custGeom>
            <a:avLst/>
            <a:gdLst/>
            <a:ahLst/>
            <a:cxnLst/>
            <a:rect l="l" t="t" r="r" b="b"/>
            <a:pathLst>
              <a:path w="117475" h="285750">
                <a:moveTo>
                  <a:pt x="0" y="48132"/>
                </a:moveTo>
                <a:lnTo>
                  <a:pt x="0" y="46355"/>
                </a:lnTo>
                <a:lnTo>
                  <a:pt x="888" y="44576"/>
                </a:lnTo>
                <a:lnTo>
                  <a:pt x="2539" y="43180"/>
                </a:lnTo>
                <a:lnTo>
                  <a:pt x="52069" y="2793"/>
                </a:lnTo>
                <a:lnTo>
                  <a:pt x="55499" y="0"/>
                </a:lnTo>
                <a:lnTo>
                  <a:pt x="61087" y="0"/>
                </a:lnTo>
                <a:lnTo>
                  <a:pt x="64515" y="2793"/>
                </a:lnTo>
                <a:lnTo>
                  <a:pt x="114045" y="43180"/>
                </a:lnTo>
                <a:lnTo>
                  <a:pt x="117475" y="45974"/>
                </a:lnTo>
                <a:lnTo>
                  <a:pt x="117475" y="50418"/>
                </a:lnTo>
                <a:lnTo>
                  <a:pt x="114045" y="53212"/>
                </a:lnTo>
                <a:lnTo>
                  <a:pt x="110616" y="56006"/>
                </a:lnTo>
                <a:lnTo>
                  <a:pt x="105028" y="56006"/>
                </a:lnTo>
                <a:lnTo>
                  <a:pt x="101600" y="53212"/>
                </a:lnTo>
                <a:lnTo>
                  <a:pt x="67056" y="25145"/>
                </a:lnTo>
                <a:lnTo>
                  <a:pt x="67056" y="278511"/>
                </a:lnTo>
                <a:lnTo>
                  <a:pt x="67056" y="282448"/>
                </a:lnTo>
                <a:lnTo>
                  <a:pt x="63118" y="285623"/>
                </a:lnTo>
                <a:lnTo>
                  <a:pt x="58293" y="285623"/>
                </a:lnTo>
                <a:lnTo>
                  <a:pt x="53466" y="285623"/>
                </a:lnTo>
                <a:lnTo>
                  <a:pt x="49530" y="282448"/>
                </a:lnTo>
                <a:lnTo>
                  <a:pt x="49530" y="278511"/>
                </a:lnTo>
                <a:lnTo>
                  <a:pt x="49530" y="25145"/>
                </a:lnTo>
                <a:lnTo>
                  <a:pt x="14985" y="53212"/>
                </a:lnTo>
                <a:lnTo>
                  <a:pt x="11556" y="56006"/>
                </a:lnTo>
                <a:lnTo>
                  <a:pt x="5968" y="56006"/>
                </a:lnTo>
                <a:lnTo>
                  <a:pt x="2539" y="53212"/>
                </a:lnTo>
                <a:lnTo>
                  <a:pt x="888" y="51816"/>
                </a:lnTo>
                <a:lnTo>
                  <a:pt x="0" y="50037"/>
                </a:lnTo>
                <a:lnTo>
                  <a:pt x="0" y="48132"/>
                </a:lnTo>
              </a:path>
            </a:pathLst>
          </a:custGeom>
          <a:ln w="3175">
            <a:solidFill>
              <a:srgbClr val="B1D234"/>
            </a:solidFill>
          </a:ln>
        </p:spPr>
        <p:txBody>
          <a:bodyPr wrap="square" lIns="0" tIns="0" rIns="0" bIns="0" rtlCol="0"/>
          <a:lstStyle/>
          <a:p/>
        </p:txBody>
      </p:sp>
      <p:sp>
        <p:nvSpPr>
          <p:cNvPr id="61" name="object 61"/>
          <p:cNvSpPr/>
          <p:nvPr/>
        </p:nvSpPr>
        <p:spPr>
          <a:xfrm>
            <a:off x="1744091" y="5545835"/>
            <a:ext cx="415290" cy="182245"/>
          </a:xfrm>
          <a:custGeom>
            <a:avLst/>
            <a:gdLst/>
            <a:ahLst/>
            <a:cxnLst/>
            <a:rect l="l" t="t" r="r" b="b"/>
            <a:pathLst>
              <a:path w="415289" h="182245">
                <a:moveTo>
                  <a:pt x="72389" y="92925"/>
                </a:moveTo>
                <a:lnTo>
                  <a:pt x="67182" y="92925"/>
                </a:lnTo>
                <a:lnTo>
                  <a:pt x="64515" y="93573"/>
                </a:lnTo>
                <a:lnTo>
                  <a:pt x="0" y="135039"/>
                </a:lnTo>
                <a:lnTo>
                  <a:pt x="0" y="139242"/>
                </a:lnTo>
                <a:lnTo>
                  <a:pt x="66547" y="182003"/>
                </a:lnTo>
                <a:lnTo>
                  <a:pt x="73025" y="182003"/>
                </a:lnTo>
                <a:lnTo>
                  <a:pt x="81152" y="176796"/>
                </a:lnTo>
                <a:lnTo>
                  <a:pt x="81152" y="172592"/>
                </a:lnTo>
                <a:lnTo>
                  <a:pt x="77088" y="170027"/>
                </a:lnTo>
                <a:lnTo>
                  <a:pt x="36321" y="143789"/>
                </a:lnTo>
                <a:lnTo>
                  <a:pt x="409194" y="143789"/>
                </a:lnTo>
                <a:lnTo>
                  <a:pt x="413892" y="140792"/>
                </a:lnTo>
                <a:lnTo>
                  <a:pt x="413892" y="133476"/>
                </a:lnTo>
                <a:lnTo>
                  <a:pt x="409194" y="130479"/>
                </a:lnTo>
                <a:lnTo>
                  <a:pt x="36321" y="130479"/>
                </a:lnTo>
                <a:lnTo>
                  <a:pt x="81152" y="101650"/>
                </a:lnTo>
                <a:lnTo>
                  <a:pt x="81152" y="97485"/>
                </a:lnTo>
                <a:lnTo>
                  <a:pt x="75056" y="93573"/>
                </a:lnTo>
                <a:lnTo>
                  <a:pt x="72389" y="92925"/>
                </a:lnTo>
                <a:close/>
              </a:path>
              <a:path w="415289" h="182245">
                <a:moveTo>
                  <a:pt x="347598" y="0"/>
                </a:moveTo>
                <a:lnTo>
                  <a:pt x="342391" y="0"/>
                </a:lnTo>
                <a:lnTo>
                  <a:pt x="339725" y="634"/>
                </a:lnTo>
                <a:lnTo>
                  <a:pt x="337692" y="1904"/>
                </a:lnTo>
                <a:lnTo>
                  <a:pt x="333628" y="4571"/>
                </a:lnTo>
                <a:lnTo>
                  <a:pt x="333628" y="8762"/>
                </a:lnTo>
                <a:lnTo>
                  <a:pt x="337692" y="11302"/>
                </a:lnTo>
                <a:lnTo>
                  <a:pt x="378459" y="37591"/>
                </a:lnTo>
                <a:lnTo>
                  <a:pt x="5460" y="37591"/>
                </a:lnTo>
                <a:lnTo>
                  <a:pt x="888" y="40512"/>
                </a:lnTo>
                <a:lnTo>
                  <a:pt x="888" y="47853"/>
                </a:lnTo>
                <a:lnTo>
                  <a:pt x="5460" y="50812"/>
                </a:lnTo>
                <a:lnTo>
                  <a:pt x="378459" y="50812"/>
                </a:lnTo>
                <a:lnTo>
                  <a:pt x="333628" y="79641"/>
                </a:lnTo>
                <a:lnTo>
                  <a:pt x="333628" y="83845"/>
                </a:lnTo>
                <a:lnTo>
                  <a:pt x="341756" y="89052"/>
                </a:lnTo>
                <a:lnTo>
                  <a:pt x="348233" y="89052"/>
                </a:lnTo>
                <a:lnTo>
                  <a:pt x="410717" y="48869"/>
                </a:lnTo>
                <a:lnTo>
                  <a:pt x="414781" y="46304"/>
                </a:lnTo>
                <a:lnTo>
                  <a:pt x="414781" y="42163"/>
                </a:lnTo>
                <a:lnTo>
                  <a:pt x="410717" y="39496"/>
                </a:lnTo>
                <a:lnTo>
                  <a:pt x="352297" y="1904"/>
                </a:lnTo>
                <a:lnTo>
                  <a:pt x="350265" y="634"/>
                </a:lnTo>
                <a:lnTo>
                  <a:pt x="347598" y="0"/>
                </a:lnTo>
                <a:close/>
              </a:path>
            </a:pathLst>
          </a:custGeom>
          <a:solidFill>
            <a:srgbClr val="B1D234"/>
          </a:solidFill>
        </p:spPr>
        <p:txBody>
          <a:bodyPr wrap="square" lIns="0" tIns="0" rIns="0" bIns="0" rtlCol="0"/>
          <a:lstStyle/>
          <a:p/>
        </p:txBody>
      </p:sp>
      <p:sp>
        <p:nvSpPr>
          <p:cNvPr id="62" name="object 62"/>
          <p:cNvSpPr/>
          <p:nvPr/>
        </p:nvSpPr>
        <p:spPr>
          <a:xfrm>
            <a:off x="1744091" y="5638762"/>
            <a:ext cx="414020" cy="89535"/>
          </a:xfrm>
          <a:custGeom>
            <a:avLst/>
            <a:gdLst/>
            <a:ahLst/>
            <a:cxnLst/>
            <a:rect l="l" t="t" r="r" b="b"/>
            <a:pathLst>
              <a:path w="414019" h="89535">
                <a:moveTo>
                  <a:pt x="69722" y="0"/>
                </a:moveTo>
                <a:lnTo>
                  <a:pt x="72389" y="0"/>
                </a:lnTo>
                <a:lnTo>
                  <a:pt x="75056" y="647"/>
                </a:lnTo>
                <a:lnTo>
                  <a:pt x="77088" y="1955"/>
                </a:lnTo>
                <a:lnTo>
                  <a:pt x="81152" y="4559"/>
                </a:lnTo>
                <a:lnTo>
                  <a:pt x="81152" y="8724"/>
                </a:lnTo>
                <a:lnTo>
                  <a:pt x="77088" y="11328"/>
                </a:lnTo>
                <a:lnTo>
                  <a:pt x="36321" y="37553"/>
                </a:lnTo>
                <a:lnTo>
                  <a:pt x="403606" y="37553"/>
                </a:lnTo>
                <a:lnTo>
                  <a:pt x="409194" y="37553"/>
                </a:lnTo>
                <a:lnTo>
                  <a:pt x="413892" y="40551"/>
                </a:lnTo>
                <a:lnTo>
                  <a:pt x="413892" y="44208"/>
                </a:lnTo>
                <a:lnTo>
                  <a:pt x="413892" y="47866"/>
                </a:lnTo>
                <a:lnTo>
                  <a:pt x="409194" y="50863"/>
                </a:lnTo>
                <a:lnTo>
                  <a:pt x="403606" y="50863"/>
                </a:lnTo>
                <a:lnTo>
                  <a:pt x="36321" y="50863"/>
                </a:lnTo>
                <a:lnTo>
                  <a:pt x="77088" y="77101"/>
                </a:lnTo>
                <a:lnTo>
                  <a:pt x="81152" y="79667"/>
                </a:lnTo>
                <a:lnTo>
                  <a:pt x="81152" y="83870"/>
                </a:lnTo>
                <a:lnTo>
                  <a:pt x="77088" y="86474"/>
                </a:lnTo>
                <a:lnTo>
                  <a:pt x="73025" y="89077"/>
                </a:lnTo>
                <a:lnTo>
                  <a:pt x="66547" y="89077"/>
                </a:lnTo>
                <a:lnTo>
                  <a:pt x="62483" y="86474"/>
                </a:lnTo>
                <a:lnTo>
                  <a:pt x="4063" y="48920"/>
                </a:lnTo>
                <a:lnTo>
                  <a:pt x="0" y="46316"/>
                </a:lnTo>
                <a:lnTo>
                  <a:pt x="0" y="42113"/>
                </a:lnTo>
                <a:lnTo>
                  <a:pt x="4063" y="39509"/>
                </a:lnTo>
                <a:lnTo>
                  <a:pt x="62483" y="1955"/>
                </a:lnTo>
                <a:lnTo>
                  <a:pt x="64515" y="647"/>
                </a:lnTo>
                <a:lnTo>
                  <a:pt x="67182" y="0"/>
                </a:lnTo>
                <a:lnTo>
                  <a:pt x="69722" y="0"/>
                </a:lnTo>
                <a:close/>
              </a:path>
            </a:pathLst>
          </a:custGeom>
          <a:ln w="3175">
            <a:solidFill>
              <a:srgbClr val="B1D234"/>
            </a:solidFill>
          </a:ln>
        </p:spPr>
        <p:txBody>
          <a:bodyPr wrap="square" lIns="0" tIns="0" rIns="0" bIns="0" rtlCol="0"/>
          <a:lstStyle/>
          <a:p/>
        </p:txBody>
      </p:sp>
      <p:sp>
        <p:nvSpPr>
          <p:cNvPr id="63" name="object 63"/>
          <p:cNvSpPr/>
          <p:nvPr/>
        </p:nvSpPr>
        <p:spPr>
          <a:xfrm>
            <a:off x="1744979" y="5545835"/>
            <a:ext cx="414020" cy="89535"/>
          </a:xfrm>
          <a:custGeom>
            <a:avLst/>
            <a:gdLst/>
            <a:ahLst/>
            <a:cxnLst/>
            <a:rect l="l" t="t" r="r" b="b"/>
            <a:pathLst>
              <a:path w="414019" h="89535">
                <a:moveTo>
                  <a:pt x="344169" y="0"/>
                </a:moveTo>
                <a:lnTo>
                  <a:pt x="346709" y="0"/>
                </a:lnTo>
                <a:lnTo>
                  <a:pt x="349376" y="634"/>
                </a:lnTo>
                <a:lnTo>
                  <a:pt x="351408" y="1904"/>
                </a:lnTo>
                <a:lnTo>
                  <a:pt x="409828" y="39496"/>
                </a:lnTo>
                <a:lnTo>
                  <a:pt x="413893" y="42163"/>
                </a:lnTo>
                <a:lnTo>
                  <a:pt x="413893" y="46304"/>
                </a:lnTo>
                <a:lnTo>
                  <a:pt x="409828" y="48869"/>
                </a:lnTo>
                <a:lnTo>
                  <a:pt x="351408" y="86448"/>
                </a:lnTo>
                <a:lnTo>
                  <a:pt x="347344" y="89052"/>
                </a:lnTo>
                <a:lnTo>
                  <a:pt x="340868" y="89052"/>
                </a:lnTo>
                <a:lnTo>
                  <a:pt x="336803" y="86448"/>
                </a:lnTo>
                <a:lnTo>
                  <a:pt x="332739" y="83845"/>
                </a:lnTo>
                <a:lnTo>
                  <a:pt x="332739" y="79641"/>
                </a:lnTo>
                <a:lnTo>
                  <a:pt x="336803" y="77038"/>
                </a:lnTo>
                <a:lnTo>
                  <a:pt x="377570" y="50812"/>
                </a:lnTo>
                <a:lnTo>
                  <a:pt x="10287" y="50812"/>
                </a:lnTo>
                <a:lnTo>
                  <a:pt x="4571" y="50812"/>
                </a:lnTo>
                <a:lnTo>
                  <a:pt x="0" y="47853"/>
                </a:lnTo>
                <a:lnTo>
                  <a:pt x="0" y="44195"/>
                </a:lnTo>
                <a:lnTo>
                  <a:pt x="0" y="40512"/>
                </a:lnTo>
                <a:lnTo>
                  <a:pt x="4571" y="37591"/>
                </a:lnTo>
                <a:lnTo>
                  <a:pt x="10287" y="37591"/>
                </a:lnTo>
                <a:lnTo>
                  <a:pt x="377570" y="37591"/>
                </a:lnTo>
                <a:lnTo>
                  <a:pt x="336803" y="11302"/>
                </a:lnTo>
                <a:lnTo>
                  <a:pt x="332739" y="8762"/>
                </a:lnTo>
                <a:lnTo>
                  <a:pt x="332739" y="4571"/>
                </a:lnTo>
                <a:lnTo>
                  <a:pt x="336803" y="1904"/>
                </a:lnTo>
                <a:lnTo>
                  <a:pt x="338836" y="634"/>
                </a:lnTo>
                <a:lnTo>
                  <a:pt x="341502" y="0"/>
                </a:lnTo>
                <a:lnTo>
                  <a:pt x="344169" y="0"/>
                </a:lnTo>
                <a:close/>
              </a:path>
            </a:pathLst>
          </a:custGeom>
          <a:ln w="3175">
            <a:solidFill>
              <a:srgbClr val="B1D234"/>
            </a:solidFill>
          </a:ln>
        </p:spPr>
        <p:txBody>
          <a:bodyPr wrap="square" lIns="0" tIns="0" rIns="0" bIns="0" rtlCol="0"/>
          <a:lstStyle/>
          <a:p/>
        </p:txBody>
      </p:sp>
      <p:sp>
        <p:nvSpPr>
          <p:cNvPr id="64" name="object 64"/>
          <p:cNvSpPr/>
          <p:nvPr/>
        </p:nvSpPr>
        <p:spPr>
          <a:xfrm>
            <a:off x="2873375" y="5530596"/>
            <a:ext cx="413384" cy="182245"/>
          </a:xfrm>
          <a:custGeom>
            <a:avLst/>
            <a:gdLst/>
            <a:ahLst/>
            <a:cxnLst/>
            <a:rect l="l" t="t" r="r" b="b"/>
            <a:pathLst>
              <a:path w="413385" h="182245">
                <a:moveTo>
                  <a:pt x="72136" y="92925"/>
                </a:moveTo>
                <a:lnTo>
                  <a:pt x="66929" y="92925"/>
                </a:lnTo>
                <a:lnTo>
                  <a:pt x="64262" y="93573"/>
                </a:lnTo>
                <a:lnTo>
                  <a:pt x="0" y="135039"/>
                </a:lnTo>
                <a:lnTo>
                  <a:pt x="0" y="139242"/>
                </a:lnTo>
                <a:lnTo>
                  <a:pt x="66293" y="182003"/>
                </a:lnTo>
                <a:lnTo>
                  <a:pt x="72770" y="182003"/>
                </a:lnTo>
                <a:lnTo>
                  <a:pt x="76707" y="179400"/>
                </a:lnTo>
                <a:lnTo>
                  <a:pt x="80772" y="176796"/>
                </a:lnTo>
                <a:lnTo>
                  <a:pt x="80772" y="172592"/>
                </a:lnTo>
                <a:lnTo>
                  <a:pt x="76707" y="170027"/>
                </a:lnTo>
                <a:lnTo>
                  <a:pt x="36194" y="143789"/>
                </a:lnTo>
                <a:lnTo>
                  <a:pt x="407670" y="143789"/>
                </a:lnTo>
                <a:lnTo>
                  <a:pt x="412369" y="140792"/>
                </a:lnTo>
                <a:lnTo>
                  <a:pt x="412369" y="133476"/>
                </a:lnTo>
                <a:lnTo>
                  <a:pt x="407670" y="130479"/>
                </a:lnTo>
                <a:lnTo>
                  <a:pt x="36194" y="130479"/>
                </a:lnTo>
                <a:lnTo>
                  <a:pt x="80772" y="101650"/>
                </a:lnTo>
                <a:lnTo>
                  <a:pt x="80772" y="97485"/>
                </a:lnTo>
                <a:lnTo>
                  <a:pt x="76707" y="94881"/>
                </a:lnTo>
                <a:lnTo>
                  <a:pt x="74802" y="93573"/>
                </a:lnTo>
                <a:lnTo>
                  <a:pt x="72136" y="92925"/>
                </a:lnTo>
                <a:close/>
              </a:path>
              <a:path w="413385" h="182245">
                <a:moveTo>
                  <a:pt x="346329" y="0"/>
                </a:moveTo>
                <a:lnTo>
                  <a:pt x="341122" y="0"/>
                </a:lnTo>
                <a:lnTo>
                  <a:pt x="338455" y="634"/>
                </a:lnTo>
                <a:lnTo>
                  <a:pt x="336423" y="1904"/>
                </a:lnTo>
                <a:lnTo>
                  <a:pt x="332486" y="4571"/>
                </a:lnTo>
                <a:lnTo>
                  <a:pt x="332486" y="8762"/>
                </a:lnTo>
                <a:lnTo>
                  <a:pt x="377063" y="37591"/>
                </a:lnTo>
                <a:lnTo>
                  <a:pt x="5461" y="37591"/>
                </a:lnTo>
                <a:lnTo>
                  <a:pt x="888" y="40512"/>
                </a:lnTo>
                <a:lnTo>
                  <a:pt x="888" y="47878"/>
                </a:lnTo>
                <a:lnTo>
                  <a:pt x="5461" y="50799"/>
                </a:lnTo>
                <a:lnTo>
                  <a:pt x="377063" y="50799"/>
                </a:lnTo>
                <a:lnTo>
                  <a:pt x="336423" y="77038"/>
                </a:lnTo>
                <a:lnTo>
                  <a:pt x="332486" y="79641"/>
                </a:lnTo>
                <a:lnTo>
                  <a:pt x="332486" y="83845"/>
                </a:lnTo>
                <a:lnTo>
                  <a:pt x="336423" y="86448"/>
                </a:lnTo>
                <a:lnTo>
                  <a:pt x="340487" y="89052"/>
                </a:lnTo>
                <a:lnTo>
                  <a:pt x="346963" y="89052"/>
                </a:lnTo>
                <a:lnTo>
                  <a:pt x="409194" y="48894"/>
                </a:lnTo>
                <a:lnTo>
                  <a:pt x="413258" y="46354"/>
                </a:lnTo>
                <a:lnTo>
                  <a:pt x="413258" y="42163"/>
                </a:lnTo>
                <a:lnTo>
                  <a:pt x="351027" y="1904"/>
                </a:lnTo>
                <a:lnTo>
                  <a:pt x="348995" y="634"/>
                </a:lnTo>
                <a:lnTo>
                  <a:pt x="346329" y="0"/>
                </a:lnTo>
                <a:close/>
              </a:path>
            </a:pathLst>
          </a:custGeom>
          <a:solidFill>
            <a:srgbClr val="B1D234"/>
          </a:solidFill>
        </p:spPr>
        <p:txBody>
          <a:bodyPr wrap="square" lIns="0" tIns="0" rIns="0" bIns="0" rtlCol="0"/>
          <a:lstStyle/>
          <a:p/>
        </p:txBody>
      </p:sp>
      <p:sp>
        <p:nvSpPr>
          <p:cNvPr id="65" name="object 65"/>
          <p:cNvSpPr/>
          <p:nvPr/>
        </p:nvSpPr>
        <p:spPr>
          <a:xfrm>
            <a:off x="2873375" y="5623521"/>
            <a:ext cx="412750" cy="89535"/>
          </a:xfrm>
          <a:custGeom>
            <a:avLst/>
            <a:gdLst/>
            <a:ahLst/>
            <a:cxnLst/>
            <a:rect l="l" t="t" r="r" b="b"/>
            <a:pathLst>
              <a:path w="412750" h="89535">
                <a:moveTo>
                  <a:pt x="69468" y="0"/>
                </a:moveTo>
                <a:lnTo>
                  <a:pt x="72136" y="0"/>
                </a:lnTo>
                <a:lnTo>
                  <a:pt x="74802" y="647"/>
                </a:lnTo>
                <a:lnTo>
                  <a:pt x="76707" y="1955"/>
                </a:lnTo>
                <a:lnTo>
                  <a:pt x="80772" y="4559"/>
                </a:lnTo>
                <a:lnTo>
                  <a:pt x="80772" y="8724"/>
                </a:lnTo>
                <a:lnTo>
                  <a:pt x="76707" y="11328"/>
                </a:lnTo>
                <a:lnTo>
                  <a:pt x="36194" y="37553"/>
                </a:lnTo>
                <a:lnTo>
                  <a:pt x="402082" y="37553"/>
                </a:lnTo>
                <a:lnTo>
                  <a:pt x="407670" y="37553"/>
                </a:lnTo>
                <a:lnTo>
                  <a:pt x="412369" y="40551"/>
                </a:lnTo>
                <a:lnTo>
                  <a:pt x="412369" y="44208"/>
                </a:lnTo>
                <a:lnTo>
                  <a:pt x="412369" y="47866"/>
                </a:lnTo>
                <a:lnTo>
                  <a:pt x="407670" y="50863"/>
                </a:lnTo>
                <a:lnTo>
                  <a:pt x="402082" y="50863"/>
                </a:lnTo>
                <a:lnTo>
                  <a:pt x="36194" y="50863"/>
                </a:lnTo>
                <a:lnTo>
                  <a:pt x="76707" y="77101"/>
                </a:lnTo>
                <a:lnTo>
                  <a:pt x="80772" y="79667"/>
                </a:lnTo>
                <a:lnTo>
                  <a:pt x="80772" y="83870"/>
                </a:lnTo>
                <a:lnTo>
                  <a:pt x="76707" y="86474"/>
                </a:lnTo>
                <a:lnTo>
                  <a:pt x="72770" y="89077"/>
                </a:lnTo>
                <a:lnTo>
                  <a:pt x="66293" y="89077"/>
                </a:lnTo>
                <a:lnTo>
                  <a:pt x="62230" y="86474"/>
                </a:lnTo>
                <a:lnTo>
                  <a:pt x="4063" y="48920"/>
                </a:lnTo>
                <a:lnTo>
                  <a:pt x="0" y="46316"/>
                </a:lnTo>
                <a:lnTo>
                  <a:pt x="0" y="42113"/>
                </a:lnTo>
                <a:lnTo>
                  <a:pt x="4063" y="39509"/>
                </a:lnTo>
                <a:lnTo>
                  <a:pt x="62230" y="1955"/>
                </a:lnTo>
                <a:lnTo>
                  <a:pt x="64262" y="647"/>
                </a:lnTo>
                <a:lnTo>
                  <a:pt x="66929" y="0"/>
                </a:lnTo>
                <a:lnTo>
                  <a:pt x="69468" y="0"/>
                </a:lnTo>
                <a:close/>
              </a:path>
            </a:pathLst>
          </a:custGeom>
          <a:ln w="3175">
            <a:solidFill>
              <a:srgbClr val="B1D234"/>
            </a:solidFill>
          </a:ln>
        </p:spPr>
        <p:txBody>
          <a:bodyPr wrap="square" lIns="0" tIns="0" rIns="0" bIns="0" rtlCol="0"/>
          <a:lstStyle/>
          <a:p/>
        </p:txBody>
      </p:sp>
      <p:sp>
        <p:nvSpPr>
          <p:cNvPr id="66" name="object 66"/>
          <p:cNvSpPr/>
          <p:nvPr/>
        </p:nvSpPr>
        <p:spPr>
          <a:xfrm>
            <a:off x="2874264" y="5530596"/>
            <a:ext cx="412750" cy="89535"/>
          </a:xfrm>
          <a:custGeom>
            <a:avLst/>
            <a:gdLst/>
            <a:ahLst/>
            <a:cxnLst/>
            <a:rect l="l" t="t" r="r" b="b"/>
            <a:pathLst>
              <a:path w="412750" h="89535">
                <a:moveTo>
                  <a:pt x="342900" y="0"/>
                </a:moveTo>
                <a:lnTo>
                  <a:pt x="345440" y="0"/>
                </a:lnTo>
                <a:lnTo>
                  <a:pt x="348106" y="634"/>
                </a:lnTo>
                <a:lnTo>
                  <a:pt x="350138" y="1904"/>
                </a:lnTo>
                <a:lnTo>
                  <a:pt x="408305" y="39496"/>
                </a:lnTo>
                <a:lnTo>
                  <a:pt x="412369" y="42163"/>
                </a:lnTo>
                <a:lnTo>
                  <a:pt x="412369" y="46354"/>
                </a:lnTo>
                <a:lnTo>
                  <a:pt x="408305" y="48894"/>
                </a:lnTo>
                <a:lnTo>
                  <a:pt x="350138" y="86448"/>
                </a:lnTo>
                <a:lnTo>
                  <a:pt x="346075" y="89052"/>
                </a:lnTo>
                <a:lnTo>
                  <a:pt x="339598" y="89052"/>
                </a:lnTo>
                <a:lnTo>
                  <a:pt x="335534" y="86448"/>
                </a:lnTo>
                <a:lnTo>
                  <a:pt x="331597" y="83845"/>
                </a:lnTo>
                <a:lnTo>
                  <a:pt x="331597" y="79641"/>
                </a:lnTo>
                <a:lnTo>
                  <a:pt x="335534" y="77038"/>
                </a:lnTo>
                <a:lnTo>
                  <a:pt x="376174" y="50799"/>
                </a:lnTo>
                <a:lnTo>
                  <a:pt x="10287" y="50799"/>
                </a:lnTo>
                <a:lnTo>
                  <a:pt x="4572" y="50799"/>
                </a:lnTo>
                <a:lnTo>
                  <a:pt x="0" y="47878"/>
                </a:lnTo>
                <a:lnTo>
                  <a:pt x="0" y="44195"/>
                </a:lnTo>
                <a:lnTo>
                  <a:pt x="0" y="40512"/>
                </a:lnTo>
                <a:lnTo>
                  <a:pt x="4572" y="37591"/>
                </a:lnTo>
                <a:lnTo>
                  <a:pt x="10287" y="37591"/>
                </a:lnTo>
                <a:lnTo>
                  <a:pt x="376174" y="37591"/>
                </a:lnTo>
                <a:lnTo>
                  <a:pt x="335534" y="11302"/>
                </a:lnTo>
                <a:lnTo>
                  <a:pt x="331597" y="8762"/>
                </a:lnTo>
                <a:lnTo>
                  <a:pt x="331597" y="4571"/>
                </a:lnTo>
                <a:lnTo>
                  <a:pt x="335534" y="1904"/>
                </a:lnTo>
                <a:lnTo>
                  <a:pt x="337566" y="634"/>
                </a:lnTo>
                <a:lnTo>
                  <a:pt x="340233" y="0"/>
                </a:lnTo>
                <a:lnTo>
                  <a:pt x="342900" y="0"/>
                </a:lnTo>
                <a:close/>
              </a:path>
            </a:pathLst>
          </a:custGeom>
          <a:ln w="3175">
            <a:solidFill>
              <a:srgbClr val="B1D234"/>
            </a:solidFill>
          </a:ln>
        </p:spPr>
        <p:txBody>
          <a:bodyPr wrap="square" lIns="0" tIns="0" rIns="0" bIns="0" rtlCol="0"/>
          <a:lstStyle/>
          <a:p/>
        </p:txBody>
      </p:sp>
      <p:sp>
        <p:nvSpPr>
          <p:cNvPr id="67" name="object 67"/>
          <p:cNvSpPr/>
          <p:nvPr/>
        </p:nvSpPr>
        <p:spPr>
          <a:xfrm>
            <a:off x="2423667" y="5254116"/>
            <a:ext cx="412750" cy="180975"/>
          </a:xfrm>
          <a:custGeom>
            <a:avLst/>
            <a:gdLst/>
            <a:ahLst/>
            <a:cxnLst/>
            <a:rect l="l" t="t" r="r" b="b"/>
            <a:pathLst>
              <a:path w="412750" h="180975">
                <a:moveTo>
                  <a:pt x="106044" y="0"/>
                </a:moveTo>
                <a:lnTo>
                  <a:pt x="0" y="179959"/>
                </a:lnTo>
                <a:lnTo>
                  <a:pt x="412623" y="180848"/>
                </a:lnTo>
                <a:lnTo>
                  <a:pt x="106044" y="0"/>
                </a:lnTo>
                <a:close/>
              </a:path>
            </a:pathLst>
          </a:custGeom>
          <a:solidFill>
            <a:srgbClr val="B1D234"/>
          </a:solidFill>
        </p:spPr>
        <p:txBody>
          <a:bodyPr wrap="square" lIns="0" tIns="0" rIns="0" bIns="0" rtlCol="0"/>
          <a:lstStyle/>
          <a:p/>
        </p:txBody>
      </p:sp>
      <p:sp>
        <p:nvSpPr>
          <p:cNvPr id="68" name="object 68"/>
          <p:cNvSpPr/>
          <p:nvPr/>
        </p:nvSpPr>
        <p:spPr>
          <a:xfrm>
            <a:off x="2627376" y="5440679"/>
            <a:ext cx="208915" cy="355600"/>
          </a:xfrm>
          <a:custGeom>
            <a:avLst/>
            <a:gdLst/>
            <a:ahLst/>
            <a:cxnLst/>
            <a:rect l="l" t="t" r="r" b="b"/>
            <a:pathLst>
              <a:path w="208914" h="355600">
                <a:moveTo>
                  <a:pt x="208787" y="0"/>
                </a:moveTo>
                <a:lnTo>
                  <a:pt x="0" y="0"/>
                </a:lnTo>
                <a:lnTo>
                  <a:pt x="208787" y="355092"/>
                </a:lnTo>
                <a:lnTo>
                  <a:pt x="208787" y="0"/>
                </a:lnTo>
                <a:close/>
              </a:path>
            </a:pathLst>
          </a:custGeom>
          <a:solidFill>
            <a:srgbClr val="8AC53E"/>
          </a:solidFill>
        </p:spPr>
        <p:txBody>
          <a:bodyPr wrap="square" lIns="0" tIns="0" rIns="0" bIns="0" rtlCol="0"/>
          <a:lstStyle/>
          <a:p/>
        </p:txBody>
      </p:sp>
      <p:sp>
        <p:nvSpPr>
          <p:cNvPr id="69" name="object 69"/>
          <p:cNvSpPr/>
          <p:nvPr/>
        </p:nvSpPr>
        <p:spPr>
          <a:xfrm>
            <a:off x="2525395" y="5622416"/>
            <a:ext cx="309245" cy="358140"/>
          </a:xfrm>
          <a:custGeom>
            <a:avLst/>
            <a:gdLst/>
            <a:ahLst/>
            <a:cxnLst/>
            <a:rect l="l" t="t" r="r" b="b"/>
            <a:pathLst>
              <a:path w="309244" h="358139">
                <a:moveTo>
                  <a:pt x="205486" y="0"/>
                </a:moveTo>
                <a:lnTo>
                  <a:pt x="0" y="357759"/>
                </a:lnTo>
                <a:lnTo>
                  <a:pt x="308991" y="181330"/>
                </a:lnTo>
                <a:lnTo>
                  <a:pt x="205486" y="0"/>
                </a:lnTo>
                <a:close/>
              </a:path>
            </a:pathLst>
          </a:custGeom>
          <a:solidFill>
            <a:srgbClr val="64AE45"/>
          </a:solidFill>
        </p:spPr>
        <p:txBody>
          <a:bodyPr wrap="square" lIns="0" tIns="0" rIns="0" bIns="0" rtlCol="0"/>
          <a:lstStyle/>
          <a:p/>
        </p:txBody>
      </p:sp>
      <p:sp>
        <p:nvSpPr>
          <p:cNvPr id="70" name="object 70"/>
          <p:cNvSpPr/>
          <p:nvPr/>
        </p:nvSpPr>
        <p:spPr>
          <a:xfrm>
            <a:off x="2215260" y="5796483"/>
            <a:ext cx="412750" cy="181610"/>
          </a:xfrm>
          <a:custGeom>
            <a:avLst/>
            <a:gdLst/>
            <a:ahLst/>
            <a:cxnLst/>
            <a:rect l="l" t="t" r="r" b="b"/>
            <a:pathLst>
              <a:path w="412750" h="181610">
                <a:moveTo>
                  <a:pt x="412622" y="0"/>
                </a:moveTo>
                <a:lnTo>
                  <a:pt x="0" y="4749"/>
                </a:lnTo>
                <a:lnTo>
                  <a:pt x="308990" y="181279"/>
                </a:lnTo>
                <a:lnTo>
                  <a:pt x="412622" y="0"/>
                </a:lnTo>
                <a:close/>
              </a:path>
            </a:pathLst>
          </a:custGeom>
          <a:solidFill>
            <a:srgbClr val="1EC7F3"/>
          </a:solidFill>
        </p:spPr>
        <p:txBody>
          <a:bodyPr wrap="square" lIns="0" tIns="0" rIns="0" bIns="0" rtlCol="0"/>
          <a:lstStyle/>
          <a:p/>
        </p:txBody>
      </p:sp>
      <p:sp>
        <p:nvSpPr>
          <p:cNvPr id="71" name="object 71"/>
          <p:cNvSpPr/>
          <p:nvPr/>
        </p:nvSpPr>
        <p:spPr>
          <a:xfrm>
            <a:off x="2217420" y="5442203"/>
            <a:ext cx="208915" cy="355600"/>
          </a:xfrm>
          <a:custGeom>
            <a:avLst/>
            <a:gdLst/>
            <a:ahLst/>
            <a:cxnLst/>
            <a:rect l="l" t="t" r="r" b="b"/>
            <a:pathLst>
              <a:path w="208914" h="355600">
                <a:moveTo>
                  <a:pt x="0" y="0"/>
                </a:moveTo>
                <a:lnTo>
                  <a:pt x="0" y="355092"/>
                </a:lnTo>
                <a:lnTo>
                  <a:pt x="208787" y="355092"/>
                </a:lnTo>
                <a:lnTo>
                  <a:pt x="0" y="0"/>
                </a:lnTo>
                <a:close/>
              </a:path>
            </a:pathLst>
          </a:custGeom>
          <a:solidFill>
            <a:srgbClr val="FFCF00"/>
          </a:solidFill>
        </p:spPr>
        <p:txBody>
          <a:bodyPr wrap="square" lIns="0" tIns="0" rIns="0" bIns="0" rtlCol="0"/>
          <a:lstStyle/>
          <a:p/>
        </p:txBody>
      </p:sp>
      <p:sp>
        <p:nvSpPr>
          <p:cNvPr id="72" name="object 72"/>
          <p:cNvSpPr/>
          <p:nvPr/>
        </p:nvSpPr>
        <p:spPr>
          <a:xfrm>
            <a:off x="2216530" y="5254752"/>
            <a:ext cx="307975" cy="360045"/>
          </a:xfrm>
          <a:custGeom>
            <a:avLst/>
            <a:gdLst/>
            <a:ahLst/>
            <a:cxnLst/>
            <a:rect l="l" t="t" r="r" b="b"/>
            <a:pathLst>
              <a:path w="307975" h="360045">
                <a:moveTo>
                  <a:pt x="307594" y="0"/>
                </a:moveTo>
                <a:lnTo>
                  <a:pt x="0" y="178943"/>
                </a:lnTo>
                <a:lnTo>
                  <a:pt x="105029" y="359448"/>
                </a:lnTo>
                <a:lnTo>
                  <a:pt x="307594" y="0"/>
                </a:lnTo>
                <a:close/>
              </a:path>
            </a:pathLst>
          </a:custGeom>
          <a:solidFill>
            <a:srgbClr val="F38285"/>
          </a:solidFill>
        </p:spPr>
        <p:txBody>
          <a:bodyPr wrap="square" lIns="0" tIns="0" rIns="0" bIns="0" rtlCol="0"/>
          <a:lstStyle/>
          <a:p/>
        </p:txBody>
      </p:sp>
      <p:sp>
        <p:nvSpPr>
          <p:cNvPr id="73" name="object 73"/>
          <p:cNvSpPr/>
          <p:nvPr/>
        </p:nvSpPr>
        <p:spPr>
          <a:xfrm>
            <a:off x="2382011" y="5487923"/>
            <a:ext cx="257810" cy="260985"/>
          </a:xfrm>
          <a:custGeom>
            <a:avLst/>
            <a:gdLst/>
            <a:ahLst/>
            <a:cxnLst/>
            <a:rect l="l" t="t" r="r" b="b"/>
            <a:pathLst>
              <a:path w="257810" h="260985">
                <a:moveTo>
                  <a:pt x="165689" y="231876"/>
                </a:moveTo>
                <a:lnTo>
                  <a:pt x="48260" y="231876"/>
                </a:lnTo>
                <a:lnTo>
                  <a:pt x="56108" y="236812"/>
                </a:lnTo>
                <a:lnTo>
                  <a:pt x="64373" y="240849"/>
                </a:lnTo>
                <a:lnTo>
                  <a:pt x="73059" y="243957"/>
                </a:lnTo>
                <a:lnTo>
                  <a:pt x="81914" y="246049"/>
                </a:lnTo>
                <a:lnTo>
                  <a:pt x="81914" y="258686"/>
                </a:lnTo>
                <a:lnTo>
                  <a:pt x="83946" y="260603"/>
                </a:lnTo>
                <a:lnTo>
                  <a:pt x="108965" y="260603"/>
                </a:lnTo>
                <a:lnTo>
                  <a:pt x="110870" y="258686"/>
                </a:lnTo>
                <a:lnTo>
                  <a:pt x="110870" y="246049"/>
                </a:lnTo>
                <a:lnTo>
                  <a:pt x="119831" y="243942"/>
                </a:lnTo>
                <a:lnTo>
                  <a:pt x="128396" y="240903"/>
                </a:lnTo>
                <a:lnTo>
                  <a:pt x="136624" y="236920"/>
                </a:lnTo>
                <a:lnTo>
                  <a:pt x="144399" y="232041"/>
                </a:lnTo>
                <a:lnTo>
                  <a:pt x="165524" y="232041"/>
                </a:lnTo>
                <a:lnTo>
                  <a:pt x="165689" y="231876"/>
                </a:lnTo>
                <a:close/>
              </a:path>
              <a:path w="257810" h="260985">
                <a:moveTo>
                  <a:pt x="165524" y="232041"/>
                </a:moveTo>
                <a:lnTo>
                  <a:pt x="144399" y="232041"/>
                </a:lnTo>
                <a:lnTo>
                  <a:pt x="151892" y="239598"/>
                </a:lnTo>
                <a:lnTo>
                  <a:pt x="153543" y="241223"/>
                </a:lnTo>
                <a:lnTo>
                  <a:pt x="156463" y="241223"/>
                </a:lnTo>
                <a:lnTo>
                  <a:pt x="157987" y="239598"/>
                </a:lnTo>
                <a:lnTo>
                  <a:pt x="165524" y="232041"/>
                </a:lnTo>
                <a:close/>
              </a:path>
              <a:path w="257810" h="260985">
                <a:moveTo>
                  <a:pt x="39624" y="86359"/>
                </a:moveTo>
                <a:lnTo>
                  <a:pt x="36956" y="86359"/>
                </a:lnTo>
                <a:lnTo>
                  <a:pt x="35306" y="88137"/>
                </a:lnTo>
                <a:lnTo>
                  <a:pt x="20827" y="102463"/>
                </a:lnTo>
                <a:lnTo>
                  <a:pt x="20065" y="103276"/>
                </a:lnTo>
                <a:lnTo>
                  <a:pt x="19685" y="104343"/>
                </a:lnTo>
                <a:lnTo>
                  <a:pt x="19685" y="106603"/>
                </a:lnTo>
                <a:lnTo>
                  <a:pt x="20065" y="107721"/>
                </a:lnTo>
                <a:lnTo>
                  <a:pt x="20827" y="108521"/>
                </a:lnTo>
                <a:lnTo>
                  <a:pt x="28956" y="116598"/>
                </a:lnTo>
                <a:lnTo>
                  <a:pt x="24203" y="124147"/>
                </a:lnTo>
                <a:lnTo>
                  <a:pt x="20272" y="132148"/>
                </a:lnTo>
                <a:lnTo>
                  <a:pt x="17222" y="140517"/>
                </a:lnTo>
                <a:lnTo>
                  <a:pt x="15112" y="149174"/>
                </a:lnTo>
                <a:lnTo>
                  <a:pt x="1905" y="149174"/>
                </a:lnTo>
                <a:lnTo>
                  <a:pt x="0" y="151091"/>
                </a:lnTo>
                <a:lnTo>
                  <a:pt x="0" y="176199"/>
                </a:lnTo>
                <a:lnTo>
                  <a:pt x="1905" y="178117"/>
                </a:lnTo>
                <a:lnTo>
                  <a:pt x="14731" y="178117"/>
                </a:lnTo>
                <a:lnTo>
                  <a:pt x="16730" y="186918"/>
                </a:lnTo>
                <a:lnTo>
                  <a:pt x="19589" y="195330"/>
                </a:lnTo>
                <a:lnTo>
                  <a:pt x="23375" y="203461"/>
                </a:lnTo>
                <a:lnTo>
                  <a:pt x="28067" y="211162"/>
                </a:lnTo>
                <a:lnTo>
                  <a:pt x="20446" y="218757"/>
                </a:lnTo>
                <a:lnTo>
                  <a:pt x="18795" y="220433"/>
                </a:lnTo>
                <a:lnTo>
                  <a:pt x="18795" y="223164"/>
                </a:lnTo>
                <a:lnTo>
                  <a:pt x="20446" y="224828"/>
                </a:lnTo>
                <a:lnTo>
                  <a:pt x="34925" y="239217"/>
                </a:lnTo>
                <a:lnTo>
                  <a:pt x="35687" y="240029"/>
                </a:lnTo>
                <a:lnTo>
                  <a:pt x="36830" y="240499"/>
                </a:lnTo>
                <a:lnTo>
                  <a:pt x="39115" y="240499"/>
                </a:lnTo>
                <a:lnTo>
                  <a:pt x="40131" y="240029"/>
                </a:lnTo>
                <a:lnTo>
                  <a:pt x="40893" y="239217"/>
                </a:lnTo>
                <a:lnTo>
                  <a:pt x="48260" y="231876"/>
                </a:lnTo>
                <a:lnTo>
                  <a:pt x="165689" y="231876"/>
                </a:lnTo>
                <a:lnTo>
                  <a:pt x="172338" y="225209"/>
                </a:lnTo>
                <a:lnTo>
                  <a:pt x="174117" y="223507"/>
                </a:lnTo>
                <a:lnTo>
                  <a:pt x="174117" y="220814"/>
                </a:lnTo>
                <a:lnTo>
                  <a:pt x="172338" y="219151"/>
                </a:lnTo>
                <a:lnTo>
                  <a:pt x="164719" y="211378"/>
                </a:lnTo>
                <a:lnTo>
                  <a:pt x="166279" y="208813"/>
                </a:lnTo>
                <a:lnTo>
                  <a:pt x="97027" y="208813"/>
                </a:lnTo>
                <a:lnTo>
                  <a:pt x="79408" y="205262"/>
                </a:lnTo>
                <a:lnTo>
                  <a:pt x="65039" y="195579"/>
                </a:lnTo>
                <a:lnTo>
                  <a:pt x="55362" y="181220"/>
                </a:lnTo>
                <a:lnTo>
                  <a:pt x="51815" y="163639"/>
                </a:lnTo>
                <a:lnTo>
                  <a:pt x="55362" y="146049"/>
                </a:lnTo>
                <a:lnTo>
                  <a:pt x="65039" y="131695"/>
                </a:lnTo>
                <a:lnTo>
                  <a:pt x="79408" y="122023"/>
                </a:lnTo>
                <a:lnTo>
                  <a:pt x="97027" y="118478"/>
                </a:lnTo>
                <a:lnTo>
                  <a:pt x="165051" y="118478"/>
                </a:lnTo>
                <a:lnTo>
                  <a:pt x="163702" y="116382"/>
                </a:lnTo>
                <a:lnTo>
                  <a:pt x="172085" y="108140"/>
                </a:lnTo>
                <a:lnTo>
                  <a:pt x="172846" y="107327"/>
                </a:lnTo>
                <a:lnTo>
                  <a:pt x="173153" y="106438"/>
                </a:lnTo>
                <a:lnTo>
                  <a:pt x="173227" y="103962"/>
                </a:lnTo>
                <a:lnTo>
                  <a:pt x="172846" y="102895"/>
                </a:lnTo>
                <a:lnTo>
                  <a:pt x="172085" y="102082"/>
                </a:lnTo>
                <a:lnTo>
                  <a:pt x="166259" y="96265"/>
                </a:lnTo>
                <a:lnTo>
                  <a:pt x="49656" y="96265"/>
                </a:lnTo>
                <a:lnTo>
                  <a:pt x="41275" y="88137"/>
                </a:lnTo>
                <a:lnTo>
                  <a:pt x="39624" y="86359"/>
                </a:lnTo>
                <a:close/>
              </a:path>
              <a:path w="257810" h="260985">
                <a:moveTo>
                  <a:pt x="165051" y="118478"/>
                </a:moveTo>
                <a:lnTo>
                  <a:pt x="97027" y="118478"/>
                </a:lnTo>
                <a:lnTo>
                  <a:pt x="114573" y="122023"/>
                </a:lnTo>
                <a:lnTo>
                  <a:pt x="128904" y="131695"/>
                </a:lnTo>
                <a:lnTo>
                  <a:pt x="138568" y="146049"/>
                </a:lnTo>
                <a:lnTo>
                  <a:pt x="142112" y="163639"/>
                </a:lnTo>
                <a:lnTo>
                  <a:pt x="138568" y="181220"/>
                </a:lnTo>
                <a:lnTo>
                  <a:pt x="128904" y="195579"/>
                </a:lnTo>
                <a:lnTo>
                  <a:pt x="114573" y="205262"/>
                </a:lnTo>
                <a:lnTo>
                  <a:pt x="97027" y="208813"/>
                </a:lnTo>
                <a:lnTo>
                  <a:pt x="166279" y="208813"/>
                </a:lnTo>
                <a:lnTo>
                  <a:pt x="178181" y="178117"/>
                </a:lnTo>
                <a:lnTo>
                  <a:pt x="192024" y="178117"/>
                </a:lnTo>
                <a:lnTo>
                  <a:pt x="193929" y="176199"/>
                </a:lnTo>
                <a:lnTo>
                  <a:pt x="193929" y="151091"/>
                </a:lnTo>
                <a:lnTo>
                  <a:pt x="192024" y="149174"/>
                </a:lnTo>
                <a:lnTo>
                  <a:pt x="177800" y="149174"/>
                </a:lnTo>
                <a:lnTo>
                  <a:pt x="175633" y="140437"/>
                </a:lnTo>
                <a:lnTo>
                  <a:pt x="172561" y="132011"/>
                </a:lnTo>
                <a:lnTo>
                  <a:pt x="168584" y="123969"/>
                </a:lnTo>
                <a:lnTo>
                  <a:pt x="165051" y="118478"/>
                </a:lnTo>
                <a:close/>
              </a:path>
              <a:path w="257810" h="260985">
                <a:moveTo>
                  <a:pt x="106425" y="146481"/>
                </a:moveTo>
                <a:lnTo>
                  <a:pt x="87502" y="146481"/>
                </a:lnTo>
                <a:lnTo>
                  <a:pt x="79882" y="154165"/>
                </a:lnTo>
                <a:lnTo>
                  <a:pt x="79882" y="173126"/>
                </a:lnTo>
                <a:lnTo>
                  <a:pt x="87502" y="180809"/>
                </a:lnTo>
                <a:lnTo>
                  <a:pt x="106425" y="180809"/>
                </a:lnTo>
                <a:lnTo>
                  <a:pt x="114173" y="173126"/>
                </a:lnTo>
                <a:lnTo>
                  <a:pt x="114173" y="154165"/>
                </a:lnTo>
                <a:lnTo>
                  <a:pt x="106425" y="146481"/>
                </a:lnTo>
                <a:close/>
              </a:path>
              <a:path w="257810" h="260985">
                <a:moveTo>
                  <a:pt x="230643" y="100964"/>
                </a:moveTo>
                <a:lnTo>
                  <a:pt x="212851" y="100964"/>
                </a:lnTo>
                <a:lnTo>
                  <a:pt x="215519" y="107670"/>
                </a:lnTo>
                <a:lnTo>
                  <a:pt x="216915" y="108318"/>
                </a:lnTo>
                <a:lnTo>
                  <a:pt x="228981" y="103492"/>
                </a:lnTo>
                <a:lnTo>
                  <a:pt x="230250" y="103022"/>
                </a:lnTo>
                <a:lnTo>
                  <a:pt x="230886" y="101574"/>
                </a:lnTo>
                <a:lnTo>
                  <a:pt x="230643" y="100964"/>
                </a:lnTo>
                <a:close/>
              </a:path>
              <a:path w="257810" h="260985">
                <a:moveTo>
                  <a:pt x="199393" y="79120"/>
                </a:moveTo>
                <a:lnTo>
                  <a:pt x="162813" y="79120"/>
                </a:lnTo>
                <a:lnTo>
                  <a:pt x="166369" y="84962"/>
                </a:lnTo>
                <a:lnTo>
                  <a:pt x="171195" y="90042"/>
                </a:lnTo>
                <a:lnTo>
                  <a:pt x="176911" y="93853"/>
                </a:lnTo>
                <a:lnTo>
                  <a:pt x="174498" y="99440"/>
                </a:lnTo>
                <a:lnTo>
                  <a:pt x="173945" y="100545"/>
                </a:lnTo>
                <a:lnTo>
                  <a:pt x="173973" y="100964"/>
                </a:lnTo>
                <a:lnTo>
                  <a:pt x="174498" y="102171"/>
                </a:lnTo>
                <a:lnTo>
                  <a:pt x="175768" y="102679"/>
                </a:lnTo>
                <a:lnTo>
                  <a:pt x="186531" y="107327"/>
                </a:lnTo>
                <a:lnTo>
                  <a:pt x="187070" y="107543"/>
                </a:lnTo>
                <a:lnTo>
                  <a:pt x="187706" y="107543"/>
                </a:lnTo>
                <a:lnTo>
                  <a:pt x="188417" y="107289"/>
                </a:lnTo>
                <a:lnTo>
                  <a:pt x="188849" y="107073"/>
                </a:lnTo>
                <a:lnTo>
                  <a:pt x="189356" y="106603"/>
                </a:lnTo>
                <a:lnTo>
                  <a:pt x="192024" y="100545"/>
                </a:lnTo>
                <a:lnTo>
                  <a:pt x="230476" y="100545"/>
                </a:lnTo>
                <a:lnTo>
                  <a:pt x="228219" y="94868"/>
                </a:lnTo>
                <a:lnTo>
                  <a:pt x="234187" y="91185"/>
                </a:lnTo>
                <a:lnTo>
                  <a:pt x="239268" y="86232"/>
                </a:lnTo>
                <a:lnTo>
                  <a:pt x="243077" y="80390"/>
                </a:lnTo>
                <a:lnTo>
                  <a:pt x="252331" y="80390"/>
                </a:lnTo>
                <a:lnTo>
                  <a:pt x="252547" y="79896"/>
                </a:lnTo>
                <a:lnTo>
                  <a:pt x="202918" y="79896"/>
                </a:lnTo>
                <a:lnTo>
                  <a:pt x="199393" y="79120"/>
                </a:lnTo>
                <a:close/>
              </a:path>
              <a:path w="257810" h="260985">
                <a:moveTo>
                  <a:pt x="230476" y="100545"/>
                </a:moveTo>
                <a:lnTo>
                  <a:pt x="192024" y="100545"/>
                </a:lnTo>
                <a:lnTo>
                  <a:pt x="198881" y="102247"/>
                </a:lnTo>
                <a:lnTo>
                  <a:pt x="205994" y="102374"/>
                </a:lnTo>
                <a:lnTo>
                  <a:pt x="212851" y="100964"/>
                </a:lnTo>
                <a:lnTo>
                  <a:pt x="230643" y="100964"/>
                </a:lnTo>
                <a:lnTo>
                  <a:pt x="230476" y="100545"/>
                </a:lnTo>
                <a:close/>
              </a:path>
              <a:path w="257810" h="260985">
                <a:moveTo>
                  <a:pt x="108965" y="66675"/>
                </a:moveTo>
                <a:lnTo>
                  <a:pt x="83946" y="66675"/>
                </a:lnTo>
                <a:lnTo>
                  <a:pt x="81914" y="68579"/>
                </a:lnTo>
                <a:lnTo>
                  <a:pt x="81914" y="83057"/>
                </a:lnTo>
                <a:lnTo>
                  <a:pt x="73356" y="85050"/>
                </a:lnTo>
                <a:lnTo>
                  <a:pt x="65071" y="87947"/>
                </a:lnTo>
                <a:lnTo>
                  <a:pt x="57144" y="91701"/>
                </a:lnTo>
                <a:lnTo>
                  <a:pt x="49656" y="96265"/>
                </a:lnTo>
                <a:lnTo>
                  <a:pt x="166259" y="96265"/>
                </a:lnTo>
                <a:lnTo>
                  <a:pt x="166132" y="96138"/>
                </a:lnTo>
                <a:lnTo>
                  <a:pt x="143001" y="96138"/>
                </a:lnTo>
                <a:lnTo>
                  <a:pt x="135534" y="91594"/>
                </a:lnTo>
                <a:lnTo>
                  <a:pt x="127650" y="87884"/>
                </a:lnTo>
                <a:lnTo>
                  <a:pt x="119409" y="85030"/>
                </a:lnTo>
                <a:lnTo>
                  <a:pt x="110870" y="83057"/>
                </a:lnTo>
                <a:lnTo>
                  <a:pt x="110870" y="68579"/>
                </a:lnTo>
                <a:lnTo>
                  <a:pt x="108965" y="66675"/>
                </a:lnTo>
                <a:close/>
              </a:path>
              <a:path w="257810" h="260985">
                <a:moveTo>
                  <a:pt x="155956" y="85978"/>
                </a:moveTo>
                <a:lnTo>
                  <a:pt x="153288" y="85978"/>
                </a:lnTo>
                <a:lnTo>
                  <a:pt x="151193" y="87947"/>
                </a:lnTo>
                <a:lnTo>
                  <a:pt x="143001" y="96138"/>
                </a:lnTo>
                <a:lnTo>
                  <a:pt x="166132" y="96138"/>
                </a:lnTo>
                <a:lnTo>
                  <a:pt x="155956" y="85978"/>
                </a:lnTo>
                <a:close/>
              </a:path>
              <a:path w="257810" h="260985">
                <a:moveTo>
                  <a:pt x="252331" y="80390"/>
                </a:moveTo>
                <a:lnTo>
                  <a:pt x="243077" y="80390"/>
                </a:lnTo>
                <a:lnTo>
                  <a:pt x="249808" y="83312"/>
                </a:lnTo>
                <a:lnTo>
                  <a:pt x="251332" y="82676"/>
                </a:lnTo>
                <a:lnTo>
                  <a:pt x="252331" y="80390"/>
                </a:lnTo>
                <a:close/>
              </a:path>
              <a:path w="257810" h="260985">
                <a:moveTo>
                  <a:pt x="156718" y="25145"/>
                </a:moveTo>
                <a:lnTo>
                  <a:pt x="155194" y="25653"/>
                </a:lnTo>
                <a:lnTo>
                  <a:pt x="154686" y="26923"/>
                </a:lnTo>
                <a:lnTo>
                  <a:pt x="150113" y="37591"/>
                </a:lnTo>
                <a:lnTo>
                  <a:pt x="149860" y="38226"/>
                </a:lnTo>
                <a:lnTo>
                  <a:pt x="149860" y="38862"/>
                </a:lnTo>
                <a:lnTo>
                  <a:pt x="150368" y="40131"/>
                </a:lnTo>
                <a:lnTo>
                  <a:pt x="150749" y="40639"/>
                </a:lnTo>
                <a:lnTo>
                  <a:pt x="151383" y="40893"/>
                </a:lnTo>
                <a:lnTo>
                  <a:pt x="157352" y="43434"/>
                </a:lnTo>
                <a:lnTo>
                  <a:pt x="155829" y="50037"/>
                </a:lnTo>
                <a:lnTo>
                  <a:pt x="155575" y="56895"/>
                </a:lnTo>
                <a:lnTo>
                  <a:pt x="156844" y="63626"/>
                </a:lnTo>
                <a:lnTo>
                  <a:pt x="151130" y="65912"/>
                </a:lnTo>
                <a:lnTo>
                  <a:pt x="149987" y="66420"/>
                </a:lnTo>
                <a:lnTo>
                  <a:pt x="149510" y="67563"/>
                </a:lnTo>
                <a:lnTo>
                  <a:pt x="149408" y="68072"/>
                </a:lnTo>
                <a:lnTo>
                  <a:pt x="149860" y="69087"/>
                </a:lnTo>
                <a:lnTo>
                  <a:pt x="154182" y="79896"/>
                </a:lnTo>
                <a:lnTo>
                  <a:pt x="154558" y="81153"/>
                </a:lnTo>
                <a:lnTo>
                  <a:pt x="156082" y="81787"/>
                </a:lnTo>
                <a:lnTo>
                  <a:pt x="157225" y="81279"/>
                </a:lnTo>
                <a:lnTo>
                  <a:pt x="162813" y="79120"/>
                </a:lnTo>
                <a:lnTo>
                  <a:pt x="199393" y="79120"/>
                </a:lnTo>
                <a:lnTo>
                  <a:pt x="193262" y="77771"/>
                </a:lnTo>
                <a:lnTo>
                  <a:pt x="185082" y="72193"/>
                </a:lnTo>
                <a:lnTo>
                  <a:pt x="179450" y="63626"/>
                </a:lnTo>
                <a:lnTo>
                  <a:pt x="177587" y="53494"/>
                </a:lnTo>
                <a:lnTo>
                  <a:pt x="179689" y="43815"/>
                </a:lnTo>
                <a:lnTo>
                  <a:pt x="185291" y="35659"/>
                </a:lnTo>
                <a:lnTo>
                  <a:pt x="193929" y="30098"/>
                </a:lnTo>
                <a:lnTo>
                  <a:pt x="203518" y="28320"/>
                </a:lnTo>
                <a:lnTo>
                  <a:pt x="164083" y="28320"/>
                </a:lnTo>
                <a:lnTo>
                  <a:pt x="157861" y="25653"/>
                </a:lnTo>
                <a:lnTo>
                  <a:pt x="156718" y="25145"/>
                </a:lnTo>
                <a:close/>
              </a:path>
              <a:path w="257810" h="260985">
                <a:moveTo>
                  <a:pt x="242612" y="28233"/>
                </a:moveTo>
                <a:lnTo>
                  <a:pt x="203989" y="28233"/>
                </a:lnTo>
                <a:lnTo>
                  <a:pt x="213645" y="30321"/>
                </a:lnTo>
                <a:lnTo>
                  <a:pt x="221825" y="35885"/>
                </a:lnTo>
                <a:lnTo>
                  <a:pt x="227456" y="44450"/>
                </a:lnTo>
                <a:lnTo>
                  <a:pt x="229248" y="54584"/>
                </a:lnTo>
                <a:lnTo>
                  <a:pt x="227123" y="64277"/>
                </a:lnTo>
                <a:lnTo>
                  <a:pt x="221545" y="72471"/>
                </a:lnTo>
                <a:lnTo>
                  <a:pt x="212979" y="78104"/>
                </a:lnTo>
                <a:lnTo>
                  <a:pt x="202918" y="79896"/>
                </a:lnTo>
                <a:lnTo>
                  <a:pt x="252547" y="79896"/>
                </a:lnTo>
                <a:lnTo>
                  <a:pt x="257048" y="69595"/>
                </a:lnTo>
                <a:lnTo>
                  <a:pt x="256412" y="68072"/>
                </a:lnTo>
                <a:lnTo>
                  <a:pt x="255269" y="67563"/>
                </a:lnTo>
                <a:lnTo>
                  <a:pt x="249427" y="65150"/>
                </a:lnTo>
                <a:lnTo>
                  <a:pt x="250951" y="58292"/>
                </a:lnTo>
                <a:lnTo>
                  <a:pt x="251079" y="51307"/>
                </a:lnTo>
                <a:lnTo>
                  <a:pt x="249555" y="44576"/>
                </a:lnTo>
                <a:lnTo>
                  <a:pt x="255777" y="42163"/>
                </a:lnTo>
                <a:lnTo>
                  <a:pt x="256920" y="41656"/>
                </a:lnTo>
                <a:lnTo>
                  <a:pt x="257382" y="40639"/>
                </a:lnTo>
                <a:lnTo>
                  <a:pt x="257505" y="40131"/>
                </a:lnTo>
                <a:lnTo>
                  <a:pt x="253187" y="29337"/>
                </a:lnTo>
                <a:lnTo>
                  <a:pt x="243331" y="29337"/>
                </a:lnTo>
                <a:lnTo>
                  <a:pt x="242612" y="28233"/>
                </a:lnTo>
                <a:close/>
              </a:path>
              <a:path w="257810" h="260985">
                <a:moveTo>
                  <a:pt x="204850" y="42925"/>
                </a:moveTo>
                <a:lnTo>
                  <a:pt x="199770" y="44957"/>
                </a:lnTo>
                <a:lnTo>
                  <a:pt x="194818" y="46862"/>
                </a:lnTo>
                <a:lnTo>
                  <a:pt x="192277" y="52578"/>
                </a:lnTo>
                <a:lnTo>
                  <a:pt x="194310" y="57657"/>
                </a:lnTo>
                <a:lnTo>
                  <a:pt x="196342" y="62610"/>
                </a:lnTo>
                <a:lnTo>
                  <a:pt x="202056" y="65150"/>
                </a:lnTo>
                <a:lnTo>
                  <a:pt x="207010" y="63118"/>
                </a:lnTo>
                <a:lnTo>
                  <a:pt x="212089" y="61087"/>
                </a:lnTo>
                <a:lnTo>
                  <a:pt x="214502" y="55498"/>
                </a:lnTo>
                <a:lnTo>
                  <a:pt x="212598" y="50418"/>
                </a:lnTo>
                <a:lnTo>
                  <a:pt x="210565" y="45338"/>
                </a:lnTo>
                <a:lnTo>
                  <a:pt x="204850" y="42925"/>
                </a:lnTo>
                <a:close/>
              </a:path>
              <a:path w="257810" h="260985">
                <a:moveTo>
                  <a:pt x="250825" y="26288"/>
                </a:moveTo>
                <a:lnTo>
                  <a:pt x="243331" y="29337"/>
                </a:lnTo>
                <a:lnTo>
                  <a:pt x="253187" y="29337"/>
                </a:lnTo>
                <a:lnTo>
                  <a:pt x="252221" y="26923"/>
                </a:lnTo>
                <a:lnTo>
                  <a:pt x="250825" y="26288"/>
                </a:lnTo>
                <a:close/>
              </a:path>
              <a:path w="257810" h="260985">
                <a:moveTo>
                  <a:pt x="189356" y="0"/>
                </a:moveTo>
                <a:lnTo>
                  <a:pt x="176021" y="5334"/>
                </a:lnTo>
                <a:lnTo>
                  <a:pt x="175387" y="6731"/>
                </a:lnTo>
                <a:lnTo>
                  <a:pt x="178435" y="14350"/>
                </a:lnTo>
                <a:lnTo>
                  <a:pt x="172719" y="17906"/>
                </a:lnTo>
                <a:lnTo>
                  <a:pt x="167767" y="22732"/>
                </a:lnTo>
                <a:lnTo>
                  <a:pt x="164083" y="28320"/>
                </a:lnTo>
                <a:lnTo>
                  <a:pt x="203518" y="28320"/>
                </a:lnTo>
                <a:lnTo>
                  <a:pt x="203989" y="28233"/>
                </a:lnTo>
                <a:lnTo>
                  <a:pt x="242612" y="28233"/>
                </a:lnTo>
                <a:lnTo>
                  <a:pt x="239521" y="23494"/>
                </a:lnTo>
                <a:lnTo>
                  <a:pt x="234695" y="18541"/>
                </a:lnTo>
                <a:lnTo>
                  <a:pt x="228854" y="14859"/>
                </a:lnTo>
                <a:lnTo>
                  <a:pt x="231622" y="8509"/>
                </a:lnTo>
                <a:lnTo>
                  <a:pt x="213613" y="8509"/>
                </a:lnTo>
                <a:lnTo>
                  <a:pt x="212534" y="8254"/>
                </a:lnTo>
                <a:lnTo>
                  <a:pt x="193801" y="8254"/>
                </a:lnTo>
                <a:lnTo>
                  <a:pt x="190754" y="634"/>
                </a:lnTo>
                <a:lnTo>
                  <a:pt x="189356" y="0"/>
                </a:lnTo>
                <a:close/>
              </a:path>
              <a:path w="257810" h="260985">
                <a:moveTo>
                  <a:pt x="218312" y="381"/>
                </a:moveTo>
                <a:lnTo>
                  <a:pt x="216915" y="888"/>
                </a:lnTo>
                <a:lnTo>
                  <a:pt x="216407" y="2159"/>
                </a:lnTo>
                <a:lnTo>
                  <a:pt x="213613" y="8509"/>
                </a:lnTo>
                <a:lnTo>
                  <a:pt x="231622" y="8509"/>
                </a:lnTo>
                <a:lnTo>
                  <a:pt x="231724" y="8254"/>
                </a:lnTo>
                <a:lnTo>
                  <a:pt x="231775" y="7492"/>
                </a:lnTo>
                <a:lnTo>
                  <a:pt x="231571" y="6984"/>
                </a:lnTo>
                <a:lnTo>
                  <a:pt x="231495" y="6731"/>
                </a:lnTo>
                <a:lnTo>
                  <a:pt x="231394" y="6222"/>
                </a:lnTo>
                <a:lnTo>
                  <a:pt x="230886" y="5714"/>
                </a:lnTo>
                <a:lnTo>
                  <a:pt x="230250" y="5460"/>
                </a:lnTo>
                <a:lnTo>
                  <a:pt x="219582" y="888"/>
                </a:lnTo>
                <a:lnTo>
                  <a:pt x="218312" y="381"/>
                </a:lnTo>
                <a:close/>
              </a:path>
              <a:path w="257810" h="260985">
                <a:moveTo>
                  <a:pt x="207137" y="6984"/>
                </a:moveTo>
                <a:lnTo>
                  <a:pt x="200406" y="6984"/>
                </a:lnTo>
                <a:lnTo>
                  <a:pt x="193801" y="8254"/>
                </a:lnTo>
                <a:lnTo>
                  <a:pt x="212534" y="8254"/>
                </a:lnTo>
                <a:lnTo>
                  <a:pt x="207137" y="6984"/>
                </a:lnTo>
                <a:close/>
              </a:path>
            </a:pathLst>
          </a:custGeom>
          <a:solidFill>
            <a:srgbClr val="A6A6A6"/>
          </a:solidFill>
        </p:spPr>
        <p:txBody>
          <a:bodyPr wrap="square" lIns="0" tIns="0" rIns="0" bIns="0" rtlCol="0"/>
          <a:lstStyle/>
          <a:p/>
        </p:txBody>
      </p:sp>
      <p:sp>
        <p:nvSpPr>
          <p:cNvPr id="74" name="object 74"/>
          <p:cNvSpPr txBox="1"/>
          <p:nvPr/>
        </p:nvSpPr>
        <p:spPr>
          <a:xfrm>
            <a:off x="523443" y="1062685"/>
            <a:ext cx="8166734" cy="2159000"/>
          </a:xfrm>
          <a:prstGeom prst="rect">
            <a:avLst/>
          </a:prstGeom>
        </p:spPr>
        <p:txBody>
          <a:bodyPr vert="horz" wrap="square" lIns="0" tIns="12700" rIns="0" bIns="0" rtlCol="0">
            <a:spAutoFit/>
          </a:bodyPr>
          <a:lstStyle/>
          <a:p>
            <a:pPr marL="15875">
              <a:lnSpc>
                <a:spcPct val="100000"/>
              </a:lnSpc>
              <a:spcBef>
                <a:spcPts val="100"/>
              </a:spcBef>
            </a:pPr>
            <a:r>
              <a:rPr sz="2400" spc="-5" dirty="0">
                <a:solidFill>
                  <a:srgbClr val="585858"/>
                </a:solidFill>
                <a:latin typeface="微软雅黑" panose="020B0503020204020204" charset="-122"/>
                <a:cs typeface="微软雅黑" panose="020B0503020204020204" charset="-122"/>
              </a:rPr>
              <a:t>开发成果便捷发布，客户需求快速反应</a:t>
            </a:r>
            <a:endParaRPr sz="2400">
              <a:latin typeface="微软雅黑" panose="020B0503020204020204" charset="-122"/>
              <a:cs typeface="微软雅黑" panose="020B0503020204020204" charset="-122"/>
            </a:endParaRPr>
          </a:p>
          <a:p>
            <a:pPr marL="15875" marR="1806575"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较狭</a:t>
            </a:r>
            <a:r>
              <a:rPr sz="1200" spc="20" dirty="0">
                <a:solidFill>
                  <a:srgbClr val="585858"/>
                </a:solidFill>
                <a:latin typeface="微软雅黑" panose="020B0503020204020204" charset="-122"/>
                <a:cs typeface="微软雅黑" panose="020B0503020204020204" charset="-122"/>
              </a:rPr>
              <a:t>义</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持</a:t>
            </a:r>
            <a:r>
              <a:rPr sz="1200" spc="10" dirty="0">
                <a:solidFill>
                  <a:srgbClr val="585858"/>
                </a:solidFill>
                <a:latin typeface="微软雅黑" panose="020B0503020204020204" charset="-122"/>
                <a:cs typeface="微软雅黑" panose="020B0503020204020204" charset="-122"/>
              </a:rPr>
              <a:t>续</a:t>
            </a:r>
            <a:r>
              <a:rPr sz="1200" spc="20" dirty="0">
                <a:solidFill>
                  <a:srgbClr val="585858"/>
                </a:solidFill>
                <a:latin typeface="微软雅黑" panose="020B0503020204020204" charset="-122"/>
                <a:cs typeface="微软雅黑" panose="020B0503020204020204" charset="-122"/>
              </a:rPr>
              <a:t>交</a:t>
            </a:r>
            <a:r>
              <a:rPr sz="1200" spc="10" dirty="0">
                <a:solidFill>
                  <a:srgbClr val="585858"/>
                </a:solidFill>
                <a:latin typeface="微软雅黑" panose="020B0503020204020204" charset="-122"/>
                <a:cs typeface="微软雅黑" panose="020B0503020204020204" charset="-122"/>
              </a:rPr>
              <a:t>付</a:t>
            </a:r>
            <a:r>
              <a:rPr sz="1200" spc="20" dirty="0">
                <a:solidFill>
                  <a:srgbClr val="585858"/>
                </a:solidFill>
                <a:latin typeface="微软雅黑" panose="020B0503020204020204" charset="-122"/>
                <a:cs typeface="微软雅黑" panose="020B0503020204020204" charset="-122"/>
              </a:rPr>
              <a:t>值得</a:t>
            </a:r>
            <a:r>
              <a:rPr sz="1200" spc="10" dirty="0">
                <a:solidFill>
                  <a:srgbClr val="585858"/>
                </a:solidFill>
                <a:latin typeface="微软雅黑" panose="020B0503020204020204" charset="-122"/>
                <a:cs typeface="微软雅黑" panose="020B0503020204020204" charset="-122"/>
              </a:rPr>
              <a:t>是将</a:t>
            </a:r>
            <a:r>
              <a:rPr sz="1200" spc="20" dirty="0">
                <a:solidFill>
                  <a:srgbClr val="585858"/>
                </a:solidFill>
                <a:latin typeface="微软雅黑" panose="020B0503020204020204" charset="-122"/>
                <a:cs typeface="微软雅黑" panose="020B0503020204020204" charset="-122"/>
              </a:rPr>
              <a:t>构</a:t>
            </a:r>
            <a:r>
              <a:rPr sz="1200" spc="10" dirty="0">
                <a:solidFill>
                  <a:srgbClr val="585858"/>
                </a:solidFill>
                <a:latin typeface="微软雅黑" panose="020B0503020204020204" charset="-122"/>
                <a:cs typeface="微软雅黑" panose="020B0503020204020204" charset="-122"/>
              </a:rPr>
              <a:t>建</a:t>
            </a:r>
            <a:r>
              <a:rPr sz="1200" spc="2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集</a:t>
            </a:r>
            <a:r>
              <a:rPr sz="1200" spc="20" dirty="0">
                <a:solidFill>
                  <a:srgbClr val="585858"/>
                </a:solidFill>
                <a:latin typeface="微软雅黑" panose="020B0503020204020204" charset="-122"/>
                <a:cs typeface="微软雅黑" panose="020B0503020204020204" charset="-122"/>
              </a:rPr>
              <a:t>成</a:t>
            </a:r>
            <a:r>
              <a:rPr sz="1200" spc="10" dirty="0">
                <a:solidFill>
                  <a:srgbClr val="585858"/>
                </a:solidFill>
                <a:latin typeface="微软雅黑" panose="020B0503020204020204" charset="-122"/>
                <a:cs typeface="微软雅黑" panose="020B0503020204020204" charset="-122"/>
              </a:rPr>
              <a:t>后的</a:t>
            </a:r>
            <a:r>
              <a:rPr sz="1200" spc="20" dirty="0">
                <a:solidFill>
                  <a:srgbClr val="585858"/>
                </a:solidFill>
                <a:latin typeface="微软雅黑" panose="020B0503020204020204" charset="-122"/>
                <a:cs typeface="微软雅黑" panose="020B0503020204020204" charset="-122"/>
              </a:rPr>
              <a:t>代</a:t>
            </a:r>
            <a:r>
              <a:rPr sz="1200" spc="10" dirty="0">
                <a:solidFill>
                  <a:srgbClr val="585858"/>
                </a:solidFill>
                <a:latin typeface="微软雅黑" panose="020B0503020204020204" charset="-122"/>
                <a:cs typeface="微软雅黑" panose="020B0503020204020204" charset="-122"/>
              </a:rPr>
              <a:t>码不</a:t>
            </a:r>
            <a:r>
              <a:rPr sz="1200" spc="20" dirty="0">
                <a:solidFill>
                  <a:srgbClr val="585858"/>
                </a:solidFill>
                <a:latin typeface="微软雅黑" panose="020B0503020204020204" charset="-122"/>
                <a:cs typeface="微软雅黑" panose="020B0503020204020204" charset="-122"/>
              </a:rPr>
              <a:t>断</a:t>
            </a:r>
            <a:r>
              <a:rPr sz="1200" spc="10" dirty="0">
                <a:solidFill>
                  <a:srgbClr val="585858"/>
                </a:solidFill>
                <a:latin typeface="微软雅黑" panose="020B0503020204020204" charset="-122"/>
                <a:cs typeface="微软雅黑" panose="020B0503020204020204" charset="-122"/>
              </a:rPr>
              <a:t>推送</a:t>
            </a:r>
            <a:r>
              <a:rPr sz="1200" spc="20" dirty="0">
                <a:solidFill>
                  <a:srgbClr val="585858"/>
                </a:solidFill>
                <a:latin typeface="微软雅黑" panose="020B0503020204020204" charset="-122"/>
                <a:cs typeface="微软雅黑" panose="020B0503020204020204" charset="-122"/>
              </a:rPr>
              <a:t>到</a:t>
            </a:r>
            <a:r>
              <a:rPr sz="1200" spc="10" dirty="0">
                <a:solidFill>
                  <a:srgbClr val="585858"/>
                </a:solidFill>
                <a:latin typeface="微软雅黑" panose="020B0503020204020204" charset="-122"/>
                <a:cs typeface="微软雅黑" panose="020B0503020204020204" charset="-122"/>
              </a:rPr>
              <a:t>审</a:t>
            </a:r>
            <a:r>
              <a:rPr sz="1200" spc="60" dirty="0">
                <a:solidFill>
                  <a:srgbClr val="585858"/>
                </a:solidFill>
                <a:latin typeface="微软雅黑" panose="020B0503020204020204" charset="-122"/>
                <a:cs typeface="微软雅黑" panose="020B0503020204020204" charset="-122"/>
              </a:rPr>
              <a:t>核</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测</a:t>
            </a:r>
            <a:r>
              <a:rPr sz="1200" spc="10" dirty="0">
                <a:solidFill>
                  <a:srgbClr val="585858"/>
                </a:solidFill>
                <a:latin typeface="微软雅黑" panose="020B0503020204020204" charset="-122"/>
                <a:cs typeface="微软雅黑" panose="020B0503020204020204" charset="-122"/>
              </a:rPr>
              <a:t>试等</a:t>
            </a:r>
            <a:r>
              <a:rPr sz="1200" spc="20" dirty="0">
                <a:solidFill>
                  <a:srgbClr val="585858"/>
                </a:solidFill>
                <a:latin typeface="微软雅黑" panose="020B0503020204020204" charset="-122"/>
                <a:cs typeface="微软雅黑" panose="020B0503020204020204" charset="-122"/>
              </a:rPr>
              <a:t>环</a:t>
            </a:r>
            <a:r>
              <a:rPr sz="1200" spc="10" dirty="0">
                <a:solidFill>
                  <a:srgbClr val="585858"/>
                </a:solidFill>
                <a:latin typeface="微软雅黑" panose="020B0503020204020204" charset="-122"/>
                <a:cs typeface="微软雅黑" panose="020B0503020204020204" charset="-122"/>
              </a:rPr>
              <a:t>境的</a:t>
            </a:r>
            <a:r>
              <a:rPr sz="1200" spc="20" dirty="0">
                <a:solidFill>
                  <a:srgbClr val="585858"/>
                </a:solidFill>
                <a:latin typeface="微软雅黑" panose="020B0503020204020204" charset="-122"/>
                <a:cs typeface="微软雅黑" panose="020B0503020204020204" charset="-122"/>
              </a:rPr>
              <a:t>工作，</a:t>
            </a:r>
            <a:r>
              <a:rPr sz="1200" spc="10" dirty="0">
                <a:solidFill>
                  <a:srgbClr val="585858"/>
                </a:solidFill>
                <a:latin typeface="微软雅黑" panose="020B0503020204020204" charset="-122"/>
                <a:cs typeface="微软雅黑" panose="020B0503020204020204" charset="-122"/>
              </a:rPr>
              <a:t>而</a:t>
            </a:r>
            <a:r>
              <a:rPr sz="1200" spc="20" dirty="0">
                <a:solidFill>
                  <a:srgbClr val="585858"/>
                </a:solidFill>
                <a:latin typeface="微软雅黑" panose="020B0503020204020204" charset="-122"/>
                <a:cs typeface="微软雅黑" panose="020B0503020204020204" charset="-122"/>
              </a:rPr>
              <a:t>广</a:t>
            </a:r>
            <a:r>
              <a:rPr sz="1200" dirty="0">
                <a:solidFill>
                  <a:srgbClr val="585858"/>
                </a:solidFill>
                <a:latin typeface="微软雅黑" panose="020B0503020204020204" charset="-122"/>
                <a:cs typeface="微软雅黑" panose="020B0503020204020204" charset="-122"/>
              </a:rPr>
              <a:t>义 </a:t>
            </a:r>
            <a:r>
              <a:rPr sz="1200" spc="10" dirty="0">
                <a:solidFill>
                  <a:srgbClr val="585858"/>
                </a:solidFill>
                <a:latin typeface="微软雅黑" panose="020B0503020204020204" charset="-122"/>
                <a:cs typeface="微软雅黑" panose="020B0503020204020204" charset="-122"/>
              </a:rPr>
              <a:t>的持</a:t>
            </a:r>
            <a:r>
              <a:rPr sz="1200" spc="20" dirty="0">
                <a:solidFill>
                  <a:srgbClr val="585858"/>
                </a:solidFill>
                <a:latin typeface="微软雅黑" panose="020B0503020204020204" charset="-122"/>
                <a:cs typeface="微软雅黑" panose="020B0503020204020204" charset="-122"/>
              </a:rPr>
              <a:t>续</a:t>
            </a:r>
            <a:r>
              <a:rPr sz="1200" spc="10" dirty="0">
                <a:solidFill>
                  <a:srgbClr val="585858"/>
                </a:solidFill>
                <a:latin typeface="微软雅黑" panose="020B0503020204020204" charset="-122"/>
                <a:cs typeface="微软雅黑" panose="020B0503020204020204" charset="-122"/>
              </a:rPr>
              <a:t>交</a:t>
            </a:r>
            <a:r>
              <a:rPr sz="1200" spc="20" dirty="0">
                <a:solidFill>
                  <a:srgbClr val="585858"/>
                </a:solidFill>
                <a:latin typeface="微软雅黑" panose="020B0503020204020204" charset="-122"/>
                <a:cs typeface="微软雅黑" panose="020B0503020204020204" charset="-122"/>
              </a:rPr>
              <a:t>付</a:t>
            </a:r>
            <a:r>
              <a:rPr sz="1200" spc="10" dirty="0">
                <a:solidFill>
                  <a:srgbClr val="585858"/>
                </a:solidFill>
                <a:latin typeface="微软雅黑" panose="020B0503020204020204" charset="-122"/>
                <a:cs typeface="微软雅黑" panose="020B0503020204020204" charset="-122"/>
              </a:rPr>
              <a:t>还</a:t>
            </a:r>
            <a:r>
              <a:rPr sz="1200" spc="20" dirty="0">
                <a:solidFill>
                  <a:srgbClr val="585858"/>
                </a:solidFill>
                <a:latin typeface="微软雅黑" panose="020B0503020204020204" charset="-122"/>
                <a:cs typeface="微软雅黑" panose="020B0503020204020204" charset="-122"/>
              </a:rPr>
              <a:t>包</a:t>
            </a:r>
            <a:r>
              <a:rPr sz="1200" spc="10" dirty="0">
                <a:solidFill>
                  <a:srgbClr val="585858"/>
                </a:solidFill>
                <a:latin typeface="微软雅黑" panose="020B0503020204020204" charset="-122"/>
                <a:cs typeface="微软雅黑" panose="020B0503020204020204" charset="-122"/>
              </a:rPr>
              <a:t>含</a:t>
            </a:r>
            <a:r>
              <a:rPr sz="1200" spc="20" dirty="0">
                <a:solidFill>
                  <a:srgbClr val="585858"/>
                </a:solidFill>
                <a:latin typeface="微软雅黑" panose="020B0503020204020204" charset="-122"/>
                <a:cs typeface="微软雅黑" panose="020B0503020204020204" charset="-122"/>
              </a:rPr>
              <a:t>将测</a:t>
            </a:r>
            <a:r>
              <a:rPr sz="1200" spc="10" dirty="0">
                <a:solidFill>
                  <a:srgbClr val="585858"/>
                </a:solidFill>
                <a:latin typeface="微软雅黑" panose="020B0503020204020204" charset="-122"/>
                <a:cs typeface="微软雅黑" panose="020B0503020204020204" charset="-122"/>
              </a:rPr>
              <a:t>试通</a:t>
            </a:r>
            <a:r>
              <a:rPr sz="1200" spc="20" dirty="0">
                <a:solidFill>
                  <a:srgbClr val="585858"/>
                </a:solidFill>
                <a:latin typeface="微软雅黑" panose="020B0503020204020204" charset="-122"/>
                <a:cs typeface="微软雅黑" panose="020B0503020204020204" charset="-122"/>
              </a:rPr>
              <a:t>过</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序</a:t>
            </a:r>
            <a:r>
              <a:rPr sz="1200" spc="20" dirty="0">
                <a:solidFill>
                  <a:srgbClr val="585858"/>
                </a:solidFill>
                <a:latin typeface="微软雅黑" panose="020B0503020204020204" charset="-122"/>
                <a:cs typeface="微软雅黑" panose="020B0503020204020204" charset="-122"/>
              </a:rPr>
              <a:t>持</a:t>
            </a:r>
            <a:r>
              <a:rPr sz="1200" spc="10" dirty="0">
                <a:solidFill>
                  <a:srgbClr val="585858"/>
                </a:solidFill>
                <a:latin typeface="微软雅黑" panose="020B0503020204020204" charset="-122"/>
                <a:cs typeface="微软雅黑" panose="020B0503020204020204" charset="-122"/>
              </a:rPr>
              <a:t>续部</a:t>
            </a:r>
            <a:r>
              <a:rPr sz="1200" spc="20" dirty="0">
                <a:solidFill>
                  <a:srgbClr val="585858"/>
                </a:solidFill>
                <a:latin typeface="微软雅黑" panose="020B0503020204020204" charset="-122"/>
                <a:cs typeface="微软雅黑" panose="020B0503020204020204" charset="-122"/>
              </a:rPr>
              <a:t>署</a:t>
            </a:r>
            <a:r>
              <a:rPr sz="1200" spc="10" dirty="0">
                <a:solidFill>
                  <a:srgbClr val="585858"/>
                </a:solidFill>
                <a:latin typeface="微软雅黑" panose="020B0503020204020204" charset="-122"/>
                <a:cs typeface="微软雅黑" panose="020B0503020204020204" charset="-122"/>
              </a:rPr>
              <a:t>到生</a:t>
            </a:r>
            <a:r>
              <a:rPr sz="1200" spc="20" dirty="0">
                <a:solidFill>
                  <a:srgbClr val="585858"/>
                </a:solidFill>
                <a:latin typeface="微软雅黑" panose="020B0503020204020204" charset="-122"/>
                <a:cs typeface="微软雅黑" panose="020B0503020204020204" charset="-122"/>
              </a:rPr>
              <a:t>产</a:t>
            </a:r>
            <a:r>
              <a:rPr sz="1200" spc="10" dirty="0">
                <a:solidFill>
                  <a:srgbClr val="585858"/>
                </a:solidFill>
                <a:latin typeface="微软雅黑" panose="020B0503020204020204" charset="-122"/>
                <a:cs typeface="微软雅黑" panose="020B0503020204020204" charset="-122"/>
              </a:rPr>
              <a:t>环境</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环</a:t>
            </a:r>
            <a:r>
              <a:rPr sz="1200" spc="60" dirty="0">
                <a:solidFill>
                  <a:srgbClr val="585858"/>
                </a:solidFill>
                <a:latin typeface="微软雅黑" panose="020B0503020204020204" charset="-122"/>
                <a:cs typeface="微软雅黑" panose="020B0503020204020204" charset="-122"/>
              </a:rPr>
              <a:t>节</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持</a:t>
            </a:r>
            <a:r>
              <a:rPr sz="1200" spc="10" dirty="0">
                <a:solidFill>
                  <a:srgbClr val="585858"/>
                </a:solidFill>
                <a:latin typeface="微软雅黑" panose="020B0503020204020204" charset="-122"/>
                <a:cs typeface="微软雅黑" panose="020B0503020204020204" charset="-122"/>
              </a:rPr>
              <a:t>续交</a:t>
            </a:r>
            <a:r>
              <a:rPr sz="1200" spc="20" dirty="0">
                <a:solidFill>
                  <a:srgbClr val="585858"/>
                </a:solidFill>
                <a:latin typeface="微软雅黑" panose="020B0503020204020204" charset="-122"/>
                <a:cs typeface="微软雅黑" panose="020B0503020204020204" charset="-122"/>
              </a:rPr>
              <a:t>付</a:t>
            </a:r>
            <a:r>
              <a:rPr sz="1200" spc="10" dirty="0">
                <a:solidFill>
                  <a:srgbClr val="585858"/>
                </a:solidFill>
                <a:latin typeface="微软雅黑" panose="020B0503020204020204" charset="-122"/>
                <a:cs typeface="微软雅黑" panose="020B0503020204020204" charset="-122"/>
              </a:rPr>
              <a:t>不仅</a:t>
            </a:r>
            <a:r>
              <a:rPr sz="1200" spc="20" dirty="0">
                <a:solidFill>
                  <a:srgbClr val="585858"/>
                </a:solidFill>
                <a:latin typeface="微软雅黑" panose="020B0503020204020204" charset="-122"/>
                <a:cs typeface="微软雅黑" panose="020B0503020204020204" charset="-122"/>
              </a:rPr>
              <a:t>意</a:t>
            </a:r>
            <a:r>
              <a:rPr sz="1200" spc="10" dirty="0">
                <a:solidFill>
                  <a:srgbClr val="585858"/>
                </a:solidFill>
                <a:latin typeface="微软雅黑" panose="020B0503020204020204" charset="-122"/>
                <a:cs typeface="微软雅黑" panose="020B0503020204020204" charset="-122"/>
              </a:rPr>
              <a:t>味</a:t>
            </a:r>
            <a:r>
              <a:rPr sz="1200" spc="20" dirty="0">
                <a:solidFill>
                  <a:srgbClr val="585858"/>
                </a:solidFill>
                <a:latin typeface="微软雅黑" panose="020B0503020204020204" charset="-122"/>
                <a:cs typeface="微软雅黑" panose="020B0503020204020204" charset="-122"/>
              </a:rPr>
              <a:t>着</a:t>
            </a:r>
            <a:r>
              <a:rPr sz="1200" spc="10" dirty="0">
                <a:solidFill>
                  <a:srgbClr val="585858"/>
                </a:solidFill>
                <a:latin typeface="微软雅黑" panose="020B0503020204020204" charset="-122"/>
                <a:cs typeface="微软雅黑" panose="020B0503020204020204" charset="-122"/>
              </a:rPr>
              <a:t>提</a:t>
            </a:r>
            <a:r>
              <a:rPr sz="1200" spc="20" dirty="0">
                <a:solidFill>
                  <a:srgbClr val="585858"/>
                </a:solidFill>
                <a:latin typeface="微软雅黑" panose="020B0503020204020204" charset="-122"/>
                <a:cs typeface="微软雅黑" panose="020B0503020204020204" charset="-122"/>
              </a:rPr>
              <a:t>高</a:t>
            </a:r>
            <a:r>
              <a:rPr sz="1200" dirty="0">
                <a:solidFill>
                  <a:srgbClr val="585858"/>
                </a:solidFill>
                <a:latin typeface="微软雅黑" panose="020B0503020204020204" charset="-122"/>
                <a:cs typeface="微软雅黑" panose="020B0503020204020204" charset="-122"/>
              </a:rPr>
              <a:t>初 </a:t>
            </a:r>
            <a:r>
              <a:rPr sz="1200" spc="10" dirty="0">
                <a:solidFill>
                  <a:srgbClr val="585858"/>
                </a:solidFill>
                <a:latin typeface="微软雅黑" panose="020B0503020204020204" charset="-122"/>
                <a:cs typeface="微软雅黑" panose="020B0503020204020204" charset="-122"/>
              </a:rPr>
              <a:t>次开</a:t>
            </a:r>
            <a:r>
              <a:rPr sz="1200" spc="2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整</a:t>
            </a:r>
            <a:r>
              <a:rPr sz="1200" spc="10" dirty="0">
                <a:solidFill>
                  <a:srgbClr val="585858"/>
                </a:solidFill>
                <a:latin typeface="微软雅黑" panose="020B0503020204020204" charset="-122"/>
                <a:cs typeface="微软雅黑" panose="020B0503020204020204" charset="-122"/>
              </a:rPr>
              <a:t>体</a:t>
            </a:r>
            <a:r>
              <a:rPr sz="1200" spc="20" dirty="0">
                <a:solidFill>
                  <a:srgbClr val="585858"/>
                </a:solidFill>
                <a:latin typeface="微软雅黑" panose="020B0503020204020204" charset="-122"/>
                <a:cs typeface="微软雅黑" panose="020B0503020204020204" charset="-122"/>
              </a:rPr>
              <a:t>效</a:t>
            </a:r>
            <a:r>
              <a:rPr sz="1200" spc="10" dirty="0">
                <a:solidFill>
                  <a:srgbClr val="585858"/>
                </a:solidFill>
                <a:latin typeface="微软雅黑" panose="020B0503020204020204" charset="-122"/>
                <a:cs typeface="微软雅黑" panose="020B0503020204020204" charset="-122"/>
              </a:rPr>
              <a:t>率</a:t>
            </a:r>
            <a:r>
              <a:rPr sz="1200" spc="20" dirty="0">
                <a:solidFill>
                  <a:srgbClr val="585858"/>
                </a:solidFill>
                <a:latin typeface="微软雅黑" panose="020B0503020204020204" charset="-122"/>
                <a:cs typeface="微软雅黑" panose="020B0503020204020204" charset="-122"/>
              </a:rPr>
              <a:t>以及</a:t>
            </a:r>
            <a:r>
              <a:rPr sz="1200" spc="10" dirty="0">
                <a:solidFill>
                  <a:srgbClr val="585858"/>
                </a:solidFill>
                <a:latin typeface="微软雅黑" panose="020B0503020204020204" charset="-122"/>
                <a:cs typeface="微软雅黑" panose="020B0503020204020204" charset="-122"/>
              </a:rPr>
              <a:t>发布</a:t>
            </a:r>
            <a:r>
              <a:rPr sz="1200" spc="20" dirty="0">
                <a:solidFill>
                  <a:srgbClr val="585858"/>
                </a:solidFill>
                <a:latin typeface="微软雅黑" panose="020B0503020204020204" charset="-122"/>
                <a:cs typeface="微软雅黑" panose="020B0503020204020204" charset="-122"/>
              </a:rPr>
              <a:t>颗</a:t>
            </a:r>
            <a:r>
              <a:rPr sz="1200" spc="10" dirty="0">
                <a:solidFill>
                  <a:srgbClr val="585858"/>
                </a:solidFill>
                <a:latin typeface="微软雅黑" panose="020B0503020204020204" charset="-122"/>
                <a:cs typeface="微软雅黑" panose="020B0503020204020204" charset="-122"/>
              </a:rPr>
              <a:t>粒</a:t>
            </a:r>
            <a:r>
              <a:rPr sz="1200" spc="40" dirty="0">
                <a:solidFill>
                  <a:srgbClr val="585858"/>
                </a:solidFill>
                <a:latin typeface="微软雅黑" panose="020B0503020204020204" charset="-122"/>
                <a:cs typeface="微软雅黑" panose="020B0503020204020204" charset="-122"/>
              </a:rPr>
              <a:t>度</a:t>
            </a:r>
            <a:r>
              <a:rPr sz="1200" spc="10" dirty="0">
                <a:solidFill>
                  <a:srgbClr val="585858"/>
                </a:solidFill>
                <a:latin typeface="微软雅黑" panose="020B0503020204020204" charset="-122"/>
                <a:cs typeface="微软雅黑" panose="020B0503020204020204" charset="-122"/>
              </a:rPr>
              <a:t>，</a:t>
            </a:r>
            <a:r>
              <a:rPr sz="1200" spc="25" dirty="0">
                <a:solidFill>
                  <a:srgbClr val="585858"/>
                </a:solidFill>
                <a:latin typeface="微软雅黑" panose="020B0503020204020204" charset="-122"/>
                <a:cs typeface="微软雅黑" panose="020B0503020204020204" charset="-122"/>
              </a:rPr>
              <a:t>也</a:t>
            </a:r>
            <a:r>
              <a:rPr sz="1200" spc="10" dirty="0">
                <a:solidFill>
                  <a:srgbClr val="585858"/>
                </a:solidFill>
                <a:latin typeface="微软雅黑" panose="020B0503020204020204" charset="-122"/>
                <a:cs typeface="微软雅黑" panose="020B0503020204020204" charset="-122"/>
              </a:rPr>
              <a:t>包括</a:t>
            </a:r>
            <a:r>
              <a:rPr sz="1200" spc="25"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初次</a:t>
            </a:r>
            <a:r>
              <a:rPr sz="1200" spc="25" dirty="0">
                <a:solidFill>
                  <a:srgbClr val="585858"/>
                </a:solidFill>
                <a:latin typeface="微软雅黑" panose="020B0503020204020204" charset="-122"/>
                <a:cs typeface="微软雅黑" panose="020B0503020204020204" charset="-122"/>
              </a:rPr>
              <a:t>部</a:t>
            </a:r>
            <a:r>
              <a:rPr sz="1200" spc="10" dirty="0">
                <a:solidFill>
                  <a:srgbClr val="585858"/>
                </a:solidFill>
                <a:latin typeface="微软雅黑" panose="020B0503020204020204" charset="-122"/>
                <a:cs typeface="微软雅黑" panose="020B0503020204020204" charset="-122"/>
              </a:rPr>
              <a:t>署上</a:t>
            </a:r>
            <a:r>
              <a:rPr sz="1200" spc="25" dirty="0">
                <a:solidFill>
                  <a:srgbClr val="585858"/>
                </a:solidFill>
                <a:latin typeface="微软雅黑" panose="020B0503020204020204" charset="-122"/>
                <a:cs typeface="微软雅黑" panose="020B0503020204020204" charset="-122"/>
              </a:rPr>
              <a:t>线</a:t>
            </a:r>
            <a:r>
              <a:rPr sz="1200" spc="10" dirty="0">
                <a:solidFill>
                  <a:srgbClr val="585858"/>
                </a:solidFill>
                <a:latin typeface="微软雅黑" panose="020B0503020204020204" charset="-122"/>
                <a:cs typeface="微软雅黑" panose="020B0503020204020204" charset="-122"/>
              </a:rPr>
              <a:t>后</a:t>
            </a:r>
            <a:r>
              <a:rPr sz="1200" spc="25" dirty="0">
                <a:solidFill>
                  <a:srgbClr val="585858"/>
                </a:solidFill>
                <a:latin typeface="微软雅黑" panose="020B0503020204020204" charset="-122"/>
                <a:cs typeface="微软雅黑" panose="020B0503020204020204" charset="-122"/>
              </a:rPr>
              <a:t>进</a:t>
            </a:r>
            <a:r>
              <a:rPr sz="1200" spc="10" dirty="0">
                <a:solidFill>
                  <a:srgbClr val="585858"/>
                </a:solidFill>
                <a:latin typeface="微软雅黑" panose="020B0503020204020204" charset="-122"/>
                <a:cs typeface="微软雅黑" panose="020B0503020204020204" charset="-122"/>
              </a:rPr>
              <a:t>行</a:t>
            </a:r>
            <a:r>
              <a:rPr sz="1200" spc="25" dirty="0">
                <a:solidFill>
                  <a:srgbClr val="585858"/>
                </a:solidFill>
                <a:latin typeface="微软雅黑" panose="020B0503020204020204" charset="-122"/>
                <a:cs typeface="微软雅黑" panose="020B0503020204020204" charset="-122"/>
              </a:rPr>
              <a:t>功</a:t>
            </a:r>
            <a:r>
              <a:rPr sz="1200" spc="10" dirty="0">
                <a:solidFill>
                  <a:srgbClr val="585858"/>
                </a:solidFill>
                <a:latin typeface="微软雅黑" panose="020B0503020204020204" charset="-122"/>
                <a:cs typeface="微软雅黑" panose="020B0503020204020204" charset="-122"/>
              </a:rPr>
              <a:t>能添</a:t>
            </a:r>
            <a:r>
              <a:rPr sz="1200" spc="5" dirty="0">
                <a:solidFill>
                  <a:srgbClr val="585858"/>
                </a:solidFill>
                <a:latin typeface="微软雅黑" panose="020B0503020204020204" charset="-122"/>
                <a:cs typeface="微软雅黑" panose="020B0503020204020204" charset="-122"/>
              </a:rPr>
              <a:t>加</a:t>
            </a:r>
            <a:r>
              <a:rPr sz="1200" spc="10" dirty="0">
                <a:solidFill>
                  <a:srgbClr val="585858"/>
                </a:solidFill>
                <a:latin typeface="微软雅黑" panose="020B0503020204020204" charset="-122"/>
                <a:cs typeface="微软雅黑" panose="020B0503020204020204" charset="-122"/>
              </a:rPr>
              <a:t>、缺</a:t>
            </a:r>
            <a:r>
              <a:rPr sz="1200" spc="20" dirty="0">
                <a:solidFill>
                  <a:srgbClr val="585858"/>
                </a:solidFill>
                <a:latin typeface="微软雅黑" panose="020B0503020204020204" charset="-122"/>
                <a:cs typeface="微软雅黑" panose="020B0503020204020204" charset="-122"/>
              </a:rPr>
              <a:t>陷</a:t>
            </a:r>
            <a:r>
              <a:rPr sz="1200" spc="10" dirty="0">
                <a:solidFill>
                  <a:srgbClr val="585858"/>
                </a:solidFill>
                <a:latin typeface="微软雅黑" panose="020B0503020204020204" charset="-122"/>
                <a:cs typeface="微软雅黑" panose="020B0503020204020204" charset="-122"/>
              </a:rPr>
              <a:t>修</a:t>
            </a:r>
            <a:r>
              <a:rPr sz="1200" spc="20" dirty="0">
                <a:solidFill>
                  <a:srgbClr val="585858"/>
                </a:solidFill>
                <a:latin typeface="微软雅黑" panose="020B0503020204020204" charset="-122"/>
                <a:cs typeface="微软雅黑" panose="020B0503020204020204" charset="-122"/>
              </a:rPr>
              <a:t>复</a:t>
            </a:r>
            <a:r>
              <a:rPr sz="1200" spc="10" dirty="0">
                <a:solidFill>
                  <a:srgbClr val="585858"/>
                </a:solidFill>
                <a:latin typeface="微软雅黑" panose="020B0503020204020204" charset="-122"/>
                <a:cs typeface="微软雅黑" panose="020B0503020204020204" charset="-122"/>
              </a:rPr>
              <a:t>等</a:t>
            </a:r>
            <a:r>
              <a:rPr sz="1200" spc="20" dirty="0">
                <a:solidFill>
                  <a:srgbClr val="585858"/>
                </a:solidFill>
                <a:latin typeface="微软雅黑" panose="020B0503020204020204" charset="-122"/>
                <a:cs typeface="微软雅黑" panose="020B0503020204020204" charset="-122"/>
              </a:rPr>
              <a:t>二</a:t>
            </a:r>
            <a:r>
              <a:rPr sz="1200" dirty="0">
                <a:solidFill>
                  <a:srgbClr val="585858"/>
                </a:solidFill>
                <a:latin typeface="微软雅黑" panose="020B0503020204020204" charset="-122"/>
                <a:cs typeface="微软雅黑" panose="020B0503020204020204" charset="-122"/>
              </a:rPr>
              <a:t>次 </a:t>
            </a:r>
            <a:r>
              <a:rPr sz="1200" spc="10" dirty="0">
                <a:solidFill>
                  <a:srgbClr val="585858"/>
                </a:solidFill>
                <a:latin typeface="微软雅黑" panose="020B0503020204020204" charset="-122"/>
                <a:cs typeface="微软雅黑" panose="020B0503020204020204" charset="-122"/>
              </a:rPr>
              <a:t>升级</a:t>
            </a:r>
            <a:r>
              <a:rPr sz="1200" spc="20" dirty="0">
                <a:solidFill>
                  <a:srgbClr val="585858"/>
                </a:solidFill>
                <a:latin typeface="微软雅黑" panose="020B0503020204020204" charset="-122"/>
                <a:cs typeface="微软雅黑" panose="020B0503020204020204" charset="-122"/>
              </a:rPr>
              <a:t>过</a:t>
            </a:r>
            <a:r>
              <a:rPr sz="1200" spc="10" dirty="0">
                <a:solidFill>
                  <a:srgbClr val="585858"/>
                </a:solidFill>
                <a:latin typeface="微软雅黑" panose="020B0503020204020204" charset="-122"/>
                <a:cs typeface="微软雅黑" panose="020B0503020204020204" charset="-122"/>
              </a:rPr>
              <a:t>程</a:t>
            </a:r>
            <a:r>
              <a:rPr sz="1200" spc="20" dirty="0">
                <a:solidFill>
                  <a:srgbClr val="585858"/>
                </a:solidFill>
                <a:latin typeface="微软雅黑" panose="020B0503020204020204" charset="-122"/>
                <a:cs typeface="微软雅黑" panose="020B0503020204020204" charset="-122"/>
              </a:rPr>
              <a:t>中</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流</a:t>
            </a:r>
            <a:r>
              <a:rPr sz="1200" spc="35"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。持</a:t>
            </a:r>
            <a:r>
              <a:rPr sz="1200" spc="20" dirty="0">
                <a:solidFill>
                  <a:srgbClr val="585858"/>
                </a:solidFill>
                <a:latin typeface="微软雅黑" panose="020B0503020204020204" charset="-122"/>
                <a:cs typeface="微软雅黑" panose="020B0503020204020204" charset="-122"/>
              </a:rPr>
              <a:t>续</a:t>
            </a:r>
            <a:r>
              <a:rPr sz="1200" spc="10" dirty="0">
                <a:solidFill>
                  <a:srgbClr val="585858"/>
                </a:solidFill>
                <a:latin typeface="微软雅黑" panose="020B0503020204020204" charset="-122"/>
                <a:cs typeface="微软雅黑" panose="020B0503020204020204" charset="-122"/>
              </a:rPr>
              <a:t>对</a:t>
            </a:r>
            <a:r>
              <a:rPr sz="1200" spc="20" dirty="0">
                <a:solidFill>
                  <a:srgbClr val="585858"/>
                </a:solidFill>
                <a:latin typeface="微软雅黑" panose="020B0503020204020204" charset="-122"/>
                <a:cs typeface="微软雅黑" panose="020B0503020204020204" charset="-122"/>
              </a:rPr>
              <a:t>用</a:t>
            </a:r>
            <a:r>
              <a:rPr sz="1200" spc="10" dirty="0">
                <a:solidFill>
                  <a:srgbClr val="585858"/>
                </a:solidFill>
                <a:latin typeface="微软雅黑" panose="020B0503020204020204" charset="-122"/>
                <a:cs typeface="微软雅黑" panose="020B0503020204020204" charset="-122"/>
              </a:rPr>
              <a:t>户</a:t>
            </a:r>
            <a:r>
              <a:rPr sz="1200" spc="20" dirty="0">
                <a:solidFill>
                  <a:srgbClr val="585858"/>
                </a:solidFill>
                <a:latin typeface="微软雅黑" panose="020B0503020204020204" charset="-122"/>
                <a:cs typeface="微软雅黑" panose="020B0503020204020204" charset="-122"/>
              </a:rPr>
              <a:t>需</a:t>
            </a:r>
            <a:r>
              <a:rPr sz="1200" spc="10" dirty="0">
                <a:solidFill>
                  <a:srgbClr val="585858"/>
                </a:solidFill>
                <a:latin typeface="微软雅黑" panose="020B0503020204020204" charset="-122"/>
                <a:cs typeface="微软雅黑" panose="020B0503020204020204" charset="-122"/>
              </a:rPr>
              <a:t>求做</a:t>
            </a:r>
            <a:r>
              <a:rPr sz="1200" spc="20" dirty="0">
                <a:solidFill>
                  <a:srgbClr val="585858"/>
                </a:solidFill>
                <a:latin typeface="微软雅黑" panose="020B0503020204020204" charset="-122"/>
                <a:cs typeface="微软雅黑" panose="020B0503020204020204" charset="-122"/>
              </a:rPr>
              <a:t>出</a:t>
            </a:r>
            <a:r>
              <a:rPr sz="1200" spc="10" dirty="0">
                <a:solidFill>
                  <a:srgbClr val="585858"/>
                </a:solidFill>
                <a:latin typeface="微软雅黑" panose="020B0503020204020204" charset="-122"/>
                <a:cs typeface="微软雅黑" panose="020B0503020204020204" charset="-122"/>
              </a:rPr>
              <a:t>反馈</a:t>
            </a:r>
            <a:r>
              <a:rPr sz="1200" spc="2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升级</a:t>
            </a:r>
            <a:r>
              <a:rPr sz="1200" spc="20" dirty="0">
                <a:solidFill>
                  <a:srgbClr val="585858"/>
                </a:solidFill>
                <a:latin typeface="微软雅黑" panose="020B0503020204020204" charset="-122"/>
                <a:cs typeface="微软雅黑" panose="020B0503020204020204" charset="-122"/>
              </a:rPr>
              <a:t>是</a:t>
            </a:r>
            <a:r>
              <a:rPr sz="1200" spc="10" dirty="0">
                <a:solidFill>
                  <a:srgbClr val="585858"/>
                </a:solidFill>
                <a:latin typeface="微软雅黑" panose="020B0503020204020204" charset="-122"/>
                <a:cs typeface="微软雅黑" panose="020B0503020204020204" charset="-122"/>
              </a:rPr>
              <a:t>持</a:t>
            </a:r>
            <a:r>
              <a:rPr sz="1200" spc="20" dirty="0">
                <a:solidFill>
                  <a:srgbClr val="585858"/>
                </a:solidFill>
                <a:latin typeface="微软雅黑" panose="020B0503020204020204" charset="-122"/>
                <a:cs typeface="微软雅黑" panose="020B0503020204020204" charset="-122"/>
              </a:rPr>
              <a:t>续</a:t>
            </a:r>
            <a:r>
              <a:rPr sz="1200" spc="10" dirty="0">
                <a:solidFill>
                  <a:srgbClr val="585858"/>
                </a:solidFill>
                <a:latin typeface="微软雅黑" panose="020B0503020204020204" charset="-122"/>
                <a:cs typeface="微软雅黑" panose="020B0503020204020204" charset="-122"/>
              </a:rPr>
              <a:t>交</a:t>
            </a:r>
            <a:r>
              <a:rPr sz="1200" spc="20" dirty="0">
                <a:solidFill>
                  <a:srgbClr val="585858"/>
                </a:solidFill>
                <a:latin typeface="微软雅黑" panose="020B0503020204020204" charset="-122"/>
                <a:cs typeface="微软雅黑" panose="020B0503020204020204" charset="-122"/>
              </a:rPr>
              <a:t>付</a:t>
            </a:r>
            <a:r>
              <a:rPr sz="1200" spc="10" dirty="0">
                <a:solidFill>
                  <a:srgbClr val="585858"/>
                </a:solidFill>
                <a:latin typeface="微软雅黑" panose="020B0503020204020204" charset="-122"/>
                <a:cs typeface="微软雅黑" panose="020B0503020204020204" charset="-122"/>
              </a:rPr>
              <a:t>的核</a:t>
            </a:r>
            <a:r>
              <a:rPr sz="1200" spc="20" dirty="0">
                <a:solidFill>
                  <a:srgbClr val="585858"/>
                </a:solidFill>
                <a:latin typeface="微软雅黑" panose="020B0503020204020204" charset="-122"/>
                <a:cs typeface="微软雅黑" panose="020B0503020204020204" charset="-122"/>
              </a:rPr>
              <a:t>心</a:t>
            </a:r>
            <a:r>
              <a:rPr sz="1200" spc="10" dirty="0">
                <a:solidFill>
                  <a:srgbClr val="585858"/>
                </a:solidFill>
                <a:latin typeface="微软雅黑" panose="020B0503020204020204" charset="-122"/>
                <a:cs typeface="微软雅黑" panose="020B0503020204020204" charset="-122"/>
              </a:rPr>
              <a:t>价</a:t>
            </a:r>
            <a:r>
              <a:rPr sz="1200" spc="40" dirty="0">
                <a:solidFill>
                  <a:srgbClr val="585858"/>
                </a:solidFill>
                <a:latin typeface="微软雅黑" panose="020B0503020204020204" charset="-122"/>
                <a:cs typeface="微软雅黑" panose="020B0503020204020204" charset="-122"/>
              </a:rPr>
              <a:t>值</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自</a:t>
            </a:r>
            <a:r>
              <a:rPr sz="1200" spc="20" dirty="0">
                <a:solidFill>
                  <a:srgbClr val="585858"/>
                </a:solidFill>
                <a:latin typeface="微软雅黑" panose="020B0503020204020204" charset="-122"/>
                <a:cs typeface="微软雅黑" panose="020B0503020204020204" charset="-122"/>
              </a:rPr>
              <a:t>动</a:t>
            </a:r>
            <a:r>
              <a:rPr sz="1200" spc="1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工</a:t>
            </a:r>
            <a:r>
              <a:rPr sz="1200" dirty="0">
                <a:solidFill>
                  <a:srgbClr val="585858"/>
                </a:solidFill>
                <a:latin typeface="微软雅黑" panose="020B0503020204020204" charset="-122"/>
                <a:cs typeface="微软雅黑" panose="020B0503020204020204" charset="-122"/>
              </a:rPr>
              <a:t>具</a:t>
            </a:r>
            <a:endParaRPr sz="1200">
              <a:latin typeface="微软雅黑" panose="020B0503020204020204" charset="-122"/>
              <a:cs typeface="微软雅黑" panose="020B0503020204020204" charset="-122"/>
            </a:endParaRPr>
          </a:p>
          <a:p>
            <a:pPr marL="12700" marR="5080">
              <a:lnSpc>
                <a:spcPts val="1730"/>
              </a:lnSpc>
              <a:spcBef>
                <a:spcPts val="60"/>
              </a:spcBef>
            </a:pPr>
            <a:r>
              <a:rPr sz="1200" spc="10" dirty="0">
                <a:solidFill>
                  <a:srgbClr val="585858"/>
                </a:solidFill>
                <a:latin typeface="微软雅黑" panose="020B0503020204020204" charset="-122"/>
                <a:cs typeface="微软雅黑" panose="020B0503020204020204" charset="-122"/>
              </a:rPr>
              <a:t>是实现持续交付的关键手段，企业的自动化水平很大程度上决定了固定时间内集</a:t>
            </a:r>
            <a:r>
              <a:rPr sz="1200" spc="15" dirty="0">
                <a:solidFill>
                  <a:srgbClr val="585858"/>
                </a:solidFill>
                <a:latin typeface="微软雅黑" panose="020B0503020204020204" charset="-122"/>
                <a:cs typeface="微软雅黑" panose="020B0503020204020204" charset="-122"/>
              </a:rPr>
              <a:t>成</a:t>
            </a:r>
            <a:r>
              <a:rPr sz="1200" spc="10" dirty="0">
                <a:solidFill>
                  <a:srgbClr val="585858"/>
                </a:solidFill>
                <a:latin typeface="微软雅黑" panose="020B0503020204020204" charset="-122"/>
                <a:cs typeface="微软雅黑" panose="020B0503020204020204" charset="-122"/>
              </a:rPr>
              <a:t>、发布</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测试的最大次数，反</a:t>
            </a:r>
            <a:r>
              <a:rPr sz="1200" spc="-5" dirty="0">
                <a:solidFill>
                  <a:srgbClr val="585858"/>
                </a:solidFill>
                <a:latin typeface="微软雅黑" panose="020B0503020204020204" charset="-122"/>
                <a:cs typeface="微软雅黑" panose="020B0503020204020204" charset="-122"/>
              </a:rPr>
              <a:t>映</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团队 </a:t>
            </a:r>
            <a:r>
              <a:rPr sz="1200" dirty="0">
                <a:solidFill>
                  <a:srgbClr val="585858"/>
                </a:solidFill>
                <a:latin typeface="微软雅黑" panose="020B0503020204020204" charset="-122"/>
                <a:cs typeface="微软雅黑" panose="020B0503020204020204" charset="-122"/>
              </a:rPr>
              <a:t>敏捷应对外部环境变化的能力。</a:t>
            </a:r>
            <a:endParaRPr sz="1200">
              <a:latin typeface="微软雅黑" panose="020B0503020204020204" charset="-122"/>
              <a:cs typeface="微软雅黑" panose="020B0503020204020204" charset="-122"/>
            </a:endParaRPr>
          </a:p>
          <a:p>
            <a:pPr marL="591185">
              <a:lnSpc>
                <a:spcPct val="100000"/>
              </a:lnSpc>
              <a:spcBef>
                <a:spcPts val="780"/>
              </a:spcBef>
              <a:tabLst>
                <a:tab pos="4439920" algn="l"/>
              </a:tabLst>
            </a:pP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持续部署和发布流程</a:t>
            </a:r>
            <a:r>
              <a:rPr sz="1400" b="1" spc="-15" dirty="0">
                <a:solidFill>
                  <a:srgbClr val="404040"/>
                </a:solidFill>
                <a:latin typeface="微软雅黑" panose="020B0503020204020204" charset="-122"/>
                <a:cs typeface="微软雅黑" panose="020B0503020204020204" charset="-122"/>
              </a:rPr>
              <a:t>示</a:t>
            </a:r>
            <a:r>
              <a:rPr sz="1400" b="1" dirty="0">
                <a:solidFill>
                  <a:srgbClr val="404040"/>
                </a:solidFill>
                <a:latin typeface="微软雅黑" panose="020B0503020204020204" charset="-122"/>
                <a:cs typeface="微软雅黑" panose="020B0503020204020204" charset="-122"/>
              </a:rPr>
              <a:t>意图	</a:t>
            </a:r>
            <a:r>
              <a:rPr lang="en-US" sz="1400" b="1" spc="-5"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我国企业自动化部</a:t>
            </a:r>
            <a:r>
              <a:rPr sz="1400" b="1" spc="-15" dirty="0">
                <a:solidFill>
                  <a:srgbClr val="404040"/>
                </a:solidFill>
                <a:latin typeface="微软雅黑" panose="020B0503020204020204" charset="-122"/>
                <a:cs typeface="微软雅黑" panose="020B0503020204020204" charset="-122"/>
              </a:rPr>
              <a:t>署</a:t>
            </a:r>
            <a:r>
              <a:rPr sz="1400" b="1" dirty="0">
                <a:solidFill>
                  <a:srgbClr val="404040"/>
                </a:solidFill>
                <a:latin typeface="微软雅黑" panose="020B0503020204020204" charset="-122"/>
                <a:cs typeface="微软雅黑" panose="020B0503020204020204" charset="-122"/>
              </a:rPr>
              <a:t>和发</a:t>
            </a:r>
            <a:r>
              <a:rPr sz="1400" b="1" spc="-15" dirty="0">
                <a:solidFill>
                  <a:srgbClr val="404040"/>
                </a:solidFill>
                <a:latin typeface="微软雅黑" panose="020B0503020204020204" charset="-122"/>
                <a:cs typeface="微软雅黑" panose="020B0503020204020204" charset="-122"/>
              </a:rPr>
              <a:t>布</a:t>
            </a:r>
            <a:r>
              <a:rPr sz="1400" b="1" dirty="0">
                <a:solidFill>
                  <a:srgbClr val="404040"/>
                </a:solidFill>
                <a:latin typeface="微软雅黑" panose="020B0503020204020204" charset="-122"/>
                <a:cs typeface="微软雅黑" panose="020B0503020204020204" charset="-122"/>
              </a:rPr>
              <a:t>能力</a:t>
            </a:r>
            <a:r>
              <a:rPr sz="1400" b="1" spc="-15" dirty="0">
                <a:solidFill>
                  <a:srgbClr val="404040"/>
                </a:solidFill>
                <a:latin typeface="微软雅黑" panose="020B0503020204020204" charset="-122"/>
                <a:cs typeface="微软雅黑" panose="020B0503020204020204" charset="-122"/>
              </a:rPr>
              <a:t>状</a:t>
            </a:r>
            <a:r>
              <a:rPr sz="1400" b="1" dirty="0">
                <a:solidFill>
                  <a:srgbClr val="404040"/>
                </a:solidFill>
                <a:latin typeface="微软雅黑" panose="020B0503020204020204" charset="-122"/>
                <a:cs typeface="微软雅黑" panose="020B0503020204020204" charset="-122"/>
              </a:rPr>
              <a:t>况</a:t>
            </a:r>
            <a:endParaRPr sz="1400">
              <a:latin typeface="微软雅黑" panose="020B0503020204020204" charset="-122"/>
              <a:cs typeface="微软雅黑" panose="020B0503020204020204" charset="-122"/>
            </a:endParaRPr>
          </a:p>
        </p:txBody>
      </p:sp>
      <p:sp>
        <p:nvSpPr>
          <p:cNvPr id="75" name="object 75"/>
          <p:cNvSpPr/>
          <p:nvPr/>
        </p:nvSpPr>
        <p:spPr>
          <a:xfrm>
            <a:off x="5969508" y="4146803"/>
            <a:ext cx="1447800" cy="1447800"/>
          </a:xfrm>
          <a:custGeom>
            <a:avLst/>
            <a:gdLst/>
            <a:ahLst/>
            <a:cxnLst/>
            <a:rect l="l" t="t" r="r" b="b"/>
            <a:pathLst>
              <a:path w="1447800" h="1447800">
                <a:moveTo>
                  <a:pt x="723899" y="0"/>
                </a:moveTo>
                <a:lnTo>
                  <a:pt x="676303" y="1539"/>
                </a:lnTo>
                <a:lnTo>
                  <a:pt x="629529" y="6095"/>
                </a:lnTo>
                <a:lnTo>
                  <a:pt x="583672" y="13572"/>
                </a:lnTo>
                <a:lnTo>
                  <a:pt x="538828" y="23873"/>
                </a:lnTo>
                <a:lnTo>
                  <a:pt x="495092" y="36905"/>
                </a:lnTo>
                <a:lnTo>
                  <a:pt x="452560" y="52571"/>
                </a:lnTo>
                <a:lnTo>
                  <a:pt x="411327" y="70776"/>
                </a:lnTo>
                <a:lnTo>
                  <a:pt x="371488" y="91424"/>
                </a:lnTo>
                <a:lnTo>
                  <a:pt x="333139" y="114421"/>
                </a:lnTo>
                <a:lnTo>
                  <a:pt x="296375" y="139671"/>
                </a:lnTo>
                <a:lnTo>
                  <a:pt x="261291" y="167078"/>
                </a:lnTo>
                <a:lnTo>
                  <a:pt x="227984" y="196548"/>
                </a:lnTo>
                <a:lnTo>
                  <a:pt x="196548" y="227984"/>
                </a:lnTo>
                <a:lnTo>
                  <a:pt x="167078" y="261291"/>
                </a:lnTo>
                <a:lnTo>
                  <a:pt x="139671" y="296375"/>
                </a:lnTo>
                <a:lnTo>
                  <a:pt x="114421" y="333139"/>
                </a:lnTo>
                <a:lnTo>
                  <a:pt x="91424" y="371488"/>
                </a:lnTo>
                <a:lnTo>
                  <a:pt x="70776" y="411327"/>
                </a:lnTo>
                <a:lnTo>
                  <a:pt x="52571" y="452560"/>
                </a:lnTo>
                <a:lnTo>
                  <a:pt x="36905" y="495092"/>
                </a:lnTo>
                <a:lnTo>
                  <a:pt x="23873" y="538828"/>
                </a:lnTo>
                <a:lnTo>
                  <a:pt x="13572" y="583672"/>
                </a:lnTo>
                <a:lnTo>
                  <a:pt x="6095" y="629529"/>
                </a:lnTo>
                <a:lnTo>
                  <a:pt x="1539" y="676303"/>
                </a:lnTo>
                <a:lnTo>
                  <a:pt x="0" y="723900"/>
                </a:lnTo>
                <a:lnTo>
                  <a:pt x="1539" y="771496"/>
                </a:lnTo>
                <a:lnTo>
                  <a:pt x="6095" y="818270"/>
                </a:lnTo>
                <a:lnTo>
                  <a:pt x="13572" y="864127"/>
                </a:lnTo>
                <a:lnTo>
                  <a:pt x="23873" y="908971"/>
                </a:lnTo>
                <a:lnTo>
                  <a:pt x="36905" y="952707"/>
                </a:lnTo>
                <a:lnTo>
                  <a:pt x="52571" y="995239"/>
                </a:lnTo>
                <a:lnTo>
                  <a:pt x="70776" y="1036472"/>
                </a:lnTo>
                <a:lnTo>
                  <a:pt x="91424" y="1076311"/>
                </a:lnTo>
                <a:lnTo>
                  <a:pt x="114421" y="1114660"/>
                </a:lnTo>
                <a:lnTo>
                  <a:pt x="139671" y="1151424"/>
                </a:lnTo>
                <a:lnTo>
                  <a:pt x="167078" y="1186508"/>
                </a:lnTo>
                <a:lnTo>
                  <a:pt x="196548" y="1219815"/>
                </a:lnTo>
                <a:lnTo>
                  <a:pt x="227984" y="1251251"/>
                </a:lnTo>
                <a:lnTo>
                  <a:pt x="261291" y="1280721"/>
                </a:lnTo>
                <a:lnTo>
                  <a:pt x="296375" y="1308128"/>
                </a:lnTo>
                <a:lnTo>
                  <a:pt x="333139" y="1333378"/>
                </a:lnTo>
                <a:lnTo>
                  <a:pt x="371488" y="1356375"/>
                </a:lnTo>
                <a:lnTo>
                  <a:pt x="411327" y="1377023"/>
                </a:lnTo>
                <a:lnTo>
                  <a:pt x="452560" y="1395228"/>
                </a:lnTo>
                <a:lnTo>
                  <a:pt x="495092" y="1410894"/>
                </a:lnTo>
                <a:lnTo>
                  <a:pt x="538828" y="1423926"/>
                </a:lnTo>
                <a:lnTo>
                  <a:pt x="583672" y="1434227"/>
                </a:lnTo>
                <a:lnTo>
                  <a:pt x="629529" y="1441704"/>
                </a:lnTo>
                <a:lnTo>
                  <a:pt x="676303" y="1446260"/>
                </a:lnTo>
                <a:lnTo>
                  <a:pt x="723899" y="1447800"/>
                </a:lnTo>
                <a:lnTo>
                  <a:pt x="771496" y="1446260"/>
                </a:lnTo>
                <a:lnTo>
                  <a:pt x="818270" y="1441704"/>
                </a:lnTo>
                <a:lnTo>
                  <a:pt x="864127" y="1434227"/>
                </a:lnTo>
                <a:lnTo>
                  <a:pt x="908971" y="1423926"/>
                </a:lnTo>
                <a:lnTo>
                  <a:pt x="952707" y="1410894"/>
                </a:lnTo>
                <a:lnTo>
                  <a:pt x="995239" y="1395228"/>
                </a:lnTo>
                <a:lnTo>
                  <a:pt x="1036472" y="1377023"/>
                </a:lnTo>
                <a:lnTo>
                  <a:pt x="1076311" y="1356375"/>
                </a:lnTo>
                <a:lnTo>
                  <a:pt x="1114660" y="1333378"/>
                </a:lnTo>
                <a:lnTo>
                  <a:pt x="1151424" y="1308128"/>
                </a:lnTo>
                <a:lnTo>
                  <a:pt x="1186508" y="1280721"/>
                </a:lnTo>
                <a:lnTo>
                  <a:pt x="1219815" y="1251251"/>
                </a:lnTo>
                <a:lnTo>
                  <a:pt x="1251251" y="1219815"/>
                </a:lnTo>
                <a:lnTo>
                  <a:pt x="1280721" y="1186508"/>
                </a:lnTo>
                <a:lnTo>
                  <a:pt x="1308128" y="1151424"/>
                </a:lnTo>
                <a:lnTo>
                  <a:pt x="1333378" y="1114660"/>
                </a:lnTo>
                <a:lnTo>
                  <a:pt x="1356375" y="1076311"/>
                </a:lnTo>
                <a:lnTo>
                  <a:pt x="1377023" y="1036472"/>
                </a:lnTo>
                <a:lnTo>
                  <a:pt x="1395228" y="995239"/>
                </a:lnTo>
                <a:lnTo>
                  <a:pt x="1410894" y="952707"/>
                </a:lnTo>
                <a:lnTo>
                  <a:pt x="1423926" y="908971"/>
                </a:lnTo>
                <a:lnTo>
                  <a:pt x="1434227" y="864127"/>
                </a:lnTo>
                <a:lnTo>
                  <a:pt x="1441704" y="818270"/>
                </a:lnTo>
                <a:lnTo>
                  <a:pt x="1446260" y="771496"/>
                </a:lnTo>
                <a:lnTo>
                  <a:pt x="1447799" y="723900"/>
                </a:lnTo>
                <a:lnTo>
                  <a:pt x="1446260" y="676303"/>
                </a:lnTo>
                <a:lnTo>
                  <a:pt x="1441704" y="629529"/>
                </a:lnTo>
                <a:lnTo>
                  <a:pt x="1434227" y="583672"/>
                </a:lnTo>
                <a:lnTo>
                  <a:pt x="1423926" y="538828"/>
                </a:lnTo>
                <a:lnTo>
                  <a:pt x="1410894" y="495092"/>
                </a:lnTo>
                <a:lnTo>
                  <a:pt x="1395228" y="452560"/>
                </a:lnTo>
                <a:lnTo>
                  <a:pt x="1377023" y="411327"/>
                </a:lnTo>
                <a:lnTo>
                  <a:pt x="1356375" y="371488"/>
                </a:lnTo>
                <a:lnTo>
                  <a:pt x="1333378" y="333139"/>
                </a:lnTo>
                <a:lnTo>
                  <a:pt x="1308128" y="296375"/>
                </a:lnTo>
                <a:lnTo>
                  <a:pt x="1280721" y="261291"/>
                </a:lnTo>
                <a:lnTo>
                  <a:pt x="1251251" y="227984"/>
                </a:lnTo>
                <a:lnTo>
                  <a:pt x="1219815" y="196548"/>
                </a:lnTo>
                <a:lnTo>
                  <a:pt x="1186508" y="167078"/>
                </a:lnTo>
                <a:lnTo>
                  <a:pt x="1151424" y="139671"/>
                </a:lnTo>
                <a:lnTo>
                  <a:pt x="1114660" y="114421"/>
                </a:lnTo>
                <a:lnTo>
                  <a:pt x="1076311" y="91424"/>
                </a:lnTo>
                <a:lnTo>
                  <a:pt x="1036472" y="70776"/>
                </a:lnTo>
                <a:lnTo>
                  <a:pt x="995239" y="52571"/>
                </a:lnTo>
                <a:lnTo>
                  <a:pt x="952707" y="36905"/>
                </a:lnTo>
                <a:lnTo>
                  <a:pt x="908971" y="23873"/>
                </a:lnTo>
                <a:lnTo>
                  <a:pt x="864127" y="13572"/>
                </a:lnTo>
                <a:lnTo>
                  <a:pt x="818270" y="6095"/>
                </a:lnTo>
                <a:lnTo>
                  <a:pt x="771496" y="1539"/>
                </a:lnTo>
                <a:lnTo>
                  <a:pt x="723899" y="0"/>
                </a:lnTo>
                <a:close/>
              </a:path>
            </a:pathLst>
          </a:custGeom>
          <a:solidFill>
            <a:srgbClr val="F1F1F1">
              <a:alpha val="59999"/>
            </a:srgbClr>
          </a:solidFill>
        </p:spPr>
        <p:txBody>
          <a:bodyPr wrap="square" lIns="0" tIns="0" rIns="0" bIns="0" rtlCol="0"/>
          <a:lstStyle/>
          <a:p/>
        </p:txBody>
      </p:sp>
      <p:sp>
        <p:nvSpPr>
          <p:cNvPr id="76" name="object 76"/>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77" name="object 77"/>
          <p:cNvSpPr txBox="1"/>
          <p:nvPr/>
        </p:nvSpPr>
        <p:spPr>
          <a:xfrm>
            <a:off x="4703445" y="6359916"/>
            <a:ext cx="287528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中国信通院，</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78" name="object 78"/>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79" name="object 79"/>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80" name="object 80"/>
          <p:cNvSpPr txBox="1"/>
          <p:nvPr/>
        </p:nvSpPr>
        <p:spPr>
          <a:xfrm>
            <a:off x="3423232"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82" name="object 82"/>
          <p:cNvSpPr txBox="1"/>
          <p:nvPr/>
        </p:nvSpPr>
        <p:spPr>
          <a:xfrm>
            <a:off x="7600008"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4" name="object 4"/>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5" name="object 5"/>
          <p:cNvSpPr/>
          <p:nvPr/>
        </p:nvSpPr>
        <p:spPr>
          <a:xfrm>
            <a:off x="2531110" y="3503548"/>
            <a:ext cx="1198880" cy="1421765"/>
          </a:xfrm>
          <a:custGeom>
            <a:avLst/>
            <a:gdLst/>
            <a:ahLst/>
            <a:cxnLst/>
            <a:rect l="l" t="t" r="r" b="b"/>
            <a:pathLst>
              <a:path w="1198879" h="1421764">
                <a:moveTo>
                  <a:pt x="0" y="0"/>
                </a:moveTo>
                <a:lnTo>
                  <a:pt x="0" y="1198752"/>
                </a:lnTo>
                <a:lnTo>
                  <a:pt x="1177925" y="1421257"/>
                </a:lnTo>
                <a:lnTo>
                  <a:pt x="1187019" y="1366023"/>
                </a:lnTo>
                <a:lnTo>
                  <a:pt x="1193530" y="1310481"/>
                </a:lnTo>
                <a:lnTo>
                  <a:pt x="1197445" y="1254700"/>
                </a:lnTo>
                <a:lnTo>
                  <a:pt x="1198752" y="1198752"/>
                </a:lnTo>
                <a:lnTo>
                  <a:pt x="1197801" y="1150539"/>
                </a:lnTo>
                <a:lnTo>
                  <a:pt x="1194969" y="1102810"/>
                </a:lnTo>
                <a:lnTo>
                  <a:pt x="1190293" y="1055599"/>
                </a:lnTo>
                <a:lnTo>
                  <a:pt x="1183809" y="1008943"/>
                </a:lnTo>
                <a:lnTo>
                  <a:pt x="1175553" y="962877"/>
                </a:lnTo>
                <a:lnTo>
                  <a:pt x="1165560" y="917439"/>
                </a:lnTo>
                <a:lnTo>
                  <a:pt x="1153866" y="872662"/>
                </a:lnTo>
                <a:lnTo>
                  <a:pt x="1140507" y="828583"/>
                </a:lnTo>
                <a:lnTo>
                  <a:pt x="1125520" y="785239"/>
                </a:lnTo>
                <a:lnTo>
                  <a:pt x="1108938" y="742664"/>
                </a:lnTo>
                <a:lnTo>
                  <a:pt x="1090800" y="700894"/>
                </a:lnTo>
                <a:lnTo>
                  <a:pt x="1071139" y="659966"/>
                </a:lnTo>
                <a:lnTo>
                  <a:pt x="1049993" y="619915"/>
                </a:lnTo>
                <a:lnTo>
                  <a:pt x="1027396" y="580777"/>
                </a:lnTo>
                <a:lnTo>
                  <a:pt x="1003385" y="542588"/>
                </a:lnTo>
                <a:lnTo>
                  <a:pt x="977996" y="505384"/>
                </a:lnTo>
                <a:lnTo>
                  <a:pt x="951264" y="469199"/>
                </a:lnTo>
                <a:lnTo>
                  <a:pt x="923225" y="434071"/>
                </a:lnTo>
                <a:lnTo>
                  <a:pt x="893915" y="400035"/>
                </a:lnTo>
                <a:lnTo>
                  <a:pt x="863370" y="367127"/>
                </a:lnTo>
                <a:lnTo>
                  <a:pt x="831625" y="335382"/>
                </a:lnTo>
                <a:lnTo>
                  <a:pt x="798717" y="304837"/>
                </a:lnTo>
                <a:lnTo>
                  <a:pt x="764681" y="275527"/>
                </a:lnTo>
                <a:lnTo>
                  <a:pt x="729553" y="247488"/>
                </a:lnTo>
                <a:lnTo>
                  <a:pt x="693368" y="220756"/>
                </a:lnTo>
                <a:lnTo>
                  <a:pt x="656164" y="195367"/>
                </a:lnTo>
                <a:lnTo>
                  <a:pt x="617975" y="171356"/>
                </a:lnTo>
                <a:lnTo>
                  <a:pt x="578837" y="148759"/>
                </a:lnTo>
                <a:lnTo>
                  <a:pt x="538786" y="127613"/>
                </a:lnTo>
                <a:lnTo>
                  <a:pt x="497858" y="107952"/>
                </a:lnTo>
                <a:lnTo>
                  <a:pt x="456088" y="89814"/>
                </a:lnTo>
                <a:lnTo>
                  <a:pt x="413513" y="73232"/>
                </a:lnTo>
                <a:lnTo>
                  <a:pt x="370169" y="58245"/>
                </a:lnTo>
                <a:lnTo>
                  <a:pt x="326090" y="44886"/>
                </a:lnTo>
                <a:lnTo>
                  <a:pt x="281313" y="33192"/>
                </a:lnTo>
                <a:lnTo>
                  <a:pt x="235875" y="23199"/>
                </a:lnTo>
                <a:lnTo>
                  <a:pt x="189809" y="14943"/>
                </a:lnTo>
                <a:lnTo>
                  <a:pt x="143153" y="8459"/>
                </a:lnTo>
                <a:lnTo>
                  <a:pt x="95942" y="3783"/>
                </a:lnTo>
                <a:lnTo>
                  <a:pt x="48213" y="951"/>
                </a:lnTo>
                <a:lnTo>
                  <a:pt x="0" y="0"/>
                </a:lnTo>
                <a:close/>
              </a:path>
            </a:pathLst>
          </a:custGeom>
          <a:solidFill>
            <a:srgbClr val="B1D234"/>
          </a:solidFill>
        </p:spPr>
        <p:txBody>
          <a:bodyPr wrap="square" lIns="0" tIns="0" rIns="0" bIns="0" rtlCol="0"/>
          <a:lstStyle/>
          <a:p/>
        </p:txBody>
      </p:sp>
      <p:sp>
        <p:nvSpPr>
          <p:cNvPr id="6" name="object 6"/>
          <p:cNvSpPr/>
          <p:nvPr/>
        </p:nvSpPr>
        <p:spPr>
          <a:xfrm>
            <a:off x="1534541" y="4702302"/>
            <a:ext cx="2174875" cy="1199515"/>
          </a:xfrm>
          <a:custGeom>
            <a:avLst/>
            <a:gdLst/>
            <a:ahLst/>
            <a:cxnLst/>
            <a:rect l="l" t="t" r="r" b="b"/>
            <a:pathLst>
              <a:path w="2174875" h="1199514">
                <a:moveTo>
                  <a:pt x="996569" y="0"/>
                </a:moveTo>
                <a:lnTo>
                  <a:pt x="0" y="666369"/>
                </a:lnTo>
                <a:lnTo>
                  <a:pt x="29075" y="707914"/>
                </a:lnTo>
                <a:lnTo>
                  <a:pt x="59757" y="748042"/>
                </a:lnTo>
                <a:lnTo>
                  <a:pt x="91991" y="786714"/>
                </a:lnTo>
                <a:lnTo>
                  <a:pt x="125722" y="823895"/>
                </a:lnTo>
                <a:lnTo>
                  <a:pt x="160894" y="859549"/>
                </a:lnTo>
                <a:lnTo>
                  <a:pt x="197454" y="893640"/>
                </a:lnTo>
                <a:lnTo>
                  <a:pt x="235347" y="926130"/>
                </a:lnTo>
                <a:lnTo>
                  <a:pt x="274518" y="956984"/>
                </a:lnTo>
                <a:lnTo>
                  <a:pt x="314911" y="986165"/>
                </a:lnTo>
                <a:lnTo>
                  <a:pt x="356473" y="1013637"/>
                </a:lnTo>
                <a:lnTo>
                  <a:pt x="399148" y="1039363"/>
                </a:lnTo>
                <a:lnTo>
                  <a:pt x="442882" y="1063309"/>
                </a:lnTo>
                <a:lnTo>
                  <a:pt x="487620" y="1085436"/>
                </a:lnTo>
                <a:lnTo>
                  <a:pt x="533307" y="1105709"/>
                </a:lnTo>
                <a:lnTo>
                  <a:pt x="579889" y="1124091"/>
                </a:lnTo>
                <a:lnTo>
                  <a:pt x="627310" y="1140546"/>
                </a:lnTo>
                <a:lnTo>
                  <a:pt x="675517" y="1155039"/>
                </a:lnTo>
                <a:lnTo>
                  <a:pt x="724453" y="1167531"/>
                </a:lnTo>
                <a:lnTo>
                  <a:pt x="774065" y="1177988"/>
                </a:lnTo>
                <a:lnTo>
                  <a:pt x="821622" y="1185998"/>
                </a:lnTo>
                <a:lnTo>
                  <a:pt x="869053" y="1192071"/>
                </a:lnTo>
                <a:lnTo>
                  <a:pt x="916316" y="1196236"/>
                </a:lnTo>
                <a:lnTo>
                  <a:pt x="963369" y="1198520"/>
                </a:lnTo>
                <a:lnTo>
                  <a:pt x="1010171" y="1198954"/>
                </a:lnTo>
                <a:lnTo>
                  <a:pt x="1056679" y="1197565"/>
                </a:lnTo>
                <a:lnTo>
                  <a:pt x="1102852" y="1194381"/>
                </a:lnTo>
                <a:lnTo>
                  <a:pt x="1148648" y="1189433"/>
                </a:lnTo>
                <a:lnTo>
                  <a:pt x="1194024" y="1182747"/>
                </a:lnTo>
                <a:lnTo>
                  <a:pt x="1238940" y="1174352"/>
                </a:lnTo>
                <a:lnTo>
                  <a:pt x="1283353" y="1164278"/>
                </a:lnTo>
                <a:lnTo>
                  <a:pt x="1327222" y="1152552"/>
                </a:lnTo>
                <a:lnTo>
                  <a:pt x="1370504" y="1139204"/>
                </a:lnTo>
                <a:lnTo>
                  <a:pt x="1413158" y="1124261"/>
                </a:lnTo>
                <a:lnTo>
                  <a:pt x="1455142" y="1107752"/>
                </a:lnTo>
                <a:lnTo>
                  <a:pt x="1496415" y="1089706"/>
                </a:lnTo>
                <a:lnTo>
                  <a:pt x="1536933" y="1070152"/>
                </a:lnTo>
                <a:lnTo>
                  <a:pt x="1576656" y="1049118"/>
                </a:lnTo>
                <a:lnTo>
                  <a:pt x="1615542" y="1026632"/>
                </a:lnTo>
                <a:lnTo>
                  <a:pt x="1653548" y="1002723"/>
                </a:lnTo>
                <a:lnTo>
                  <a:pt x="1690633" y="977420"/>
                </a:lnTo>
                <a:lnTo>
                  <a:pt x="1726756" y="950751"/>
                </a:lnTo>
                <a:lnTo>
                  <a:pt x="1761874" y="922744"/>
                </a:lnTo>
                <a:lnTo>
                  <a:pt x="1795945" y="893429"/>
                </a:lnTo>
                <a:lnTo>
                  <a:pt x="1828928" y="862834"/>
                </a:lnTo>
                <a:lnTo>
                  <a:pt x="1860780" y="830987"/>
                </a:lnTo>
                <a:lnTo>
                  <a:pt x="1891461" y="797917"/>
                </a:lnTo>
                <a:lnTo>
                  <a:pt x="1920927" y="763652"/>
                </a:lnTo>
                <a:lnTo>
                  <a:pt x="1949138" y="728222"/>
                </a:lnTo>
                <a:lnTo>
                  <a:pt x="1976052" y="691654"/>
                </a:lnTo>
                <a:lnTo>
                  <a:pt x="2001626" y="653977"/>
                </a:lnTo>
                <a:lnTo>
                  <a:pt x="2025818" y="615220"/>
                </a:lnTo>
                <a:lnTo>
                  <a:pt x="2048588" y="575411"/>
                </a:lnTo>
                <a:lnTo>
                  <a:pt x="2069893" y="534579"/>
                </a:lnTo>
                <a:lnTo>
                  <a:pt x="2089691" y="492752"/>
                </a:lnTo>
                <a:lnTo>
                  <a:pt x="2107940" y="449960"/>
                </a:lnTo>
                <a:lnTo>
                  <a:pt x="2124599" y="406229"/>
                </a:lnTo>
                <a:lnTo>
                  <a:pt x="2139625" y="361590"/>
                </a:lnTo>
                <a:lnTo>
                  <a:pt x="2152978" y="316070"/>
                </a:lnTo>
                <a:lnTo>
                  <a:pt x="2164615" y="269698"/>
                </a:lnTo>
                <a:lnTo>
                  <a:pt x="2174494" y="222504"/>
                </a:lnTo>
                <a:lnTo>
                  <a:pt x="996569" y="0"/>
                </a:lnTo>
                <a:close/>
              </a:path>
            </a:pathLst>
          </a:custGeom>
          <a:solidFill>
            <a:srgbClr val="8AC53E"/>
          </a:solidFill>
        </p:spPr>
        <p:txBody>
          <a:bodyPr wrap="square" lIns="0" tIns="0" rIns="0" bIns="0" rtlCol="0"/>
          <a:lstStyle/>
          <a:p/>
        </p:txBody>
      </p:sp>
      <p:sp>
        <p:nvSpPr>
          <p:cNvPr id="7" name="object 7"/>
          <p:cNvSpPr/>
          <p:nvPr/>
        </p:nvSpPr>
        <p:spPr>
          <a:xfrm>
            <a:off x="1332493" y="4156836"/>
            <a:ext cx="1198880" cy="1212215"/>
          </a:xfrm>
          <a:custGeom>
            <a:avLst/>
            <a:gdLst/>
            <a:ahLst/>
            <a:cxnLst/>
            <a:rect l="l" t="t" r="r" b="b"/>
            <a:pathLst>
              <a:path w="1198880" h="1212214">
                <a:moveTo>
                  <a:pt x="131181" y="0"/>
                </a:moveTo>
                <a:lnTo>
                  <a:pt x="109354" y="44966"/>
                </a:lnTo>
                <a:lnTo>
                  <a:pt x="89520" y="90553"/>
                </a:lnTo>
                <a:lnTo>
                  <a:pt x="71675" y="136700"/>
                </a:lnTo>
                <a:lnTo>
                  <a:pt x="55816" y="183345"/>
                </a:lnTo>
                <a:lnTo>
                  <a:pt x="41939" y="230428"/>
                </a:lnTo>
                <a:lnTo>
                  <a:pt x="30040" y="277886"/>
                </a:lnTo>
                <a:lnTo>
                  <a:pt x="20117" y="325660"/>
                </a:lnTo>
                <a:lnTo>
                  <a:pt x="12165" y="373687"/>
                </a:lnTo>
                <a:lnTo>
                  <a:pt x="6181" y="421907"/>
                </a:lnTo>
                <a:lnTo>
                  <a:pt x="2161" y="470258"/>
                </a:lnTo>
                <a:lnTo>
                  <a:pt x="102" y="518680"/>
                </a:lnTo>
                <a:lnTo>
                  <a:pt x="0" y="567111"/>
                </a:lnTo>
                <a:lnTo>
                  <a:pt x="1851" y="615489"/>
                </a:lnTo>
                <a:lnTo>
                  <a:pt x="5652" y="663754"/>
                </a:lnTo>
                <a:lnTo>
                  <a:pt x="11399" y="711845"/>
                </a:lnTo>
                <a:lnTo>
                  <a:pt x="19089" y="759700"/>
                </a:lnTo>
                <a:lnTo>
                  <a:pt x="28718" y="807259"/>
                </a:lnTo>
                <a:lnTo>
                  <a:pt x="40283" y="854459"/>
                </a:lnTo>
                <a:lnTo>
                  <a:pt x="53779" y="901240"/>
                </a:lnTo>
                <a:lnTo>
                  <a:pt x="69204" y="947541"/>
                </a:lnTo>
                <a:lnTo>
                  <a:pt x="86554" y="993300"/>
                </a:lnTo>
                <a:lnTo>
                  <a:pt x="105825" y="1038457"/>
                </a:lnTo>
                <a:lnTo>
                  <a:pt x="127013" y="1082950"/>
                </a:lnTo>
                <a:lnTo>
                  <a:pt x="150115" y="1126718"/>
                </a:lnTo>
                <a:lnTo>
                  <a:pt x="175128" y="1169699"/>
                </a:lnTo>
                <a:lnTo>
                  <a:pt x="202047" y="1211834"/>
                </a:lnTo>
                <a:lnTo>
                  <a:pt x="1198616" y="545464"/>
                </a:lnTo>
                <a:lnTo>
                  <a:pt x="131181" y="0"/>
                </a:lnTo>
                <a:close/>
              </a:path>
            </a:pathLst>
          </a:custGeom>
          <a:solidFill>
            <a:srgbClr val="64AE45"/>
          </a:solidFill>
        </p:spPr>
        <p:txBody>
          <a:bodyPr wrap="square" lIns="0" tIns="0" rIns="0" bIns="0" rtlCol="0"/>
          <a:lstStyle/>
          <a:p/>
        </p:txBody>
      </p:sp>
      <p:sp>
        <p:nvSpPr>
          <p:cNvPr id="8" name="object 8"/>
          <p:cNvSpPr/>
          <p:nvPr/>
        </p:nvSpPr>
        <p:spPr>
          <a:xfrm>
            <a:off x="1401952" y="3483864"/>
            <a:ext cx="1067435" cy="1145540"/>
          </a:xfrm>
          <a:custGeom>
            <a:avLst/>
            <a:gdLst/>
            <a:ahLst/>
            <a:cxnLst/>
            <a:rect l="l" t="t" r="r" b="b"/>
            <a:pathLst>
              <a:path w="1067435" h="1145539">
                <a:moveTo>
                  <a:pt x="712723" y="0"/>
                </a:moveTo>
                <a:lnTo>
                  <a:pt x="664415" y="16094"/>
                </a:lnTo>
                <a:lnTo>
                  <a:pt x="617018" y="34148"/>
                </a:lnTo>
                <a:lnTo>
                  <a:pt x="570584" y="54120"/>
                </a:lnTo>
                <a:lnTo>
                  <a:pt x="525163" y="75967"/>
                </a:lnTo>
                <a:lnTo>
                  <a:pt x="480807" y="99646"/>
                </a:lnTo>
                <a:lnTo>
                  <a:pt x="437565" y="125114"/>
                </a:lnTo>
                <a:lnTo>
                  <a:pt x="395490" y="152329"/>
                </a:lnTo>
                <a:lnTo>
                  <a:pt x="354631" y="181248"/>
                </a:lnTo>
                <a:lnTo>
                  <a:pt x="315039" y="211827"/>
                </a:lnTo>
                <a:lnTo>
                  <a:pt x="276766" y="244025"/>
                </a:lnTo>
                <a:lnTo>
                  <a:pt x="239862" y="277798"/>
                </a:lnTo>
                <a:lnTo>
                  <a:pt x="204377" y="313104"/>
                </a:lnTo>
                <a:lnTo>
                  <a:pt x="170363" y="349900"/>
                </a:lnTo>
                <a:lnTo>
                  <a:pt x="137870" y="388142"/>
                </a:lnTo>
                <a:lnTo>
                  <a:pt x="106948" y="427790"/>
                </a:lnTo>
                <a:lnTo>
                  <a:pt x="77650" y="468798"/>
                </a:lnTo>
                <a:lnTo>
                  <a:pt x="50025" y="511126"/>
                </a:lnTo>
                <a:lnTo>
                  <a:pt x="24125" y="554730"/>
                </a:lnTo>
                <a:lnTo>
                  <a:pt x="0" y="599567"/>
                </a:lnTo>
                <a:lnTo>
                  <a:pt x="1067308" y="1145032"/>
                </a:lnTo>
                <a:lnTo>
                  <a:pt x="712723" y="0"/>
                </a:lnTo>
                <a:close/>
              </a:path>
            </a:pathLst>
          </a:custGeom>
          <a:solidFill>
            <a:srgbClr val="1EC7F3"/>
          </a:solidFill>
        </p:spPr>
        <p:txBody>
          <a:bodyPr wrap="square" lIns="0" tIns="0" rIns="0" bIns="0" rtlCol="0"/>
          <a:lstStyle/>
          <a:p/>
        </p:txBody>
      </p:sp>
      <p:sp>
        <p:nvSpPr>
          <p:cNvPr id="9" name="object 9"/>
          <p:cNvSpPr/>
          <p:nvPr/>
        </p:nvSpPr>
        <p:spPr>
          <a:xfrm>
            <a:off x="2149475" y="3325748"/>
            <a:ext cx="354965" cy="1198880"/>
          </a:xfrm>
          <a:custGeom>
            <a:avLst/>
            <a:gdLst/>
            <a:ahLst/>
            <a:cxnLst/>
            <a:rect l="l" t="t" r="r" b="b"/>
            <a:pathLst>
              <a:path w="354964" h="1198879">
                <a:moveTo>
                  <a:pt x="354711" y="0"/>
                </a:moveTo>
                <a:lnTo>
                  <a:pt x="303224" y="1109"/>
                </a:lnTo>
                <a:lnTo>
                  <a:pt x="251898" y="4429"/>
                </a:lnTo>
                <a:lnTo>
                  <a:pt x="200799" y="9947"/>
                </a:lnTo>
                <a:lnTo>
                  <a:pt x="149992" y="17648"/>
                </a:lnTo>
                <a:lnTo>
                  <a:pt x="99546" y="27519"/>
                </a:lnTo>
                <a:lnTo>
                  <a:pt x="49526" y="39548"/>
                </a:lnTo>
                <a:lnTo>
                  <a:pt x="0" y="53721"/>
                </a:lnTo>
                <a:lnTo>
                  <a:pt x="354711" y="1198752"/>
                </a:lnTo>
                <a:lnTo>
                  <a:pt x="354711" y="0"/>
                </a:lnTo>
                <a:close/>
              </a:path>
            </a:pathLst>
          </a:custGeom>
          <a:solidFill>
            <a:srgbClr val="FFCF00"/>
          </a:solidFill>
        </p:spPr>
        <p:txBody>
          <a:bodyPr wrap="square" lIns="0" tIns="0" rIns="0" bIns="0" rtlCol="0"/>
          <a:lstStyle/>
          <a:p/>
        </p:txBody>
      </p:sp>
      <p:sp>
        <p:nvSpPr>
          <p:cNvPr id="10" name="object 10"/>
          <p:cNvSpPr/>
          <p:nvPr/>
        </p:nvSpPr>
        <p:spPr>
          <a:xfrm>
            <a:off x="3453384" y="3617976"/>
            <a:ext cx="226060" cy="320040"/>
          </a:xfrm>
          <a:custGeom>
            <a:avLst/>
            <a:gdLst/>
            <a:ahLst/>
            <a:cxnLst/>
            <a:rect l="l" t="t" r="r" b="b"/>
            <a:pathLst>
              <a:path w="226060" h="320039">
                <a:moveTo>
                  <a:pt x="0" y="320040"/>
                </a:moveTo>
                <a:lnTo>
                  <a:pt x="169163" y="0"/>
                </a:lnTo>
                <a:lnTo>
                  <a:pt x="225551" y="0"/>
                </a:lnTo>
              </a:path>
            </a:pathLst>
          </a:custGeom>
          <a:ln w="9525">
            <a:solidFill>
              <a:srgbClr val="585858"/>
            </a:solidFill>
          </a:ln>
        </p:spPr>
        <p:txBody>
          <a:bodyPr wrap="square" lIns="0" tIns="0" rIns="0" bIns="0" rtlCol="0"/>
          <a:lstStyle/>
          <a:p/>
        </p:txBody>
      </p:sp>
      <p:sp>
        <p:nvSpPr>
          <p:cNvPr id="11" name="object 11"/>
          <p:cNvSpPr/>
          <p:nvPr/>
        </p:nvSpPr>
        <p:spPr>
          <a:xfrm>
            <a:off x="2770632" y="5806440"/>
            <a:ext cx="944880" cy="70485"/>
          </a:xfrm>
          <a:custGeom>
            <a:avLst/>
            <a:gdLst/>
            <a:ahLst/>
            <a:cxnLst/>
            <a:rect l="l" t="t" r="r" b="b"/>
            <a:pathLst>
              <a:path w="944879" h="70485">
                <a:moveTo>
                  <a:pt x="0" y="70104"/>
                </a:moveTo>
                <a:lnTo>
                  <a:pt x="886968" y="0"/>
                </a:lnTo>
                <a:lnTo>
                  <a:pt x="944880" y="0"/>
                </a:lnTo>
              </a:path>
            </a:pathLst>
          </a:custGeom>
          <a:ln w="9524">
            <a:solidFill>
              <a:srgbClr val="585858"/>
            </a:solidFill>
          </a:ln>
        </p:spPr>
        <p:txBody>
          <a:bodyPr wrap="square" lIns="0" tIns="0" rIns="0" bIns="0" rtlCol="0"/>
          <a:lstStyle/>
          <a:p/>
        </p:txBody>
      </p:sp>
      <p:sp>
        <p:nvSpPr>
          <p:cNvPr id="12" name="object 12"/>
          <p:cNvSpPr/>
          <p:nvPr/>
        </p:nvSpPr>
        <p:spPr>
          <a:xfrm>
            <a:off x="1267967" y="4771644"/>
            <a:ext cx="67310" cy="469900"/>
          </a:xfrm>
          <a:custGeom>
            <a:avLst/>
            <a:gdLst/>
            <a:ahLst/>
            <a:cxnLst/>
            <a:rect l="l" t="t" r="r" b="b"/>
            <a:pathLst>
              <a:path w="67309" h="469900">
                <a:moveTo>
                  <a:pt x="67056" y="0"/>
                </a:moveTo>
                <a:lnTo>
                  <a:pt x="56387" y="469391"/>
                </a:lnTo>
                <a:lnTo>
                  <a:pt x="0" y="469391"/>
                </a:lnTo>
              </a:path>
            </a:pathLst>
          </a:custGeom>
          <a:ln w="9525">
            <a:solidFill>
              <a:srgbClr val="585858"/>
            </a:solidFill>
          </a:ln>
        </p:spPr>
        <p:txBody>
          <a:bodyPr wrap="square" lIns="0" tIns="0" rIns="0" bIns="0" rtlCol="0"/>
          <a:lstStyle/>
          <a:p/>
        </p:txBody>
      </p:sp>
      <p:sp>
        <p:nvSpPr>
          <p:cNvPr id="13" name="object 13"/>
          <p:cNvSpPr txBox="1"/>
          <p:nvPr/>
        </p:nvSpPr>
        <p:spPr>
          <a:xfrm>
            <a:off x="3742690" y="3253256"/>
            <a:ext cx="657860" cy="67945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基础系统级 监控 28.0%</a:t>
            </a:r>
            <a:endParaRPr sz="1000">
              <a:latin typeface="微软雅黑" panose="020B0503020204020204" charset="-122"/>
              <a:cs typeface="微软雅黑" panose="020B0503020204020204" charset="-122"/>
            </a:endParaRPr>
          </a:p>
        </p:txBody>
      </p:sp>
      <p:sp>
        <p:nvSpPr>
          <p:cNvPr id="14" name="object 14"/>
          <p:cNvSpPr txBox="1"/>
          <p:nvPr/>
        </p:nvSpPr>
        <p:spPr>
          <a:xfrm>
            <a:off x="3696461" y="4967376"/>
            <a:ext cx="711200" cy="1332230"/>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覆盖系统</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应 用</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借口监 控，具备数 据关联分析 能力</a:t>
            </a:r>
            <a:endParaRPr sz="1000">
              <a:latin typeface="微软雅黑" panose="020B0503020204020204" charset="-122"/>
              <a:cs typeface="微软雅黑" panose="020B0503020204020204" charset="-122"/>
            </a:endParaRPr>
          </a:p>
          <a:p>
            <a:pPr algn="ctr">
              <a:lnSpc>
                <a:spcPct val="100000"/>
              </a:lnSpc>
              <a:spcBef>
                <a:spcPts val="500"/>
              </a:spcBef>
            </a:pPr>
            <a:r>
              <a:rPr sz="1000" spc="-5" dirty="0">
                <a:solidFill>
                  <a:srgbClr val="585858"/>
                </a:solidFill>
                <a:latin typeface="微软雅黑" panose="020B0503020204020204" charset="-122"/>
                <a:cs typeface="微软雅黑" panose="020B0503020204020204" charset="-122"/>
              </a:rPr>
              <a:t>37.7%</a:t>
            </a:r>
            <a:endParaRPr sz="1000">
              <a:latin typeface="微软雅黑" panose="020B0503020204020204" charset="-122"/>
              <a:cs typeface="微软雅黑" panose="020B0503020204020204" charset="-122"/>
            </a:endParaRPr>
          </a:p>
        </p:txBody>
      </p:sp>
      <p:sp>
        <p:nvSpPr>
          <p:cNvPr id="15" name="object 15"/>
          <p:cNvSpPr txBox="1"/>
          <p:nvPr/>
        </p:nvSpPr>
        <p:spPr>
          <a:xfrm>
            <a:off x="575868" y="5036695"/>
            <a:ext cx="711200" cy="1116330"/>
          </a:xfrm>
          <a:prstGeom prst="rect">
            <a:avLst/>
          </a:prstGeom>
        </p:spPr>
        <p:txBody>
          <a:bodyPr vert="horz" wrap="square" lIns="0" tIns="13335" rIns="0" bIns="0" rtlCol="0">
            <a:spAutoFit/>
          </a:bodyPr>
          <a:lstStyle/>
          <a:p>
            <a:pPr marL="12065" marR="5080" indent="-1905" algn="ctr">
              <a:lnSpc>
                <a:spcPct val="143000"/>
              </a:lnSpc>
              <a:spcBef>
                <a:spcPts val="105"/>
              </a:spcBef>
            </a:pPr>
            <a:r>
              <a:rPr sz="1000" spc="-10" dirty="0">
                <a:solidFill>
                  <a:srgbClr val="585858"/>
                </a:solidFill>
                <a:latin typeface="微软雅黑" panose="020B0503020204020204" charset="-122"/>
                <a:cs typeface="微软雅黑" panose="020B0503020204020204" charset="-122"/>
              </a:rPr>
              <a:t>应用场景告 </a:t>
            </a:r>
            <a:r>
              <a:rPr sz="1000" spc="-5" dirty="0">
                <a:solidFill>
                  <a:srgbClr val="585858"/>
                </a:solidFill>
                <a:latin typeface="微软雅黑" panose="020B0503020204020204" charset="-122"/>
                <a:cs typeface="微软雅黑" panose="020B0503020204020204" charset="-122"/>
              </a:rPr>
              <a:t>警</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可视化监 控，常见故 障自愈 16.9%</a:t>
            </a:r>
            <a:endParaRPr sz="1000">
              <a:latin typeface="微软雅黑" panose="020B0503020204020204" charset="-122"/>
              <a:cs typeface="微软雅黑" panose="020B0503020204020204" charset="-122"/>
            </a:endParaRPr>
          </a:p>
        </p:txBody>
      </p:sp>
      <p:sp>
        <p:nvSpPr>
          <p:cNvPr id="16" name="object 16"/>
          <p:cNvSpPr txBox="1"/>
          <p:nvPr/>
        </p:nvSpPr>
        <p:spPr>
          <a:xfrm>
            <a:off x="561848" y="3478174"/>
            <a:ext cx="774700" cy="897255"/>
          </a:xfrm>
          <a:prstGeom prst="rect">
            <a:avLst/>
          </a:prstGeom>
        </p:spPr>
        <p:txBody>
          <a:bodyPr vert="horz" wrap="square" lIns="0" tIns="12700" rIns="0" bIns="0" rtlCol="0">
            <a:spAutoFit/>
          </a:bodyPr>
          <a:lstStyle/>
          <a:p>
            <a:pPr marL="12700" marR="5080">
              <a:lnSpc>
                <a:spcPct val="143000"/>
              </a:lnSpc>
              <a:spcBef>
                <a:spcPts val="100"/>
              </a:spcBef>
            </a:pPr>
            <a:r>
              <a:rPr sz="1000" spc="-5" dirty="0">
                <a:solidFill>
                  <a:srgbClr val="585858"/>
                </a:solidFill>
                <a:latin typeface="微软雅黑" panose="020B0503020204020204" charset="-122"/>
                <a:cs typeface="微软雅黑" panose="020B0503020204020204" charset="-122"/>
              </a:rPr>
              <a:t>初步智能</a:t>
            </a:r>
            <a:r>
              <a:rPr sz="1000" spc="235" dirty="0">
                <a:solidFill>
                  <a:srgbClr val="585858"/>
                </a:solidFill>
                <a:latin typeface="微软雅黑" panose="020B0503020204020204" charset="-122"/>
                <a:cs typeface="微软雅黑" panose="020B0503020204020204" charset="-122"/>
              </a:rPr>
              <a:t>化 </a:t>
            </a:r>
            <a:r>
              <a:rPr sz="1000" spc="-5" dirty="0">
                <a:solidFill>
                  <a:srgbClr val="585858"/>
                </a:solidFill>
                <a:latin typeface="微软雅黑" panose="020B0503020204020204" charset="-122"/>
                <a:cs typeface="微软雅黑" panose="020B0503020204020204" charset="-122"/>
              </a:rPr>
              <a:t>决策，数据 秒级上报</a:t>
            </a:r>
            <a:endParaRPr sz="1000">
              <a:latin typeface="微软雅黑" panose="020B0503020204020204" charset="-122"/>
              <a:cs typeface="微软雅黑" panose="020B0503020204020204" charset="-122"/>
            </a:endParaRPr>
          </a:p>
          <a:p>
            <a:pPr marL="144780">
              <a:lnSpc>
                <a:spcPct val="100000"/>
              </a:lnSpc>
              <a:spcBef>
                <a:spcPts val="515"/>
              </a:spcBef>
            </a:pPr>
            <a:r>
              <a:rPr sz="1000" spc="-5" dirty="0">
                <a:solidFill>
                  <a:srgbClr val="585858"/>
                </a:solidFill>
                <a:latin typeface="微软雅黑" panose="020B0503020204020204" charset="-122"/>
                <a:cs typeface="微软雅黑" panose="020B0503020204020204" charset="-122"/>
              </a:rPr>
              <a:t>12.7%</a:t>
            </a:r>
            <a:endParaRPr sz="1000">
              <a:latin typeface="微软雅黑" panose="020B0503020204020204" charset="-122"/>
              <a:cs typeface="微软雅黑" panose="020B0503020204020204" charset="-122"/>
            </a:endParaRPr>
          </a:p>
        </p:txBody>
      </p:sp>
      <p:sp>
        <p:nvSpPr>
          <p:cNvPr id="17" name="object 17"/>
          <p:cNvSpPr txBox="1"/>
          <p:nvPr/>
        </p:nvSpPr>
        <p:spPr>
          <a:xfrm>
            <a:off x="1634489" y="3312362"/>
            <a:ext cx="318135" cy="177800"/>
          </a:xfrm>
          <a:prstGeom prst="rect">
            <a:avLst/>
          </a:prstGeom>
        </p:spPr>
        <p:txBody>
          <a:bodyPr vert="horz" wrap="square" lIns="0" tIns="12065" rIns="0" bIns="0" rtlCol="0">
            <a:spAutoFit/>
          </a:bodyPr>
          <a:lstStyle/>
          <a:p>
            <a:pPr marL="12700">
              <a:lnSpc>
                <a:spcPct val="100000"/>
              </a:lnSpc>
              <a:spcBef>
                <a:spcPts val="95"/>
              </a:spcBef>
            </a:pPr>
            <a:r>
              <a:rPr sz="1000" spc="-10" dirty="0">
                <a:solidFill>
                  <a:srgbClr val="585858"/>
                </a:solidFill>
                <a:latin typeface="微软雅黑" panose="020B0503020204020204" charset="-122"/>
                <a:cs typeface="微软雅黑" panose="020B0503020204020204" charset="-122"/>
              </a:rPr>
              <a:t>4.</a:t>
            </a:r>
            <a:r>
              <a:rPr sz="1000" spc="-5" dirty="0">
                <a:solidFill>
                  <a:srgbClr val="585858"/>
                </a:solidFill>
                <a:latin typeface="微软雅黑" panose="020B0503020204020204" charset="-122"/>
                <a:cs typeface="微软雅黑" panose="020B0503020204020204" charset="-122"/>
              </a:rPr>
              <a:t>8%</a:t>
            </a:r>
            <a:endParaRPr sz="1000">
              <a:latin typeface="微软雅黑" panose="020B0503020204020204" charset="-122"/>
              <a:cs typeface="微软雅黑" panose="020B0503020204020204" charset="-122"/>
            </a:endParaRPr>
          </a:p>
        </p:txBody>
      </p:sp>
      <p:sp>
        <p:nvSpPr>
          <p:cNvPr id="18" name="object 18"/>
          <p:cNvSpPr txBox="1"/>
          <p:nvPr/>
        </p:nvSpPr>
        <p:spPr>
          <a:xfrm>
            <a:off x="1129385" y="2725038"/>
            <a:ext cx="2781300" cy="539115"/>
          </a:xfrm>
          <a:prstGeom prst="rect">
            <a:avLst/>
          </a:prstGeom>
        </p:spPr>
        <p:txBody>
          <a:bodyPr vert="horz" wrap="square" lIns="0" tIns="13335" rIns="0" bIns="0" rtlCol="0">
            <a:spAutoFit/>
          </a:bodyPr>
          <a:lstStyle/>
          <a:p>
            <a:pPr marL="12700">
              <a:lnSpc>
                <a:spcPct val="100000"/>
              </a:lnSpc>
              <a:spcBef>
                <a:spcPts val="105"/>
              </a:spcBef>
            </a:pPr>
            <a:r>
              <a:rPr lang="en-US" sz="1400" b="1" spc="-5"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我国企业监控管理</a:t>
            </a:r>
            <a:r>
              <a:rPr sz="1400" b="1" spc="-15" dirty="0">
                <a:solidFill>
                  <a:srgbClr val="404040"/>
                </a:solidFill>
                <a:latin typeface="微软雅黑" panose="020B0503020204020204" charset="-122"/>
                <a:cs typeface="微软雅黑" panose="020B0503020204020204" charset="-122"/>
              </a:rPr>
              <a:t>能</a:t>
            </a:r>
            <a:r>
              <a:rPr sz="1400" b="1" dirty="0">
                <a:solidFill>
                  <a:srgbClr val="404040"/>
                </a:solidFill>
                <a:latin typeface="微软雅黑" panose="020B0503020204020204" charset="-122"/>
                <a:cs typeface="微软雅黑" panose="020B0503020204020204" charset="-122"/>
              </a:rPr>
              <a:t>力状况</a:t>
            </a:r>
            <a:endParaRPr sz="1400">
              <a:latin typeface="微软雅黑" panose="020B0503020204020204" charset="-122"/>
              <a:cs typeface="微软雅黑" panose="020B0503020204020204" charset="-122"/>
            </a:endParaRPr>
          </a:p>
          <a:p>
            <a:pPr marL="220345">
              <a:lnSpc>
                <a:spcPct val="100000"/>
              </a:lnSpc>
              <a:spcBef>
                <a:spcPts val="1220"/>
              </a:spcBef>
            </a:pPr>
            <a:r>
              <a:rPr sz="1000" spc="-5" dirty="0">
                <a:solidFill>
                  <a:srgbClr val="585858"/>
                </a:solidFill>
                <a:latin typeface="微软雅黑" panose="020B0503020204020204" charset="-122"/>
                <a:cs typeface="微软雅黑" panose="020B0503020204020204" charset="-122"/>
              </a:rPr>
              <a:t>高度智能化决策</a:t>
            </a:r>
            <a:endParaRPr sz="1000">
              <a:latin typeface="微软雅黑" panose="020B0503020204020204" charset="-122"/>
              <a:cs typeface="微软雅黑" panose="020B0503020204020204" charset="-122"/>
            </a:endParaRPr>
          </a:p>
        </p:txBody>
      </p:sp>
      <p:sp>
        <p:nvSpPr>
          <p:cNvPr id="19" name="object 19"/>
          <p:cNvSpPr txBox="1">
            <a:spLocks noGrp="1"/>
          </p:cNvSpPr>
          <p:nvPr>
            <p:ph type="title"/>
          </p:nvPr>
        </p:nvSpPr>
        <p:spPr>
          <a:xfrm>
            <a:off x="526795" y="482345"/>
            <a:ext cx="653224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的应用</a:t>
            </a:r>
            <a:r>
              <a:rPr spc="-15" dirty="0"/>
              <a:t>流</a:t>
            </a:r>
            <a:r>
              <a:rPr dirty="0"/>
              <a:t>程</a:t>
            </a:r>
            <a:r>
              <a:rPr spc="-5" dirty="0"/>
              <a:t>（</a:t>
            </a:r>
            <a:r>
              <a:rPr spc="-5" dirty="0">
                <a:latin typeface="Arial" panose="020B0604020202020204"/>
                <a:cs typeface="Arial" panose="020B0604020202020204"/>
              </a:rPr>
              <a:t>4/4</a:t>
            </a:r>
            <a:r>
              <a:rPr spc="-5" dirty="0"/>
              <a:t>）</a:t>
            </a:r>
            <a:r>
              <a:rPr dirty="0"/>
              <a:t>监</a:t>
            </a:r>
            <a:r>
              <a:rPr spc="-15" dirty="0"/>
              <a:t>控</a:t>
            </a:r>
            <a:r>
              <a:rPr dirty="0"/>
              <a:t>运维</a:t>
            </a:r>
            <a:endParaRPr dirty="0"/>
          </a:p>
        </p:txBody>
      </p:sp>
      <p:sp>
        <p:nvSpPr>
          <p:cNvPr id="20" name="object 20"/>
          <p:cNvSpPr/>
          <p:nvPr/>
        </p:nvSpPr>
        <p:spPr>
          <a:xfrm>
            <a:off x="7047865" y="2110358"/>
            <a:ext cx="685800" cy="272415"/>
          </a:xfrm>
          <a:custGeom>
            <a:avLst/>
            <a:gdLst/>
            <a:ahLst/>
            <a:cxnLst/>
            <a:rect l="l" t="t" r="r" b="b"/>
            <a:pathLst>
              <a:path w="685800" h="272414">
                <a:moveTo>
                  <a:pt x="111886" y="4699"/>
                </a:moveTo>
                <a:lnTo>
                  <a:pt x="0" y="66675"/>
                </a:lnTo>
                <a:lnTo>
                  <a:pt x="24906" y="106135"/>
                </a:lnTo>
                <a:lnTo>
                  <a:pt x="53581" y="141707"/>
                </a:lnTo>
                <a:lnTo>
                  <a:pt x="85614" y="173274"/>
                </a:lnTo>
                <a:lnTo>
                  <a:pt x="120598" y="200718"/>
                </a:lnTo>
                <a:lnTo>
                  <a:pt x="158124" y="223923"/>
                </a:lnTo>
                <a:lnTo>
                  <a:pt x="197785" y="242770"/>
                </a:lnTo>
                <a:lnTo>
                  <a:pt x="239172" y="257143"/>
                </a:lnTo>
                <a:lnTo>
                  <a:pt x="281877" y="266924"/>
                </a:lnTo>
                <a:lnTo>
                  <a:pt x="325492" y="271997"/>
                </a:lnTo>
                <a:lnTo>
                  <a:pt x="369608" y="272244"/>
                </a:lnTo>
                <a:lnTo>
                  <a:pt x="413818" y="267548"/>
                </a:lnTo>
                <a:lnTo>
                  <a:pt x="457713" y="257792"/>
                </a:lnTo>
                <a:lnTo>
                  <a:pt x="500884" y="242859"/>
                </a:lnTo>
                <a:lnTo>
                  <a:pt x="542925" y="222630"/>
                </a:lnTo>
                <a:lnTo>
                  <a:pt x="582253" y="197800"/>
                </a:lnTo>
                <a:lnTo>
                  <a:pt x="618283" y="168671"/>
                </a:lnTo>
                <a:lnTo>
                  <a:pt x="641705" y="144730"/>
                </a:lnTo>
                <a:lnTo>
                  <a:pt x="348504" y="144730"/>
                </a:lnTo>
                <a:lnTo>
                  <a:pt x="302269" y="140650"/>
                </a:lnTo>
                <a:lnTo>
                  <a:pt x="257010" y="128604"/>
                </a:lnTo>
                <a:lnTo>
                  <a:pt x="213805" y="108505"/>
                </a:lnTo>
                <a:lnTo>
                  <a:pt x="173735" y="80263"/>
                </a:lnTo>
                <a:lnTo>
                  <a:pt x="139382" y="45291"/>
                </a:lnTo>
                <a:lnTo>
                  <a:pt x="124729" y="25632"/>
                </a:lnTo>
                <a:lnTo>
                  <a:pt x="111886" y="4699"/>
                </a:lnTo>
                <a:close/>
              </a:path>
              <a:path w="685800" h="272414">
                <a:moveTo>
                  <a:pt x="660018" y="0"/>
                </a:moveTo>
                <a:lnTo>
                  <a:pt x="550799" y="46481"/>
                </a:lnTo>
                <a:lnTo>
                  <a:pt x="556513" y="48767"/>
                </a:lnTo>
                <a:lnTo>
                  <a:pt x="521599" y="83179"/>
                </a:lnTo>
                <a:lnTo>
                  <a:pt x="482261" y="110070"/>
                </a:lnTo>
                <a:lnTo>
                  <a:pt x="439579" y="129351"/>
                </a:lnTo>
                <a:lnTo>
                  <a:pt x="394634" y="140934"/>
                </a:lnTo>
                <a:lnTo>
                  <a:pt x="348504" y="144730"/>
                </a:lnTo>
                <a:lnTo>
                  <a:pt x="641705" y="144730"/>
                </a:lnTo>
                <a:lnTo>
                  <a:pt x="650670" y="135566"/>
                </a:lnTo>
                <a:lnTo>
                  <a:pt x="679068" y="98805"/>
                </a:lnTo>
                <a:lnTo>
                  <a:pt x="684998" y="98805"/>
                </a:lnTo>
                <a:lnTo>
                  <a:pt x="660018" y="0"/>
                </a:lnTo>
                <a:close/>
              </a:path>
              <a:path w="685800" h="272414">
                <a:moveTo>
                  <a:pt x="684998" y="98805"/>
                </a:moveTo>
                <a:lnTo>
                  <a:pt x="679068" y="98805"/>
                </a:lnTo>
                <a:lnTo>
                  <a:pt x="685673" y="101473"/>
                </a:lnTo>
                <a:lnTo>
                  <a:pt x="684998" y="98805"/>
                </a:lnTo>
                <a:close/>
              </a:path>
            </a:pathLst>
          </a:custGeom>
          <a:solidFill>
            <a:srgbClr val="B1D234"/>
          </a:solidFill>
        </p:spPr>
        <p:txBody>
          <a:bodyPr wrap="square" lIns="0" tIns="0" rIns="0" bIns="0" rtlCol="0"/>
          <a:lstStyle/>
          <a:p/>
        </p:txBody>
      </p:sp>
      <p:sp>
        <p:nvSpPr>
          <p:cNvPr id="21" name="object 21"/>
          <p:cNvSpPr/>
          <p:nvPr/>
        </p:nvSpPr>
        <p:spPr>
          <a:xfrm>
            <a:off x="7047865" y="2110358"/>
            <a:ext cx="685800" cy="272415"/>
          </a:xfrm>
          <a:custGeom>
            <a:avLst/>
            <a:gdLst/>
            <a:ahLst/>
            <a:cxnLst/>
            <a:rect l="l" t="t" r="r" b="b"/>
            <a:pathLst>
              <a:path w="685800" h="272414">
                <a:moveTo>
                  <a:pt x="0" y="66675"/>
                </a:moveTo>
                <a:lnTo>
                  <a:pt x="24906" y="106135"/>
                </a:lnTo>
                <a:lnTo>
                  <a:pt x="53581" y="141707"/>
                </a:lnTo>
                <a:lnTo>
                  <a:pt x="85614" y="173274"/>
                </a:lnTo>
                <a:lnTo>
                  <a:pt x="120598" y="200718"/>
                </a:lnTo>
                <a:lnTo>
                  <a:pt x="158124" y="223923"/>
                </a:lnTo>
                <a:lnTo>
                  <a:pt x="197785" y="242770"/>
                </a:lnTo>
                <a:lnTo>
                  <a:pt x="239172" y="257143"/>
                </a:lnTo>
                <a:lnTo>
                  <a:pt x="281877" y="266924"/>
                </a:lnTo>
                <a:lnTo>
                  <a:pt x="325492" y="271997"/>
                </a:lnTo>
                <a:lnTo>
                  <a:pt x="369608" y="272244"/>
                </a:lnTo>
                <a:lnTo>
                  <a:pt x="413818" y="267548"/>
                </a:lnTo>
                <a:lnTo>
                  <a:pt x="457713" y="257792"/>
                </a:lnTo>
                <a:lnTo>
                  <a:pt x="500884" y="242859"/>
                </a:lnTo>
                <a:lnTo>
                  <a:pt x="542925" y="222630"/>
                </a:lnTo>
                <a:lnTo>
                  <a:pt x="582253" y="197800"/>
                </a:lnTo>
                <a:lnTo>
                  <a:pt x="618283" y="168671"/>
                </a:lnTo>
                <a:lnTo>
                  <a:pt x="650670" y="135566"/>
                </a:lnTo>
                <a:lnTo>
                  <a:pt x="679068" y="98805"/>
                </a:lnTo>
                <a:lnTo>
                  <a:pt x="685673" y="101473"/>
                </a:lnTo>
                <a:lnTo>
                  <a:pt x="660018" y="0"/>
                </a:lnTo>
                <a:lnTo>
                  <a:pt x="550799" y="46481"/>
                </a:lnTo>
                <a:lnTo>
                  <a:pt x="556513" y="48767"/>
                </a:lnTo>
                <a:lnTo>
                  <a:pt x="521599" y="83179"/>
                </a:lnTo>
                <a:lnTo>
                  <a:pt x="482261" y="110070"/>
                </a:lnTo>
                <a:lnTo>
                  <a:pt x="439579" y="129351"/>
                </a:lnTo>
                <a:lnTo>
                  <a:pt x="394634" y="140934"/>
                </a:lnTo>
                <a:lnTo>
                  <a:pt x="348504" y="144730"/>
                </a:lnTo>
                <a:lnTo>
                  <a:pt x="302269" y="140650"/>
                </a:lnTo>
                <a:lnTo>
                  <a:pt x="257010" y="128604"/>
                </a:lnTo>
                <a:lnTo>
                  <a:pt x="213805" y="108505"/>
                </a:lnTo>
                <a:lnTo>
                  <a:pt x="173735" y="80263"/>
                </a:lnTo>
                <a:lnTo>
                  <a:pt x="139382" y="45291"/>
                </a:lnTo>
                <a:lnTo>
                  <a:pt x="111886" y="4699"/>
                </a:lnTo>
                <a:lnTo>
                  <a:pt x="0" y="66675"/>
                </a:lnTo>
                <a:close/>
              </a:path>
            </a:pathLst>
          </a:custGeom>
          <a:ln w="25400">
            <a:solidFill>
              <a:srgbClr val="FFFFFF"/>
            </a:solidFill>
          </a:ln>
        </p:spPr>
        <p:txBody>
          <a:bodyPr wrap="square" lIns="0" tIns="0" rIns="0" bIns="0" rtlCol="0"/>
          <a:lstStyle/>
          <a:p/>
        </p:txBody>
      </p:sp>
      <p:sp>
        <p:nvSpPr>
          <p:cNvPr id="22" name="object 22"/>
          <p:cNvSpPr/>
          <p:nvPr/>
        </p:nvSpPr>
        <p:spPr>
          <a:xfrm>
            <a:off x="7918704" y="1580719"/>
            <a:ext cx="634365" cy="241300"/>
          </a:xfrm>
          <a:custGeom>
            <a:avLst/>
            <a:gdLst/>
            <a:ahLst/>
            <a:cxnLst/>
            <a:rect l="l" t="t" r="r" b="b"/>
            <a:pathLst>
              <a:path w="634365" h="241300">
                <a:moveTo>
                  <a:pt x="310488" y="0"/>
                </a:moveTo>
                <a:lnTo>
                  <a:pt x="265953" y="4748"/>
                </a:lnTo>
                <a:lnTo>
                  <a:pt x="222198" y="14318"/>
                </a:lnTo>
                <a:lnTo>
                  <a:pt x="179650" y="28639"/>
                </a:lnTo>
                <a:lnTo>
                  <a:pt x="138738" y="47643"/>
                </a:lnTo>
                <a:lnTo>
                  <a:pt x="99888" y="71258"/>
                </a:lnTo>
                <a:lnTo>
                  <a:pt x="63530" y="99417"/>
                </a:lnTo>
                <a:lnTo>
                  <a:pt x="30091" y="132050"/>
                </a:lnTo>
                <a:lnTo>
                  <a:pt x="0" y="169086"/>
                </a:lnTo>
                <a:lnTo>
                  <a:pt x="100202" y="241222"/>
                </a:lnTo>
                <a:lnTo>
                  <a:pt x="129578" y="206582"/>
                </a:lnTo>
                <a:lnTo>
                  <a:pt x="163166" y="177732"/>
                </a:lnTo>
                <a:lnTo>
                  <a:pt x="200193" y="154808"/>
                </a:lnTo>
                <a:lnTo>
                  <a:pt x="239888" y="137948"/>
                </a:lnTo>
                <a:lnTo>
                  <a:pt x="281479" y="127288"/>
                </a:lnTo>
                <a:lnTo>
                  <a:pt x="324194" y="122963"/>
                </a:lnTo>
                <a:lnTo>
                  <a:pt x="610363" y="122963"/>
                </a:lnTo>
                <a:lnTo>
                  <a:pt x="607060" y="106729"/>
                </a:lnTo>
                <a:lnTo>
                  <a:pt x="570102" y="76630"/>
                </a:lnTo>
                <a:lnTo>
                  <a:pt x="529877" y="50997"/>
                </a:lnTo>
                <a:lnTo>
                  <a:pt x="487864" y="30600"/>
                </a:lnTo>
                <a:lnTo>
                  <a:pt x="444490" y="15372"/>
                </a:lnTo>
                <a:lnTo>
                  <a:pt x="400185" y="5242"/>
                </a:lnTo>
                <a:lnTo>
                  <a:pt x="355375" y="141"/>
                </a:lnTo>
                <a:lnTo>
                  <a:pt x="310488" y="0"/>
                </a:lnTo>
                <a:close/>
              </a:path>
              <a:path w="634365" h="241300">
                <a:moveTo>
                  <a:pt x="610363" y="122963"/>
                </a:moveTo>
                <a:lnTo>
                  <a:pt x="324194" y="122963"/>
                </a:lnTo>
                <a:lnTo>
                  <a:pt x="367261" y="125111"/>
                </a:lnTo>
                <a:lnTo>
                  <a:pt x="409908" y="133868"/>
                </a:lnTo>
                <a:lnTo>
                  <a:pt x="451363" y="149370"/>
                </a:lnTo>
                <a:lnTo>
                  <a:pt x="490854" y="171753"/>
                </a:lnTo>
                <a:lnTo>
                  <a:pt x="633856" y="238428"/>
                </a:lnTo>
                <a:lnTo>
                  <a:pt x="610363" y="122963"/>
                </a:lnTo>
                <a:close/>
              </a:path>
            </a:pathLst>
          </a:custGeom>
          <a:solidFill>
            <a:srgbClr val="B1D234"/>
          </a:solidFill>
        </p:spPr>
        <p:txBody>
          <a:bodyPr wrap="square" lIns="0" tIns="0" rIns="0" bIns="0" rtlCol="0"/>
          <a:lstStyle/>
          <a:p/>
        </p:txBody>
      </p:sp>
      <p:sp>
        <p:nvSpPr>
          <p:cNvPr id="23" name="object 23"/>
          <p:cNvSpPr/>
          <p:nvPr/>
        </p:nvSpPr>
        <p:spPr>
          <a:xfrm>
            <a:off x="7918704" y="1580719"/>
            <a:ext cx="634365" cy="241300"/>
          </a:xfrm>
          <a:custGeom>
            <a:avLst/>
            <a:gdLst/>
            <a:ahLst/>
            <a:cxnLst/>
            <a:rect l="l" t="t" r="r" b="b"/>
            <a:pathLst>
              <a:path w="634365" h="241300">
                <a:moveTo>
                  <a:pt x="0" y="169086"/>
                </a:moveTo>
                <a:lnTo>
                  <a:pt x="30091" y="132050"/>
                </a:lnTo>
                <a:lnTo>
                  <a:pt x="63530" y="99417"/>
                </a:lnTo>
                <a:lnTo>
                  <a:pt x="99888" y="71258"/>
                </a:lnTo>
                <a:lnTo>
                  <a:pt x="138738" y="47643"/>
                </a:lnTo>
                <a:lnTo>
                  <a:pt x="179650" y="28639"/>
                </a:lnTo>
                <a:lnTo>
                  <a:pt x="222198" y="14318"/>
                </a:lnTo>
                <a:lnTo>
                  <a:pt x="265953" y="4748"/>
                </a:lnTo>
                <a:lnTo>
                  <a:pt x="310488" y="0"/>
                </a:lnTo>
                <a:lnTo>
                  <a:pt x="355375" y="141"/>
                </a:lnTo>
                <a:lnTo>
                  <a:pt x="400185" y="5242"/>
                </a:lnTo>
                <a:lnTo>
                  <a:pt x="444490" y="15372"/>
                </a:lnTo>
                <a:lnTo>
                  <a:pt x="487864" y="30600"/>
                </a:lnTo>
                <a:lnTo>
                  <a:pt x="529877" y="50997"/>
                </a:lnTo>
                <a:lnTo>
                  <a:pt x="570102" y="76630"/>
                </a:lnTo>
                <a:lnTo>
                  <a:pt x="607060" y="106729"/>
                </a:lnTo>
                <a:lnTo>
                  <a:pt x="633856" y="238428"/>
                </a:lnTo>
                <a:lnTo>
                  <a:pt x="490854" y="171753"/>
                </a:lnTo>
                <a:lnTo>
                  <a:pt x="451363" y="149370"/>
                </a:lnTo>
                <a:lnTo>
                  <a:pt x="409908" y="133868"/>
                </a:lnTo>
                <a:lnTo>
                  <a:pt x="367261" y="125111"/>
                </a:lnTo>
                <a:lnTo>
                  <a:pt x="324194" y="122963"/>
                </a:lnTo>
                <a:lnTo>
                  <a:pt x="281479" y="127288"/>
                </a:lnTo>
                <a:lnTo>
                  <a:pt x="239888" y="137948"/>
                </a:lnTo>
                <a:lnTo>
                  <a:pt x="200193" y="154808"/>
                </a:lnTo>
                <a:lnTo>
                  <a:pt x="163166" y="177732"/>
                </a:lnTo>
                <a:lnTo>
                  <a:pt x="129578" y="206582"/>
                </a:lnTo>
                <a:lnTo>
                  <a:pt x="100202" y="241222"/>
                </a:lnTo>
                <a:lnTo>
                  <a:pt x="0" y="169086"/>
                </a:lnTo>
                <a:close/>
              </a:path>
            </a:pathLst>
          </a:custGeom>
          <a:ln w="25400">
            <a:solidFill>
              <a:srgbClr val="FFFFFF"/>
            </a:solidFill>
          </a:ln>
        </p:spPr>
        <p:txBody>
          <a:bodyPr wrap="square" lIns="0" tIns="0" rIns="0" bIns="0" rtlCol="0"/>
          <a:lstStyle/>
          <a:p/>
        </p:txBody>
      </p:sp>
      <p:sp>
        <p:nvSpPr>
          <p:cNvPr id="24" name="object 24"/>
          <p:cNvSpPr/>
          <p:nvPr/>
        </p:nvSpPr>
        <p:spPr>
          <a:xfrm>
            <a:off x="6975820" y="1622678"/>
            <a:ext cx="253365" cy="622300"/>
          </a:xfrm>
          <a:custGeom>
            <a:avLst/>
            <a:gdLst/>
            <a:ahLst/>
            <a:cxnLst/>
            <a:rect l="l" t="t" r="r" b="b"/>
            <a:pathLst>
              <a:path w="253365" h="622300">
                <a:moveTo>
                  <a:pt x="178851" y="0"/>
                </a:moveTo>
                <a:lnTo>
                  <a:pt x="140998" y="29011"/>
                </a:lnTo>
                <a:lnTo>
                  <a:pt x="107449" y="61496"/>
                </a:lnTo>
                <a:lnTo>
                  <a:pt x="78286" y="97028"/>
                </a:lnTo>
                <a:lnTo>
                  <a:pt x="53591" y="135182"/>
                </a:lnTo>
                <a:lnTo>
                  <a:pt x="33445" y="175531"/>
                </a:lnTo>
                <a:lnTo>
                  <a:pt x="17931" y="217649"/>
                </a:lnTo>
                <a:lnTo>
                  <a:pt x="7131" y="261112"/>
                </a:lnTo>
                <a:lnTo>
                  <a:pt x="1127" y="305491"/>
                </a:lnTo>
                <a:lnTo>
                  <a:pt x="0" y="350362"/>
                </a:lnTo>
                <a:lnTo>
                  <a:pt x="3832" y="395299"/>
                </a:lnTo>
                <a:lnTo>
                  <a:pt x="12705" y="439875"/>
                </a:lnTo>
                <a:lnTo>
                  <a:pt x="26702" y="483665"/>
                </a:lnTo>
                <a:lnTo>
                  <a:pt x="45904" y="526243"/>
                </a:lnTo>
                <a:lnTo>
                  <a:pt x="70393" y="567182"/>
                </a:lnTo>
                <a:lnTo>
                  <a:pt x="102951" y="608990"/>
                </a:lnTo>
                <a:lnTo>
                  <a:pt x="114970" y="621919"/>
                </a:lnTo>
                <a:lnTo>
                  <a:pt x="205521" y="613663"/>
                </a:lnTo>
                <a:lnTo>
                  <a:pt x="194726" y="513334"/>
                </a:lnTo>
                <a:lnTo>
                  <a:pt x="166627" y="472110"/>
                </a:lnTo>
                <a:lnTo>
                  <a:pt x="146860" y="427825"/>
                </a:lnTo>
                <a:lnTo>
                  <a:pt x="135318" y="381578"/>
                </a:lnTo>
                <a:lnTo>
                  <a:pt x="131895" y="334465"/>
                </a:lnTo>
                <a:lnTo>
                  <a:pt x="136484" y="287584"/>
                </a:lnTo>
                <a:lnTo>
                  <a:pt x="148978" y="242033"/>
                </a:lnTo>
                <a:lnTo>
                  <a:pt x="169271" y="198909"/>
                </a:lnTo>
                <a:lnTo>
                  <a:pt x="197256" y="159310"/>
                </a:lnTo>
                <a:lnTo>
                  <a:pt x="232826" y="124333"/>
                </a:lnTo>
                <a:lnTo>
                  <a:pt x="253019" y="109220"/>
                </a:lnTo>
                <a:lnTo>
                  <a:pt x="178851" y="0"/>
                </a:lnTo>
                <a:close/>
              </a:path>
            </a:pathLst>
          </a:custGeom>
          <a:solidFill>
            <a:srgbClr val="B1D234"/>
          </a:solidFill>
        </p:spPr>
        <p:txBody>
          <a:bodyPr wrap="square" lIns="0" tIns="0" rIns="0" bIns="0" rtlCol="0"/>
          <a:lstStyle/>
          <a:p/>
        </p:txBody>
      </p:sp>
      <p:sp>
        <p:nvSpPr>
          <p:cNvPr id="25" name="object 25"/>
          <p:cNvSpPr/>
          <p:nvPr/>
        </p:nvSpPr>
        <p:spPr>
          <a:xfrm>
            <a:off x="6975820" y="1622678"/>
            <a:ext cx="253365" cy="622300"/>
          </a:xfrm>
          <a:custGeom>
            <a:avLst/>
            <a:gdLst/>
            <a:ahLst/>
            <a:cxnLst/>
            <a:rect l="l" t="t" r="r" b="b"/>
            <a:pathLst>
              <a:path w="253365" h="622300">
                <a:moveTo>
                  <a:pt x="178851" y="0"/>
                </a:moveTo>
                <a:lnTo>
                  <a:pt x="140998" y="29011"/>
                </a:lnTo>
                <a:lnTo>
                  <a:pt x="107449" y="61496"/>
                </a:lnTo>
                <a:lnTo>
                  <a:pt x="78286" y="97028"/>
                </a:lnTo>
                <a:lnTo>
                  <a:pt x="53591" y="135182"/>
                </a:lnTo>
                <a:lnTo>
                  <a:pt x="33445" y="175531"/>
                </a:lnTo>
                <a:lnTo>
                  <a:pt x="17931" y="217649"/>
                </a:lnTo>
                <a:lnTo>
                  <a:pt x="7131" y="261112"/>
                </a:lnTo>
                <a:lnTo>
                  <a:pt x="1127" y="305491"/>
                </a:lnTo>
                <a:lnTo>
                  <a:pt x="0" y="350362"/>
                </a:lnTo>
                <a:lnTo>
                  <a:pt x="3832" y="395299"/>
                </a:lnTo>
                <a:lnTo>
                  <a:pt x="12705" y="439875"/>
                </a:lnTo>
                <a:lnTo>
                  <a:pt x="26702" y="483665"/>
                </a:lnTo>
                <a:lnTo>
                  <a:pt x="45904" y="526243"/>
                </a:lnTo>
                <a:lnTo>
                  <a:pt x="70393" y="567182"/>
                </a:lnTo>
                <a:lnTo>
                  <a:pt x="102951" y="608990"/>
                </a:lnTo>
                <a:lnTo>
                  <a:pt x="114970" y="621919"/>
                </a:lnTo>
                <a:lnTo>
                  <a:pt x="205521" y="613663"/>
                </a:lnTo>
                <a:lnTo>
                  <a:pt x="194726" y="513334"/>
                </a:lnTo>
                <a:lnTo>
                  <a:pt x="166627" y="472110"/>
                </a:lnTo>
                <a:lnTo>
                  <a:pt x="146860" y="427825"/>
                </a:lnTo>
                <a:lnTo>
                  <a:pt x="135318" y="381578"/>
                </a:lnTo>
                <a:lnTo>
                  <a:pt x="131895" y="334465"/>
                </a:lnTo>
                <a:lnTo>
                  <a:pt x="136484" y="287584"/>
                </a:lnTo>
                <a:lnTo>
                  <a:pt x="148978" y="242033"/>
                </a:lnTo>
                <a:lnTo>
                  <a:pt x="169271" y="198909"/>
                </a:lnTo>
                <a:lnTo>
                  <a:pt x="197256" y="159310"/>
                </a:lnTo>
                <a:lnTo>
                  <a:pt x="232826" y="124333"/>
                </a:lnTo>
                <a:lnTo>
                  <a:pt x="253019" y="109220"/>
                </a:lnTo>
                <a:lnTo>
                  <a:pt x="178851" y="0"/>
                </a:lnTo>
                <a:close/>
              </a:path>
            </a:pathLst>
          </a:custGeom>
          <a:ln w="25400">
            <a:solidFill>
              <a:srgbClr val="FFFFFF"/>
            </a:solidFill>
          </a:ln>
        </p:spPr>
        <p:txBody>
          <a:bodyPr wrap="square" lIns="0" tIns="0" rIns="0" bIns="0" rtlCol="0"/>
          <a:lstStyle/>
          <a:p/>
        </p:txBody>
      </p:sp>
      <p:sp>
        <p:nvSpPr>
          <p:cNvPr id="26" name="object 26"/>
          <p:cNvSpPr/>
          <p:nvPr/>
        </p:nvSpPr>
        <p:spPr>
          <a:xfrm>
            <a:off x="7075805" y="1575723"/>
            <a:ext cx="614680" cy="248285"/>
          </a:xfrm>
          <a:custGeom>
            <a:avLst/>
            <a:gdLst/>
            <a:ahLst/>
            <a:cxnLst/>
            <a:rect l="l" t="t" r="r" b="b"/>
            <a:pathLst>
              <a:path w="614679" h="248285">
                <a:moveTo>
                  <a:pt x="585214" y="133511"/>
                </a:moveTo>
                <a:lnTo>
                  <a:pt x="287796" y="133511"/>
                </a:lnTo>
                <a:lnTo>
                  <a:pt x="334296" y="138364"/>
                </a:lnTo>
                <a:lnTo>
                  <a:pt x="379424" y="151057"/>
                </a:lnTo>
                <a:lnTo>
                  <a:pt x="422090" y="171478"/>
                </a:lnTo>
                <a:lnTo>
                  <a:pt x="461205" y="199510"/>
                </a:lnTo>
                <a:lnTo>
                  <a:pt x="495680" y="235042"/>
                </a:lnTo>
                <a:lnTo>
                  <a:pt x="505714" y="247996"/>
                </a:lnTo>
                <a:lnTo>
                  <a:pt x="614679" y="170018"/>
                </a:lnTo>
                <a:lnTo>
                  <a:pt x="585214" y="133511"/>
                </a:lnTo>
                <a:close/>
              </a:path>
              <a:path w="614679" h="248285">
                <a:moveTo>
                  <a:pt x="304758" y="0"/>
                </a:moveTo>
                <a:lnTo>
                  <a:pt x="259865" y="0"/>
                </a:lnTo>
                <a:lnTo>
                  <a:pt x="215031" y="4959"/>
                </a:lnTo>
                <a:lnTo>
                  <a:pt x="170683" y="14946"/>
                </a:lnTo>
                <a:lnTo>
                  <a:pt x="127248" y="30032"/>
                </a:lnTo>
                <a:lnTo>
                  <a:pt x="85155" y="50288"/>
                </a:lnTo>
                <a:lnTo>
                  <a:pt x="44830" y="75784"/>
                </a:lnTo>
                <a:lnTo>
                  <a:pt x="10737" y="103145"/>
                </a:lnTo>
                <a:lnTo>
                  <a:pt x="0" y="113122"/>
                </a:lnTo>
                <a:lnTo>
                  <a:pt x="8636" y="204181"/>
                </a:lnTo>
                <a:lnTo>
                  <a:pt x="109854" y="194783"/>
                </a:lnTo>
                <a:lnTo>
                  <a:pt x="150953" y="167135"/>
                </a:lnTo>
                <a:lnTo>
                  <a:pt x="195035" y="147782"/>
                </a:lnTo>
                <a:lnTo>
                  <a:pt x="241013" y="136612"/>
                </a:lnTo>
                <a:lnTo>
                  <a:pt x="287796" y="133511"/>
                </a:lnTo>
                <a:lnTo>
                  <a:pt x="585214" y="133511"/>
                </a:lnTo>
                <a:lnTo>
                  <a:pt x="584716" y="132894"/>
                </a:lnTo>
                <a:lnTo>
                  <a:pt x="551389" y="100164"/>
                </a:lnTo>
                <a:lnTo>
                  <a:pt x="515128" y="71898"/>
                </a:lnTo>
                <a:lnTo>
                  <a:pt x="476358" y="48166"/>
                </a:lnTo>
                <a:lnTo>
                  <a:pt x="435509" y="29040"/>
                </a:lnTo>
                <a:lnTo>
                  <a:pt x="393007" y="14590"/>
                </a:lnTo>
                <a:lnTo>
                  <a:pt x="349281" y="4886"/>
                </a:lnTo>
                <a:lnTo>
                  <a:pt x="304758" y="0"/>
                </a:lnTo>
                <a:close/>
              </a:path>
            </a:pathLst>
          </a:custGeom>
          <a:solidFill>
            <a:srgbClr val="B1D234"/>
          </a:solidFill>
        </p:spPr>
        <p:txBody>
          <a:bodyPr wrap="square" lIns="0" tIns="0" rIns="0" bIns="0" rtlCol="0"/>
          <a:lstStyle/>
          <a:p/>
        </p:txBody>
      </p:sp>
      <p:sp>
        <p:nvSpPr>
          <p:cNvPr id="27" name="object 27"/>
          <p:cNvSpPr/>
          <p:nvPr/>
        </p:nvSpPr>
        <p:spPr>
          <a:xfrm>
            <a:off x="7075805" y="1575723"/>
            <a:ext cx="614680" cy="248285"/>
          </a:xfrm>
          <a:custGeom>
            <a:avLst/>
            <a:gdLst/>
            <a:ahLst/>
            <a:cxnLst/>
            <a:rect l="l" t="t" r="r" b="b"/>
            <a:pathLst>
              <a:path w="614679" h="248285">
                <a:moveTo>
                  <a:pt x="614679" y="170018"/>
                </a:moveTo>
                <a:lnTo>
                  <a:pt x="584716" y="132894"/>
                </a:lnTo>
                <a:lnTo>
                  <a:pt x="551389" y="100164"/>
                </a:lnTo>
                <a:lnTo>
                  <a:pt x="515128" y="71898"/>
                </a:lnTo>
                <a:lnTo>
                  <a:pt x="476358" y="48166"/>
                </a:lnTo>
                <a:lnTo>
                  <a:pt x="435509" y="29040"/>
                </a:lnTo>
                <a:lnTo>
                  <a:pt x="393007" y="14590"/>
                </a:lnTo>
                <a:lnTo>
                  <a:pt x="349281" y="4886"/>
                </a:lnTo>
                <a:lnTo>
                  <a:pt x="304758" y="0"/>
                </a:lnTo>
                <a:lnTo>
                  <a:pt x="259865" y="0"/>
                </a:lnTo>
                <a:lnTo>
                  <a:pt x="215031" y="4959"/>
                </a:lnTo>
                <a:lnTo>
                  <a:pt x="170683" y="14946"/>
                </a:lnTo>
                <a:lnTo>
                  <a:pt x="127248" y="30032"/>
                </a:lnTo>
                <a:lnTo>
                  <a:pt x="85155" y="50288"/>
                </a:lnTo>
                <a:lnTo>
                  <a:pt x="44830" y="75784"/>
                </a:lnTo>
                <a:lnTo>
                  <a:pt x="10737" y="103145"/>
                </a:lnTo>
                <a:lnTo>
                  <a:pt x="0" y="113122"/>
                </a:lnTo>
                <a:lnTo>
                  <a:pt x="8636" y="204181"/>
                </a:lnTo>
                <a:lnTo>
                  <a:pt x="109854" y="194783"/>
                </a:lnTo>
                <a:lnTo>
                  <a:pt x="150953" y="167135"/>
                </a:lnTo>
                <a:lnTo>
                  <a:pt x="195035" y="147782"/>
                </a:lnTo>
                <a:lnTo>
                  <a:pt x="241013" y="136612"/>
                </a:lnTo>
                <a:lnTo>
                  <a:pt x="287796" y="133511"/>
                </a:lnTo>
                <a:lnTo>
                  <a:pt x="334296" y="138364"/>
                </a:lnTo>
                <a:lnTo>
                  <a:pt x="379424" y="151057"/>
                </a:lnTo>
                <a:lnTo>
                  <a:pt x="422090" y="171478"/>
                </a:lnTo>
                <a:lnTo>
                  <a:pt x="461205" y="199510"/>
                </a:lnTo>
                <a:lnTo>
                  <a:pt x="495680" y="235042"/>
                </a:lnTo>
                <a:lnTo>
                  <a:pt x="505714" y="247996"/>
                </a:lnTo>
                <a:lnTo>
                  <a:pt x="614679" y="170018"/>
                </a:lnTo>
                <a:close/>
              </a:path>
            </a:pathLst>
          </a:custGeom>
          <a:ln w="25400">
            <a:solidFill>
              <a:srgbClr val="FFFFFF"/>
            </a:solidFill>
          </a:ln>
        </p:spPr>
        <p:txBody>
          <a:bodyPr wrap="square" lIns="0" tIns="0" rIns="0" bIns="0" rtlCol="0"/>
          <a:lstStyle/>
          <a:p/>
        </p:txBody>
      </p:sp>
      <p:sp>
        <p:nvSpPr>
          <p:cNvPr id="28" name="object 28"/>
          <p:cNvSpPr/>
          <p:nvPr/>
        </p:nvSpPr>
        <p:spPr>
          <a:xfrm>
            <a:off x="7573898" y="1704848"/>
            <a:ext cx="492125" cy="549910"/>
          </a:xfrm>
          <a:custGeom>
            <a:avLst/>
            <a:gdLst/>
            <a:ahLst/>
            <a:cxnLst/>
            <a:rect l="l" t="t" r="r" b="b"/>
            <a:pathLst>
              <a:path w="492125" h="549910">
                <a:moveTo>
                  <a:pt x="185593" y="113918"/>
                </a:moveTo>
                <a:lnTo>
                  <a:pt x="13589" y="113918"/>
                </a:lnTo>
                <a:lnTo>
                  <a:pt x="394589" y="549910"/>
                </a:lnTo>
                <a:lnTo>
                  <a:pt x="492125" y="464692"/>
                </a:lnTo>
                <a:lnTo>
                  <a:pt x="185593" y="113918"/>
                </a:lnTo>
                <a:close/>
              </a:path>
              <a:path w="492125" h="549910">
                <a:moveTo>
                  <a:pt x="0" y="0"/>
                </a:moveTo>
                <a:lnTo>
                  <a:pt x="11937" y="115442"/>
                </a:lnTo>
                <a:lnTo>
                  <a:pt x="13589" y="113918"/>
                </a:lnTo>
                <a:lnTo>
                  <a:pt x="185593" y="113918"/>
                </a:lnTo>
                <a:lnTo>
                  <a:pt x="111125" y="28701"/>
                </a:lnTo>
                <a:lnTo>
                  <a:pt x="112902" y="27177"/>
                </a:lnTo>
                <a:lnTo>
                  <a:pt x="0" y="0"/>
                </a:lnTo>
                <a:close/>
              </a:path>
            </a:pathLst>
          </a:custGeom>
          <a:solidFill>
            <a:srgbClr val="B1D234"/>
          </a:solidFill>
        </p:spPr>
        <p:txBody>
          <a:bodyPr wrap="square" lIns="0" tIns="0" rIns="0" bIns="0" rtlCol="0"/>
          <a:lstStyle/>
          <a:p/>
        </p:txBody>
      </p:sp>
      <p:sp>
        <p:nvSpPr>
          <p:cNvPr id="29" name="object 29"/>
          <p:cNvSpPr/>
          <p:nvPr/>
        </p:nvSpPr>
        <p:spPr>
          <a:xfrm>
            <a:off x="7573898" y="1704848"/>
            <a:ext cx="492125" cy="549910"/>
          </a:xfrm>
          <a:custGeom>
            <a:avLst/>
            <a:gdLst/>
            <a:ahLst/>
            <a:cxnLst/>
            <a:rect l="l" t="t" r="r" b="b"/>
            <a:pathLst>
              <a:path w="492125" h="549910">
                <a:moveTo>
                  <a:pt x="394589" y="549910"/>
                </a:moveTo>
                <a:lnTo>
                  <a:pt x="13589" y="113918"/>
                </a:lnTo>
                <a:lnTo>
                  <a:pt x="11937" y="115442"/>
                </a:lnTo>
                <a:lnTo>
                  <a:pt x="0" y="0"/>
                </a:lnTo>
                <a:lnTo>
                  <a:pt x="112902" y="27177"/>
                </a:lnTo>
                <a:lnTo>
                  <a:pt x="111125" y="28701"/>
                </a:lnTo>
                <a:lnTo>
                  <a:pt x="492125" y="464692"/>
                </a:lnTo>
                <a:lnTo>
                  <a:pt x="394589" y="549910"/>
                </a:lnTo>
                <a:close/>
              </a:path>
            </a:pathLst>
          </a:custGeom>
          <a:ln w="25399">
            <a:solidFill>
              <a:srgbClr val="FFFFFF"/>
            </a:solidFill>
          </a:ln>
        </p:spPr>
        <p:txBody>
          <a:bodyPr wrap="square" lIns="0" tIns="0" rIns="0" bIns="0" rtlCol="0"/>
          <a:lstStyle/>
          <a:p/>
        </p:txBody>
      </p:sp>
      <p:sp>
        <p:nvSpPr>
          <p:cNvPr id="30" name="object 30"/>
          <p:cNvSpPr/>
          <p:nvPr/>
        </p:nvSpPr>
        <p:spPr>
          <a:xfrm>
            <a:off x="7961376" y="2139695"/>
            <a:ext cx="629920" cy="237490"/>
          </a:xfrm>
          <a:custGeom>
            <a:avLst/>
            <a:gdLst/>
            <a:ahLst/>
            <a:cxnLst/>
            <a:rect l="l" t="t" r="r" b="b"/>
            <a:pathLst>
              <a:path w="629920" h="237489">
                <a:moveTo>
                  <a:pt x="209247" y="100329"/>
                </a:moveTo>
                <a:lnTo>
                  <a:pt x="2667" y="100329"/>
                </a:lnTo>
                <a:lnTo>
                  <a:pt x="17079" y="115880"/>
                </a:lnTo>
                <a:lnTo>
                  <a:pt x="48154" y="144567"/>
                </a:lnTo>
                <a:lnTo>
                  <a:pt x="104175" y="183531"/>
                </a:lnTo>
                <a:lnTo>
                  <a:pt x="145420" y="204304"/>
                </a:lnTo>
                <a:lnTo>
                  <a:pt x="188081" y="219989"/>
                </a:lnTo>
                <a:lnTo>
                  <a:pt x="231733" y="230647"/>
                </a:lnTo>
                <a:lnTo>
                  <a:pt x="275955" y="236343"/>
                </a:lnTo>
                <a:lnTo>
                  <a:pt x="320322" y="237137"/>
                </a:lnTo>
                <a:lnTo>
                  <a:pt x="364410" y="233092"/>
                </a:lnTo>
                <a:lnTo>
                  <a:pt x="407797" y="224272"/>
                </a:lnTo>
                <a:lnTo>
                  <a:pt x="450058" y="210737"/>
                </a:lnTo>
                <a:lnTo>
                  <a:pt x="490771" y="192552"/>
                </a:lnTo>
                <a:lnTo>
                  <a:pt x="529512" y="169778"/>
                </a:lnTo>
                <a:lnTo>
                  <a:pt x="565857" y="142478"/>
                </a:lnTo>
                <a:lnTo>
                  <a:pt x="591777" y="117919"/>
                </a:lnTo>
                <a:lnTo>
                  <a:pt x="314198" y="117919"/>
                </a:lnTo>
                <a:lnTo>
                  <a:pt x="270537" y="115869"/>
                </a:lnTo>
                <a:lnTo>
                  <a:pt x="227618" y="107158"/>
                </a:lnTo>
                <a:lnTo>
                  <a:pt x="209247" y="100329"/>
                </a:lnTo>
                <a:close/>
              </a:path>
              <a:path w="629920" h="237489">
                <a:moveTo>
                  <a:pt x="533907" y="3428"/>
                </a:moveTo>
                <a:lnTo>
                  <a:pt x="478360" y="59718"/>
                </a:lnTo>
                <a:lnTo>
                  <a:pt x="440513" y="84173"/>
                </a:lnTo>
                <a:lnTo>
                  <a:pt x="399985" y="102041"/>
                </a:lnTo>
                <a:lnTo>
                  <a:pt x="357604" y="113298"/>
                </a:lnTo>
                <a:lnTo>
                  <a:pt x="314198" y="117919"/>
                </a:lnTo>
                <a:lnTo>
                  <a:pt x="591777" y="117919"/>
                </a:lnTo>
                <a:lnTo>
                  <a:pt x="599382" y="110714"/>
                </a:lnTo>
                <a:lnTo>
                  <a:pt x="629666" y="74549"/>
                </a:lnTo>
                <a:lnTo>
                  <a:pt x="533907" y="3428"/>
                </a:lnTo>
                <a:close/>
              </a:path>
              <a:path w="629920" h="237489">
                <a:moveTo>
                  <a:pt x="4572" y="0"/>
                </a:moveTo>
                <a:lnTo>
                  <a:pt x="0" y="101853"/>
                </a:lnTo>
                <a:lnTo>
                  <a:pt x="2667" y="100329"/>
                </a:lnTo>
                <a:lnTo>
                  <a:pt x="209247" y="100329"/>
                </a:lnTo>
                <a:lnTo>
                  <a:pt x="186099" y="91726"/>
                </a:lnTo>
                <a:lnTo>
                  <a:pt x="146865" y="69561"/>
                </a:lnTo>
                <a:lnTo>
                  <a:pt x="110744" y="40639"/>
                </a:lnTo>
                <a:lnTo>
                  <a:pt x="112649" y="39624"/>
                </a:lnTo>
                <a:lnTo>
                  <a:pt x="4572" y="0"/>
                </a:lnTo>
                <a:close/>
              </a:path>
            </a:pathLst>
          </a:custGeom>
          <a:solidFill>
            <a:srgbClr val="B1D234"/>
          </a:solidFill>
        </p:spPr>
        <p:txBody>
          <a:bodyPr wrap="square" lIns="0" tIns="0" rIns="0" bIns="0" rtlCol="0"/>
          <a:lstStyle/>
          <a:p/>
        </p:txBody>
      </p:sp>
      <p:sp>
        <p:nvSpPr>
          <p:cNvPr id="31" name="object 31"/>
          <p:cNvSpPr/>
          <p:nvPr/>
        </p:nvSpPr>
        <p:spPr>
          <a:xfrm>
            <a:off x="7961376" y="2139695"/>
            <a:ext cx="629920" cy="237490"/>
          </a:xfrm>
          <a:custGeom>
            <a:avLst/>
            <a:gdLst/>
            <a:ahLst/>
            <a:cxnLst/>
            <a:rect l="l" t="t" r="r" b="b"/>
            <a:pathLst>
              <a:path w="629920" h="237489">
                <a:moveTo>
                  <a:pt x="629666" y="74549"/>
                </a:moveTo>
                <a:lnTo>
                  <a:pt x="599382" y="110714"/>
                </a:lnTo>
                <a:lnTo>
                  <a:pt x="565857" y="142478"/>
                </a:lnTo>
                <a:lnTo>
                  <a:pt x="529512" y="169778"/>
                </a:lnTo>
                <a:lnTo>
                  <a:pt x="490771" y="192552"/>
                </a:lnTo>
                <a:lnTo>
                  <a:pt x="450058" y="210737"/>
                </a:lnTo>
                <a:lnTo>
                  <a:pt x="407797" y="224272"/>
                </a:lnTo>
                <a:lnTo>
                  <a:pt x="364410" y="233092"/>
                </a:lnTo>
                <a:lnTo>
                  <a:pt x="320322" y="237137"/>
                </a:lnTo>
                <a:lnTo>
                  <a:pt x="275955" y="236343"/>
                </a:lnTo>
                <a:lnTo>
                  <a:pt x="231733" y="230647"/>
                </a:lnTo>
                <a:lnTo>
                  <a:pt x="188081" y="219989"/>
                </a:lnTo>
                <a:lnTo>
                  <a:pt x="145420" y="204304"/>
                </a:lnTo>
                <a:lnTo>
                  <a:pt x="104175" y="183531"/>
                </a:lnTo>
                <a:lnTo>
                  <a:pt x="64770" y="157606"/>
                </a:lnTo>
                <a:lnTo>
                  <a:pt x="32242" y="130635"/>
                </a:lnTo>
                <a:lnTo>
                  <a:pt x="2667" y="100329"/>
                </a:lnTo>
                <a:lnTo>
                  <a:pt x="0" y="101853"/>
                </a:lnTo>
                <a:lnTo>
                  <a:pt x="4572" y="0"/>
                </a:lnTo>
                <a:lnTo>
                  <a:pt x="112649" y="39624"/>
                </a:lnTo>
                <a:lnTo>
                  <a:pt x="110744" y="40639"/>
                </a:lnTo>
                <a:lnTo>
                  <a:pt x="146865" y="69561"/>
                </a:lnTo>
                <a:lnTo>
                  <a:pt x="186099" y="91726"/>
                </a:lnTo>
                <a:lnTo>
                  <a:pt x="227618" y="107158"/>
                </a:lnTo>
                <a:lnTo>
                  <a:pt x="270593" y="115880"/>
                </a:lnTo>
                <a:lnTo>
                  <a:pt x="314198" y="117919"/>
                </a:lnTo>
                <a:lnTo>
                  <a:pt x="357604" y="113298"/>
                </a:lnTo>
                <a:lnTo>
                  <a:pt x="399985" y="102041"/>
                </a:lnTo>
                <a:lnTo>
                  <a:pt x="440513" y="84173"/>
                </a:lnTo>
                <a:lnTo>
                  <a:pt x="478360" y="59718"/>
                </a:lnTo>
                <a:lnTo>
                  <a:pt x="512699" y="28701"/>
                </a:lnTo>
                <a:lnTo>
                  <a:pt x="533907" y="3428"/>
                </a:lnTo>
                <a:lnTo>
                  <a:pt x="629666" y="74549"/>
                </a:lnTo>
                <a:close/>
              </a:path>
            </a:pathLst>
          </a:custGeom>
          <a:ln w="25400">
            <a:solidFill>
              <a:srgbClr val="FFFFFF"/>
            </a:solidFill>
          </a:ln>
        </p:spPr>
        <p:txBody>
          <a:bodyPr wrap="square" lIns="0" tIns="0" rIns="0" bIns="0" rtlCol="0"/>
          <a:lstStyle/>
          <a:p/>
        </p:txBody>
      </p:sp>
      <p:sp>
        <p:nvSpPr>
          <p:cNvPr id="32" name="object 32"/>
          <p:cNvSpPr/>
          <p:nvPr/>
        </p:nvSpPr>
        <p:spPr>
          <a:xfrm>
            <a:off x="8442070" y="1686179"/>
            <a:ext cx="213360" cy="581660"/>
          </a:xfrm>
          <a:custGeom>
            <a:avLst/>
            <a:gdLst/>
            <a:ahLst/>
            <a:cxnLst/>
            <a:rect l="l" t="t" r="r" b="b"/>
            <a:pathLst>
              <a:path w="213359" h="581660">
                <a:moveTo>
                  <a:pt x="31623" y="472567"/>
                </a:moveTo>
                <a:lnTo>
                  <a:pt x="18033" y="576580"/>
                </a:lnTo>
                <a:lnTo>
                  <a:pt x="112013" y="581533"/>
                </a:lnTo>
                <a:lnTo>
                  <a:pt x="106045" y="573532"/>
                </a:lnTo>
                <a:lnTo>
                  <a:pt x="110235" y="569087"/>
                </a:lnTo>
                <a:lnTo>
                  <a:pt x="118109" y="559943"/>
                </a:lnTo>
                <a:lnTo>
                  <a:pt x="146113" y="522947"/>
                </a:lnTo>
                <a:lnTo>
                  <a:pt x="169184" y="483812"/>
                </a:lnTo>
                <a:lnTo>
                  <a:pt x="170740" y="480313"/>
                </a:lnTo>
                <a:lnTo>
                  <a:pt x="37337" y="480313"/>
                </a:lnTo>
                <a:lnTo>
                  <a:pt x="31623" y="472567"/>
                </a:lnTo>
                <a:close/>
              </a:path>
              <a:path w="213359" h="581660">
                <a:moveTo>
                  <a:pt x="73405" y="0"/>
                </a:moveTo>
                <a:lnTo>
                  <a:pt x="0" y="86106"/>
                </a:lnTo>
                <a:lnTo>
                  <a:pt x="32098" y="118132"/>
                </a:lnTo>
                <a:lnTo>
                  <a:pt x="58088" y="153877"/>
                </a:lnTo>
                <a:lnTo>
                  <a:pt x="77897" y="192561"/>
                </a:lnTo>
                <a:lnTo>
                  <a:pt x="91452" y="233407"/>
                </a:lnTo>
                <a:lnTo>
                  <a:pt x="98678" y="275637"/>
                </a:lnTo>
                <a:lnTo>
                  <a:pt x="99505" y="318473"/>
                </a:lnTo>
                <a:lnTo>
                  <a:pt x="93857" y="361136"/>
                </a:lnTo>
                <a:lnTo>
                  <a:pt x="81662" y="402850"/>
                </a:lnTo>
                <a:lnTo>
                  <a:pt x="62846" y="442835"/>
                </a:lnTo>
                <a:lnTo>
                  <a:pt x="37337" y="480313"/>
                </a:lnTo>
                <a:lnTo>
                  <a:pt x="170740" y="480313"/>
                </a:lnTo>
                <a:lnTo>
                  <a:pt x="187357" y="442957"/>
                </a:lnTo>
                <a:lnTo>
                  <a:pt x="200665" y="400803"/>
                </a:lnTo>
                <a:lnTo>
                  <a:pt x="209140" y="357768"/>
                </a:lnTo>
                <a:lnTo>
                  <a:pt x="212815" y="314271"/>
                </a:lnTo>
                <a:lnTo>
                  <a:pt x="211724" y="270732"/>
                </a:lnTo>
                <a:lnTo>
                  <a:pt x="205900" y="227570"/>
                </a:lnTo>
                <a:lnTo>
                  <a:pt x="195376" y="185204"/>
                </a:lnTo>
                <a:lnTo>
                  <a:pt x="180184" y="144055"/>
                </a:lnTo>
                <a:lnTo>
                  <a:pt x="160358" y="104540"/>
                </a:lnTo>
                <a:lnTo>
                  <a:pt x="135931" y="67080"/>
                </a:lnTo>
                <a:lnTo>
                  <a:pt x="106936" y="32093"/>
                </a:lnTo>
                <a:lnTo>
                  <a:pt x="73405" y="0"/>
                </a:lnTo>
                <a:close/>
              </a:path>
            </a:pathLst>
          </a:custGeom>
          <a:solidFill>
            <a:srgbClr val="B1D234"/>
          </a:solidFill>
        </p:spPr>
        <p:txBody>
          <a:bodyPr wrap="square" lIns="0" tIns="0" rIns="0" bIns="0" rtlCol="0"/>
          <a:lstStyle/>
          <a:p/>
        </p:txBody>
      </p:sp>
      <p:sp>
        <p:nvSpPr>
          <p:cNvPr id="33" name="object 33"/>
          <p:cNvSpPr/>
          <p:nvPr/>
        </p:nvSpPr>
        <p:spPr>
          <a:xfrm>
            <a:off x="8442070" y="1686179"/>
            <a:ext cx="213360" cy="581660"/>
          </a:xfrm>
          <a:custGeom>
            <a:avLst/>
            <a:gdLst/>
            <a:ahLst/>
            <a:cxnLst/>
            <a:rect l="l" t="t" r="r" b="b"/>
            <a:pathLst>
              <a:path w="213359" h="581660">
                <a:moveTo>
                  <a:pt x="73405" y="0"/>
                </a:moveTo>
                <a:lnTo>
                  <a:pt x="106936" y="32093"/>
                </a:lnTo>
                <a:lnTo>
                  <a:pt x="135931" y="67080"/>
                </a:lnTo>
                <a:lnTo>
                  <a:pt x="160358" y="104540"/>
                </a:lnTo>
                <a:lnTo>
                  <a:pt x="180184" y="144055"/>
                </a:lnTo>
                <a:lnTo>
                  <a:pt x="195376" y="185204"/>
                </a:lnTo>
                <a:lnTo>
                  <a:pt x="205900" y="227570"/>
                </a:lnTo>
                <a:lnTo>
                  <a:pt x="211724" y="270732"/>
                </a:lnTo>
                <a:lnTo>
                  <a:pt x="212815" y="314271"/>
                </a:lnTo>
                <a:lnTo>
                  <a:pt x="209140" y="357768"/>
                </a:lnTo>
                <a:lnTo>
                  <a:pt x="200665" y="400803"/>
                </a:lnTo>
                <a:lnTo>
                  <a:pt x="187357" y="442957"/>
                </a:lnTo>
                <a:lnTo>
                  <a:pt x="169184" y="483812"/>
                </a:lnTo>
                <a:lnTo>
                  <a:pt x="146113" y="522947"/>
                </a:lnTo>
                <a:lnTo>
                  <a:pt x="118109" y="559943"/>
                </a:lnTo>
                <a:lnTo>
                  <a:pt x="106045" y="573532"/>
                </a:lnTo>
                <a:lnTo>
                  <a:pt x="112013" y="581533"/>
                </a:lnTo>
                <a:lnTo>
                  <a:pt x="18033" y="576580"/>
                </a:lnTo>
                <a:lnTo>
                  <a:pt x="31623" y="472567"/>
                </a:lnTo>
                <a:lnTo>
                  <a:pt x="37337" y="480313"/>
                </a:lnTo>
                <a:lnTo>
                  <a:pt x="62846" y="442835"/>
                </a:lnTo>
                <a:lnTo>
                  <a:pt x="81662" y="402850"/>
                </a:lnTo>
                <a:lnTo>
                  <a:pt x="93857" y="361136"/>
                </a:lnTo>
                <a:lnTo>
                  <a:pt x="99505" y="318473"/>
                </a:lnTo>
                <a:lnTo>
                  <a:pt x="98678" y="275637"/>
                </a:lnTo>
                <a:lnTo>
                  <a:pt x="91452" y="233407"/>
                </a:lnTo>
                <a:lnTo>
                  <a:pt x="77897" y="192561"/>
                </a:lnTo>
                <a:lnTo>
                  <a:pt x="58088" y="153877"/>
                </a:lnTo>
                <a:lnTo>
                  <a:pt x="32098" y="118132"/>
                </a:lnTo>
                <a:lnTo>
                  <a:pt x="0" y="86106"/>
                </a:lnTo>
                <a:lnTo>
                  <a:pt x="73405" y="0"/>
                </a:lnTo>
              </a:path>
            </a:pathLst>
          </a:custGeom>
          <a:ln w="25400">
            <a:solidFill>
              <a:srgbClr val="FFFFFF"/>
            </a:solidFill>
          </a:ln>
        </p:spPr>
        <p:txBody>
          <a:bodyPr wrap="square" lIns="0" tIns="0" rIns="0" bIns="0" rtlCol="0"/>
          <a:lstStyle/>
          <a:p/>
        </p:txBody>
      </p:sp>
      <p:sp>
        <p:nvSpPr>
          <p:cNvPr id="34" name="object 34"/>
          <p:cNvSpPr/>
          <p:nvPr/>
        </p:nvSpPr>
        <p:spPr>
          <a:xfrm>
            <a:off x="7613142" y="1692529"/>
            <a:ext cx="426084" cy="533400"/>
          </a:xfrm>
          <a:custGeom>
            <a:avLst/>
            <a:gdLst/>
            <a:ahLst/>
            <a:cxnLst/>
            <a:rect l="l" t="t" r="r" b="b"/>
            <a:pathLst>
              <a:path w="426084" h="533400">
                <a:moveTo>
                  <a:pt x="425957" y="0"/>
                </a:moveTo>
                <a:lnTo>
                  <a:pt x="314578" y="35306"/>
                </a:lnTo>
                <a:lnTo>
                  <a:pt x="316356" y="36703"/>
                </a:lnTo>
                <a:lnTo>
                  <a:pt x="0" y="454660"/>
                </a:lnTo>
                <a:lnTo>
                  <a:pt x="103885" y="533273"/>
                </a:lnTo>
                <a:lnTo>
                  <a:pt x="420242" y="115316"/>
                </a:lnTo>
                <a:lnTo>
                  <a:pt x="422193" y="115316"/>
                </a:lnTo>
                <a:lnTo>
                  <a:pt x="425957" y="0"/>
                </a:lnTo>
                <a:close/>
              </a:path>
              <a:path w="426084" h="533400">
                <a:moveTo>
                  <a:pt x="422193" y="115316"/>
                </a:moveTo>
                <a:lnTo>
                  <a:pt x="420242" y="115316"/>
                </a:lnTo>
                <a:lnTo>
                  <a:pt x="422148" y="116712"/>
                </a:lnTo>
                <a:lnTo>
                  <a:pt x="422193" y="115316"/>
                </a:lnTo>
                <a:close/>
              </a:path>
            </a:pathLst>
          </a:custGeom>
          <a:solidFill>
            <a:srgbClr val="B1D234"/>
          </a:solidFill>
        </p:spPr>
        <p:txBody>
          <a:bodyPr wrap="square" lIns="0" tIns="0" rIns="0" bIns="0" rtlCol="0"/>
          <a:lstStyle/>
          <a:p/>
        </p:txBody>
      </p:sp>
      <p:sp>
        <p:nvSpPr>
          <p:cNvPr id="35" name="object 35"/>
          <p:cNvSpPr/>
          <p:nvPr/>
        </p:nvSpPr>
        <p:spPr>
          <a:xfrm>
            <a:off x="7613142" y="1692529"/>
            <a:ext cx="426084" cy="533400"/>
          </a:xfrm>
          <a:custGeom>
            <a:avLst/>
            <a:gdLst/>
            <a:ahLst/>
            <a:cxnLst/>
            <a:rect l="l" t="t" r="r" b="b"/>
            <a:pathLst>
              <a:path w="426084" h="533400">
                <a:moveTo>
                  <a:pt x="0" y="454660"/>
                </a:moveTo>
                <a:lnTo>
                  <a:pt x="316356" y="36703"/>
                </a:lnTo>
                <a:lnTo>
                  <a:pt x="314578" y="35306"/>
                </a:lnTo>
                <a:lnTo>
                  <a:pt x="425957" y="0"/>
                </a:lnTo>
                <a:lnTo>
                  <a:pt x="422148" y="116712"/>
                </a:lnTo>
                <a:lnTo>
                  <a:pt x="420242" y="115316"/>
                </a:lnTo>
                <a:lnTo>
                  <a:pt x="103885" y="533273"/>
                </a:lnTo>
                <a:lnTo>
                  <a:pt x="0" y="454660"/>
                </a:lnTo>
              </a:path>
            </a:pathLst>
          </a:custGeom>
          <a:ln w="25400">
            <a:solidFill>
              <a:srgbClr val="FFFFFF"/>
            </a:solidFill>
          </a:ln>
        </p:spPr>
        <p:txBody>
          <a:bodyPr wrap="square" lIns="0" tIns="0" rIns="0" bIns="0" rtlCol="0"/>
          <a:lstStyle/>
          <a:p/>
        </p:txBody>
      </p:sp>
      <p:sp>
        <p:nvSpPr>
          <p:cNvPr id="36" name="object 36"/>
          <p:cNvSpPr/>
          <p:nvPr/>
        </p:nvSpPr>
        <p:spPr>
          <a:xfrm>
            <a:off x="7595107" y="2120773"/>
            <a:ext cx="141732" cy="117221"/>
          </a:xfrm>
          <a:prstGeom prst="rect">
            <a:avLst/>
          </a:prstGeom>
          <a:blipFill>
            <a:blip r:embed="rId1" cstate="print"/>
            <a:stretch>
              <a:fillRect/>
            </a:stretch>
          </a:blipFill>
        </p:spPr>
        <p:txBody>
          <a:bodyPr wrap="square" lIns="0" tIns="0" rIns="0" bIns="0" rtlCol="0"/>
          <a:lstStyle/>
          <a:p/>
        </p:txBody>
      </p:sp>
      <p:sp>
        <p:nvSpPr>
          <p:cNvPr id="37" name="object 37"/>
          <p:cNvSpPr/>
          <p:nvPr/>
        </p:nvSpPr>
        <p:spPr>
          <a:xfrm>
            <a:off x="8433054" y="1670050"/>
            <a:ext cx="126238" cy="120650"/>
          </a:xfrm>
          <a:prstGeom prst="rect">
            <a:avLst/>
          </a:prstGeom>
          <a:blipFill>
            <a:blip r:embed="rId2" cstate="print"/>
            <a:stretch>
              <a:fillRect/>
            </a:stretch>
          </a:blipFill>
        </p:spPr>
        <p:txBody>
          <a:bodyPr wrap="square" lIns="0" tIns="0" rIns="0" bIns="0" rtlCol="0"/>
          <a:lstStyle/>
          <a:p/>
        </p:txBody>
      </p:sp>
      <p:sp>
        <p:nvSpPr>
          <p:cNvPr id="38" name="object 38"/>
          <p:cNvSpPr txBox="1"/>
          <p:nvPr/>
        </p:nvSpPr>
        <p:spPr>
          <a:xfrm>
            <a:off x="523443" y="1062685"/>
            <a:ext cx="6308090" cy="1617345"/>
          </a:xfrm>
          <a:prstGeom prst="rect">
            <a:avLst/>
          </a:prstGeom>
        </p:spPr>
        <p:txBody>
          <a:bodyPr vert="horz" wrap="square" lIns="0" tIns="12700" rIns="0" bIns="0" rtlCol="0">
            <a:spAutoFit/>
          </a:bodyPr>
          <a:lstStyle/>
          <a:p>
            <a:pPr marL="15875">
              <a:lnSpc>
                <a:spcPct val="100000"/>
              </a:lnSpc>
              <a:spcBef>
                <a:spcPts val="100"/>
              </a:spcBef>
            </a:pPr>
            <a:r>
              <a:rPr sz="2400" spc="-5" dirty="0">
                <a:solidFill>
                  <a:srgbClr val="585858"/>
                </a:solidFill>
                <a:latin typeface="微软雅黑" panose="020B0503020204020204" charset="-122"/>
                <a:cs typeface="微软雅黑" panose="020B0503020204020204" charset="-122"/>
              </a:rPr>
              <a:t>告警指标自动分析，协同提升服务质量</a:t>
            </a:r>
            <a:endParaRPr sz="2400">
              <a:latin typeface="微软雅黑" panose="020B0503020204020204" charset="-122"/>
              <a:cs typeface="微软雅黑" panose="020B0503020204020204" charset="-122"/>
            </a:endParaRPr>
          </a:p>
          <a:p>
            <a:pPr marL="12700" marR="5080" indent="3175" algn="just">
              <a:lnSpc>
                <a:spcPct val="121000"/>
              </a:lnSpc>
              <a:spcBef>
                <a:spcPts val="975"/>
              </a:spcBef>
            </a:pPr>
            <a:r>
              <a:rPr sz="1200" dirty="0">
                <a:solidFill>
                  <a:srgbClr val="585858"/>
                </a:solidFill>
                <a:latin typeface="微软雅黑" panose="020B0503020204020204" charset="-122"/>
                <a:cs typeface="微软雅黑" panose="020B0503020204020204" charset="-122"/>
              </a:rPr>
              <a:t>软件</a:t>
            </a:r>
            <a:r>
              <a:rPr sz="1200" spc="10" dirty="0">
                <a:solidFill>
                  <a:srgbClr val="585858"/>
                </a:solidFill>
                <a:latin typeface="微软雅黑" panose="020B0503020204020204" charset="-122"/>
                <a:cs typeface="微软雅黑" panose="020B0503020204020204" charset="-122"/>
              </a:rPr>
              <a:t>部</a:t>
            </a:r>
            <a:r>
              <a:rPr sz="1200" dirty="0">
                <a:solidFill>
                  <a:srgbClr val="585858"/>
                </a:solidFill>
                <a:latin typeface="微软雅黑" panose="020B0503020204020204" charset="-122"/>
                <a:cs typeface="微软雅黑" panose="020B0503020204020204" charset="-122"/>
              </a:rPr>
              <a:t>署</a:t>
            </a:r>
            <a:r>
              <a:rPr sz="1200" spc="10" dirty="0">
                <a:solidFill>
                  <a:srgbClr val="585858"/>
                </a:solidFill>
                <a:latin typeface="微软雅黑" panose="020B0503020204020204" charset="-122"/>
                <a:cs typeface="微软雅黑" panose="020B0503020204020204" charset="-122"/>
              </a:rPr>
              <a:t>上</a:t>
            </a:r>
            <a:r>
              <a:rPr sz="1200" dirty="0">
                <a:solidFill>
                  <a:srgbClr val="585858"/>
                </a:solidFill>
                <a:latin typeface="微软雅黑" panose="020B0503020204020204" charset="-122"/>
                <a:cs typeface="微软雅黑" panose="020B0503020204020204" charset="-122"/>
              </a:rPr>
              <a:t>线</a:t>
            </a:r>
            <a:r>
              <a:rPr sz="1200" spc="10" dirty="0">
                <a:solidFill>
                  <a:srgbClr val="585858"/>
                </a:solidFill>
                <a:latin typeface="微软雅黑" panose="020B0503020204020204" charset="-122"/>
                <a:cs typeface="微软雅黑" panose="020B0503020204020204" charset="-122"/>
              </a:rPr>
              <a:t>至</a:t>
            </a:r>
            <a:r>
              <a:rPr sz="1200" dirty="0">
                <a:solidFill>
                  <a:srgbClr val="585858"/>
                </a:solidFill>
                <a:latin typeface="微软雅黑" panose="020B0503020204020204" charset="-122"/>
                <a:cs typeface="微软雅黑" panose="020B0503020204020204" charset="-122"/>
              </a:rPr>
              <a:t>生</a:t>
            </a:r>
            <a:r>
              <a:rPr sz="1200" spc="10" dirty="0">
                <a:solidFill>
                  <a:srgbClr val="585858"/>
                </a:solidFill>
                <a:latin typeface="微软雅黑" panose="020B0503020204020204" charset="-122"/>
                <a:cs typeface="微软雅黑" panose="020B0503020204020204" charset="-122"/>
              </a:rPr>
              <a:t>产环</a:t>
            </a:r>
            <a:r>
              <a:rPr sz="1200" dirty="0">
                <a:solidFill>
                  <a:srgbClr val="585858"/>
                </a:solidFill>
                <a:latin typeface="微软雅黑" panose="020B0503020204020204" charset="-122"/>
                <a:cs typeface="微软雅黑" panose="020B0503020204020204" charset="-122"/>
              </a:rPr>
              <a:t>境</a:t>
            </a:r>
            <a:r>
              <a:rPr sz="1200" spc="5" dirty="0">
                <a:solidFill>
                  <a:srgbClr val="585858"/>
                </a:solidFill>
                <a:latin typeface="微软雅黑" panose="020B0503020204020204" charset="-122"/>
                <a:cs typeface="微软雅黑" panose="020B0503020204020204" charset="-122"/>
              </a:rPr>
              <a:t>后</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服</a:t>
            </a:r>
            <a:r>
              <a:rPr sz="1200" spc="10" dirty="0">
                <a:solidFill>
                  <a:srgbClr val="585858"/>
                </a:solidFill>
                <a:latin typeface="微软雅黑" panose="020B0503020204020204" charset="-122"/>
                <a:cs typeface="微软雅黑" panose="020B0503020204020204" charset="-122"/>
              </a:rPr>
              <a:t>务</a:t>
            </a:r>
            <a:r>
              <a:rPr sz="1200" dirty="0">
                <a:solidFill>
                  <a:srgbClr val="585858"/>
                </a:solidFill>
                <a:latin typeface="微软雅黑" panose="020B0503020204020204" charset="-122"/>
                <a:cs typeface="微软雅黑" panose="020B0503020204020204" charset="-122"/>
              </a:rPr>
              <a:t>提</a:t>
            </a:r>
            <a:r>
              <a:rPr sz="1200" spc="10" dirty="0">
                <a:solidFill>
                  <a:srgbClr val="585858"/>
                </a:solidFill>
                <a:latin typeface="微软雅黑" panose="020B0503020204020204" charset="-122"/>
                <a:cs typeface="微软雅黑" panose="020B0503020204020204" charset="-122"/>
              </a:rPr>
              <a:t>供</a:t>
            </a:r>
            <a:r>
              <a:rPr sz="1200" dirty="0">
                <a:solidFill>
                  <a:srgbClr val="585858"/>
                </a:solidFill>
                <a:latin typeface="微软雅黑" panose="020B0503020204020204" charset="-122"/>
                <a:cs typeface="微软雅黑" panose="020B0503020204020204" charset="-122"/>
              </a:rPr>
              <a:t>商</a:t>
            </a:r>
            <a:r>
              <a:rPr sz="1200" spc="10" dirty="0">
                <a:solidFill>
                  <a:srgbClr val="585858"/>
                </a:solidFill>
                <a:latin typeface="微软雅黑" panose="020B0503020204020204" charset="-122"/>
                <a:cs typeface="微软雅黑" panose="020B0503020204020204" charset="-122"/>
              </a:rPr>
              <a:t>将继</a:t>
            </a:r>
            <a:r>
              <a:rPr sz="1200" dirty="0">
                <a:solidFill>
                  <a:srgbClr val="585858"/>
                </a:solidFill>
                <a:latin typeface="微软雅黑" panose="020B0503020204020204" charset="-122"/>
                <a:cs typeface="微软雅黑" panose="020B0503020204020204" charset="-122"/>
              </a:rPr>
              <a:t>续对</a:t>
            </a:r>
            <a:r>
              <a:rPr sz="1200" spc="10" dirty="0">
                <a:solidFill>
                  <a:srgbClr val="585858"/>
                </a:solidFill>
                <a:latin typeface="微软雅黑" panose="020B0503020204020204" charset="-122"/>
                <a:cs typeface="微软雅黑" panose="020B0503020204020204" charset="-122"/>
              </a:rPr>
              <a:t>该</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行</a:t>
            </a:r>
            <a:r>
              <a:rPr sz="1200" spc="10" dirty="0">
                <a:solidFill>
                  <a:srgbClr val="585858"/>
                </a:solidFill>
                <a:latin typeface="微软雅黑" panose="020B0503020204020204" charset="-122"/>
                <a:cs typeface="微软雅黑" panose="020B0503020204020204" charset="-122"/>
              </a:rPr>
              <a:t>状况</a:t>
            </a:r>
            <a:r>
              <a:rPr sz="1200" dirty="0">
                <a:solidFill>
                  <a:srgbClr val="585858"/>
                </a:solidFill>
                <a:latin typeface="微软雅黑" panose="020B0503020204020204" charset="-122"/>
                <a:cs typeface="微软雅黑" panose="020B0503020204020204" charset="-122"/>
              </a:rPr>
              <a:t>进行</a:t>
            </a:r>
            <a:r>
              <a:rPr sz="1200" spc="10" dirty="0">
                <a:solidFill>
                  <a:srgbClr val="585858"/>
                </a:solidFill>
                <a:latin typeface="微软雅黑" panose="020B0503020204020204" charset="-122"/>
                <a:cs typeface="微软雅黑" panose="020B0503020204020204" charset="-122"/>
              </a:rPr>
              <a:t>监</a:t>
            </a:r>
            <a:r>
              <a:rPr sz="1200" spc="15" dirty="0">
                <a:solidFill>
                  <a:srgbClr val="585858"/>
                </a:solidFill>
                <a:latin typeface="微软雅黑" panose="020B0503020204020204" charset="-122"/>
                <a:cs typeface="微软雅黑" panose="020B0503020204020204" charset="-122"/>
              </a:rPr>
              <a:t>控</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并</a:t>
            </a:r>
            <a:r>
              <a:rPr sz="1200" spc="10" dirty="0">
                <a:solidFill>
                  <a:srgbClr val="585858"/>
                </a:solidFill>
                <a:latin typeface="微软雅黑" panose="020B0503020204020204" charset="-122"/>
                <a:cs typeface="微软雅黑" panose="020B0503020204020204" charset="-122"/>
              </a:rPr>
              <a:t>在</a:t>
            </a:r>
            <a:r>
              <a:rPr sz="1200" dirty="0">
                <a:solidFill>
                  <a:srgbClr val="585858"/>
                </a:solidFill>
                <a:latin typeface="微软雅黑" panose="020B0503020204020204" charset="-122"/>
                <a:cs typeface="微软雅黑" panose="020B0503020204020204" charset="-122"/>
              </a:rPr>
              <a:t>出</a:t>
            </a:r>
            <a:r>
              <a:rPr sz="1200" spc="10" dirty="0">
                <a:solidFill>
                  <a:srgbClr val="585858"/>
                </a:solidFill>
                <a:latin typeface="微软雅黑" panose="020B0503020204020204" charset="-122"/>
                <a:cs typeface="微软雅黑" panose="020B0503020204020204" charset="-122"/>
              </a:rPr>
              <a:t>现故</a:t>
            </a:r>
            <a:r>
              <a:rPr sz="1200" dirty="0">
                <a:solidFill>
                  <a:srgbClr val="585858"/>
                </a:solidFill>
                <a:latin typeface="微软雅黑" panose="020B0503020204020204" charset="-122"/>
                <a:cs typeface="微软雅黑" panose="020B0503020204020204" charset="-122"/>
              </a:rPr>
              <a:t>障 时为</a:t>
            </a:r>
            <a:r>
              <a:rPr sz="1200" spc="10"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户</a:t>
            </a:r>
            <a:r>
              <a:rPr sz="1200" spc="10" dirty="0">
                <a:solidFill>
                  <a:srgbClr val="585858"/>
                </a:solidFill>
                <a:latin typeface="微软雅黑" panose="020B0503020204020204" charset="-122"/>
                <a:cs typeface="微软雅黑" panose="020B0503020204020204" charset="-122"/>
              </a:rPr>
              <a:t>提</a:t>
            </a:r>
            <a:r>
              <a:rPr sz="1200" dirty="0">
                <a:solidFill>
                  <a:srgbClr val="585858"/>
                </a:solidFill>
                <a:latin typeface="微软雅黑" panose="020B0503020204020204" charset="-122"/>
                <a:cs typeface="微软雅黑" panose="020B0503020204020204" charset="-122"/>
              </a:rPr>
              <a:t>供</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支持</a:t>
            </a:r>
            <a:r>
              <a:rPr sz="1200" dirty="0">
                <a:solidFill>
                  <a:srgbClr val="585858"/>
                </a:solidFill>
                <a:latin typeface="微软雅黑" panose="020B0503020204020204" charset="-122"/>
                <a:cs typeface="微软雅黑" panose="020B0503020204020204" charset="-122"/>
              </a:rPr>
              <a:t>服</a:t>
            </a:r>
            <a:r>
              <a:rPr sz="1200" spc="5" dirty="0">
                <a:solidFill>
                  <a:srgbClr val="585858"/>
                </a:solidFill>
                <a:latin typeface="微软雅黑" panose="020B0503020204020204" charset="-122"/>
                <a:cs typeface="微软雅黑" panose="020B0503020204020204" charset="-122"/>
              </a:rPr>
              <a:t>务</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借</a:t>
            </a:r>
            <a:r>
              <a:rPr sz="1200" spc="10" dirty="0">
                <a:solidFill>
                  <a:srgbClr val="585858"/>
                </a:solidFill>
                <a:latin typeface="微软雅黑" panose="020B0503020204020204" charset="-122"/>
                <a:cs typeface="微软雅黑" panose="020B0503020204020204" charset="-122"/>
              </a:rPr>
              <a:t>助</a:t>
            </a:r>
            <a:r>
              <a:rPr sz="1200" dirty="0">
                <a:solidFill>
                  <a:srgbClr val="585858"/>
                </a:solidFill>
                <a:latin typeface="微软雅黑" panose="020B0503020204020204" charset="-122"/>
                <a:cs typeface="微软雅黑" panose="020B0503020204020204" charset="-122"/>
              </a:rPr>
              <a:t>应</a:t>
            </a:r>
            <a:r>
              <a:rPr sz="1200" spc="10"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容</a:t>
            </a:r>
            <a:r>
              <a:rPr sz="1200" spc="10" dirty="0">
                <a:solidFill>
                  <a:srgbClr val="585858"/>
                </a:solidFill>
                <a:latin typeface="微软雅黑" panose="020B0503020204020204" charset="-122"/>
                <a:cs typeface="微软雅黑" panose="020B0503020204020204" charset="-122"/>
              </a:rPr>
              <a:t>器化</a:t>
            </a:r>
            <a:r>
              <a:rPr sz="1200" dirty="0">
                <a:solidFill>
                  <a:srgbClr val="585858"/>
                </a:solidFill>
                <a:latin typeface="微软雅黑" panose="020B0503020204020204" charset="-122"/>
                <a:cs typeface="微软雅黑" panose="020B0503020204020204" charset="-122"/>
              </a:rPr>
              <a:t>条件</a:t>
            </a:r>
            <a:r>
              <a:rPr sz="1200" spc="10" dirty="0">
                <a:solidFill>
                  <a:srgbClr val="585858"/>
                </a:solidFill>
                <a:latin typeface="微软雅黑" panose="020B0503020204020204" charset="-122"/>
                <a:cs typeface="微软雅黑" panose="020B0503020204020204" charset="-122"/>
              </a:rPr>
              <a:t>下</a:t>
            </a:r>
            <a:r>
              <a:rPr sz="1200" dirty="0">
                <a:solidFill>
                  <a:srgbClr val="585858"/>
                </a:solidFill>
                <a:latin typeface="微软雅黑" panose="020B0503020204020204" charset="-122"/>
                <a:cs typeface="微软雅黑" panose="020B0503020204020204" charset="-122"/>
              </a:rPr>
              <a:t>统</a:t>
            </a:r>
            <a:r>
              <a:rPr sz="1200" spc="10" dirty="0">
                <a:solidFill>
                  <a:srgbClr val="585858"/>
                </a:solidFill>
                <a:latin typeface="微软雅黑" panose="020B0503020204020204" charset="-122"/>
                <a:cs typeface="微软雅黑" panose="020B0503020204020204" charset="-122"/>
              </a:rPr>
              <a:t>一</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行</a:t>
            </a:r>
            <a:r>
              <a:rPr sz="1200" spc="10" dirty="0">
                <a:solidFill>
                  <a:srgbClr val="585858"/>
                </a:solidFill>
                <a:latin typeface="微软雅黑" panose="020B0503020204020204" charset="-122"/>
                <a:cs typeface="微软雅黑" panose="020B0503020204020204" charset="-122"/>
              </a:rPr>
              <a:t>环</a:t>
            </a:r>
            <a:r>
              <a:rPr sz="1200" spc="25" dirty="0">
                <a:solidFill>
                  <a:srgbClr val="585858"/>
                </a:solidFill>
                <a:latin typeface="微软雅黑" panose="020B0503020204020204" charset="-122"/>
                <a:cs typeface="微软雅黑" panose="020B0503020204020204" charset="-122"/>
              </a:rPr>
              <a:t>境</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dirty="0">
                <a:solidFill>
                  <a:srgbClr val="585858"/>
                </a:solidFill>
                <a:latin typeface="微软雅黑" panose="020B0503020204020204" charset="-122"/>
                <a:cs typeface="微软雅黑" panose="020B0503020204020204" charset="-122"/>
              </a:rPr>
              <a:t>人</a:t>
            </a:r>
            <a:r>
              <a:rPr sz="1200" spc="10" dirty="0">
                <a:solidFill>
                  <a:srgbClr val="585858"/>
                </a:solidFill>
                <a:latin typeface="微软雅黑" panose="020B0503020204020204" charset="-122"/>
                <a:cs typeface="微软雅黑" panose="020B0503020204020204" charset="-122"/>
              </a:rPr>
              <a:t>员</a:t>
            </a:r>
            <a:r>
              <a:rPr sz="1200" dirty="0">
                <a:solidFill>
                  <a:srgbClr val="585858"/>
                </a:solidFill>
                <a:latin typeface="微软雅黑" panose="020B0503020204020204" charset="-122"/>
                <a:cs typeface="微软雅黑" panose="020B0503020204020204" charset="-122"/>
              </a:rPr>
              <a:t>得</a:t>
            </a:r>
            <a:r>
              <a:rPr sz="1200" spc="10" dirty="0">
                <a:solidFill>
                  <a:srgbClr val="585858"/>
                </a:solidFill>
                <a:latin typeface="微软雅黑" panose="020B0503020204020204" charset="-122"/>
                <a:cs typeface="微软雅黑" panose="020B0503020204020204" charset="-122"/>
              </a:rPr>
              <a:t>以</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更大</a:t>
            </a:r>
            <a:r>
              <a:rPr sz="1200" dirty="0">
                <a:solidFill>
                  <a:srgbClr val="585858"/>
                </a:solidFill>
                <a:latin typeface="微软雅黑" panose="020B0503020204020204" charset="-122"/>
                <a:cs typeface="微软雅黑" panose="020B0503020204020204" charset="-122"/>
              </a:rPr>
              <a:t>程 度上</a:t>
            </a:r>
            <a:r>
              <a:rPr sz="1200" spc="10" dirty="0">
                <a:solidFill>
                  <a:srgbClr val="585858"/>
                </a:solidFill>
                <a:latin typeface="微软雅黑" panose="020B0503020204020204" charset="-122"/>
                <a:cs typeface="微软雅黑" panose="020B0503020204020204" charset="-122"/>
              </a:rPr>
              <a:t>进</a:t>
            </a:r>
            <a:r>
              <a:rPr sz="1200" dirty="0">
                <a:solidFill>
                  <a:srgbClr val="585858"/>
                </a:solidFill>
                <a:latin typeface="微软雅黑" panose="020B0503020204020204" charset="-122"/>
                <a:cs typeface="微软雅黑" panose="020B0503020204020204" charset="-122"/>
              </a:rPr>
              <a:t>入</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维</a:t>
            </a:r>
            <a:r>
              <a:rPr sz="1200" spc="15" dirty="0">
                <a:solidFill>
                  <a:srgbClr val="585858"/>
                </a:solidFill>
                <a:latin typeface="微软雅黑" panose="020B0503020204020204" charset="-122"/>
                <a:cs typeface="微软雅黑" panose="020B0503020204020204" charset="-122"/>
              </a:rPr>
              <a:t>侧</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通过</a:t>
            </a:r>
            <a:r>
              <a:rPr sz="1200" dirty="0">
                <a:solidFill>
                  <a:srgbClr val="585858"/>
                </a:solidFill>
                <a:latin typeface="微软雅黑" panose="020B0503020204020204" charset="-122"/>
                <a:cs typeface="微软雅黑" panose="020B0503020204020204" charset="-122"/>
              </a:rPr>
              <a:t>自动</a:t>
            </a:r>
            <a:r>
              <a:rPr sz="1200" spc="10" dirty="0">
                <a:solidFill>
                  <a:srgbClr val="585858"/>
                </a:solidFill>
                <a:latin typeface="微软雅黑" panose="020B0503020204020204" charset="-122"/>
                <a:cs typeface="微软雅黑" panose="020B0503020204020204" charset="-122"/>
              </a:rPr>
              <a:t>化</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监</a:t>
            </a:r>
            <a:r>
              <a:rPr sz="1200" dirty="0">
                <a:solidFill>
                  <a:srgbClr val="585858"/>
                </a:solidFill>
                <a:latin typeface="微软雅黑" panose="020B0503020204020204" charset="-122"/>
                <a:cs typeface="微软雅黑" panose="020B0503020204020204" charset="-122"/>
              </a:rPr>
              <a:t>控</a:t>
            </a:r>
            <a:r>
              <a:rPr sz="1200" spc="10" dirty="0">
                <a:solidFill>
                  <a:srgbClr val="585858"/>
                </a:solidFill>
                <a:latin typeface="微软雅黑" panose="020B0503020204020204" charset="-122"/>
                <a:cs typeface="微软雅黑" panose="020B0503020204020204" charset="-122"/>
              </a:rPr>
              <a:t>工</a:t>
            </a:r>
            <a:r>
              <a:rPr sz="1200"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实时</a:t>
            </a:r>
            <a:r>
              <a:rPr sz="1200" dirty="0">
                <a:solidFill>
                  <a:srgbClr val="585858"/>
                </a:solidFill>
                <a:latin typeface="微软雅黑" panose="020B0503020204020204" charset="-122"/>
                <a:cs typeface="微软雅黑" panose="020B0503020204020204" charset="-122"/>
              </a:rPr>
              <a:t>掌握</a:t>
            </a:r>
            <a:r>
              <a:rPr sz="1200" spc="10" dirty="0">
                <a:solidFill>
                  <a:srgbClr val="585858"/>
                </a:solidFill>
                <a:latin typeface="微软雅黑" panose="020B0503020204020204" charset="-122"/>
                <a:cs typeface="微软雅黑" panose="020B0503020204020204" charset="-122"/>
              </a:rPr>
              <a:t>系</a:t>
            </a:r>
            <a:r>
              <a:rPr sz="1200" dirty="0">
                <a:solidFill>
                  <a:srgbClr val="585858"/>
                </a:solidFill>
                <a:latin typeface="微软雅黑" panose="020B0503020204020204" charset="-122"/>
                <a:cs typeface="微软雅黑" panose="020B0503020204020204" charset="-122"/>
              </a:rPr>
              <a:t>统</a:t>
            </a:r>
            <a:r>
              <a:rPr sz="1200" spc="10" dirty="0">
                <a:solidFill>
                  <a:srgbClr val="585858"/>
                </a:solidFill>
                <a:latin typeface="微软雅黑" panose="020B0503020204020204" charset="-122"/>
                <a:cs typeface="微软雅黑" panose="020B0503020204020204" charset="-122"/>
              </a:rPr>
              <a:t>和</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故障</a:t>
            </a:r>
            <a:r>
              <a:rPr sz="1200" dirty="0">
                <a:solidFill>
                  <a:srgbClr val="585858"/>
                </a:solidFill>
                <a:latin typeface="微软雅黑" panose="020B0503020204020204" charset="-122"/>
                <a:cs typeface="微软雅黑" panose="020B0503020204020204" charset="-122"/>
              </a:rPr>
              <a:t>状</a:t>
            </a:r>
            <a:r>
              <a:rPr sz="1200" spc="15" dirty="0">
                <a:solidFill>
                  <a:srgbClr val="585858"/>
                </a:solidFill>
                <a:latin typeface="微软雅黑" panose="020B0503020204020204" charset="-122"/>
                <a:cs typeface="微软雅黑" panose="020B0503020204020204" charset="-122"/>
              </a:rPr>
              <a:t>况</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目</a:t>
            </a:r>
            <a:r>
              <a:rPr sz="1200" spc="10" dirty="0">
                <a:solidFill>
                  <a:srgbClr val="585858"/>
                </a:solidFill>
                <a:latin typeface="微软雅黑" panose="020B0503020204020204" charset="-122"/>
                <a:cs typeface="微软雅黑" panose="020B0503020204020204" charset="-122"/>
              </a:rPr>
              <a:t>前</a:t>
            </a:r>
            <a:r>
              <a:rPr sz="1200" dirty="0">
                <a:solidFill>
                  <a:srgbClr val="585858"/>
                </a:solidFill>
                <a:latin typeface="微软雅黑" panose="020B0503020204020204" charset="-122"/>
                <a:cs typeface="微软雅黑" panose="020B0503020204020204" charset="-122"/>
              </a:rPr>
              <a:t>我</a:t>
            </a:r>
            <a:r>
              <a:rPr sz="1200" spc="10" dirty="0">
                <a:solidFill>
                  <a:srgbClr val="585858"/>
                </a:solidFill>
                <a:latin typeface="微软雅黑" panose="020B0503020204020204" charset="-122"/>
                <a:cs typeface="微软雅黑" panose="020B0503020204020204" charset="-122"/>
              </a:rPr>
              <a:t>国</a:t>
            </a:r>
            <a:r>
              <a:rPr sz="1200" dirty="0">
                <a:solidFill>
                  <a:srgbClr val="585858"/>
                </a:solidFill>
                <a:latin typeface="微软雅黑" panose="020B0503020204020204" charset="-122"/>
                <a:cs typeface="微软雅黑" panose="020B0503020204020204" charset="-122"/>
              </a:rPr>
              <a:t>企</a:t>
            </a:r>
            <a:r>
              <a:rPr sz="1200" spc="10" dirty="0">
                <a:solidFill>
                  <a:srgbClr val="585858"/>
                </a:solidFill>
                <a:latin typeface="微软雅黑" panose="020B0503020204020204" charset="-122"/>
                <a:cs typeface="微软雅黑" panose="020B0503020204020204" charset="-122"/>
              </a:rPr>
              <a:t>业在</a:t>
            </a:r>
            <a:r>
              <a:rPr sz="1200" dirty="0">
                <a:solidFill>
                  <a:srgbClr val="585858"/>
                </a:solidFill>
                <a:latin typeface="微软雅黑" panose="020B0503020204020204" charset="-122"/>
                <a:cs typeface="微软雅黑" panose="020B0503020204020204" charset="-122"/>
              </a:rPr>
              <a:t>这 </a:t>
            </a:r>
            <a:r>
              <a:rPr sz="1200" spc="10" dirty="0">
                <a:solidFill>
                  <a:srgbClr val="585858"/>
                </a:solidFill>
                <a:latin typeface="微软雅黑" panose="020B0503020204020204" charset="-122"/>
                <a:cs typeface="微软雅黑" panose="020B0503020204020204" charset="-122"/>
              </a:rPr>
              <a:t>一领</a:t>
            </a:r>
            <a:r>
              <a:rPr sz="1200" dirty="0">
                <a:solidFill>
                  <a:srgbClr val="585858"/>
                </a:solidFill>
                <a:latin typeface="微软雅黑" panose="020B0503020204020204" charset="-122"/>
                <a:cs typeface="微软雅黑" panose="020B0503020204020204" charset="-122"/>
              </a:rPr>
              <a:t>域</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展</a:t>
            </a:r>
            <a:r>
              <a:rPr sz="1200" dirty="0">
                <a:solidFill>
                  <a:srgbClr val="585858"/>
                </a:solidFill>
                <a:latin typeface="微软雅黑" panose="020B0503020204020204" charset="-122"/>
                <a:cs typeface="微软雅黑" panose="020B0503020204020204" charset="-122"/>
              </a:rPr>
              <a:t>仍</a:t>
            </a:r>
            <a:r>
              <a:rPr sz="1200" spc="10" dirty="0">
                <a:solidFill>
                  <a:srgbClr val="585858"/>
                </a:solidFill>
                <a:latin typeface="微软雅黑" panose="020B0503020204020204" charset="-122"/>
                <a:cs typeface="微软雅黑" panose="020B0503020204020204" charset="-122"/>
              </a:rPr>
              <a:t>比</a:t>
            </a:r>
            <a:r>
              <a:rPr sz="1200" dirty="0">
                <a:solidFill>
                  <a:srgbClr val="585858"/>
                </a:solidFill>
                <a:latin typeface="微软雅黑" panose="020B0503020204020204" charset="-122"/>
                <a:cs typeface="微软雅黑" panose="020B0503020204020204" charset="-122"/>
              </a:rPr>
              <a:t>较有</a:t>
            </a:r>
            <a:r>
              <a:rPr sz="1200" spc="5" dirty="0">
                <a:solidFill>
                  <a:srgbClr val="585858"/>
                </a:solidFill>
                <a:latin typeface="微软雅黑" panose="020B0503020204020204" charset="-122"/>
                <a:cs typeface="微软雅黑" panose="020B0503020204020204" charset="-122"/>
              </a:rPr>
              <a:t>限</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只</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不</a:t>
            </a:r>
            <a:r>
              <a:rPr sz="1200" dirty="0">
                <a:solidFill>
                  <a:srgbClr val="585858"/>
                </a:solidFill>
                <a:latin typeface="微软雅黑" panose="020B0503020204020204" charset="-122"/>
                <a:cs typeface="微软雅黑" panose="020B0503020204020204" charset="-122"/>
              </a:rPr>
              <a:t>足</a:t>
            </a:r>
            <a:r>
              <a:rPr sz="1200" spc="-5" dirty="0">
                <a:solidFill>
                  <a:srgbClr val="585858"/>
                </a:solidFill>
                <a:latin typeface="Arial" panose="020B0604020202020204"/>
                <a:cs typeface="Arial" panose="020B0604020202020204"/>
              </a:rPr>
              <a:t>2</a:t>
            </a:r>
            <a:r>
              <a:rPr sz="1200" dirty="0">
                <a:solidFill>
                  <a:srgbClr val="585858"/>
                </a:solidFill>
                <a:latin typeface="Arial" panose="020B0604020202020204"/>
                <a:cs typeface="Arial" panose="020B0604020202020204"/>
              </a:rPr>
              <a:t>0</a:t>
            </a:r>
            <a:r>
              <a:rPr sz="1200" spc="-5" dirty="0">
                <a:solidFill>
                  <a:srgbClr val="585858"/>
                </a:solidFill>
                <a:latin typeface="Arial" panose="020B0604020202020204"/>
                <a:cs typeface="Arial" panose="020B0604020202020204"/>
              </a:rPr>
              <a:t>%</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企</a:t>
            </a:r>
            <a:r>
              <a:rPr sz="1200" dirty="0">
                <a:solidFill>
                  <a:srgbClr val="585858"/>
                </a:solidFill>
                <a:latin typeface="微软雅黑" panose="020B0503020204020204" charset="-122"/>
                <a:cs typeface="微软雅黑" panose="020B0503020204020204" charset="-122"/>
              </a:rPr>
              <a:t>业具</a:t>
            </a:r>
            <a:r>
              <a:rPr sz="1200" spc="10" dirty="0">
                <a:solidFill>
                  <a:srgbClr val="585858"/>
                </a:solidFill>
                <a:latin typeface="微软雅黑" panose="020B0503020204020204" charset="-122"/>
                <a:cs typeface="微软雅黑" panose="020B0503020204020204" charset="-122"/>
              </a:rPr>
              <a:t>备</a:t>
            </a:r>
            <a:r>
              <a:rPr sz="1200" dirty="0">
                <a:solidFill>
                  <a:srgbClr val="585858"/>
                </a:solidFill>
                <a:latin typeface="微软雅黑" panose="020B0503020204020204" charset="-122"/>
                <a:cs typeface="微软雅黑" panose="020B0503020204020204" charset="-122"/>
              </a:rPr>
              <a:t>智</a:t>
            </a:r>
            <a:r>
              <a:rPr sz="1200" spc="10" dirty="0">
                <a:solidFill>
                  <a:srgbClr val="585858"/>
                </a:solidFill>
                <a:latin typeface="微软雅黑" panose="020B0503020204020204" charset="-122"/>
                <a:cs typeface="微软雅黑" panose="020B0503020204020204" charset="-122"/>
              </a:rPr>
              <a:t>能</a:t>
            </a:r>
            <a:r>
              <a:rPr sz="120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监</a:t>
            </a:r>
            <a:r>
              <a:rPr sz="1200" dirty="0">
                <a:solidFill>
                  <a:srgbClr val="585858"/>
                </a:solidFill>
                <a:latin typeface="微软雅黑" panose="020B0503020204020204" charset="-122"/>
                <a:cs typeface="微软雅黑" panose="020B0503020204020204" charset="-122"/>
              </a:rPr>
              <a:t>控</a:t>
            </a:r>
            <a:r>
              <a:rPr sz="1200" spc="10" dirty="0">
                <a:solidFill>
                  <a:srgbClr val="585858"/>
                </a:solidFill>
                <a:latin typeface="微软雅黑" panose="020B0503020204020204" charset="-122"/>
                <a:cs typeface="微软雅黑" panose="020B0503020204020204" charset="-122"/>
              </a:rPr>
              <a:t>和决</a:t>
            </a:r>
            <a:r>
              <a:rPr sz="1200" dirty="0">
                <a:solidFill>
                  <a:srgbClr val="585858"/>
                </a:solidFill>
                <a:latin typeface="微软雅黑" panose="020B0503020204020204" charset="-122"/>
                <a:cs typeface="微软雅黑" panose="020B0503020204020204" charset="-122"/>
              </a:rPr>
              <a:t>策能</a:t>
            </a:r>
            <a:r>
              <a:rPr sz="1200" spc="20" dirty="0">
                <a:solidFill>
                  <a:srgbClr val="585858"/>
                </a:solidFill>
                <a:latin typeface="微软雅黑" panose="020B0503020204020204" charset="-122"/>
                <a:cs typeface="微软雅黑" panose="020B0503020204020204" charset="-122"/>
              </a:rPr>
              <a:t>力</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在</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a:t>
            </a:r>
            <a:r>
              <a:rPr sz="1200" dirty="0">
                <a:solidFill>
                  <a:srgbClr val="585858"/>
                </a:solidFill>
                <a:latin typeface="微软雅黑" panose="020B0503020204020204" charset="-122"/>
                <a:cs typeface="微软雅黑" panose="020B0503020204020204" charset="-122"/>
              </a:rPr>
              <a:t>可</a:t>
            </a:r>
            <a:r>
              <a:rPr sz="1200" spc="10" dirty="0">
                <a:solidFill>
                  <a:srgbClr val="585858"/>
                </a:solidFill>
                <a:latin typeface="微软雅黑" panose="020B0503020204020204" charset="-122"/>
                <a:cs typeface="微软雅黑" panose="020B0503020204020204" charset="-122"/>
              </a:rPr>
              <a:t>用性</a:t>
            </a:r>
            <a:r>
              <a:rPr sz="1200" dirty="0">
                <a:solidFill>
                  <a:srgbClr val="585858"/>
                </a:solidFill>
                <a:latin typeface="微软雅黑" panose="020B0503020204020204" charset="-122"/>
                <a:cs typeface="微软雅黑" panose="020B0503020204020204" charset="-122"/>
              </a:rPr>
              <a:t>管 理方面，</a:t>
            </a:r>
            <a:endParaRPr sz="1200">
              <a:latin typeface="微软雅黑" panose="020B0503020204020204" charset="-122"/>
              <a:cs typeface="微软雅黑" panose="020B0503020204020204" charset="-122"/>
            </a:endParaRPr>
          </a:p>
        </p:txBody>
      </p:sp>
      <p:sp>
        <p:nvSpPr>
          <p:cNvPr id="39" name="object 39"/>
          <p:cNvSpPr/>
          <p:nvPr/>
        </p:nvSpPr>
        <p:spPr>
          <a:xfrm>
            <a:off x="1744979" y="3904488"/>
            <a:ext cx="1582420" cy="1582420"/>
          </a:xfrm>
          <a:custGeom>
            <a:avLst/>
            <a:gdLst/>
            <a:ahLst/>
            <a:cxnLst/>
            <a:rect l="l" t="t" r="r" b="b"/>
            <a:pathLst>
              <a:path w="1582420" h="1582420">
                <a:moveTo>
                  <a:pt x="84708" y="434720"/>
                </a:moveTo>
                <a:lnTo>
                  <a:pt x="62135" y="483543"/>
                </a:lnTo>
                <a:lnTo>
                  <a:pt x="42989" y="533656"/>
                </a:lnTo>
                <a:lnTo>
                  <a:pt x="27309" y="584873"/>
                </a:lnTo>
                <a:lnTo>
                  <a:pt x="15132" y="637008"/>
                </a:lnTo>
                <a:lnTo>
                  <a:pt x="6496" y="689874"/>
                </a:lnTo>
                <a:lnTo>
                  <a:pt x="1439" y="743284"/>
                </a:lnTo>
                <a:lnTo>
                  <a:pt x="0" y="797051"/>
                </a:lnTo>
                <a:lnTo>
                  <a:pt x="1821" y="845228"/>
                </a:lnTo>
                <a:lnTo>
                  <a:pt x="6468" y="892618"/>
                </a:lnTo>
                <a:lnTo>
                  <a:pt x="13858" y="939139"/>
                </a:lnTo>
                <a:lnTo>
                  <a:pt x="23906" y="984710"/>
                </a:lnTo>
                <a:lnTo>
                  <a:pt x="36529" y="1029248"/>
                </a:lnTo>
                <a:lnTo>
                  <a:pt x="51645" y="1072672"/>
                </a:lnTo>
                <a:lnTo>
                  <a:pt x="69169" y="1114899"/>
                </a:lnTo>
                <a:lnTo>
                  <a:pt x="89019" y="1155848"/>
                </a:lnTo>
                <a:lnTo>
                  <a:pt x="111110" y="1195436"/>
                </a:lnTo>
                <a:lnTo>
                  <a:pt x="135360" y="1233582"/>
                </a:lnTo>
                <a:lnTo>
                  <a:pt x="161685" y="1270204"/>
                </a:lnTo>
                <a:lnTo>
                  <a:pt x="190002" y="1305219"/>
                </a:lnTo>
                <a:lnTo>
                  <a:pt x="220227" y="1338545"/>
                </a:lnTo>
                <a:lnTo>
                  <a:pt x="252277" y="1370101"/>
                </a:lnTo>
                <a:lnTo>
                  <a:pt x="286068" y="1399805"/>
                </a:lnTo>
                <a:lnTo>
                  <a:pt x="321518" y="1427574"/>
                </a:lnTo>
                <a:lnTo>
                  <a:pt x="358542" y="1453327"/>
                </a:lnTo>
                <a:lnTo>
                  <a:pt x="397058" y="1476981"/>
                </a:lnTo>
                <a:lnTo>
                  <a:pt x="436982" y="1498455"/>
                </a:lnTo>
                <a:lnTo>
                  <a:pt x="478230" y="1517667"/>
                </a:lnTo>
                <a:lnTo>
                  <a:pt x="520719" y="1534534"/>
                </a:lnTo>
                <a:lnTo>
                  <a:pt x="564367" y="1548974"/>
                </a:lnTo>
                <a:lnTo>
                  <a:pt x="609088" y="1560907"/>
                </a:lnTo>
                <a:lnTo>
                  <a:pt x="654801" y="1570248"/>
                </a:lnTo>
                <a:lnTo>
                  <a:pt x="701421" y="1576918"/>
                </a:lnTo>
                <a:lnTo>
                  <a:pt x="748866" y="1580833"/>
                </a:lnTo>
                <a:lnTo>
                  <a:pt x="797051" y="1581912"/>
                </a:lnTo>
                <a:lnTo>
                  <a:pt x="845228" y="1580090"/>
                </a:lnTo>
                <a:lnTo>
                  <a:pt x="892618" y="1575443"/>
                </a:lnTo>
                <a:lnTo>
                  <a:pt x="939139" y="1568053"/>
                </a:lnTo>
                <a:lnTo>
                  <a:pt x="984710" y="1558005"/>
                </a:lnTo>
                <a:lnTo>
                  <a:pt x="1029248" y="1545382"/>
                </a:lnTo>
                <a:lnTo>
                  <a:pt x="1072672" y="1530266"/>
                </a:lnTo>
                <a:lnTo>
                  <a:pt x="1114899" y="1512742"/>
                </a:lnTo>
                <a:lnTo>
                  <a:pt x="1155848" y="1492892"/>
                </a:lnTo>
                <a:lnTo>
                  <a:pt x="1195436" y="1470801"/>
                </a:lnTo>
                <a:lnTo>
                  <a:pt x="1233582" y="1446551"/>
                </a:lnTo>
                <a:lnTo>
                  <a:pt x="1270204" y="1420226"/>
                </a:lnTo>
                <a:lnTo>
                  <a:pt x="1305219" y="1391909"/>
                </a:lnTo>
                <a:lnTo>
                  <a:pt x="1338545" y="1361684"/>
                </a:lnTo>
                <a:lnTo>
                  <a:pt x="1370101" y="1329634"/>
                </a:lnTo>
                <a:lnTo>
                  <a:pt x="1399805" y="1295843"/>
                </a:lnTo>
                <a:lnTo>
                  <a:pt x="1427574" y="1260393"/>
                </a:lnTo>
                <a:lnTo>
                  <a:pt x="1453327" y="1223369"/>
                </a:lnTo>
                <a:lnTo>
                  <a:pt x="1476981" y="1184853"/>
                </a:lnTo>
                <a:lnTo>
                  <a:pt x="1498455" y="1144929"/>
                </a:lnTo>
                <a:lnTo>
                  <a:pt x="1517667" y="1103681"/>
                </a:lnTo>
                <a:lnTo>
                  <a:pt x="1534534" y="1061192"/>
                </a:lnTo>
                <a:lnTo>
                  <a:pt x="1548974" y="1017544"/>
                </a:lnTo>
                <a:lnTo>
                  <a:pt x="1560907" y="972823"/>
                </a:lnTo>
                <a:lnTo>
                  <a:pt x="1570248" y="927110"/>
                </a:lnTo>
                <a:lnTo>
                  <a:pt x="1576918" y="880490"/>
                </a:lnTo>
                <a:lnTo>
                  <a:pt x="1580833" y="833045"/>
                </a:lnTo>
                <a:lnTo>
                  <a:pt x="1581775" y="790956"/>
                </a:lnTo>
                <a:lnTo>
                  <a:pt x="790956" y="790956"/>
                </a:lnTo>
                <a:lnTo>
                  <a:pt x="84708" y="434720"/>
                </a:lnTo>
                <a:close/>
              </a:path>
              <a:path w="1582420" h="1582420">
                <a:moveTo>
                  <a:pt x="784859" y="0"/>
                </a:moveTo>
                <a:lnTo>
                  <a:pt x="790956" y="790956"/>
                </a:lnTo>
                <a:lnTo>
                  <a:pt x="1581775" y="790956"/>
                </a:lnTo>
                <a:lnTo>
                  <a:pt x="1581911" y="784860"/>
                </a:lnTo>
                <a:lnTo>
                  <a:pt x="1580090" y="736683"/>
                </a:lnTo>
                <a:lnTo>
                  <a:pt x="1575443" y="689293"/>
                </a:lnTo>
                <a:lnTo>
                  <a:pt x="1568053" y="642772"/>
                </a:lnTo>
                <a:lnTo>
                  <a:pt x="1558005" y="597201"/>
                </a:lnTo>
                <a:lnTo>
                  <a:pt x="1545382" y="552663"/>
                </a:lnTo>
                <a:lnTo>
                  <a:pt x="1530266" y="509239"/>
                </a:lnTo>
                <a:lnTo>
                  <a:pt x="1512742" y="467012"/>
                </a:lnTo>
                <a:lnTo>
                  <a:pt x="1492892" y="426063"/>
                </a:lnTo>
                <a:lnTo>
                  <a:pt x="1470801" y="386475"/>
                </a:lnTo>
                <a:lnTo>
                  <a:pt x="1446551" y="348329"/>
                </a:lnTo>
                <a:lnTo>
                  <a:pt x="1420226" y="311707"/>
                </a:lnTo>
                <a:lnTo>
                  <a:pt x="1391909" y="276692"/>
                </a:lnTo>
                <a:lnTo>
                  <a:pt x="1361684" y="243366"/>
                </a:lnTo>
                <a:lnTo>
                  <a:pt x="1329634" y="211810"/>
                </a:lnTo>
                <a:lnTo>
                  <a:pt x="1295843" y="182106"/>
                </a:lnTo>
                <a:lnTo>
                  <a:pt x="1260393" y="154337"/>
                </a:lnTo>
                <a:lnTo>
                  <a:pt x="1223369" y="128584"/>
                </a:lnTo>
                <a:lnTo>
                  <a:pt x="1184853" y="104930"/>
                </a:lnTo>
                <a:lnTo>
                  <a:pt x="1144929" y="83456"/>
                </a:lnTo>
                <a:lnTo>
                  <a:pt x="1103681" y="64244"/>
                </a:lnTo>
                <a:lnTo>
                  <a:pt x="1061192" y="47377"/>
                </a:lnTo>
                <a:lnTo>
                  <a:pt x="1017544" y="32937"/>
                </a:lnTo>
                <a:lnTo>
                  <a:pt x="972823" y="21004"/>
                </a:lnTo>
                <a:lnTo>
                  <a:pt x="927110" y="11663"/>
                </a:lnTo>
                <a:lnTo>
                  <a:pt x="880490" y="4993"/>
                </a:lnTo>
                <a:lnTo>
                  <a:pt x="833045" y="1078"/>
                </a:lnTo>
                <a:lnTo>
                  <a:pt x="784859" y="0"/>
                </a:lnTo>
                <a:close/>
              </a:path>
            </a:pathLst>
          </a:custGeom>
          <a:solidFill>
            <a:srgbClr val="FFFFFF">
              <a:alpha val="50195"/>
            </a:srgbClr>
          </a:solidFill>
        </p:spPr>
        <p:txBody>
          <a:bodyPr wrap="square" lIns="0" tIns="0" rIns="0" bIns="0" rtlCol="0"/>
          <a:lstStyle/>
          <a:p/>
        </p:txBody>
      </p:sp>
      <p:sp>
        <p:nvSpPr>
          <p:cNvPr id="40" name="object 40"/>
          <p:cNvSpPr/>
          <p:nvPr/>
        </p:nvSpPr>
        <p:spPr>
          <a:xfrm>
            <a:off x="6658609" y="3520821"/>
            <a:ext cx="337820" cy="1193165"/>
          </a:xfrm>
          <a:custGeom>
            <a:avLst/>
            <a:gdLst/>
            <a:ahLst/>
            <a:cxnLst/>
            <a:rect l="l" t="t" r="r" b="b"/>
            <a:pathLst>
              <a:path w="337820" h="1193164">
                <a:moveTo>
                  <a:pt x="0" y="0"/>
                </a:moveTo>
                <a:lnTo>
                  <a:pt x="0" y="1192656"/>
                </a:lnTo>
                <a:lnTo>
                  <a:pt x="337820" y="48767"/>
                </a:lnTo>
                <a:lnTo>
                  <a:pt x="290601" y="35869"/>
                </a:lnTo>
                <a:lnTo>
                  <a:pt x="242932" y="24937"/>
                </a:lnTo>
                <a:lnTo>
                  <a:pt x="194875" y="15977"/>
                </a:lnTo>
                <a:lnTo>
                  <a:pt x="146490" y="8997"/>
                </a:lnTo>
                <a:lnTo>
                  <a:pt x="97841" y="4003"/>
                </a:lnTo>
                <a:lnTo>
                  <a:pt x="48990" y="1001"/>
                </a:lnTo>
                <a:lnTo>
                  <a:pt x="0" y="0"/>
                </a:lnTo>
                <a:close/>
              </a:path>
            </a:pathLst>
          </a:custGeom>
          <a:solidFill>
            <a:srgbClr val="B1D234"/>
          </a:solidFill>
        </p:spPr>
        <p:txBody>
          <a:bodyPr wrap="square" lIns="0" tIns="0" rIns="0" bIns="0" rtlCol="0"/>
          <a:lstStyle/>
          <a:p/>
        </p:txBody>
      </p:sp>
      <p:sp>
        <p:nvSpPr>
          <p:cNvPr id="41" name="object 41"/>
          <p:cNvSpPr/>
          <p:nvPr/>
        </p:nvSpPr>
        <p:spPr>
          <a:xfrm>
            <a:off x="6658609" y="3569589"/>
            <a:ext cx="1027430" cy="1144270"/>
          </a:xfrm>
          <a:custGeom>
            <a:avLst/>
            <a:gdLst/>
            <a:ahLst/>
            <a:cxnLst/>
            <a:rect l="l" t="t" r="r" b="b"/>
            <a:pathLst>
              <a:path w="1027429" h="1144270">
                <a:moveTo>
                  <a:pt x="337820" y="0"/>
                </a:moveTo>
                <a:lnTo>
                  <a:pt x="0" y="1143889"/>
                </a:lnTo>
                <a:lnTo>
                  <a:pt x="1027049" y="537337"/>
                </a:lnTo>
                <a:lnTo>
                  <a:pt x="1000608" y="494664"/>
                </a:lnTo>
                <a:lnTo>
                  <a:pt x="972502" y="453287"/>
                </a:lnTo>
                <a:lnTo>
                  <a:pt x="942780" y="413246"/>
                </a:lnTo>
                <a:lnTo>
                  <a:pt x="911495" y="374581"/>
                </a:lnTo>
                <a:lnTo>
                  <a:pt x="878697" y="337330"/>
                </a:lnTo>
                <a:lnTo>
                  <a:pt x="844437" y="301535"/>
                </a:lnTo>
                <a:lnTo>
                  <a:pt x="808765" y="267235"/>
                </a:lnTo>
                <a:lnTo>
                  <a:pt x="771734" y="234470"/>
                </a:lnTo>
                <a:lnTo>
                  <a:pt x="733393" y="203279"/>
                </a:lnTo>
                <a:lnTo>
                  <a:pt x="693794" y="173703"/>
                </a:lnTo>
                <a:lnTo>
                  <a:pt x="652987" y="145781"/>
                </a:lnTo>
                <a:lnTo>
                  <a:pt x="611025" y="119554"/>
                </a:lnTo>
                <a:lnTo>
                  <a:pt x="567957" y="95060"/>
                </a:lnTo>
                <a:lnTo>
                  <a:pt x="523834" y="72341"/>
                </a:lnTo>
                <a:lnTo>
                  <a:pt x="478708" y="51435"/>
                </a:lnTo>
                <a:lnTo>
                  <a:pt x="432630" y="32383"/>
                </a:lnTo>
                <a:lnTo>
                  <a:pt x="385650" y="15225"/>
                </a:lnTo>
                <a:lnTo>
                  <a:pt x="337820" y="0"/>
                </a:lnTo>
                <a:close/>
              </a:path>
            </a:pathLst>
          </a:custGeom>
          <a:solidFill>
            <a:srgbClr val="8AC53E"/>
          </a:solidFill>
        </p:spPr>
        <p:txBody>
          <a:bodyPr wrap="square" lIns="0" tIns="0" rIns="0" bIns="0" rtlCol="0"/>
          <a:lstStyle/>
          <a:p/>
        </p:txBody>
      </p:sp>
      <p:sp>
        <p:nvSpPr>
          <p:cNvPr id="42" name="object 42"/>
          <p:cNvSpPr/>
          <p:nvPr/>
        </p:nvSpPr>
        <p:spPr>
          <a:xfrm>
            <a:off x="6658609" y="4106926"/>
            <a:ext cx="1193165" cy="974090"/>
          </a:xfrm>
          <a:custGeom>
            <a:avLst/>
            <a:gdLst/>
            <a:ahLst/>
            <a:cxnLst/>
            <a:rect l="l" t="t" r="r" b="b"/>
            <a:pathLst>
              <a:path w="1193165" h="974089">
                <a:moveTo>
                  <a:pt x="1027049" y="0"/>
                </a:moveTo>
                <a:lnTo>
                  <a:pt x="0" y="606551"/>
                </a:lnTo>
                <a:lnTo>
                  <a:pt x="1134872" y="973709"/>
                </a:lnTo>
                <a:lnTo>
                  <a:pt x="1149545" y="924749"/>
                </a:lnTo>
                <a:lnTo>
                  <a:pt x="1162062" y="875413"/>
                </a:lnTo>
                <a:lnTo>
                  <a:pt x="1172430" y="825768"/>
                </a:lnTo>
                <a:lnTo>
                  <a:pt x="1180656" y="775882"/>
                </a:lnTo>
                <a:lnTo>
                  <a:pt x="1186747" y="725822"/>
                </a:lnTo>
                <a:lnTo>
                  <a:pt x="1190712" y="675656"/>
                </a:lnTo>
                <a:lnTo>
                  <a:pt x="1192557" y="625452"/>
                </a:lnTo>
                <a:lnTo>
                  <a:pt x="1192290" y="575276"/>
                </a:lnTo>
                <a:lnTo>
                  <a:pt x="1189918" y="525197"/>
                </a:lnTo>
                <a:lnTo>
                  <a:pt x="1185449" y="475281"/>
                </a:lnTo>
                <a:lnTo>
                  <a:pt x="1178891" y="425597"/>
                </a:lnTo>
                <a:lnTo>
                  <a:pt x="1170250" y="376212"/>
                </a:lnTo>
                <a:lnTo>
                  <a:pt x="1159534" y="327194"/>
                </a:lnTo>
                <a:lnTo>
                  <a:pt x="1146750" y="278609"/>
                </a:lnTo>
                <a:lnTo>
                  <a:pt x="1131907" y="230526"/>
                </a:lnTo>
                <a:lnTo>
                  <a:pt x="1115011" y="183013"/>
                </a:lnTo>
                <a:lnTo>
                  <a:pt x="1096069" y="136136"/>
                </a:lnTo>
                <a:lnTo>
                  <a:pt x="1075090" y="89963"/>
                </a:lnTo>
                <a:lnTo>
                  <a:pt x="1052081" y="44561"/>
                </a:lnTo>
                <a:lnTo>
                  <a:pt x="1027049" y="0"/>
                </a:lnTo>
                <a:close/>
              </a:path>
            </a:pathLst>
          </a:custGeom>
          <a:solidFill>
            <a:srgbClr val="64AE45"/>
          </a:solidFill>
        </p:spPr>
        <p:txBody>
          <a:bodyPr wrap="square" lIns="0" tIns="0" rIns="0" bIns="0" rtlCol="0"/>
          <a:lstStyle/>
          <a:p/>
        </p:txBody>
      </p:sp>
      <p:sp>
        <p:nvSpPr>
          <p:cNvPr id="43" name="object 43"/>
          <p:cNvSpPr/>
          <p:nvPr/>
        </p:nvSpPr>
        <p:spPr>
          <a:xfrm>
            <a:off x="5849365" y="4713478"/>
            <a:ext cx="1944370" cy="1193165"/>
          </a:xfrm>
          <a:custGeom>
            <a:avLst/>
            <a:gdLst/>
            <a:ahLst/>
            <a:cxnLst/>
            <a:rect l="l" t="t" r="r" b="b"/>
            <a:pathLst>
              <a:path w="1944370" h="1193164">
                <a:moveTo>
                  <a:pt x="809243" y="0"/>
                </a:moveTo>
                <a:lnTo>
                  <a:pt x="0" y="876033"/>
                </a:lnTo>
                <a:lnTo>
                  <a:pt x="38771" y="910332"/>
                </a:lnTo>
                <a:lnTo>
                  <a:pt x="78920" y="942855"/>
                </a:lnTo>
                <a:lnTo>
                  <a:pt x="120385" y="973568"/>
                </a:lnTo>
                <a:lnTo>
                  <a:pt x="163102" y="1002432"/>
                </a:lnTo>
                <a:lnTo>
                  <a:pt x="207010" y="1029411"/>
                </a:lnTo>
                <a:lnTo>
                  <a:pt x="252045" y="1054468"/>
                </a:lnTo>
                <a:lnTo>
                  <a:pt x="298145" y="1077567"/>
                </a:lnTo>
                <a:lnTo>
                  <a:pt x="345248" y="1098670"/>
                </a:lnTo>
                <a:lnTo>
                  <a:pt x="393292" y="1117742"/>
                </a:lnTo>
                <a:lnTo>
                  <a:pt x="442213" y="1134745"/>
                </a:lnTo>
                <a:lnTo>
                  <a:pt x="488138" y="1148609"/>
                </a:lnTo>
                <a:lnTo>
                  <a:pt x="534181" y="1160546"/>
                </a:lnTo>
                <a:lnTo>
                  <a:pt x="580298" y="1170578"/>
                </a:lnTo>
                <a:lnTo>
                  <a:pt x="626444" y="1178729"/>
                </a:lnTo>
                <a:lnTo>
                  <a:pt x="672639" y="1185028"/>
                </a:lnTo>
                <a:lnTo>
                  <a:pt x="718644" y="1189478"/>
                </a:lnTo>
                <a:lnTo>
                  <a:pt x="764608" y="1192122"/>
                </a:lnTo>
                <a:lnTo>
                  <a:pt x="810421" y="1192976"/>
                </a:lnTo>
                <a:lnTo>
                  <a:pt x="856039" y="1192063"/>
                </a:lnTo>
                <a:lnTo>
                  <a:pt x="901417" y="1189406"/>
                </a:lnTo>
                <a:lnTo>
                  <a:pt x="946556" y="1185021"/>
                </a:lnTo>
                <a:lnTo>
                  <a:pt x="991272" y="1178952"/>
                </a:lnTo>
                <a:lnTo>
                  <a:pt x="1035660" y="1171200"/>
                </a:lnTo>
                <a:lnTo>
                  <a:pt x="1079628" y="1161797"/>
                </a:lnTo>
                <a:lnTo>
                  <a:pt x="1123131" y="1150764"/>
                </a:lnTo>
                <a:lnTo>
                  <a:pt x="1166125" y="1138125"/>
                </a:lnTo>
                <a:lnTo>
                  <a:pt x="1208565" y="1123902"/>
                </a:lnTo>
                <a:lnTo>
                  <a:pt x="1250405" y="1108119"/>
                </a:lnTo>
                <a:lnTo>
                  <a:pt x="1291601" y="1090798"/>
                </a:lnTo>
                <a:lnTo>
                  <a:pt x="1332108" y="1071963"/>
                </a:lnTo>
                <a:lnTo>
                  <a:pt x="1371881" y="1051636"/>
                </a:lnTo>
                <a:lnTo>
                  <a:pt x="1410876" y="1029840"/>
                </a:lnTo>
                <a:lnTo>
                  <a:pt x="1449046" y="1006599"/>
                </a:lnTo>
                <a:lnTo>
                  <a:pt x="1486348" y="981934"/>
                </a:lnTo>
                <a:lnTo>
                  <a:pt x="1522737" y="955870"/>
                </a:lnTo>
                <a:lnTo>
                  <a:pt x="1558168" y="928428"/>
                </a:lnTo>
                <a:lnTo>
                  <a:pt x="1592595" y="899633"/>
                </a:lnTo>
                <a:lnTo>
                  <a:pt x="1625974" y="869506"/>
                </a:lnTo>
                <a:lnTo>
                  <a:pt x="1658261" y="838071"/>
                </a:lnTo>
                <a:lnTo>
                  <a:pt x="1689409" y="805350"/>
                </a:lnTo>
                <a:lnTo>
                  <a:pt x="1719375" y="771368"/>
                </a:lnTo>
                <a:lnTo>
                  <a:pt x="1748114" y="736146"/>
                </a:lnTo>
                <a:lnTo>
                  <a:pt x="1775580" y="699707"/>
                </a:lnTo>
                <a:lnTo>
                  <a:pt x="1801728" y="662075"/>
                </a:lnTo>
                <a:lnTo>
                  <a:pt x="1826515" y="623272"/>
                </a:lnTo>
                <a:lnTo>
                  <a:pt x="1849894" y="583322"/>
                </a:lnTo>
                <a:lnTo>
                  <a:pt x="1871822" y="542246"/>
                </a:lnTo>
                <a:lnTo>
                  <a:pt x="1892253" y="500069"/>
                </a:lnTo>
                <a:lnTo>
                  <a:pt x="1911142" y="456813"/>
                </a:lnTo>
                <a:lnTo>
                  <a:pt x="1928444" y="412501"/>
                </a:lnTo>
                <a:lnTo>
                  <a:pt x="1944115" y="367157"/>
                </a:lnTo>
                <a:lnTo>
                  <a:pt x="809243" y="0"/>
                </a:lnTo>
                <a:close/>
              </a:path>
            </a:pathLst>
          </a:custGeom>
          <a:solidFill>
            <a:srgbClr val="1EC7F3"/>
          </a:solidFill>
        </p:spPr>
        <p:txBody>
          <a:bodyPr wrap="square" lIns="0" tIns="0" rIns="0" bIns="0" rtlCol="0"/>
          <a:lstStyle/>
          <a:p/>
        </p:txBody>
      </p:sp>
      <p:sp>
        <p:nvSpPr>
          <p:cNvPr id="44" name="object 44"/>
          <p:cNvSpPr/>
          <p:nvPr/>
        </p:nvSpPr>
        <p:spPr>
          <a:xfrm>
            <a:off x="5466139" y="3520821"/>
            <a:ext cx="1192530" cy="2068830"/>
          </a:xfrm>
          <a:custGeom>
            <a:avLst/>
            <a:gdLst/>
            <a:ahLst/>
            <a:cxnLst/>
            <a:rect l="l" t="t" r="r" b="b"/>
            <a:pathLst>
              <a:path w="1192529" h="2068829">
                <a:moveTo>
                  <a:pt x="1192470" y="0"/>
                </a:moveTo>
                <a:lnTo>
                  <a:pt x="1142700" y="1037"/>
                </a:lnTo>
                <a:lnTo>
                  <a:pt x="1093213" y="4134"/>
                </a:lnTo>
                <a:lnTo>
                  <a:pt x="1044065" y="9265"/>
                </a:lnTo>
                <a:lnTo>
                  <a:pt x="995315" y="16404"/>
                </a:lnTo>
                <a:lnTo>
                  <a:pt x="947021" y="25526"/>
                </a:lnTo>
                <a:lnTo>
                  <a:pt x="899239" y="36608"/>
                </a:lnTo>
                <a:lnTo>
                  <a:pt x="852028" y="49622"/>
                </a:lnTo>
                <a:lnTo>
                  <a:pt x="805445" y="64544"/>
                </a:lnTo>
                <a:lnTo>
                  <a:pt x="759548" y="81349"/>
                </a:lnTo>
                <a:lnTo>
                  <a:pt x="714395" y="100012"/>
                </a:lnTo>
                <a:lnTo>
                  <a:pt x="670042" y="120508"/>
                </a:lnTo>
                <a:lnTo>
                  <a:pt x="626548" y="142810"/>
                </a:lnTo>
                <a:lnTo>
                  <a:pt x="583970" y="166896"/>
                </a:lnTo>
                <a:lnTo>
                  <a:pt x="542367" y="192738"/>
                </a:lnTo>
                <a:lnTo>
                  <a:pt x="501795" y="220313"/>
                </a:lnTo>
                <a:lnTo>
                  <a:pt x="462312" y="249594"/>
                </a:lnTo>
                <a:lnTo>
                  <a:pt x="423975" y="280557"/>
                </a:lnTo>
                <a:lnTo>
                  <a:pt x="386844" y="313177"/>
                </a:lnTo>
                <a:lnTo>
                  <a:pt x="350974" y="347428"/>
                </a:lnTo>
                <a:lnTo>
                  <a:pt x="316424" y="383285"/>
                </a:lnTo>
                <a:lnTo>
                  <a:pt x="284574" y="419165"/>
                </a:lnTo>
                <a:lnTo>
                  <a:pt x="254423" y="455961"/>
                </a:lnTo>
                <a:lnTo>
                  <a:pt x="225970" y="493623"/>
                </a:lnTo>
                <a:lnTo>
                  <a:pt x="199213" y="532100"/>
                </a:lnTo>
                <a:lnTo>
                  <a:pt x="174149" y="571342"/>
                </a:lnTo>
                <a:lnTo>
                  <a:pt x="150778" y="611299"/>
                </a:lnTo>
                <a:lnTo>
                  <a:pt x="129096" y="651920"/>
                </a:lnTo>
                <a:lnTo>
                  <a:pt x="109102" y="693155"/>
                </a:lnTo>
                <a:lnTo>
                  <a:pt x="90794" y="734954"/>
                </a:lnTo>
                <a:lnTo>
                  <a:pt x="74170" y="777265"/>
                </a:lnTo>
                <a:lnTo>
                  <a:pt x="59227" y="820040"/>
                </a:lnTo>
                <a:lnTo>
                  <a:pt x="45965" y="863227"/>
                </a:lnTo>
                <a:lnTo>
                  <a:pt x="34380" y="906776"/>
                </a:lnTo>
                <a:lnTo>
                  <a:pt x="24472" y="950637"/>
                </a:lnTo>
                <a:lnTo>
                  <a:pt x="16237" y="994759"/>
                </a:lnTo>
                <a:lnTo>
                  <a:pt x="9675" y="1039092"/>
                </a:lnTo>
                <a:lnTo>
                  <a:pt x="4782" y="1083586"/>
                </a:lnTo>
                <a:lnTo>
                  <a:pt x="1558" y="1128190"/>
                </a:lnTo>
                <a:lnTo>
                  <a:pt x="0" y="1172854"/>
                </a:lnTo>
                <a:lnTo>
                  <a:pt x="105" y="1217528"/>
                </a:lnTo>
                <a:lnTo>
                  <a:pt x="1873" y="1262161"/>
                </a:lnTo>
                <a:lnTo>
                  <a:pt x="5301" y="1306703"/>
                </a:lnTo>
                <a:lnTo>
                  <a:pt x="10387" y="1351103"/>
                </a:lnTo>
                <a:lnTo>
                  <a:pt x="17130" y="1395312"/>
                </a:lnTo>
                <a:lnTo>
                  <a:pt x="25526" y="1439278"/>
                </a:lnTo>
                <a:lnTo>
                  <a:pt x="35575" y="1482952"/>
                </a:lnTo>
                <a:lnTo>
                  <a:pt x="47274" y="1526283"/>
                </a:lnTo>
                <a:lnTo>
                  <a:pt x="60621" y="1569220"/>
                </a:lnTo>
                <a:lnTo>
                  <a:pt x="75614" y="1611714"/>
                </a:lnTo>
                <a:lnTo>
                  <a:pt x="92252" y="1653714"/>
                </a:lnTo>
                <a:lnTo>
                  <a:pt x="110532" y="1695169"/>
                </a:lnTo>
                <a:lnTo>
                  <a:pt x="130453" y="1736030"/>
                </a:lnTo>
                <a:lnTo>
                  <a:pt x="152012" y="1776245"/>
                </a:lnTo>
                <a:lnTo>
                  <a:pt x="175207" y="1815765"/>
                </a:lnTo>
                <a:lnTo>
                  <a:pt x="200037" y="1854539"/>
                </a:lnTo>
                <a:lnTo>
                  <a:pt x="226499" y="1892518"/>
                </a:lnTo>
                <a:lnTo>
                  <a:pt x="254591" y="1929649"/>
                </a:lnTo>
                <a:lnTo>
                  <a:pt x="284312" y="1965884"/>
                </a:lnTo>
                <a:lnTo>
                  <a:pt x="315660" y="2001171"/>
                </a:lnTo>
                <a:lnTo>
                  <a:pt x="348632" y="2035461"/>
                </a:lnTo>
                <a:lnTo>
                  <a:pt x="383226" y="2068702"/>
                </a:lnTo>
                <a:lnTo>
                  <a:pt x="1192470" y="1192656"/>
                </a:lnTo>
                <a:lnTo>
                  <a:pt x="1192470" y="0"/>
                </a:lnTo>
                <a:close/>
              </a:path>
            </a:pathLst>
          </a:custGeom>
          <a:solidFill>
            <a:srgbClr val="F1F1F1"/>
          </a:solidFill>
        </p:spPr>
        <p:txBody>
          <a:bodyPr wrap="square" lIns="0" tIns="0" rIns="0" bIns="0" rtlCol="0"/>
          <a:lstStyle/>
          <a:p/>
        </p:txBody>
      </p:sp>
      <p:sp>
        <p:nvSpPr>
          <p:cNvPr id="45" name="object 45"/>
          <p:cNvSpPr/>
          <p:nvPr/>
        </p:nvSpPr>
        <p:spPr>
          <a:xfrm>
            <a:off x="6829043" y="3450335"/>
            <a:ext cx="745490" cy="82550"/>
          </a:xfrm>
          <a:custGeom>
            <a:avLst/>
            <a:gdLst/>
            <a:ahLst/>
            <a:cxnLst/>
            <a:rect l="l" t="t" r="r" b="b"/>
            <a:pathLst>
              <a:path w="745490" h="82550">
                <a:moveTo>
                  <a:pt x="0" y="82296"/>
                </a:moveTo>
                <a:lnTo>
                  <a:pt x="688848" y="0"/>
                </a:lnTo>
                <a:lnTo>
                  <a:pt x="745235" y="0"/>
                </a:lnTo>
              </a:path>
            </a:pathLst>
          </a:custGeom>
          <a:ln w="9525">
            <a:solidFill>
              <a:srgbClr val="585858"/>
            </a:solidFill>
          </a:ln>
        </p:spPr>
        <p:txBody>
          <a:bodyPr wrap="square" lIns="0" tIns="0" rIns="0" bIns="0" rtlCol="0"/>
          <a:lstStyle/>
          <a:p/>
        </p:txBody>
      </p:sp>
      <p:sp>
        <p:nvSpPr>
          <p:cNvPr id="46" name="object 46"/>
          <p:cNvSpPr/>
          <p:nvPr/>
        </p:nvSpPr>
        <p:spPr>
          <a:xfrm>
            <a:off x="7391400" y="3773423"/>
            <a:ext cx="478790" cy="269875"/>
          </a:xfrm>
          <a:custGeom>
            <a:avLst/>
            <a:gdLst/>
            <a:ahLst/>
            <a:cxnLst/>
            <a:rect l="l" t="t" r="r" b="b"/>
            <a:pathLst>
              <a:path w="478790" h="269875">
                <a:moveTo>
                  <a:pt x="0" y="0"/>
                </a:moveTo>
                <a:lnTo>
                  <a:pt x="422148" y="269748"/>
                </a:lnTo>
                <a:lnTo>
                  <a:pt x="478535" y="269748"/>
                </a:lnTo>
              </a:path>
            </a:pathLst>
          </a:custGeom>
          <a:ln w="9525">
            <a:solidFill>
              <a:srgbClr val="585858"/>
            </a:solidFill>
          </a:ln>
        </p:spPr>
        <p:txBody>
          <a:bodyPr wrap="square" lIns="0" tIns="0" rIns="0" bIns="0" rtlCol="0"/>
          <a:lstStyle/>
          <a:p/>
        </p:txBody>
      </p:sp>
      <p:sp>
        <p:nvSpPr>
          <p:cNvPr id="47" name="object 47"/>
          <p:cNvSpPr/>
          <p:nvPr/>
        </p:nvSpPr>
        <p:spPr>
          <a:xfrm>
            <a:off x="5352288" y="4046220"/>
            <a:ext cx="195580" cy="233679"/>
          </a:xfrm>
          <a:custGeom>
            <a:avLst/>
            <a:gdLst/>
            <a:ahLst/>
            <a:cxnLst/>
            <a:rect l="l" t="t" r="r" b="b"/>
            <a:pathLst>
              <a:path w="195579" h="233679">
                <a:moveTo>
                  <a:pt x="195072" y="233171"/>
                </a:moveTo>
                <a:lnTo>
                  <a:pt x="57912" y="0"/>
                </a:lnTo>
                <a:lnTo>
                  <a:pt x="0" y="0"/>
                </a:lnTo>
              </a:path>
            </a:pathLst>
          </a:custGeom>
          <a:ln w="9525">
            <a:solidFill>
              <a:srgbClr val="585858"/>
            </a:solidFill>
          </a:ln>
        </p:spPr>
        <p:txBody>
          <a:bodyPr wrap="square" lIns="0" tIns="0" rIns="0" bIns="0" rtlCol="0"/>
          <a:lstStyle/>
          <a:p/>
        </p:txBody>
      </p:sp>
      <p:sp>
        <p:nvSpPr>
          <p:cNvPr id="48" name="object 48"/>
          <p:cNvSpPr txBox="1"/>
          <p:nvPr/>
        </p:nvSpPr>
        <p:spPr>
          <a:xfrm>
            <a:off x="5039359" y="2725038"/>
            <a:ext cx="3524250" cy="522605"/>
          </a:xfrm>
          <a:prstGeom prst="rect">
            <a:avLst/>
          </a:prstGeom>
        </p:spPr>
        <p:txBody>
          <a:bodyPr vert="horz" wrap="square" lIns="0" tIns="13335" rIns="0" bIns="0" rtlCol="0">
            <a:spAutoFit/>
          </a:bodyPr>
          <a:lstStyle/>
          <a:p>
            <a:pPr marL="12700">
              <a:lnSpc>
                <a:spcPct val="100000"/>
              </a:lnSpc>
              <a:spcBef>
                <a:spcPts val="105"/>
              </a:spcBef>
            </a:pPr>
            <a:r>
              <a:rPr lang="en-US" sz="1400" b="1" spc="-5" dirty="0">
                <a:solidFill>
                  <a:srgbClr val="404040"/>
                </a:solidFill>
                <a:latin typeface="微软雅黑" panose="020B0503020204020204" charset="-122"/>
                <a:cs typeface="微软雅黑" panose="020B0503020204020204" charset="-122"/>
              </a:rPr>
              <a:t>      </a:t>
            </a:r>
            <a:r>
              <a:rPr sz="1400" b="1" dirty="0">
                <a:solidFill>
                  <a:srgbClr val="404040"/>
                </a:solidFill>
                <a:latin typeface="微软雅黑" panose="020B0503020204020204" charset="-122"/>
                <a:cs typeface="微软雅黑" panose="020B0503020204020204" charset="-122"/>
              </a:rPr>
              <a:t>我国企业应用连续</a:t>
            </a:r>
            <a:r>
              <a:rPr sz="1400" b="1" spc="-15" dirty="0">
                <a:solidFill>
                  <a:srgbClr val="404040"/>
                </a:solidFill>
                <a:latin typeface="微软雅黑" panose="020B0503020204020204" charset="-122"/>
                <a:cs typeface="微软雅黑" panose="020B0503020204020204" charset="-122"/>
              </a:rPr>
              <a:t>性</a:t>
            </a:r>
            <a:r>
              <a:rPr sz="1400" b="1" dirty="0">
                <a:solidFill>
                  <a:srgbClr val="404040"/>
                </a:solidFill>
                <a:latin typeface="微软雅黑" panose="020B0503020204020204" charset="-122"/>
                <a:cs typeface="微软雅黑" panose="020B0503020204020204" charset="-122"/>
              </a:rPr>
              <a:t>管理</a:t>
            </a:r>
            <a:r>
              <a:rPr sz="1400" b="1" spc="-15" dirty="0">
                <a:solidFill>
                  <a:srgbClr val="404040"/>
                </a:solidFill>
                <a:latin typeface="微软雅黑" panose="020B0503020204020204" charset="-122"/>
                <a:cs typeface="微软雅黑" panose="020B0503020204020204" charset="-122"/>
              </a:rPr>
              <a:t>能</a:t>
            </a:r>
            <a:r>
              <a:rPr sz="1400" b="1" dirty="0">
                <a:solidFill>
                  <a:srgbClr val="404040"/>
                </a:solidFill>
                <a:latin typeface="微软雅黑" panose="020B0503020204020204" charset="-122"/>
                <a:cs typeface="微软雅黑" panose="020B0503020204020204" charset="-122"/>
              </a:rPr>
              <a:t>力状况</a:t>
            </a:r>
            <a:endParaRPr sz="1400">
              <a:latin typeface="微软雅黑" panose="020B0503020204020204" charset="-122"/>
              <a:cs typeface="微软雅黑" panose="020B0503020204020204" charset="-122"/>
            </a:endParaRPr>
          </a:p>
          <a:p>
            <a:pPr marR="5080" algn="r">
              <a:lnSpc>
                <a:spcPct val="100000"/>
              </a:lnSpc>
              <a:spcBef>
                <a:spcPts val="1095"/>
              </a:spcBef>
            </a:pPr>
            <a:r>
              <a:rPr sz="1000" spc="-5" dirty="0">
                <a:solidFill>
                  <a:srgbClr val="585858"/>
                </a:solidFill>
                <a:latin typeface="微软雅黑" panose="020B0503020204020204" charset="-122"/>
                <a:cs typeface="微软雅黑" panose="020B0503020204020204" charset="-122"/>
              </a:rPr>
              <a:t>RT</a:t>
            </a:r>
            <a:r>
              <a:rPr sz="1000" dirty="0">
                <a:solidFill>
                  <a:srgbClr val="585858"/>
                </a:solidFill>
                <a:latin typeface="微软雅黑" panose="020B0503020204020204" charset="-122"/>
                <a:cs typeface="微软雅黑" panose="020B0503020204020204" charset="-122"/>
              </a:rPr>
              <a:t>O</a:t>
            </a:r>
            <a:r>
              <a:rPr sz="1000" spc="-5" dirty="0">
                <a:solidFill>
                  <a:srgbClr val="585858"/>
                </a:solidFill>
                <a:latin typeface="微软雅黑" panose="020B0503020204020204" charset="-122"/>
                <a:cs typeface="微软雅黑" panose="020B0503020204020204" charset="-122"/>
              </a:rPr>
              <a:t>99.995</a:t>
            </a:r>
            <a:r>
              <a:rPr sz="1000"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以</a:t>
            </a:r>
            <a:endParaRPr sz="1000">
              <a:latin typeface="微软雅黑" panose="020B0503020204020204" charset="-122"/>
              <a:cs typeface="微软雅黑" panose="020B0503020204020204" charset="-122"/>
            </a:endParaRPr>
          </a:p>
        </p:txBody>
      </p:sp>
      <p:sp>
        <p:nvSpPr>
          <p:cNvPr id="49" name="object 49"/>
          <p:cNvSpPr txBox="1"/>
          <p:nvPr/>
        </p:nvSpPr>
        <p:spPr>
          <a:xfrm>
            <a:off x="7607045" y="3229739"/>
            <a:ext cx="1010285" cy="1506855"/>
          </a:xfrm>
          <a:prstGeom prst="rect">
            <a:avLst/>
          </a:prstGeom>
        </p:spPr>
        <p:txBody>
          <a:bodyPr vert="horz" wrap="square" lIns="0" tIns="78740" rIns="0" bIns="0" rtlCol="0">
            <a:spAutoFit/>
          </a:bodyPr>
          <a:lstStyle/>
          <a:p>
            <a:pPr marR="16510" algn="ctr">
              <a:lnSpc>
                <a:spcPct val="100000"/>
              </a:lnSpc>
              <a:spcBef>
                <a:spcPts val="620"/>
              </a:spcBef>
            </a:pPr>
            <a:r>
              <a:rPr sz="1000" spc="-10" dirty="0">
                <a:solidFill>
                  <a:srgbClr val="585858"/>
                </a:solidFill>
                <a:latin typeface="微软雅黑" panose="020B0503020204020204" charset="-122"/>
                <a:cs typeface="微软雅黑" panose="020B0503020204020204" charset="-122"/>
              </a:rPr>
              <a:t>上，</a:t>
            </a:r>
            <a:r>
              <a:rPr sz="1000" spc="-5" dirty="0">
                <a:solidFill>
                  <a:srgbClr val="585858"/>
                </a:solidFill>
                <a:latin typeface="微软雅黑" panose="020B0503020204020204" charset="-122"/>
                <a:cs typeface="微软雅黑" panose="020B0503020204020204" charset="-122"/>
              </a:rPr>
              <a:t>3</a:t>
            </a:r>
            <a:r>
              <a:rPr sz="1000" spc="-10" dirty="0">
                <a:solidFill>
                  <a:srgbClr val="585858"/>
                </a:solidFill>
                <a:latin typeface="微软雅黑" panose="020B0503020204020204" charset="-122"/>
                <a:cs typeface="微软雅黑" panose="020B0503020204020204" charset="-122"/>
              </a:rPr>
              <a:t>分钟解决问</a:t>
            </a:r>
            <a:endParaRPr sz="1000">
              <a:latin typeface="微软雅黑" panose="020B0503020204020204" charset="-122"/>
              <a:cs typeface="微软雅黑" panose="020B0503020204020204" charset="-122"/>
            </a:endParaRPr>
          </a:p>
          <a:p>
            <a:pPr marR="15240" algn="ctr">
              <a:lnSpc>
                <a:spcPct val="100000"/>
              </a:lnSpc>
              <a:spcBef>
                <a:spcPts val="520"/>
              </a:spcBef>
            </a:pPr>
            <a:r>
              <a:rPr sz="1000" spc="-5" dirty="0">
                <a:solidFill>
                  <a:srgbClr val="585858"/>
                </a:solidFill>
                <a:latin typeface="微软雅黑" panose="020B0503020204020204" charset="-122"/>
                <a:cs typeface="微软雅黑" panose="020B0503020204020204" charset="-122"/>
              </a:rPr>
              <a:t>题</a:t>
            </a:r>
            <a:endParaRPr sz="1000">
              <a:latin typeface="微软雅黑" panose="020B0503020204020204" charset="-122"/>
              <a:cs typeface="微软雅黑" panose="020B0503020204020204" charset="-122"/>
            </a:endParaRPr>
          </a:p>
          <a:p>
            <a:pPr marL="292735" marR="8890" indent="53340">
              <a:lnSpc>
                <a:spcPct val="113000"/>
              </a:lnSpc>
              <a:spcBef>
                <a:spcPts val="360"/>
              </a:spcBef>
            </a:pPr>
            <a:r>
              <a:rPr sz="1000" spc="-5" dirty="0">
                <a:solidFill>
                  <a:srgbClr val="585858"/>
                </a:solidFill>
                <a:latin typeface="微软雅黑" panose="020B0503020204020204" charset="-122"/>
                <a:cs typeface="微软雅黑" panose="020B0503020204020204" charset="-122"/>
              </a:rPr>
              <a:t>4.6%  RT</a:t>
            </a:r>
            <a:r>
              <a:rPr sz="1000" dirty="0">
                <a:solidFill>
                  <a:srgbClr val="585858"/>
                </a:solidFill>
                <a:latin typeface="微软雅黑" panose="020B0503020204020204" charset="-122"/>
                <a:cs typeface="微软雅黑" panose="020B0503020204020204" charset="-122"/>
              </a:rPr>
              <a:t>O</a:t>
            </a:r>
            <a:r>
              <a:rPr sz="1000" spc="-5" dirty="0">
                <a:solidFill>
                  <a:srgbClr val="585858"/>
                </a:solidFill>
                <a:latin typeface="微软雅黑" panose="020B0503020204020204" charset="-122"/>
                <a:cs typeface="微软雅黑" panose="020B0503020204020204" charset="-122"/>
              </a:rPr>
              <a:t>99.99%</a:t>
            </a:r>
            <a:endParaRPr sz="1000">
              <a:latin typeface="微软雅黑" panose="020B0503020204020204" charset="-122"/>
              <a:cs typeface="微软雅黑" panose="020B0503020204020204" charset="-122"/>
            </a:endParaRPr>
          </a:p>
          <a:p>
            <a:pPr marL="276860" algn="ctr">
              <a:lnSpc>
                <a:spcPct val="100000"/>
              </a:lnSpc>
              <a:spcBef>
                <a:spcPts val="515"/>
              </a:spcBef>
            </a:pPr>
            <a:r>
              <a:rPr sz="1000" spc="-5" dirty="0">
                <a:solidFill>
                  <a:srgbClr val="585858"/>
                </a:solidFill>
                <a:latin typeface="微软雅黑" panose="020B0503020204020204" charset="-122"/>
                <a:cs typeface="微软雅黑" panose="020B0503020204020204" charset="-122"/>
              </a:rPr>
              <a:t>，5分钟解决</a:t>
            </a:r>
            <a:endParaRPr sz="1000">
              <a:latin typeface="微软雅黑" panose="020B0503020204020204" charset="-122"/>
              <a:cs typeface="微软雅黑" panose="020B0503020204020204" charset="-122"/>
            </a:endParaRPr>
          </a:p>
          <a:p>
            <a:pPr marL="276860" algn="ctr">
              <a:lnSpc>
                <a:spcPct val="100000"/>
              </a:lnSpc>
              <a:spcBef>
                <a:spcPts val="515"/>
              </a:spcBef>
            </a:pPr>
            <a:r>
              <a:rPr sz="1000" spc="-10" dirty="0">
                <a:solidFill>
                  <a:srgbClr val="585858"/>
                </a:solidFill>
                <a:latin typeface="微软雅黑" panose="020B0503020204020204" charset="-122"/>
                <a:cs typeface="微软雅黑" panose="020B0503020204020204" charset="-122"/>
              </a:rPr>
              <a:t>问题</a:t>
            </a:r>
            <a:endParaRPr sz="1000">
              <a:latin typeface="微软雅黑" panose="020B0503020204020204" charset="-122"/>
              <a:cs typeface="微软雅黑" panose="020B0503020204020204" charset="-122"/>
            </a:endParaRPr>
          </a:p>
          <a:p>
            <a:pPr marL="274955" algn="ctr">
              <a:lnSpc>
                <a:spcPct val="100000"/>
              </a:lnSpc>
              <a:spcBef>
                <a:spcPts val="520"/>
              </a:spcBef>
            </a:pPr>
            <a:r>
              <a:rPr sz="1000" spc="-5" dirty="0">
                <a:solidFill>
                  <a:srgbClr val="585858"/>
                </a:solidFill>
                <a:latin typeface="微软雅黑" panose="020B0503020204020204" charset="-122"/>
                <a:cs typeface="微软雅黑" panose="020B0503020204020204" charset="-122"/>
              </a:rPr>
              <a:t>11.9%</a:t>
            </a:r>
            <a:endParaRPr sz="1000">
              <a:latin typeface="微软雅黑" panose="020B0503020204020204" charset="-122"/>
              <a:cs typeface="微软雅黑" panose="020B0503020204020204" charset="-122"/>
            </a:endParaRPr>
          </a:p>
        </p:txBody>
      </p:sp>
      <p:sp>
        <p:nvSpPr>
          <p:cNvPr id="50" name="object 50"/>
          <p:cNvSpPr txBox="1"/>
          <p:nvPr/>
        </p:nvSpPr>
        <p:spPr>
          <a:xfrm>
            <a:off x="7878318" y="4868951"/>
            <a:ext cx="725805" cy="897890"/>
          </a:xfrm>
          <a:prstGeom prst="rect">
            <a:avLst/>
          </a:prstGeom>
        </p:spPr>
        <p:txBody>
          <a:bodyPr vert="horz" wrap="square" lIns="0" tIns="78105" rIns="0" bIns="0" rtlCol="0">
            <a:spAutoFit/>
          </a:bodyPr>
          <a:lstStyle/>
          <a:p>
            <a:pPr algn="ctr">
              <a:lnSpc>
                <a:spcPct val="100000"/>
              </a:lnSpc>
              <a:spcBef>
                <a:spcPts val="615"/>
              </a:spcBef>
            </a:pPr>
            <a:r>
              <a:rPr sz="1000" spc="-5" dirty="0">
                <a:solidFill>
                  <a:srgbClr val="585858"/>
                </a:solidFill>
                <a:latin typeface="微软雅黑" panose="020B0503020204020204" charset="-122"/>
                <a:cs typeface="微软雅黑" panose="020B0503020204020204" charset="-122"/>
              </a:rPr>
              <a:t>RT</a:t>
            </a:r>
            <a:r>
              <a:rPr sz="1000" dirty="0">
                <a:solidFill>
                  <a:srgbClr val="585858"/>
                </a:solidFill>
                <a:latin typeface="微软雅黑" panose="020B0503020204020204" charset="-122"/>
                <a:cs typeface="微软雅黑" panose="020B0503020204020204" charset="-122"/>
              </a:rPr>
              <a:t>O</a:t>
            </a:r>
            <a:r>
              <a:rPr sz="1000" spc="-5" dirty="0">
                <a:solidFill>
                  <a:srgbClr val="585858"/>
                </a:solidFill>
                <a:latin typeface="微软雅黑" panose="020B0503020204020204" charset="-122"/>
                <a:cs typeface="微软雅黑" panose="020B0503020204020204" charset="-122"/>
              </a:rPr>
              <a:t>99.95%</a:t>
            </a:r>
            <a:endParaRPr sz="1000">
              <a:latin typeface="微软雅黑" panose="020B0503020204020204" charset="-122"/>
              <a:cs typeface="微软雅黑" panose="020B0503020204020204" charset="-122"/>
            </a:endParaRPr>
          </a:p>
          <a:p>
            <a:pPr marL="34925" marR="26670" algn="ctr">
              <a:lnSpc>
                <a:spcPct val="143000"/>
              </a:lnSpc>
            </a:pPr>
            <a:r>
              <a:rPr sz="1000" spc="-5" dirty="0">
                <a:solidFill>
                  <a:srgbClr val="585858"/>
                </a:solidFill>
                <a:latin typeface="微软雅黑" panose="020B0503020204020204" charset="-122"/>
                <a:cs typeface="微软雅黑" panose="020B0503020204020204" charset="-122"/>
              </a:rPr>
              <a:t>，10分钟解 决问题</a:t>
            </a:r>
            <a:endParaRPr sz="1000">
              <a:latin typeface="微软雅黑" panose="020B0503020204020204" charset="-122"/>
              <a:cs typeface="微软雅黑" panose="020B0503020204020204" charset="-122"/>
            </a:endParaRPr>
          </a:p>
          <a:p>
            <a:pPr algn="ctr">
              <a:lnSpc>
                <a:spcPct val="100000"/>
              </a:lnSpc>
              <a:spcBef>
                <a:spcPts val="520"/>
              </a:spcBef>
            </a:pPr>
            <a:r>
              <a:rPr sz="1000" spc="-5" dirty="0">
                <a:solidFill>
                  <a:srgbClr val="585858"/>
                </a:solidFill>
                <a:latin typeface="微软雅黑" panose="020B0503020204020204" charset="-122"/>
                <a:cs typeface="微软雅黑" panose="020B0503020204020204" charset="-122"/>
              </a:rPr>
              <a:t>13.5%</a:t>
            </a:r>
            <a:endParaRPr sz="1000">
              <a:latin typeface="微软雅黑" panose="020B0503020204020204" charset="-122"/>
              <a:cs typeface="微软雅黑" panose="020B0503020204020204" charset="-122"/>
            </a:endParaRPr>
          </a:p>
        </p:txBody>
      </p:sp>
      <p:sp>
        <p:nvSpPr>
          <p:cNvPr id="51" name="object 51"/>
          <p:cNvSpPr txBox="1"/>
          <p:nvPr/>
        </p:nvSpPr>
        <p:spPr>
          <a:xfrm>
            <a:off x="5120132" y="5552033"/>
            <a:ext cx="778510" cy="680085"/>
          </a:xfrm>
          <a:prstGeom prst="rect">
            <a:avLst/>
          </a:prstGeom>
        </p:spPr>
        <p:txBody>
          <a:bodyPr vert="horz" wrap="square" lIns="0" tIns="78740" rIns="0" bIns="0" rtlCol="0">
            <a:spAutoFit/>
          </a:bodyPr>
          <a:lstStyle/>
          <a:p>
            <a:pPr algn="ctr">
              <a:lnSpc>
                <a:spcPct val="100000"/>
              </a:lnSpc>
              <a:spcBef>
                <a:spcPts val="620"/>
              </a:spcBef>
            </a:pPr>
            <a:r>
              <a:rPr sz="1000" spc="-5" dirty="0">
                <a:solidFill>
                  <a:srgbClr val="585858"/>
                </a:solidFill>
                <a:latin typeface="微软雅黑" panose="020B0503020204020204" charset="-122"/>
                <a:cs typeface="微软雅黑" panose="020B0503020204020204" charset="-122"/>
              </a:rPr>
              <a:t>RTO99.9%，</a:t>
            </a:r>
            <a:endParaRPr sz="1000">
              <a:latin typeface="微软雅黑" panose="020B0503020204020204" charset="-122"/>
              <a:cs typeface="微软雅黑" panose="020B0503020204020204" charset="-122"/>
            </a:endParaRPr>
          </a:p>
          <a:p>
            <a:pPr algn="ctr">
              <a:lnSpc>
                <a:spcPct val="100000"/>
              </a:lnSpc>
              <a:spcBef>
                <a:spcPts val="515"/>
              </a:spcBef>
            </a:pPr>
            <a:r>
              <a:rPr sz="1000" spc="-5" dirty="0">
                <a:solidFill>
                  <a:srgbClr val="585858"/>
                </a:solidFill>
                <a:latin typeface="微软雅黑" panose="020B0503020204020204" charset="-122"/>
                <a:cs typeface="微软雅黑" panose="020B0503020204020204" charset="-122"/>
              </a:rPr>
              <a:t>30分钟恢复</a:t>
            </a:r>
            <a:endParaRPr sz="1000">
              <a:latin typeface="微软雅黑" panose="020B0503020204020204" charset="-122"/>
              <a:cs typeface="微软雅黑" panose="020B0503020204020204" charset="-122"/>
            </a:endParaRPr>
          </a:p>
          <a:p>
            <a:pPr algn="ctr">
              <a:lnSpc>
                <a:spcPct val="100000"/>
              </a:lnSpc>
              <a:spcBef>
                <a:spcPts val="515"/>
              </a:spcBef>
            </a:pPr>
            <a:r>
              <a:rPr sz="1000" spc="-5" dirty="0">
                <a:solidFill>
                  <a:srgbClr val="585858"/>
                </a:solidFill>
                <a:latin typeface="微软雅黑" panose="020B0503020204020204" charset="-122"/>
                <a:cs typeface="微软雅黑" panose="020B0503020204020204" charset="-122"/>
              </a:rPr>
              <a:t>31.9%</a:t>
            </a:r>
            <a:endParaRPr sz="1000">
              <a:latin typeface="微软雅黑" panose="020B0503020204020204" charset="-122"/>
              <a:cs typeface="微软雅黑" panose="020B0503020204020204" charset="-122"/>
            </a:endParaRPr>
          </a:p>
        </p:txBody>
      </p:sp>
      <p:sp>
        <p:nvSpPr>
          <p:cNvPr id="52" name="object 52"/>
          <p:cNvSpPr txBox="1"/>
          <p:nvPr/>
        </p:nvSpPr>
        <p:spPr>
          <a:xfrm>
            <a:off x="4821428" y="3188868"/>
            <a:ext cx="657860" cy="897255"/>
          </a:xfrm>
          <a:prstGeom prst="rect">
            <a:avLst/>
          </a:prstGeom>
        </p:spPr>
        <p:txBody>
          <a:bodyPr vert="horz" wrap="square" lIns="0" tIns="12700" rIns="0" bIns="0" rtlCol="0">
            <a:spAutoFit/>
          </a:bodyPr>
          <a:lstStyle/>
          <a:p>
            <a:pPr marL="12700" marR="5080" algn="ctr">
              <a:lnSpc>
                <a:spcPct val="143000"/>
              </a:lnSpc>
              <a:spcBef>
                <a:spcPts val="100"/>
              </a:spcBef>
            </a:pPr>
            <a:r>
              <a:rPr sz="1000" spc="-5" dirty="0">
                <a:solidFill>
                  <a:srgbClr val="585858"/>
                </a:solidFill>
                <a:latin typeface="微软雅黑" panose="020B0503020204020204" charset="-122"/>
                <a:cs typeface="微软雅黑" panose="020B0503020204020204" charset="-122"/>
              </a:rPr>
              <a:t>基础应急能 力，恢复时 间较长 38.1%</a:t>
            </a:r>
            <a:endParaRPr sz="1000">
              <a:latin typeface="微软雅黑" panose="020B0503020204020204" charset="-122"/>
              <a:cs typeface="微软雅黑" panose="020B0503020204020204" charset="-122"/>
            </a:endParaRPr>
          </a:p>
        </p:txBody>
      </p:sp>
      <p:sp>
        <p:nvSpPr>
          <p:cNvPr id="53" name="object 53"/>
          <p:cNvSpPr/>
          <p:nvPr/>
        </p:nvSpPr>
        <p:spPr>
          <a:xfrm>
            <a:off x="5876339" y="3911932"/>
            <a:ext cx="1582420" cy="1582420"/>
          </a:xfrm>
          <a:custGeom>
            <a:avLst/>
            <a:gdLst/>
            <a:ahLst/>
            <a:cxnLst/>
            <a:rect l="l" t="t" r="r" b="b"/>
            <a:pathLst>
              <a:path w="1582420" h="1582420">
                <a:moveTo>
                  <a:pt x="84913" y="434895"/>
                </a:moveTo>
                <a:lnTo>
                  <a:pt x="64516" y="478536"/>
                </a:lnTo>
                <a:lnTo>
                  <a:pt x="46986" y="522769"/>
                </a:lnTo>
                <a:lnTo>
                  <a:pt x="32289" y="567483"/>
                </a:lnTo>
                <a:lnTo>
                  <a:pt x="20386" y="612569"/>
                </a:lnTo>
                <a:lnTo>
                  <a:pt x="11243" y="657915"/>
                </a:lnTo>
                <a:lnTo>
                  <a:pt x="4821" y="703410"/>
                </a:lnTo>
                <a:lnTo>
                  <a:pt x="1086" y="748943"/>
                </a:lnTo>
                <a:lnTo>
                  <a:pt x="0" y="794404"/>
                </a:lnTo>
                <a:lnTo>
                  <a:pt x="1526" y="839682"/>
                </a:lnTo>
                <a:lnTo>
                  <a:pt x="5629" y="884666"/>
                </a:lnTo>
                <a:lnTo>
                  <a:pt x="12271" y="929245"/>
                </a:lnTo>
                <a:lnTo>
                  <a:pt x="21417" y="973308"/>
                </a:lnTo>
                <a:lnTo>
                  <a:pt x="33029" y="1016744"/>
                </a:lnTo>
                <a:lnTo>
                  <a:pt x="47072" y="1059444"/>
                </a:lnTo>
                <a:lnTo>
                  <a:pt x="63508" y="1101294"/>
                </a:lnTo>
                <a:lnTo>
                  <a:pt x="82301" y="1142186"/>
                </a:lnTo>
                <a:lnTo>
                  <a:pt x="103415" y="1182008"/>
                </a:lnTo>
                <a:lnTo>
                  <a:pt x="126814" y="1220649"/>
                </a:lnTo>
                <a:lnTo>
                  <a:pt x="152460" y="1257999"/>
                </a:lnTo>
                <a:lnTo>
                  <a:pt x="180317" y="1293946"/>
                </a:lnTo>
                <a:lnTo>
                  <a:pt x="210349" y="1328379"/>
                </a:lnTo>
                <a:lnTo>
                  <a:pt x="242519" y="1361189"/>
                </a:lnTo>
                <a:lnTo>
                  <a:pt x="276790" y="1392264"/>
                </a:lnTo>
                <a:lnTo>
                  <a:pt x="313127" y="1421493"/>
                </a:lnTo>
                <a:lnTo>
                  <a:pt x="351493" y="1448765"/>
                </a:lnTo>
                <a:lnTo>
                  <a:pt x="391850" y="1473970"/>
                </a:lnTo>
                <a:lnTo>
                  <a:pt x="434163" y="1496996"/>
                </a:lnTo>
                <a:lnTo>
                  <a:pt x="477819" y="1517449"/>
                </a:lnTo>
                <a:lnTo>
                  <a:pt x="522071" y="1535030"/>
                </a:lnTo>
                <a:lnTo>
                  <a:pt x="566806" y="1549776"/>
                </a:lnTo>
                <a:lnTo>
                  <a:pt x="611916" y="1561724"/>
                </a:lnTo>
                <a:lnTo>
                  <a:pt x="657287" y="1570910"/>
                </a:lnTo>
                <a:lnTo>
                  <a:pt x="702810" y="1577371"/>
                </a:lnTo>
                <a:lnTo>
                  <a:pt x="748373" y="1581142"/>
                </a:lnTo>
                <a:lnTo>
                  <a:pt x="793865" y="1582261"/>
                </a:lnTo>
                <a:lnTo>
                  <a:pt x="839176" y="1580765"/>
                </a:lnTo>
                <a:lnTo>
                  <a:pt x="884193" y="1576689"/>
                </a:lnTo>
                <a:lnTo>
                  <a:pt x="928806" y="1570070"/>
                </a:lnTo>
                <a:lnTo>
                  <a:pt x="972904" y="1560944"/>
                </a:lnTo>
                <a:lnTo>
                  <a:pt x="1016376" y="1549349"/>
                </a:lnTo>
                <a:lnTo>
                  <a:pt x="1059110" y="1535321"/>
                </a:lnTo>
                <a:lnTo>
                  <a:pt x="1100996" y="1518896"/>
                </a:lnTo>
                <a:lnTo>
                  <a:pt x="1141923" y="1500110"/>
                </a:lnTo>
                <a:lnTo>
                  <a:pt x="1181779" y="1479001"/>
                </a:lnTo>
                <a:lnTo>
                  <a:pt x="1220453" y="1455604"/>
                </a:lnTo>
                <a:lnTo>
                  <a:pt x="1257835" y="1429956"/>
                </a:lnTo>
                <a:lnTo>
                  <a:pt x="1293813" y="1402094"/>
                </a:lnTo>
                <a:lnTo>
                  <a:pt x="1328276" y="1372055"/>
                </a:lnTo>
                <a:lnTo>
                  <a:pt x="1361114" y="1339874"/>
                </a:lnTo>
                <a:lnTo>
                  <a:pt x="1392215" y="1305588"/>
                </a:lnTo>
                <a:lnTo>
                  <a:pt x="1421467" y="1269234"/>
                </a:lnTo>
                <a:lnTo>
                  <a:pt x="1448761" y="1230848"/>
                </a:lnTo>
                <a:lnTo>
                  <a:pt x="1473984" y="1190467"/>
                </a:lnTo>
                <a:lnTo>
                  <a:pt x="1497026" y="1148127"/>
                </a:lnTo>
                <a:lnTo>
                  <a:pt x="1517479" y="1104472"/>
                </a:lnTo>
                <a:lnTo>
                  <a:pt x="1535060" y="1060220"/>
                </a:lnTo>
                <a:lnTo>
                  <a:pt x="1549806" y="1015484"/>
                </a:lnTo>
                <a:lnTo>
                  <a:pt x="1561754" y="970375"/>
                </a:lnTo>
                <a:lnTo>
                  <a:pt x="1570940" y="925003"/>
                </a:lnTo>
                <a:lnTo>
                  <a:pt x="1577400" y="879480"/>
                </a:lnTo>
                <a:lnTo>
                  <a:pt x="1581172" y="833917"/>
                </a:lnTo>
                <a:lnTo>
                  <a:pt x="1582225" y="791130"/>
                </a:lnTo>
                <a:lnTo>
                  <a:pt x="791160" y="791130"/>
                </a:lnTo>
                <a:lnTo>
                  <a:pt x="84913" y="434895"/>
                </a:lnTo>
                <a:close/>
              </a:path>
              <a:path w="1582420" h="1582420">
                <a:moveTo>
                  <a:pt x="788455" y="0"/>
                </a:moveTo>
                <a:lnTo>
                  <a:pt x="743145" y="1496"/>
                </a:lnTo>
                <a:lnTo>
                  <a:pt x="698128" y="5572"/>
                </a:lnTo>
                <a:lnTo>
                  <a:pt x="653515" y="12191"/>
                </a:lnTo>
                <a:lnTo>
                  <a:pt x="609417" y="21316"/>
                </a:lnTo>
                <a:lnTo>
                  <a:pt x="565945" y="32911"/>
                </a:lnTo>
                <a:lnTo>
                  <a:pt x="523210" y="46940"/>
                </a:lnTo>
                <a:lnTo>
                  <a:pt x="481324" y="63365"/>
                </a:lnTo>
                <a:lnTo>
                  <a:pt x="440398" y="82151"/>
                </a:lnTo>
                <a:lnTo>
                  <a:pt x="400542" y="103260"/>
                </a:lnTo>
                <a:lnTo>
                  <a:pt x="361867" y="126657"/>
                </a:lnTo>
                <a:lnTo>
                  <a:pt x="324485" y="152305"/>
                </a:lnTo>
                <a:lnTo>
                  <a:pt x="288507" y="180166"/>
                </a:lnTo>
                <a:lnTo>
                  <a:pt x="254044" y="210206"/>
                </a:lnTo>
                <a:lnTo>
                  <a:pt x="221206" y="242387"/>
                </a:lnTo>
                <a:lnTo>
                  <a:pt x="190106" y="276673"/>
                </a:lnTo>
                <a:lnTo>
                  <a:pt x="160853" y="313027"/>
                </a:lnTo>
                <a:lnTo>
                  <a:pt x="133560" y="351413"/>
                </a:lnTo>
                <a:lnTo>
                  <a:pt x="108336" y="391794"/>
                </a:lnTo>
                <a:lnTo>
                  <a:pt x="85294" y="434133"/>
                </a:lnTo>
                <a:lnTo>
                  <a:pt x="791160" y="791130"/>
                </a:lnTo>
                <a:lnTo>
                  <a:pt x="1582225" y="791130"/>
                </a:lnTo>
                <a:lnTo>
                  <a:pt x="1582291" y="788425"/>
                </a:lnTo>
                <a:lnTo>
                  <a:pt x="1580794" y="743115"/>
                </a:lnTo>
                <a:lnTo>
                  <a:pt x="1576718" y="698098"/>
                </a:lnTo>
                <a:lnTo>
                  <a:pt x="1570100" y="653485"/>
                </a:lnTo>
                <a:lnTo>
                  <a:pt x="1560974" y="609387"/>
                </a:lnTo>
                <a:lnTo>
                  <a:pt x="1549379" y="565915"/>
                </a:lnTo>
                <a:lnTo>
                  <a:pt x="1535351" y="523181"/>
                </a:lnTo>
                <a:lnTo>
                  <a:pt x="1518925" y="481295"/>
                </a:lnTo>
                <a:lnTo>
                  <a:pt x="1500140" y="440368"/>
                </a:lnTo>
                <a:lnTo>
                  <a:pt x="1479030" y="400512"/>
                </a:lnTo>
                <a:lnTo>
                  <a:pt x="1455634" y="361837"/>
                </a:lnTo>
                <a:lnTo>
                  <a:pt x="1429986" y="324456"/>
                </a:lnTo>
                <a:lnTo>
                  <a:pt x="1402124" y="288477"/>
                </a:lnTo>
                <a:lnTo>
                  <a:pt x="1372085" y="254014"/>
                </a:lnTo>
                <a:lnTo>
                  <a:pt x="1339904" y="221177"/>
                </a:lnTo>
                <a:lnTo>
                  <a:pt x="1305618" y="190076"/>
                </a:lnTo>
                <a:lnTo>
                  <a:pt x="1269264" y="160823"/>
                </a:lnTo>
                <a:lnTo>
                  <a:pt x="1230878" y="133530"/>
                </a:lnTo>
                <a:lnTo>
                  <a:pt x="1190497" y="108307"/>
                </a:lnTo>
                <a:lnTo>
                  <a:pt x="1148157" y="85264"/>
                </a:lnTo>
                <a:lnTo>
                  <a:pt x="1104501" y="64812"/>
                </a:lnTo>
                <a:lnTo>
                  <a:pt x="1060250" y="47231"/>
                </a:lnTo>
                <a:lnTo>
                  <a:pt x="1015514" y="32485"/>
                </a:lnTo>
                <a:lnTo>
                  <a:pt x="970405" y="20537"/>
                </a:lnTo>
                <a:lnTo>
                  <a:pt x="925033" y="11351"/>
                </a:lnTo>
                <a:lnTo>
                  <a:pt x="879510" y="4890"/>
                </a:lnTo>
                <a:lnTo>
                  <a:pt x="833947" y="1119"/>
                </a:lnTo>
                <a:lnTo>
                  <a:pt x="788455" y="0"/>
                </a:lnTo>
                <a:close/>
              </a:path>
            </a:pathLst>
          </a:custGeom>
          <a:solidFill>
            <a:srgbClr val="FFFFFF">
              <a:alpha val="50195"/>
            </a:srgbClr>
          </a:solidFill>
        </p:spPr>
        <p:txBody>
          <a:bodyPr wrap="square" lIns="0" tIns="0" rIns="0" bIns="0" rtlCol="0"/>
          <a:lstStyle/>
          <a:p/>
        </p:txBody>
      </p:sp>
      <p:sp>
        <p:nvSpPr>
          <p:cNvPr id="54" name="object 54"/>
          <p:cNvSpPr txBox="1"/>
          <p:nvPr/>
        </p:nvSpPr>
        <p:spPr>
          <a:xfrm>
            <a:off x="526795" y="6359916"/>
            <a:ext cx="287528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中国信通院，</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55" name="object 55"/>
          <p:cNvSpPr txBox="1"/>
          <p:nvPr/>
        </p:nvSpPr>
        <p:spPr>
          <a:xfrm>
            <a:off x="4703445" y="6359916"/>
            <a:ext cx="287528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中国信通院，</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56" name="object 56"/>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57" name="object 57"/>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58" name="object 58"/>
          <p:cNvSpPr txBox="1"/>
          <p:nvPr/>
        </p:nvSpPr>
        <p:spPr>
          <a:xfrm>
            <a:off x="3423232"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60" name="object 60"/>
          <p:cNvSpPr txBox="1"/>
          <p:nvPr/>
        </p:nvSpPr>
        <p:spPr>
          <a:xfrm>
            <a:off x="7600008"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4</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5563870" cy="513715"/>
          </a:xfrm>
          <a:prstGeom prst="rect">
            <a:avLst/>
          </a:prstGeom>
        </p:spPr>
        <p:txBody>
          <a:bodyPr vert="horz" wrap="square" lIns="0" tIns="13335" rIns="0" bIns="0" rtlCol="0">
            <a:spAutoFit/>
          </a:bodyPr>
          <a:lstStyle/>
          <a:p>
            <a:pPr marL="12700">
              <a:lnSpc>
                <a:spcPct val="100000"/>
              </a:lnSpc>
              <a:spcBef>
                <a:spcPts val="105"/>
              </a:spcBef>
            </a:pPr>
            <a:r>
              <a:rPr dirty="0"/>
              <a:t>初识</a:t>
            </a:r>
            <a:r>
              <a:rPr dirty="0">
                <a:latin typeface="Arial" panose="020B0604020202020204"/>
                <a:cs typeface="Arial" panose="020B0604020202020204"/>
              </a:rPr>
              <a:t>DevOps</a:t>
            </a:r>
            <a:r>
              <a:rPr dirty="0"/>
              <a:t>：开发运</a:t>
            </a:r>
            <a:r>
              <a:rPr spc="-15" dirty="0"/>
              <a:t>维</a:t>
            </a:r>
            <a:r>
              <a:rPr dirty="0"/>
              <a:t>一体化</a:t>
            </a:r>
            <a:endParaRPr dirty="0"/>
          </a:p>
        </p:txBody>
      </p:sp>
      <p:sp>
        <p:nvSpPr>
          <p:cNvPr id="8" name="object 8"/>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9" name="object 9"/>
          <p:cNvSpPr txBox="1"/>
          <p:nvPr/>
        </p:nvSpPr>
        <p:spPr>
          <a:xfrm>
            <a:off x="526795" y="1062685"/>
            <a:ext cx="8166734" cy="200596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不只是技术，不只是工具，不只是流程</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一词</a:t>
            </a:r>
            <a:r>
              <a:rPr sz="1200" spc="20" dirty="0">
                <a:solidFill>
                  <a:srgbClr val="585858"/>
                </a:solidFill>
                <a:latin typeface="微软雅黑" panose="020B0503020204020204" charset="-122"/>
                <a:cs typeface="微软雅黑" panose="020B0503020204020204" charset="-122"/>
              </a:rPr>
              <a:t>是</a:t>
            </a:r>
            <a:r>
              <a:rPr sz="1200" spc="-5"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Development</a:t>
            </a:r>
            <a:r>
              <a:rPr sz="1200" spc="10" dirty="0">
                <a:solidFill>
                  <a:srgbClr val="585858"/>
                </a:solidFill>
                <a:latin typeface="微软雅黑" panose="020B0503020204020204" charset="-122"/>
                <a:cs typeface="微软雅黑" panose="020B0503020204020204" charset="-122"/>
              </a:rPr>
              <a:t>开</a:t>
            </a:r>
            <a:r>
              <a:rPr sz="1200" spc="15"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和</a:t>
            </a:r>
            <a:r>
              <a:rPr sz="1200" spc="-5"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Operations</a:t>
            </a:r>
            <a:r>
              <a:rPr sz="1200" spc="10" dirty="0">
                <a:solidFill>
                  <a:srgbClr val="585858"/>
                </a:solidFill>
                <a:latin typeface="微软雅黑" panose="020B0503020204020204" charset="-122"/>
                <a:cs typeface="微软雅黑" panose="020B0503020204020204" charset="-122"/>
              </a:rPr>
              <a:t>运维</a:t>
            </a:r>
            <a:r>
              <a:rPr sz="1200" dirty="0">
                <a:solidFill>
                  <a:srgbClr val="585858"/>
                </a:solidFill>
                <a:latin typeface="微软雅黑" panose="020B0503020204020204" charset="-122"/>
                <a:cs typeface="微软雅黑" panose="020B0503020204020204" charset="-122"/>
              </a:rPr>
              <a:t>”</a:t>
            </a:r>
            <a:r>
              <a:rPr sz="1200" spc="285"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两个词</a:t>
            </a:r>
            <a:r>
              <a:rPr sz="1200" spc="25"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组</a:t>
            </a:r>
            <a:r>
              <a:rPr sz="1200" spc="5" dirty="0">
                <a:solidFill>
                  <a:srgbClr val="585858"/>
                </a:solidFill>
                <a:latin typeface="微软雅黑" panose="020B0503020204020204" charset="-122"/>
                <a:cs typeface="微软雅黑" panose="020B0503020204020204" charset="-122"/>
              </a:rPr>
              <a:t>合</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中文</a:t>
            </a:r>
            <a:r>
              <a:rPr sz="1200" spc="2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般译</a:t>
            </a:r>
            <a:r>
              <a:rPr sz="1200" spc="20" dirty="0">
                <a:solidFill>
                  <a:srgbClr val="585858"/>
                </a:solidFill>
                <a:latin typeface="微软雅黑" panose="020B0503020204020204" charset="-122"/>
                <a:cs typeface="微软雅黑" panose="020B0503020204020204" charset="-122"/>
              </a:rPr>
              <a:t>为</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发运</a:t>
            </a:r>
            <a:r>
              <a:rPr sz="1200" spc="2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一</a:t>
            </a:r>
            <a:r>
              <a:rPr sz="1200" spc="20" dirty="0">
                <a:solidFill>
                  <a:srgbClr val="585858"/>
                </a:solidFill>
                <a:latin typeface="微软雅黑" panose="020B0503020204020204" charset="-122"/>
                <a:cs typeface="微软雅黑" panose="020B0503020204020204" charset="-122"/>
              </a:rPr>
              <a:t>体</a:t>
            </a:r>
            <a:r>
              <a:rPr sz="1200" spc="15"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虽 </a:t>
            </a:r>
            <a:r>
              <a:rPr sz="1200" spc="10" dirty="0">
                <a:solidFill>
                  <a:srgbClr val="585858"/>
                </a:solidFill>
                <a:latin typeface="微软雅黑" panose="020B0503020204020204" charset="-122"/>
                <a:cs typeface="微软雅黑" panose="020B0503020204020204" charset="-122"/>
              </a:rPr>
              <a:t>然在</a:t>
            </a:r>
            <a:r>
              <a:rPr sz="1200" spc="-1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领域</a:t>
            </a:r>
            <a:r>
              <a:rPr sz="1200" spc="-20" dirty="0">
                <a:solidFill>
                  <a:srgbClr val="585858"/>
                </a:solidFill>
                <a:latin typeface="Arial" panose="020B0604020202020204"/>
                <a:cs typeface="Arial" panose="020B0604020202020204"/>
              </a:rPr>
              <a:t>D</a:t>
            </a:r>
            <a:r>
              <a:rPr sz="1200" spc="-5" dirty="0">
                <a:solidFill>
                  <a:srgbClr val="585858"/>
                </a:solidFill>
                <a:latin typeface="Arial" panose="020B0604020202020204"/>
                <a:cs typeface="Arial" panose="020B0604020202020204"/>
              </a:rPr>
              <a:t>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dirty="0">
                <a:solidFill>
                  <a:srgbClr val="585858"/>
                </a:solidFill>
                <a:latin typeface="Arial" panose="020B0604020202020204"/>
                <a:cs typeface="Arial" panose="020B0604020202020204"/>
              </a:rPr>
              <a:t>s</a:t>
            </a:r>
            <a:r>
              <a:rPr sz="1200" dirty="0">
                <a:solidFill>
                  <a:srgbClr val="585858"/>
                </a:solidFill>
                <a:latin typeface="微软雅黑" panose="020B0503020204020204" charset="-122"/>
                <a:cs typeface="微软雅黑" panose="020B0503020204020204" charset="-122"/>
              </a:rPr>
              <a:t>早</a:t>
            </a:r>
            <a:r>
              <a:rPr sz="1200" spc="10" dirty="0">
                <a:solidFill>
                  <a:srgbClr val="585858"/>
                </a:solidFill>
                <a:latin typeface="微软雅黑" panose="020B0503020204020204" charset="-122"/>
                <a:cs typeface="微软雅黑" panose="020B0503020204020204" charset="-122"/>
              </a:rPr>
              <a:t>已得</a:t>
            </a:r>
            <a:r>
              <a:rPr sz="1200" dirty="0">
                <a:solidFill>
                  <a:srgbClr val="585858"/>
                </a:solidFill>
                <a:latin typeface="微软雅黑" panose="020B0503020204020204" charset="-122"/>
                <a:cs typeface="微软雅黑" panose="020B0503020204020204" charset="-122"/>
              </a:rPr>
              <a:t>到</a:t>
            </a:r>
            <a:r>
              <a:rPr sz="1200" spc="10" dirty="0">
                <a:solidFill>
                  <a:srgbClr val="585858"/>
                </a:solidFill>
                <a:latin typeface="微软雅黑" panose="020B0503020204020204" charset="-122"/>
                <a:cs typeface="微软雅黑" panose="020B0503020204020204" charset="-122"/>
              </a:rPr>
              <a:t>了业</a:t>
            </a:r>
            <a:r>
              <a:rPr sz="1200" dirty="0">
                <a:solidFill>
                  <a:srgbClr val="585858"/>
                </a:solidFill>
                <a:latin typeface="微软雅黑" panose="020B0503020204020204" charset="-122"/>
                <a:cs typeface="微软雅黑" panose="020B0503020204020204" charset="-122"/>
              </a:rPr>
              <a:t>界</a:t>
            </a:r>
            <a:r>
              <a:rPr sz="1200" spc="10" dirty="0">
                <a:solidFill>
                  <a:srgbClr val="585858"/>
                </a:solidFill>
                <a:latin typeface="微软雅黑" panose="020B0503020204020204" charset="-122"/>
                <a:cs typeface="微软雅黑" panose="020B0503020204020204" charset="-122"/>
              </a:rPr>
              <a:t>的普</a:t>
            </a:r>
            <a:r>
              <a:rPr sz="1200" dirty="0">
                <a:solidFill>
                  <a:srgbClr val="585858"/>
                </a:solidFill>
                <a:latin typeface="微软雅黑" panose="020B0503020204020204" charset="-122"/>
                <a:cs typeface="微软雅黑" panose="020B0503020204020204" charset="-122"/>
              </a:rPr>
              <a:t>遍认</a:t>
            </a:r>
            <a:r>
              <a:rPr sz="1200" spc="10" dirty="0">
                <a:solidFill>
                  <a:srgbClr val="585858"/>
                </a:solidFill>
                <a:latin typeface="微软雅黑" panose="020B0503020204020204" charset="-122"/>
                <a:cs typeface="微软雅黑" panose="020B0503020204020204" charset="-122"/>
              </a:rPr>
              <a:t>可并</a:t>
            </a:r>
            <a:r>
              <a:rPr sz="1200" dirty="0">
                <a:solidFill>
                  <a:srgbClr val="585858"/>
                </a:solidFill>
                <a:latin typeface="微软雅黑" panose="020B0503020204020204" charset="-122"/>
                <a:cs typeface="微软雅黑" panose="020B0503020204020204" charset="-122"/>
              </a:rPr>
              <a:t>被</a:t>
            </a:r>
            <a:r>
              <a:rPr sz="1200" spc="10" dirty="0">
                <a:solidFill>
                  <a:srgbClr val="585858"/>
                </a:solidFill>
                <a:latin typeface="微软雅黑" panose="020B0503020204020204" charset="-122"/>
                <a:cs typeface="微软雅黑" panose="020B0503020204020204" charset="-122"/>
              </a:rPr>
              <a:t>投</a:t>
            </a:r>
            <a:r>
              <a:rPr sz="1200" dirty="0">
                <a:solidFill>
                  <a:srgbClr val="585858"/>
                </a:solidFill>
                <a:latin typeface="微软雅黑" panose="020B0503020204020204" charset="-122"/>
                <a:cs typeface="微软雅黑" panose="020B0503020204020204" charset="-122"/>
              </a:rPr>
              <a:t>入</a:t>
            </a:r>
            <a:r>
              <a:rPr sz="1200" spc="10" dirty="0">
                <a:solidFill>
                  <a:srgbClr val="585858"/>
                </a:solidFill>
                <a:latin typeface="微软雅黑" panose="020B0503020204020204" charset="-122"/>
                <a:cs typeface="微软雅黑" panose="020B0503020204020204" charset="-122"/>
              </a:rPr>
              <a:t>各个</a:t>
            </a:r>
            <a:r>
              <a:rPr sz="1200" dirty="0">
                <a:solidFill>
                  <a:srgbClr val="585858"/>
                </a:solidFill>
                <a:latin typeface="微软雅黑" panose="020B0503020204020204" charset="-122"/>
                <a:cs typeface="微软雅黑" panose="020B0503020204020204" charset="-122"/>
              </a:rPr>
              <a:t>领</a:t>
            </a:r>
            <a:r>
              <a:rPr sz="1200" spc="10" dirty="0">
                <a:solidFill>
                  <a:srgbClr val="585858"/>
                </a:solidFill>
                <a:latin typeface="微软雅黑" panose="020B0503020204020204" charset="-122"/>
                <a:cs typeface="微软雅黑" panose="020B0503020204020204" charset="-122"/>
              </a:rPr>
              <a:t>域</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广泛</a:t>
            </a:r>
            <a:r>
              <a:rPr sz="1200" dirty="0">
                <a:solidFill>
                  <a:srgbClr val="585858"/>
                </a:solidFill>
                <a:latin typeface="微软雅黑" panose="020B0503020204020204" charset="-122"/>
                <a:cs typeface="微软雅黑" panose="020B0503020204020204" charset="-122"/>
              </a:rPr>
              <a:t>应</a:t>
            </a:r>
            <a:r>
              <a:rPr sz="1200" spc="30"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但目</a:t>
            </a:r>
            <a:r>
              <a:rPr sz="1200" dirty="0">
                <a:solidFill>
                  <a:srgbClr val="585858"/>
                </a:solidFill>
                <a:latin typeface="微软雅黑" panose="020B0503020204020204" charset="-122"/>
                <a:cs typeface="微软雅黑" panose="020B0503020204020204" charset="-122"/>
              </a:rPr>
              <a:t>前</a:t>
            </a:r>
            <a:r>
              <a:rPr sz="1200" spc="10" dirty="0">
                <a:solidFill>
                  <a:srgbClr val="585858"/>
                </a:solidFill>
                <a:latin typeface="微软雅黑" panose="020B0503020204020204" charset="-122"/>
                <a:cs typeface="微软雅黑" panose="020B0503020204020204" charset="-122"/>
              </a:rPr>
              <a:t>行</a:t>
            </a:r>
            <a:r>
              <a:rPr sz="120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内</a:t>
            </a:r>
            <a:r>
              <a:rPr sz="1200" spc="15" dirty="0">
                <a:solidFill>
                  <a:srgbClr val="585858"/>
                </a:solidFill>
                <a:latin typeface="微软雅黑" panose="020B0503020204020204" charset="-122"/>
                <a:cs typeface="微软雅黑" panose="020B0503020204020204" charset="-122"/>
              </a:rPr>
              <a:t>对</a:t>
            </a:r>
            <a:r>
              <a:rPr sz="1200" spc="-20" dirty="0">
                <a:solidFill>
                  <a:srgbClr val="585858"/>
                </a:solidFill>
                <a:latin typeface="Arial" panose="020B0604020202020204"/>
                <a:cs typeface="Arial" panose="020B0604020202020204"/>
              </a:rPr>
              <a:t>D</a:t>
            </a:r>
            <a:r>
              <a:rPr sz="1200" spc="-5" dirty="0">
                <a:solidFill>
                  <a:srgbClr val="585858"/>
                </a:solidFill>
                <a:latin typeface="Arial" panose="020B0604020202020204"/>
                <a:cs typeface="Arial" panose="020B0604020202020204"/>
              </a:rPr>
              <a:t>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10" dirty="0">
                <a:solidFill>
                  <a:srgbClr val="585858"/>
                </a:solidFill>
                <a:latin typeface="Arial" panose="020B0604020202020204"/>
                <a:cs typeface="Arial" panose="020B0604020202020204"/>
              </a:rPr>
              <a:t>s</a:t>
            </a:r>
            <a:r>
              <a:rPr sz="1200" dirty="0">
                <a:solidFill>
                  <a:srgbClr val="585858"/>
                </a:solidFill>
                <a:latin typeface="微软雅黑" panose="020B0503020204020204" charset="-122"/>
                <a:cs typeface="微软雅黑" panose="020B0503020204020204" charset="-122"/>
              </a:rPr>
              <a:t>还</a:t>
            </a:r>
            <a:r>
              <a:rPr sz="1200" spc="10" dirty="0">
                <a:solidFill>
                  <a:srgbClr val="585858"/>
                </a:solidFill>
                <a:latin typeface="微软雅黑" panose="020B0503020204020204" charset="-122"/>
                <a:cs typeface="微软雅黑" panose="020B0503020204020204" charset="-122"/>
              </a:rPr>
              <a:t>没</a:t>
            </a:r>
            <a:r>
              <a:rPr sz="1200" dirty="0">
                <a:solidFill>
                  <a:srgbClr val="585858"/>
                </a:solidFill>
                <a:latin typeface="微软雅黑" panose="020B0503020204020204" charset="-122"/>
                <a:cs typeface="微软雅黑" panose="020B0503020204020204" charset="-122"/>
              </a:rPr>
              <a:t>有统</a:t>
            </a:r>
            <a:r>
              <a:rPr sz="1200" spc="10" dirty="0">
                <a:solidFill>
                  <a:srgbClr val="585858"/>
                </a:solidFill>
                <a:latin typeface="微软雅黑" panose="020B0503020204020204" charset="-122"/>
                <a:cs typeface="微软雅黑" panose="020B0503020204020204" charset="-122"/>
              </a:rPr>
              <a:t>一明确</a:t>
            </a:r>
            <a:r>
              <a:rPr sz="1200" dirty="0">
                <a:solidFill>
                  <a:srgbClr val="585858"/>
                </a:solidFill>
                <a:latin typeface="微软雅黑" panose="020B0503020204020204" charset="-122"/>
                <a:cs typeface="微软雅黑" panose="020B0503020204020204" charset="-122"/>
              </a:rPr>
              <a:t>的 </a:t>
            </a:r>
            <a:r>
              <a:rPr sz="1200" spc="10" dirty="0">
                <a:solidFill>
                  <a:srgbClr val="585858"/>
                </a:solidFill>
                <a:latin typeface="微软雅黑" panose="020B0503020204020204" charset="-122"/>
                <a:cs typeface="微软雅黑" panose="020B0503020204020204" charset="-122"/>
              </a:rPr>
              <a:t>定义</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参考</a:t>
            </a:r>
            <a:r>
              <a:rPr sz="1200" dirty="0">
                <a:solidFill>
                  <a:srgbClr val="585858"/>
                </a:solidFill>
                <a:latin typeface="微软雅黑" panose="020B0503020204020204" charset="-122"/>
                <a:cs typeface="微软雅黑" panose="020B0503020204020204" charset="-122"/>
              </a:rPr>
              <a:t>全</a:t>
            </a:r>
            <a:r>
              <a:rPr sz="1200" spc="10" dirty="0">
                <a:solidFill>
                  <a:srgbClr val="585858"/>
                </a:solidFill>
                <a:latin typeface="微软雅黑" panose="020B0503020204020204" charset="-122"/>
                <a:cs typeface="微软雅黑" panose="020B0503020204020204" charset="-122"/>
              </a:rPr>
              <a:t>球头</a:t>
            </a:r>
            <a:r>
              <a:rPr sz="1200" spc="15" dirty="0">
                <a:solidFill>
                  <a:srgbClr val="585858"/>
                </a:solidFill>
                <a:latin typeface="微软雅黑" panose="020B0503020204020204" charset="-122"/>
                <a:cs typeface="微软雅黑" panose="020B0503020204020204" charset="-122"/>
              </a:rPr>
              <a:t>部</a:t>
            </a:r>
            <a:r>
              <a:rPr sz="1200" spc="-10" dirty="0">
                <a:solidFill>
                  <a:srgbClr val="585858"/>
                </a:solidFill>
                <a:latin typeface="Arial" panose="020B0604020202020204"/>
                <a:cs typeface="Arial" panose="020B0604020202020204"/>
              </a:rPr>
              <a:t>I</a:t>
            </a:r>
            <a:r>
              <a:rPr sz="1200" spc="1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公司对</a:t>
            </a:r>
            <a:r>
              <a:rPr sz="1200" spc="-20" dirty="0">
                <a:solidFill>
                  <a:srgbClr val="585858"/>
                </a:solidFill>
                <a:latin typeface="Arial" panose="020B0604020202020204"/>
                <a:cs typeface="Arial" panose="020B0604020202020204"/>
              </a:rPr>
              <a:t>D</a:t>
            </a:r>
            <a:r>
              <a:rPr sz="1200" spc="-5" dirty="0">
                <a:solidFill>
                  <a:srgbClr val="585858"/>
                </a:solidFill>
                <a:latin typeface="Arial" panose="020B0604020202020204"/>
                <a:cs typeface="Arial" panose="020B0604020202020204"/>
              </a:rPr>
              <a:t>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10" dirty="0">
                <a:solidFill>
                  <a:srgbClr val="585858"/>
                </a:solidFill>
                <a:latin typeface="Arial" panose="020B0604020202020204"/>
                <a:cs typeface="Arial" panose="020B0604020202020204"/>
              </a:rPr>
              <a:t>s</a:t>
            </a:r>
            <a:r>
              <a:rPr sz="1200" dirty="0">
                <a:solidFill>
                  <a:srgbClr val="585858"/>
                </a:solidFill>
                <a:latin typeface="微软雅黑" panose="020B0503020204020204" charset="-122"/>
                <a:cs typeface="微软雅黑" panose="020B0503020204020204" charset="-122"/>
              </a:rPr>
              <a:t>的</a:t>
            </a:r>
            <a:r>
              <a:rPr sz="1200" spc="15" dirty="0">
                <a:solidFill>
                  <a:srgbClr val="585858"/>
                </a:solidFill>
                <a:latin typeface="微软雅黑" panose="020B0503020204020204" charset="-122"/>
                <a:cs typeface="微软雅黑" panose="020B0503020204020204" charset="-122"/>
              </a:rPr>
              <a:t>理</a:t>
            </a:r>
            <a:r>
              <a:rPr sz="1200" spc="-5" dirty="0">
                <a:solidFill>
                  <a:srgbClr val="585858"/>
                </a:solidFill>
                <a:latin typeface="微软雅黑" panose="020B0503020204020204" charset="-122"/>
                <a:cs typeface="微软雅黑" panose="020B0503020204020204" charset="-122"/>
              </a:rPr>
              <a:t>解</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Arial" panose="020B0604020202020204"/>
                <a:cs typeface="Arial" panose="020B0604020202020204"/>
              </a:rPr>
              <a:t>D</a:t>
            </a:r>
            <a:r>
              <a:rPr sz="1200" spc="-5" dirty="0">
                <a:solidFill>
                  <a:srgbClr val="585858"/>
                </a:solidFill>
                <a:latin typeface="Arial" panose="020B0604020202020204"/>
                <a:cs typeface="Arial" panose="020B0604020202020204"/>
              </a:rPr>
              <a:t>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dirty="0">
                <a:solidFill>
                  <a:srgbClr val="585858"/>
                </a:solidFill>
                <a:latin typeface="Arial" panose="020B0604020202020204"/>
                <a:cs typeface="Arial" panose="020B0604020202020204"/>
              </a:rPr>
              <a:t>s</a:t>
            </a:r>
            <a:r>
              <a:rPr sz="120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是单</a:t>
            </a:r>
            <a:r>
              <a:rPr sz="120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技</a:t>
            </a:r>
            <a:r>
              <a:rPr sz="1200" spc="10" dirty="0">
                <a:solidFill>
                  <a:srgbClr val="585858"/>
                </a:solidFill>
                <a:latin typeface="微软雅黑" panose="020B0503020204020204" charset="-122"/>
                <a:cs typeface="微软雅黑" panose="020B0503020204020204" charset="-122"/>
              </a:rPr>
              <a:t>术或</a:t>
            </a:r>
            <a:r>
              <a:rPr sz="1200" dirty="0">
                <a:solidFill>
                  <a:srgbClr val="585858"/>
                </a:solidFill>
                <a:latin typeface="微软雅黑" panose="020B0503020204020204" charset="-122"/>
                <a:cs typeface="微软雅黑" panose="020B0503020204020204" charset="-122"/>
              </a:rPr>
              <a:t>者</a:t>
            </a:r>
            <a:r>
              <a:rPr sz="1200" spc="10" dirty="0">
                <a:solidFill>
                  <a:srgbClr val="585858"/>
                </a:solidFill>
                <a:latin typeface="微软雅黑" panose="020B0503020204020204" charset="-122"/>
                <a:cs typeface="微软雅黑" panose="020B0503020204020204" charset="-122"/>
              </a:rPr>
              <a:t>工</a:t>
            </a:r>
            <a:r>
              <a:rPr sz="1200" spc="5"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，甚</a:t>
            </a:r>
            <a:r>
              <a:rPr sz="1200" dirty="0">
                <a:solidFill>
                  <a:srgbClr val="585858"/>
                </a:solidFill>
                <a:latin typeface="微软雅黑" panose="020B0503020204020204" charset="-122"/>
                <a:cs typeface="微软雅黑" panose="020B0503020204020204" charset="-122"/>
              </a:rPr>
              <a:t>至</a:t>
            </a:r>
            <a:r>
              <a:rPr sz="1200" spc="10" dirty="0">
                <a:solidFill>
                  <a:srgbClr val="585858"/>
                </a:solidFill>
                <a:latin typeface="微软雅黑" panose="020B0503020204020204" charset="-122"/>
                <a:cs typeface="微软雅黑" panose="020B0503020204020204" charset="-122"/>
              </a:rPr>
              <a:t>不</a:t>
            </a:r>
            <a:r>
              <a:rPr sz="1200" dirty="0">
                <a:solidFill>
                  <a:srgbClr val="585858"/>
                </a:solidFill>
                <a:latin typeface="微软雅黑" panose="020B0503020204020204" charset="-122"/>
                <a:cs typeface="微软雅黑" panose="020B0503020204020204" charset="-122"/>
              </a:rPr>
              <a:t>只</a:t>
            </a:r>
            <a:r>
              <a:rPr sz="1200" spc="10" dirty="0">
                <a:solidFill>
                  <a:srgbClr val="585858"/>
                </a:solidFill>
                <a:latin typeface="微软雅黑" panose="020B0503020204020204" charset="-122"/>
                <a:cs typeface="微软雅黑" panose="020B0503020204020204" charset="-122"/>
              </a:rPr>
              <a:t>是一</a:t>
            </a:r>
            <a:r>
              <a:rPr sz="1200" dirty="0">
                <a:solidFill>
                  <a:srgbClr val="585858"/>
                </a:solidFill>
                <a:latin typeface="微软雅黑" panose="020B0503020204020204" charset="-122"/>
                <a:cs typeface="微软雅黑" panose="020B0503020204020204" charset="-122"/>
              </a:rPr>
              <a:t>个</a:t>
            </a:r>
            <a:r>
              <a:rPr sz="1200" spc="10" dirty="0">
                <a:solidFill>
                  <a:srgbClr val="585858"/>
                </a:solidFill>
                <a:latin typeface="微软雅黑" panose="020B0503020204020204" charset="-122"/>
                <a:cs typeface="微软雅黑" panose="020B0503020204020204" charset="-122"/>
              </a:rPr>
              <a:t>流</a:t>
            </a:r>
            <a:r>
              <a:rPr sz="1200" spc="5"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，它可以被理解为</a:t>
            </a:r>
            <a:r>
              <a:rPr sz="120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系列可</a:t>
            </a:r>
            <a:r>
              <a:rPr sz="1200" dirty="0">
                <a:solidFill>
                  <a:srgbClr val="585858"/>
                </a:solidFill>
                <a:latin typeface="微软雅黑" panose="020B0503020204020204" charset="-122"/>
                <a:cs typeface="微软雅黑" panose="020B0503020204020204" charset="-122"/>
              </a:rPr>
              <a:t>以高</a:t>
            </a:r>
            <a:r>
              <a:rPr sz="1200" spc="20" dirty="0">
                <a:solidFill>
                  <a:srgbClr val="585858"/>
                </a:solidFill>
                <a:latin typeface="微软雅黑" panose="020B0503020204020204" charset="-122"/>
                <a:cs typeface="微软雅黑" panose="020B0503020204020204" charset="-122"/>
              </a:rPr>
              <a:t>速</a:t>
            </a:r>
            <a:r>
              <a:rPr sz="1200" spc="10" dirty="0">
                <a:solidFill>
                  <a:srgbClr val="585858"/>
                </a:solidFill>
                <a:latin typeface="微软雅黑" panose="020B0503020204020204" charset="-122"/>
                <a:cs typeface="微软雅黑" panose="020B0503020204020204" charset="-122"/>
              </a:rPr>
              <a:t>、高质</a:t>
            </a:r>
            <a:r>
              <a:rPr sz="1200" dirty="0">
                <a:solidFill>
                  <a:srgbClr val="585858"/>
                </a:solidFill>
                <a:latin typeface="微软雅黑" panose="020B0503020204020204" charset="-122"/>
                <a:cs typeface="微软雅黑" panose="020B0503020204020204" charset="-122"/>
              </a:rPr>
              <a:t>量</a:t>
            </a:r>
            <a:r>
              <a:rPr sz="1200" spc="10" dirty="0">
                <a:solidFill>
                  <a:srgbClr val="585858"/>
                </a:solidFill>
                <a:latin typeface="微软雅黑" panose="020B0503020204020204" charset="-122"/>
                <a:cs typeface="微软雅黑" panose="020B0503020204020204" charset="-122"/>
              </a:rPr>
              <a:t>进行软</a:t>
            </a:r>
            <a:r>
              <a:rPr sz="1200" dirty="0">
                <a:solidFill>
                  <a:srgbClr val="585858"/>
                </a:solidFill>
                <a:latin typeface="微软雅黑" panose="020B0503020204020204" charset="-122"/>
                <a:cs typeface="微软雅黑" panose="020B0503020204020204" charset="-122"/>
              </a:rPr>
              <a:t>件开</a:t>
            </a:r>
            <a:r>
              <a:rPr sz="1200" spc="10" dirty="0">
                <a:solidFill>
                  <a:srgbClr val="585858"/>
                </a:solidFill>
                <a:latin typeface="微软雅黑" panose="020B0503020204020204" charset="-122"/>
                <a:cs typeface="微软雅黑" panose="020B0503020204020204" charset="-122"/>
              </a:rPr>
              <a:t>发的工具链，这种</a:t>
            </a:r>
            <a:r>
              <a:rPr sz="1200" dirty="0">
                <a:solidFill>
                  <a:srgbClr val="585858"/>
                </a:solidFill>
                <a:latin typeface="微软雅黑" panose="020B0503020204020204" charset="-122"/>
                <a:cs typeface="微软雅黑" panose="020B0503020204020204" charset="-122"/>
              </a:rPr>
              <a:t>模式</a:t>
            </a:r>
            <a:r>
              <a:rPr sz="1200" spc="10" dirty="0">
                <a:solidFill>
                  <a:srgbClr val="585858"/>
                </a:solidFill>
                <a:latin typeface="微软雅黑" panose="020B0503020204020204" charset="-122"/>
                <a:cs typeface="微软雅黑" panose="020B0503020204020204" charset="-122"/>
              </a:rPr>
              <a:t>不仅提高</a:t>
            </a:r>
            <a:r>
              <a:rPr sz="1200" dirty="0">
                <a:solidFill>
                  <a:srgbClr val="585858"/>
                </a:solidFill>
                <a:latin typeface="微软雅黑" panose="020B0503020204020204" charset="-122"/>
                <a:cs typeface="微软雅黑" panose="020B0503020204020204" charset="-122"/>
              </a:rPr>
              <a:t>了</a:t>
            </a:r>
            <a:r>
              <a:rPr sz="1200" spc="10" dirty="0">
                <a:solidFill>
                  <a:srgbClr val="585858"/>
                </a:solidFill>
                <a:latin typeface="微软雅黑" panose="020B0503020204020204" charset="-122"/>
                <a:cs typeface="微软雅黑" panose="020B0503020204020204" charset="-122"/>
              </a:rPr>
              <a:t>软件开</a:t>
            </a:r>
            <a:r>
              <a:rPr sz="1200" dirty="0">
                <a:solidFill>
                  <a:srgbClr val="585858"/>
                </a:solidFill>
                <a:latin typeface="微软雅黑" panose="020B0503020204020204" charset="-122"/>
                <a:cs typeface="微软雅黑" panose="020B0503020204020204" charset="-122"/>
              </a:rPr>
              <a:t>发的</a:t>
            </a:r>
            <a:r>
              <a:rPr sz="1200" spc="10" dirty="0">
                <a:solidFill>
                  <a:srgbClr val="585858"/>
                </a:solidFill>
                <a:latin typeface="微软雅黑" panose="020B0503020204020204" charset="-122"/>
                <a:cs typeface="微软雅黑" panose="020B0503020204020204" charset="-122"/>
              </a:rPr>
              <a:t>效率和最</a:t>
            </a:r>
            <a:r>
              <a:rPr sz="1200" dirty="0">
                <a:solidFill>
                  <a:srgbClr val="585858"/>
                </a:solidFill>
                <a:latin typeface="微软雅黑" panose="020B0503020204020204" charset="-122"/>
                <a:cs typeface="微软雅黑" panose="020B0503020204020204" charset="-122"/>
              </a:rPr>
              <a:t>终</a:t>
            </a:r>
            <a:r>
              <a:rPr sz="1200" spc="10" dirty="0">
                <a:solidFill>
                  <a:srgbClr val="585858"/>
                </a:solidFill>
                <a:latin typeface="微软雅黑" panose="020B0503020204020204" charset="-122"/>
                <a:cs typeface="微软雅黑" panose="020B0503020204020204" charset="-122"/>
              </a:rPr>
              <a:t>产品</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表</a:t>
            </a:r>
            <a:r>
              <a:rPr sz="1200" spc="20" dirty="0">
                <a:solidFill>
                  <a:srgbClr val="585858"/>
                </a:solidFill>
                <a:latin typeface="微软雅黑" panose="020B0503020204020204" charset="-122"/>
                <a:cs typeface="微软雅黑" panose="020B0503020204020204" charset="-122"/>
              </a:rPr>
              <a:t>现，更是</a:t>
            </a:r>
            <a:r>
              <a:rPr sz="1200" dirty="0">
                <a:solidFill>
                  <a:srgbClr val="585858"/>
                </a:solidFill>
                <a:latin typeface="微软雅黑" panose="020B0503020204020204" charset="-122"/>
                <a:cs typeface="微软雅黑" panose="020B0503020204020204" charset="-122"/>
              </a:rPr>
              <a:t>现代</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企业协作及共享文化的体现和应</a:t>
            </a:r>
            <a:r>
              <a:rPr sz="1200" spc="5"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a:lnSpc>
                <a:spcPct val="100000"/>
              </a:lnSpc>
              <a:spcBef>
                <a:spcPts val="60"/>
              </a:spcBef>
            </a:pPr>
            <a:endParaRPr sz="1100">
              <a:latin typeface="微软雅黑" panose="020B0503020204020204" charset="-122"/>
              <a:cs typeface="微软雅黑" panose="020B0503020204020204" charset="-122"/>
            </a:endParaRPr>
          </a:p>
          <a:p>
            <a:pPr algn="ctr">
              <a:lnSpc>
                <a:spcPct val="100000"/>
              </a:lnSpc>
            </a:pPr>
            <a:r>
              <a:rPr sz="1400" b="1" dirty="0">
                <a:solidFill>
                  <a:srgbClr val="404040"/>
                </a:solidFill>
                <a:latin typeface="微软雅黑" panose="020B0503020204020204" charset="-122"/>
                <a:cs typeface="微软雅黑" panose="020B0503020204020204" charset="-122"/>
              </a:rPr>
              <a:t>全球四家头部</a:t>
            </a:r>
            <a:r>
              <a:rPr sz="1400" b="1" spc="-5" dirty="0">
                <a:solidFill>
                  <a:srgbClr val="404040"/>
                </a:solidFill>
                <a:latin typeface="Arial" panose="020B0604020202020204"/>
                <a:cs typeface="Arial" panose="020B0604020202020204"/>
              </a:rPr>
              <a:t>IT</a:t>
            </a:r>
            <a:r>
              <a:rPr sz="1400" b="1" dirty="0">
                <a:solidFill>
                  <a:srgbClr val="404040"/>
                </a:solidFill>
                <a:latin typeface="微软雅黑" panose="020B0503020204020204" charset="-122"/>
                <a:cs typeface="微软雅黑" panose="020B0503020204020204" charset="-122"/>
              </a:rPr>
              <a:t>企</a:t>
            </a:r>
            <a:r>
              <a:rPr sz="1400" b="1" spc="-15" dirty="0">
                <a:solidFill>
                  <a:srgbClr val="404040"/>
                </a:solidFill>
                <a:latin typeface="微软雅黑" panose="020B0503020204020204" charset="-122"/>
                <a:cs typeface="微软雅黑" panose="020B0503020204020204" charset="-122"/>
              </a:rPr>
              <a:t>业</a:t>
            </a:r>
            <a:r>
              <a:rPr sz="1400" b="1" dirty="0">
                <a:solidFill>
                  <a:srgbClr val="404040"/>
                </a:solidFill>
                <a:latin typeface="微软雅黑" panose="020B0503020204020204" charset="-122"/>
                <a:cs typeface="微软雅黑" panose="020B0503020204020204" charset="-122"/>
              </a:rPr>
              <a:t>对</a:t>
            </a:r>
            <a:r>
              <a:rPr sz="1400" b="1" spc="-5" dirty="0">
                <a:solidFill>
                  <a:srgbClr val="404040"/>
                </a:solidFill>
                <a:latin typeface="Arial" panose="020B0604020202020204"/>
                <a:cs typeface="Arial" panose="020B0604020202020204"/>
              </a:rPr>
              <a:t>DevOps</a:t>
            </a:r>
            <a:r>
              <a:rPr sz="1400" b="1" spc="-15" dirty="0">
                <a:solidFill>
                  <a:srgbClr val="404040"/>
                </a:solidFill>
                <a:latin typeface="微软雅黑" panose="020B0503020204020204" charset="-122"/>
                <a:cs typeface="微软雅黑" panose="020B0503020204020204" charset="-122"/>
              </a:rPr>
              <a:t>给</a:t>
            </a:r>
            <a:r>
              <a:rPr sz="1400" b="1" dirty="0">
                <a:solidFill>
                  <a:srgbClr val="404040"/>
                </a:solidFill>
                <a:latin typeface="微软雅黑" panose="020B0503020204020204" charset="-122"/>
                <a:cs typeface="微软雅黑" panose="020B0503020204020204" charset="-122"/>
              </a:rPr>
              <a:t>出的</a:t>
            </a:r>
            <a:r>
              <a:rPr sz="1400" b="1" spc="-15" dirty="0">
                <a:solidFill>
                  <a:srgbClr val="404040"/>
                </a:solidFill>
                <a:latin typeface="微软雅黑" panose="020B0503020204020204" charset="-122"/>
                <a:cs typeface="微软雅黑" panose="020B0503020204020204" charset="-122"/>
              </a:rPr>
              <a:t>定</a:t>
            </a:r>
            <a:r>
              <a:rPr sz="1400" b="1" dirty="0">
                <a:solidFill>
                  <a:srgbClr val="404040"/>
                </a:solidFill>
                <a:latin typeface="微软雅黑" panose="020B0503020204020204" charset="-122"/>
                <a:cs typeface="微软雅黑" panose="020B0503020204020204" charset="-122"/>
              </a:rPr>
              <a:t>义</a:t>
            </a:r>
            <a:endParaRPr sz="1400">
              <a:latin typeface="微软雅黑" panose="020B0503020204020204" charset="-122"/>
              <a:cs typeface="微软雅黑" panose="020B0503020204020204" charset="-122"/>
            </a:endParaRPr>
          </a:p>
        </p:txBody>
      </p:sp>
      <p:sp>
        <p:nvSpPr>
          <p:cNvPr id="10" name="object 10"/>
          <p:cNvSpPr/>
          <p:nvPr/>
        </p:nvSpPr>
        <p:spPr>
          <a:xfrm>
            <a:off x="579119" y="3279597"/>
            <a:ext cx="8463534" cy="3161538"/>
          </a:xfrm>
          <a:prstGeom prst="rect">
            <a:avLst/>
          </a:prstGeom>
          <a:blipFill>
            <a:blip r:embed="rId1" cstate="print"/>
            <a:stretch>
              <a:fillRect/>
            </a:stretch>
          </a:blipFill>
        </p:spPr>
        <p:txBody>
          <a:bodyPr wrap="square" lIns="0" tIns="0" rIns="0" bIns="0" rtlCol="0"/>
          <a:lstStyle/>
          <a:p/>
        </p:txBody>
      </p:sp>
      <p:sp>
        <p:nvSpPr>
          <p:cNvPr id="11" name="object 11"/>
          <p:cNvSpPr/>
          <p:nvPr/>
        </p:nvSpPr>
        <p:spPr>
          <a:xfrm>
            <a:off x="708659" y="3535679"/>
            <a:ext cx="7967980" cy="2665730"/>
          </a:xfrm>
          <a:custGeom>
            <a:avLst/>
            <a:gdLst/>
            <a:ahLst/>
            <a:cxnLst/>
            <a:rect l="l" t="t" r="r" b="b"/>
            <a:pathLst>
              <a:path w="7967980" h="2665729">
                <a:moveTo>
                  <a:pt x="0" y="2665476"/>
                </a:moveTo>
                <a:lnTo>
                  <a:pt x="7967472" y="2665476"/>
                </a:lnTo>
                <a:lnTo>
                  <a:pt x="7967472" y="0"/>
                </a:lnTo>
                <a:lnTo>
                  <a:pt x="0" y="0"/>
                </a:lnTo>
                <a:lnTo>
                  <a:pt x="0" y="2665476"/>
                </a:lnTo>
                <a:close/>
              </a:path>
            </a:pathLst>
          </a:custGeom>
          <a:solidFill>
            <a:srgbClr val="FFFFFF"/>
          </a:solidFill>
        </p:spPr>
        <p:txBody>
          <a:bodyPr wrap="square" lIns="0" tIns="0" rIns="0" bIns="0" rtlCol="0"/>
          <a:lstStyle/>
          <a:p/>
        </p:txBody>
      </p:sp>
      <p:sp>
        <p:nvSpPr>
          <p:cNvPr id="12" name="object 12"/>
          <p:cNvSpPr/>
          <p:nvPr/>
        </p:nvSpPr>
        <p:spPr>
          <a:xfrm>
            <a:off x="409955" y="2973323"/>
            <a:ext cx="1154620" cy="1072133"/>
          </a:xfrm>
          <a:prstGeom prst="rect">
            <a:avLst/>
          </a:prstGeom>
          <a:blipFill>
            <a:blip r:embed="rId2" cstate="print"/>
            <a:stretch>
              <a:fillRect/>
            </a:stretch>
          </a:blipFill>
        </p:spPr>
        <p:txBody>
          <a:bodyPr wrap="square" lIns="0" tIns="0" rIns="0" bIns="0" rtlCol="0"/>
          <a:lstStyle/>
          <a:p/>
        </p:txBody>
      </p:sp>
      <p:sp>
        <p:nvSpPr>
          <p:cNvPr id="13" name="object 13"/>
          <p:cNvSpPr/>
          <p:nvPr/>
        </p:nvSpPr>
        <p:spPr>
          <a:xfrm>
            <a:off x="539495" y="3229355"/>
            <a:ext cx="658495" cy="576580"/>
          </a:xfrm>
          <a:custGeom>
            <a:avLst/>
            <a:gdLst/>
            <a:ahLst/>
            <a:cxnLst/>
            <a:rect l="l" t="t" r="r" b="b"/>
            <a:pathLst>
              <a:path w="658494" h="576579">
                <a:moveTo>
                  <a:pt x="0" y="576072"/>
                </a:moveTo>
                <a:lnTo>
                  <a:pt x="658368" y="576072"/>
                </a:lnTo>
                <a:lnTo>
                  <a:pt x="658368" y="0"/>
                </a:lnTo>
                <a:lnTo>
                  <a:pt x="0" y="0"/>
                </a:lnTo>
                <a:lnTo>
                  <a:pt x="0" y="576072"/>
                </a:lnTo>
                <a:close/>
              </a:path>
            </a:pathLst>
          </a:custGeom>
          <a:solidFill>
            <a:srgbClr val="B1D234"/>
          </a:solidFill>
        </p:spPr>
        <p:txBody>
          <a:bodyPr wrap="square" lIns="0" tIns="0" rIns="0" bIns="0" rtlCol="0"/>
          <a:lstStyle/>
          <a:p/>
        </p:txBody>
      </p:sp>
      <p:sp>
        <p:nvSpPr>
          <p:cNvPr id="14" name="object 14"/>
          <p:cNvSpPr/>
          <p:nvPr/>
        </p:nvSpPr>
        <p:spPr>
          <a:xfrm>
            <a:off x="6640068" y="3959352"/>
            <a:ext cx="0" cy="1337310"/>
          </a:xfrm>
          <a:custGeom>
            <a:avLst/>
            <a:gdLst/>
            <a:ahLst/>
            <a:cxnLst/>
            <a:rect l="l" t="t" r="r" b="b"/>
            <a:pathLst>
              <a:path h="1337310">
                <a:moveTo>
                  <a:pt x="0" y="0"/>
                </a:moveTo>
                <a:lnTo>
                  <a:pt x="0" y="1337056"/>
                </a:lnTo>
              </a:path>
            </a:pathLst>
          </a:custGeom>
          <a:ln w="3175">
            <a:solidFill>
              <a:srgbClr val="BEBEBE"/>
            </a:solidFill>
          </a:ln>
        </p:spPr>
        <p:txBody>
          <a:bodyPr wrap="square" lIns="0" tIns="0" rIns="0" bIns="0" rtlCol="0"/>
          <a:lstStyle/>
          <a:p/>
        </p:txBody>
      </p:sp>
      <p:sp>
        <p:nvSpPr>
          <p:cNvPr id="15" name="object 15"/>
          <p:cNvSpPr txBox="1"/>
          <p:nvPr/>
        </p:nvSpPr>
        <p:spPr>
          <a:xfrm>
            <a:off x="2856738" y="5345480"/>
            <a:ext cx="1678305" cy="683895"/>
          </a:xfrm>
          <a:prstGeom prst="rect">
            <a:avLst/>
          </a:prstGeom>
        </p:spPr>
        <p:txBody>
          <a:bodyPr vert="horz" wrap="square" lIns="0" tIns="12700" rIns="0" bIns="0" rtlCol="0">
            <a:spAutoFit/>
          </a:bodyPr>
          <a:lstStyle/>
          <a:p>
            <a:pPr marL="12700" marR="5080" algn="just">
              <a:lnSpc>
                <a:spcPct val="120000"/>
              </a:lnSpc>
              <a:spcBef>
                <a:spcPts val="100"/>
              </a:spcBef>
            </a:pPr>
            <a:r>
              <a:rPr sz="1200" spc="105" dirty="0">
                <a:solidFill>
                  <a:srgbClr val="585858"/>
                </a:solidFill>
                <a:latin typeface="微软雅黑" panose="020B0503020204020204" charset="-122"/>
                <a:cs typeface="微软雅黑" panose="020B0503020204020204" charset="-122"/>
              </a:rPr>
              <a:t>能够进</a:t>
            </a:r>
            <a:r>
              <a:rPr sz="1200" spc="114" dirty="0">
                <a:solidFill>
                  <a:srgbClr val="585858"/>
                </a:solidFill>
                <a:latin typeface="微软雅黑" panose="020B0503020204020204" charset="-122"/>
                <a:cs typeface="微软雅黑" panose="020B0503020204020204" charset="-122"/>
              </a:rPr>
              <a:t>行</a:t>
            </a:r>
            <a:r>
              <a:rPr sz="1200" spc="105" dirty="0">
                <a:solidFill>
                  <a:srgbClr val="585858"/>
                </a:solidFill>
                <a:latin typeface="微软雅黑" panose="020B0503020204020204" charset="-122"/>
                <a:cs typeface="微软雅黑" panose="020B0503020204020204" charset="-122"/>
              </a:rPr>
              <a:t>协</a:t>
            </a:r>
            <a:r>
              <a:rPr sz="1200" spc="114" dirty="0">
                <a:solidFill>
                  <a:srgbClr val="585858"/>
                </a:solidFill>
                <a:latin typeface="微软雅黑" panose="020B0503020204020204" charset="-122"/>
                <a:cs typeface="微软雅黑" panose="020B0503020204020204" charset="-122"/>
              </a:rPr>
              <a:t>调</a:t>
            </a:r>
            <a:r>
              <a:rPr sz="1200" spc="105" dirty="0">
                <a:solidFill>
                  <a:srgbClr val="585858"/>
                </a:solidFill>
                <a:latin typeface="微软雅黑" panose="020B0503020204020204" charset="-122"/>
                <a:cs typeface="微软雅黑" panose="020B0503020204020204" charset="-122"/>
              </a:rPr>
              <a:t>和协</a:t>
            </a:r>
            <a:r>
              <a:rPr sz="1200" spc="130" dirty="0">
                <a:solidFill>
                  <a:srgbClr val="585858"/>
                </a:solidFill>
                <a:latin typeface="微软雅黑" panose="020B0503020204020204" charset="-122"/>
                <a:cs typeface="微软雅黑" panose="020B0503020204020204" charset="-122"/>
              </a:rPr>
              <a:t>作</a:t>
            </a:r>
            <a:r>
              <a:rPr sz="1200" dirty="0">
                <a:solidFill>
                  <a:srgbClr val="585858"/>
                </a:solidFill>
                <a:latin typeface="微软雅黑" panose="020B0503020204020204" charset="-122"/>
                <a:cs typeface="微软雅黑" panose="020B0503020204020204" charset="-122"/>
              </a:rPr>
              <a:t>， </a:t>
            </a:r>
            <a:r>
              <a:rPr sz="1200" spc="105" dirty="0">
                <a:solidFill>
                  <a:srgbClr val="585858"/>
                </a:solidFill>
                <a:latin typeface="微软雅黑" panose="020B0503020204020204" charset="-122"/>
                <a:cs typeface="微软雅黑" panose="020B0503020204020204" charset="-122"/>
              </a:rPr>
              <a:t>以生产</a:t>
            </a:r>
            <a:r>
              <a:rPr sz="1200" spc="114" dirty="0">
                <a:solidFill>
                  <a:srgbClr val="585858"/>
                </a:solidFill>
                <a:latin typeface="微软雅黑" panose="020B0503020204020204" charset="-122"/>
                <a:cs typeface="微软雅黑" panose="020B0503020204020204" charset="-122"/>
              </a:rPr>
              <a:t>更</a:t>
            </a:r>
            <a:r>
              <a:rPr sz="1200" spc="110" dirty="0">
                <a:solidFill>
                  <a:srgbClr val="585858"/>
                </a:solidFill>
                <a:latin typeface="微软雅黑" panose="020B0503020204020204" charset="-122"/>
                <a:cs typeface="微软雅黑" panose="020B0503020204020204" charset="-122"/>
              </a:rPr>
              <a:t>好</a:t>
            </a:r>
            <a:r>
              <a:rPr sz="1200" spc="120" dirty="0">
                <a:solidFill>
                  <a:srgbClr val="585858"/>
                </a:solidFill>
                <a:latin typeface="微软雅黑" panose="020B0503020204020204" charset="-122"/>
                <a:cs typeface="微软雅黑" panose="020B0503020204020204" charset="-122"/>
              </a:rPr>
              <a:t>、</a:t>
            </a:r>
            <a:r>
              <a:rPr sz="1200" spc="105" dirty="0">
                <a:solidFill>
                  <a:srgbClr val="585858"/>
                </a:solidFill>
                <a:latin typeface="微软雅黑" panose="020B0503020204020204" charset="-122"/>
                <a:cs typeface="微软雅黑" panose="020B0503020204020204" charset="-122"/>
              </a:rPr>
              <a:t>更可</a:t>
            </a:r>
            <a:r>
              <a:rPr sz="1200" spc="120" dirty="0">
                <a:solidFill>
                  <a:srgbClr val="585858"/>
                </a:solidFill>
                <a:latin typeface="微软雅黑" panose="020B0503020204020204" charset="-122"/>
                <a:cs typeface="微软雅黑" panose="020B0503020204020204" charset="-122"/>
              </a:rPr>
              <a:t>靠</a:t>
            </a:r>
            <a:r>
              <a:rPr sz="1200" dirty="0">
                <a:solidFill>
                  <a:srgbClr val="585858"/>
                </a:solidFill>
                <a:latin typeface="微软雅黑" panose="020B0503020204020204" charset="-122"/>
                <a:cs typeface="微软雅黑" panose="020B0503020204020204" charset="-122"/>
              </a:rPr>
              <a:t>的 </a:t>
            </a:r>
            <a:r>
              <a:rPr sz="1200" spc="-5" dirty="0">
                <a:solidFill>
                  <a:srgbClr val="585858"/>
                </a:solidFill>
                <a:latin typeface="微软雅黑" panose="020B0503020204020204" charset="-122"/>
                <a:cs typeface="微软雅黑" panose="020B0503020204020204" charset="-122"/>
              </a:rPr>
              <a:t>产品</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p:txBody>
      </p:sp>
      <p:sp>
        <p:nvSpPr>
          <p:cNvPr id="16" name="object 16"/>
          <p:cNvSpPr/>
          <p:nvPr/>
        </p:nvSpPr>
        <p:spPr>
          <a:xfrm>
            <a:off x="4692396" y="3959352"/>
            <a:ext cx="0" cy="1337310"/>
          </a:xfrm>
          <a:custGeom>
            <a:avLst/>
            <a:gdLst/>
            <a:ahLst/>
            <a:cxnLst/>
            <a:rect l="l" t="t" r="r" b="b"/>
            <a:pathLst>
              <a:path h="1337310">
                <a:moveTo>
                  <a:pt x="0" y="0"/>
                </a:moveTo>
                <a:lnTo>
                  <a:pt x="0" y="1337056"/>
                </a:lnTo>
              </a:path>
            </a:pathLst>
          </a:custGeom>
          <a:ln w="3175">
            <a:solidFill>
              <a:srgbClr val="BEBEBE"/>
            </a:solidFill>
          </a:ln>
        </p:spPr>
        <p:txBody>
          <a:bodyPr wrap="square" lIns="0" tIns="0" rIns="0" bIns="0" rtlCol="0"/>
          <a:lstStyle/>
          <a:p/>
        </p:txBody>
      </p:sp>
      <p:sp>
        <p:nvSpPr>
          <p:cNvPr id="17" name="object 17"/>
          <p:cNvSpPr/>
          <p:nvPr/>
        </p:nvSpPr>
        <p:spPr>
          <a:xfrm>
            <a:off x="2744723" y="3959352"/>
            <a:ext cx="0" cy="1337310"/>
          </a:xfrm>
          <a:custGeom>
            <a:avLst/>
            <a:gdLst/>
            <a:ahLst/>
            <a:cxnLst/>
            <a:rect l="l" t="t" r="r" b="b"/>
            <a:pathLst>
              <a:path h="1337310">
                <a:moveTo>
                  <a:pt x="0" y="0"/>
                </a:moveTo>
                <a:lnTo>
                  <a:pt x="0" y="1337056"/>
                </a:lnTo>
              </a:path>
            </a:pathLst>
          </a:custGeom>
          <a:ln w="3175">
            <a:solidFill>
              <a:srgbClr val="BEBEBE"/>
            </a:solidFill>
          </a:ln>
        </p:spPr>
        <p:txBody>
          <a:bodyPr wrap="square" lIns="0" tIns="0" rIns="0" bIns="0" rtlCol="0"/>
          <a:lstStyle/>
          <a:p/>
        </p:txBody>
      </p:sp>
      <p:sp>
        <p:nvSpPr>
          <p:cNvPr id="18" name="object 18"/>
          <p:cNvSpPr txBox="1"/>
          <p:nvPr/>
        </p:nvSpPr>
        <p:spPr>
          <a:xfrm>
            <a:off x="966622" y="3868950"/>
            <a:ext cx="1713230" cy="1838960"/>
          </a:xfrm>
          <a:prstGeom prst="rect">
            <a:avLst/>
          </a:prstGeom>
        </p:spPr>
        <p:txBody>
          <a:bodyPr vert="horz" wrap="square" lIns="0" tIns="28575" rIns="0" bIns="0" rtlCol="0">
            <a:spAutoFit/>
          </a:bodyPr>
          <a:lstStyle/>
          <a:p>
            <a:pPr marL="12700" marR="5080" indent="46990">
              <a:lnSpc>
                <a:spcPct val="137000"/>
              </a:lnSpc>
              <a:spcBef>
                <a:spcPts val="225"/>
              </a:spcBef>
            </a:pPr>
            <a:r>
              <a:rPr sz="1400" b="1" dirty="0">
                <a:solidFill>
                  <a:srgbClr val="7E7E7E"/>
                </a:solidFill>
                <a:latin typeface="微软雅黑" panose="020B0503020204020204" charset="-122"/>
                <a:cs typeface="微软雅黑" panose="020B0503020204020204" charset="-122"/>
              </a:rPr>
              <a:t>亚马逊 </a:t>
            </a:r>
            <a:r>
              <a:rPr sz="1200" b="1" dirty="0">
                <a:solidFill>
                  <a:srgbClr val="8AC53E"/>
                </a:solidFill>
                <a:latin typeface="微软雅黑" panose="020B0503020204020204" charset="-122"/>
                <a:cs typeface="微软雅黑" panose="020B0503020204020204" charset="-122"/>
              </a:rPr>
              <a:t>“哲学、实务与工具”  </a:t>
            </a:r>
            <a:r>
              <a:rPr sz="1200" dirty="0">
                <a:solidFill>
                  <a:srgbClr val="585858"/>
                </a:solidFill>
                <a:latin typeface="Arial" panose="020B0604020202020204"/>
                <a:cs typeface="Arial" panose="020B0604020202020204"/>
              </a:rPr>
              <a:t>DevOps</a:t>
            </a:r>
            <a:r>
              <a:rPr sz="1200" spc="5" dirty="0">
                <a:solidFill>
                  <a:srgbClr val="585858"/>
                </a:solidFill>
                <a:latin typeface="微软雅黑" panose="020B0503020204020204" charset="-122"/>
                <a:cs typeface="微软雅黑" panose="020B0503020204020204" charset="-122"/>
              </a:rPr>
              <a:t>是集文化</a:t>
            </a:r>
            <a:r>
              <a:rPr sz="1200" spc="20" dirty="0">
                <a:solidFill>
                  <a:srgbClr val="585858"/>
                </a:solidFill>
                <a:latin typeface="微软雅黑" panose="020B0503020204020204" charset="-122"/>
                <a:cs typeface="微软雅黑" panose="020B0503020204020204" charset="-122"/>
              </a:rPr>
              <a:t>哲</a:t>
            </a:r>
            <a:r>
              <a:rPr sz="1200" spc="25" dirty="0">
                <a:solidFill>
                  <a:srgbClr val="585858"/>
                </a:solidFill>
                <a:latin typeface="微软雅黑" panose="020B0503020204020204" charset="-122"/>
                <a:cs typeface="微软雅黑" panose="020B0503020204020204" charset="-122"/>
              </a:rPr>
              <a:t>学</a:t>
            </a:r>
            <a:r>
              <a:rPr sz="1200" dirty="0">
                <a:solidFill>
                  <a:srgbClr val="585858"/>
                </a:solidFill>
                <a:latin typeface="微软雅黑" panose="020B0503020204020204" charset="-122"/>
                <a:cs typeface="微软雅黑" panose="020B0503020204020204" charset="-122"/>
              </a:rPr>
              <a:t>、</a:t>
            </a:r>
            <a:r>
              <a:rPr sz="1200" spc="105" dirty="0">
                <a:solidFill>
                  <a:srgbClr val="585858"/>
                </a:solidFill>
                <a:latin typeface="微软雅黑" panose="020B0503020204020204" charset="-122"/>
                <a:cs typeface="微软雅黑" panose="020B0503020204020204" charset="-122"/>
              </a:rPr>
              <a:t>实务与工</a:t>
            </a:r>
            <a:r>
              <a:rPr sz="1200" spc="90" dirty="0">
                <a:solidFill>
                  <a:srgbClr val="585858"/>
                </a:solidFill>
                <a:latin typeface="微软雅黑" panose="020B0503020204020204" charset="-122"/>
                <a:cs typeface="微软雅黑" panose="020B0503020204020204" charset="-122"/>
              </a:rPr>
              <a:t>具</a:t>
            </a:r>
            <a:r>
              <a:rPr sz="1200" spc="105" dirty="0">
                <a:solidFill>
                  <a:srgbClr val="585858"/>
                </a:solidFill>
                <a:latin typeface="微软雅黑" panose="020B0503020204020204" charset="-122"/>
                <a:cs typeface="微软雅黑" panose="020B0503020204020204" charset="-122"/>
              </a:rPr>
              <a:t>于一身</a:t>
            </a:r>
            <a:r>
              <a:rPr sz="1200" dirty="0">
                <a:solidFill>
                  <a:srgbClr val="585858"/>
                </a:solidFill>
                <a:latin typeface="微软雅黑" panose="020B0503020204020204" charset="-122"/>
                <a:cs typeface="微软雅黑" panose="020B0503020204020204" charset="-122"/>
              </a:rPr>
              <a:t>的 </a:t>
            </a:r>
            <a:r>
              <a:rPr sz="1200" spc="105" dirty="0">
                <a:solidFill>
                  <a:srgbClr val="585858"/>
                </a:solidFill>
                <a:latin typeface="微软雅黑" panose="020B0503020204020204" charset="-122"/>
                <a:cs typeface="微软雅黑" panose="020B0503020204020204" charset="-122"/>
              </a:rPr>
              <a:t>结合</a:t>
            </a:r>
            <a:r>
              <a:rPr sz="1200" dirty="0">
                <a:solidFill>
                  <a:srgbClr val="585858"/>
                </a:solidFill>
                <a:latin typeface="微软雅黑" panose="020B0503020204020204" charset="-122"/>
                <a:cs typeface="微软雅黑" panose="020B0503020204020204" charset="-122"/>
              </a:rPr>
              <a:t>，</a:t>
            </a:r>
            <a:r>
              <a:rPr sz="1200" spc="-295" dirty="0">
                <a:solidFill>
                  <a:srgbClr val="585858"/>
                </a:solidFill>
                <a:latin typeface="微软雅黑" panose="020B0503020204020204" charset="-122"/>
                <a:cs typeface="微软雅黑" panose="020B0503020204020204" charset="-122"/>
              </a:rPr>
              <a:t> </a:t>
            </a:r>
            <a:r>
              <a:rPr sz="1200" spc="105" dirty="0">
                <a:solidFill>
                  <a:srgbClr val="585858"/>
                </a:solidFill>
                <a:latin typeface="微软雅黑" panose="020B0503020204020204" charset="-122"/>
                <a:cs typeface="微软雅黑" panose="020B0503020204020204" charset="-122"/>
              </a:rPr>
              <a:t>可</a:t>
            </a:r>
            <a:r>
              <a:rPr sz="1200" spc="90" dirty="0">
                <a:solidFill>
                  <a:srgbClr val="585858"/>
                </a:solidFill>
                <a:latin typeface="微软雅黑" panose="020B0503020204020204" charset="-122"/>
                <a:cs typeface="微软雅黑" panose="020B0503020204020204" charset="-122"/>
              </a:rPr>
              <a:t>提</a:t>
            </a:r>
            <a:r>
              <a:rPr sz="1200" spc="105" dirty="0">
                <a:solidFill>
                  <a:srgbClr val="585858"/>
                </a:solidFill>
                <a:latin typeface="微软雅黑" panose="020B0503020204020204" charset="-122"/>
                <a:cs typeface="微软雅黑" panose="020B0503020204020204" charset="-122"/>
              </a:rPr>
              <a:t>升组织</a:t>
            </a:r>
            <a:r>
              <a:rPr sz="1200" dirty="0">
                <a:solidFill>
                  <a:srgbClr val="585858"/>
                </a:solidFill>
                <a:latin typeface="微软雅黑" panose="020B0503020204020204" charset="-122"/>
                <a:cs typeface="微软雅黑" panose="020B0503020204020204" charset="-122"/>
              </a:rPr>
              <a:t>快 </a:t>
            </a:r>
            <a:r>
              <a:rPr sz="1200" spc="105" dirty="0">
                <a:solidFill>
                  <a:srgbClr val="585858"/>
                </a:solidFill>
                <a:latin typeface="微软雅黑" panose="020B0503020204020204" charset="-122"/>
                <a:cs typeface="微软雅黑" panose="020B0503020204020204" charset="-122"/>
              </a:rPr>
              <a:t>速交付应</a:t>
            </a:r>
            <a:r>
              <a:rPr sz="1200" spc="90" dirty="0">
                <a:solidFill>
                  <a:srgbClr val="585858"/>
                </a:solidFill>
                <a:latin typeface="微软雅黑" panose="020B0503020204020204" charset="-122"/>
                <a:cs typeface="微软雅黑" panose="020B0503020204020204" charset="-122"/>
              </a:rPr>
              <a:t>用</a:t>
            </a:r>
            <a:r>
              <a:rPr sz="1200" spc="105" dirty="0">
                <a:solidFill>
                  <a:srgbClr val="585858"/>
                </a:solidFill>
                <a:latin typeface="微软雅黑" panose="020B0503020204020204" charset="-122"/>
                <a:cs typeface="微软雅黑" panose="020B0503020204020204" charset="-122"/>
              </a:rPr>
              <a:t>程式和</a:t>
            </a:r>
            <a:r>
              <a:rPr sz="1200" dirty="0">
                <a:solidFill>
                  <a:srgbClr val="585858"/>
                </a:solidFill>
                <a:latin typeface="微软雅黑" panose="020B0503020204020204" charset="-122"/>
                <a:cs typeface="微软雅黑" panose="020B0503020204020204" charset="-122"/>
              </a:rPr>
              <a:t>服 </a:t>
            </a:r>
            <a:r>
              <a:rPr sz="1200" spc="105" dirty="0">
                <a:solidFill>
                  <a:srgbClr val="585858"/>
                </a:solidFill>
                <a:latin typeface="微软雅黑" panose="020B0503020204020204" charset="-122"/>
                <a:cs typeface="微软雅黑" panose="020B0503020204020204" charset="-122"/>
              </a:rPr>
              <a:t>务的能力</a:t>
            </a:r>
            <a:r>
              <a:rPr sz="1200" spc="95" dirty="0">
                <a:solidFill>
                  <a:srgbClr val="585858"/>
                </a:solidFill>
                <a:latin typeface="微软雅黑" panose="020B0503020204020204" charset="-122"/>
                <a:cs typeface="微软雅黑" panose="020B0503020204020204" charset="-122"/>
              </a:rPr>
              <a:t>，</a:t>
            </a:r>
            <a:r>
              <a:rPr sz="1200" spc="105" dirty="0">
                <a:solidFill>
                  <a:srgbClr val="585858"/>
                </a:solidFill>
                <a:latin typeface="微软雅黑" panose="020B0503020204020204" charset="-122"/>
                <a:cs typeface="微软雅黑" panose="020B0503020204020204" charset="-122"/>
              </a:rPr>
              <a:t>能更快速</a:t>
            </a:r>
            <a:r>
              <a:rPr sz="1200" dirty="0">
                <a:solidFill>
                  <a:srgbClr val="585858"/>
                </a:solidFill>
                <a:latin typeface="微软雅黑" panose="020B0503020204020204" charset="-122"/>
                <a:cs typeface="微软雅黑" panose="020B0503020204020204" charset="-122"/>
              </a:rPr>
              <a:t>地开发和改进产品。</a:t>
            </a:r>
            <a:endParaRPr sz="1200">
              <a:latin typeface="微软雅黑" panose="020B0503020204020204" charset="-122"/>
              <a:cs typeface="微软雅黑" panose="020B0503020204020204" charset="-122"/>
            </a:endParaRPr>
          </a:p>
        </p:txBody>
      </p:sp>
      <p:sp>
        <p:nvSpPr>
          <p:cNvPr id="19" name="object 19"/>
          <p:cNvSpPr txBox="1"/>
          <p:nvPr/>
        </p:nvSpPr>
        <p:spPr>
          <a:xfrm>
            <a:off x="2797555" y="3874002"/>
            <a:ext cx="1737360" cy="1327785"/>
          </a:xfrm>
          <a:prstGeom prst="rect">
            <a:avLst/>
          </a:prstGeom>
        </p:spPr>
        <p:txBody>
          <a:bodyPr vert="horz" wrap="square" lIns="0" tIns="22860" rIns="0" bIns="0" rtlCol="0">
            <a:spAutoFit/>
          </a:bodyPr>
          <a:lstStyle/>
          <a:p>
            <a:pPr marL="12700" marR="5080" indent="56515">
              <a:lnSpc>
                <a:spcPct val="137000"/>
              </a:lnSpc>
              <a:spcBef>
                <a:spcPts val="180"/>
              </a:spcBef>
            </a:pPr>
            <a:r>
              <a:rPr sz="1400" b="1" dirty="0">
                <a:solidFill>
                  <a:srgbClr val="7E7E7E"/>
                </a:solidFill>
                <a:latin typeface="微软雅黑" panose="020B0503020204020204" charset="-122"/>
                <a:cs typeface="微软雅黑" panose="020B0503020204020204" charset="-122"/>
              </a:rPr>
              <a:t>微软 </a:t>
            </a:r>
            <a:r>
              <a:rPr sz="1200" b="1" dirty="0">
                <a:solidFill>
                  <a:srgbClr val="8AC53E"/>
                </a:solidFill>
                <a:latin typeface="微软雅黑" panose="020B0503020204020204" charset="-122"/>
                <a:cs typeface="微软雅黑" panose="020B0503020204020204" charset="-122"/>
              </a:rPr>
              <a:t>“人员，流程和产品”  </a:t>
            </a:r>
            <a:r>
              <a:rPr sz="1200" dirty="0">
                <a:solidFill>
                  <a:srgbClr val="585858"/>
                </a:solidFill>
                <a:latin typeface="Arial" panose="020B0604020202020204"/>
                <a:cs typeface="Arial" panose="020B0604020202020204"/>
              </a:rPr>
              <a:t>DevOps</a:t>
            </a:r>
            <a:r>
              <a:rPr sz="1200" spc="30" dirty="0">
                <a:solidFill>
                  <a:srgbClr val="585858"/>
                </a:solidFill>
                <a:latin typeface="微软雅黑" panose="020B0503020204020204" charset="-122"/>
                <a:cs typeface="微软雅黑" panose="020B0503020204020204" charset="-122"/>
              </a:rPr>
              <a:t>是人</a:t>
            </a:r>
            <a:r>
              <a:rPr sz="1200" spc="45" dirty="0">
                <a:solidFill>
                  <a:srgbClr val="585858"/>
                </a:solidFill>
                <a:latin typeface="微软雅黑" panose="020B0503020204020204" charset="-122"/>
                <a:cs typeface="微软雅黑" panose="020B0503020204020204" charset="-122"/>
              </a:rPr>
              <a:t>员</a:t>
            </a:r>
            <a:r>
              <a:rPr sz="1200" spc="30" dirty="0">
                <a:solidFill>
                  <a:srgbClr val="585858"/>
                </a:solidFill>
                <a:latin typeface="微软雅黑" panose="020B0503020204020204" charset="-122"/>
                <a:cs typeface="微软雅黑" panose="020B0503020204020204" charset="-122"/>
              </a:rPr>
              <a:t>，流</a:t>
            </a:r>
            <a:r>
              <a:rPr sz="1200" spc="40" dirty="0">
                <a:solidFill>
                  <a:srgbClr val="585858"/>
                </a:solidFill>
                <a:latin typeface="微软雅黑" panose="020B0503020204020204" charset="-122"/>
                <a:cs typeface="微软雅黑" panose="020B0503020204020204" charset="-122"/>
              </a:rPr>
              <a:t>程</a:t>
            </a:r>
            <a:r>
              <a:rPr sz="1200" dirty="0">
                <a:solidFill>
                  <a:srgbClr val="585858"/>
                </a:solidFill>
                <a:latin typeface="微软雅黑" panose="020B0503020204020204" charset="-122"/>
                <a:cs typeface="微软雅黑" panose="020B0503020204020204" charset="-122"/>
              </a:rPr>
              <a:t>和</a:t>
            </a:r>
            <a:r>
              <a:rPr sz="1200" spc="105" dirty="0">
                <a:solidFill>
                  <a:srgbClr val="585858"/>
                </a:solidFill>
                <a:latin typeface="微软雅黑" panose="020B0503020204020204" charset="-122"/>
                <a:cs typeface="微软雅黑" panose="020B0503020204020204" charset="-122"/>
              </a:rPr>
              <a:t>产品的</a:t>
            </a:r>
            <a:r>
              <a:rPr sz="1200" spc="114" dirty="0">
                <a:solidFill>
                  <a:srgbClr val="585858"/>
                </a:solidFill>
                <a:latin typeface="微软雅黑" panose="020B0503020204020204" charset="-122"/>
                <a:cs typeface="微软雅黑" panose="020B0503020204020204" charset="-122"/>
              </a:rPr>
              <a:t>结</a:t>
            </a:r>
            <a:r>
              <a:rPr sz="1200" spc="110" dirty="0">
                <a:solidFill>
                  <a:srgbClr val="585858"/>
                </a:solidFill>
                <a:latin typeface="微软雅黑" panose="020B0503020204020204" charset="-122"/>
                <a:cs typeface="微软雅黑" panose="020B0503020204020204" charset="-122"/>
              </a:rPr>
              <a:t>合</a:t>
            </a:r>
            <a:r>
              <a:rPr sz="1200" dirty="0">
                <a:solidFill>
                  <a:srgbClr val="585858"/>
                </a:solidFill>
                <a:latin typeface="微软雅黑" panose="020B0503020204020204" charset="-122"/>
                <a:cs typeface="微软雅黑" panose="020B0503020204020204" charset="-122"/>
              </a:rPr>
              <a:t>，</a:t>
            </a:r>
            <a:r>
              <a:rPr sz="1200" spc="-315" dirty="0">
                <a:solidFill>
                  <a:srgbClr val="585858"/>
                </a:solidFill>
                <a:latin typeface="微软雅黑" panose="020B0503020204020204" charset="-122"/>
                <a:cs typeface="微软雅黑" panose="020B0503020204020204" charset="-122"/>
              </a:rPr>
              <a:t> </a:t>
            </a:r>
            <a:r>
              <a:rPr sz="1200" spc="105" dirty="0">
                <a:solidFill>
                  <a:srgbClr val="585858"/>
                </a:solidFill>
                <a:latin typeface="微软雅黑" panose="020B0503020204020204" charset="-122"/>
                <a:cs typeface="微软雅黑" panose="020B0503020204020204" charset="-122"/>
              </a:rPr>
              <a:t>使以</a:t>
            </a:r>
            <a:r>
              <a:rPr sz="1200" spc="120" dirty="0">
                <a:solidFill>
                  <a:srgbClr val="585858"/>
                </a:solidFill>
                <a:latin typeface="微软雅黑" panose="020B0503020204020204" charset="-122"/>
                <a:cs typeface="微软雅黑" panose="020B0503020204020204" charset="-122"/>
              </a:rPr>
              <a:t>前</a:t>
            </a:r>
            <a:r>
              <a:rPr sz="1200" dirty="0">
                <a:solidFill>
                  <a:srgbClr val="585858"/>
                </a:solidFill>
                <a:latin typeface="微软雅黑" panose="020B0503020204020204" charset="-122"/>
                <a:cs typeface="微软雅黑" panose="020B0503020204020204" charset="-122"/>
              </a:rPr>
              <a:t>孤 </a:t>
            </a:r>
            <a:r>
              <a:rPr sz="1200" spc="60" dirty="0">
                <a:solidFill>
                  <a:srgbClr val="585858"/>
                </a:solidFill>
                <a:latin typeface="微软雅黑" panose="020B0503020204020204" charset="-122"/>
                <a:cs typeface="微软雅黑" panose="020B0503020204020204" charset="-122"/>
              </a:rPr>
              <a:t>立的角色（开发</a:t>
            </a:r>
            <a:r>
              <a:rPr sz="1200" spc="7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IT</a:t>
            </a:r>
            <a:r>
              <a:rPr sz="1200" spc="215" dirty="0">
                <a:solidFill>
                  <a:srgbClr val="585858"/>
                </a:solidFill>
                <a:latin typeface="Arial" panose="020B0604020202020204"/>
                <a:cs typeface="Arial" panose="020B0604020202020204"/>
              </a:rPr>
              <a:t> </a:t>
            </a:r>
            <a:r>
              <a:rPr sz="1200" dirty="0">
                <a:solidFill>
                  <a:srgbClr val="585858"/>
                </a:solidFill>
                <a:latin typeface="微软雅黑" panose="020B0503020204020204" charset="-122"/>
                <a:cs typeface="微软雅黑" panose="020B0503020204020204" charset="-122"/>
              </a:rPr>
              <a:t>运</a:t>
            </a:r>
            <a:endParaRPr sz="1200">
              <a:latin typeface="微软雅黑" panose="020B0503020204020204" charset="-122"/>
              <a:cs typeface="微软雅黑" panose="020B0503020204020204" charset="-122"/>
            </a:endParaRPr>
          </a:p>
        </p:txBody>
      </p:sp>
      <p:sp>
        <p:nvSpPr>
          <p:cNvPr id="20" name="object 20"/>
          <p:cNvSpPr txBox="1"/>
          <p:nvPr/>
        </p:nvSpPr>
        <p:spPr>
          <a:xfrm>
            <a:off x="6731254" y="3874002"/>
            <a:ext cx="1743075" cy="1932939"/>
          </a:xfrm>
          <a:prstGeom prst="rect">
            <a:avLst/>
          </a:prstGeom>
        </p:spPr>
        <p:txBody>
          <a:bodyPr vert="horz" wrap="square" lIns="0" tIns="100965" rIns="0" bIns="0" rtlCol="0">
            <a:spAutoFit/>
          </a:bodyPr>
          <a:lstStyle/>
          <a:p>
            <a:pPr marL="78105">
              <a:lnSpc>
                <a:spcPct val="100000"/>
              </a:lnSpc>
              <a:spcBef>
                <a:spcPts val="795"/>
              </a:spcBef>
            </a:pPr>
            <a:r>
              <a:rPr sz="1400" b="1" dirty="0">
                <a:solidFill>
                  <a:srgbClr val="7E7E7E"/>
                </a:solidFill>
                <a:latin typeface="微软雅黑" panose="020B0503020204020204" charset="-122"/>
                <a:cs typeface="微软雅黑" panose="020B0503020204020204" charset="-122"/>
              </a:rPr>
              <a:t>谷歌</a:t>
            </a:r>
            <a:endParaRPr sz="1400">
              <a:latin typeface="微软雅黑" panose="020B0503020204020204" charset="-122"/>
              <a:cs typeface="微软雅黑" panose="020B0503020204020204" charset="-122"/>
            </a:endParaRPr>
          </a:p>
          <a:p>
            <a:pPr marL="12700">
              <a:lnSpc>
                <a:spcPct val="100000"/>
              </a:lnSpc>
              <a:spcBef>
                <a:spcPts val="595"/>
              </a:spcBef>
            </a:pPr>
            <a:r>
              <a:rPr sz="1200" b="1" dirty="0">
                <a:solidFill>
                  <a:srgbClr val="8AC53E"/>
                </a:solidFill>
                <a:latin typeface="微软雅黑" panose="020B0503020204020204" charset="-122"/>
                <a:cs typeface="微软雅黑" panose="020B0503020204020204" charset="-122"/>
              </a:rPr>
              <a:t>“组织和文化”</a:t>
            </a:r>
            <a:endParaRPr sz="1200">
              <a:latin typeface="微软雅黑" panose="020B0503020204020204" charset="-122"/>
              <a:cs typeface="微软雅黑" panose="020B0503020204020204" charset="-122"/>
            </a:endParaRPr>
          </a:p>
          <a:p>
            <a:pPr marL="78105" marR="5080" algn="just">
              <a:lnSpc>
                <a:spcPct val="120000"/>
              </a:lnSpc>
              <a:spcBef>
                <a:spcPts val="240"/>
              </a:spcBef>
            </a:pP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40" dirty="0">
                <a:solidFill>
                  <a:srgbClr val="585858"/>
                </a:solidFill>
                <a:latin typeface="Arial" panose="020B0604020202020204"/>
                <a:cs typeface="Arial" panose="020B0604020202020204"/>
              </a:rPr>
              <a:t>s</a:t>
            </a:r>
            <a:r>
              <a:rPr sz="1200" spc="30" dirty="0">
                <a:solidFill>
                  <a:srgbClr val="585858"/>
                </a:solidFill>
                <a:latin typeface="微软雅黑" panose="020B0503020204020204" charset="-122"/>
                <a:cs typeface="微软雅黑" panose="020B0503020204020204" charset="-122"/>
              </a:rPr>
              <a:t>是一</a:t>
            </a:r>
            <a:r>
              <a:rPr sz="1200" spc="45" dirty="0">
                <a:solidFill>
                  <a:srgbClr val="585858"/>
                </a:solidFill>
                <a:latin typeface="微软雅黑" panose="020B0503020204020204" charset="-122"/>
                <a:cs typeface="微软雅黑" panose="020B0503020204020204" charset="-122"/>
              </a:rPr>
              <a:t>项</a:t>
            </a:r>
            <a:r>
              <a:rPr sz="1200" spc="30" dirty="0">
                <a:solidFill>
                  <a:srgbClr val="585858"/>
                </a:solidFill>
                <a:latin typeface="微软雅黑" panose="020B0503020204020204" charset="-122"/>
                <a:cs typeface="微软雅黑" panose="020B0503020204020204" charset="-122"/>
              </a:rPr>
              <a:t>组织</a:t>
            </a:r>
            <a:r>
              <a:rPr sz="1200" spc="45" dirty="0">
                <a:solidFill>
                  <a:srgbClr val="585858"/>
                </a:solidFill>
                <a:latin typeface="微软雅黑" panose="020B0503020204020204" charset="-122"/>
                <a:cs typeface="微软雅黑" panose="020B0503020204020204" charset="-122"/>
              </a:rPr>
              <a:t>和</a:t>
            </a:r>
            <a:r>
              <a:rPr sz="1200" dirty="0">
                <a:solidFill>
                  <a:srgbClr val="585858"/>
                </a:solidFill>
                <a:latin typeface="微软雅黑" panose="020B0503020204020204" charset="-122"/>
                <a:cs typeface="微软雅黑" panose="020B0503020204020204" charset="-122"/>
              </a:rPr>
              <a:t>文 </a:t>
            </a:r>
            <a:r>
              <a:rPr sz="1200" spc="105" dirty="0">
                <a:solidFill>
                  <a:srgbClr val="585858"/>
                </a:solidFill>
                <a:latin typeface="微软雅黑" panose="020B0503020204020204" charset="-122"/>
                <a:cs typeface="微软雅黑" panose="020B0503020204020204" charset="-122"/>
              </a:rPr>
              <a:t>化运</a:t>
            </a:r>
            <a:r>
              <a:rPr sz="1200" spc="110" dirty="0">
                <a:solidFill>
                  <a:srgbClr val="585858"/>
                </a:solidFill>
                <a:latin typeface="微软雅黑" panose="020B0503020204020204" charset="-122"/>
                <a:cs typeface="微软雅黑" panose="020B0503020204020204" charset="-122"/>
              </a:rPr>
              <a:t>动</a:t>
            </a:r>
            <a:r>
              <a:rPr sz="1200" dirty="0">
                <a:solidFill>
                  <a:srgbClr val="585858"/>
                </a:solidFill>
                <a:latin typeface="微软雅黑" panose="020B0503020204020204" charset="-122"/>
                <a:cs typeface="微软雅黑" panose="020B0503020204020204" charset="-122"/>
              </a:rPr>
              <a:t>，</a:t>
            </a:r>
            <a:r>
              <a:rPr sz="1200" spc="-315" dirty="0">
                <a:solidFill>
                  <a:srgbClr val="585858"/>
                </a:solidFill>
                <a:latin typeface="微软雅黑" panose="020B0503020204020204" charset="-122"/>
                <a:cs typeface="微软雅黑" panose="020B0503020204020204" charset="-122"/>
              </a:rPr>
              <a:t> </a:t>
            </a:r>
            <a:r>
              <a:rPr sz="1200" spc="105" dirty="0">
                <a:solidFill>
                  <a:srgbClr val="585858"/>
                </a:solidFill>
                <a:latin typeface="微软雅黑" panose="020B0503020204020204" charset="-122"/>
                <a:cs typeface="微软雅黑" panose="020B0503020204020204" charset="-122"/>
              </a:rPr>
              <a:t>旨</a:t>
            </a:r>
            <a:r>
              <a:rPr sz="1200" spc="114" dirty="0">
                <a:solidFill>
                  <a:srgbClr val="585858"/>
                </a:solidFill>
                <a:latin typeface="微软雅黑" panose="020B0503020204020204" charset="-122"/>
                <a:cs typeface="微软雅黑" panose="020B0503020204020204" charset="-122"/>
              </a:rPr>
              <a:t>在</a:t>
            </a:r>
            <a:r>
              <a:rPr sz="1200" spc="105" dirty="0">
                <a:solidFill>
                  <a:srgbClr val="585858"/>
                </a:solidFill>
                <a:latin typeface="微软雅黑" panose="020B0503020204020204" charset="-122"/>
                <a:cs typeface="微软雅黑" panose="020B0503020204020204" charset="-122"/>
              </a:rPr>
              <a:t>加快</a:t>
            </a:r>
            <a:r>
              <a:rPr sz="1200" spc="114" dirty="0">
                <a:solidFill>
                  <a:srgbClr val="585858"/>
                </a:solidFill>
                <a:latin typeface="微软雅黑" panose="020B0503020204020204" charset="-122"/>
                <a:cs typeface="微软雅黑" panose="020B0503020204020204" charset="-122"/>
              </a:rPr>
              <a:t>软</a:t>
            </a:r>
            <a:r>
              <a:rPr sz="1200" dirty="0">
                <a:solidFill>
                  <a:srgbClr val="585858"/>
                </a:solidFill>
                <a:latin typeface="微软雅黑" panose="020B0503020204020204" charset="-122"/>
                <a:cs typeface="微软雅黑" panose="020B0503020204020204" charset="-122"/>
              </a:rPr>
              <a:t>件 </a:t>
            </a:r>
            <a:r>
              <a:rPr sz="1200" spc="105" dirty="0">
                <a:solidFill>
                  <a:srgbClr val="585858"/>
                </a:solidFill>
                <a:latin typeface="微软雅黑" panose="020B0503020204020204" charset="-122"/>
                <a:cs typeface="微软雅黑" panose="020B0503020204020204" charset="-122"/>
              </a:rPr>
              <a:t>交付速</a:t>
            </a:r>
            <a:r>
              <a:rPr sz="1200" spc="120" dirty="0">
                <a:solidFill>
                  <a:srgbClr val="585858"/>
                </a:solidFill>
                <a:latin typeface="微软雅黑" panose="020B0503020204020204" charset="-122"/>
                <a:cs typeface="微软雅黑" panose="020B0503020204020204" charset="-122"/>
              </a:rPr>
              <a:t>度</a:t>
            </a:r>
            <a:r>
              <a:rPr sz="1200" dirty="0">
                <a:solidFill>
                  <a:srgbClr val="585858"/>
                </a:solidFill>
                <a:latin typeface="微软雅黑" panose="020B0503020204020204" charset="-122"/>
                <a:cs typeface="微软雅黑" panose="020B0503020204020204" charset="-122"/>
              </a:rPr>
              <a:t>，</a:t>
            </a:r>
            <a:r>
              <a:rPr sz="1200" spc="-250" dirty="0">
                <a:solidFill>
                  <a:srgbClr val="585858"/>
                </a:solidFill>
                <a:latin typeface="微软雅黑" panose="020B0503020204020204" charset="-122"/>
                <a:cs typeface="微软雅黑" panose="020B0503020204020204" charset="-122"/>
              </a:rPr>
              <a:t> </a:t>
            </a:r>
            <a:r>
              <a:rPr sz="1200" spc="114" dirty="0">
                <a:solidFill>
                  <a:srgbClr val="585858"/>
                </a:solidFill>
                <a:latin typeface="微软雅黑" panose="020B0503020204020204" charset="-122"/>
                <a:cs typeface="微软雅黑" panose="020B0503020204020204" charset="-122"/>
              </a:rPr>
              <a:t>提</a:t>
            </a:r>
            <a:r>
              <a:rPr sz="1200" spc="105" dirty="0">
                <a:solidFill>
                  <a:srgbClr val="585858"/>
                </a:solidFill>
                <a:latin typeface="微软雅黑" panose="020B0503020204020204" charset="-122"/>
                <a:cs typeface="微软雅黑" panose="020B0503020204020204" charset="-122"/>
              </a:rPr>
              <a:t>高服</a:t>
            </a:r>
            <a:r>
              <a:rPr sz="1200" spc="114" dirty="0">
                <a:solidFill>
                  <a:srgbClr val="585858"/>
                </a:solidFill>
                <a:latin typeface="微软雅黑" panose="020B0503020204020204" charset="-122"/>
                <a:cs typeface="微软雅黑" panose="020B0503020204020204" charset="-122"/>
              </a:rPr>
              <a:t>务</a:t>
            </a:r>
            <a:r>
              <a:rPr sz="1200" dirty="0">
                <a:solidFill>
                  <a:srgbClr val="585858"/>
                </a:solidFill>
                <a:latin typeface="微软雅黑" panose="020B0503020204020204" charset="-122"/>
                <a:cs typeface="微软雅黑" panose="020B0503020204020204" charset="-122"/>
              </a:rPr>
              <a:t>可 </a:t>
            </a:r>
            <a:r>
              <a:rPr sz="1200" spc="105" dirty="0">
                <a:solidFill>
                  <a:srgbClr val="585858"/>
                </a:solidFill>
                <a:latin typeface="微软雅黑" panose="020B0503020204020204" charset="-122"/>
                <a:cs typeface="微软雅黑" panose="020B0503020204020204" charset="-122"/>
              </a:rPr>
              <a:t>靠</a:t>
            </a:r>
            <a:r>
              <a:rPr sz="1200" spc="110" dirty="0">
                <a:solidFill>
                  <a:srgbClr val="585858"/>
                </a:solidFill>
                <a:latin typeface="微软雅黑" panose="020B0503020204020204" charset="-122"/>
                <a:cs typeface="微软雅黑" panose="020B0503020204020204" charset="-122"/>
              </a:rPr>
              <a:t>性</a:t>
            </a:r>
            <a:r>
              <a:rPr sz="1200" dirty="0">
                <a:solidFill>
                  <a:srgbClr val="585858"/>
                </a:solidFill>
                <a:latin typeface="微软雅黑" panose="020B0503020204020204" charset="-122"/>
                <a:cs typeface="微软雅黑" panose="020B0503020204020204" charset="-122"/>
              </a:rPr>
              <a:t>，</a:t>
            </a:r>
            <a:r>
              <a:rPr sz="1200" spc="-250" dirty="0">
                <a:solidFill>
                  <a:srgbClr val="585858"/>
                </a:solidFill>
                <a:latin typeface="微软雅黑" panose="020B0503020204020204" charset="-122"/>
                <a:cs typeface="微软雅黑" panose="020B0503020204020204" charset="-122"/>
              </a:rPr>
              <a:t> </a:t>
            </a:r>
            <a:r>
              <a:rPr sz="1200" spc="114" dirty="0">
                <a:solidFill>
                  <a:srgbClr val="585858"/>
                </a:solidFill>
                <a:latin typeface="微软雅黑" panose="020B0503020204020204" charset="-122"/>
                <a:cs typeface="微软雅黑" panose="020B0503020204020204" charset="-122"/>
              </a:rPr>
              <a:t>并</a:t>
            </a:r>
            <a:r>
              <a:rPr sz="1200" spc="105" dirty="0">
                <a:solidFill>
                  <a:srgbClr val="585858"/>
                </a:solidFill>
                <a:latin typeface="微软雅黑" panose="020B0503020204020204" charset="-122"/>
                <a:cs typeface="微软雅黑" panose="020B0503020204020204" charset="-122"/>
              </a:rPr>
              <a:t>在</a:t>
            </a:r>
            <a:r>
              <a:rPr sz="1200" spc="114" dirty="0">
                <a:solidFill>
                  <a:srgbClr val="585858"/>
                </a:solidFill>
                <a:latin typeface="微软雅黑" panose="020B0503020204020204" charset="-122"/>
                <a:cs typeface="微软雅黑" panose="020B0503020204020204" charset="-122"/>
              </a:rPr>
              <a:t>软</a:t>
            </a:r>
            <a:r>
              <a:rPr sz="1200" spc="105" dirty="0">
                <a:solidFill>
                  <a:srgbClr val="585858"/>
                </a:solidFill>
                <a:latin typeface="微软雅黑" panose="020B0503020204020204" charset="-122"/>
                <a:cs typeface="微软雅黑" panose="020B0503020204020204" charset="-122"/>
              </a:rPr>
              <a:t>件利</a:t>
            </a:r>
            <a:r>
              <a:rPr sz="1200" spc="114" dirty="0">
                <a:solidFill>
                  <a:srgbClr val="585858"/>
                </a:solidFill>
                <a:latin typeface="微软雅黑" panose="020B0503020204020204" charset="-122"/>
                <a:cs typeface="微软雅黑" panose="020B0503020204020204" charset="-122"/>
              </a:rPr>
              <a:t>益</a:t>
            </a:r>
            <a:r>
              <a:rPr sz="1200" dirty="0">
                <a:solidFill>
                  <a:srgbClr val="585858"/>
                </a:solidFill>
                <a:latin typeface="微软雅黑" panose="020B0503020204020204" charset="-122"/>
                <a:cs typeface="微软雅黑" panose="020B0503020204020204" charset="-122"/>
              </a:rPr>
              <a:t>相 </a:t>
            </a:r>
            <a:r>
              <a:rPr sz="1200" spc="105" dirty="0">
                <a:solidFill>
                  <a:srgbClr val="585858"/>
                </a:solidFill>
                <a:latin typeface="微软雅黑" panose="020B0503020204020204" charset="-122"/>
                <a:cs typeface="微软雅黑" panose="020B0503020204020204" charset="-122"/>
              </a:rPr>
              <a:t>关方之</a:t>
            </a:r>
            <a:r>
              <a:rPr sz="1200" spc="114" dirty="0">
                <a:solidFill>
                  <a:srgbClr val="585858"/>
                </a:solidFill>
                <a:latin typeface="微软雅黑" panose="020B0503020204020204" charset="-122"/>
                <a:cs typeface="微软雅黑" panose="020B0503020204020204" charset="-122"/>
              </a:rPr>
              <a:t>间</a:t>
            </a:r>
            <a:r>
              <a:rPr sz="1200" spc="105" dirty="0">
                <a:solidFill>
                  <a:srgbClr val="585858"/>
                </a:solidFill>
                <a:latin typeface="微软雅黑" panose="020B0503020204020204" charset="-122"/>
                <a:cs typeface="微软雅黑" panose="020B0503020204020204" charset="-122"/>
              </a:rPr>
              <a:t>建</a:t>
            </a:r>
            <a:r>
              <a:rPr sz="1200" spc="114" dirty="0">
                <a:solidFill>
                  <a:srgbClr val="585858"/>
                </a:solidFill>
                <a:latin typeface="微软雅黑" panose="020B0503020204020204" charset="-122"/>
                <a:cs typeface="微软雅黑" panose="020B0503020204020204" charset="-122"/>
              </a:rPr>
              <a:t>立</a:t>
            </a:r>
            <a:r>
              <a:rPr sz="1200" spc="105" dirty="0">
                <a:solidFill>
                  <a:srgbClr val="585858"/>
                </a:solidFill>
                <a:latin typeface="微软雅黑" panose="020B0503020204020204" charset="-122"/>
                <a:cs typeface="微软雅黑" panose="020B0503020204020204" charset="-122"/>
              </a:rPr>
              <a:t>共享</a:t>
            </a:r>
            <a:r>
              <a:rPr sz="1200" spc="114" dirty="0">
                <a:solidFill>
                  <a:srgbClr val="585858"/>
                </a:solidFill>
                <a:latin typeface="微软雅黑" panose="020B0503020204020204" charset="-122"/>
                <a:cs typeface="微软雅黑" panose="020B0503020204020204" charset="-122"/>
              </a:rPr>
              <a:t>所</a:t>
            </a:r>
            <a:r>
              <a:rPr sz="1200" dirty="0">
                <a:solidFill>
                  <a:srgbClr val="585858"/>
                </a:solidFill>
                <a:latin typeface="微软雅黑" panose="020B0503020204020204" charset="-122"/>
                <a:cs typeface="微软雅黑" panose="020B0503020204020204" charset="-122"/>
              </a:rPr>
              <a:t>有 权。</a:t>
            </a:r>
            <a:endParaRPr sz="1200">
              <a:latin typeface="微软雅黑" panose="020B0503020204020204" charset="-122"/>
              <a:cs typeface="微软雅黑" panose="020B0503020204020204" charset="-122"/>
            </a:endParaRPr>
          </a:p>
        </p:txBody>
      </p:sp>
      <p:sp>
        <p:nvSpPr>
          <p:cNvPr id="21" name="object 21"/>
          <p:cNvSpPr txBox="1"/>
          <p:nvPr/>
        </p:nvSpPr>
        <p:spPr>
          <a:xfrm>
            <a:off x="4726304" y="3874002"/>
            <a:ext cx="1726564" cy="1277620"/>
          </a:xfrm>
          <a:prstGeom prst="rect">
            <a:avLst/>
          </a:prstGeom>
        </p:spPr>
        <p:txBody>
          <a:bodyPr vert="horz" wrap="square" lIns="0" tIns="100965" rIns="0" bIns="0" rtlCol="0">
            <a:spAutoFit/>
          </a:bodyPr>
          <a:lstStyle/>
          <a:p>
            <a:pPr marL="128905">
              <a:lnSpc>
                <a:spcPct val="100000"/>
              </a:lnSpc>
              <a:spcBef>
                <a:spcPts val="795"/>
              </a:spcBef>
            </a:pPr>
            <a:r>
              <a:rPr sz="1400" b="1" spc="-5" dirty="0">
                <a:solidFill>
                  <a:srgbClr val="7E7E7E"/>
                </a:solidFill>
                <a:latin typeface="微软雅黑" panose="020B0503020204020204" charset="-122"/>
                <a:cs typeface="微软雅黑" panose="020B0503020204020204" charset="-122"/>
              </a:rPr>
              <a:t>IBM</a:t>
            </a:r>
            <a:endParaRPr sz="1400">
              <a:latin typeface="微软雅黑" panose="020B0503020204020204" charset="-122"/>
              <a:cs typeface="微软雅黑" panose="020B0503020204020204" charset="-122"/>
            </a:endParaRPr>
          </a:p>
          <a:p>
            <a:pPr marL="12700">
              <a:lnSpc>
                <a:spcPct val="100000"/>
              </a:lnSpc>
              <a:spcBef>
                <a:spcPts val="595"/>
              </a:spcBef>
            </a:pPr>
            <a:r>
              <a:rPr sz="1200" b="1" dirty="0">
                <a:solidFill>
                  <a:srgbClr val="8AC53E"/>
                </a:solidFill>
                <a:latin typeface="微软雅黑" panose="020B0503020204020204" charset="-122"/>
                <a:cs typeface="微软雅黑" panose="020B0503020204020204" charset="-122"/>
              </a:rPr>
              <a:t>“软件交付的方法”</a:t>
            </a:r>
            <a:endParaRPr sz="1200">
              <a:latin typeface="微软雅黑" panose="020B0503020204020204" charset="-122"/>
              <a:cs typeface="微软雅黑" panose="020B0503020204020204" charset="-122"/>
            </a:endParaRPr>
          </a:p>
          <a:p>
            <a:pPr marL="83820" marR="5080" algn="just">
              <a:lnSpc>
                <a:spcPct val="120000"/>
              </a:lnSpc>
              <a:spcBef>
                <a:spcPts val="260"/>
              </a:spcBef>
            </a:pPr>
            <a:r>
              <a:rPr sz="1200" spc="-5" dirty="0">
                <a:solidFill>
                  <a:srgbClr val="585858"/>
                </a:solidFill>
                <a:latin typeface="Arial" panose="020B0604020202020204"/>
                <a:cs typeface="Arial" panose="020B0604020202020204"/>
              </a:rPr>
              <a:t>D</a:t>
            </a:r>
            <a:r>
              <a:rPr sz="1200" dirty="0">
                <a:solidFill>
                  <a:srgbClr val="585858"/>
                </a:solidFill>
                <a:latin typeface="Arial" panose="020B0604020202020204"/>
                <a:cs typeface="Arial" panose="020B0604020202020204"/>
              </a:rPr>
              <a:t>e</a:t>
            </a:r>
            <a:r>
              <a:rPr sz="1200" spc="-10"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Op</a:t>
            </a:r>
            <a:r>
              <a:rPr sz="1200" spc="10" dirty="0">
                <a:solidFill>
                  <a:srgbClr val="585858"/>
                </a:solidFill>
                <a:latin typeface="Arial" panose="020B0604020202020204"/>
                <a:cs typeface="Arial" panose="020B0604020202020204"/>
              </a:rPr>
              <a:t>s</a:t>
            </a:r>
            <a:r>
              <a:rPr sz="1200" spc="5" dirty="0">
                <a:solidFill>
                  <a:srgbClr val="585858"/>
                </a:solidFill>
                <a:latin typeface="微软雅黑" panose="020B0503020204020204" charset="-122"/>
                <a:cs typeface="微软雅黑" panose="020B0503020204020204" charset="-122"/>
              </a:rPr>
              <a:t>是一种敏捷</a:t>
            </a:r>
            <a:r>
              <a:rPr sz="1200" spc="20" dirty="0">
                <a:solidFill>
                  <a:srgbClr val="585858"/>
                </a:solidFill>
                <a:latin typeface="微软雅黑" panose="020B0503020204020204" charset="-122"/>
                <a:cs typeface="微软雅黑" panose="020B0503020204020204" charset="-122"/>
              </a:rPr>
              <a:t>软</a:t>
            </a:r>
            <a:r>
              <a:rPr sz="1200" dirty="0">
                <a:solidFill>
                  <a:srgbClr val="585858"/>
                </a:solidFill>
                <a:latin typeface="微软雅黑" panose="020B0503020204020204" charset="-122"/>
                <a:cs typeface="微软雅黑" panose="020B0503020204020204" charset="-122"/>
              </a:rPr>
              <a:t>件 </a:t>
            </a:r>
            <a:r>
              <a:rPr sz="1200" spc="95" dirty="0">
                <a:solidFill>
                  <a:srgbClr val="585858"/>
                </a:solidFill>
                <a:latin typeface="微软雅黑" panose="020B0503020204020204" charset="-122"/>
                <a:cs typeface="微软雅黑" panose="020B0503020204020204" charset="-122"/>
              </a:rPr>
              <a:t>开发方</a:t>
            </a:r>
            <a:r>
              <a:rPr sz="1200" spc="80" dirty="0">
                <a:solidFill>
                  <a:srgbClr val="585858"/>
                </a:solidFill>
                <a:latin typeface="微软雅黑" panose="020B0503020204020204" charset="-122"/>
                <a:cs typeface="微软雅黑" panose="020B0503020204020204" charset="-122"/>
              </a:rPr>
              <a:t>法</a:t>
            </a:r>
            <a:r>
              <a:rPr sz="1200" spc="95" dirty="0">
                <a:solidFill>
                  <a:srgbClr val="585858"/>
                </a:solidFill>
                <a:latin typeface="微软雅黑" panose="020B0503020204020204" charset="-122"/>
                <a:cs typeface="微软雅黑" panose="020B0503020204020204" charset="-122"/>
              </a:rPr>
              <a:t>，</a:t>
            </a:r>
            <a:r>
              <a:rPr sz="1200" spc="80" dirty="0">
                <a:solidFill>
                  <a:srgbClr val="585858"/>
                </a:solidFill>
                <a:latin typeface="微软雅黑" panose="020B0503020204020204" charset="-122"/>
                <a:cs typeface="微软雅黑" panose="020B0503020204020204" charset="-122"/>
              </a:rPr>
              <a:t>开</a:t>
            </a:r>
            <a:r>
              <a:rPr sz="1200" spc="90" dirty="0">
                <a:solidFill>
                  <a:srgbClr val="585858"/>
                </a:solidFill>
                <a:latin typeface="微软雅黑" panose="020B0503020204020204" charset="-122"/>
                <a:cs typeface="微软雅黑" panose="020B0503020204020204" charset="-122"/>
              </a:rPr>
              <a:t>发和</a:t>
            </a:r>
            <a:r>
              <a:rPr sz="1200" spc="8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营 </a:t>
            </a:r>
            <a:r>
              <a:rPr sz="1200" spc="90" dirty="0">
                <a:solidFill>
                  <a:srgbClr val="585858"/>
                </a:solidFill>
                <a:latin typeface="微软雅黑" panose="020B0503020204020204" charset="-122"/>
                <a:cs typeface="微软雅黑" panose="020B0503020204020204" charset="-122"/>
              </a:rPr>
              <a:t>团队用</a:t>
            </a:r>
            <a:r>
              <a:rPr sz="1200" spc="80" dirty="0">
                <a:solidFill>
                  <a:srgbClr val="585858"/>
                </a:solidFill>
                <a:latin typeface="微软雅黑" panose="020B0503020204020204" charset="-122"/>
                <a:cs typeface="微软雅黑" panose="020B0503020204020204" charset="-122"/>
              </a:rPr>
              <a:t>于</a:t>
            </a:r>
            <a:r>
              <a:rPr sz="1200" spc="90" dirty="0">
                <a:solidFill>
                  <a:srgbClr val="585858"/>
                </a:solidFill>
                <a:latin typeface="微软雅黑" panose="020B0503020204020204" charset="-122"/>
                <a:cs typeface="微软雅黑" panose="020B0503020204020204" charset="-122"/>
              </a:rPr>
              <a:t>快速</a:t>
            </a:r>
            <a:r>
              <a:rPr sz="1200" spc="95" dirty="0">
                <a:solidFill>
                  <a:srgbClr val="585858"/>
                </a:solidFill>
                <a:latin typeface="微软雅黑" panose="020B0503020204020204" charset="-122"/>
                <a:cs typeface="微软雅黑" panose="020B0503020204020204" charset="-122"/>
              </a:rPr>
              <a:t>、质</a:t>
            </a:r>
            <a:r>
              <a:rPr sz="1200" spc="85" dirty="0">
                <a:solidFill>
                  <a:srgbClr val="585858"/>
                </a:solidFill>
                <a:latin typeface="微软雅黑" panose="020B0503020204020204" charset="-122"/>
                <a:cs typeface="微软雅黑" panose="020B0503020204020204" charset="-122"/>
              </a:rPr>
              <a:t>量</a:t>
            </a:r>
            <a:r>
              <a:rPr sz="1200" dirty="0">
                <a:solidFill>
                  <a:srgbClr val="585858"/>
                </a:solidFill>
                <a:latin typeface="微软雅黑" panose="020B0503020204020204" charset="-122"/>
                <a:cs typeface="微软雅黑" panose="020B0503020204020204" charset="-122"/>
              </a:rPr>
              <a:t>和</a:t>
            </a:r>
            <a:endParaRPr sz="1200">
              <a:latin typeface="微软雅黑" panose="020B0503020204020204" charset="-122"/>
              <a:cs typeface="微软雅黑" panose="020B0503020204020204" charset="-122"/>
            </a:endParaRPr>
          </a:p>
        </p:txBody>
      </p:sp>
      <p:sp>
        <p:nvSpPr>
          <p:cNvPr id="22" name="object 22"/>
          <p:cNvSpPr txBox="1"/>
          <p:nvPr/>
        </p:nvSpPr>
        <p:spPr>
          <a:xfrm>
            <a:off x="2856738" y="5162550"/>
            <a:ext cx="3596640" cy="208279"/>
          </a:xfrm>
          <a:prstGeom prst="rect">
            <a:avLst/>
          </a:prstGeom>
        </p:spPr>
        <p:txBody>
          <a:bodyPr vert="horz" wrap="square" lIns="0" tIns="12700" rIns="0" bIns="0" rtlCol="0">
            <a:spAutoFit/>
          </a:bodyPr>
          <a:lstStyle/>
          <a:p>
            <a:pPr marL="12700">
              <a:lnSpc>
                <a:spcPct val="100000"/>
              </a:lnSpc>
              <a:spcBef>
                <a:spcPts val="100"/>
              </a:spcBef>
              <a:tabLst>
                <a:tab pos="1953260" algn="l"/>
              </a:tabLst>
            </a:pPr>
            <a:r>
              <a:rPr sz="1200" spc="105" dirty="0">
                <a:solidFill>
                  <a:srgbClr val="585858"/>
                </a:solidFill>
                <a:latin typeface="微软雅黑" panose="020B0503020204020204" charset="-122"/>
                <a:cs typeface="微软雅黑" panose="020B0503020204020204" charset="-122"/>
              </a:rPr>
              <a:t>营、质</a:t>
            </a:r>
            <a:r>
              <a:rPr sz="1200" spc="114" dirty="0">
                <a:solidFill>
                  <a:srgbClr val="585858"/>
                </a:solidFill>
                <a:latin typeface="微软雅黑" panose="020B0503020204020204" charset="-122"/>
                <a:cs typeface="微软雅黑" panose="020B0503020204020204" charset="-122"/>
              </a:rPr>
              <a:t>量</a:t>
            </a:r>
            <a:r>
              <a:rPr sz="1200" spc="105" dirty="0">
                <a:solidFill>
                  <a:srgbClr val="585858"/>
                </a:solidFill>
                <a:latin typeface="微软雅黑" panose="020B0503020204020204" charset="-122"/>
                <a:cs typeface="微软雅黑" panose="020B0503020204020204" charset="-122"/>
              </a:rPr>
              <a:t>工</a:t>
            </a:r>
            <a:r>
              <a:rPr sz="1200" spc="114" dirty="0">
                <a:solidFill>
                  <a:srgbClr val="585858"/>
                </a:solidFill>
                <a:latin typeface="微软雅黑" panose="020B0503020204020204" charset="-122"/>
                <a:cs typeface="微软雅黑" panose="020B0503020204020204" charset="-122"/>
              </a:rPr>
              <a:t>程</a:t>
            </a:r>
            <a:r>
              <a:rPr sz="1200" spc="105" dirty="0">
                <a:solidFill>
                  <a:srgbClr val="585858"/>
                </a:solidFill>
                <a:latin typeface="微软雅黑" panose="020B0503020204020204" charset="-122"/>
                <a:cs typeface="微软雅黑" panose="020B0503020204020204" charset="-122"/>
              </a:rPr>
              <a:t>和安</a:t>
            </a:r>
            <a:r>
              <a:rPr sz="1200" spc="125" dirty="0">
                <a:solidFill>
                  <a:srgbClr val="585858"/>
                </a:solidFill>
                <a:latin typeface="微软雅黑" panose="020B0503020204020204" charset="-122"/>
                <a:cs typeface="微软雅黑" panose="020B0503020204020204" charset="-122"/>
              </a:rPr>
              <a:t>全</a:t>
            </a:r>
            <a:r>
              <a:rPr sz="1200" dirty="0">
                <a:solidFill>
                  <a:srgbClr val="585858"/>
                </a:solidFill>
                <a:latin typeface="微软雅黑" panose="020B0503020204020204" charset="-122"/>
                <a:cs typeface="微软雅黑" panose="020B0503020204020204" charset="-122"/>
              </a:rPr>
              <a:t>）	</a:t>
            </a:r>
            <a:r>
              <a:rPr sz="1200" spc="90" dirty="0">
                <a:solidFill>
                  <a:srgbClr val="585858"/>
                </a:solidFill>
                <a:latin typeface="微软雅黑" panose="020B0503020204020204" charset="-122"/>
                <a:cs typeface="微软雅黑" panose="020B0503020204020204" charset="-122"/>
              </a:rPr>
              <a:t>控制地</a:t>
            </a:r>
            <a:r>
              <a:rPr sz="1200" spc="80" dirty="0">
                <a:solidFill>
                  <a:srgbClr val="585858"/>
                </a:solidFill>
                <a:latin typeface="微软雅黑" panose="020B0503020204020204" charset="-122"/>
                <a:cs typeface="微软雅黑" panose="020B0503020204020204" charset="-122"/>
              </a:rPr>
              <a:t>构</a:t>
            </a:r>
            <a:r>
              <a:rPr sz="1200" spc="100" dirty="0">
                <a:solidFill>
                  <a:srgbClr val="585858"/>
                </a:solidFill>
                <a:latin typeface="微软雅黑" panose="020B0503020204020204" charset="-122"/>
                <a:cs typeface="微软雅黑" panose="020B0503020204020204" charset="-122"/>
              </a:rPr>
              <a:t>建</a:t>
            </a:r>
            <a:r>
              <a:rPr sz="1200" spc="80" dirty="0">
                <a:solidFill>
                  <a:srgbClr val="585858"/>
                </a:solidFill>
                <a:latin typeface="微软雅黑" panose="020B0503020204020204" charset="-122"/>
                <a:cs typeface="微软雅黑" panose="020B0503020204020204" charset="-122"/>
              </a:rPr>
              <a:t>、</a:t>
            </a:r>
            <a:r>
              <a:rPr sz="1200" spc="95" dirty="0">
                <a:solidFill>
                  <a:srgbClr val="585858"/>
                </a:solidFill>
                <a:latin typeface="微软雅黑" panose="020B0503020204020204" charset="-122"/>
                <a:cs typeface="微软雅黑" panose="020B0503020204020204" charset="-122"/>
              </a:rPr>
              <a:t>测试</a:t>
            </a:r>
            <a:r>
              <a:rPr sz="1200" spc="8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部</a:t>
            </a:r>
            <a:endParaRPr sz="1200">
              <a:latin typeface="微软雅黑" panose="020B0503020204020204" charset="-122"/>
              <a:cs typeface="微软雅黑" panose="020B0503020204020204" charset="-122"/>
            </a:endParaRPr>
          </a:p>
        </p:txBody>
      </p:sp>
      <p:sp>
        <p:nvSpPr>
          <p:cNvPr id="23" name="object 23"/>
          <p:cNvSpPr txBox="1"/>
          <p:nvPr/>
        </p:nvSpPr>
        <p:spPr>
          <a:xfrm>
            <a:off x="4797933" y="5382005"/>
            <a:ext cx="13970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微软雅黑" panose="020B0503020204020204" charset="-122"/>
                <a:cs typeface="微软雅黑" panose="020B0503020204020204" charset="-122"/>
              </a:rPr>
              <a:t>署和监视应用程序。</a:t>
            </a:r>
            <a:endParaRPr sz="1200">
              <a:latin typeface="微软雅黑" panose="020B0503020204020204" charset="-122"/>
              <a:cs typeface="微软雅黑" panose="020B050302020402020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4" name="object 4"/>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5" name="object 5"/>
          <p:cNvSpPr txBox="1">
            <a:spLocks noGrp="1"/>
          </p:cNvSpPr>
          <p:nvPr>
            <p:ph type="title"/>
          </p:nvPr>
        </p:nvSpPr>
        <p:spPr>
          <a:xfrm>
            <a:off x="526795" y="482345"/>
            <a:ext cx="515556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落地实</a:t>
            </a:r>
            <a:r>
              <a:rPr spc="-15" dirty="0"/>
              <a:t>施</a:t>
            </a:r>
            <a:r>
              <a:rPr dirty="0"/>
              <a:t>：理</a:t>
            </a:r>
            <a:r>
              <a:rPr spc="-15" dirty="0"/>
              <a:t>念</a:t>
            </a:r>
            <a:r>
              <a:rPr dirty="0"/>
              <a:t>认同</a:t>
            </a:r>
            <a:endParaRPr dirty="0"/>
          </a:p>
        </p:txBody>
      </p:sp>
      <p:sp>
        <p:nvSpPr>
          <p:cNvPr id="6" name="object 6"/>
          <p:cNvSpPr txBox="1"/>
          <p:nvPr/>
        </p:nvSpPr>
        <p:spPr>
          <a:xfrm>
            <a:off x="526795" y="1062685"/>
            <a:ext cx="8313420" cy="224028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颗粒</a:t>
            </a:r>
            <a:r>
              <a:rPr sz="2400" dirty="0">
                <a:solidFill>
                  <a:srgbClr val="585858"/>
                </a:solidFill>
                <a:latin typeface="微软雅黑" panose="020B0503020204020204" charset="-122"/>
                <a:cs typeface="微软雅黑" panose="020B0503020204020204" charset="-122"/>
              </a:rPr>
              <a:t>化</a:t>
            </a:r>
            <a:r>
              <a:rPr sz="2400" spc="-60" dirty="0">
                <a:solidFill>
                  <a:srgbClr val="585858"/>
                </a:solidFill>
                <a:latin typeface="微软雅黑" panose="020B0503020204020204" charset="-122"/>
                <a:cs typeface="微软雅黑" panose="020B0503020204020204" charset="-122"/>
              </a:rPr>
              <a:t> </a:t>
            </a:r>
            <a:r>
              <a:rPr sz="2400" dirty="0">
                <a:solidFill>
                  <a:srgbClr val="585858"/>
                </a:solidFill>
                <a:latin typeface="Arial" panose="020B0604020202020204"/>
                <a:cs typeface="Arial" panose="020B0604020202020204"/>
              </a:rPr>
              <a:t>/</a:t>
            </a:r>
            <a:r>
              <a:rPr sz="2400" spc="-5" dirty="0">
                <a:solidFill>
                  <a:srgbClr val="585858"/>
                </a:solidFill>
                <a:latin typeface="Arial" panose="020B0604020202020204"/>
                <a:cs typeface="Arial" panose="020B0604020202020204"/>
              </a:rPr>
              <a:t> </a:t>
            </a:r>
            <a:r>
              <a:rPr sz="2400" spc="-5" dirty="0">
                <a:solidFill>
                  <a:srgbClr val="585858"/>
                </a:solidFill>
                <a:latin typeface="微软雅黑" panose="020B0503020204020204" charset="-122"/>
                <a:cs typeface="微软雅黑" panose="020B0503020204020204" charset="-122"/>
              </a:rPr>
              <a:t>解</a:t>
            </a:r>
            <a:r>
              <a:rPr sz="2400" dirty="0">
                <a:solidFill>
                  <a:srgbClr val="585858"/>
                </a:solidFill>
                <a:latin typeface="微软雅黑" panose="020B0503020204020204" charset="-122"/>
                <a:cs typeface="微软雅黑" panose="020B0503020204020204" charset="-122"/>
              </a:rPr>
              <a:t>耦</a:t>
            </a:r>
            <a:r>
              <a:rPr sz="2400" spc="-55" dirty="0">
                <a:solidFill>
                  <a:srgbClr val="585858"/>
                </a:solidFill>
                <a:latin typeface="微软雅黑" panose="020B0503020204020204" charset="-122"/>
                <a:cs typeface="微软雅黑" panose="020B0503020204020204" charset="-122"/>
              </a:rPr>
              <a:t> </a:t>
            </a:r>
            <a:r>
              <a:rPr sz="2400" dirty="0">
                <a:solidFill>
                  <a:srgbClr val="585858"/>
                </a:solidFill>
                <a:latin typeface="Arial" panose="020B0604020202020204"/>
                <a:cs typeface="Arial" panose="020B0604020202020204"/>
              </a:rPr>
              <a:t>/</a:t>
            </a:r>
            <a:r>
              <a:rPr sz="2400" spc="-20" dirty="0">
                <a:solidFill>
                  <a:srgbClr val="585858"/>
                </a:solidFill>
                <a:latin typeface="Arial" panose="020B0604020202020204"/>
                <a:cs typeface="Arial" panose="020B0604020202020204"/>
              </a:rPr>
              <a:t> </a:t>
            </a:r>
            <a:r>
              <a:rPr sz="2400" spc="-5" dirty="0">
                <a:solidFill>
                  <a:srgbClr val="585858"/>
                </a:solidFill>
                <a:latin typeface="微软雅黑" panose="020B0503020204020204" charset="-122"/>
                <a:cs typeface="微软雅黑" panose="020B0503020204020204" charset="-122"/>
              </a:rPr>
              <a:t>协同三重理念共同支</a:t>
            </a:r>
            <a:r>
              <a:rPr sz="2400" dirty="0">
                <a:solidFill>
                  <a:srgbClr val="585858"/>
                </a:solidFill>
                <a:latin typeface="微软雅黑" panose="020B0503020204020204" charset="-122"/>
                <a:cs typeface="微软雅黑" panose="020B0503020204020204" charset="-122"/>
              </a:rPr>
              <a:t>撑</a:t>
            </a:r>
            <a:r>
              <a:rPr sz="2400" spc="-5" dirty="0">
                <a:solidFill>
                  <a:srgbClr val="585858"/>
                </a:solidFill>
                <a:latin typeface="Arial" panose="020B0604020202020204"/>
                <a:cs typeface="Arial" panose="020B0604020202020204"/>
              </a:rPr>
              <a:t>DevOps</a:t>
            </a:r>
            <a:r>
              <a:rPr sz="2400" dirty="0">
                <a:solidFill>
                  <a:srgbClr val="585858"/>
                </a:solidFill>
                <a:latin typeface="微软雅黑" panose="020B0503020204020204" charset="-122"/>
                <a:cs typeface="微软雅黑" panose="020B0503020204020204" charset="-122"/>
              </a:rPr>
              <a:t>实践</a:t>
            </a:r>
            <a:endParaRPr sz="2400">
              <a:latin typeface="微软雅黑" panose="020B0503020204020204" charset="-122"/>
              <a:cs typeface="微软雅黑" panose="020B0503020204020204" charset="-122"/>
            </a:endParaRPr>
          </a:p>
          <a:p>
            <a:pPr marL="12700" marR="5080">
              <a:lnSpc>
                <a:spcPct val="120000"/>
              </a:lnSpc>
              <a:spcBef>
                <a:spcPts val="980"/>
              </a:spcBef>
            </a:pPr>
            <a:r>
              <a:rPr sz="1200" spc="20" dirty="0">
                <a:solidFill>
                  <a:srgbClr val="585858"/>
                </a:solidFill>
                <a:latin typeface="微软雅黑" panose="020B0503020204020204" charset="-122"/>
                <a:cs typeface="微软雅黑" panose="020B0503020204020204" charset="-122"/>
              </a:rPr>
              <a:t>相较</a:t>
            </a:r>
            <a:r>
              <a:rPr sz="1200" spc="10" dirty="0">
                <a:solidFill>
                  <a:srgbClr val="585858"/>
                </a:solidFill>
                <a:latin typeface="微软雅黑" panose="020B0503020204020204" charset="-122"/>
                <a:cs typeface="微软雅黑" panose="020B0503020204020204" charset="-122"/>
              </a:rPr>
              <a:t>于</a:t>
            </a:r>
            <a:r>
              <a:rPr sz="1200" spc="20" dirty="0">
                <a:solidFill>
                  <a:srgbClr val="585858"/>
                </a:solidFill>
                <a:latin typeface="微软雅黑" panose="020B0503020204020204" charset="-122"/>
                <a:cs typeface="微软雅黑" panose="020B0503020204020204" charset="-122"/>
              </a:rPr>
              <a:t>单</a:t>
            </a:r>
            <a:r>
              <a:rPr sz="1200" spc="10" dirty="0">
                <a:solidFill>
                  <a:srgbClr val="585858"/>
                </a:solidFill>
                <a:latin typeface="微软雅黑" panose="020B0503020204020204" charset="-122"/>
                <a:cs typeface="微软雅黑" panose="020B0503020204020204" charset="-122"/>
              </a:rPr>
              <a:t>纯</a:t>
            </a:r>
            <a:r>
              <a:rPr sz="1200" spc="30" dirty="0">
                <a:solidFill>
                  <a:srgbClr val="585858"/>
                </a:solidFill>
                <a:latin typeface="微软雅黑" panose="020B0503020204020204" charset="-122"/>
                <a:cs typeface="微软雅黑" panose="020B0503020204020204" charset="-122"/>
              </a:rPr>
              <a:t>的</a:t>
            </a:r>
            <a:r>
              <a:rPr sz="1200" spc="10" dirty="0">
                <a:solidFill>
                  <a:srgbClr val="585858"/>
                </a:solidFill>
                <a:latin typeface="Arial" panose="020B0604020202020204"/>
                <a:cs typeface="Arial" panose="020B0604020202020204"/>
              </a:rPr>
              <a:t>IT</a:t>
            </a:r>
            <a:r>
              <a:rPr sz="1200" spc="10" dirty="0">
                <a:solidFill>
                  <a:srgbClr val="585858"/>
                </a:solidFill>
                <a:latin typeface="微软雅黑" panose="020B0503020204020204" charset="-122"/>
                <a:cs typeface="微软雅黑" panose="020B0503020204020204" charset="-122"/>
              </a:rPr>
              <a:t>信</a:t>
            </a:r>
            <a:r>
              <a:rPr sz="1200" spc="20" dirty="0">
                <a:solidFill>
                  <a:srgbClr val="585858"/>
                </a:solidFill>
                <a:latin typeface="微软雅黑" panose="020B0503020204020204" charset="-122"/>
                <a:cs typeface="微软雅黑" panose="020B0503020204020204" charset="-122"/>
              </a:rPr>
              <a:t>息</a:t>
            </a:r>
            <a:r>
              <a:rPr sz="1200" spc="1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工</a:t>
            </a:r>
            <a:r>
              <a:rPr sz="1200" spc="25" dirty="0">
                <a:solidFill>
                  <a:srgbClr val="585858"/>
                </a:solidFill>
                <a:latin typeface="微软雅黑" panose="020B0503020204020204" charset="-122"/>
                <a:cs typeface="微软雅黑" panose="020B0503020204020204" charset="-122"/>
              </a:rPr>
              <a:t>具</a:t>
            </a:r>
            <a:r>
              <a:rPr sz="120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DevOps</a:t>
            </a:r>
            <a:r>
              <a:rPr sz="1200" spc="25" dirty="0">
                <a:solidFill>
                  <a:srgbClr val="585858"/>
                </a:solidFill>
                <a:latin typeface="微软雅黑" panose="020B0503020204020204" charset="-122"/>
                <a:cs typeface="微软雅黑" panose="020B0503020204020204" charset="-122"/>
              </a:rPr>
              <a:t>本</a:t>
            </a:r>
            <a:r>
              <a:rPr sz="1200" spc="10" dirty="0">
                <a:solidFill>
                  <a:srgbClr val="585858"/>
                </a:solidFill>
                <a:latin typeface="微软雅黑" panose="020B0503020204020204" charset="-122"/>
                <a:cs typeface="微软雅黑" panose="020B0503020204020204" charset="-122"/>
              </a:rPr>
              <a:t>身即</a:t>
            </a:r>
            <a:r>
              <a:rPr sz="1200" spc="25" dirty="0">
                <a:solidFill>
                  <a:srgbClr val="585858"/>
                </a:solidFill>
                <a:latin typeface="微软雅黑" panose="020B0503020204020204" charset="-122"/>
                <a:cs typeface="微软雅黑" panose="020B0503020204020204" charset="-122"/>
              </a:rPr>
              <a:t>是一</a:t>
            </a:r>
            <a:r>
              <a:rPr sz="1200" spc="10" dirty="0">
                <a:solidFill>
                  <a:srgbClr val="585858"/>
                </a:solidFill>
                <a:latin typeface="微软雅黑" panose="020B0503020204020204" charset="-122"/>
                <a:cs typeface="微软雅黑" panose="020B0503020204020204" charset="-122"/>
              </a:rPr>
              <a:t>种</a:t>
            </a:r>
            <a:r>
              <a:rPr sz="1200" spc="25" dirty="0">
                <a:solidFill>
                  <a:srgbClr val="585858"/>
                </a:solidFill>
                <a:latin typeface="微软雅黑" panose="020B0503020204020204" charset="-122"/>
                <a:cs typeface="微软雅黑" panose="020B0503020204020204" charset="-122"/>
              </a:rPr>
              <a:t>协</a:t>
            </a:r>
            <a:r>
              <a:rPr sz="1200" spc="5" dirty="0">
                <a:solidFill>
                  <a:srgbClr val="585858"/>
                </a:solidFill>
                <a:latin typeface="微软雅黑" panose="020B0503020204020204" charset="-122"/>
                <a:cs typeface="微软雅黑" panose="020B0503020204020204" charset="-122"/>
              </a:rPr>
              <a:t>同</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合</a:t>
            </a:r>
            <a:r>
              <a:rPr sz="1200" spc="20"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的企</a:t>
            </a:r>
            <a:r>
              <a:rPr sz="1200" spc="20" dirty="0">
                <a:solidFill>
                  <a:srgbClr val="585858"/>
                </a:solidFill>
                <a:latin typeface="微软雅黑" panose="020B0503020204020204" charset="-122"/>
                <a:cs typeface="微软雅黑" panose="020B0503020204020204" charset="-122"/>
              </a:rPr>
              <a:t>业文化，</a:t>
            </a:r>
            <a:r>
              <a:rPr sz="1200" spc="10" dirty="0">
                <a:solidFill>
                  <a:srgbClr val="585858"/>
                </a:solidFill>
                <a:latin typeface="微软雅黑" panose="020B0503020204020204" charset="-122"/>
                <a:cs typeface="微软雅黑" panose="020B0503020204020204" charset="-122"/>
              </a:rPr>
              <a:t>为</a:t>
            </a:r>
            <a:r>
              <a:rPr sz="1200" spc="20" dirty="0">
                <a:solidFill>
                  <a:srgbClr val="585858"/>
                </a:solidFill>
                <a:latin typeface="微软雅黑" panose="020B0503020204020204" charset="-122"/>
                <a:cs typeface="微软雅黑" panose="020B0503020204020204" charset="-122"/>
              </a:rPr>
              <a:t>了</a:t>
            </a:r>
            <a:r>
              <a:rPr sz="1200" spc="10" dirty="0">
                <a:solidFill>
                  <a:srgbClr val="585858"/>
                </a:solidFill>
                <a:latin typeface="微软雅黑" panose="020B0503020204020204" charset="-122"/>
                <a:cs typeface="微软雅黑" panose="020B0503020204020204" charset="-122"/>
              </a:rPr>
              <a:t>落</a:t>
            </a:r>
            <a:r>
              <a:rPr sz="1200" spc="25" dirty="0">
                <a:solidFill>
                  <a:srgbClr val="585858"/>
                </a:solidFill>
                <a:latin typeface="微软雅黑" panose="020B0503020204020204" charset="-122"/>
                <a:cs typeface="微软雅黑" panose="020B0503020204020204" charset="-122"/>
              </a:rPr>
              <a:t>实</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践</a:t>
            </a:r>
            <a:r>
              <a:rPr sz="1200" spc="20" dirty="0">
                <a:solidFill>
                  <a:srgbClr val="585858"/>
                </a:solidFill>
                <a:latin typeface="微软雅黑" panose="020B0503020204020204" charset="-122"/>
                <a:cs typeface="微软雅黑" panose="020B0503020204020204" charset="-122"/>
              </a:rPr>
              <a:t>，企业</a:t>
            </a:r>
            <a:r>
              <a:rPr sz="1200" spc="10" dirty="0">
                <a:solidFill>
                  <a:srgbClr val="585858"/>
                </a:solidFill>
                <a:latin typeface="微软雅黑" panose="020B0503020204020204" charset="-122"/>
                <a:cs typeface="微软雅黑" panose="020B0503020204020204" charset="-122"/>
              </a:rPr>
              <a:t>在采</a:t>
            </a:r>
            <a:r>
              <a:rPr sz="1200" spc="15" dirty="0">
                <a:solidFill>
                  <a:srgbClr val="585858"/>
                </a:solidFill>
                <a:latin typeface="微软雅黑" panose="020B0503020204020204" charset="-122"/>
                <a:cs typeface="微软雅黑" panose="020B0503020204020204" charset="-122"/>
              </a:rPr>
              <a:t>用</a:t>
            </a:r>
            <a:r>
              <a:rPr sz="1200" dirty="0">
                <a:solidFill>
                  <a:srgbClr val="585858"/>
                </a:solidFill>
                <a:latin typeface="Arial" panose="020B0604020202020204"/>
                <a:cs typeface="Arial" panose="020B0604020202020204"/>
              </a:rPr>
              <a:t>DevOps  </a:t>
            </a:r>
            <a:r>
              <a:rPr sz="1200" spc="10" dirty="0">
                <a:solidFill>
                  <a:srgbClr val="585858"/>
                </a:solidFill>
                <a:latin typeface="微软雅黑" panose="020B0503020204020204" charset="-122"/>
                <a:cs typeface="微软雅黑" panose="020B0503020204020204" charset="-122"/>
              </a:rPr>
              <a:t>相关的开发运维工具的基础上，还要实现文</a:t>
            </a:r>
            <a:r>
              <a:rPr sz="120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方面的理念认</a:t>
            </a:r>
            <a:r>
              <a:rPr sz="1200" spc="25" dirty="0">
                <a:solidFill>
                  <a:srgbClr val="585858"/>
                </a:solidFill>
                <a:latin typeface="微软雅黑" panose="020B0503020204020204" charset="-122"/>
                <a:cs typeface="微软雅黑" panose="020B0503020204020204" charset="-122"/>
              </a:rPr>
              <a:t>同</a:t>
            </a:r>
            <a:r>
              <a:rPr sz="1200" spc="10" dirty="0">
                <a:solidFill>
                  <a:srgbClr val="585858"/>
                </a:solidFill>
                <a:latin typeface="微软雅黑" panose="020B0503020204020204" charset="-122"/>
                <a:cs typeface="微软雅黑" panose="020B0503020204020204" charset="-122"/>
              </a:rPr>
              <a:t>。在</a:t>
            </a:r>
            <a:r>
              <a:rPr sz="120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作结构方</a:t>
            </a:r>
            <a:r>
              <a:rPr sz="1200" spc="20" dirty="0">
                <a:solidFill>
                  <a:srgbClr val="585858"/>
                </a:solidFill>
                <a:latin typeface="微软雅黑" panose="020B0503020204020204" charset="-122"/>
                <a:cs typeface="微软雅黑" panose="020B0503020204020204" charset="-122"/>
              </a:rPr>
              <a:t>面</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工程</a:t>
            </a:r>
            <a:r>
              <a:rPr sz="1200" dirty="0">
                <a:solidFill>
                  <a:srgbClr val="585858"/>
                </a:solidFill>
                <a:latin typeface="微软雅黑" panose="020B0503020204020204" charset="-122"/>
                <a:cs typeface="微软雅黑" panose="020B0503020204020204" charset="-122"/>
              </a:rPr>
              <a:t>需</a:t>
            </a:r>
            <a:r>
              <a:rPr sz="1200" spc="10" dirty="0">
                <a:solidFill>
                  <a:srgbClr val="585858"/>
                </a:solidFill>
                <a:latin typeface="微软雅黑" panose="020B0503020204020204" charset="-122"/>
                <a:cs typeface="微软雅黑" panose="020B0503020204020204" charset="-122"/>
              </a:rPr>
              <a:t>要在架构和流程上都</a:t>
            </a:r>
            <a:r>
              <a:rPr sz="120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现解耦</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在协同方法方面，</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队需要构筑紧密协</a:t>
            </a:r>
            <a:r>
              <a:rPr sz="1200" spc="35"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责任共担的合作氛围</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在管理思想层</a:t>
            </a:r>
            <a:r>
              <a:rPr sz="1200" spc="15" dirty="0">
                <a:solidFill>
                  <a:srgbClr val="585858"/>
                </a:solidFill>
                <a:latin typeface="微软雅黑" panose="020B0503020204020204" charset="-122"/>
                <a:cs typeface="微软雅黑" panose="020B0503020204020204" charset="-122"/>
              </a:rPr>
              <a:t>面</a:t>
            </a:r>
            <a:r>
              <a:rPr sz="1200" spc="10" dirty="0">
                <a:solidFill>
                  <a:srgbClr val="585858"/>
                </a:solidFill>
                <a:latin typeface="微软雅黑" panose="020B0503020204020204" charset="-122"/>
                <a:cs typeface="微软雅黑" panose="020B0503020204020204" charset="-122"/>
              </a:rPr>
              <a:t>，</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理层需要落实对部门</a:t>
            </a:r>
            <a:r>
              <a:rPr sz="1200" spc="2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作颗</a:t>
            </a:r>
            <a:r>
              <a:rPr sz="1200" dirty="0">
                <a:solidFill>
                  <a:srgbClr val="585858"/>
                </a:solidFill>
                <a:latin typeface="微软雅黑" panose="020B0503020204020204" charset="-122"/>
                <a:cs typeface="微软雅黑" panose="020B0503020204020204" charset="-122"/>
              </a:rPr>
              <a:t>粒 </a:t>
            </a:r>
            <a:r>
              <a:rPr sz="1200" spc="20" dirty="0">
                <a:solidFill>
                  <a:srgbClr val="585858"/>
                </a:solidFill>
                <a:latin typeface="微软雅黑" panose="020B0503020204020204" charset="-122"/>
                <a:cs typeface="微软雅黑" panose="020B0503020204020204" charset="-122"/>
              </a:rPr>
              <a:t>化、可视</a:t>
            </a:r>
            <a:r>
              <a:rPr sz="1200" spc="25"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、可量化</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考</a:t>
            </a:r>
            <a:r>
              <a:rPr sz="1200" spc="30" dirty="0">
                <a:solidFill>
                  <a:srgbClr val="585858"/>
                </a:solidFill>
                <a:latin typeface="微软雅黑" panose="020B0503020204020204" charset="-122"/>
                <a:cs typeface="微软雅黑" panose="020B0503020204020204" charset="-122"/>
              </a:rPr>
              <a:t>核</a:t>
            </a:r>
            <a:r>
              <a:rPr sz="1200" spc="20" dirty="0">
                <a:solidFill>
                  <a:srgbClr val="585858"/>
                </a:solidFill>
                <a:latin typeface="微软雅黑" panose="020B0503020204020204" charset="-122"/>
                <a:cs typeface="微软雅黑" panose="020B0503020204020204" charset="-122"/>
              </a:rPr>
              <a:t>。美国</a:t>
            </a:r>
            <a:r>
              <a:rPr sz="1200"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平</a:t>
            </a:r>
            <a:r>
              <a:rPr sz="1200" spc="20" dirty="0">
                <a:solidFill>
                  <a:srgbClr val="585858"/>
                </a:solidFill>
                <a:latin typeface="微软雅黑" panose="020B0503020204020204" charset="-122"/>
                <a:cs typeface="微软雅黑" panose="020B0503020204020204" charset="-122"/>
              </a:rPr>
              <a:t>台企</a:t>
            </a:r>
            <a:r>
              <a:rPr sz="1200" spc="25" dirty="0">
                <a:solidFill>
                  <a:srgbClr val="585858"/>
                </a:solidFill>
                <a:latin typeface="微软雅黑" panose="020B0503020204020204" charset="-122"/>
                <a:cs typeface="微软雅黑" panose="020B0503020204020204" charset="-122"/>
              </a:rPr>
              <a:t>业</a:t>
            </a:r>
            <a:r>
              <a:rPr sz="1200" dirty="0">
                <a:solidFill>
                  <a:srgbClr val="585858"/>
                </a:solidFill>
                <a:latin typeface="Arial" panose="020B0604020202020204"/>
                <a:cs typeface="Arial" panose="020B0604020202020204"/>
              </a:rPr>
              <a:t>Quali</a:t>
            </a:r>
            <a:r>
              <a:rPr sz="1200" spc="20" dirty="0">
                <a:solidFill>
                  <a:srgbClr val="585858"/>
                </a:solidFill>
                <a:latin typeface="微软雅黑" panose="020B0503020204020204" charset="-122"/>
                <a:cs typeface="微软雅黑" panose="020B0503020204020204" charset="-122"/>
              </a:rPr>
              <a:t>的实践</a:t>
            </a:r>
            <a:r>
              <a:rPr sz="1200" spc="10" dirty="0">
                <a:solidFill>
                  <a:srgbClr val="585858"/>
                </a:solidFill>
                <a:latin typeface="微软雅黑" panose="020B0503020204020204" charset="-122"/>
                <a:cs typeface="微软雅黑" panose="020B0503020204020204" charset="-122"/>
              </a:rPr>
              <a:t>研</a:t>
            </a:r>
            <a:r>
              <a:rPr sz="1200" spc="20" dirty="0">
                <a:solidFill>
                  <a:srgbClr val="585858"/>
                </a:solidFill>
                <a:latin typeface="微软雅黑" panose="020B0503020204020204" charset="-122"/>
                <a:cs typeface="微软雅黑" panose="020B0503020204020204" charset="-122"/>
              </a:rPr>
              <a:t>究表</a:t>
            </a:r>
            <a:r>
              <a:rPr sz="1200" spc="30" dirty="0">
                <a:solidFill>
                  <a:srgbClr val="585858"/>
                </a:solidFill>
                <a:latin typeface="微软雅黑" panose="020B0503020204020204" charset="-122"/>
                <a:cs typeface="微软雅黑" panose="020B0503020204020204" charset="-122"/>
              </a:rPr>
              <a:t>明</a:t>
            </a:r>
            <a:r>
              <a:rPr sz="1200" spc="20" dirty="0">
                <a:solidFill>
                  <a:srgbClr val="585858"/>
                </a:solidFill>
                <a:latin typeface="微软雅黑" panose="020B0503020204020204" charset="-122"/>
                <a:cs typeface="微软雅黑" panose="020B0503020204020204" charset="-122"/>
              </a:rPr>
              <a:t>，在尝试</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方法的</a:t>
            </a:r>
            <a:r>
              <a:rPr sz="1200" spc="10" dirty="0">
                <a:solidFill>
                  <a:srgbClr val="585858"/>
                </a:solidFill>
                <a:latin typeface="微软雅黑" panose="020B0503020204020204" charset="-122"/>
                <a:cs typeface="微软雅黑" panose="020B0503020204020204" charset="-122"/>
              </a:rPr>
              <a:t>企</a:t>
            </a:r>
            <a:r>
              <a:rPr sz="1200" spc="20" dirty="0">
                <a:solidFill>
                  <a:srgbClr val="585858"/>
                </a:solidFill>
                <a:latin typeface="微软雅黑" panose="020B0503020204020204" charset="-122"/>
                <a:cs typeface="微软雅黑" panose="020B0503020204020204" charset="-122"/>
              </a:rPr>
              <a:t>业和人</a:t>
            </a:r>
            <a:r>
              <a:rPr sz="1200" spc="10" dirty="0">
                <a:solidFill>
                  <a:srgbClr val="585858"/>
                </a:solidFill>
                <a:latin typeface="微软雅黑" panose="020B0503020204020204" charset="-122"/>
                <a:cs typeface="微软雅黑" panose="020B0503020204020204" charset="-122"/>
              </a:rPr>
              <a:t>员</a:t>
            </a:r>
            <a:r>
              <a:rPr sz="1200" spc="35" dirty="0">
                <a:solidFill>
                  <a:srgbClr val="585858"/>
                </a:solidFill>
                <a:latin typeface="微软雅黑" panose="020B0503020204020204" charset="-122"/>
                <a:cs typeface="微软雅黑" panose="020B0503020204020204" charset="-122"/>
              </a:rPr>
              <a:t>中</a:t>
            </a:r>
            <a:r>
              <a:rPr sz="1200" spc="20" dirty="0">
                <a:solidFill>
                  <a:srgbClr val="585858"/>
                </a:solidFill>
                <a:latin typeface="微软雅黑" panose="020B0503020204020204" charset="-122"/>
                <a:cs typeface="微软雅黑" panose="020B0503020204020204" charset="-122"/>
              </a:rPr>
              <a:t>，认为企 </a:t>
            </a:r>
            <a:r>
              <a:rPr sz="1200" dirty="0">
                <a:solidFill>
                  <a:srgbClr val="585858"/>
                </a:solidFill>
                <a:latin typeface="微软雅黑" panose="020B0503020204020204" charset="-122"/>
                <a:cs typeface="微软雅黑" panose="020B0503020204020204" charset="-122"/>
              </a:rPr>
              <a:t>业文化缺陷阻碍</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发展水平的占最大比重，显示文化因素对企业提高开发运维一体化水平的重要</a:t>
            </a:r>
            <a:r>
              <a:rPr sz="1200" spc="5" dirty="0">
                <a:solidFill>
                  <a:srgbClr val="585858"/>
                </a:solidFill>
                <a:latin typeface="微软雅黑" panose="020B0503020204020204" charset="-122"/>
                <a:cs typeface="微软雅黑" panose="020B0503020204020204" charset="-122"/>
              </a:rPr>
              <a:t>性</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a:lnSpc>
                <a:spcPct val="100000"/>
              </a:lnSpc>
            </a:pPr>
            <a:endParaRPr sz="850">
              <a:latin typeface="微软雅黑" panose="020B0503020204020204" charset="-122"/>
              <a:cs typeface="微软雅黑" panose="020B0503020204020204" charset="-122"/>
            </a:endParaRPr>
          </a:p>
          <a:p>
            <a:pPr marL="1457960" marR="589915" indent="-1403985">
              <a:lnSpc>
                <a:spcPct val="100000"/>
              </a:lnSpc>
              <a:tabLst>
                <a:tab pos="4624070" algn="l"/>
              </a:tabLst>
            </a:pPr>
            <a:r>
              <a:rPr sz="1400" b="1" spc="-10" dirty="0">
                <a:solidFill>
                  <a:srgbClr val="404040"/>
                </a:solidFill>
                <a:latin typeface="Arial" panose="020B0604020202020204"/>
                <a:cs typeface="Arial" panose="020B0604020202020204"/>
              </a:rPr>
              <a:t>D</a:t>
            </a:r>
            <a:r>
              <a:rPr sz="1400" b="1" dirty="0">
                <a:solidFill>
                  <a:srgbClr val="404040"/>
                </a:solidFill>
                <a:latin typeface="Arial" panose="020B0604020202020204"/>
                <a:cs typeface="Arial" panose="020B0604020202020204"/>
              </a:rPr>
              <a:t>e</a:t>
            </a:r>
            <a:r>
              <a:rPr sz="1400" b="1" spc="-20" dirty="0">
                <a:solidFill>
                  <a:srgbClr val="404040"/>
                </a:solidFill>
                <a:latin typeface="Arial" panose="020B0604020202020204"/>
                <a:cs typeface="Arial" panose="020B0604020202020204"/>
              </a:rPr>
              <a:t>v</a:t>
            </a:r>
            <a:r>
              <a:rPr sz="1400" b="1" spc="5" dirty="0">
                <a:solidFill>
                  <a:srgbClr val="404040"/>
                </a:solidFill>
                <a:latin typeface="Arial" panose="020B0604020202020204"/>
                <a:cs typeface="Arial" panose="020B0604020202020204"/>
              </a:rPr>
              <a:t>O</a:t>
            </a:r>
            <a:r>
              <a:rPr sz="1400" b="1" spc="-10" dirty="0">
                <a:solidFill>
                  <a:srgbClr val="404040"/>
                </a:solidFill>
                <a:latin typeface="Arial" panose="020B0604020202020204"/>
                <a:cs typeface="Arial" panose="020B0604020202020204"/>
              </a:rPr>
              <a:t>p</a:t>
            </a:r>
            <a:r>
              <a:rPr sz="1400" b="1" dirty="0">
                <a:solidFill>
                  <a:srgbClr val="404040"/>
                </a:solidFill>
                <a:latin typeface="Arial" panose="020B0604020202020204"/>
                <a:cs typeface="Arial" panose="020B0604020202020204"/>
              </a:rPr>
              <a:t>s</a:t>
            </a:r>
            <a:r>
              <a:rPr sz="1400" b="1" dirty="0">
                <a:solidFill>
                  <a:srgbClr val="404040"/>
                </a:solidFill>
                <a:latin typeface="微软雅黑" panose="020B0503020204020204" charset="-122"/>
                <a:cs typeface="微软雅黑" panose="020B0503020204020204" charset="-122"/>
              </a:rPr>
              <a:t>的实施需要企业对颗</a:t>
            </a:r>
            <a:r>
              <a:rPr sz="1400" b="1" spc="-15" dirty="0">
                <a:solidFill>
                  <a:srgbClr val="404040"/>
                </a:solidFill>
                <a:latin typeface="微软雅黑" panose="020B0503020204020204" charset="-122"/>
                <a:cs typeface="微软雅黑" panose="020B0503020204020204" charset="-122"/>
              </a:rPr>
              <a:t>粒</a:t>
            </a:r>
            <a:r>
              <a:rPr sz="1400" b="1" dirty="0">
                <a:solidFill>
                  <a:srgbClr val="404040"/>
                </a:solidFill>
                <a:latin typeface="微软雅黑" panose="020B0503020204020204" charset="-122"/>
                <a:cs typeface="微软雅黑" panose="020B0503020204020204" charset="-122"/>
              </a:rPr>
              <a:t>化、</a:t>
            </a:r>
            <a:r>
              <a:rPr sz="1400" b="1" spc="-15" dirty="0">
                <a:solidFill>
                  <a:srgbClr val="404040"/>
                </a:solidFill>
                <a:latin typeface="微软雅黑" panose="020B0503020204020204" charset="-122"/>
                <a:cs typeface="微软雅黑" panose="020B0503020204020204" charset="-122"/>
              </a:rPr>
              <a:t>解</a:t>
            </a:r>
            <a:r>
              <a:rPr sz="1400" b="1" dirty="0">
                <a:solidFill>
                  <a:srgbClr val="404040"/>
                </a:solidFill>
                <a:latin typeface="微软雅黑" panose="020B0503020204020204" charset="-122"/>
                <a:cs typeface="微软雅黑" panose="020B0503020204020204" charset="-122"/>
              </a:rPr>
              <a:t>耦、</a:t>
            </a:r>
            <a:r>
              <a:rPr sz="1400" b="1" spc="-15" dirty="0">
                <a:solidFill>
                  <a:srgbClr val="404040"/>
                </a:solidFill>
                <a:latin typeface="微软雅黑" panose="020B0503020204020204" charset="-122"/>
                <a:cs typeface="微软雅黑" panose="020B0503020204020204" charset="-122"/>
              </a:rPr>
              <a:t>协</a:t>
            </a:r>
            <a:r>
              <a:rPr sz="1400" b="1" dirty="0">
                <a:solidFill>
                  <a:srgbClr val="404040"/>
                </a:solidFill>
                <a:latin typeface="微软雅黑" panose="020B0503020204020204" charset="-122"/>
                <a:cs typeface="微软雅黑" panose="020B0503020204020204" charset="-122"/>
              </a:rPr>
              <a:t>同</a:t>
            </a:r>
            <a:r>
              <a:rPr sz="1400" b="1" spc="5" dirty="0">
                <a:solidFill>
                  <a:srgbClr val="404040"/>
                </a:solidFill>
                <a:latin typeface="微软雅黑" panose="020B0503020204020204" charset="-122"/>
                <a:cs typeface="微软雅黑" panose="020B0503020204020204" charset="-122"/>
              </a:rPr>
              <a:t>三</a:t>
            </a:r>
            <a:r>
              <a:rPr sz="1400" b="1" dirty="0">
                <a:solidFill>
                  <a:srgbClr val="404040"/>
                </a:solidFill>
                <a:latin typeface="微软雅黑" panose="020B0503020204020204" charset="-122"/>
                <a:cs typeface="微软雅黑" panose="020B0503020204020204" charset="-122"/>
              </a:rPr>
              <a:t>	影响企业</a:t>
            </a:r>
            <a:r>
              <a:rPr sz="1400" b="1" spc="-10" dirty="0">
                <a:solidFill>
                  <a:srgbClr val="404040"/>
                </a:solidFill>
                <a:latin typeface="Arial" panose="020B0604020202020204"/>
                <a:cs typeface="Arial" panose="020B0604020202020204"/>
              </a:rPr>
              <a:t>D</a:t>
            </a:r>
            <a:r>
              <a:rPr sz="1400" b="1" dirty="0">
                <a:solidFill>
                  <a:srgbClr val="404040"/>
                </a:solidFill>
                <a:latin typeface="Arial" panose="020B0604020202020204"/>
                <a:cs typeface="Arial" panose="020B0604020202020204"/>
              </a:rPr>
              <a:t>e</a:t>
            </a:r>
            <a:r>
              <a:rPr sz="1400" b="1" spc="-15" dirty="0">
                <a:solidFill>
                  <a:srgbClr val="404040"/>
                </a:solidFill>
                <a:latin typeface="Arial" panose="020B0604020202020204"/>
                <a:cs typeface="Arial" panose="020B0604020202020204"/>
              </a:rPr>
              <a:t>v</a:t>
            </a:r>
            <a:r>
              <a:rPr sz="1400" b="1" dirty="0">
                <a:solidFill>
                  <a:srgbClr val="404040"/>
                </a:solidFill>
                <a:latin typeface="Arial" panose="020B0604020202020204"/>
                <a:cs typeface="Arial" panose="020B0604020202020204"/>
              </a:rPr>
              <a:t>O</a:t>
            </a:r>
            <a:r>
              <a:rPr sz="1400" b="1" spc="-10" dirty="0">
                <a:solidFill>
                  <a:srgbClr val="404040"/>
                </a:solidFill>
                <a:latin typeface="Arial" panose="020B0604020202020204"/>
                <a:cs typeface="Arial" panose="020B0604020202020204"/>
              </a:rPr>
              <a:t>p</a:t>
            </a:r>
            <a:r>
              <a:rPr sz="1400" b="1" spc="-5" dirty="0">
                <a:solidFill>
                  <a:srgbClr val="404040"/>
                </a:solidFill>
                <a:latin typeface="Arial" panose="020B0604020202020204"/>
                <a:cs typeface="Arial" panose="020B0604020202020204"/>
              </a:rPr>
              <a:t>s</a:t>
            </a:r>
            <a:r>
              <a:rPr sz="1400" b="1" dirty="0">
                <a:solidFill>
                  <a:srgbClr val="404040"/>
                </a:solidFill>
                <a:latin typeface="微软雅黑" panose="020B0503020204020204" charset="-122"/>
                <a:cs typeface="微软雅黑" panose="020B0503020204020204" charset="-122"/>
              </a:rPr>
              <a:t>实践的阻碍</a:t>
            </a:r>
            <a:r>
              <a:rPr sz="1400" b="1" spc="-10" dirty="0">
                <a:solidFill>
                  <a:srgbClr val="404040"/>
                </a:solidFill>
                <a:latin typeface="微软雅黑" panose="020B0503020204020204" charset="-122"/>
                <a:cs typeface="微软雅黑" panose="020B0503020204020204" charset="-122"/>
              </a:rPr>
              <a:t>因素</a:t>
            </a:r>
            <a:r>
              <a:rPr sz="1400" b="1" spc="-30" dirty="0">
                <a:solidFill>
                  <a:srgbClr val="404040"/>
                </a:solidFill>
                <a:latin typeface="Arial" panose="020B0604020202020204"/>
                <a:cs typeface="Arial" panose="020B0604020202020204"/>
              </a:rPr>
              <a:t>T</a:t>
            </a:r>
            <a:r>
              <a:rPr sz="1400" b="1" spc="-15" dirty="0">
                <a:solidFill>
                  <a:srgbClr val="404040"/>
                </a:solidFill>
                <a:latin typeface="Arial" panose="020B0604020202020204"/>
                <a:cs typeface="Arial" panose="020B0604020202020204"/>
              </a:rPr>
              <a:t>O</a:t>
            </a:r>
            <a:r>
              <a:rPr sz="1400" b="1" dirty="0">
                <a:solidFill>
                  <a:srgbClr val="404040"/>
                </a:solidFill>
                <a:latin typeface="Arial" panose="020B0604020202020204"/>
                <a:cs typeface="Arial" panose="020B0604020202020204"/>
              </a:rPr>
              <a:t>P4 </a:t>
            </a:r>
            <a:r>
              <a:rPr sz="1400" b="1" dirty="0">
                <a:solidFill>
                  <a:srgbClr val="404040"/>
                </a:solidFill>
                <a:latin typeface="微软雅黑" panose="020B0503020204020204" charset="-122"/>
                <a:cs typeface="微软雅黑" panose="020B0503020204020204" charset="-122"/>
              </a:rPr>
              <a:t>重概念的认可</a:t>
            </a:r>
            <a:endParaRPr sz="1400">
              <a:latin typeface="微软雅黑" panose="020B0503020204020204" charset="-122"/>
              <a:cs typeface="微软雅黑" panose="020B0503020204020204" charset="-122"/>
            </a:endParaRPr>
          </a:p>
        </p:txBody>
      </p:sp>
      <p:sp>
        <p:nvSpPr>
          <p:cNvPr id="7" name="object 7"/>
          <p:cNvSpPr txBox="1"/>
          <p:nvPr/>
        </p:nvSpPr>
        <p:spPr>
          <a:xfrm>
            <a:off x="3291966" y="4456557"/>
            <a:ext cx="1215390" cy="168465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64AE45"/>
                </a:solidFill>
                <a:latin typeface="微软雅黑" panose="020B0503020204020204" charset="-122"/>
                <a:cs typeface="微软雅黑" panose="020B0503020204020204" charset="-122"/>
              </a:rPr>
              <a:t>管理颗粒化</a:t>
            </a:r>
            <a:endParaRPr sz="1400">
              <a:latin typeface="微软雅黑" panose="020B0503020204020204" charset="-122"/>
              <a:cs typeface="微软雅黑" panose="020B0503020204020204" charset="-122"/>
            </a:endParaRPr>
          </a:p>
          <a:p>
            <a:pPr marL="18415" marR="5080" algn="just">
              <a:lnSpc>
                <a:spcPct val="120000"/>
              </a:lnSpc>
              <a:spcBef>
                <a:spcPts val="795"/>
              </a:spcBef>
            </a:pPr>
            <a:r>
              <a:rPr sz="1050" dirty="0">
                <a:solidFill>
                  <a:srgbClr val="585858"/>
                </a:solidFill>
                <a:latin typeface="微软雅黑" panose="020B0503020204020204" charset="-122"/>
                <a:cs typeface="微软雅黑" panose="020B0503020204020204" charset="-122"/>
              </a:rPr>
              <a:t>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Op</a:t>
            </a:r>
            <a:r>
              <a:rPr sz="1050" spc="10" dirty="0">
                <a:solidFill>
                  <a:srgbClr val="585858"/>
                </a:solidFill>
                <a:latin typeface="微软雅黑" panose="020B0503020204020204" charset="-122"/>
                <a:cs typeface="微软雅黑" panose="020B0503020204020204" charset="-122"/>
              </a:rPr>
              <a:t>s的理念和方 </a:t>
            </a:r>
            <a:r>
              <a:rPr sz="1050" spc="120" dirty="0">
                <a:solidFill>
                  <a:srgbClr val="585858"/>
                </a:solidFill>
                <a:latin typeface="微软雅黑" panose="020B0503020204020204" charset="-122"/>
                <a:cs typeface="微软雅黑" panose="020B0503020204020204" charset="-122"/>
              </a:rPr>
              <a:t>法</a:t>
            </a:r>
            <a:r>
              <a:rPr sz="1050" spc="135" dirty="0">
                <a:solidFill>
                  <a:srgbClr val="585858"/>
                </a:solidFill>
                <a:latin typeface="微软雅黑" panose="020B0503020204020204" charset="-122"/>
                <a:cs typeface="微软雅黑" panose="020B0503020204020204" charset="-122"/>
              </a:rPr>
              <a:t>要</a:t>
            </a:r>
            <a:r>
              <a:rPr sz="1050" spc="120" dirty="0">
                <a:solidFill>
                  <a:srgbClr val="585858"/>
                </a:solidFill>
                <a:latin typeface="微软雅黑" panose="020B0503020204020204" charset="-122"/>
                <a:cs typeface="微软雅黑" panose="020B0503020204020204" charset="-122"/>
              </a:rPr>
              <a:t>求和推动</a:t>
            </a:r>
            <a:r>
              <a:rPr sz="1050" spc="135" dirty="0">
                <a:solidFill>
                  <a:srgbClr val="585858"/>
                </a:solidFill>
                <a:latin typeface="微软雅黑" panose="020B0503020204020204" charset="-122"/>
                <a:cs typeface="微软雅黑" panose="020B0503020204020204" charset="-122"/>
              </a:rPr>
              <a:t>企</a:t>
            </a:r>
            <a:r>
              <a:rPr sz="1050" dirty="0">
                <a:solidFill>
                  <a:srgbClr val="585858"/>
                </a:solidFill>
                <a:latin typeface="微软雅黑" panose="020B0503020204020204" charset="-122"/>
                <a:cs typeface="微软雅黑" panose="020B0503020204020204" charset="-122"/>
              </a:rPr>
              <a:t>业 </a:t>
            </a:r>
            <a:r>
              <a:rPr sz="1050" spc="145" dirty="0">
                <a:solidFill>
                  <a:srgbClr val="585858"/>
                </a:solidFill>
                <a:latin typeface="微软雅黑" panose="020B0503020204020204" charset="-122"/>
                <a:cs typeface="微软雅黑" panose="020B0503020204020204" charset="-122"/>
              </a:rPr>
              <a:t>管理者加强对</a:t>
            </a:r>
            <a:r>
              <a:rPr sz="1050" dirty="0">
                <a:solidFill>
                  <a:srgbClr val="585858"/>
                </a:solidFill>
                <a:latin typeface="微软雅黑" panose="020B0503020204020204" charset="-122"/>
                <a:cs typeface="微软雅黑" panose="020B0503020204020204" charset="-122"/>
              </a:rPr>
              <a:t>IT</a:t>
            </a:r>
            <a:r>
              <a:rPr sz="1050" spc="-240" dirty="0">
                <a:solidFill>
                  <a:srgbClr val="585858"/>
                </a:solidFill>
                <a:latin typeface="微软雅黑" panose="020B0503020204020204" charset="-122"/>
                <a:cs typeface="微软雅黑" panose="020B0503020204020204" charset="-122"/>
              </a:rPr>
              <a:t> </a:t>
            </a:r>
            <a:r>
              <a:rPr sz="1050" spc="5" dirty="0">
                <a:solidFill>
                  <a:srgbClr val="585858"/>
                </a:solidFill>
                <a:latin typeface="微软雅黑" panose="020B0503020204020204" charset="-122"/>
                <a:cs typeface="微软雅黑" panose="020B0503020204020204" charset="-122"/>
              </a:rPr>
              <a:t>工 </a:t>
            </a:r>
            <a:r>
              <a:rPr sz="1050" spc="120" dirty="0">
                <a:solidFill>
                  <a:srgbClr val="585858"/>
                </a:solidFill>
                <a:latin typeface="微软雅黑" panose="020B0503020204020204" charset="-122"/>
                <a:cs typeface="微软雅黑" panose="020B0503020204020204" charset="-122"/>
              </a:rPr>
              <a:t>作</a:t>
            </a:r>
            <a:r>
              <a:rPr sz="1050" spc="135" dirty="0">
                <a:solidFill>
                  <a:srgbClr val="585858"/>
                </a:solidFill>
                <a:latin typeface="微软雅黑" panose="020B0503020204020204" charset="-122"/>
                <a:cs typeface="微软雅黑" panose="020B0503020204020204" charset="-122"/>
              </a:rPr>
              <a:t>管</a:t>
            </a:r>
            <a:r>
              <a:rPr sz="1050" spc="120" dirty="0">
                <a:solidFill>
                  <a:srgbClr val="585858"/>
                </a:solidFill>
                <a:latin typeface="微软雅黑" panose="020B0503020204020204" charset="-122"/>
                <a:cs typeface="微软雅黑" panose="020B0503020204020204" charset="-122"/>
              </a:rPr>
              <a:t>理的颗粒</a:t>
            </a:r>
            <a:r>
              <a:rPr sz="1050" spc="140" dirty="0">
                <a:solidFill>
                  <a:srgbClr val="585858"/>
                </a:solidFill>
                <a:latin typeface="微软雅黑" panose="020B0503020204020204" charset="-122"/>
                <a:cs typeface="微软雅黑" panose="020B0503020204020204" charset="-122"/>
              </a:rPr>
              <a:t>度</a:t>
            </a:r>
            <a:r>
              <a:rPr sz="1050" dirty="0">
                <a:solidFill>
                  <a:srgbClr val="585858"/>
                </a:solidFill>
                <a:latin typeface="微软雅黑" panose="020B0503020204020204" charset="-122"/>
                <a:cs typeface="微软雅黑" panose="020B0503020204020204" charset="-122"/>
              </a:rPr>
              <a:t>， </a:t>
            </a:r>
            <a:r>
              <a:rPr sz="1050" spc="120" dirty="0">
                <a:solidFill>
                  <a:srgbClr val="585858"/>
                </a:solidFill>
                <a:latin typeface="微软雅黑" panose="020B0503020204020204" charset="-122"/>
                <a:cs typeface="微软雅黑" panose="020B0503020204020204" charset="-122"/>
              </a:rPr>
              <a:t>提</a:t>
            </a:r>
            <a:r>
              <a:rPr sz="1050" spc="130" dirty="0">
                <a:solidFill>
                  <a:srgbClr val="585858"/>
                </a:solidFill>
                <a:latin typeface="微软雅黑" panose="020B0503020204020204" charset="-122"/>
                <a:cs typeface="微软雅黑" panose="020B0503020204020204" charset="-122"/>
              </a:rPr>
              <a:t>高</a:t>
            </a:r>
            <a:r>
              <a:rPr sz="1050" spc="120" dirty="0">
                <a:solidFill>
                  <a:srgbClr val="585858"/>
                </a:solidFill>
                <a:latin typeface="微软雅黑" panose="020B0503020204020204" charset="-122"/>
                <a:cs typeface="微软雅黑" panose="020B0503020204020204" charset="-122"/>
              </a:rPr>
              <a:t>对工作流</a:t>
            </a:r>
            <a:r>
              <a:rPr sz="1050" spc="130" dirty="0">
                <a:solidFill>
                  <a:srgbClr val="585858"/>
                </a:solidFill>
                <a:latin typeface="微软雅黑" panose="020B0503020204020204" charset="-122"/>
                <a:cs typeface="微软雅黑" panose="020B0503020204020204" charset="-122"/>
              </a:rPr>
              <a:t>程</a:t>
            </a:r>
            <a:r>
              <a:rPr sz="1050" spc="5" dirty="0">
                <a:solidFill>
                  <a:srgbClr val="585858"/>
                </a:solidFill>
                <a:latin typeface="微软雅黑" panose="020B0503020204020204" charset="-122"/>
                <a:cs typeface="微软雅黑" panose="020B0503020204020204" charset="-122"/>
              </a:rPr>
              <a:t>和 </a:t>
            </a:r>
            <a:r>
              <a:rPr sz="1050" spc="120" dirty="0">
                <a:solidFill>
                  <a:srgbClr val="585858"/>
                </a:solidFill>
                <a:latin typeface="微软雅黑" panose="020B0503020204020204" charset="-122"/>
                <a:cs typeface="微软雅黑" panose="020B0503020204020204" charset="-122"/>
              </a:rPr>
              <a:t>成</a:t>
            </a:r>
            <a:r>
              <a:rPr sz="1050" spc="135" dirty="0">
                <a:solidFill>
                  <a:srgbClr val="585858"/>
                </a:solidFill>
                <a:latin typeface="微软雅黑" panose="020B0503020204020204" charset="-122"/>
                <a:cs typeface="微软雅黑" panose="020B0503020204020204" charset="-122"/>
              </a:rPr>
              <a:t>果</a:t>
            </a:r>
            <a:r>
              <a:rPr sz="1050" spc="120" dirty="0">
                <a:solidFill>
                  <a:srgbClr val="585858"/>
                </a:solidFill>
                <a:latin typeface="微软雅黑" panose="020B0503020204020204" charset="-122"/>
                <a:cs typeface="微软雅黑" panose="020B0503020204020204" charset="-122"/>
              </a:rPr>
              <a:t>的可见性</a:t>
            </a:r>
            <a:r>
              <a:rPr sz="1050" spc="135" dirty="0">
                <a:solidFill>
                  <a:srgbClr val="585858"/>
                </a:solidFill>
                <a:latin typeface="微软雅黑" panose="020B0503020204020204" charset="-122"/>
                <a:cs typeface="微软雅黑" panose="020B0503020204020204" charset="-122"/>
              </a:rPr>
              <a:t>和</a:t>
            </a:r>
            <a:r>
              <a:rPr sz="1050" dirty="0">
                <a:solidFill>
                  <a:srgbClr val="585858"/>
                </a:solidFill>
                <a:latin typeface="微软雅黑" panose="020B0503020204020204" charset="-122"/>
                <a:cs typeface="微软雅黑" panose="020B0503020204020204" charset="-122"/>
              </a:rPr>
              <a:t>量 </a:t>
            </a:r>
            <a:r>
              <a:rPr sz="1050" spc="5" dirty="0">
                <a:solidFill>
                  <a:srgbClr val="585858"/>
                </a:solidFill>
                <a:latin typeface="微软雅黑" panose="020B0503020204020204" charset="-122"/>
                <a:cs typeface="微软雅黑" panose="020B0503020204020204" charset="-122"/>
              </a:rPr>
              <a:t>化管理能力</a:t>
            </a:r>
            <a:endParaRPr sz="1050">
              <a:latin typeface="微软雅黑" panose="020B0503020204020204" charset="-122"/>
              <a:cs typeface="微软雅黑" panose="020B0503020204020204" charset="-122"/>
            </a:endParaRPr>
          </a:p>
        </p:txBody>
      </p:sp>
      <p:sp>
        <p:nvSpPr>
          <p:cNvPr id="8" name="object 8"/>
          <p:cNvSpPr txBox="1"/>
          <p:nvPr/>
        </p:nvSpPr>
        <p:spPr>
          <a:xfrm>
            <a:off x="526795" y="3811651"/>
            <a:ext cx="1250950" cy="2095500"/>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B1D234"/>
                </a:solidFill>
                <a:latin typeface="微软雅黑" panose="020B0503020204020204" charset="-122"/>
                <a:cs typeface="微软雅黑" panose="020B0503020204020204" charset="-122"/>
              </a:rPr>
              <a:t>工程解耦化</a:t>
            </a:r>
            <a:endParaRPr sz="1400">
              <a:latin typeface="微软雅黑" panose="020B0503020204020204" charset="-122"/>
              <a:cs typeface="微软雅黑" panose="020B0503020204020204" charset="-122"/>
            </a:endParaRPr>
          </a:p>
          <a:p>
            <a:pPr marL="12700" marR="5080">
              <a:lnSpc>
                <a:spcPct val="120000"/>
              </a:lnSpc>
              <a:spcBef>
                <a:spcPts val="1005"/>
              </a:spcBef>
            </a:pPr>
            <a:r>
              <a:rPr sz="1050" spc="50" dirty="0">
                <a:solidFill>
                  <a:srgbClr val="585858"/>
                </a:solidFill>
                <a:latin typeface="微软雅黑" panose="020B0503020204020204" charset="-122"/>
                <a:cs typeface="微软雅黑" panose="020B0503020204020204" charset="-122"/>
              </a:rPr>
              <a:t>工</a:t>
            </a:r>
            <a:r>
              <a:rPr sz="1050" spc="35" dirty="0">
                <a:solidFill>
                  <a:srgbClr val="585858"/>
                </a:solidFill>
                <a:latin typeface="微软雅黑" panose="020B0503020204020204" charset="-122"/>
                <a:cs typeface="微软雅黑" panose="020B0503020204020204" charset="-122"/>
              </a:rPr>
              <a:t>程解</a:t>
            </a:r>
            <a:r>
              <a:rPr sz="1050" spc="50" dirty="0">
                <a:solidFill>
                  <a:srgbClr val="585858"/>
                </a:solidFill>
                <a:latin typeface="微软雅黑" panose="020B0503020204020204" charset="-122"/>
                <a:cs typeface="微软雅黑" panose="020B0503020204020204" charset="-122"/>
              </a:rPr>
              <a:t>耦</a:t>
            </a:r>
            <a:r>
              <a:rPr sz="1050" spc="35" dirty="0">
                <a:solidFill>
                  <a:srgbClr val="585858"/>
                </a:solidFill>
                <a:latin typeface="微软雅黑" panose="020B0503020204020204" charset="-122"/>
                <a:cs typeface="微软雅黑" panose="020B0503020204020204" charset="-122"/>
              </a:rPr>
              <a:t>化</a:t>
            </a:r>
            <a:r>
              <a:rPr sz="1050" spc="50" dirty="0">
                <a:solidFill>
                  <a:srgbClr val="585858"/>
                </a:solidFill>
                <a:latin typeface="微软雅黑" panose="020B0503020204020204" charset="-122"/>
                <a:cs typeface="微软雅黑" panose="020B0503020204020204" charset="-122"/>
              </a:rPr>
              <a:t>要</a:t>
            </a:r>
            <a:r>
              <a:rPr sz="1050" spc="60" dirty="0">
                <a:solidFill>
                  <a:srgbClr val="585858"/>
                </a:solidFill>
                <a:latin typeface="微软雅黑" panose="020B0503020204020204" charset="-122"/>
                <a:cs typeface="微软雅黑" panose="020B0503020204020204" charset="-122"/>
              </a:rPr>
              <a:t>求</a:t>
            </a:r>
            <a:r>
              <a:rPr sz="1050" dirty="0">
                <a:solidFill>
                  <a:srgbClr val="585858"/>
                </a:solidFill>
                <a:latin typeface="微软雅黑" panose="020B0503020204020204" charset="-122"/>
                <a:cs typeface="微软雅黑" panose="020B0503020204020204" charset="-122"/>
              </a:rPr>
              <a:t>IT  </a:t>
            </a:r>
            <a:r>
              <a:rPr sz="1050" spc="25" dirty="0">
                <a:solidFill>
                  <a:srgbClr val="585858"/>
                </a:solidFill>
                <a:latin typeface="微软雅黑" panose="020B0503020204020204" charset="-122"/>
                <a:cs typeface="微软雅黑" panose="020B0503020204020204" charset="-122"/>
              </a:rPr>
              <a:t>企业从软</a:t>
            </a:r>
            <a:r>
              <a:rPr sz="1050" spc="10" dirty="0">
                <a:solidFill>
                  <a:srgbClr val="585858"/>
                </a:solidFill>
                <a:latin typeface="微软雅黑" panose="020B0503020204020204" charset="-122"/>
                <a:cs typeface="微软雅黑" panose="020B0503020204020204" charset="-122"/>
              </a:rPr>
              <a:t>件</a:t>
            </a:r>
            <a:r>
              <a:rPr sz="1050" spc="25" dirty="0">
                <a:solidFill>
                  <a:srgbClr val="585858"/>
                </a:solidFill>
                <a:latin typeface="微软雅黑" panose="020B0503020204020204" charset="-122"/>
                <a:cs typeface="微软雅黑" panose="020B0503020204020204" charset="-122"/>
              </a:rPr>
              <a:t>技术</a:t>
            </a:r>
            <a:r>
              <a:rPr sz="1050" spc="5" dirty="0">
                <a:solidFill>
                  <a:srgbClr val="585858"/>
                </a:solidFill>
                <a:latin typeface="微软雅黑" panose="020B0503020204020204" charset="-122"/>
                <a:cs typeface="微软雅黑" panose="020B0503020204020204" charset="-122"/>
              </a:rPr>
              <a:t>架 </a:t>
            </a:r>
            <a:r>
              <a:rPr sz="1050" spc="25" dirty="0">
                <a:solidFill>
                  <a:srgbClr val="585858"/>
                </a:solidFill>
                <a:latin typeface="微软雅黑" panose="020B0503020204020204" charset="-122"/>
                <a:cs typeface="微软雅黑" panose="020B0503020204020204" charset="-122"/>
              </a:rPr>
              <a:t>构到实施</a:t>
            </a:r>
            <a:r>
              <a:rPr sz="1050" spc="15" dirty="0">
                <a:solidFill>
                  <a:srgbClr val="585858"/>
                </a:solidFill>
                <a:latin typeface="微软雅黑" panose="020B0503020204020204" charset="-122"/>
                <a:cs typeface="微软雅黑" panose="020B0503020204020204" charset="-122"/>
              </a:rPr>
              <a:t>流</a:t>
            </a:r>
            <a:r>
              <a:rPr sz="1050" spc="25" dirty="0">
                <a:solidFill>
                  <a:srgbClr val="585858"/>
                </a:solidFill>
                <a:latin typeface="微软雅黑" panose="020B0503020204020204" charset="-122"/>
                <a:cs typeface="微软雅黑" panose="020B0503020204020204" charset="-122"/>
              </a:rPr>
              <a:t>程上</a:t>
            </a:r>
            <a:r>
              <a:rPr sz="1050" spc="5" dirty="0">
                <a:solidFill>
                  <a:srgbClr val="585858"/>
                </a:solidFill>
                <a:latin typeface="微软雅黑" panose="020B0503020204020204" charset="-122"/>
                <a:cs typeface="微软雅黑" panose="020B0503020204020204" charset="-122"/>
              </a:rPr>
              <a:t>都 </a:t>
            </a:r>
            <a:r>
              <a:rPr sz="1050" spc="25" dirty="0">
                <a:solidFill>
                  <a:srgbClr val="585858"/>
                </a:solidFill>
                <a:latin typeface="微软雅黑" panose="020B0503020204020204" charset="-122"/>
                <a:cs typeface="微软雅黑" panose="020B0503020204020204" charset="-122"/>
              </a:rPr>
              <a:t>对开发和</a:t>
            </a:r>
            <a:r>
              <a:rPr sz="1050" spc="15" dirty="0">
                <a:solidFill>
                  <a:srgbClr val="585858"/>
                </a:solidFill>
                <a:latin typeface="微软雅黑" panose="020B0503020204020204" charset="-122"/>
                <a:cs typeface="微软雅黑" panose="020B0503020204020204" charset="-122"/>
              </a:rPr>
              <a:t>维</a:t>
            </a:r>
            <a:r>
              <a:rPr sz="1050" spc="25" dirty="0">
                <a:solidFill>
                  <a:srgbClr val="585858"/>
                </a:solidFill>
                <a:latin typeface="微软雅黑" panose="020B0503020204020204" charset="-122"/>
                <a:cs typeface="微软雅黑" panose="020B0503020204020204" charset="-122"/>
              </a:rPr>
              <a:t>护工</a:t>
            </a:r>
            <a:r>
              <a:rPr sz="1050" spc="5" dirty="0">
                <a:solidFill>
                  <a:srgbClr val="585858"/>
                </a:solidFill>
                <a:latin typeface="微软雅黑" panose="020B0503020204020204" charset="-122"/>
                <a:cs typeface="微软雅黑" panose="020B0503020204020204" charset="-122"/>
              </a:rPr>
              <a:t>作 </a:t>
            </a:r>
            <a:r>
              <a:rPr sz="1050" spc="25" dirty="0">
                <a:solidFill>
                  <a:srgbClr val="585858"/>
                </a:solidFill>
                <a:latin typeface="微软雅黑" panose="020B0503020204020204" charset="-122"/>
                <a:cs typeface="微软雅黑" panose="020B0503020204020204" charset="-122"/>
              </a:rPr>
              <a:t>进</a:t>
            </a:r>
            <a:r>
              <a:rPr sz="1050" spc="15" dirty="0">
                <a:solidFill>
                  <a:srgbClr val="585858"/>
                </a:solidFill>
                <a:latin typeface="微软雅黑" panose="020B0503020204020204" charset="-122"/>
                <a:cs typeface="微软雅黑" panose="020B0503020204020204" charset="-122"/>
              </a:rPr>
              <a:t>行</a:t>
            </a:r>
            <a:r>
              <a:rPr sz="1050" spc="25" dirty="0">
                <a:solidFill>
                  <a:srgbClr val="585858"/>
                </a:solidFill>
                <a:latin typeface="微软雅黑" panose="020B0503020204020204" charset="-122"/>
                <a:cs typeface="微软雅黑" panose="020B0503020204020204" charset="-122"/>
              </a:rPr>
              <a:t>系</a:t>
            </a:r>
            <a:r>
              <a:rPr sz="1050" spc="15" dirty="0">
                <a:solidFill>
                  <a:srgbClr val="585858"/>
                </a:solidFill>
                <a:latin typeface="微软雅黑" panose="020B0503020204020204" charset="-122"/>
                <a:cs typeface="微软雅黑" panose="020B0503020204020204" charset="-122"/>
              </a:rPr>
              <a:t>统</a:t>
            </a:r>
            <a:r>
              <a:rPr sz="1050" spc="25" dirty="0">
                <a:solidFill>
                  <a:srgbClr val="585858"/>
                </a:solidFill>
                <a:latin typeface="微软雅黑" panose="020B0503020204020204" charset="-122"/>
                <a:cs typeface="微软雅黑" panose="020B0503020204020204" charset="-122"/>
              </a:rPr>
              <a:t>性</a:t>
            </a:r>
            <a:r>
              <a:rPr sz="1050" spc="15" dirty="0">
                <a:solidFill>
                  <a:srgbClr val="585858"/>
                </a:solidFill>
                <a:latin typeface="微软雅黑" panose="020B0503020204020204" charset="-122"/>
                <a:cs typeface="微软雅黑" panose="020B0503020204020204" charset="-122"/>
              </a:rPr>
              <a:t>的</a:t>
            </a:r>
            <a:r>
              <a:rPr sz="1050" spc="25" dirty="0">
                <a:solidFill>
                  <a:srgbClr val="585858"/>
                </a:solidFill>
                <a:latin typeface="微软雅黑" panose="020B0503020204020204" charset="-122"/>
                <a:cs typeface="微软雅黑" panose="020B0503020204020204" charset="-122"/>
              </a:rPr>
              <a:t>切分</a:t>
            </a:r>
            <a:r>
              <a:rPr sz="1050" dirty="0">
                <a:solidFill>
                  <a:srgbClr val="585858"/>
                </a:solidFill>
                <a:latin typeface="微软雅黑" panose="020B0503020204020204" charset="-122"/>
                <a:cs typeface="微软雅黑" panose="020B0503020204020204" charset="-122"/>
              </a:rPr>
              <a:t>， </a:t>
            </a:r>
            <a:r>
              <a:rPr sz="1050" spc="25" dirty="0">
                <a:solidFill>
                  <a:srgbClr val="585858"/>
                </a:solidFill>
                <a:latin typeface="微软雅黑" panose="020B0503020204020204" charset="-122"/>
                <a:cs typeface="微软雅黑" panose="020B0503020204020204" charset="-122"/>
              </a:rPr>
              <a:t>使得团队</a:t>
            </a:r>
            <a:r>
              <a:rPr sz="1050" spc="15" dirty="0">
                <a:solidFill>
                  <a:srgbClr val="585858"/>
                </a:solidFill>
                <a:latin typeface="微软雅黑" panose="020B0503020204020204" charset="-122"/>
                <a:cs typeface="微软雅黑" panose="020B0503020204020204" charset="-122"/>
              </a:rPr>
              <a:t>能</a:t>
            </a:r>
            <a:r>
              <a:rPr sz="1050" spc="25" dirty="0">
                <a:solidFill>
                  <a:srgbClr val="585858"/>
                </a:solidFill>
                <a:latin typeface="微软雅黑" panose="020B0503020204020204" charset="-122"/>
                <a:cs typeface="微软雅黑" panose="020B0503020204020204" charset="-122"/>
              </a:rPr>
              <a:t>够专</a:t>
            </a:r>
            <a:r>
              <a:rPr sz="1050" spc="5" dirty="0">
                <a:solidFill>
                  <a:srgbClr val="585858"/>
                </a:solidFill>
                <a:latin typeface="微软雅黑" panose="020B0503020204020204" charset="-122"/>
                <a:cs typeface="微软雅黑" panose="020B0503020204020204" charset="-122"/>
              </a:rPr>
              <a:t>注 </a:t>
            </a:r>
            <a:r>
              <a:rPr sz="1050" spc="25" dirty="0">
                <a:solidFill>
                  <a:srgbClr val="585858"/>
                </a:solidFill>
                <a:latin typeface="微软雅黑" panose="020B0503020204020204" charset="-122"/>
                <a:cs typeface="微软雅黑" panose="020B0503020204020204" charset="-122"/>
              </a:rPr>
              <a:t>于一项任</a:t>
            </a:r>
            <a:r>
              <a:rPr sz="1050" spc="15" dirty="0">
                <a:solidFill>
                  <a:srgbClr val="585858"/>
                </a:solidFill>
                <a:latin typeface="微软雅黑" panose="020B0503020204020204" charset="-122"/>
                <a:cs typeface="微软雅黑" panose="020B0503020204020204" charset="-122"/>
              </a:rPr>
              <a:t>务</a:t>
            </a:r>
            <a:r>
              <a:rPr sz="1050" spc="30" dirty="0">
                <a:solidFill>
                  <a:srgbClr val="585858"/>
                </a:solidFill>
                <a:latin typeface="微软雅黑" panose="020B0503020204020204" charset="-122"/>
                <a:cs typeface="微软雅黑" panose="020B0503020204020204" charset="-122"/>
              </a:rPr>
              <a:t>，</a:t>
            </a:r>
            <a:r>
              <a:rPr sz="1050" spc="25" dirty="0">
                <a:solidFill>
                  <a:srgbClr val="585858"/>
                </a:solidFill>
                <a:latin typeface="微软雅黑" panose="020B0503020204020204" charset="-122"/>
                <a:cs typeface="微软雅黑" panose="020B0503020204020204" charset="-122"/>
              </a:rPr>
              <a:t>同时 保持多项</a:t>
            </a:r>
            <a:r>
              <a:rPr sz="1050" spc="15" dirty="0">
                <a:solidFill>
                  <a:srgbClr val="585858"/>
                </a:solidFill>
                <a:latin typeface="微软雅黑" panose="020B0503020204020204" charset="-122"/>
                <a:cs typeface="微软雅黑" panose="020B0503020204020204" charset="-122"/>
              </a:rPr>
              <a:t>任</a:t>
            </a:r>
            <a:r>
              <a:rPr sz="1050" spc="25" dirty="0">
                <a:solidFill>
                  <a:srgbClr val="585858"/>
                </a:solidFill>
                <a:latin typeface="微软雅黑" panose="020B0503020204020204" charset="-122"/>
                <a:cs typeface="微软雅黑" panose="020B0503020204020204" charset="-122"/>
              </a:rPr>
              <a:t>务之</a:t>
            </a:r>
            <a:r>
              <a:rPr sz="1050" spc="5" dirty="0">
                <a:solidFill>
                  <a:srgbClr val="585858"/>
                </a:solidFill>
                <a:latin typeface="微软雅黑" panose="020B0503020204020204" charset="-122"/>
                <a:cs typeface="微软雅黑" panose="020B0503020204020204" charset="-122"/>
              </a:rPr>
              <a:t>间 </a:t>
            </a:r>
            <a:r>
              <a:rPr sz="1050" dirty="0">
                <a:solidFill>
                  <a:srgbClr val="585858"/>
                </a:solidFill>
                <a:latin typeface="微软雅黑" panose="020B0503020204020204" charset="-122"/>
                <a:cs typeface="微软雅黑" panose="020B0503020204020204" charset="-122"/>
              </a:rPr>
              <a:t>的关联和协作</a:t>
            </a:r>
            <a:endParaRPr sz="1050">
              <a:latin typeface="微软雅黑" panose="020B0503020204020204" charset="-122"/>
              <a:cs typeface="微软雅黑" panose="020B0503020204020204" charset="-122"/>
            </a:endParaRPr>
          </a:p>
        </p:txBody>
      </p:sp>
      <p:sp>
        <p:nvSpPr>
          <p:cNvPr id="9" name="object 9"/>
          <p:cNvSpPr txBox="1"/>
          <p:nvPr/>
        </p:nvSpPr>
        <p:spPr>
          <a:xfrm>
            <a:off x="1868170" y="4141977"/>
            <a:ext cx="1122680" cy="2075814"/>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8AC53E"/>
                </a:solidFill>
                <a:latin typeface="微软雅黑" panose="020B0503020204020204" charset="-122"/>
                <a:cs typeface="微软雅黑" panose="020B0503020204020204" charset="-122"/>
              </a:rPr>
              <a:t>流程协同化</a:t>
            </a:r>
            <a:endParaRPr sz="1400">
              <a:latin typeface="微软雅黑" panose="020B0503020204020204" charset="-122"/>
              <a:cs typeface="微软雅黑" panose="020B0503020204020204" charset="-122"/>
            </a:endParaRPr>
          </a:p>
          <a:p>
            <a:pPr marL="12700" marR="5080" algn="just">
              <a:lnSpc>
                <a:spcPct val="120000"/>
              </a:lnSpc>
              <a:spcBef>
                <a:spcPts val="850"/>
              </a:spcBef>
            </a:pPr>
            <a:r>
              <a:rPr sz="1050" spc="25" dirty="0">
                <a:solidFill>
                  <a:srgbClr val="585858"/>
                </a:solidFill>
                <a:latin typeface="微软雅黑" panose="020B0503020204020204" charset="-122"/>
                <a:cs typeface="微软雅黑" panose="020B0503020204020204" charset="-122"/>
              </a:rPr>
              <a:t>建</a:t>
            </a:r>
            <a:r>
              <a:rPr sz="1050" spc="15" dirty="0">
                <a:solidFill>
                  <a:srgbClr val="585858"/>
                </a:solidFill>
                <a:latin typeface="微软雅黑" panose="020B0503020204020204" charset="-122"/>
                <a:cs typeface="微软雅黑" panose="020B0503020204020204" charset="-122"/>
              </a:rPr>
              <a:t>立在开</a:t>
            </a:r>
            <a:r>
              <a:rPr sz="1050" spc="25" dirty="0">
                <a:solidFill>
                  <a:srgbClr val="585858"/>
                </a:solidFill>
                <a:latin typeface="微软雅黑" panose="020B0503020204020204" charset="-122"/>
                <a:cs typeface="微软雅黑" panose="020B0503020204020204" charset="-122"/>
              </a:rPr>
              <a:t>发</a:t>
            </a:r>
            <a:r>
              <a:rPr sz="1050" spc="15" dirty="0">
                <a:solidFill>
                  <a:srgbClr val="585858"/>
                </a:solidFill>
                <a:latin typeface="微软雅黑" panose="020B0503020204020204" charset="-122"/>
                <a:cs typeface="微软雅黑" panose="020B0503020204020204" charset="-122"/>
              </a:rPr>
              <a:t>运维</a:t>
            </a:r>
            <a:r>
              <a:rPr sz="1050" dirty="0">
                <a:solidFill>
                  <a:srgbClr val="585858"/>
                </a:solidFill>
                <a:latin typeface="微软雅黑" panose="020B0503020204020204" charset="-122"/>
                <a:cs typeface="微软雅黑" panose="020B0503020204020204" charset="-122"/>
              </a:rPr>
              <a:t>工 </a:t>
            </a:r>
            <a:r>
              <a:rPr sz="1050" spc="25" dirty="0">
                <a:solidFill>
                  <a:srgbClr val="585858"/>
                </a:solidFill>
                <a:latin typeface="微软雅黑" panose="020B0503020204020204" charset="-122"/>
                <a:cs typeface="微软雅黑" panose="020B0503020204020204" charset="-122"/>
              </a:rPr>
              <a:t>程</a:t>
            </a:r>
            <a:r>
              <a:rPr sz="1050" spc="15" dirty="0">
                <a:solidFill>
                  <a:srgbClr val="585858"/>
                </a:solidFill>
                <a:latin typeface="微软雅黑" panose="020B0503020204020204" charset="-122"/>
                <a:cs typeface="微软雅黑" panose="020B0503020204020204" charset="-122"/>
              </a:rPr>
              <a:t>和管理</a:t>
            </a:r>
            <a:r>
              <a:rPr sz="1050" spc="25" dirty="0">
                <a:solidFill>
                  <a:srgbClr val="585858"/>
                </a:solidFill>
                <a:latin typeface="微软雅黑" panose="020B0503020204020204" charset="-122"/>
                <a:cs typeface="微软雅黑" panose="020B0503020204020204" charset="-122"/>
              </a:rPr>
              <a:t>模</a:t>
            </a:r>
            <a:r>
              <a:rPr sz="1050" spc="15" dirty="0">
                <a:solidFill>
                  <a:srgbClr val="585858"/>
                </a:solidFill>
                <a:latin typeface="微软雅黑" panose="020B0503020204020204" charset="-122"/>
                <a:cs typeface="微软雅黑" panose="020B0503020204020204" charset="-122"/>
              </a:rPr>
              <a:t>式实</a:t>
            </a:r>
            <a:r>
              <a:rPr sz="1050" dirty="0">
                <a:solidFill>
                  <a:srgbClr val="585858"/>
                </a:solidFill>
                <a:latin typeface="微软雅黑" panose="020B0503020204020204" charset="-122"/>
                <a:cs typeface="微软雅黑" panose="020B0503020204020204" charset="-122"/>
              </a:rPr>
              <a:t>现 </a:t>
            </a:r>
            <a:r>
              <a:rPr sz="1050" spc="25" dirty="0">
                <a:solidFill>
                  <a:srgbClr val="585858"/>
                </a:solidFill>
                <a:latin typeface="微软雅黑" panose="020B0503020204020204" charset="-122"/>
                <a:cs typeface="微软雅黑" panose="020B0503020204020204" charset="-122"/>
              </a:rPr>
              <a:t>解</a:t>
            </a:r>
            <a:r>
              <a:rPr sz="1050" spc="15" dirty="0">
                <a:solidFill>
                  <a:srgbClr val="585858"/>
                </a:solidFill>
                <a:latin typeface="微软雅黑" panose="020B0503020204020204" charset="-122"/>
                <a:cs typeface="微软雅黑" panose="020B0503020204020204" charset="-122"/>
              </a:rPr>
              <a:t>耦和分</a:t>
            </a:r>
            <a:r>
              <a:rPr sz="1050" spc="25" dirty="0">
                <a:solidFill>
                  <a:srgbClr val="585858"/>
                </a:solidFill>
                <a:latin typeface="微软雅黑" panose="020B0503020204020204" charset="-122"/>
                <a:cs typeface="微软雅黑" panose="020B0503020204020204" charset="-122"/>
              </a:rPr>
              <a:t>割</a:t>
            </a:r>
            <a:r>
              <a:rPr sz="1050" spc="15" dirty="0">
                <a:solidFill>
                  <a:srgbClr val="585858"/>
                </a:solidFill>
                <a:latin typeface="微软雅黑" panose="020B0503020204020204" charset="-122"/>
                <a:cs typeface="微软雅黑" panose="020B0503020204020204" charset="-122"/>
              </a:rPr>
              <a:t>的基</a:t>
            </a:r>
            <a:r>
              <a:rPr sz="1050" dirty="0">
                <a:solidFill>
                  <a:srgbClr val="585858"/>
                </a:solidFill>
                <a:latin typeface="微软雅黑" panose="020B0503020204020204" charset="-122"/>
                <a:cs typeface="微软雅黑" panose="020B0503020204020204" charset="-122"/>
              </a:rPr>
              <a:t>础 </a:t>
            </a:r>
            <a:r>
              <a:rPr sz="1050" spc="100" dirty="0">
                <a:solidFill>
                  <a:srgbClr val="585858"/>
                </a:solidFill>
                <a:latin typeface="微软雅黑" panose="020B0503020204020204" charset="-122"/>
                <a:cs typeface="微软雅黑" panose="020B0503020204020204" charset="-122"/>
              </a:rPr>
              <a:t>上</a:t>
            </a:r>
            <a:r>
              <a:rPr sz="1050" spc="5" dirty="0">
                <a:solidFill>
                  <a:srgbClr val="585858"/>
                </a:solidFill>
                <a:latin typeface="微软雅黑" panose="020B0503020204020204" charset="-122"/>
                <a:cs typeface="微软雅黑" panose="020B0503020204020204" charset="-122"/>
              </a:rPr>
              <a:t>，</a:t>
            </a:r>
            <a:r>
              <a:rPr sz="1050" spc="-270" dirty="0">
                <a:solidFill>
                  <a:srgbClr val="585858"/>
                </a:solidFill>
                <a:latin typeface="微软雅黑" panose="020B0503020204020204" charset="-122"/>
                <a:cs typeface="微软雅黑" panose="020B0503020204020204" charset="-122"/>
              </a:rPr>
              <a:t> </a:t>
            </a:r>
            <a:r>
              <a:rPr sz="1050" spc="10" dirty="0">
                <a:solidFill>
                  <a:srgbClr val="585858"/>
                </a:solidFill>
                <a:latin typeface="微软雅黑" panose="020B0503020204020204" charset="-122"/>
                <a:cs typeface="微软雅黑" panose="020B0503020204020204" charset="-122"/>
              </a:rPr>
              <a:t>DevOps</a:t>
            </a:r>
            <a:r>
              <a:rPr sz="1050" spc="85" dirty="0">
                <a:solidFill>
                  <a:srgbClr val="585858"/>
                </a:solidFill>
                <a:latin typeface="微软雅黑" panose="020B0503020204020204" charset="-122"/>
                <a:cs typeface="微软雅黑" panose="020B0503020204020204" charset="-122"/>
              </a:rPr>
              <a:t>方法 </a:t>
            </a:r>
            <a:r>
              <a:rPr sz="1050" spc="25" dirty="0">
                <a:solidFill>
                  <a:srgbClr val="585858"/>
                </a:solidFill>
                <a:latin typeface="微软雅黑" panose="020B0503020204020204" charset="-122"/>
                <a:cs typeface="微软雅黑" panose="020B0503020204020204" charset="-122"/>
              </a:rPr>
              <a:t>需</a:t>
            </a:r>
            <a:r>
              <a:rPr sz="1050" spc="15" dirty="0">
                <a:solidFill>
                  <a:srgbClr val="585858"/>
                </a:solidFill>
                <a:latin typeface="微软雅黑" panose="020B0503020204020204" charset="-122"/>
                <a:cs typeface="微软雅黑" panose="020B0503020204020204" charset="-122"/>
              </a:rPr>
              <a:t>要协同</a:t>
            </a:r>
            <a:r>
              <a:rPr sz="1050" spc="25" dirty="0">
                <a:solidFill>
                  <a:srgbClr val="585858"/>
                </a:solidFill>
                <a:latin typeface="微软雅黑" panose="020B0503020204020204" charset="-122"/>
                <a:cs typeface="微软雅黑" panose="020B0503020204020204" charset="-122"/>
              </a:rPr>
              <a:t>合</a:t>
            </a:r>
            <a:r>
              <a:rPr sz="1050" spc="20" dirty="0">
                <a:solidFill>
                  <a:srgbClr val="585858"/>
                </a:solidFill>
                <a:latin typeface="微软雅黑" panose="020B0503020204020204" charset="-122"/>
                <a:cs typeface="微软雅黑" panose="020B0503020204020204" charset="-122"/>
              </a:rPr>
              <a:t>作</a:t>
            </a:r>
            <a:r>
              <a:rPr sz="1050" spc="15" dirty="0">
                <a:solidFill>
                  <a:srgbClr val="585858"/>
                </a:solidFill>
                <a:latin typeface="微软雅黑" panose="020B0503020204020204" charset="-122"/>
                <a:cs typeface="微软雅黑" panose="020B0503020204020204" charset="-122"/>
              </a:rPr>
              <a:t>、</a:t>
            </a:r>
            <a:r>
              <a:rPr sz="1050" dirty="0">
                <a:solidFill>
                  <a:srgbClr val="585858"/>
                </a:solidFill>
                <a:latin typeface="微软雅黑" panose="020B0503020204020204" charset="-122"/>
                <a:cs typeface="微软雅黑" panose="020B0503020204020204" charset="-122"/>
              </a:rPr>
              <a:t>责 </a:t>
            </a:r>
            <a:r>
              <a:rPr sz="1050" spc="25" dirty="0">
                <a:solidFill>
                  <a:srgbClr val="585858"/>
                </a:solidFill>
                <a:latin typeface="微软雅黑" panose="020B0503020204020204" charset="-122"/>
                <a:cs typeface="微软雅黑" panose="020B0503020204020204" charset="-122"/>
              </a:rPr>
              <a:t>任</a:t>
            </a:r>
            <a:r>
              <a:rPr sz="1050" spc="15" dirty="0">
                <a:solidFill>
                  <a:srgbClr val="585858"/>
                </a:solidFill>
                <a:latin typeface="微软雅黑" panose="020B0503020204020204" charset="-122"/>
                <a:cs typeface="微软雅黑" panose="020B0503020204020204" charset="-122"/>
              </a:rPr>
              <a:t>共担的</a:t>
            </a:r>
            <a:r>
              <a:rPr sz="1050" spc="25" dirty="0">
                <a:solidFill>
                  <a:srgbClr val="585858"/>
                </a:solidFill>
                <a:latin typeface="微软雅黑" panose="020B0503020204020204" charset="-122"/>
                <a:cs typeface="微软雅黑" panose="020B0503020204020204" charset="-122"/>
              </a:rPr>
              <a:t>工</a:t>
            </a:r>
            <a:r>
              <a:rPr sz="1050" spc="15" dirty="0">
                <a:solidFill>
                  <a:srgbClr val="585858"/>
                </a:solidFill>
                <a:latin typeface="微软雅黑" panose="020B0503020204020204" charset="-122"/>
                <a:cs typeface="微软雅黑" panose="020B0503020204020204" charset="-122"/>
              </a:rPr>
              <a:t>作氛</a:t>
            </a:r>
            <a:r>
              <a:rPr sz="1050" dirty="0">
                <a:solidFill>
                  <a:srgbClr val="585858"/>
                </a:solidFill>
                <a:latin typeface="微软雅黑" panose="020B0503020204020204" charset="-122"/>
                <a:cs typeface="微软雅黑" panose="020B0503020204020204" charset="-122"/>
              </a:rPr>
              <a:t>围 </a:t>
            </a:r>
            <a:r>
              <a:rPr sz="1050" spc="25" dirty="0">
                <a:solidFill>
                  <a:srgbClr val="585858"/>
                </a:solidFill>
                <a:latin typeface="微软雅黑" panose="020B0503020204020204" charset="-122"/>
                <a:cs typeface="微软雅黑" panose="020B0503020204020204" charset="-122"/>
              </a:rPr>
              <a:t>和</a:t>
            </a:r>
            <a:r>
              <a:rPr sz="1050" spc="10" dirty="0">
                <a:solidFill>
                  <a:srgbClr val="585858"/>
                </a:solidFill>
                <a:latin typeface="微软雅黑" panose="020B0503020204020204" charset="-122"/>
                <a:cs typeface="微软雅黑" panose="020B0503020204020204" charset="-122"/>
              </a:rPr>
              <a:t>价值认</a:t>
            </a:r>
            <a:r>
              <a:rPr sz="1050" spc="25" dirty="0">
                <a:solidFill>
                  <a:srgbClr val="585858"/>
                </a:solidFill>
                <a:latin typeface="微软雅黑" panose="020B0503020204020204" charset="-122"/>
                <a:cs typeface="微软雅黑" panose="020B0503020204020204" charset="-122"/>
              </a:rPr>
              <a:t>同</a:t>
            </a:r>
            <a:r>
              <a:rPr sz="1050" spc="10" dirty="0">
                <a:solidFill>
                  <a:srgbClr val="585858"/>
                </a:solidFill>
                <a:latin typeface="微软雅黑" panose="020B0503020204020204" charset="-122"/>
                <a:cs typeface="微软雅黑" panose="020B0503020204020204" charset="-122"/>
              </a:rPr>
              <a:t>来减</a:t>
            </a:r>
            <a:r>
              <a:rPr sz="1050" spc="5" dirty="0">
                <a:solidFill>
                  <a:srgbClr val="585858"/>
                </a:solidFill>
                <a:latin typeface="微软雅黑" panose="020B0503020204020204" charset="-122"/>
                <a:cs typeface="微软雅黑" panose="020B0503020204020204" charset="-122"/>
              </a:rPr>
              <a:t>少 </a:t>
            </a:r>
            <a:r>
              <a:rPr sz="1050" spc="25" dirty="0">
                <a:solidFill>
                  <a:srgbClr val="585858"/>
                </a:solidFill>
                <a:latin typeface="微软雅黑" panose="020B0503020204020204" charset="-122"/>
                <a:cs typeface="微软雅黑" panose="020B0503020204020204" charset="-122"/>
              </a:rPr>
              <a:t>合</a:t>
            </a:r>
            <a:r>
              <a:rPr sz="1050" spc="15" dirty="0">
                <a:solidFill>
                  <a:srgbClr val="585858"/>
                </a:solidFill>
                <a:latin typeface="微软雅黑" panose="020B0503020204020204" charset="-122"/>
                <a:cs typeface="微软雅黑" panose="020B0503020204020204" charset="-122"/>
              </a:rPr>
              <a:t>作摩</a:t>
            </a:r>
            <a:r>
              <a:rPr sz="1050" spc="20" dirty="0">
                <a:solidFill>
                  <a:srgbClr val="585858"/>
                </a:solidFill>
                <a:latin typeface="微软雅黑" panose="020B0503020204020204" charset="-122"/>
                <a:cs typeface="微软雅黑" panose="020B0503020204020204" charset="-122"/>
              </a:rPr>
              <a:t>擦</a:t>
            </a:r>
            <a:r>
              <a:rPr sz="1050" spc="25" dirty="0">
                <a:solidFill>
                  <a:srgbClr val="585858"/>
                </a:solidFill>
                <a:latin typeface="微软雅黑" panose="020B0503020204020204" charset="-122"/>
                <a:cs typeface="微软雅黑" panose="020B0503020204020204" charset="-122"/>
              </a:rPr>
              <a:t>、</a:t>
            </a:r>
            <a:r>
              <a:rPr sz="1050" spc="10" dirty="0">
                <a:solidFill>
                  <a:srgbClr val="585858"/>
                </a:solidFill>
                <a:latin typeface="微软雅黑" panose="020B0503020204020204" charset="-122"/>
                <a:cs typeface="微软雅黑" panose="020B0503020204020204" charset="-122"/>
              </a:rPr>
              <a:t>提升工 </a:t>
            </a:r>
            <a:r>
              <a:rPr sz="1050" spc="5" dirty="0">
                <a:solidFill>
                  <a:srgbClr val="585858"/>
                </a:solidFill>
                <a:latin typeface="微软雅黑" panose="020B0503020204020204" charset="-122"/>
                <a:cs typeface="微软雅黑" panose="020B0503020204020204" charset="-122"/>
              </a:rPr>
              <a:t>作效率</a:t>
            </a:r>
            <a:endParaRPr sz="1050">
              <a:latin typeface="微软雅黑" panose="020B0503020204020204" charset="-122"/>
              <a:cs typeface="微软雅黑" panose="020B0503020204020204" charset="-122"/>
            </a:endParaRPr>
          </a:p>
        </p:txBody>
      </p:sp>
      <p:sp>
        <p:nvSpPr>
          <p:cNvPr id="10" name="object 10"/>
          <p:cNvSpPr/>
          <p:nvPr/>
        </p:nvSpPr>
        <p:spPr>
          <a:xfrm>
            <a:off x="548640" y="3243072"/>
            <a:ext cx="3961129" cy="536575"/>
          </a:xfrm>
          <a:custGeom>
            <a:avLst/>
            <a:gdLst/>
            <a:ahLst/>
            <a:cxnLst/>
            <a:rect l="l" t="t" r="r" b="b"/>
            <a:pathLst>
              <a:path w="3961129" h="536575">
                <a:moveTo>
                  <a:pt x="3647948" y="0"/>
                </a:moveTo>
                <a:lnTo>
                  <a:pt x="3647948" y="167639"/>
                </a:lnTo>
                <a:lnTo>
                  <a:pt x="0" y="167639"/>
                </a:lnTo>
                <a:lnTo>
                  <a:pt x="0" y="368807"/>
                </a:lnTo>
                <a:lnTo>
                  <a:pt x="3647948" y="368807"/>
                </a:lnTo>
                <a:lnTo>
                  <a:pt x="3647948" y="536447"/>
                </a:lnTo>
                <a:lnTo>
                  <a:pt x="3960876" y="268224"/>
                </a:lnTo>
                <a:lnTo>
                  <a:pt x="3647948" y="0"/>
                </a:lnTo>
                <a:close/>
              </a:path>
            </a:pathLst>
          </a:custGeom>
          <a:solidFill>
            <a:srgbClr val="B1D234"/>
          </a:solidFill>
        </p:spPr>
        <p:txBody>
          <a:bodyPr wrap="square" lIns="0" tIns="0" rIns="0" bIns="0" rtlCol="0"/>
          <a:lstStyle/>
          <a:p/>
        </p:txBody>
      </p:sp>
      <p:sp>
        <p:nvSpPr>
          <p:cNvPr id="11" name="object 11"/>
          <p:cNvSpPr/>
          <p:nvPr/>
        </p:nvSpPr>
        <p:spPr>
          <a:xfrm>
            <a:off x="1889760" y="3550920"/>
            <a:ext cx="2613660" cy="535305"/>
          </a:xfrm>
          <a:custGeom>
            <a:avLst/>
            <a:gdLst/>
            <a:ahLst/>
            <a:cxnLst/>
            <a:rect l="l" t="t" r="r" b="b"/>
            <a:pathLst>
              <a:path w="2613660" h="535304">
                <a:moveTo>
                  <a:pt x="2301620" y="0"/>
                </a:moveTo>
                <a:lnTo>
                  <a:pt x="2301620" y="167131"/>
                </a:lnTo>
                <a:lnTo>
                  <a:pt x="0" y="167131"/>
                </a:lnTo>
                <a:lnTo>
                  <a:pt x="0" y="367791"/>
                </a:lnTo>
                <a:lnTo>
                  <a:pt x="2301620" y="367791"/>
                </a:lnTo>
                <a:lnTo>
                  <a:pt x="2301620" y="534923"/>
                </a:lnTo>
                <a:lnTo>
                  <a:pt x="2613660" y="267461"/>
                </a:lnTo>
                <a:lnTo>
                  <a:pt x="2301620" y="0"/>
                </a:lnTo>
                <a:close/>
              </a:path>
            </a:pathLst>
          </a:custGeom>
          <a:solidFill>
            <a:srgbClr val="8AC53E"/>
          </a:solidFill>
        </p:spPr>
        <p:txBody>
          <a:bodyPr wrap="square" lIns="0" tIns="0" rIns="0" bIns="0" rtlCol="0"/>
          <a:lstStyle/>
          <a:p/>
        </p:txBody>
      </p:sp>
      <p:sp>
        <p:nvSpPr>
          <p:cNvPr id="12" name="object 12"/>
          <p:cNvSpPr/>
          <p:nvPr/>
        </p:nvSpPr>
        <p:spPr>
          <a:xfrm>
            <a:off x="3304032" y="3857244"/>
            <a:ext cx="1202690" cy="535305"/>
          </a:xfrm>
          <a:custGeom>
            <a:avLst/>
            <a:gdLst/>
            <a:ahLst/>
            <a:cxnLst/>
            <a:rect l="l" t="t" r="r" b="b"/>
            <a:pathLst>
              <a:path w="1202689" h="535304">
                <a:moveTo>
                  <a:pt x="890396" y="0"/>
                </a:moveTo>
                <a:lnTo>
                  <a:pt x="890396" y="167131"/>
                </a:lnTo>
                <a:lnTo>
                  <a:pt x="0" y="167131"/>
                </a:lnTo>
                <a:lnTo>
                  <a:pt x="0" y="367791"/>
                </a:lnTo>
                <a:lnTo>
                  <a:pt x="890396" y="367791"/>
                </a:lnTo>
                <a:lnTo>
                  <a:pt x="890396" y="534923"/>
                </a:lnTo>
                <a:lnTo>
                  <a:pt x="1202435" y="267461"/>
                </a:lnTo>
                <a:lnTo>
                  <a:pt x="890396" y="0"/>
                </a:lnTo>
                <a:close/>
              </a:path>
            </a:pathLst>
          </a:custGeom>
          <a:solidFill>
            <a:srgbClr val="64AE45"/>
          </a:solidFill>
        </p:spPr>
        <p:txBody>
          <a:bodyPr wrap="square" lIns="0" tIns="0" rIns="0" bIns="0" rtlCol="0"/>
          <a:lstStyle/>
          <a:p/>
        </p:txBody>
      </p:sp>
      <p:sp>
        <p:nvSpPr>
          <p:cNvPr id="13" name="object 13"/>
          <p:cNvSpPr/>
          <p:nvPr/>
        </p:nvSpPr>
        <p:spPr>
          <a:xfrm>
            <a:off x="6941819" y="3835908"/>
            <a:ext cx="259079" cy="680085"/>
          </a:xfrm>
          <a:custGeom>
            <a:avLst/>
            <a:gdLst/>
            <a:ahLst/>
            <a:cxnLst/>
            <a:rect l="l" t="t" r="r" b="b"/>
            <a:pathLst>
              <a:path w="259079" h="680085">
                <a:moveTo>
                  <a:pt x="259079" y="0"/>
                </a:moveTo>
                <a:lnTo>
                  <a:pt x="137286" y="0"/>
                </a:lnTo>
                <a:lnTo>
                  <a:pt x="0" y="679704"/>
                </a:lnTo>
                <a:lnTo>
                  <a:pt x="121793" y="679704"/>
                </a:lnTo>
                <a:lnTo>
                  <a:pt x="259079" y="0"/>
                </a:lnTo>
                <a:close/>
              </a:path>
            </a:pathLst>
          </a:custGeom>
          <a:solidFill>
            <a:srgbClr val="D9D9D9"/>
          </a:solidFill>
        </p:spPr>
        <p:txBody>
          <a:bodyPr wrap="square" lIns="0" tIns="0" rIns="0" bIns="0" rtlCol="0"/>
          <a:lstStyle/>
          <a:p/>
        </p:txBody>
      </p:sp>
      <p:sp>
        <p:nvSpPr>
          <p:cNvPr id="14" name="object 14"/>
          <p:cNvSpPr/>
          <p:nvPr/>
        </p:nvSpPr>
        <p:spPr>
          <a:xfrm>
            <a:off x="8097011" y="3835908"/>
            <a:ext cx="259079" cy="680085"/>
          </a:xfrm>
          <a:custGeom>
            <a:avLst/>
            <a:gdLst/>
            <a:ahLst/>
            <a:cxnLst/>
            <a:rect l="l" t="t" r="r" b="b"/>
            <a:pathLst>
              <a:path w="259079" h="680085">
                <a:moveTo>
                  <a:pt x="121793" y="0"/>
                </a:moveTo>
                <a:lnTo>
                  <a:pt x="0" y="0"/>
                </a:lnTo>
                <a:lnTo>
                  <a:pt x="137287" y="679704"/>
                </a:lnTo>
                <a:lnTo>
                  <a:pt x="259080" y="679704"/>
                </a:lnTo>
                <a:lnTo>
                  <a:pt x="121793" y="0"/>
                </a:lnTo>
                <a:close/>
              </a:path>
            </a:pathLst>
          </a:custGeom>
          <a:solidFill>
            <a:srgbClr val="D9D9D9"/>
          </a:solidFill>
        </p:spPr>
        <p:txBody>
          <a:bodyPr wrap="square" lIns="0" tIns="0" rIns="0" bIns="0" rtlCol="0"/>
          <a:lstStyle/>
          <a:p/>
        </p:txBody>
      </p:sp>
      <p:sp>
        <p:nvSpPr>
          <p:cNvPr id="15" name="object 15"/>
          <p:cNvSpPr/>
          <p:nvPr/>
        </p:nvSpPr>
        <p:spPr>
          <a:xfrm>
            <a:off x="7080504" y="4102608"/>
            <a:ext cx="1129665" cy="106680"/>
          </a:xfrm>
          <a:custGeom>
            <a:avLst/>
            <a:gdLst/>
            <a:ahLst/>
            <a:cxnLst/>
            <a:rect l="l" t="t" r="r" b="b"/>
            <a:pathLst>
              <a:path w="1129665" h="106679">
                <a:moveTo>
                  <a:pt x="0" y="106680"/>
                </a:moveTo>
                <a:lnTo>
                  <a:pt x="1129283" y="106680"/>
                </a:lnTo>
                <a:lnTo>
                  <a:pt x="1129283" y="0"/>
                </a:lnTo>
                <a:lnTo>
                  <a:pt x="0" y="0"/>
                </a:lnTo>
                <a:lnTo>
                  <a:pt x="0" y="106680"/>
                </a:lnTo>
                <a:close/>
              </a:path>
            </a:pathLst>
          </a:custGeom>
          <a:solidFill>
            <a:srgbClr val="D9D9D9"/>
          </a:solidFill>
        </p:spPr>
        <p:txBody>
          <a:bodyPr wrap="square" lIns="0" tIns="0" rIns="0" bIns="0" rtlCol="0"/>
          <a:lstStyle/>
          <a:p/>
        </p:txBody>
      </p:sp>
      <p:sp>
        <p:nvSpPr>
          <p:cNvPr id="16" name="object 16"/>
          <p:cNvSpPr/>
          <p:nvPr/>
        </p:nvSpPr>
        <p:spPr>
          <a:xfrm>
            <a:off x="6909816" y="3390900"/>
            <a:ext cx="1478280" cy="445134"/>
          </a:xfrm>
          <a:custGeom>
            <a:avLst/>
            <a:gdLst/>
            <a:ahLst/>
            <a:cxnLst/>
            <a:rect l="l" t="t" r="r" b="b"/>
            <a:pathLst>
              <a:path w="1478279" h="445135">
                <a:moveTo>
                  <a:pt x="1404111" y="0"/>
                </a:moveTo>
                <a:lnTo>
                  <a:pt x="74167" y="0"/>
                </a:lnTo>
                <a:lnTo>
                  <a:pt x="45273" y="5820"/>
                </a:lnTo>
                <a:lnTo>
                  <a:pt x="21701" y="21701"/>
                </a:lnTo>
                <a:lnTo>
                  <a:pt x="5820" y="45273"/>
                </a:lnTo>
                <a:lnTo>
                  <a:pt x="0" y="74167"/>
                </a:lnTo>
                <a:lnTo>
                  <a:pt x="0" y="370839"/>
                </a:lnTo>
                <a:lnTo>
                  <a:pt x="5820" y="399734"/>
                </a:lnTo>
                <a:lnTo>
                  <a:pt x="21701" y="423306"/>
                </a:lnTo>
                <a:lnTo>
                  <a:pt x="45273" y="439187"/>
                </a:lnTo>
                <a:lnTo>
                  <a:pt x="74167" y="445007"/>
                </a:lnTo>
                <a:lnTo>
                  <a:pt x="1404111" y="445007"/>
                </a:lnTo>
                <a:lnTo>
                  <a:pt x="1433006" y="439187"/>
                </a:lnTo>
                <a:lnTo>
                  <a:pt x="1456578" y="423306"/>
                </a:lnTo>
                <a:lnTo>
                  <a:pt x="1472459" y="399734"/>
                </a:lnTo>
                <a:lnTo>
                  <a:pt x="1478279" y="370839"/>
                </a:lnTo>
                <a:lnTo>
                  <a:pt x="1478279" y="74167"/>
                </a:lnTo>
                <a:lnTo>
                  <a:pt x="1472459" y="45273"/>
                </a:lnTo>
                <a:lnTo>
                  <a:pt x="1456578" y="21701"/>
                </a:lnTo>
                <a:lnTo>
                  <a:pt x="1433006" y="5820"/>
                </a:lnTo>
                <a:lnTo>
                  <a:pt x="1404111" y="0"/>
                </a:lnTo>
                <a:close/>
              </a:path>
            </a:pathLst>
          </a:custGeom>
          <a:solidFill>
            <a:srgbClr val="D9D9D9"/>
          </a:solidFill>
        </p:spPr>
        <p:txBody>
          <a:bodyPr wrap="square" lIns="0" tIns="0" rIns="0" bIns="0" rtlCol="0"/>
          <a:lstStyle/>
          <a:p/>
        </p:txBody>
      </p:sp>
      <p:sp>
        <p:nvSpPr>
          <p:cNvPr id="17" name="object 17"/>
          <p:cNvSpPr/>
          <p:nvPr/>
        </p:nvSpPr>
        <p:spPr>
          <a:xfrm>
            <a:off x="6987540" y="3456432"/>
            <a:ext cx="1325880" cy="318770"/>
          </a:xfrm>
          <a:custGeom>
            <a:avLst/>
            <a:gdLst/>
            <a:ahLst/>
            <a:cxnLst/>
            <a:rect l="l" t="t" r="r" b="b"/>
            <a:pathLst>
              <a:path w="1325879" h="318770">
                <a:moveTo>
                  <a:pt x="1272793" y="0"/>
                </a:moveTo>
                <a:lnTo>
                  <a:pt x="53085" y="0"/>
                </a:lnTo>
                <a:lnTo>
                  <a:pt x="32414" y="4169"/>
                </a:lnTo>
                <a:lnTo>
                  <a:pt x="15541" y="15541"/>
                </a:lnTo>
                <a:lnTo>
                  <a:pt x="4169" y="32414"/>
                </a:lnTo>
                <a:lnTo>
                  <a:pt x="0" y="53085"/>
                </a:lnTo>
                <a:lnTo>
                  <a:pt x="0" y="265429"/>
                </a:lnTo>
                <a:lnTo>
                  <a:pt x="4169" y="286101"/>
                </a:lnTo>
                <a:lnTo>
                  <a:pt x="15541" y="302974"/>
                </a:lnTo>
                <a:lnTo>
                  <a:pt x="32414" y="314346"/>
                </a:lnTo>
                <a:lnTo>
                  <a:pt x="53085" y="318515"/>
                </a:lnTo>
                <a:lnTo>
                  <a:pt x="1272793" y="318515"/>
                </a:lnTo>
                <a:lnTo>
                  <a:pt x="1293465" y="314346"/>
                </a:lnTo>
                <a:lnTo>
                  <a:pt x="1310338" y="302974"/>
                </a:lnTo>
                <a:lnTo>
                  <a:pt x="1321710" y="286101"/>
                </a:lnTo>
                <a:lnTo>
                  <a:pt x="1325879" y="265429"/>
                </a:lnTo>
                <a:lnTo>
                  <a:pt x="1325879" y="53085"/>
                </a:lnTo>
                <a:lnTo>
                  <a:pt x="1321710" y="32414"/>
                </a:lnTo>
                <a:lnTo>
                  <a:pt x="1310338" y="15541"/>
                </a:lnTo>
                <a:lnTo>
                  <a:pt x="1293465" y="4169"/>
                </a:lnTo>
                <a:lnTo>
                  <a:pt x="1272793" y="0"/>
                </a:lnTo>
                <a:close/>
              </a:path>
            </a:pathLst>
          </a:custGeom>
          <a:solidFill>
            <a:srgbClr val="FFFFFF"/>
          </a:solidFill>
        </p:spPr>
        <p:txBody>
          <a:bodyPr wrap="square" lIns="0" tIns="0" rIns="0" bIns="0" rtlCol="0"/>
          <a:lstStyle/>
          <a:p/>
        </p:txBody>
      </p:sp>
      <p:sp>
        <p:nvSpPr>
          <p:cNvPr id="18" name="object 18"/>
          <p:cNvSpPr/>
          <p:nvPr/>
        </p:nvSpPr>
        <p:spPr>
          <a:xfrm>
            <a:off x="7014971" y="3456432"/>
            <a:ext cx="192405" cy="332740"/>
          </a:xfrm>
          <a:custGeom>
            <a:avLst/>
            <a:gdLst/>
            <a:ahLst/>
            <a:cxnLst/>
            <a:rect l="l" t="t" r="r" b="b"/>
            <a:pathLst>
              <a:path w="192404" h="332739">
                <a:moveTo>
                  <a:pt x="192024" y="0"/>
                </a:moveTo>
                <a:lnTo>
                  <a:pt x="101726" y="0"/>
                </a:lnTo>
                <a:lnTo>
                  <a:pt x="0" y="332231"/>
                </a:lnTo>
                <a:lnTo>
                  <a:pt x="90297" y="332231"/>
                </a:lnTo>
                <a:lnTo>
                  <a:pt x="192024" y="0"/>
                </a:lnTo>
                <a:close/>
              </a:path>
            </a:pathLst>
          </a:custGeom>
          <a:solidFill>
            <a:srgbClr val="D9D9D9"/>
          </a:solidFill>
        </p:spPr>
        <p:txBody>
          <a:bodyPr wrap="square" lIns="0" tIns="0" rIns="0" bIns="0" rtlCol="0"/>
          <a:lstStyle/>
          <a:p/>
        </p:txBody>
      </p:sp>
      <p:sp>
        <p:nvSpPr>
          <p:cNvPr id="19" name="object 19"/>
          <p:cNvSpPr/>
          <p:nvPr/>
        </p:nvSpPr>
        <p:spPr>
          <a:xfrm>
            <a:off x="7344156" y="3299459"/>
            <a:ext cx="615950" cy="597535"/>
          </a:xfrm>
          <a:custGeom>
            <a:avLst/>
            <a:gdLst/>
            <a:ahLst/>
            <a:cxnLst/>
            <a:rect l="l" t="t" r="r" b="b"/>
            <a:pathLst>
              <a:path w="615950" h="597535">
                <a:moveTo>
                  <a:pt x="307848" y="0"/>
                </a:moveTo>
                <a:lnTo>
                  <a:pt x="257905" y="3909"/>
                </a:lnTo>
                <a:lnTo>
                  <a:pt x="210531" y="15227"/>
                </a:lnTo>
                <a:lnTo>
                  <a:pt x="166359" y="33340"/>
                </a:lnTo>
                <a:lnTo>
                  <a:pt x="126022" y="57631"/>
                </a:lnTo>
                <a:lnTo>
                  <a:pt x="90154" y="87487"/>
                </a:lnTo>
                <a:lnTo>
                  <a:pt x="59387" y="122291"/>
                </a:lnTo>
                <a:lnTo>
                  <a:pt x="34355" y="161430"/>
                </a:lnTo>
                <a:lnTo>
                  <a:pt x="15691" y="204289"/>
                </a:lnTo>
                <a:lnTo>
                  <a:pt x="4028" y="250251"/>
                </a:lnTo>
                <a:lnTo>
                  <a:pt x="0" y="298703"/>
                </a:lnTo>
                <a:lnTo>
                  <a:pt x="4028" y="347156"/>
                </a:lnTo>
                <a:lnTo>
                  <a:pt x="15691" y="393118"/>
                </a:lnTo>
                <a:lnTo>
                  <a:pt x="34355" y="435977"/>
                </a:lnTo>
                <a:lnTo>
                  <a:pt x="59387" y="475116"/>
                </a:lnTo>
                <a:lnTo>
                  <a:pt x="90154" y="509920"/>
                </a:lnTo>
                <a:lnTo>
                  <a:pt x="126022" y="539776"/>
                </a:lnTo>
                <a:lnTo>
                  <a:pt x="166359" y="564067"/>
                </a:lnTo>
                <a:lnTo>
                  <a:pt x="210531" y="582180"/>
                </a:lnTo>
                <a:lnTo>
                  <a:pt x="257905" y="593498"/>
                </a:lnTo>
                <a:lnTo>
                  <a:pt x="307848" y="597407"/>
                </a:lnTo>
                <a:lnTo>
                  <a:pt x="357790" y="593498"/>
                </a:lnTo>
                <a:lnTo>
                  <a:pt x="405164" y="582180"/>
                </a:lnTo>
                <a:lnTo>
                  <a:pt x="449336" y="564067"/>
                </a:lnTo>
                <a:lnTo>
                  <a:pt x="489673" y="539776"/>
                </a:lnTo>
                <a:lnTo>
                  <a:pt x="525541" y="509920"/>
                </a:lnTo>
                <a:lnTo>
                  <a:pt x="556308" y="475116"/>
                </a:lnTo>
                <a:lnTo>
                  <a:pt x="581340" y="435977"/>
                </a:lnTo>
                <a:lnTo>
                  <a:pt x="600004" y="393118"/>
                </a:lnTo>
                <a:lnTo>
                  <a:pt x="611667" y="347156"/>
                </a:lnTo>
                <a:lnTo>
                  <a:pt x="615696" y="298703"/>
                </a:lnTo>
                <a:lnTo>
                  <a:pt x="611667" y="250251"/>
                </a:lnTo>
                <a:lnTo>
                  <a:pt x="600004" y="204289"/>
                </a:lnTo>
                <a:lnTo>
                  <a:pt x="581340" y="161430"/>
                </a:lnTo>
                <a:lnTo>
                  <a:pt x="556308" y="122291"/>
                </a:lnTo>
                <a:lnTo>
                  <a:pt x="525541" y="87487"/>
                </a:lnTo>
                <a:lnTo>
                  <a:pt x="489673" y="57631"/>
                </a:lnTo>
                <a:lnTo>
                  <a:pt x="449336" y="33340"/>
                </a:lnTo>
                <a:lnTo>
                  <a:pt x="405164" y="15227"/>
                </a:lnTo>
                <a:lnTo>
                  <a:pt x="357790" y="3909"/>
                </a:lnTo>
                <a:lnTo>
                  <a:pt x="307848" y="0"/>
                </a:lnTo>
                <a:close/>
              </a:path>
            </a:pathLst>
          </a:custGeom>
          <a:solidFill>
            <a:srgbClr val="D9D9D9"/>
          </a:solidFill>
        </p:spPr>
        <p:txBody>
          <a:bodyPr wrap="square" lIns="0" tIns="0" rIns="0" bIns="0" rtlCol="0"/>
          <a:lstStyle/>
          <a:p/>
        </p:txBody>
      </p:sp>
      <p:sp>
        <p:nvSpPr>
          <p:cNvPr id="20" name="object 20"/>
          <p:cNvSpPr/>
          <p:nvPr/>
        </p:nvSpPr>
        <p:spPr>
          <a:xfrm>
            <a:off x="7424928" y="3381755"/>
            <a:ext cx="454659" cy="440690"/>
          </a:xfrm>
          <a:custGeom>
            <a:avLst/>
            <a:gdLst/>
            <a:ahLst/>
            <a:cxnLst/>
            <a:rect l="l" t="t" r="r" b="b"/>
            <a:pathLst>
              <a:path w="454659" h="440689">
                <a:moveTo>
                  <a:pt x="227075" y="0"/>
                </a:moveTo>
                <a:lnTo>
                  <a:pt x="181329" y="4472"/>
                </a:lnTo>
                <a:lnTo>
                  <a:pt x="138713" y="17299"/>
                </a:lnTo>
                <a:lnTo>
                  <a:pt x="100142" y="37598"/>
                </a:lnTo>
                <a:lnTo>
                  <a:pt x="66532" y="64484"/>
                </a:lnTo>
                <a:lnTo>
                  <a:pt x="38797" y="97073"/>
                </a:lnTo>
                <a:lnTo>
                  <a:pt x="17853" y="134481"/>
                </a:lnTo>
                <a:lnTo>
                  <a:pt x="4615" y="175824"/>
                </a:lnTo>
                <a:lnTo>
                  <a:pt x="0" y="220218"/>
                </a:lnTo>
                <a:lnTo>
                  <a:pt x="4615" y="264611"/>
                </a:lnTo>
                <a:lnTo>
                  <a:pt x="17853" y="305954"/>
                </a:lnTo>
                <a:lnTo>
                  <a:pt x="38797" y="343362"/>
                </a:lnTo>
                <a:lnTo>
                  <a:pt x="66532" y="375951"/>
                </a:lnTo>
                <a:lnTo>
                  <a:pt x="100142" y="402837"/>
                </a:lnTo>
                <a:lnTo>
                  <a:pt x="138713" y="423136"/>
                </a:lnTo>
                <a:lnTo>
                  <a:pt x="181329" y="435963"/>
                </a:lnTo>
                <a:lnTo>
                  <a:pt x="227075" y="440436"/>
                </a:lnTo>
                <a:lnTo>
                  <a:pt x="272822" y="435963"/>
                </a:lnTo>
                <a:lnTo>
                  <a:pt x="315438" y="423136"/>
                </a:lnTo>
                <a:lnTo>
                  <a:pt x="354009" y="402837"/>
                </a:lnTo>
                <a:lnTo>
                  <a:pt x="387619" y="375951"/>
                </a:lnTo>
                <a:lnTo>
                  <a:pt x="415354" y="343362"/>
                </a:lnTo>
                <a:lnTo>
                  <a:pt x="436298" y="305954"/>
                </a:lnTo>
                <a:lnTo>
                  <a:pt x="449536" y="264611"/>
                </a:lnTo>
                <a:lnTo>
                  <a:pt x="454151" y="220218"/>
                </a:lnTo>
                <a:lnTo>
                  <a:pt x="449536" y="175824"/>
                </a:lnTo>
                <a:lnTo>
                  <a:pt x="436298" y="134481"/>
                </a:lnTo>
                <a:lnTo>
                  <a:pt x="415354" y="97073"/>
                </a:lnTo>
                <a:lnTo>
                  <a:pt x="387619" y="64484"/>
                </a:lnTo>
                <a:lnTo>
                  <a:pt x="354009" y="37598"/>
                </a:lnTo>
                <a:lnTo>
                  <a:pt x="315438" y="17299"/>
                </a:lnTo>
                <a:lnTo>
                  <a:pt x="272822" y="4472"/>
                </a:lnTo>
                <a:lnTo>
                  <a:pt x="227075" y="0"/>
                </a:lnTo>
                <a:close/>
              </a:path>
            </a:pathLst>
          </a:custGeom>
          <a:solidFill>
            <a:srgbClr val="FFFFFF"/>
          </a:solidFill>
        </p:spPr>
        <p:txBody>
          <a:bodyPr wrap="square" lIns="0" tIns="0" rIns="0" bIns="0" rtlCol="0"/>
          <a:lstStyle/>
          <a:p/>
        </p:txBody>
      </p:sp>
      <p:sp>
        <p:nvSpPr>
          <p:cNvPr id="21" name="object 21"/>
          <p:cNvSpPr/>
          <p:nvPr/>
        </p:nvSpPr>
        <p:spPr>
          <a:xfrm>
            <a:off x="7190231" y="3454908"/>
            <a:ext cx="192405" cy="332740"/>
          </a:xfrm>
          <a:custGeom>
            <a:avLst/>
            <a:gdLst/>
            <a:ahLst/>
            <a:cxnLst/>
            <a:rect l="l" t="t" r="r" b="b"/>
            <a:pathLst>
              <a:path w="192404" h="332739">
                <a:moveTo>
                  <a:pt x="192024" y="0"/>
                </a:moveTo>
                <a:lnTo>
                  <a:pt x="101726" y="0"/>
                </a:lnTo>
                <a:lnTo>
                  <a:pt x="0" y="332231"/>
                </a:lnTo>
                <a:lnTo>
                  <a:pt x="90297" y="332231"/>
                </a:lnTo>
                <a:lnTo>
                  <a:pt x="192024" y="0"/>
                </a:lnTo>
                <a:close/>
              </a:path>
            </a:pathLst>
          </a:custGeom>
          <a:solidFill>
            <a:srgbClr val="D9D9D9"/>
          </a:solidFill>
        </p:spPr>
        <p:txBody>
          <a:bodyPr wrap="square" lIns="0" tIns="0" rIns="0" bIns="0" rtlCol="0"/>
          <a:lstStyle/>
          <a:p/>
        </p:txBody>
      </p:sp>
      <p:sp>
        <p:nvSpPr>
          <p:cNvPr id="22" name="object 22"/>
          <p:cNvSpPr/>
          <p:nvPr/>
        </p:nvSpPr>
        <p:spPr>
          <a:xfrm>
            <a:off x="8097011" y="3447288"/>
            <a:ext cx="192405" cy="332740"/>
          </a:xfrm>
          <a:custGeom>
            <a:avLst/>
            <a:gdLst/>
            <a:ahLst/>
            <a:cxnLst/>
            <a:rect l="l" t="t" r="r" b="b"/>
            <a:pathLst>
              <a:path w="192404" h="332739">
                <a:moveTo>
                  <a:pt x="192024" y="0"/>
                </a:moveTo>
                <a:lnTo>
                  <a:pt x="101727" y="0"/>
                </a:lnTo>
                <a:lnTo>
                  <a:pt x="0" y="332231"/>
                </a:lnTo>
                <a:lnTo>
                  <a:pt x="90297" y="332231"/>
                </a:lnTo>
                <a:lnTo>
                  <a:pt x="192024" y="0"/>
                </a:lnTo>
                <a:close/>
              </a:path>
            </a:pathLst>
          </a:custGeom>
          <a:solidFill>
            <a:srgbClr val="D9D9D9"/>
          </a:solidFill>
        </p:spPr>
        <p:txBody>
          <a:bodyPr wrap="square" lIns="0" tIns="0" rIns="0" bIns="0" rtlCol="0"/>
          <a:lstStyle/>
          <a:p/>
        </p:txBody>
      </p:sp>
      <p:sp>
        <p:nvSpPr>
          <p:cNvPr id="23" name="object 23"/>
          <p:cNvSpPr/>
          <p:nvPr/>
        </p:nvSpPr>
        <p:spPr>
          <a:xfrm>
            <a:off x="7914131" y="3448811"/>
            <a:ext cx="192405" cy="332740"/>
          </a:xfrm>
          <a:custGeom>
            <a:avLst/>
            <a:gdLst/>
            <a:ahLst/>
            <a:cxnLst/>
            <a:rect l="l" t="t" r="r" b="b"/>
            <a:pathLst>
              <a:path w="192404" h="332739">
                <a:moveTo>
                  <a:pt x="192024" y="0"/>
                </a:moveTo>
                <a:lnTo>
                  <a:pt x="101726" y="0"/>
                </a:lnTo>
                <a:lnTo>
                  <a:pt x="0" y="332231"/>
                </a:lnTo>
                <a:lnTo>
                  <a:pt x="90297" y="332231"/>
                </a:lnTo>
                <a:lnTo>
                  <a:pt x="192024" y="0"/>
                </a:lnTo>
                <a:close/>
              </a:path>
            </a:pathLst>
          </a:custGeom>
          <a:solidFill>
            <a:srgbClr val="D9D9D9"/>
          </a:solidFill>
        </p:spPr>
        <p:txBody>
          <a:bodyPr wrap="square" lIns="0" tIns="0" rIns="0" bIns="0" rtlCol="0"/>
          <a:lstStyle/>
          <a:p/>
        </p:txBody>
      </p:sp>
      <p:sp>
        <p:nvSpPr>
          <p:cNvPr id="24" name="object 24"/>
          <p:cNvSpPr/>
          <p:nvPr/>
        </p:nvSpPr>
        <p:spPr>
          <a:xfrm>
            <a:off x="7526422" y="3440154"/>
            <a:ext cx="281271" cy="330470"/>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6952488" y="5381244"/>
            <a:ext cx="241300" cy="631190"/>
          </a:xfrm>
          <a:custGeom>
            <a:avLst/>
            <a:gdLst/>
            <a:ahLst/>
            <a:cxnLst/>
            <a:rect l="l" t="t" r="r" b="b"/>
            <a:pathLst>
              <a:path w="241300" h="631189">
                <a:moveTo>
                  <a:pt x="240791" y="0"/>
                </a:moveTo>
                <a:lnTo>
                  <a:pt x="127634" y="0"/>
                </a:lnTo>
                <a:lnTo>
                  <a:pt x="0" y="630935"/>
                </a:lnTo>
                <a:lnTo>
                  <a:pt x="113156" y="630935"/>
                </a:lnTo>
                <a:lnTo>
                  <a:pt x="240791" y="0"/>
                </a:lnTo>
                <a:close/>
              </a:path>
            </a:pathLst>
          </a:custGeom>
          <a:solidFill>
            <a:srgbClr val="D9D9D9"/>
          </a:solidFill>
        </p:spPr>
        <p:txBody>
          <a:bodyPr wrap="square" lIns="0" tIns="0" rIns="0" bIns="0" rtlCol="0"/>
          <a:lstStyle/>
          <a:p/>
        </p:txBody>
      </p:sp>
      <p:sp>
        <p:nvSpPr>
          <p:cNvPr id="26" name="object 26"/>
          <p:cNvSpPr/>
          <p:nvPr/>
        </p:nvSpPr>
        <p:spPr>
          <a:xfrm>
            <a:off x="8026907" y="5381244"/>
            <a:ext cx="241300" cy="631190"/>
          </a:xfrm>
          <a:custGeom>
            <a:avLst/>
            <a:gdLst/>
            <a:ahLst/>
            <a:cxnLst/>
            <a:rect l="l" t="t" r="r" b="b"/>
            <a:pathLst>
              <a:path w="241300" h="631189">
                <a:moveTo>
                  <a:pt x="113157" y="0"/>
                </a:moveTo>
                <a:lnTo>
                  <a:pt x="0" y="0"/>
                </a:lnTo>
                <a:lnTo>
                  <a:pt x="127635" y="630935"/>
                </a:lnTo>
                <a:lnTo>
                  <a:pt x="240792" y="630935"/>
                </a:lnTo>
                <a:lnTo>
                  <a:pt x="113157" y="0"/>
                </a:lnTo>
                <a:close/>
              </a:path>
            </a:pathLst>
          </a:custGeom>
          <a:solidFill>
            <a:srgbClr val="D9D9D9"/>
          </a:solidFill>
        </p:spPr>
        <p:txBody>
          <a:bodyPr wrap="square" lIns="0" tIns="0" rIns="0" bIns="0" rtlCol="0"/>
          <a:lstStyle/>
          <a:p/>
        </p:txBody>
      </p:sp>
      <p:sp>
        <p:nvSpPr>
          <p:cNvPr id="27" name="object 27"/>
          <p:cNvSpPr/>
          <p:nvPr/>
        </p:nvSpPr>
        <p:spPr>
          <a:xfrm>
            <a:off x="7080504" y="5628132"/>
            <a:ext cx="1051560" cy="99060"/>
          </a:xfrm>
          <a:custGeom>
            <a:avLst/>
            <a:gdLst/>
            <a:ahLst/>
            <a:cxnLst/>
            <a:rect l="l" t="t" r="r" b="b"/>
            <a:pathLst>
              <a:path w="1051559" h="99060">
                <a:moveTo>
                  <a:pt x="0" y="99060"/>
                </a:moveTo>
                <a:lnTo>
                  <a:pt x="1051559" y="99060"/>
                </a:lnTo>
                <a:lnTo>
                  <a:pt x="1051559" y="0"/>
                </a:lnTo>
                <a:lnTo>
                  <a:pt x="0" y="0"/>
                </a:lnTo>
                <a:lnTo>
                  <a:pt x="0" y="99060"/>
                </a:lnTo>
                <a:close/>
              </a:path>
            </a:pathLst>
          </a:custGeom>
          <a:solidFill>
            <a:srgbClr val="D9D9D9"/>
          </a:solidFill>
        </p:spPr>
        <p:txBody>
          <a:bodyPr wrap="square" lIns="0" tIns="0" rIns="0" bIns="0" rtlCol="0"/>
          <a:lstStyle/>
          <a:p/>
        </p:txBody>
      </p:sp>
      <p:sp>
        <p:nvSpPr>
          <p:cNvPr id="28" name="object 28"/>
          <p:cNvSpPr/>
          <p:nvPr/>
        </p:nvSpPr>
        <p:spPr>
          <a:xfrm>
            <a:off x="6922007" y="4965191"/>
            <a:ext cx="1376680" cy="416559"/>
          </a:xfrm>
          <a:custGeom>
            <a:avLst/>
            <a:gdLst/>
            <a:ahLst/>
            <a:cxnLst/>
            <a:rect l="l" t="t" r="r" b="b"/>
            <a:pathLst>
              <a:path w="1376679" h="416560">
                <a:moveTo>
                  <a:pt x="1306830" y="0"/>
                </a:moveTo>
                <a:lnTo>
                  <a:pt x="69342" y="0"/>
                </a:lnTo>
                <a:lnTo>
                  <a:pt x="42326" y="5441"/>
                </a:lnTo>
                <a:lnTo>
                  <a:pt x="20288" y="20288"/>
                </a:lnTo>
                <a:lnTo>
                  <a:pt x="5441" y="42326"/>
                </a:lnTo>
                <a:lnTo>
                  <a:pt x="0" y="69341"/>
                </a:lnTo>
                <a:lnTo>
                  <a:pt x="0" y="346709"/>
                </a:lnTo>
                <a:lnTo>
                  <a:pt x="5441" y="373725"/>
                </a:lnTo>
                <a:lnTo>
                  <a:pt x="20288" y="395763"/>
                </a:lnTo>
                <a:lnTo>
                  <a:pt x="42326" y="410610"/>
                </a:lnTo>
                <a:lnTo>
                  <a:pt x="69342" y="416051"/>
                </a:lnTo>
                <a:lnTo>
                  <a:pt x="1306830" y="416051"/>
                </a:lnTo>
                <a:lnTo>
                  <a:pt x="1333845" y="410610"/>
                </a:lnTo>
                <a:lnTo>
                  <a:pt x="1355883" y="395763"/>
                </a:lnTo>
                <a:lnTo>
                  <a:pt x="1370730" y="373725"/>
                </a:lnTo>
                <a:lnTo>
                  <a:pt x="1376172" y="346709"/>
                </a:lnTo>
                <a:lnTo>
                  <a:pt x="1376172" y="69341"/>
                </a:lnTo>
                <a:lnTo>
                  <a:pt x="1370730" y="42326"/>
                </a:lnTo>
                <a:lnTo>
                  <a:pt x="1355883" y="20288"/>
                </a:lnTo>
                <a:lnTo>
                  <a:pt x="1333845" y="5441"/>
                </a:lnTo>
                <a:lnTo>
                  <a:pt x="1306830" y="0"/>
                </a:lnTo>
                <a:close/>
              </a:path>
            </a:pathLst>
          </a:custGeom>
          <a:solidFill>
            <a:srgbClr val="D9D9D9"/>
          </a:solidFill>
        </p:spPr>
        <p:txBody>
          <a:bodyPr wrap="square" lIns="0" tIns="0" rIns="0" bIns="0" rtlCol="0"/>
          <a:lstStyle/>
          <a:p/>
        </p:txBody>
      </p:sp>
      <p:sp>
        <p:nvSpPr>
          <p:cNvPr id="29" name="object 29"/>
          <p:cNvSpPr/>
          <p:nvPr/>
        </p:nvSpPr>
        <p:spPr>
          <a:xfrm>
            <a:off x="6995159" y="5026152"/>
            <a:ext cx="1233170" cy="299085"/>
          </a:xfrm>
          <a:custGeom>
            <a:avLst/>
            <a:gdLst/>
            <a:ahLst/>
            <a:cxnLst/>
            <a:rect l="l" t="t" r="r" b="b"/>
            <a:pathLst>
              <a:path w="1233170" h="299085">
                <a:moveTo>
                  <a:pt x="1183132" y="0"/>
                </a:moveTo>
                <a:lnTo>
                  <a:pt x="49784" y="0"/>
                </a:lnTo>
                <a:lnTo>
                  <a:pt x="30378" y="3921"/>
                </a:lnTo>
                <a:lnTo>
                  <a:pt x="14557" y="14605"/>
                </a:lnTo>
                <a:lnTo>
                  <a:pt x="3903" y="30432"/>
                </a:lnTo>
                <a:lnTo>
                  <a:pt x="0" y="49784"/>
                </a:lnTo>
                <a:lnTo>
                  <a:pt x="0" y="248920"/>
                </a:lnTo>
                <a:lnTo>
                  <a:pt x="3903" y="268271"/>
                </a:lnTo>
                <a:lnTo>
                  <a:pt x="14557" y="284099"/>
                </a:lnTo>
                <a:lnTo>
                  <a:pt x="30378" y="294782"/>
                </a:lnTo>
                <a:lnTo>
                  <a:pt x="49784" y="298704"/>
                </a:lnTo>
                <a:lnTo>
                  <a:pt x="1183132" y="298704"/>
                </a:lnTo>
                <a:lnTo>
                  <a:pt x="1202483" y="294782"/>
                </a:lnTo>
                <a:lnTo>
                  <a:pt x="1218311" y="284099"/>
                </a:lnTo>
                <a:lnTo>
                  <a:pt x="1228994" y="268271"/>
                </a:lnTo>
                <a:lnTo>
                  <a:pt x="1232916" y="248920"/>
                </a:lnTo>
                <a:lnTo>
                  <a:pt x="1232916" y="49784"/>
                </a:lnTo>
                <a:lnTo>
                  <a:pt x="1228994" y="30432"/>
                </a:lnTo>
                <a:lnTo>
                  <a:pt x="1218311" y="14605"/>
                </a:lnTo>
                <a:lnTo>
                  <a:pt x="1202483" y="3921"/>
                </a:lnTo>
                <a:lnTo>
                  <a:pt x="1183132" y="0"/>
                </a:lnTo>
                <a:close/>
              </a:path>
            </a:pathLst>
          </a:custGeom>
          <a:solidFill>
            <a:srgbClr val="FFFFFF"/>
          </a:solidFill>
        </p:spPr>
        <p:txBody>
          <a:bodyPr wrap="square" lIns="0" tIns="0" rIns="0" bIns="0" rtlCol="0"/>
          <a:lstStyle/>
          <a:p/>
        </p:txBody>
      </p:sp>
      <p:sp>
        <p:nvSpPr>
          <p:cNvPr id="30" name="object 30"/>
          <p:cNvSpPr/>
          <p:nvPr/>
        </p:nvSpPr>
        <p:spPr>
          <a:xfrm>
            <a:off x="7021068" y="5027676"/>
            <a:ext cx="178435" cy="309880"/>
          </a:xfrm>
          <a:custGeom>
            <a:avLst/>
            <a:gdLst/>
            <a:ahLst/>
            <a:cxnLst/>
            <a:rect l="l" t="t" r="r" b="b"/>
            <a:pathLst>
              <a:path w="178434" h="309879">
                <a:moveTo>
                  <a:pt x="178307" y="0"/>
                </a:moveTo>
                <a:lnTo>
                  <a:pt x="94487" y="0"/>
                </a:lnTo>
                <a:lnTo>
                  <a:pt x="0" y="309372"/>
                </a:lnTo>
                <a:lnTo>
                  <a:pt x="83820" y="309372"/>
                </a:lnTo>
                <a:lnTo>
                  <a:pt x="178307" y="0"/>
                </a:lnTo>
                <a:close/>
              </a:path>
            </a:pathLst>
          </a:custGeom>
          <a:solidFill>
            <a:srgbClr val="D9D9D9"/>
          </a:solidFill>
        </p:spPr>
        <p:txBody>
          <a:bodyPr wrap="square" lIns="0" tIns="0" rIns="0" bIns="0" rtlCol="0"/>
          <a:lstStyle/>
          <a:p/>
        </p:txBody>
      </p:sp>
      <p:sp>
        <p:nvSpPr>
          <p:cNvPr id="31" name="object 31"/>
          <p:cNvSpPr/>
          <p:nvPr/>
        </p:nvSpPr>
        <p:spPr>
          <a:xfrm>
            <a:off x="7325868" y="4881371"/>
            <a:ext cx="573405" cy="556260"/>
          </a:xfrm>
          <a:custGeom>
            <a:avLst/>
            <a:gdLst/>
            <a:ahLst/>
            <a:cxnLst/>
            <a:rect l="l" t="t" r="r" b="b"/>
            <a:pathLst>
              <a:path w="573404" h="556260">
                <a:moveTo>
                  <a:pt x="286511" y="0"/>
                </a:moveTo>
                <a:lnTo>
                  <a:pt x="240036" y="3638"/>
                </a:lnTo>
                <a:lnTo>
                  <a:pt x="195949" y="14173"/>
                </a:lnTo>
                <a:lnTo>
                  <a:pt x="154840" y="31032"/>
                </a:lnTo>
                <a:lnTo>
                  <a:pt x="117299" y="53644"/>
                </a:lnTo>
                <a:lnTo>
                  <a:pt x="83915" y="81438"/>
                </a:lnTo>
                <a:lnTo>
                  <a:pt x="55278" y="113842"/>
                </a:lnTo>
                <a:lnTo>
                  <a:pt x="31978" y="150285"/>
                </a:lnTo>
                <a:lnTo>
                  <a:pt x="14606" y="190195"/>
                </a:lnTo>
                <a:lnTo>
                  <a:pt x="3749" y="233000"/>
                </a:lnTo>
                <a:lnTo>
                  <a:pt x="0" y="278129"/>
                </a:lnTo>
                <a:lnTo>
                  <a:pt x="3749" y="323259"/>
                </a:lnTo>
                <a:lnTo>
                  <a:pt x="14606" y="366064"/>
                </a:lnTo>
                <a:lnTo>
                  <a:pt x="31978" y="405974"/>
                </a:lnTo>
                <a:lnTo>
                  <a:pt x="55278" y="442417"/>
                </a:lnTo>
                <a:lnTo>
                  <a:pt x="83915" y="474821"/>
                </a:lnTo>
                <a:lnTo>
                  <a:pt x="117299" y="502615"/>
                </a:lnTo>
                <a:lnTo>
                  <a:pt x="154840" y="525227"/>
                </a:lnTo>
                <a:lnTo>
                  <a:pt x="195949" y="542086"/>
                </a:lnTo>
                <a:lnTo>
                  <a:pt x="240036" y="552621"/>
                </a:lnTo>
                <a:lnTo>
                  <a:pt x="286511" y="556259"/>
                </a:lnTo>
                <a:lnTo>
                  <a:pt x="332987" y="552621"/>
                </a:lnTo>
                <a:lnTo>
                  <a:pt x="377074" y="542086"/>
                </a:lnTo>
                <a:lnTo>
                  <a:pt x="418183" y="525227"/>
                </a:lnTo>
                <a:lnTo>
                  <a:pt x="455724" y="502615"/>
                </a:lnTo>
                <a:lnTo>
                  <a:pt x="489108" y="474821"/>
                </a:lnTo>
                <a:lnTo>
                  <a:pt x="517745" y="442417"/>
                </a:lnTo>
                <a:lnTo>
                  <a:pt x="541045" y="405974"/>
                </a:lnTo>
                <a:lnTo>
                  <a:pt x="558417" y="366064"/>
                </a:lnTo>
                <a:lnTo>
                  <a:pt x="569274" y="323259"/>
                </a:lnTo>
                <a:lnTo>
                  <a:pt x="573024" y="278129"/>
                </a:lnTo>
                <a:lnTo>
                  <a:pt x="569274" y="233000"/>
                </a:lnTo>
                <a:lnTo>
                  <a:pt x="558417" y="190195"/>
                </a:lnTo>
                <a:lnTo>
                  <a:pt x="541045" y="150285"/>
                </a:lnTo>
                <a:lnTo>
                  <a:pt x="517745" y="113842"/>
                </a:lnTo>
                <a:lnTo>
                  <a:pt x="489108" y="81438"/>
                </a:lnTo>
                <a:lnTo>
                  <a:pt x="455724" y="53644"/>
                </a:lnTo>
                <a:lnTo>
                  <a:pt x="418183" y="31032"/>
                </a:lnTo>
                <a:lnTo>
                  <a:pt x="377074" y="14173"/>
                </a:lnTo>
                <a:lnTo>
                  <a:pt x="332987" y="3638"/>
                </a:lnTo>
                <a:lnTo>
                  <a:pt x="286511" y="0"/>
                </a:lnTo>
                <a:close/>
              </a:path>
            </a:pathLst>
          </a:custGeom>
          <a:solidFill>
            <a:srgbClr val="D9D9D9"/>
          </a:solidFill>
        </p:spPr>
        <p:txBody>
          <a:bodyPr wrap="square" lIns="0" tIns="0" rIns="0" bIns="0" rtlCol="0"/>
          <a:lstStyle/>
          <a:p/>
        </p:txBody>
      </p:sp>
      <p:sp>
        <p:nvSpPr>
          <p:cNvPr id="32" name="object 32"/>
          <p:cNvSpPr/>
          <p:nvPr/>
        </p:nvSpPr>
        <p:spPr>
          <a:xfrm>
            <a:off x="7402068" y="4957571"/>
            <a:ext cx="422275" cy="410209"/>
          </a:xfrm>
          <a:custGeom>
            <a:avLst/>
            <a:gdLst/>
            <a:ahLst/>
            <a:cxnLst/>
            <a:rect l="l" t="t" r="r" b="b"/>
            <a:pathLst>
              <a:path w="422275" h="410210">
                <a:moveTo>
                  <a:pt x="211074" y="0"/>
                </a:moveTo>
                <a:lnTo>
                  <a:pt x="162672" y="5416"/>
                </a:lnTo>
                <a:lnTo>
                  <a:pt x="118243" y="20842"/>
                </a:lnTo>
                <a:lnTo>
                  <a:pt x="79052" y="45046"/>
                </a:lnTo>
                <a:lnTo>
                  <a:pt x="46366" y="76795"/>
                </a:lnTo>
                <a:lnTo>
                  <a:pt x="21451" y="114855"/>
                </a:lnTo>
                <a:lnTo>
                  <a:pt x="5573" y="157993"/>
                </a:lnTo>
                <a:lnTo>
                  <a:pt x="0" y="204977"/>
                </a:lnTo>
                <a:lnTo>
                  <a:pt x="5573" y="251962"/>
                </a:lnTo>
                <a:lnTo>
                  <a:pt x="21451" y="295100"/>
                </a:lnTo>
                <a:lnTo>
                  <a:pt x="46366" y="333160"/>
                </a:lnTo>
                <a:lnTo>
                  <a:pt x="79052" y="364909"/>
                </a:lnTo>
                <a:lnTo>
                  <a:pt x="118243" y="389113"/>
                </a:lnTo>
                <a:lnTo>
                  <a:pt x="162672" y="404539"/>
                </a:lnTo>
                <a:lnTo>
                  <a:pt x="211074" y="409955"/>
                </a:lnTo>
                <a:lnTo>
                  <a:pt x="259475" y="404539"/>
                </a:lnTo>
                <a:lnTo>
                  <a:pt x="303904" y="389113"/>
                </a:lnTo>
                <a:lnTo>
                  <a:pt x="343095" y="364909"/>
                </a:lnTo>
                <a:lnTo>
                  <a:pt x="375781" y="333160"/>
                </a:lnTo>
                <a:lnTo>
                  <a:pt x="400696" y="295100"/>
                </a:lnTo>
                <a:lnTo>
                  <a:pt x="416574" y="251962"/>
                </a:lnTo>
                <a:lnTo>
                  <a:pt x="422148" y="204977"/>
                </a:lnTo>
                <a:lnTo>
                  <a:pt x="416574" y="157993"/>
                </a:lnTo>
                <a:lnTo>
                  <a:pt x="400696" y="114855"/>
                </a:lnTo>
                <a:lnTo>
                  <a:pt x="375781" y="76795"/>
                </a:lnTo>
                <a:lnTo>
                  <a:pt x="343095" y="45046"/>
                </a:lnTo>
                <a:lnTo>
                  <a:pt x="303904" y="20842"/>
                </a:lnTo>
                <a:lnTo>
                  <a:pt x="259475" y="5416"/>
                </a:lnTo>
                <a:lnTo>
                  <a:pt x="211074" y="0"/>
                </a:lnTo>
                <a:close/>
              </a:path>
            </a:pathLst>
          </a:custGeom>
          <a:solidFill>
            <a:srgbClr val="FFFFFF"/>
          </a:solidFill>
        </p:spPr>
        <p:txBody>
          <a:bodyPr wrap="square" lIns="0" tIns="0" rIns="0" bIns="0" rtlCol="0"/>
          <a:lstStyle/>
          <a:p/>
        </p:txBody>
      </p:sp>
      <p:sp>
        <p:nvSpPr>
          <p:cNvPr id="33" name="object 33"/>
          <p:cNvSpPr/>
          <p:nvPr/>
        </p:nvSpPr>
        <p:spPr>
          <a:xfrm>
            <a:off x="7182611" y="5026152"/>
            <a:ext cx="178435" cy="309880"/>
          </a:xfrm>
          <a:custGeom>
            <a:avLst/>
            <a:gdLst/>
            <a:ahLst/>
            <a:cxnLst/>
            <a:rect l="l" t="t" r="r" b="b"/>
            <a:pathLst>
              <a:path w="178434" h="309879">
                <a:moveTo>
                  <a:pt x="178308" y="0"/>
                </a:moveTo>
                <a:lnTo>
                  <a:pt x="94488" y="0"/>
                </a:lnTo>
                <a:lnTo>
                  <a:pt x="0" y="309372"/>
                </a:lnTo>
                <a:lnTo>
                  <a:pt x="83820" y="309372"/>
                </a:lnTo>
                <a:lnTo>
                  <a:pt x="178308" y="0"/>
                </a:lnTo>
                <a:close/>
              </a:path>
            </a:pathLst>
          </a:custGeom>
          <a:solidFill>
            <a:srgbClr val="D9D9D9"/>
          </a:solidFill>
        </p:spPr>
        <p:txBody>
          <a:bodyPr wrap="square" lIns="0" tIns="0" rIns="0" bIns="0" rtlCol="0"/>
          <a:lstStyle/>
          <a:p/>
        </p:txBody>
      </p:sp>
      <p:sp>
        <p:nvSpPr>
          <p:cNvPr id="34" name="object 34"/>
          <p:cNvSpPr/>
          <p:nvPr/>
        </p:nvSpPr>
        <p:spPr>
          <a:xfrm>
            <a:off x="8026907" y="5018532"/>
            <a:ext cx="178435" cy="309880"/>
          </a:xfrm>
          <a:custGeom>
            <a:avLst/>
            <a:gdLst/>
            <a:ahLst/>
            <a:cxnLst/>
            <a:rect l="l" t="t" r="r" b="b"/>
            <a:pathLst>
              <a:path w="178434" h="309879">
                <a:moveTo>
                  <a:pt x="178308" y="0"/>
                </a:moveTo>
                <a:lnTo>
                  <a:pt x="94488" y="0"/>
                </a:lnTo>
                <a:lnTo>
                  <a:pt x="0" y="309372"/>
                </a:lnTo>
                <a:lnTo>
                  <a:pt x="83820" y="309372"/>
                </a:lnTo>
                <a:lnTo>
                  <a:pt x="178308" y="0"/>
                </a:lnTo>
                <a:close/>
              </a:path>
            </a:pathLst>
          </a:custGeom>
          <a:solidFill>
            <a:srgbClr val="D9D9D9"/>
          </a:solidFill>
        </p:spPr>
        <p:txBody>
          <a:bodyPr wrap="square" lIns="0" tIns="0" rIns="0" bIns="0" rtlCol="0"/>
          <a:lstStyle/>
          <a:p/>
        </p:txBody>
      </p:sp>
      <p:sp>
        <p:nvSpPr>
          <p:cNvPr id="35" name="object 35"/>
          <p:cNvSpPr/>
          <p:nvPr/>
        </p:nvSpPr>
        <p:spPr>
          <a:xfrm>
            <a:off x="7856219" y="5020055"/>
            <a:ext cx="180340" cy="309880"/>
          </a:xfrm>
          <a:custGeom>
            <a:avLst/>
            <a:gdLst/>
            <a:ahLst/>
            <a:cxnLst/>
            <a:rect l="l" t="t" r="r" b="b"/>
            <a:pathLst>
              <a:path w="180340" h="309879">
                <a:moveTo>
                  <a:pt x="179831" y="0"/>
                </a:moveTo>
                <a:lnTo>
                  <a:pt x="95250" y="0"/>
                </a:lnTo>
                <a:lnTo>
                  <a:pt x="0" y="309372"/>
                </a:lnTo>
                <a:lnTo>
                  <a:pt x="84581" y="309372"/>
                </a:lnTo>
                <a:lnTo>
                  <a:pt x="179831" y="0"/>
                </a:lnTo>
                <a:close/>
              </a:path>
            </a:pathLst>
          </a:custGeom>
          <a:solidFill>
            <a:srgbClr val="D9D9D9"/>
          </a:solidFill>
        </p:spPr>
        <p:txBody>
          <a:bodyPr wrap="square" lIns="0" tIns="0" rIns="0" bIns="0" rtlCol="0"/>
          <a:lstStyle/>
          <a:p/>
        </p:txBody>
      </p:sp>
      <p:sp>
        <p:nvSpPr>
          <p:cNvPr id="36" name="object 36"/>
          <p:cNvSpPr/>
          <p:nvPr/>
        </p:nvSpPr>
        <p:spPr>
          <a:xfrm>
            <a:off x="7536942" y="5233670"/>
            <a:ext cx="91440" cy="0"/>
          </a:xfrm>
          <a:custGeom>
            <a:avLst/>
            <a:gdLst/>
            <a:ahLst/>
            <a:cxnLst/>
            <a:rect l="l" t="t" r="r" b="b"/>
            <a:pathLst>
              <a:path w="91440">
                <a:moveTo>
                  <a:pt x="0" y="0"/>
                </a:moveTo>
                <a:lnTo>
                  <a:pt x="91439" y="0"/>
                </a:lnTo>
              </a:path>
            </a:pathLst>
          </a:custGeom>
          <a:ln w="22860">
            <a:solidFill>
              <a:srgbClr val="B1D234"/>
            </a:solidFill>
          </a:ln>
        </p:spPr>
        <p:txBody>
          <a:bodyPr wrap="square" lIns="0" tIns="0" rIns="0" bIns="0" rtlCol="0"/>
          <a:lstStyle/>
          <a:p/>
        </p:txBody>
      </p:sp>
      <p:sp>
        <p:nvSpPr>
          <p:cNvPr id="37" name="object 37"/>
          <p:cNvSpPr/>
          <p:nvPr/>
        </p:nvSpPr>
        <p:spPr>
          <a:xfrm>
            <a:off x="7605521" y="5154929"/>
            <a:ext cx="22860" cy="67310"/>
          </a:xfrm>
          <a:custGeom>
            <a:avLst/>
            <a:gdLst/>
            <a:ahLst/>
            <a:cxnLst/>
            <a:rect l="l" t="t" r="r" b="b"/>
            <a:pathLst>
              <a:path w="22859" h="67310">
                <a:moveTo>
                  <a:pt x="0" y="67310"/>
                </a:moveTo>
                <a:lnTo>
                  <a:pt x="22859" y="67310"/>
                </a:lnTo>
                <a:lnTo>
                  <a:pt x="22859" y="0"/>
                </a:lnTo>
                <a:lnTo>
                  <a:pt x="0" y="0"/>
                </a:lnTo>
                <a:lnTo>
                  <a:pt x="0" y="67310"/>
                </a:lnTo>
                <a:close/>
              </a:path>
            </a:pathLst>
          </a:custGeom>
          <a:solidFill>
            <a:srgbClr val="B1D234"/>
          </a:solidFill>
        </p:spPr>
        <p:txBody>
          <a:bodyPr wrap="square" lIns="0" tIns="0" rIns="0" bIns="0" rtlCol="0"/>
          <a:lstStyle/>
          <a:p/>
        </p:txBody>
      </p:sp>
      <p:sp>
        <p:nvSpPr>
          <p:cNvPr id="38" name="object 38"/>
          <p:cNvSpPr/>
          <p:nvPr/>
        </p:nvSpPr>
        <p:spPr>
          <a:xfrm>
            <a:off x="7536942" y="5144134"/>
            <a:ext cx="91440" cy="0"/>
          </a:xfrm>
          <a:custGeom>
            <a:avLst/>
            <a:gdLst/>
            <a:ahLst/>
            <a:cxnLst/>
            <a:rect l="l" t="t" r="r" b="b"/>
            <a:pathLst>
              <a:path w="91440">
                <a:moveTo>
                  <a:pt x="0" y="0"/>
                </a:moveTo>
                <a:lnTo>
                  <a:pt x="91439" y="0"/>
                </a:lnTo>
              </a:path>
            </a:pathLst>
          </a:custGeom>
          <a:ln w="21590">
            <a:solidFill>
              <a:srgbClr val="B1D234"/>
            </a:solidFill>
          </a:ln>
        </p:spPr>
        <p:txBody>
          <a:bodyPr wrap="square" lIns="0" tIns="0" rIns="0" bIns="0" rtlCol="0"/>
          <a:lstStyle/>
          <a:p/>
        </p:txBody>
      </p:sp>
      <p:sp>
        <p:nvSpPr>
          <p:cNvPr id="39" name="object 39"/>
          <p:cNvSpPr/>
          <p:nvPr/>
        </p:nvSpPr>
        <p:spPr>
          <a:xfrm>
            <a:off x="7536942" y="5066029"/>
            <a:ext cx="22860" cy="67310"/>
          </a:xfrm>
          <a:custGeom>
            <a:avLst/>
            <a:gdLst/>
            <a:ahLst/>
            <a:cxnLst/>
            <a:rect l="l" t="t" r="r" b="b"/>
            <a:pathLst>
              <a:path w="22859" h="67310">
                <a:moveTo>
                  <a:pt x="0" y="67310"/>
                </a:moveTo>
                <a:lnTo>
                  <a:pt x="22859" y="67310"/>
                </a:lnTo>
                <a:lnTo>
                  <a:pt x="22859" y="0"/>
                </a:lnTo>
                <a:lnTo>
                  <a:pt x="0" y="0"/>
                </a:lnTo>
                <a:lnTo>
                  <a:pt x="0" y="67310"/>
                </a:lnTo>
                <a:close/>
              </a:path>
            </a:pathLst>
          </a:custGeom>
          <a:solidFill>
            <a:srgbClr val="B1D234"/>
          </a:solidFill>
        </p:spPr>
        <p:txBody>
          <a:bodyPr wrap="square" lIns="0" tIns="0" rIns="0" bIns="0" rtlCol="0"/>
          <a:lstStyle/>
          <a:p/>
        </p:txBody>
      </p:sp>
      <p:sp>
        <p:nvSpPr>
          <p:cNvPr id="40" name="object 40"/>
          <p:cNvSpPr/>
          <p:nvPr/>
        </p:nvSpPr>
        <p:spPr>
          <a:xfrm>
            <a:off x="7502652" y="5066029"/>
            <a:ext cx="0" cy="88900"/>
          </a:xfrm>
          <a:custGeom>
            <a:avLst/>
            <a:gdLst/>
            <a:ahLst/>
            <a:cxnLst/>
            <a:rect l="l" t="t" r="r" b="b"/>
            <a:pathLst>
              <a:path h="88900">
                <a:moveTo>
                  <a:pt x="0" y="0"/>
                </a:moveTo>
                <a:lnTo>
                  <a:pt x="0" y="88900"/>
                </a:lnTo>
              </a:path>
            </a:pathLst>
          </a:custGeom>
          <a:ln w="22859">
            <a:solidFill>
              <a:srgbClr val="B1D234"/>
            </a:solidFill>
          </a:ln>
        </p:spPr>
        <p:txBody>
          <a:bodyPr wrap="square" lIns="0" tIns="0" rIns="0" bIns="0" rtlCol="0"/>
          <a:lstStyle/>
          <a:p/>
        </p:txBody>
      </p:sp>
      <p:sp>
        <p:nvSpPr>
          <p:cNvPr id="41" name="object 41"/>
          <p:cNvSpPr/>
          <p:nvPr/>
        </p:nvSpPr>
        <p:spPr>
          <a:xfrm>
            <a:off x="7491221" y="5054600"/>
            <a:ext cx="182880" cy="0"/>
          </a:xfrm>
          <a:custGeom>
            <a:avLst/>
            <a:gdLst/>
            <a:ahLst/>
            <a:cxnLst/>
            <a:rect l="l" t="t" r="r" b="b"/>
            <a:pathLst>
              <a:path w="182879">
                <a:moveTo>
                  <a:pt x="0" y="0"/>
                </a:moveTo>
                <a:lnTo>
                  <a:pt x="182879" y="0"/>
                </a:lnTo>
              </a:path>
            </a:pathLst>
          </a:custGeom>
          <a:ln w="22860">
            <a:solidFill>
              <a:srgbClr val="B1D234"/>
            </a:solidFill>
          </a:ln>
        </p:spPr>
        <p:txBody>
          <a:bodyPr wrap="square" lIns="0" tIns="0" rIns="0" bIns="0" rtlCol="0"/>
          <a:lstStyle/>
          <a:p/>
        </p:txBody>
      </p:sp>
      <p:sp>
        <p:nvSpPr>
          <p:cNvPr id="42" name="object 42"/>
          <p:cNvSpPr/>
          <p:nvPr/>
        </p:nvSpPr>
        <p:spPr>
          <a:xfrm>
            <a:off x="7582661" y="5088890"/>
            <a:ext cx="45720" cy="21590"/>
          </a:xfrm>
          <a:custGeom>
            <a:avLst/>
            <a:gdLst/>
            <a:ahLst/>
            <a:cxnLst/>
            <a:rect l="l" t="t" r="r" b="b"/>
            <a:pathLst>
              <a:path w="45720" h="21589">
                <a:moveTo>
                  <a:pt x="0" y="21590"/>
                </a:moveTo>
                <a:lnTo>
                  <a:pt x="45720" y="21590"/>
                </a:lnTo>
                <a:lnTo>
                  <a:pt x="45720" y="0"/>
                </a:lnTo>
                <a:lnTo>
                  <a:pt x="0" y="0"/>
                </a:lnTo>
                <a:lnTo>
                  <a:pt x="0" y="21590"/>
                </a:lnTo>
                <a:close/>
              </a:path>
            </a:pathLst>
          </a:custGeom>
          <a:solidFill>
            <a:srgbClr val="B1D234"/>
          </a:solidFill>
        </p:spPr>
        <p:txBody>
          <a:bodyPr wrap="square" lIns="0" tIns="0" rIns="0" bIns="0" rtlCol="0"/>
          <a:lstStyle/>
          <a:p/>
        </p:txBody>
      </p:sp>
      <p:sp>
        <p:nvSpPr>
          <p:cNvPr id="43" name="object 43"/>
          <p:cNvSpPr/>
          <p:nvPr/>
        </p:nvSpPr>
        <p:spPr>
          <a:xfrm>
            <a:off x="7605521" y="5066029"/>
            <a:ext cx="22860" cy="22860"/>
          </a:xfrm>
          <a:custGeom>
            <a:avLst/>
            <a:gdLst/>
            <a:ahLst/>
            <a:cxnLst/>
            <a:rect l="l" t="t" r="r" b="b"/>
            <a:pathLst>
              <a:path w="22859" h="22860">
                <a:moveTo>
                  <a:pt x="0" y="22860"/>
                </a:moveTo>
                <a:lnTo>
                  <a:pt x="22859" y="22860"/>
                </a:lnTo>
                <a:lnTo>
                  <a:pt x="22859" y="0"/>
                </a:lnTo>
                <a:lnTo>
                  <a:pt x="0" y="0"/>
                </a:lnTo>
                <a:lnTo>
                  <a:pt x="0" y="22860"/>
                </a:lnTo>
                <a:close/>
              </a:path>
            </a:pathLst>
          </a:custGeom>
          <a:solidFill>
            <a:srgbClr val="B1D234"/>
          </a:solidFill>
        </p:spPr>
        <p:txBody>
          <a:bodyPr wrap="square" lIns="0" tIns="0" rIns="0" bIns="0" rtlCol="0"/>
          <a:lstStyle/>
          <a:p/>
        </p:txBody>
      </p:sp>
      <p:sp>
        <p:nvSpPr>
          <p:cNvPr id="44" name="object 44"/>
          <p:cNvSpPr/>
          <p:nvPr/>
        </p:nvSpPr>
        <p:spPr>
          <a:xfrm>
            <a:off x="7491221" y="5043678"/>
            <a:ext cx="182880" cy="201295"/>
          </a:xfrm>
          <a:custGeom>
            <a:avLst/>
            <a:gdLst/>
            <a:ahLst/>
            <a:cxnLst/>
            <a:rect l="l" t="t" r="r" b="b"/>
            <a:pathLst>
              <a:path w="182879" h="201295">
                <a:moveTo>
                  <a:pt x="182879" y="0"/>
                </a:moveTo>
                <a:lnTo>
                  <a:pt x="0" y="0"/>
                </a:lnTo>
                <a:lnTo>
                  <a:pt x="0" y="111760"/>
                </a:lnTo>
                <a:lnTo>
                  <a:pt x="22859" y="111760"/>
                </a:lnTo>
                <a:lnTo>
                  <a:pt x="22859" y="22352"/>
                </a:lnTo>
                <a:lnTo>
                  <a:pt x="45720" y="22352"/>
                </a:lnTo>
                <a:lnTo>
                  <a:pt x="45720" y="111760"/>
                </a:lnTo>
                <a:lnTo>
                  <a:pt x="114300" y="111760"/>
                </a:lnTo>
                <a:lnTo>
                  <a:pt x="114300" y="178816"/>
                </a:lnTo>
                <a:lnTo>
                  <a:pt x="45720" y="178816"/>
                </a:lnTo>
                <a:lnTo>
                  <a:pt x="45720" y="201168"/>
                </a:lnTo>
                <a:lnTo>
                  <a:pt x="137159" y="201168"/>
                </a:lnTo>
                <a:lnTo>
                  <a:pt x="137159" y="89408"/>
                </a:lnTo>
                <a:lnTo>
                  <a:pt x="68579" y="89408"/>
                </a:lnTo>
                <a:lnTo>
                  <a:pt x="68579" y="22352"/>
                </a:lnTo>
                <a:lnTo>
                  <a:pt x="114300" y="22352"/>
                </a:lnTo>
                <a:lnTo>
                  <a:pt x="114300" y="44704"/>
                </a:lnTo>
                <a:lnTo>
                  <a:pt x="91439" y="44704"/>
                </a:lnTo>
                <a:lnTo>
                  <a:pt x="91439" y="67056"/>
                </a:lnTo>
                <a:lnTo>
                  <a:pt x="137159" y="67056"/>
                </a:lnTo>
                <a:lnTo>
                  <a:pt x="137159" y="22352"/>
                </a:lnTo>
                <a:lnTo>
                  <a:pt x="182879" y="22352"/>
                </a:lnTo>
                <a:lnTo>
                  <a:pt x="182879" y="0"/>
                </a:lnTo>
                <a:close/>
              </a:path>
            </a:pathLst>
          </a:custGeom>
          <a:ln w="4266">
            <a:solidFill>
              <a:srgbClr val="B1D234"/>
            </a:solidFill>
          </a:ln>
        </p:spPr>
        <p:txBody>
          <a:bodyPr wrap="square" lIns="0" tIns="0" rIns="0" bIns="0" rtlCol="0"/>
          <a:lstStyle/>
          <a:p/>
        </p:txBody>
      </p:sp>
      <p:sp>
        <p:nvSpPr>
          <p:cNvPr id="45" name="object 45"/>
          <p:cNvSpPr/>
          <p:nvPr/>
        </p:nvSpPr>
        <p:spPr>
          <a:xfrm>
            <a:off x="7491221" y="5271770"/>
            <a:ext cx="253365" cy="0"/>
          </a:xfrm>
          <a:custGeom>
            <a:avLst/>
            <a:gdLst/>
            <a:ahLst/>
            <a:cxnLst/>
            <a:rect l="l" t="t" r="r" b="b"/>
            <a:pathLst>
              <a:path w="253365">
                <a:moveTo>
                  <a:pt x="0" y="0"/>
                </a:moveTo>
                <a:lnTo>
                  <a:pt x="252983" y="0"/>
                </a:lnTo>
              </a:path>
            </a:pathLst>
          </a:custGeom>
          <a:ln w="22860">
            <a:solidFill>
              <a:srgbClr val="B1D234"/>
            </a:solidFill>
          </a:ln>
        </p:spPr>
        <p:txBody>
          <a:bodyPr wrap="square" lIns="0" tIns="0" rIns="0" bIns="0" rtlCol="0"/>
          <a:lstStyle/>
          <a:p/>
        </p:txBody>
      </p:sp>
      <p:sp>
        <p:nvSpPr>
          <p:cNvPr id="46" name="object 46"/>
          <p:cNvSpPr/>
          <p:nvPr/>
        </p:nvSpPr>
        <p:spPr>
          <a:xfrm>
            <a:off x="7491221" y="5194300"/>
            <a:ext cx="23495" cy="66040"/>
          </a:xfrm>
          <a:custGeom>
            <a:avLst/>
            <a:gdLst/>
            <a:ahLst/>
            <a:cxnLst/>
            <a:rect l="l" t="t" r="r" b="b"/>
            <a:pathLst>
              <a:path w="23495" h="66039">
                <a:moveTo>
                  <a:pt x="0" y="66039"/>
                </a:moveTo>
                <a:lnTo>
                  <a:pt x="22986" y="66039"/>
                </a:lnTo>
                <a:lnTo>
                  <a:pt x="22986" y="0"/>
                </a:lnTo>
                <a:lnTo>
                  <a:pt x="0" y="0"/>
                </a:lnTo>
                <a:lnTo>
                  <a:pt x="0" y="66039"/>
                </a:lnTo>
                <a:close/>
              </a:path>
            </a:pathLst>
          </a:custGeom>
          <a:solidFill>
            <a:srgbClr val="B1D234"/>
          </a:solidFill>
        </p:spPr>
        <p:txBody>
          <a:bodyPr wrap="square" lIns="0" tIns="0" rIns="0" bIns="0" rtlCol="0"/>
          <a:lstStyle/>
          <a:p/>
        </p:txBody>
      </p:sp>
      <p:sp>
        <p:nvSpPr>
          <p:cNvPr id="47" name="object 47"/>
          <p:cNvSpPr/>
          <p:nvPr/>
        </p:nvSpPr>
        <p:spPr>
          <a:xfrm>
            <a:off x="7491221" y="5182870"/>
            <a:ext cx="92075" cy="0"/>
          </a:xfrm>
          <a:custGeom>
            <a:avLst/>
            <a:gdLst/>
            <a:ahLst/>
            <a:cxnLst/>
            <a:rect l="l" t="t" r="r" b="b"/>
            <a:pathLst>
              <a:path w="92075">
                <a:moveTo>
                  <a:pt x="0" y="0"/>
                </a:moveTo>
                <a:lnTo>
                  <a:pt x="91948" y="0"/>
                </a:lnTo>
              </a:path>
            </a:pathLst>
          </a:custGeom>
          <a:ln w="22860">
            <a:solidFill>
              <a:srgbClr val="B1D234"/>
            </a:solidFill>
          </a:ln>
        </p:spPr>
        <p:txBody>
          <a:bodyPr wrap="square" lIns="0" tIns="0" rIns="0" bIns="0" rtlCol="0"/>
          <a:lstStyle/>
          <a:p/>
        </p:txBody>
      </p:sp>
      <p:sp>
        <p:nvSpPr>
          <p:cNvPr id="48" name="object 48"/>
          <p:cNvSpPr/>
          <p:nvPr/>
        </p:nvSpPr>
        <p:spPr>
          <a:xfrm>
            <a:off x="7721218" y="5238750"/>
            <a:ext cx="23495" cy="21590"/>
          </a:xfrm>
          <a:custGeom>
            <a:avLst/>
            <a:gdLst/>
            <a:ahLst/>
            <a:cxnLst/>
            <a:rect l="l" t="t" r="r" b="b"/>
            <a:pathLst>
              <a:path w="23495" h="21589">
                <a:moveTo>
                  <a:pt x="0" y="21589"/>
                </a:moveTo>
                <a:lnTo>
                  <a:pt x="22986" y="21589"/>
                </a:lnTo>
                <a:lnTo>
                  <a:pt x="22986" y="0"/>
                </a:lnTo>
                <a:lnTo>
                  <a:pt x="0" y="0"/>
                </a:lnTo>
                <a:lnTo>
                  <a:pt x="0" y="21589"/>
                </a:lnTo>
                <a:close/>
              </a:path>
            </a:pathLst>
          </a:custGeom>
          <a:solidFill>
            <a:srgbClr val="B1D234"/>
          </a:solidFill>
        </p:spPr>
        <p:txBody>
          <a:bodyPr wrap="square" lIns="0" tIns="0" rIns="0" bIns="0" rtlCol="0"/>
          <a:lstStyle/>
          <a:p/>
        </p:txBody>
      </p:sp>
      <p:sp>
        <p:nvSpPr>
          <p:cNvPr id="49" name="object 49"/>
          <p:cNvSpPr/>
          <p:nvPr/>
        </p:nvSpPr>
        <p:spPr>
          <a:xfrm>
            <a:off x="7652257" y="5227320"/>
            <a:ext cx="92075" cy="0"/>
          </a:xfrm>
          <a:custGeom>
            <a:avLst/>
            <a:gdLst/>
            <a:ahLst/>
            <a:cxnLst/>
            <a:rect l="l" t="t" r="r" b="b"/>
            <a:pathLst>
              <a:path w="92075">
                <a:moveTo>
                  <a:pt x="0" y="0"/>
                </a:moveTo>
                <a:lnTo>
                  <a:pt x="91948" y="0"/>
                </a:lnTo>
              </a:path>
            </a:pathLst>
          </a:custGeom>
          <a:ln w="22860">
            <a:solidFill>
              <a:srgbClr val="B1D234"/>
            </a:solidFill>
          </a:ln>
        </p:spPr>
        <p:txBody>
          <a:bodyPr wrap="square" lIns="0" tIns="0" rIns="0" bIns="0" rtlCol="0"/>
          <a:lstStyle/>
          <a:p/>
        </p:txBody>
      </p:sp>
      <p:sp>
        <p:nvSpPr>
          <p:cNvPr id="50" name="object 50"/>
          <p:cNvSpPr/>
          <p:nvPr/>
        </p:nvSpPr>
        <p:spPr>
          <a:xfrm>
            <a:off x="7652257" y="5194300"/>
            <a:ext cx="23495" cy="21590"/>
          </a:xfrm>
          <a:custGeom>
            <a:avLst/>
            <a:gdLst/>
            <a:ahLst/>
            <a:cxnLst/>
            <a:rect l="l" t="t" r="r" b="b"/>
            <a:pathLst>
              <a:path w="23495" h="21589">
                <a:moveTo>
                  <a:pt x="0" y="21589"/>
                </a:moveTo>
                <a:lnTo>
                  <a:pt x="22987" y="21589"/>
                </a:lnTo>
                <a:lnTo>
                  <a:pt x="22987" y="0"/>
                </a:lnTo>
                <a:lnTo>
                  <a:pt x="0" y="0"/>
                </a:lnTo>
                <a:lnTo>
                  <a:pt x="0" y="21589"/>
                </a:lnTo>
                <a:close/>
              </a:path>
            </a:pathLst>
          </a:custGeom>
          <a:solidFill>
            <a:srgbClr val="B1D234"/>
          </a:solidFill>
        </p:spPr>
        <p:txBody>
          <a:bodyPr wrap="square" lIns="0" tIns="0" rIns="0" bIns="0" rtlCol="0"/>
          <a:lstStyle/>
          <a:p/>
        </p:txBody>
      </p:sp>
      <p:sp>
        <p:nvSpPr>
          <p:cNvPr id="51" name="object 51"/>
          <p:cNvSpPr/>
          <p:nvPr/>
        </p:nvSpPr>
        <p:spPr>
          <a:xfrm>
            <a:off x="7652257" y="5171440"/>
            <a:ext cx="50165" cy="22860"/>
          </a:xfrm>
          <a:custGeom>
            <a:avLst/>
            <a:gdLst/>
            <a:ahLst/>
            <a:cxnLst/>
            <a:rect l="l" t="t" r="r" b="b"/>
            <a:pathLst>
              <a:path w="50165" h="22860">
                <a:moveTo>
                  <a:pt x="0" y="22860"/>
                </a:moveTo>
                <a:lnTo>
                  <a:pt x="49784" y="22860"/>
                </a:lnTo>
                <a:lnTo>
                  <a:pt x="49784" y="0"/>
                </a:lnTo>
                <a:lnTo>
                  <a:pt x="0" y="0"/>
                </a:lnTo>
                <a:lnTo>
                  <a:pt x="0" y="22860"/>
                </a:lnTo>
                <a:close/>
              </a:path>
            </a:pathLst>
          </a:custGeom>
          <a:solidFill>
            <a:srgbClr val="B1D234"/>
          </a:solidFill>
        </p:spPr>
        <p:txBody>
          <a:bodyPr wrap="square" lIns="0" tIns="0" rIns="0" bIns="0" rtlCol="0"/>
          <a:lstStyle/>
          <a:p/>
        </p:txBody>
      </p:sp>
      <p:sp>
        <p:nvSpPr>
          <p:cNvPr id="52" name="object 52"/>
          <p:cNvSpPr/>
          <p:nvPr/>
        </p:nvSpPr>
        <p:spPr>
          <a:xfrm>
            <a:off x="7721218" y="5152390"/>
            <a:ext cx="23495" cy="63500"/>
          </a:xfrm>
          <a:custGeom>
            <a:avLst/>
            <a:gdLst/>
            <a:ahLst/>
            <a:cxnLst/>
            <a:rect l="l" t="t" r="r" b="b"/>
            <a:pathLst>
              <a:path w="23495" h="63500">
                <a:moveTo>
                  <a:pt x="0" y="63500"/>
                </a:moveTo>
                <a:lnTo>
                  <a:pt x="22986" y="63500"/>
                </a:lnTo>
                <a:lnTo>
                  <a:pt x="22986" y="0"/>
                </a:lnTo>
                <a:lnTo>
                  <a:pt x="0" y="0"/>
                </a:lnTo>
                <a:lnTo>
                  <a:pt x="0" y="63500"/>
                </a:lnTo>
                <a:close/>
              </a:path>
            </a:pathLst>
          </a:custGeom>
          <a:solidFill>
            <a:srgbClr val="B1D234"/>
          </a:solidFill>
        </p:spPr>
        <p:txBody>
          <a:bodyPr wrap="square" lIns="0" tIns="0" rIns="0" bIns="0" rtlCol="0"/>
          <a:lstStyle/>
          <a:p/>
        </p:txBody>
      </p:sp>
      <p:sp>
        <p:nvSpPr>
          <p:cNvPr id="53" name="object 53"/>
          <p:cNvSpPr/>
          <p:nvPr/>
        </p:nvSpPr>
        <p:spPr>
          <a:xfrm>
            <a:off x="7698231" y="5130800"/>
            <a:ext cx="46355" cy="21590"/>
          </a:xfrm>
          <a:custGeom>
            <a:avLst/>
            <a:gdLst/>
            <a:ahLst/>
            <a:cxnLst/>
            <a:rect l="l" t="t" r="r" b="b"/>
            <a:pathLst>
              <a:path w="46354" h="21589">
                <a:moveTo>
                  <a:pt x="0" y="21589"/>
                </a:moveTo>
                <a:lnTo>
                  <a:pt x="45974" y="21589"/>
                </a:lnTo>
                <a:lnTo>
                  <a:pt x="45974" y="0"/>
                </a:lnTo>
                <a:lnTo>
                  <a:pt x="0" y="0"/>
                </a:lnTo>
                <a:lnTo>
                  <a:pt x="0" y="21589"/>
                </a:lnTo>
                <a:close/>
              </a:path>
            </a:pathLst>
          </a:custGeom>
          <a:solidFill>
            <a:srgbClr val="B1D234"/>
          </a:solidFill>
        </p:spPr>
        <p:txBody>
          <a:bodyPr wrap="square" lIns="0" tIns="0" rIns="0" bIns="0" rtlCol="0"/>
          <a:lstStyle/>
          <a:p/>
        </p:txBody>
      </p:sp>
      <p:sp>
        <p:nvSpPr>
          <p:cNvPr id="54" name="object 54"/>
          <p:cNvSpPr/>
          <p:nvPr/>
        </p:nvSpPr>
        <p:spPr>
          <a:xfrm>
            <a:off x="7721218" y="5104129"/>
            <a:ext cx="23495" cy="26670"/>
          </a:xfrm>
          <a:custGeom>
            <a:avLst/>
            <a:gdLst/>
            <a:ahLst/>
            <a:cxnLst/>
            <a:rect l="l" t="t" r="r" b="b"/>
            <a:pathLst>
              <a:path w="23495" h="26670">
                <a:moveTo>
                  <a:pt x="0" y="26670"/>
                </a:moveTo>
                <a:lnTo>
                  <a:pt x="22986" y="26670"/>
                </a:lnTo>
                <a:lnTo>
                  <a:pt x="22986" y="0"/>
                </a:lnTo>
                <a:lnTo>
                  <a:pt x="0" y="0"/>
                </a:lnTo>
                <a:lnTo>
                  <a:pt x="0" y="26670"/>
                </a:lnTo>
                <a:close/>
              </a:path>
            </a:pathLst>
          </a:custGeom>
          <a:solidFill>
            <a:srgbClr val="B1D234"/>
          </a:solidFill>
        </p:spPr>
        <p:txBody>
          <a:bodyPr wrap="square" lIns="0" tIns="0" rIns="0" bIns="0" rtlCol="0"/>
          <a:lstStyle/>
          <a:p/>
        </p:txBody>
      </p:sp>
      <p:sp>
        <p:nvSpPr>
          <p:cNvPr id="55" name="object 55"/>
          <p:cNvSpPr/>
          <p:nvPr/>
        </p:nvSpPr>
        <p:spPr>
          <a:xfrm>
            <a:off x="7652257" y="5104129"/>
            <a:ext cx="23495" cy="44450"/>
          </a:xfrm>
          <a:custGeom>
            <a:avLst/>
            <a:gdLst/>
            <a:ahLst/>
            <a:cxnLst/>
            <a:rect l="l" t="t" r="r" b="b"/>
            <a:pathLst>
              <a:path w="23495" h="44450">
                <a:moveTo>
                  <a:pt x="0" y="44450"/>
                </a:moveTo>
                <a:lnTo>
                  <a:pt x="22987" y="44450"/>
                </a:lnTo>
                <a:lnTo>
                  <a:pt x="22987" y="0"/>
                </a:lnTo>
                <a:lnTo>
                  <a:pt x="0" y="0"/>
                </a:lnTo>
                <a:lnTo>
                  <a:pt x="0" y="44450"/>
                </a:lnTo>
                <a:close/>
              </a:path>
            </a:pathLst>
          </a:custGeom>
          <a:solidFill>
            <a:srgbClr val="B1D234"/>
          </a:solidFill>
        </p:spPr>
        <p:txBody>
          <a:bodyPr wrap="square" lIns="0" tIns="0" rIns="0" bIns="0" rtlCol="0"/>
          <a:lstStyle/>
          <a:p/>
        </p:txBody>
      </p:sp>
      <p:sp>
        <p:nvSpPr>
          <p:cNvPr id="56" name="object 56"/>
          <p:cNvSpPr/>
          <p:nvPr/>
        </p:nvSpPr>
        <p:spPr>
          <a:xfrm>
            <a:off x="7652257" y="5093334"/>
            <a:ext cx="92075" cy="0"/>
          </a:xfrm>
          <a:custGeom>
            <a:avLst/>
            <a:gdLst/>
            <a:ahLst/>
            <a:cxnLst/>
            <a:rect l="l" t="t" r="r" b="b"/>
            <a:pathLst>
              <a:path w="92075">
                <a:moveTo>
                  <a:pt x="0" y="0"/>
                </a:moveTo>
                <a:lnTo>
                  <a:pt x="91948" y="0"/>
                </a:lnTo>
              </a:path>
            </a:pathLst>
          </a:custGeom>
          <a:ln w="21590">
            <a:solidFill>
              <a:srgbClr val="B1D234"/>
            </a:solidFill>
          </a:ln>
        </p:spPr>
        <p:txBody>
          <a:bodyPr wrap="square" lIns="0" tIns="0" rIns="0" bIns="0" rtlCol="0"/>
          <a:lstStyle/>
          <a:p/>
        </p:txBody>
      </p:sp>
      <p:sp>
        <p:nvSpPr>
          <p:cNvPr id="57" name="object 57"/>
          <p:cNvSpPr/>
          <p:nvPr/>
        </p:nvSpPr>
        <p:spPr>
          <a:xfrm>
            <a:off x="7721218" y="5059679"/>
            <a:ext cx="23495" cy="22860"/>
          </a:xfrm>
          <a:custGeom>
            <a:avLst/>
            <a:gdLst/>
            <a:ahLst/>
            <a:cxnLst/>
            <a:rect l="l" t="t" r="r" b="b"/>
            <a:pathLst>
              <a:path w="23495" h="22860">
                <a:moveTo>
                  <a:pt x="0" y="22860"/>
                </a:moveTo>
                <a:lnTo>
                  <a:pt x="22986" y="22860"/>
                </a:lnTo>
                <a:lnTo>
                  <a:pt x="22986" y="0"/>
                </a:lnTo>
                <a:lnTo>
                  <a:pt x="0" y="0"/>
                </a:lnTo>
                <a:lnTo>
                  <a:pt x="0" y="22860"/>
                </a:lnTo>
                <a:close/>
              </a:path>
            </a:pathLst>
          </a:custGeom>
          <a:solidFill>
            <a:srgbClr val="B1D234"/>
          </a:solidFill>
        </p:spPr>
        <p:txBody>
          <a:bodyPr wrap="square" lIns="0" tIns="0" rIns="0" bIns="0" rtlCol="0"/>
          <a:lstStyle/>
          <a:p/>
        </p:txBody>
      </p:sp>
      <p:sp>
        <p:nvSpPr>
          <p:cNvPr id="58" name="object 58"/>
          <p:cNvSpPr/>
          <p:nvPr/>
        </p:nvSpPr>
        <p:spPr>
          <a:xfrm>
            <a:off x="7698231" y="5038090"/>
            <a:ext cx="46355" cy="21590"/>
          </a:xfrm>
          <a:custGeom>
            <a:avLst/>
            <a:gdLst/>
            <a:ahLst/>
            <a:cxnLst/>
            <a:rect l="l" t="t" r="r" b="b"/>
            <a:pathLst>
              <a:path w="46354" h="21589">
                <a:moveTo>
                  <a:pt x="0" y="21590"/>
                </a:moveTo>
                <a:lnTo>
                  <a:pt x="45974" y="21590"/>
                </a:lnTo>
                <a:lnTo>
                  <a:pt x="45974" y="0"/>
                </a:lnTo>
                <a:lnTo>
                  <a:pt x="0" y="0"/>
                </a:lnTo>
                <a:lnTo>
                  <a:pt x="0" y="21590"/>
                </a:lnTo>
                <a:close/>
              </a:path>
            </a:pathLst>
          </a:custGeom>
          <a:solidFill>
            <a:srgbClr val="B1D234"/>
          </a:solidFill>
        </p:spPr>
        <p:txBody>
          <a:bodyPr wrap="square" lIns="0" tIns="0" rIns="0" bIns="0" rtlCol="0"/>
          <a:lstStyle/>
          <a:p/>
        </p:txBody>
      </p:sp>
      <p:sp>
        <p:nvSpPr>
          <p:cNvPr id="59" name="object 59"/>
          <p:cNvSpPr/>
          <p:nvPr/>
        </p:nvSpPr>
        <p:spPr>
          <a:xfrm>
            <a:off x="7491221" y="5037582"/>
            <a:ext cx="253365" cy="245745"/>
          </a:xfrm>
          <a:custGeom>
            <a:avLst/>
            <a:gdLst/>
            <a:ahLst/>
            <a:cxnLst/>
            <a:rect l="l" t="t" r="r" b="b"/>
            <a:pathLst>
              <a:path w="253365" h="245745">
                <a:moveTo>
                  <a:pt x="207009" y="0"/>
                </a:moveTo>
                <a:lnTo>
                  <a:pt x="207009" y="22352"/>
                </a:lnTo>
                <a:lnTo>
                  <a:pt x="229997" y="22352"/>
                </a:lnTo>
                <a:lnTo>
                  <a:pt x="229997" y="44577"/>
                </a:lnTo>
                <a:lnTo>
                  <a:pt x="161035" y="44577"/>
                </a:lnTo>
                <a:lnTo>
                  <a:pt x="161035" y="111506"/>
                </a:lnTo>
                <a:lnTo>
                  <a:pt x="184023" y="111506"/>
                </a:lnTo>
                <a:lnTo>
                  <a:pt x="184023" y="66929"/>
                </a:lnTo>
                <a:lnTo>
                  <a:pt x="229997" y="66929"/>
                </a:lnTo>
                <a:lnTo>
                  <a:pt x="229997" y="92964"/>
                </a:lnTo>
                <a:lnTo>
                  <a:pt x="207009" y="92964"/>
                </a:lnTo>
                <a:lnTo>
                  <a:pt x="207009" y="115189"/>
                </a:lnTo>
                <a:lnTo>
                  <a:pt x="229997" y="115189"/>
                </a:lnTo>
                <a:lnTo>
                  <a:pt x="229997" y="178435"/>
                </a:lnTo>
                <a:lnTo>
                  <a:pt x="184023" y="178435"/>
                </a:lnTo>
                <a:lnTo>
                  <a:pt x="184023" y="156083"/>
                </a:lnTo>
                <a:lnTo>
                  <a:pt x="210820" y="156083"/>
                </a:lnTo>
                <a:lnTo>
                  <a:pt x="210820" y="133858"/>
                </a:lnTo>
                <a:lnTo>
                  <a:pt x="161035" y="133858"/>
                </a:lnTo>
                <a:lnTo>
                  <a:pt x="161035" y="200787"/>
                </a:lnTo>
                <a:lnTo>
                  <a:pt x="229997" y="200787"/>
                </a:lnTo>
                <a:lnTo>
                  <a:pt x="229997" y="223012"/>
                </a:lnTo>
                <a:lnTo>
                  <a:pt x="22986" y="223012"/>
                </a:lnTo>
                <a:lnTo>
                  <a:pt x="22986" y="156083"/>
                </a:lnTo>
                <a:lnTo>
                  <a:pt x="91948" y="156083"/>
                </a:lnTo>
                <a:lnTo>
                  <a:pt x="91948" y="133858"/>
                </a:lnTo>
                <a:lnTo>
                  <a:pt x="0" y="133858"/>
                </a:lnTo>
                <a:lnTo>
                  <a:pt x="0" y="245364"/>
                </a:lnTo>
                <a:lnTo>
                  <a:pt x="252983" y="245364"/>
                </a:lnTo>
                <a:lnTo>
                  <a:pt x="252983" y="0"/>
                </a:lnTo>
                <a:lnTo>
                  <a:pt x="207009" y="0"/>
                </a:lnTo>
                <a:close/>
              </a:path>
            </a:pathLst>
          </a:custGeom>
          <a:ln w="4266">
            <a:solidFill>
              <a:srgbClr val="B1D234"/>
            </a:solidFill>
          </a:ln>
        </p:spPr>
        <p:txBody>
          <a:bodyPr wrap="square" lIns="0" tIns="0" rIns="0" bIns="0" rtlCol="0"/>
          <a:lstStyle/>
          <a:p/>
        </p:txBody>
      </p:sp>
      <p:sp>
        <p:nvSpPr>
          <p:cNvPr id="60" name="object 60"/>
          <p:cNvSpPr/>
          <p:nvPr/>
        </p:nvSpPr>
        <p:spPr>
          <a:xfrm>
            <a:off x="5119115" y="3803903"/>
            <a:ext cx="271780" cy="713740"/>
          </a:xfrm>
          <a:custGeom>
            <a:avLst/>
            <a:gdLst/>
            <a:ahLst/>
            <a:cxnLst/>
            <a:rect l="l" t="t" r="r" b="b"/>
            <a:pathLst>
              <a:path w="271779" h="713739">
                <a:moveTo>
                  <a:pt x="271272" y="0"/>
                </a:moveTo>
                <a:lnTo>
                  <a:pt x="143763" y="0"/>
                </a:lnTo>
                <a:lnTo>
                  <a:pt x="0" y="713232"/>
                </a:lnTo>
                <a:lnTo>
                  <a:pt x="127508" y="713232"/>
                </a:lnTo>
                <a:lnTo>
                  <a:pt x="271272" y="0"/>
                </a:lnTo>
                <a:close/>
              </a:path>
            </a:pathLst>
          </a:custGeom>
          <a:solidFill>
            <a:srgbClr val="FFCF00"/>
          </a:solidFill>
        </p:spPr>
        <p:txBody>
          <a:bodyPr wrap="square" lIns="0" tIns="0" rIns="0" bIns="0" rtlCol="0"/>
          <a:lstStyle/>
          <a:p/>
        </p:txBody>
      </p:sp>
      <p:sp>
        <p:nvSpPr>
          <p:cNvPr id="61" name="object 61"/>
          <p:cNvSpPr/>
          <p:nvPr/>
        </p:nvSpPr>
        <p:spPr>
          <a:xfrm>
            <a:off x="6332220" y="3803903"/>
            <a:ext cx="273050" cy="713740"/>
          </a:xfrm>
          <a:custGeom>
            <a:avLst/>
            <a:gdLst/>
            <a:ahLst/>
            <a:cxnLst/>
            <a:rect l="l" t="t" r="r" b="b"/>
            <a:pathLst>
              <a:path w="273050" h="713739">
                <a:moveTo>
                  <a:pt x="128269" y="0"/>
                </a:moveTo>
                <a:lnTo>
                  <a:pt x="0" y="0"/>
                </a:lnTo>
                <a:lnTo>
                  <a:pt x="144525" y="713232"/>
                </a:lnTo>
                <a:lnTo>
                  <a:pt x="272796" y="713232"/>
                </a:lnTo>
                <a:lnTo>
                  <a:pt x="128269" y="0"/>
                </a:lnTo>
                <a:close/>
              </a:path>
            </a:pathLst>
          </a:custGeom>
          <a:solidFill>
            <a:srgbClr val="FFCF00"/>
          </a:solidFill>
        </p:spPr>
        <p:txBody>
          <a:bodyPr wrap="square" lIns="0" tIns="0" rIns="0" bIns="0" rtlCol="0"/>
          <a:lstStyle/>
          <a:p/>
        </p:txBody>
      </p:sp>
      <p:sp>
        <p:nvSpPr>
          <p:cNvPr id="62" name="object 62"/>
          <p:cNvSpPr/>
          <p:nvPr/>
        </p:nvSpPr>
        <p:spPr>
          <a:xfrm>
            <a:off x="5263896" y="4082796"/>
            <a:ext cx="1188720" cy="113030"/>
          </a:xfrm>
          <a:custGeom>
            <a:avLst/>
            <a:gdLst/>
            <a:ahLst/>
            <a:cxnLst/>
            <a:rect l="l" t="t" r="r" b="b"/>
            <a:pathLst>
              <a:path w="1188720" h="113029">
                <a:moveTo>
                  <a:pt x="0" y="112775"/>
                </a:moveTo>
                <a:lnTo>
                  <a:pt x="1188720" y="112775"/>
                </a:lnTo>
                <a:lnTo>
                  <a:pt x="1188720" y="0"/>
                </a:lnTo>
                <a:lnTo>
                  <a:pt x="0" y="0"/>
                </a:lnTo>
                <a:lnTo>
                  <a:pt x="0" y="112775"/>
                </a:lnTo>
                <a:close/>
              </a:path>
            </a:pathLst>
          </a:custGeom>
          <a:solidFill>
            <a:srgbClr val="FFCF00"/>
          </a:solidFill>
        </p:spPr>
        <p:txBody>
          <a:bodyPr wrap="square" lIns="0" tIns="0" rIns="0" bIns="0" rtlCol="0"/>
          <a:lstStyle/>
          <a:p/>
        </p:txBody>
      </p:sp>
      <p:sp>
        <p:nvSpPr>
          <p:cNvPr id="63" name="object 63"/>
          <p:cNvSpPr/>
          <p:nvPr/>
        </p:nvSpPr>
        <p:spPr>
          <a:xfrm>
            <a:off x="5084064" y="3334511"/>
            <a:ext cx="1556385" cy="469900"/>
          </a:xfrm>
          <a:custGeom>
            <a:avLst/>
            <a:gdLst/>
            <a:ahLst/>
            <a:cxnLst/>
            <a:rect l="l" t="t" r="r" b="b"/>
            <a:pathLst>
              <a:path w="1556384" h="469900">
                <a:moveTo>
                  <a:pt x="1477771" y="0"/>
                </a:moveTo>
                <a:lnTo>
                  <a:pt x="78232" y="0"/>
                </a:lnTo>
                <a:lnTo>
                  <a:pt x="47791" y="6151"/>
                </a:lnTo>
                <a:lnTo>
                  <a:pt x="22923" y="22923"/>
                </a:lnTo>
                <a:lnTo>
                  <a:pt x="6151" y="47791"/>
                </a:lnTo>
                <a:lnTo>
                  <a:pt x="0" y="78232"/>
                </a:lnTo>
                <a:lnTo>
                  <a:pt x="0" y="391160"/>
                </a:lnTo>
                <a:lnTo>
                  <a:pt x="6151" y="421600"/>
                </a:lnTo>
                <a:lnTo>
                  <a:pt x="22923" y="446468"/>
                </a:lnTo>
                <a:lnTo>
                  <a:pt x="47791" y="463240"/>
                </a:lnTo>
                <a:lnTo>
                  <a:pt x="78232" y="469392"/>
                </a:lnTo>
                <a:lnTo>
                  <a:pt x="1477771" y="469392"/>
                </a:lnTo>
                <a:lnTo>
                  <a:pt x="1508212" y="463240"/>
                </a:lnTo>
                <a:lnTo>
                  <a:pt x="1533080" y="446468"/>
                </a:lnTo>
                <a:lnTo>
                  <a:pt x="1549852" y="421600"/>
                </a:lnTo>
                <a:lnTo>
                  <a:pt x="1556004" y="391160"/>
                </a:lnTo>
                <a:lnTo>
                  <a:pt x="1556004" y="78232"/>
                </a:lnTo>
                <a:lnTo>
                  <a:pt x="1549852" y="47791"/>
                </a:lnTo>
                <a:lnTo>
                  <a:pt x="1533080" y="22923"/>
                </a:lnTo>
                <a:lnTo>
                  <a:pt x="1508212" y="6151"/>
                </a:lnTo>
                <a:lnTo>
                  <a:pt x="1477771" y="0"/>
                </a:lnTo>
                <a:close/>
              </a:path>
            </a:pathLst>
          </a:custGeom>
          <a:solidFill>
            <a:srgbClr val="FFCF00"/>
          </a:solidFill>
        </p:spPr>
        <p:txBody>
          <a:bodyPr wrap="square" lIns="0" tIns="0" rIns="0" bIns="0" rtlCol="0"/>
          <a:lstStyle/>
          <a:p/>
        </p:txBody>
      </p:sp>
      <p:sp>
        <p:nvSpPr>
          <p:cNvPr id="64" name="object 64"/>
          <p:cNvSpPr/>
          <p:nvPr/>
        </p:nvSpPr>
        <p:spPr>
          <a:xfrm>
            <a:off x="5166359" y="3403091"/>
            <a:ext cx="1393190" cy="337185"/>
          </a:xfrm>
          <a:custGeom>
            <a:avLst/>
            <a:gdLst/>
            <a:ahLst/>
            <a:cxnLst/>
            <a:rect l="l" t="t" r="r" b="b"/>
            <a:pathLst>
              <a:path w="1393190" h="337185">
                <a:moveTo>
                  <a:pt x="1336801" y="0"/>
                </a:moveTo>
                <a:lnTo>
                  <a:pt x="56134" y="0"/>
                </a:lnTo>
                <a:lnTo>
                  <a:pt x="34289" y="4413"/>
                </a:lnTo>
                <a:lnTo>
                  <a:pt x="16446" y="16446"/>
                </a:lnTo>
                <a:lnTo>
                  <a:pt x="4413" y="34290"/>
                </a:lnTo>
                <a:lnTo>
                  <a:pt x="0" y="56134"/>
                </a:lnTo>
                <a:lnTo>
                  <a:pt x="0" y="280670"/>
                </a:lnTo>
                <a:lnTo>
                  <a:pt x="4413" y="302514"/>
                </a:lnTo>
                <a:lnTo>
                  <a:pt x="16446" y="320357"/>
                </a:lnTo>
                <a:lnTo>
                  <a:pt x="34289" y="332390"/>
                </a:lnTo>
                <a:lnTo>
                  <a:pt x="56134" y="336804"/>
                </a:lnTo>
                <a:lnTo>
                  <a:pt x="1336801" y="336804"/>
                </a:lnTo>
                <a:lnTo>
                  <a:pt x="1358646" y="332390"/>
                </a:lnTo>
                <a:lnTo>
                  <a:pt x="1376489" y="320357"/>
                </a:lnTo>
                <a:lnTo>
                  <a:pt x="1388522" y="302514"/>
                </a:lnTo>
                <a:lnTo>
                  <a:pt x="1392936" y="280670"/>
                </a:lnTo>
                <a:lnTo>
                  <a:pt x="1392936" y="56134"/>
                </a:lnTo>
                <a:lnTo>
                  <a:pt x="1388522" y="34290"/>
                </a:lnTo>
                <a:lnTo>
                  <a:pt x="1376489" y="16446"/>
                </a:lnTo>
                <a:lnTo>
                  <a:pt x="1358645" y="4413"/>
                </a:lnTo>
                <a:lnTo>
                  <a:pt x="1336801" y="0"/>
                </a:lnTo>
                <a:close/>
              </a:path>
            </a:pathLst>
          </a:custGeom>
          <a:solidFill>
            <a:srgbClr val="FFFFFF"/>
          </a:solidFill>
        </p:spPr>
        <p:txBody>
          <a:bodyPr wrap="square" lIns="0" tIns="0" rIns="0" bIns="0" rtlCol="0"/>
          <a:lstStyle/>
          <a:p/>
        </p:txBody>
      </p:sp>
      <p:sp>
        <p:nvSpPr>
          <p:cNvPr id="65" name="object 65"/>
          <p:cNvSpPr/>
          <p:nvPr/>
        </p:nvSpPr>
        <p:spPr>
          <a:xfrm>
            <a:off x="5195315" y="3404615"/>
            <a:ext cx="203200" cy="349250"/>
          </a:xfrm>
          <a:custGeom>
            <a:avLst/>
            <a:gdLst/>
            <a:ahLst/>
            <a:cxnLst/>
            <a:rect l="l" t="t" r="r" b="b"/>
            <a:pathLst>
              <a:path w="203200" h="349250">
                <a:moveTo>
                  <a:pt x="202692" y="0"/>
                </a:moveTo>
                <a:lnTo>
                  <a:pt x="107442" y="0"/>
                </a:lnTo>
                <a:lnTo>
                  <a:pt x="0" y="348996"/>
                </a:lnTo>
                <a:lnTo>
                  <a:pt x="95250" y="348996"/>
                </a:lnTo>
                <a:lnTo>
                  <a:pt x="202692" y="0"/>
                </a:lnTo>
                <a:close/>
              </a:path>
            </a:pathLst>
          </a:custGeom>
          <a:solidFill>
            <a:srgbClr val="FFCF00"/>
          </a:solidFill>
        </p:spPr>
        <p:txBody>
          <a:bodyPr wrap="square" lIns="0" tIns="0" rIns="0" bIns="0" rtlCol="0"/>
          <a:lstStyle/>
          <a:p/>
        </p:txBody>
      </p:sp>
      <p:sp>
        <p:nvSpPr>
          <p:cNvPr id="66" name="object 66"/>
          <p:cNvSpPr/>
          <p:nvPr/>
        </p:nvSpPr>
        <p:spPr>
          <a:xfrm>
            <a:off x="5541264" y="3238500"/>
            <a:ext cx="647700" cy="629920"/>
          </a:xfrm>
          <a:custGeom>
            <a:avLst/>
            <a:gdLst/>
            <a:ahLst/>
            <a:cxnLst/>
            <a:rect l="l" t="t" r="r" b="b"/>
            <a:pathLst>
              <a:path w="647700" h="629920">
                <a:moveTo>
                  <a:pt x="323850" y="0"/>
                </a:moveTo>
                <a:lnTo>
                  <a:pt x="276003" y="3410"/>
                </a:lnTo>
                <a:lnTo>
                  <a:pt x="230332" y="13319"/>
                </a:lnTo>
                <a:lnTo>
                  <a:pt x="187340" y="29240"/>
                </a:lnTo>
                <a:lnTo>
                  <a:pt x="147528" y="50687"/>
                </a:lnTo>
                <a:lnTo>
                  <a:pt x="111397" y="77173"/>
                </a:lnTo>
                <a:lnTo>
                  <a:pt x="79448" y="108213"/>
                </a:lnTo>
                <a:lnTo>
                  <a:pt x="52184" y="143320"/>
                </a:lnTo>
                <a:lnTo>
                  <a:pt x="30106" y="182009"/>
                </a:lnTo>
                <a:lnTo>
                  <a:pt x="13714" y="223794"/>
                </a:lnTo>
                <a:lnTo>
                  <a:pt x="3512" y="268188"/>
                </a:lnTo>
                <a:lnTo>
                  <a:pt x="0" y="314705"/>
                </a:lnTo>
                <a:lnTo>
                  <a:pt x="3512" y="361223"/>
                </a:lnTo>
                <a:lnTo>
                  <a:pt x="13714" y="405617"/>
                </a:lnTo>
                <a:lnTo>
                  <a:pt x="30106" y="447402"/>
                </a:lnTo>
                <a:lnTo>
                  <a:pt x="52184" y="486091"/>
                </a:lnTo>
                <a:lnTo>
                  <a:pt x="79448" y="521198"/>
                </a:lnTo>
                <a:lnTo>
                  <a:pt x="111397" y="552238"/>
                </a:lnTo>
                <a:lnTo>
                  <a:pt x="147528" y="578724"/>
                </a:lnTo>
                <a:lnTo>
                  <a:pt x="187340" y="600171"/>
                </a:lnTo>
                <a:lnTo>
                  <a:pt x="230332" y="616092"/>
                </a:lnTo>
                <a:lnTo>
                  <a:pt x="276003" y="626001"/>
                </a:lnTo>
                <a:lnTo>
                  <a:pt x="323850" y="629412"/>
                </a:lnTo>
                <a:lnTo>
                  <a:pt x="371696" y="626001"/>
                </a:lnTo>
                <a:lnTo>
                  <a:pt x="417367" y="616092"/>
                </a:lnTo>
                <a:lnTo>
                  <a:pt x="460359" y="600171"/>
                </a:lnTo>
                <a:lnTo>
                  <a:pt x="500171" y="578724"/>
                </a:lnTo>
                <a:lnTo>
                  <a:pt x="536302" y="552238"/>
                </a:lnTo>
                <a:lnTo>
                  <a:pt x="568251" y="521198"/>
                </a:lnTo>
                <a:lnTo>
                  <a:pt x="595515" y="486091"/>
                </a:lnTo>
                <a:lnTo>
                  <a:pt x="617593" y="447402"/>
                </a:lnTo>
                <a:lnTo>
                  <a:pt x="633985" y="405617"/>
                </a:lnTo>
                <a:lnTo>
                  <a:pt x="644187" y="361223"/>
                </a:lnTo>
                <a:lnTo>
                  <a:pt x="647700" y="314705"/>
                </a:lnTo>
                <a:lnTo>
                  <a:pt x="644187" y="268188"/>
                </a:lnTo>
                <a:lnTo>
                  <a:pt x="633985" y="223794"/>
                </a:lnTo>
                <a:lnTo>
                  <a:pt x="617593" y="182009"/>
                </a:lnTo>
                <a:lnTo>
                  <a:pt x="595515" y="143320"/>
                </a:lnTo>
                <a:lnTo>
                  <a:pt x="568251" y="108213"/>
                </a:lnTo>
                <a:lnTo>
                  <a:pt x="536302" y="77173"/>
                </a:lnTo>
                <a:lnTo>
                  <a:pt x="500171" y="50687"/>
                </a:lnTo>
                <a:lnTo>
                  <a:pt x="460359" y="29240"/>
                </a:lnTo>
                <a:lnTo>
                  <a:pt x="417367" y="13319"/>
                </a:lnTo>
                <a:lnTo>
                  <a:pt x="371696" y="3410"/>
                </a:lnTo>
                <a:lnTo>
                  <a:pt x="323850" y="0"/>
                </a:lnTo>
                <a:close/>
              </a:path>
            </a:pathLst>
          </a:custGeom>
          <a:solidFill>
            <a:srgbClr val="FFCF00"/>
          </a:solidFill>
        </p:spPr>
        <p:txBody>
          <a:bodyPr wrap="square" lIns="0" tIns="0" rIns="0" bIns="0" rtlCol="0"/>
          <a:lstStyle/>
          <a:p/>
        </p:txBody>
      </p:sp>
      <p:sp>
        <p:nvSpPr>
          <p:cNvPr id="67" name="object 67"/>
          <p:cNvSpPr/>
          <p:nvPr/>
        </p:nvSpPr>
        <p:spPr>
          <a:xfrm>
            <a:off x="5626608" y="3325367"/>
            <a:ext cx="477520" cy="463550"/>
          </a:xfrm>
          <a:custGeom>
            <a:avLst/>
            <a:gdLst/>
            <a:ahLst/>
            <a:cxnLst/>
            <a:rect l="l" t="t" r="r" b="b"/>
            <a:pathLst>
              <a:path w="477520" h="463550">
                <a:moveTo>
                  <a:pt x="238505" y="0"/>
                </a:moveTo>
                <a:lnTo>
                  <a:pt x="190445" y="4708"/>
                </a:lnTo>
                <a:lnTo>
                  <a:pt x="145678" y="18210"/>
                </a:lnTo>
                <a:lnTo>
                  <a:pt x="105165" y="39574"/>
                </a:lnTo>
                <a:lnTo>
                  <a:pt x="69865" y="67865"/>
                </a:lnTo>
                <a:lnTo>
                  <a:pt x="40739" y="102151"/>
                </a:lnTo>
                <a:lnTo>
                  <a:pt x="18746" y="141499"/>
                </a:lnTo>
                <a:lnTo>
                  <a:pt x="4846" y="184976"/>
                </a:lnTo>
                <a:lnTo>
                  <a:pt x="0" y="231648"/>
                </a:lnTo>
                <a:lnTo>
                  <a:pt x="4846" y="278319"/>
                </a:lnTo>
                <a:lnTo>
                  <a:pt x="18746" y="321796"/>
                </a:lnTo>
                <a:lnTo>
                  <a:pt x="40739" y="361144"/>
                </a:lnTo>
                <a:lnTo>
                  <a:pt x="69865" y="395430"/>
                </a:lnTo>
                <a:lnTo>
                  <a:pt x="105165" y="423721"/>
                </a:lnTo>
                <a:lnTo>
                  <a:pt x="145678" y="445085"/>
                </a:lnTo>
                <a:lnTo>
                  <a:pt x="190445" y="458587"/>
                </a:lnTo>
                <a:lnTo>
                  <a:pt x="238505" y="463296"/>
                </a:lnTo>
                <a:lnTo>
                  <a:pt x="286566" y="458587"/>
                </a:lnTo>
                <a:lnTo>
                  <a:pt x="331333" y="445085"/>
                </a:lnTo>
                <a:lnTo>
                  <a:pt x="371846" y="423721"/>
                </a:lnTo>
                <a:lnTo>
                  <a:pt x="407146" y="395430"/>
                </a:lnTo>
                <a:lnTo>
                  <a:pt x="436272" y="361144"/>
                </a:lnTo>
                <a:lnTo>
                  <a:pt x="458265" y="321796"/>
                </a:lnTo>
                <a:lnTo>
                  <a:pt x="472165" y="278319"/>
                </a:lnTo>
                <a:lnTo>
                  <a:pt x="477012" y="231648"/>
                </a:lnTo>
                <a:lnTo>
                  <a:pt x="472165" y="184976"/>
                </a:lnTo>
                <a:lnTo>
                  <a:pt x="458265" y="141499"/>
                </a:lnTo>
                <a:lnTo>
                  <a:pt x="436272" y="102151"/>
                </a:lnTo>
                <a:lnTo>
                  <a:pt x="407146" y="67865"/>
                </a:lnTo>
                <a:lnTo>
                  <a:pt x="371846" y="39574"/>
                </a:lnTo>
                <a:lnTo>
                  <a:pt x="331333" y="18210"/>
                </a:lnTo>
                <a:lnTo>
                  <a:pt x="286566" y="4708"/>
                </a:lnTo>
                <a:lnTo>
                  <a:pt x="238505" y="0"/>
                </a:lnTo>
                <a:close/>
              </a:path>
            </a:pathLst>
          </a:custGeom>
          <a:solidFill>
            <a:srgbClr val="FFFFFF"/>
          </a:solidFill>
        </p:spPr>
        <p:txBody>
          <a:bodyPr wrap="square" lIns="0" tIns="0" rIns="0" bIns="0" rtlCol="0"/>
          <a:lstStyle/>
          <a:p/>
        </p:txBody>
      </p:sp>
      <p:sp>
        <p:nvSpPr>
          <p:cNvPr id="68" name="object 68"/>
          <p:cNvSpPr/>
          <p:nvPr/>
        </p:nvSpPr>
        <p:spPr>
          <a:xfrm>
            <a:off x="5379720" y="3403091"/>
            <a:ext cx="201295" cy="349250"/>
          </a:xfrm>
          <a:custGeom>
            <a:avLst/>
            <a:gdLst/>
            <a:ahLst/>
            <a:cxnLst/>
            <a:rect l="l" t="t" r="r" b="b"/>
            <a:pathLst>
              <a:path w="201295" h="349250">
                <a:moveTo>
                  <a:pt x="201167" y="0"/>
                </a:moveTo>
                <a:lnTo>
                  <a:pt x="106679" y="0"/>
                </a:lnTo>
                <a:lnTo>
                  <a:pt x="0" y="348996"/>
                </a:lnTo>
                <a:lnTo>
                  <a:pt x="94487" y="348996"/>
                </a:lnTo>
                <a:lnTo>
                  <a:pt x="201167" y="0"/>
                </a:lnTo>
                <a:close/>
              </a:path>
            </a:pathLst>
          </a:custGeom>
          <a:solidFill>
            <a:srgbClr val="FFCF00"/>
          </a:solidFill>
        </p:spPr>
        <p:txBody>
          <a:bodyPr wrap="square" lIns="0" tIns="0" rIns="0" bIns="0" rtlCol="0"/>
          <a:lstStyle/>
          <a:p/>
        </p:txBody>
      </p:sp>
      <p:sp>
        <p:nvSpPr>
          <p:cNvPr id="69" name="object 69"/>
          <p:cNvSpPr/>
          <p:nvPr/>
        </p:nvSpPr>
        <p:spPr>
          <a:xfrm>
            <a:off x="6332220" y="3393947"/>
            <a:ext cx="203200" cy="350520"/>
          </a:xfrm>
          <a:custGeom>
            <a:avLst/>
            <a:gdLst/>
            <a:ahLst/>
            <a:cxnLst/>
            <a:rect l="l" t="t" r="r" b="b"/>
            <a:pathLst>
              <a:path w="203200" h="350520">
                <a:moveTo>
                  <a:pt x="202691" y="0"/>
                </a:moveTo>
                <a:lnTo>
                  <a:pt x="107441" y="0"/>
                </a:lnTo>
                <a:lnTo>
                  <a:pt x="0" y="350519"/>
                </a:lnTo>
                <a:lnTo>
                  <a:pt x="95250" y="350519"/>
                </a:lnTo>
                <a:lnTo>
                  <a:pt x="202691" y="0"/>
                </a:lnTo>
                <a:close/>
              </a:path>
            </a:pathLst>
          </a:custGeom>
          <a:solidFill>
            <a:srgbClr val="FFCF00"/>
          </a:solidFill>
        </p:spPr>
        <p:txBody>
          <a:bodyPr wrap="square" lIns="0" tIns="0" rIns="0" bIns="0" rtlCol="0"/>
          <a:lstStyle/>
          <a:p/>
        </p:txBody>
      </p:sp>
      <p:sp>
        <p:nvSpPr>
          <p:cNvPr id="70" name="object 70"/>
          <p:cNvSpPr/>
          <p:nvPr/>
        </p:nvSpPr>
        <p:spPr>
          <a:xfrm>
            <a:off x="6140196" y="3396996"/>
            <a:ext cx="203200" cy="349250"/>
          </a:xfrm>
          <a:custGeom>
            <a:avLst/>
            <a:gdLst/>
            <a:ahLst/>
            <a:cxnLst/>
            <a:rect l="l" t="t" r="r" b="b"/>
            <a:pathLst>
              <a:path w="203200" h="349250">
                <a:moveTo>
                  <a:pt x="202691" y="0"/>
                </a:moveTo>
                <a:lnTo>
                  <a:pt x="107441" y="0"/>
                </a:lnTo>
                <a:lnTo>
                  <a:pt x="0" y="348995"/>
                </a:lnTo>
                <a:lnTo>
                  <a:pt x="95250" y="348995"/>
                </a:lnTo>
                <a:lnTo>
                  <a:pt x="202691" y="0"/>
                </a:lnTo>
                <a:close/>
              </a:path>
            </a:pathLst>
          </a:custGeom>
          <a:solidFill>
            <a:srgbClr val="FFCF00"/>
          </a:solidFill>
        </p:spPr>
        <p:txBody>
          <a:bodyPr wrap="square" lIns="0" tIns="0" rIns="0" bIns="0" rtlCol="0"/>
          <a:lstStyle/>
          <a:p/>
        </p:txBody>
      </p:sp>
      <p:sp>
        <p:nvSpPr>
          <p:cNvPr id="71" name="object 71"/>
          <p:cNvSpPr/>
          <p:nvPr/>
        </p:nvSpPr>
        <p:spPr>
          <a:xfrm>
            <a:off x="5718749" y="3388165"/>
            <a:ext cx="340067" cy="323261"/>
          </a:xfrm>
          <a:prstGeom prst="rect">
            <a:avLst/>
          </a:prstGeom>
          <a:blipFill>
            <a:blip r:embed="rId2" cstate="print"/>
            <a:stretch>
              <a:fillRect/>
            </a:stretch>
          </a:blipFill>
        </p:spPr>
        <p:txBody>
          <a:bodyPr wrap="square" lIns="0" tIns="0" rIns="0" bIns="0" rtlCol="0"/>
          <a:lstStyle/>
          <a:p/>
        </p:txBody>
      </p:sp>
      <p:sp>
        <p:nvSpPr>
          <p:cNvPr id="72" name="object 72"/>
          <p:cNvSpPr/>
          <p:nvPr/>
        </p:nvSpPr>
        <p:spPr>
          <a:xfrm>
            <a:off x="5116067" y="5337047"/>
            <a:ext cx="257810" cy="673735"/>
          </a:xfrm>
          <a:custGeom>
            <a:avLst/>
            <a:gdLst/>
            <a:ahLst/>
            <a:cxnLst/>
            <a:rect l="l" t="t" r="r" b="b"/>
            <a:pathLst>
              <a:path w="257810" h="673735">
                <a:moveTo>
                  <a:pt x="257556" y="0"/>
                </a:moveTo>
                <a:lnTo>
                  <a:pt x="136525" y="0"/>
                </a:lnTo>
                <a:lnTo>
                  <a:pt x="0" y="673607"/>
                </a:lnTo>
                <a:lnTo>
                  <a:pt x="121031" y="673607"/>
                </a:lnTo>
                <a:lnTo>
                  <a:pt x="257556" y="0"/>
                </a:lnTo>
                <a:close/>
              </a:path>
            </a:pathLst>
          </a:custGeom>
          <a:solidFill>
            <a:srgbClr val="D9D9D9"/>
          </a:solidFill>
        </p:spPr>
        <p:txBody>
          <a:bodyPr wrap="square" lIns="0" tIns="0" rIns="0" bIns="0" rtlCol="0"/>
          <a:lstStyle/>
          <a:p/>
        </p:txBody>
      </p:sp>
      <p:sp>
        <p:nvSpPr>
          <p:cNvPr id="73" name="object 73"/>
          <p:cNvSpPr/>
          <p:nvPr/>
        </p:nvSpPr>
        <p:spPr>
          <a:xfrm>
            <a:off x="6263640" y="5337047"/>
            <a:ext cx="257810" cy="673735"/>
          </a:xfrm>
          <a:custGeom>
            <a:avLst/>
            <a:gdLst/>
            <a:ahLst/>
            <a:cxnLst/>
            <a:rect l="l" t="t" r="r" b="b"/>
            <a:pathLst>
              <a:path w="257809" h="673735">
                <a:moveTo>
                  <a:pt x="121031" y="0"/>
                </a:moveTo>
                <a:lnTo>
                  <a:pt x="0" y="0"/>
                </a:lnTo>
                <a:lnTo>
                  <a:pt x="136525" y="673607"/>
                </a:lnTo>
                <a:lnTo>
                  <a:pt x="257556" y="673607"/>
                </a:lnTo>
                <a:lnTo>
                  <a:pt x="121031" y="0"/>
                </a:lnTo>
                <a:close/>
              </a:path>
            </a:pathLst>
          </a:custGeom>
          <a:solidFill>
            <a:srgbClr val="D9D9D9"/>
          </a:solidFill>
        </p:spPr>
        <p:txBody>
          <a:bodyPr wrap="square" lIns="0" tIns="0" rIns="0" bIns="0" rtlCol="0"/>
          <a:lstStyle/>
          <a:p/>
        </p:txBody>
      </p:sp>
      <p:sp>
        <p:nvSpPr>
          <p:cNvPr id="74" name="object 74"/>
          <p:cNvSpPr/>
          <p:nvPr/>
        </p:nvSpPr>
        <p:spPr>
          <a:xfrm>
            <a:off x="5254752" y="5600700"/>
            <a:ext cx="1122045" cy="105410"/>
          </a:xfrm>
          <a:custGeom>
            <a:avLst/>
            <a:gdLst/>
            <a:ahLst/>
            <a:cxnLst/>
            <a:rect l="l" t="t" r="r" b="b"/>
            <a:pathLst>
              <a:path w="1122045" h="105410">
                <a:moveTo>
                  <a:pt x="0" y="105156"/>
                </a:moveTo>
                <a:lnTo>
                  <a:pt x="1121664" y="105156"/>
                </a:lnTo>
                <a:lnTo>
                  <a:pt x="1121664" y="0"/>
                </a:lnTo>
                <a:lnTo>
                  <a:pt x="0" y="0"/>
                </a:lnTo>
                <a:lnTo>
                  <a:pt x="0" y="105156"/>
                </a:lnTo>
                <a:close/>
              </a:path>
            </a:pathLst>
          </a:custGeom>
          <a:solidFill>
            <a:srgbClr val="D9D9D9"/>
          </a:solidFill>
        </p:spPr>
        <p:txBody>
          <a:bodyPr wrap="square" lIns="0" tIns="0" rIns="0" bIns="0" rtlCol="0"/>
          <a:lstStyle/>
          <a:p/>
        </p:txBody>
      </p:sp>
      <p:sp>
        <p:nvSpPr>
          <p:cNvPr id="75" name="object 75"/>
          <p:cNvSpPr/>
          <p:nvPr/>
        </p:nvSpPr>
        <p:spPr>
          <a:xfrm>
            <a:off x="5084064" y="4893564"/>
            <a:ext cx="1469390" cy="443865"/>
          </a:xfrm>
          <a:custGeom>
            <a:avLst/>
            <a:gdLst/>
            <a:ahLst/>
            <a:cxnLst/>
            <a:rect l="l" t="t" r="r" b="b"/>
            <a:pathLst>
              <a:path w="1469390" h="443864">
                <a:moveTo>
                  <a:pt x="1395222" y="0"/>
                </a:moveTo>
                <a:lnTo>
                  <a:pt x="73913" y="0"/>
                </a:lnTo>
                <a:lnTo>
                  <a:pt x="45166" y="5816"/>
                </a:lnTo>
                <a:lnTo>
                  <a:pt x="21669" y="21669"/>
                </a:lnTo>
                <a:lnTo>
                  <a:pt x="5816" y="45166"/>
                </a:lnTo>
                <a:lnTo>
                  <a:pt x="0" y="73913"/>
                </a:lnTo>
                <a:lnTo>
                  <a:pt x="0" y="369570"/>
                </a:lnTo>
                <a:lnTo>
                  <a:pt x="5816" y="398317"/>
                </a:lnTo>
                <a:lnTo>
                  <a:pt x="21669" y="421814"/>
                </a:lnTo>
                <a:lnTo>
                  <a:pt x="45166" y="437667"/>
                </a:lnTo>
                <a:lnTo>
                  <a:pt x="73913" y="443484"/>
                </a:lnTo>
                <a:lnTo>
                  <a:pt x="1395222" y="443484"/>
                </a:lnTo>
                <a:lnTo>
                  <a:pt x="1423969" y="437667"/>
                </a:lnTo>
                <a:lnTo>
                  <a:pt x="1447466" y="421814"/>
                </a:lnTo>
                <a:lnTo>
                  <a:pt x="1463319" y="398317"/>
                </a:lnTo>
                <a:lnTo>
                  <a:pt x="1469136" y="369570"/>
                </a:lnTo>
                <a:lnTo>
                  <a:pt x="1469136" y="73913"/>
                </a:lnTo>
                <a:lnTo>
                  <a:pt x="1463319" y="45166"/>
                </a:lnTo>
                <a:lnTo>
                  <a:pt x="1447466" y="21669"/>
                </a:lnTo>
                <a:lnTo>
                  <a:pt x="1423969" y="5816"/>
                </a:lnTo>
                <a:lnTo>
                  <a:pt x="1395222" y="0"/>
                </a:lnTo>
                <a:close/>
              </a:path>
            </a:pathLst>
          </a:custGeom>
          <a:solidFill>
            <a:srgbClr val="D9D9D9"/>
          </a:solidFill>
        </p:spPr>
        <p:txBody>
          <a:bodyPr wrap="square" lIns="0" tIns="0" rIns="0" bIns="0" rtlCol="0"/>
          <a:lstStyle/>
          <a:p/>
        </p:txBody>
      </p:sp>
      <p:sp>
        <p:nvSpPr>
          <p:cNvPr id="76" name="object 76"/>
          <p:cNvSpPr/>
          <p:nvPr/>
        </p:nvSpPr>
        <p:spPr>
          <a:xfrm>
            <a:off x="5161788" y="4959096"/>
            <a:ext cx="1316990" cy="317500"/>
          </a:xfrm>
          <a:custGeom>
            <a:avLst/>
            <a:gdLst/>
            <a:ahLst/>
            <a:cxnLst/>
            <a:rect l="l" t="t" r="r" b="b"/>
            <a:pathLst>
              <a:path w="1316989" h="317500">
                <a:moveTo>
                  <a:pt x="1263903" y="0"/>
                </a:moveTo>
                <a:lnTo>
                  <a:pt x="52832" y="0"/>
                </a:lnTo>
                <a:lnTo>
                  <a:pt x="32254" y="4147"/>
                </a:lnTo>
                <a:lnTo>
                  <a:pt x="15462" y="15462"/>
                </a:lnTo>
                <a:lnTo>
                  <a:pt x="4147" y="32254"/>
                </a:lnTo>
                <a:lnTo>
                  <a:pt x="0" y="52831"/>
                </a:lnTo>
                <a:lnTo>
                  <a:pt x="0" y="264159"/>
                </a:lnTo>
                <a:lnTo>
                  <a:pt x="4147" y="284737"/>
                </a:lnTo>
                <a:lnTo>
                  <a:pt x="15462" y="301529"/>
                </a:lnTo>
                <a:lnTo>
                  <a:pt x="32254" y="312844"/>
                </a:lnTo>
                <a:lnTo>
                  <a:pt x="52832" y="316991"/>
                </a:lnTo>
                <a:lnTo>
                  <a:pt x="1263903" y="316991"/>
                </a:lnTo>
                <a:lnTo>
                  <a:pt x="1284481" y="312844"/>
                </a:lnTo>
                <a:lnTo>
                  <a:pt x="1301273" y="301529"/>
                </a:lnTo>
                <a:lnTo>
                  <a:pt x="1312588" y="284737"/>
                </a:lnTo>
                <a:lnTo>
                  <a:pt x="1316736" y="264159"/>
                </a:lnTo>
                <a:lnTo>
                  <a:pt x="1316736" y="52831"/>
                </a:lnTo>
                <a:lnTo>
                  <a:pt x="1312588" y="32254"/>
                </a:lnTo>
                <a:lnTo>
                  <a:pt x="1301273" y="15462"/>
                </a:lnTo>
                <a:lnTo>
                  <a:pt x="1284481" y="4147"/>
                </a:lnTo>
                <a:lnTo>
                  <a:pt x="1263903" y="0"/>
                </a:lnTo>
                <a:close/>
              </a:path>
            </a:pathLst>
          </a:custGeom>
          <a:solidFill>
            <a:srgbClr val="FFFFFF"/>
          </a:solidFill>
        </p:spPr>
        <p:txBody>
          <a:bodyPr wrap="square" lIns="0" tIns="0" rIns="0" bIns="0" rtlCol="0"/>
          <a:lstStyle/>
          <a:p/>
        </p:txBody>
      </p:sp>
      <p:sp>
        <p:nvSpPr>
          <p:cNvPr id="77" name="object 77"/>
          <p:cNvSpPr/>
          <p:nvPr/>
        </p:nvSpPr>
        <p:spPr>
          <a:xfrm>
            <a:off x="5189220" y="4959096"/>
            <a:ext cx="192405" cy="330835"/>
          </a:xfrm>
          <a:custGeom>
            <a:avLst/>
            <a:gdLst/>
            <a:ahLst/>
            <a:cxnLst/>
            <a:rect l="l" t="t" r="r" b="b"/>
            <a:pathLst>
              <a:path w="192404" h="330835">
                <a:moveTo>
                  <a:pt x="192024" y="0"/>
                </a:moveTo>
                <a:lnTo>
                  <a:pt x="101726" y="0"/>
                </a:lnTo>
                <a:lnTo>
                  <a:pt x="0" y="330707"/>
                </a:lnTo>
                <a:lnTo>
                  <a:pt x="90296" y="330707"/>
                </a:lnTo>
                <a:lnTo>
                  <a:pt x="192024" y="0"/>
                </a:lnTo>
                <a:close/>
              </a:path>
            </a:pathLst>
          </a:custGeom>
          <a:solidFill>
            <a:srgbClr val="D9D9D9"/>
          </a:solidFill>
        </p:spPr>
        <p:txBody>
          <a:bodyPr wrap="square" lIns="0" tIns="0" rIns="0" bIns="0" rtlCol="0"/>
          <a:lstStyle/>
          <a:p/>
        </p:txBody>
      </p:sp>
      <p:sp>
        <p:nvSpPr>
          <p:cNvPr id="78" name="object 78"/>
          <p:cNvSpPr/>
          <p:nvPr/>
        </p:nvSpPr>
        <p:spPr>
          <a:xfrm>
            <a:off x="5516879" y="4803647"/>
            <a:ext cx="611505" cy="593090"/>
          </a:xfrm>
          <a:custGeom>
            <a:avLst/>
            <a:gdLst/>
            <a:ahLst/>
            <a:cxnLst/>
            <a:rect l="l" t="t" r="r" b="b"/>
            <a:pathLst>
              <a:path w="611504" h="593089">
                <a:moveTo>
                  <a:pt x="305562" y="0"/>
                </a:moveTo>
                <a:lnTo>
                  <a:pt x="255991" y="3879"/>
                </a:lnTo>
                <a:lnTo>
                  <a:pt x="208970" y="15111"/>
                </a:lnTo>
                <a:lnTo>
                  <a:pt x="165127" y="33086"/>
                </a:lnTo>
                <a:lnTo>
                  <a:pt x="125089" y="57192"/>
                </a:lnTo>
                <a:lnTo>
                  <a:pt x="89487" y="86820"/>
                </a:lnTo>
                <a:lnTo>
                  <a:pt x="58948" y="121359"/>
                </a:lnTo>
                <a:lnTo>
                  <a:pt x="34101" y="160198"/>
                </a:lnTo>
                <a:lnTo>
                  <a:pt x="15575" y="202728"/>
                </a:lnTo>
                <a:lnTo>
                  <a:pt x="3998" y="248338"/>
                </a:lnTo>
                <a:lnTo>
                  <a:pt x="0" y="296418"/>
                </a:lnTo>
                <a:lnTo>
                  <a:pt x="3998" y="344497"/>
                </a:lnTo>
                <a:lnTo>
                  <a:pt x="15575" y="390107"/>
                </a:lnTo>
                <a:lnTo>
                  <a:pt x="34101" y="432637"/>
                </a:lnTo>
                <a:lnTo>
                  <a:pt x="58948" y="471476"/>
                </a:lnTo>
                <a:lnTo>
                  <a:pt x="89487" y="506015"/>
                </a:lnTo>
                <a:lnTo>
                  <a:pt x="125089" y="535643"/>
                </a:lnTo>
                <a:lnTo>
                  <a:pt x="165127" y="559749"/>
                </a:lnTo>
                <a:lnTo>
                  <a:pt x="208970" y="577724"/>
                </a:lnTo>
                <a:lnTo>
                  <a:pt x="255991" y="588956"/>
                </a:lnTo>
                <a:lnTo>
                  <a:pt x="305562" y="592835"/>
                </a:lnTo>
                <a:lnTo>
                  <a:pt x="355132" y="588956"/>
                </a:lnTo>
                <a:lnTo>
                  <a:pt x="402153" y="577724"/>
                </a:lnTo>
                <a:lnTo>
                  <a:pt x="445996" y="559749"/>
                </a:lnTo>
                <a:lnTo>
                  <a:pt x="486034" y="535643"/>
                </a:lnTo>
                <a:lnTo>
                  <a:pt x="521636" y="506015"/>
                </a:lnTo>
                <a:lnTo>
                  <a:pt x="552175" y="471476"/>
                </a:lnTo>
                <a:lnTo>
                  <a:pt x="577022" y="432637"/>
                </a:lnTo>
                <a:lnTo>
                  <a:pt x="595548" y="390107"/>
                </a:lnTo>
                <a:lnTo>
                  <a:pt x="607125" y="344497"/>
                </a:lnTo>
                <a:lnTo>
                  <a:pt x="611124" y="296418"/>
                </a:lnTo>
                <a:lnTo>
                  <a:pt x="607125" y="248338"/>
                </a:lnTo>
                <a:lnTo>
                  <a:pt x="595548" y="202728"/>
                </a:lnTo>
                <a:lnTo>
                  <a:pt x="577022" y="160198"/>
                </a:lnTo>
                <a:lnTo>
                  <a:pt x="552175" y="121359"/>
                </a:lnTo>
                <a:lnTo>
                  <a:pt x="521636" y="86820"/>
                </a:lnTo>
                <a:lnTo>
                  <a:pt x="486034" y="57192"/>
                </a:lnTo>
                <a:lnTo>
                  <a:pt x="445996" y="33086"/>
                </a:lnTo>
                <a:lnTo>
                  <a:pt x="402153" y="15111"/>
                </a:lnTo>
                <a:lnTo>
                  <a:pt x="355132" y="3879"/>
                </a:lnTo>
                <a:lnTo>
                  <a:pt x="305562" y="0"/>
                </a:lnTo>
                <a:close/>
              </a:path>
            </a:pathLst>
          </a:custGeom>
          <a:solidFill>
            <a:srgbClr val="D9D9D9"/>
          </a:solidFill>
        </p:spPr>
        <p:txBody>
          <a:bodyPr wrap="square" lIns="0" tIns="0" rIns="0" bIns="0" rtlCol="0"/>
          <a:lstStyle/>
          <a:p/>
        </p:txBody>
      </p:sp>
      <p:sp>
        <p:nvSpPr>
          <p:cNvPr id="79" name="object 79"/>
          <p:cNvSpPr/>
          <p:nvPr/>
        </p:nvSpPr>
        <p:spPr>
          <a:xfrm>
            <a:off x="5596128" y="4884420"/>
            <a:ext cx="451484" cy="437515"/>
          </a:xfrm>
          <a:custGeom>
            <a:avLst/>
            <a:gdLst/>
            <a:ahLst/>
            <a:cxnLst/>
            <a:rect l="l" t="t" r="r" b="b"/>
            <a:pathLst>
              <a:path w="451485" h="437514">
                <a:moveTo>
                  <a:pt x="225551" y="0"/>
                </a:moveTo>
                <a:lnTo>
                  <a:pt x="180090" y="4443"/>
                </a:lnTo>
                <a:lnTo>
                  <a:pt x="137749" y="17186"/>
                </a:lnTo>
                <a:lnTo>
                  <a:pt x="99435" y="37350"/>
                </a:lnTo>
                <a:lnTo>
                  <a:pt x="66055" y="64055"/>
                </a:lnTo>
                <a:lnTo>
                  <a:pt x="38515" y="96422"/>
                </a:lnTo>
                <a:lnTo>
                  <a:pt x="17722" y="133570"/>
                </a:lnTo>
                <a:lnTo>
                  <a:pt x="4581" y="174620"/>
                </a:lnTo>
                <a:lnTo>
                  <a:pt x="0" y="218693"/>
                </a:lnTo>
                <a:lnTo>
                  <a:pt x="4581" y="262767"/>
                </a:lnTo>
                <a:lnTo>
                  <a:pt x="17722" y="303817"/>
                </a:lnTo>
                <a:lnTo>
                  <a:pt x="38515" y="340965"/>
                </a:lnTo>
                <a:lnTo>
                  <a:pt x="66055" y="373332"/>
                </a:lnTo>
                <a:lnTo>
                  <a:pt x="99435" y="400037"/>
                </a:lnTo>
                <a:lnTo>
                  <a:pt x="137749" y="420201"/>
                </a:lnTo>
                <a:lnTo>
                  <a:pt x="180090" y="432944"/>
                </a:lnTo>
                <a:lnTo>
                  <a:pt x="225551" y="437387"/>
                </a:lnTo>
                <a:lnTo>
                  <a:pt x="271013" y="432944"/>
                </a:lnTo>
                <a:lnTo>
                  <a:pt x="313354" y="420201"/>
                </a:lnTo>
                <a:lnTo>
                  <a:pt x="351668" y="400037"/>
                </a:lnTo>
                <a:lnTo>
                  <a:pt x="385048" y="373332"/>
                </a:lnTo>
                <a:lnTo>
                  <a:pt x="412588" y="340965"/>
                </a:lnTo>
                <a:lnTo>
                  <a:pt x="433381" y="303817"/>
                </a:lnTo>
                <a:lnTo>
                  <a:pt x="446522" y="262767"/>
                </a:lnTo>
                <a:lnTo>
                  <a:pt x="451104" y="218693"/>
                </a:lnTo>
                <a:lnTo>
                  <a:pt x="446522" y="174620"/>
                </a:lnTo>
                <a:lnTo>
                  <a:pt x="433381" y="133570"/>
                </a:lnTo>
                <a:lnTo>
                  <a:pt x="412588" y="96422"/>
                </a:lnTo>
                <a:lnTo>
                  <a:pt x="385048" y="64055"/>
                </a:lnTo>
                <a:lnTo>
                  <a:pt x="351668" y="37350"/>
                </a:lnTo>
                <a:lnTo>
                  <a:pt x="313354" y="17186"/>
                </a:lnTo>
                <a:lnTo>
                  <a:pt x="271013" y="4443"/>
                </a:lnTo>
                <a:lnTo>
                  <a:pt x="225551" y="0"/>
                </a:lnTo>
                <a:close/>
              </a:path>
            </a:pathLst>
          </a:custGeom>
          <a:solidFill>
            <a:srgbClr val="FFFFFF"/>
          </a:solidFill>
        </p:spPr>
        <p:txBody>
          <a:bodyPr wrap="square" lIns="0" tIns="0" rIns="0" bIns="0" rtlCol="0"/>
          <a:lstStyle/>
          <a:p/>
        </p:txBody>
      </p:sp>
      <p:sp>
        <p:nvSpPr>
          <p:cNvPr id="80" name="object 80"/>
          <p:cNvSpPr/>
          <p:nvPr/>
        </p:nvSpPr>
        <p:spPr>
          <a:xfrm>
            <a:off x="5362955" y="4957571"/>
            <a:ext cx="190500" cy="330835"/>
          </a:xfrm>
          <a:custGeom>
            <a:avLst/>
            <a:gdLst/>
            <a:ahLst/>
            <a:cxnLst/>
            <a:rect l="l" t="t" r="r" b="b"/>
            <a:pathLst>
              <a:path w="190500" h="330835">
                <a:moveTo>
                  <a:pt x="190500" y="0"/>
                </a:moveTo>
                <a:lnTo>
                  <a:pt x="100965" y="0"/>
                </a:lnTo>
                <a:lnTo>
                  <a:pt x="0" y="330707"/>
                </a:lnTo>
                <a:lnTo>
                  <a:pt x="89535" y="330707"/>
                </a:lnTo>
                <a:lnTo>
                  <a:pt x="190500" y="0"/>
                </a:lnTo>
                <a:close/>
              </a:path>
            </a:pathLst>
          </a:custGeom>
          <a:solidFill>
            <a:srgbClr val="D9D9D9"/>
          </a:solidFill>
        </p:spPr>
        <p:txBody>
          <a:bodyPr wrap="square" lIns="0" tIns="0" rIns="0" bIns="0" rtlCol="0"/>
          <a:lstStyle/>
          <a:p/>
        </p:txBody>
      </p:sp>
      <p:sp>
        <p:nvSpPr>
          <p:cNvPr id="81" name="object 81"/>
          <p:cNvSpPr/>
          <p:nvPr/>
        </p:nvSpPr>
        <p:spPr>
          <a:xfrm>
            <a:off x="6263640" y="4949952"/>
            <a:ext cx="190500" cy="330835"/>
          </a:xfrm>
          <a:custGeom>
            <a:avLst/>
            <a:gdLst/>
            <a:ahLst/>
            <a:cxnLst/>
            <a:rect l="l" t="t" r="r" b="b"/>
            <a:pathLst>
              <a:path w="190500" h="330835">
                <a:moveTo>
                  <a:pt x="190500" y="0"/>
                </a:moveTo>
                <a:lnTo>
                  <a:pt x="100964" y="0"/>
                </a:lnTo>
                <a:lnTo>
                  <a:pt x="0" y="330708"/>
                </a:lnTo>
                <a:lnTo>
                  <a:pt x="89535" y="330708"/>
                </a:lnTo>
                <a:lnTo>
                  <a:pt x="190500" y="0"/>
                </a:lnTo>
                <a:close/>
              </a:path>
            </a:pathLst>
          </a:custGeom>
          <a:solidFill>
            <a:srgbClr val="D9D9D9"/>
          </a:solidFill>
        </p:spPr>
        <p:txBody>
          <a:bodyPr wrap="square" lIns="0" tIns="0" rIns="0" bIns="0" rtlCol="0"/>
          <a:lstStyle/>
          <a:p/>
        </p:txBody>
      </p:sp>
      <p:sp>
        <p:nvSpPr>
          <p:cNvPr id="82" name="object 82"/>
          <p:cNvSpPr/>
          <p:nvPr/>
        </p:nvSpPr>
        <p:spPr>
          <a:xfrm>
            <a:off x="6082284" y="4951476"/>
            <a:ext cx="190500" cy="330835"/>
          </a:xfrm>
          <a:custGeom>
            <a:avLst/>
            <a:gdLst/>
            <a:ahLst/>
            <a:cxnLst/>
            <a:rect l="l" t="t" r="r" b="b"/>
            <a:pathLst>
              <a:path w="190500" h="330835">
                <a:moveTo>
                  <a:pt x="190500" y="0"/>
                </a:moveTo>
                <a:lnTo>
                  <a:pt x="100964" y="0"/>
                </a:lnTo>
                <a:lnTo>
                  <a:pt x="0" y="330708"/>
                </a:lnTo>
                <a:lnTo>
                  <a:pt x="89535" y="330708"/>
                </a:lnTo>
                <a:lnTo>
                  <a:pt x="190500" y="0"/>
                </a:lnTo>
                <a:close/>
              </a:path>
            </a:pathLst>
          </a:custGeom>
          <a:solidFill>
            <a:srgbClr val="D9D9D9"/>
          </a:solidFill>
        </p:spPr>
        <p:txBody>
          <a:bodyPr wrap="square" lIns="0" tIns="0" rIns="0" bIns="0" rtlCol="0"/>
          <a:lstStyle/>
          <a:p/>
        </p:txBody>
      </p:sp>
      <p:sp>
        <p:nvSpPr>
          <p:cNvPr id="83" name="object 83"/>
          <p:cNvSpPr/>
          <p:nvPr/>
        </p:nvSpPr>
        <p:spPr>
          <a:xfrm>
            <a:off x="5652468" y="4949952"/>
            <a:ext cx="328295" cy="318770"/>
          </a:xfrm>
          <a:custGeom>
            <a:avLst/>
            <a:gdLst/>
            <a:ahLst/>
            <a:cxnLst/>
            <a:rect l="l" t="t" r="r" b="b"/>
            <a:pathLst>
              <a:path w="328295" h="318770">
                <a:moveTo>
                  <a:pt x="40052" y="188849"/>
                </a:moveTo>
                <a:lnTo>
                  <a:pt x="13382" y="208915"/>
                </a:lnTo>
                <a:lnTo>
                  <a:pt x="153844" y="315214"/>
                </a:lnTo>
                <a:lnTo>
                  <a:pt x="156638" y="317373"/>
                </a:lnTo>
                <a:lnTo>
                  <a:pt x="160194" y="318516"/>
                </a:lnTo>
                <a:lnTo>
                  <a:pt x="167433" y="318516"/>
                </a:lnTo>
                <a:lnTo>
                  <a:pt x="170989" y="317373"/>
                </a:lnTo>
                <a:lnTo>
                  <a:pt x="173910" y="315214"/>
                </a:lnTo>
                <a:lnTo>
                  <a:pt x="217260" y="282448"/>
                </a:lnTo>
                <a:lnTo>
                  <a:pt x="163877" y="282448"/>
                </a:lnTo>
                <a:lnTo>
                  <a:pt x="40052" y="188849"/>
                </a:lnTo>
                <a:close/>
              </a:path>
              <a:path w="328295" h="318770">
                <a:moveTo>
                  <a:pt x="288210" y="188468"/>
                </a:moveTo>
                <a:lnTo>
                  <a:pt x="163877" y="282448"/>
                </a:lnTo>
                <a:lnTo>
                  <a:pt x="217260" y="282448"/>
                </a:lnTo>
                <a:lnTo>
                  <a:pt x="314880" y="208661"/>
                </a:lnTo>
                <a:lnTo>
                  <a:pt x="288210" y="188468"/>
                </a:lnTo>
                <a:close/>
              </a:path>
              <a:path w="328295" h="318770">
                <a:moveTo>
                  <a:pt x="167433" y="0"/>
                </a:moveTo>
                <a:lnTo>
                  <a:pt x="160321" y="0"/>
                </a:lnTo>
                <a:lnTo>
                  <a:pt x="156765" y="1143"/>
                </a:lnTo>
                <a:lnTo>
                  <a:pt x="153844" y="3302"/>
                </a:lnTo>
                <a:lnTo>
                  <a:pt x="6270" y="114808"/>
                </a:lnTo>
                <a:lnTo>
                  <a:pt x="1557" y="120576"/>
                </a:lnTo>
                <a:lnTo>
                  <a:pt x="0" y="127428"/>
                </a:lnTo>
                <a:lnTo>
                  <a:pt x="1609" y="134256"/>
                </a:lnTo>
                <a:lnTo>
                  <a:pt x="6397" y="139954"/>
                </a:lnTo>
                <a:lnTo>
                  <a:pt x="159686" y="255905"/>
                </a:lnTo>
                <a:lnTo>
                  <a:pt x="168068" y="255905"/>
                </a:lnTo>
                <a:lnTo>
                  <a:pt x="217237" y="218694"/>
                </a:lnTo>
                <a:lnTo>
                  <a:pt x="163877" y="218694"/>
                </a:lnTo>
                <a:lnTo>
                  <a:pt x="43100" y="127381"/>
                </a:lnTo>
                <a:lnTo>
                  <a:pt x="163877" y="36068"/>
                </a:lnTo>
                <a:lnTo>
                  <a:pt x="217237" y="36068"/>
                </a:lnTo>
                <a:lnTo>
                  <a:pt x="173910" y="3302"/>
                </a:lnTo>
                <a:lnTo>
                  <a:pt x="170989" y="1143"/>
                </a:lnTo>
                <a:lnTo>
                  <a:pt x="167433" y="0"/>
                </a:lnTo>
                <a:close/>
              </a:path>
              <a:path w="328295" h="318770">
                <a:moveTo>
                  <a:pt x="217237" y="36068"/>
                </a:moveTo>
                <a:lnTo>
                  <a:pt x="163877" y="36068"/>
                </a:lnTo>
                <a:lnTo>
                  <a:pt x="284654" y="127381"/>
                </a:lnTo>
                <a:lnTo>
                  <a:pt x="163877" y="218694"/>
                </a:lnTo>
                <a:lnTo>
                  <a:pt x="217237" y="218694"/>
                </a:lnTo>
                <a:lnTo>
                  <a:pt x="321357" y="139954"/>
                </a:lnTo>
                <a:lnTo>
                  <a:pt x="326143" y="134238"/>
                </a:lnTo>
                <a:lnTo>
                  <a:pt x="327739" y="127381"/>
                </a:lnTo>
                <a:lnTo>
                  <a:pt x="326143" y="120523"/>
                </a:lnTo>
                <a:lnTo>
                  <a:pt x="321357" y="114808"/>
                </a:lnTo>
                <a:lnTo>
                  <a:pt x="217237" y="36068"/>
                </a:lnTo>
                <a:close/>
              </a:path>
            </a:pathLst>
          </a:custGeom>
          <a:solidFill>
            <a:srgbClr val="64AE45"/>
          </a:solidFill>
        </p:spPr>
        <p:txBody>
          <a:bodyPr wrap="square" lIns="0" tIns="0" rIns="0" bIns="0" rtlCol="0"/>
          <a:lstStyle/>
          <a:p/>
        </p:txBody>
      </p:sp>
      <p:sp>
        <p:nvSpPr>
          <p:cNvPr id="84" name="object 84"/>
          <p:cNvSpPr/>
          <p:nvPr/>
        </p:nvSpPr>
        <p:spPr>
          <a:xfrm>
            <a:off x="5665851" y="5138420"/>
            <a:ext cx="301625" cy="130175"/>
          </a:xfrm>
          <a:custGeom>
            <a:avLst/>
            <a:gdLst/>
            <a:ahLst/>
            <a:cxnLst/>
            <a:rect l="l" t="t" r="r" b="b"/>
            <a:pathLst>
              <a:path w="301625" h="130175">
                <a:moveTo>
                  <a:pt x="274827" y="0"/>
                </a:moveTo>
                <a:lnTo>
                  <a:pt x="301498" y="20192"/>
                </a:lnTo>
                <a:lnTo>
                  <a:pt x="160527" y="126745"/>
                </a:lnTo>
                <a:lnTo>
                  <a:pt x="157607" y="128904"/>
                </a:lnTo>
                <a:lnTo>
                  <a:pt x="154050" y="130047"/>
                </a:lnTo>
                <a:lnTo>
                  <a:pt x="150495" y="130047"/>
                </a:lnTo>
                <a:lnTo>
                  <a:pt x="146812" y="130047"/>
                </a:lnTo>
                <a:lnTo>
                  <a:pt x="143256" y="128904"/>
                </a:lnTo>
                <a:lnTo>
                  <a:pt x="140462" y="126745"/>
                </a:lnTo>
                <a:lnTo>
                  <a:pt x="0" y="20446"/>
                </a:lnTo>
                <a:lnTo>
                  <a:pt x="26670" y="380"/>
                </a:lnTo>
                <a:lnTo>
                  <a:pt x="150495" y="93979"/>
                </a:lnTo>
                <a:lnTo>
                  <a:pt x="274827" y="0"/>
                </a:lnTo>
                <a:close/>
              </a:path>
            </a:pathLst>
          </a:custGeom>
          <a:ln w="9525">
            <a:solidFill>
              <a:srgbClr val="64AE45"/>
            </a:solidFill>
          </a:ln>
        </p:spPr>
        <p:txBody>
          <a:bodyPr wrap="square" lIns="0" tIns="0" rIns="0" bIns="0" rtlCol="0"/>
          <a:lstStyle/>
          <a:p/>
        </p:txBody>
      </p:sp>
      <p:sp>
        <p:nvSpPr>
          <p:cNvPr id="85" name="object 85"/>
          <p:cNvSpPr/>
          <p:nvPr/>
        </p:nvSpPr>
        <p:spPr>
          <a:xfrm>
            <a:off x="5695569" y="4986020"/>
            <a:ext cx="241935" cy="182880"/>
          </a:xfrm>
          <a:custGeom>
            <a:avLst/>
            <a:gdLst/>
            <a:ahLst/>
            <a:cxnLst/>
            <a:rect l="l" t="t" r="r" b="b"/>
            <a:pathLst>
              <a:path w="241935" h="182879">
                <a:moveTo>
                  <a:pt x="120776" y="0"/>
                </a:moveTo>
                <a:lnTo>
                  <a:pt x="0" y="91312"/>
                </a:lnTo>
                <a:lnTo>
                  <a:pt x="120776" y="182625"/>
                </a:lnTo>
                <a:lnTo>
                  <a:pt x="241553" y="91312"/>
                </a:lnTo>
                <a:lnTo>
                  <a:pt x="120776" y="0"/>
                </a:lnTo>
                <a:close/>
              </a:path>
            </a:pathLst>
          </a:custGeom>
          <a:ln w="9525">
            <a:solidFill>
              <a:srgbClr val="64AE45"/>
            </a:solidFill>
          </a:ln>
        </p:spPr>
        <p:txBody>
          <a:bodyPr wrap="square" lIns="0" tIns="0" rIns="0" bIns="0" rtlCol="0"/>
          <a:lstStyle/>
          <a:p/>
        </p:txBody>
      </p:sp>
      <p:sp>
        <p:nvSpPr>
          <p:cNvPr id="86" name="object 86"/>
          <p:cNvSpPr/>
          <p:nvPr/>
        </p:nvSpPr>
        <p:spPr>
          <a:xfrm>
            <a:off x="5652468" y="4949952"/>
            <a:ext cx="328295" cy="255904"/>
          </a:xfrm>
          <a:custGeom>
            <a:avLst/>
            <a:gdLst/>
            <a:ahLst/>
            <a:cxnLst/>
            <a:rect l="l" t="t" r="r" b="b"/>
            <a:pathLst>
              <a:path w="328295" h="255904">
                <a:moveTo>
                  <a:pt x="163877" y="0"/>
                </a:moveTo>
                <a:lnTo>
                  <a:pt x="167433" y="0"/>
                </a:lnTo>
                <a:lnTo>
                  <a:pt x="170989" y="1143"/>
                </a:lnTo>
                <a:lnTo>
                  <a:pt x="173910" y="3302"/>
                </a:lnTo>
                <a:lnTo>
                  <a:pt x="321357" y="114808"/>
                </a:lnTo>
                <a:lnTo>
                  <a:pt x="326143" y="120523"/>
                </a:lnTo>
                <a:lnTo>
                  <a:pt x="327739" y="127381"/>
                </a:lnTo>
                <a:lnTo>
                  <a:pt x="326143" y="134238"/>
                </a:lnTo>
                <a:lnTo>
                  <a:pt x="321357" y="139954"/>
                </a:lnTo>
                <a:lnTo>
                  <a:pt x="173910" y="251460"/>
                </a:lnTo>
                <a:lnTo>
                  <a:pt x="168068" y="255905"/>
                </a:lnTo>
                <a:lnTo>
                  <a:pt x="159686" y="255905"/>
                </a:lnTo>
                <a:lnTo>
                  <a:pt x="153844" y="251460"/>
                </a:lnTo>
                <a:lnTo>
                  <a:pt x="6397" y="139954"/>
                </a:lnTo>
                <a:lnTo>
                  <a:pt x="1609" y="134256"/>
                </a:lnTo>
                <a:lnTo>
                  <a:pt x="0" y="127428"/>
                </a:lnTo>
                <a:lnTo>
                  <a:pt x="1557" y="120576"/>
                </a:lnTo>
                <a:lnTo>
                  <a:pt x="6270" y="114808"/>
                </a:lnTo>
                <a:lnTo>
                  <a:pt x="153844" y="3302"/>
                </a:lnTo>
                <a:lnTo>
                  <a:pt x="156765" y="1143"/>
                </a:lnTo>
                <a:lnTo>
                  <a:pt x="160321" y="0"/>
                </a:lnTo>
                <a:lnTo>
                  <a:pt x="163877" y="0"/>
                </a:lnTo>
                <a:close/>
              </a:path>
            </a:pathLst>
          </a:custGeom>
          <a:ln w="9525">
            <a:solidFill>
              <a:srgbClr val="64AE45"/>
            </a:solidFill>
          </a:ln>
        </p:spPr>
        <p:txBody>
          <a:bodyPr wrap="square" lIns="0" tIns="0" rIns="0" bIns="0" rtlCol="0"/>
          <a:lstStyle/>
          <a:p/>
        </p:txBody>
      </p:sp>
      <p:sp>
        <p:nvSpPr>
          <p:cNvPr id="87" name="object 87"/>
          <p:cNvSpPr txBox="1"/>
          <p:nvPr/>
        </p:nvSpPr>
        <p:spPr>
          <a:xfrm>
            <a:off x="5256657" y="4528184"/>
            <a:ext cx="10972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Verdana" panose="020B0604030504040204"/>
                <a:cs typeface="Verdana" panose="020B0604030504040204"/>
              </a:rPr>
              <a:t>14%</a:t>
            </a:r>
            <a:r>
              <a:rPr sz="1200" b="1" spc="-85" dirty="0">
                <a:solidFill>
                  <a:srgbClr val="585858"/>
                </a:solidFill>
                <a:latin typeface="Verdana" panose="020B0604030504040204"/>
                <a:cs typeface="Verdana" panose="020B0604030504040204"/>
              </a:rPr>
              <a:t> </a:t>
            </a:r>
            <a:r>
              <a:rPr sz="1200" b="1" dirty="0">
                <a:solidFill>
                  <a:srgbClr val="585858"/>
                </a:solidFill>
                <a:latin typeface="微软雅黑" panose="020B0503020204020204" charset="-122"/>
                <a:cs typeface="微软雅黑" panose="020B0503020204020204" charset="-122"/>
              </a:rPr>
              <a:t>企业文化</a:t>
            </a:r>
            <a:endParaRPr sz="1200">
              <a:latin typeface="微软雅黑" panose="020B0503020204020204" charset="-122"/>
              <a:cs typeface="微软雅黑" panose="020B0503020204020204" charset="-122"/>
            </a:endParaRPr>
          </a:p>
        </p:txBody>
      </p:sp>
      <p:sp>
        <p:nvSpPr>
          <p:cNvPr id="91" name="object 91"/>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92" name="object 92"/>
          <p:cNvSpPr txBox="1"/>
          <p:nvPr/>
        </p:nvSpPr>
        <p:spPr>
          <a:xfrm>
            <a:off x="4703445" y="6359916"/>
            <a:ext cx="2606040" cy="142347"/>
          </a:xfrm>
          <a:prstGeom prst="rect">
            <a:avLst/>
          </a:prstGeom>
        </p:spPr>
        <p:txBody>
          <a:bodyPr vert="horz" wrap="square" lIns="0" tIns="19050" rIns="0" bIns="0" rtlCol="0">
            <a:spAutoFit/>
          </a:bodyPr>
          <a:lstStyle/>
          <a:p>
            <a:pPr marL="12700">
              <a:lnSpc>
                <a:spcPct val="100000"/>
              </a:lnSpc>
              <a:spcBef>
                <a:spcPts val="15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Arial" panose="020B0604020202020204"/>
                <a:cs typeface="Arial" panose="020B0604020202020204"/>
              </a:rPr>
              <a:t>Quali</a:t>
            </a:r>
            <a:r>
              <a:rPr sz="800">
                <a:solidFill>
                  <a:srgbClr val="7E7E7E"/>
                </a:solidFill>
                <a:latin typeface="微软雅黑" panose="020B0503020204020204" charset="-122"/>
                <a:cs typeface="微软雅黑" panose="020B0503020204020204" charset="-122"/>
              </a:rPr>
              <a:t>，研究院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93" name="object 93"/>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94" name="object 94"/>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95" name="object 95"/>
          <p:cNvSpPr txBox="1"/>
          <p:nvPr/>
        </p:nvSpPr>
        <p:spPr>
          <a:xfrm>
            <a:off x="3423232"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97" name="object 97"/>
          <p:cNvSpPr txBox="1"/>
          <p:nvPr/>
        </p:nvSpPr>
        <p:spPr>
          <a:xfrm>
            <a:off x="7600008"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88" name="object 88"/>
          <p:cNvSpPr txBox="1"/>
          <p:nvPr/>
        </p:nvSpPr>
        <p:spPr>
          <a:xfrm>
            <a:off x="7174738" y="4518152"/>
            <a:ext cx="9448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Verdana" panose="020B0604030504040204"/>
                <a:cs typeface="Verdana" panose="020B0604030504040204"/>
              </a:rPr>
              <a:t>13%</a:t>
            </a:r>
            <a:r>
              <a:rPr sz="1200" b="1" spc="-85" dirty="0">
                <a:solidFill>
                  <a:srgbClr val="585858"/>
                </a:solidFill>
                <a:latin typeface="Verdana" panose="020B0604030504040204"/>
                <a:cs typeface="Verdana" panose="020B0604030504040204"/>
              </a:rPr>
              <a:t> </a:t>
            </a:r>
            <a:r>
              <a:rPr sz="1200" b="1" dirty="0">
                <a:solidFill>
                  <a:srgbClr val="585858"/>
                </a:solidFill>
                <a:latin typeface="微软雅黑" panose="020B0503020204020204" charset="-122"/>
                <a:cs typeface="微软雅黑" panose="020B0503020204020204" charset="-122"/>
              </a:rPr>
              <a:t>自动化</a:t>
            </a:r>
            <a:endParaRPr sz="1200">
              <a:latin typeface="微软雅黑" panose="020B0503020204020204" charset="-122"/>
              <a:cs typeface="微软雅黑" panose="020B0503020204020204" charset="-122"/>
            </a:endParaRPr>
          </a:p>
        </p:txBody>
      </p:sp>
      <p:sp>
        <p:nvSpPr>
          <p:cNvPr id="89" name="object 89"/>
          <p:cNvSpPr txBox="1"/>
          <p:nvPr/>
        </p:nvSpPr>
        <p:spPr>
          <a:xfrm>
            <a:off x="5243829" y="6067450"/>
            <a:ext cx="10972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Verdana" panose="020B0604030504040204"/>
                <a:cs typeface="Verdana" panose="020B0604030504040204"/>
              </a:rPr>
              <a:t>12%</a:t>
            </a:r>
            <a:r>
              <a:rPr sz="1200" b="1" spc="-85" dirty="0">
                <a:solidFill>
                  <a:srgbClr val="585858"/>
                </a:solidFill>
                <a:latin typeface="Verdana" panose="020B0604030504040204"/>
                <a:cs typeface="Verdana" panose="020B0604030504040204"/>
              </a:rPr>
              <a:t> </a:t>
            </a:r>
            <a:r>
              <a:rPr sz="1200" b="1" dirty="0">
                <a:solidFill>
                  <a:srgbClr val="585858"/>
                </a:solidFill>
                <a:latin typeface="微软雅黑" panose="020B0503020204020204" charset="-122"/>
                <a:cs typeface="微软雅黑" panose="020B0503020204020204" charset="-122"/>
              </a:rPr>
              <a:t>遗留系统</a:t>
            </a:r>
            <a:endParaRPr sz="1200">
              <a:latin typeface="微软雅黑" panose="020B0503020204020204" charset="-122"/>
              <a:cs typeface="微软雅黑" panose="020B0503020204020204" charset="-122"/>
            </a:endParaRPr>
          </a:p>
        </p:txBody>
      </p:sp>
      <p:sp>
        <p:nvSpPr>
          <p:cNvPr id="90" name="object 90"/>
          <p:cNvSpPr txBox="1"/>
          <p:nvPr/>
        </p:nvSpPr>
        <p:spPr>
          <a:xfrm>
            <a:off x="7065644" y="6067450"/>
            <a:ext cx="109728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585858"/>
                </a:solidFill>
                <a:latin typeface="Verdana" panose="020B0604030504040204"/>
                <a:cs typeface="Verdana" panose="020B0604030504040204"/>
              </a:rPr>
              <a:t>11%</a:t>
            </a:r>
            <a:r>
              <a:rPr sz="1200" b="1" spc="-90" dirty="0">
                <a:solidFill>
                  <a:srgbClr val="585858"/>
                </a:solidFill>
                <a:latin typeface="Verdana" panose="020B0604030504040204"/>
                <a:cs typeface="Verdana" panose="020B0604030504040204"/>
              </a:rPr>
              <a:t> </a:t>
            </a:r>
            <a:r>
              <a:rPr sz="1200" b="1" dirty="0">
                <a:solidFill>
                  <a:srgbClr val="585858"/>
                </a:solidFill>
                <a:latin typeface="微软雅黑" panose="020B0503020204020204" charset="-122"/>
                <a:cs typeface="微软雅黑" panose="020B0503020204020204" charset="-122"/>
              </a:rPr>
              <a:t>复杂程度</a:t>
            </a:r>
            <a:endParaRPr sz="1200">
              <a:latin typeface="微软雅黑" panose="020B0503020204020204" charset="-122"/>
              <a:cs typeface="微软雅黑" panose="020B050302020402020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20</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515556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落地实</a:t>
            </a:r>
            <a:r>
              <a:rPr spc="-15" dirty="0"/>
              <a:t>施</a:t>
            </a:r>
            <a:r>
              <a:rPr dirty="0"/>
              <a:t>：阶</a:t>
            </a:r>
            <a:r>
              <a:rPr spc="-15" dirty="0"/>
              <a:t>段</a:t>
            </a:r>
            <a:r>
              <a:rPr dirty="0"/>
              <a:t>路径</a:t>
            </a:r>
            <a:endParaRPr dirty="0"/>
          </a:p>
        </p:txBody>
      </p:sp>
      <p:sp>
        <p:nvSpPr>
          <p:cNvPr id="8" name="object 8"/>
          <p:cNvSpPr txBox="1"/>
          <p:nvPr/>
        </p:nvSpPr>
        <p:spPr>
          <a:xfrm>
            <a:off x="526795" y="1062685"/>
            <a:ext cx="8163559" cy="216471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从资源整合到自动化逐步实</a:t>
            </a:r>
            <a:r>
              <a:rPr sz="2400" dirty="0">
                <a:solidFill>
                  <a:srgbClr val="585858"/>
                </a:solidFill>
                <a:latin typeface="微软雅黑" panose="020B0503020204020204" charset="-122"/>
                <a:cs typeface="微软雅黑" panose="020B0503020204020204" charset="-122"/>
              </a:rPr>
              <a:t>现</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体系建设</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20" dirty="0">
                <a:solidFill>
                  <a:srgbClr val="585858"/>
                </a:solidFill>
                <a:latin typeface="微软雅黑" panose="020B0503020204020204" charset="-122"/>
                <a:cs typeface="微软雅黑" panose="020B0503020204020204" charset="-122"/>
              </a:rPr>
              <a:t>除了企业整体从</a:t>
            </a:r>
            <a:r>
              <a:rPr sz="1200" spc="10" dirty="0">
                <a:solidFill>
                  <a:srgbClr val="585858"/>
                </a:solidFill>
                <a:latin typeface="微软雅黑" panose="020B0503020204020204" charset="-122"/>
                <a:cs typeface="微软雅黑" panose="020B0503020204020204" charset="-122"/>
              </a:rPr>
              <a:t>文</a:t>
            </a:r>
            <a:r>
              <a:rPr sz="1200" spc="2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需</a:t>
            </a:r>
            <a:r>
              <a:rPr sz="1200" spc="20" dirty="0">
                <a:solidFill>
                  <a:srgbClr val="585858"/>
                </a:solidFill>
                <a:latin typeface="微软雅黑" panose="020B0503020204020204" charset="-122"/>
                <a:cs typeface="微软雅黑" panose="020B0503020204020204" charset="-122"/>
              </a:rPr>
              <a:t>要面</a:t>
            </a:r>
            <a:r>
              <a:rPr sz="1200" spc="25" dirty="0">
                <a:solidFill>
                  <a:srgbClr val="585858"/>
                </a:solidFill>
                <a:latin typeface="微软雅黑" panose="020B0503020204020204" charset="-122"/>
                <a:cs typeface="微软雅黑" panose="020B0503020204020204" charset="-122"/>
              </a:rPr>
              <a:t>向</a:t>
            </a:r>
            <a:r>
              <a:rPr sz="1200"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的</a:t>
            </a:r>
            <a:r>
              <a:rPr sz="1200" spc="25" dirty="0">
                <a:solidFill>
                  <a:srgbClr val="585858"/>
                </a:solidFill>
                <a:latin typeface="微软雅黑" panose="020B0503020204020204" charset="-122"/>
                <a:cs typeface="微软雅黑" panose="020B0503020204020204" charset="-122"/>
              </a:rPr>
              <a:t>流</a:t>
            </a:r>
            <a:r>
              <a:rPr sz="1200" spc="10" dirty="0">
                <a:solidFill>
                  <a:srgbClr val="585858"/>
                </a:solidFill>
                <a:latin typeface="微软雅黑" panose="020B0503020204020204" charset="-122"/>
                <a:cs typeface="微软雅黑" panose="020B0503020204020204" charset="-122"/>
              </a:rPr>
              <a:t>程</a:t>
            </a:r>
            <a:r>
              <a:rPr sz="1200" spc="25" dirty="0">
                <a:solidFill>
                  <a:srgbClr val="585858"/>
                </a:solidFill>
                <a:latin typeface="微软雅黑" panose="020B0503020204020204" charset="-122"/>
                <a:cs typeface="微软雅黑" panose="020B0503020204020204" charset="-122"/>
              </a:rPr>
              <a:t>与方法进行调</a:t>
            </a:r>
            <a:r>
              <a:rPr sz="1200" spc="10" dirty="0">
                <a:solidFill>
                  <a:srgbClr val="585858"/>
                </a:solidFill>
                <a:latin typeface="微软雅黑" panose="020B0503020204020204" charset="-122"/>
                <a:cs typeface="微软雅黑" panose="020B0503020204020204" charset="-122"/>
              </a:rPr>
              <a:t>整</a:t>
            </a:r>
            <a:r>
              <a:rPr sz="1200" spc="25" dirty="0">
                <a:solidFill>
                  <a:srgbClr val="585858"/>
                </a:solidFill>
                <a:latin typeface="微软雅黑" panose="020B0503020204020204" charset="-122"/>
                <a:cs typeface="微软雅黑" panose="020B0503020204020204" charset="-122"/>
              </a:rPr>
              <a:t>与适</a:t>
            </a:r>
            <a:r>
              <a:rPr sz="1200" dirty="0">
                <a:solidFill>
                  <a:srgbClr val="585858"/>
                </a:solidFill>
                <a:latin typeface="微软雅黑" panose="020B0503020204020204" charset="-122"/>
                <a:cs typeface="微软雅黑" panose="020B0503020204020204" charset="-122"/>
              </a:rPr>
              <a:t>应</a:t>
            </a:r>
            <a:r>
              <a:rPr sz="1200" spc="20" dirty="0">
                <a:solidFill>
                  <a:srgbClr val="585858"/>
                </a:solidFill>
                <a:latin typeface="微软雅黑" panose="020B0503020204020204" charset="-122"/>
                <a:cs typeface="微软雅黑" panose="020B0503020204020204" charset="-122"/>
              </a:rPr>
              <a:t>，在实践层面</a:t>
            </a:r>
            <a:r>
              <a:rPr sz="1200" spc="10" dirty="0">
                <a:solidFill>
                  <a:srgbClr val="585858"/>
                </a:solidFill>
                <a:latin typeface="微软雅黑" panose="020B0503020204020204" charset="-122"/>
                <a:cs typeface="微软雅黑" panose="020B0503020204020204" charset="-122"/>
              </a:rPr>
              <a:t>上</a:t>
            </a:r>
            <a:r>
              <a:rPr sz="1200" spc="20" dirty="0">
                <a:solidFill>
                  <a:srgbClr val="585858"/>
                </a:solidFill>
                <a:latin typeface="微软雅黑" panose="020B0503020204020204" charset="-122"/>
                <a:cs typeface="微软雅黑" panose="020B0503020204020204" charset="-122"/>
              </a:rPr>
              <a:t>也需</a:t>
            </a:r>
            <a:r>
              <a:rPr sz="1200" spc="10" dirty="0">
                <a:solidFill>
                  <a:srgbClr val="585858"/>
                </a:solidFill>
                <a:latin typeface="微软雅黑" panose="020B0503020204020204" charset="-122"/>
                <a:cs typeface="微软雅黑" panose="020B0503020204020204" charset="-122"/>
              </a:rPr>
              <a:t>要</a:t>
            </a:r>
            <a:r>
              <a:rPr sz="1200" spc="30" dirty="0">
                <a:solidFill>
                  <a:srgbClr val="585858"/>
                </a:solidFill>
                <a:latin typeface="微软雅黑" panose="020B0503020204020204" charset="-122"/>
                <a:cs typeface="微软雅黑" panose="020B0503020204020204" charset="-122"/>
              </a:rPr>
              <a:t>对</a:t>
            </a:r>
            <a:r>
              <a:rPr sz="1200" spc="15"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部门</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开</a:t>
            </a:r>
            <a:r>
              <a:rPr sz="1200" spc="25"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运维</a:t>
            </a:r>
            <a:r>
              <a:rPr sz="1200" spc="20" dirty="0">
                <a:solidFill>
                  <a:srgbClr val="585858"/>
                </a:solidFill>
                <a:latin typeface="微软雅黑" panose="020B0503020204020204" charset="-122"/>
                <a:cs typeface="微软雅黑" panose="020B0503020204020204" charset="-122"/>
              </a:rPr>
              <a:t>流程</a:t>
            </a:r>
            <a:r>
              <a:rPr sz="1200" dirty="0">
                <a:solidFill>
                  <a:srgbClr val="585858"/>
                </a:solidFill>
                <a:latin typeface="微软雅黑" panose="020B0503020204020204" charset="-122"/>
                <a:cs typeface="微软雅黑" panose="020B0503020204020204" charset="-122"/>
              </a:rPr>
              <a:t>进 </a:t>
            </a:r>
            <a:r>
              <a:rPr sz="1200" spc="20" dirty="0">
                <a:solidFill>
                  <a:srgbClr val="585858"/>
                </a:solidFill>
                <a:latin typeface="微软雅黑" panose="020B0503020204020204" charset="-122"/>
                <a:cs typeface="微软雅黑" panose="020B0503020204020204" charset="-122"/>
              </a:rPr>
              <a:t>行逐</a:t>
            </a:r>
            <a:r>
              <a:rPr sz="1200" spc="10" dirty="0">
                <a:solidFill>
                  <a:srgbClr val="585858"/>
                </a:solidFill>
                <a:latin typeface="微软雅黑" panose="020B0503020204020204" charset="-122"/>
                <a:cs typeface="微软雅黑" panose="020B0503020204020204" charset="-122"/>
              </a:rPr>
              <a:t>步</a:t>
            </a:r>
            <a:r>
              <a:rPr sz="1200" spc="20" dirty="0">
                <a:solidFill>
                  <a:srgbClr val="585858"/>
                </a:solidFill>
                <a:latin typeface="微软雅黑" panose="020B0503020204020204" charset="-122"/>
                <a:cs typeface="微软雅黑" panose="020B0503020204020204" charset="-122"/>
              </a:rPr>
              <a:t>的改</a:t>
            </a:r>
            <a:r>
              <a:rPr sz="1200" spc="10" dirty="0">
                <a:solidFill>
                  <a:srgbClr val="585858"/>
                </a:solidFill>
                <a:latin typeface="微软雅黑" panose="020B0503020204020204" charset="-122"/>
                <a:cs typeface="微软雅黑" panose="020B0503020204020204" charset="-122"/>
              </a:rPr>
              <a:t>造</a:t>
            </a:r>
            <a:r>
              <a:rPr sz="1200" spc="20" dirty="0">
                <a:solidFill>
                  <a:srgbClr val="585858"/>
                </a:solidFill>
                <a:latin typeface="微软雅黑" panose="020B0503020204020204" charset="-122"/>
                <a:cs typeface="微软雅黑" panose="020B0503020204020204" charset="-122"/>
              </a:rPr>
              <a:t>与升级</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这一</a:t>
            </a:r>
            <a:r>
              <a:rPr sz="1200" spc="10" dirty="0">
                <a:solidFill>
                  <a:srgbClr val="585858"/>
                </a:solidFill>
                <a:latin typeface="微软雅黑" panose="020B0503020204020204" charset="-122"/>
                <a:cs typeface="微软雅黑" panose="020B0503020204020204" charset="-122"/>
              </a:rPr>
              <a:t>过</a:t>
            </a:r>
            <a:r>
              <a:rPr sz="1200" spc="20" dirty="0">
                <a:solidFill>
                  <a:srgbClr val="585858"/>
                </a:solidFill>
                <a:latin typeface="微软雅黑" panose="020B0503020204020204" charset="-122"/>
                <a:cs typeface="微软雅黑" panose="020B0503020204020204" charset="-122"/>
              </a:rPr>
              <a:t>程不</a:t>
            </a:r>
            <a:r>
              <a:rPr sz="1200" spc="10" dirty="0">
                <a:solidFill>
                  <a:srgbClr val="585858"/>
                </a:solidFill>
                <a:latin typeface="微软雅黑" panose="020B0503020204020204" charset="-122"/>
                <a:cs typeface="微软雅黑" panose="020B0503020204020204" charset="-122"/>
              </a:rPr>
              <a:t>是</a:t>
            </a:r>
            <a:r>
              <a:rPr sz="1200" spc="20"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蹴</a:t>
            </a:r>
            <a:r>
              <a:rPr sz="1200" spc="20" dirty="0">
                <a:solidFill>
                  <a:srgbClr val="585858"/>
                </a:solidFill>
                <a:latin typeface="微软雅黑" panose="020B0503020204020204" charset="-122"/>
                <a:cs typeface="微软雅黑" panose="020B0503020204020204" charset="-122"/>
              </a:rPr>
              <a:t>而</a:t>
            </a:r>
            <a:r>
              <a:rPr sz="1200" spc="10" dirty="0">
                <a:solidFill>
                  <a:srgbClr val="585858"/>
                </a:solidFill>
                <a:latin typeface="微软雅黑" panose="020B0503020204020204" charset="-122"/>
                <a:cs typeface="微软雅黑" panose="020B0503020204020204" charset="-122"/>
              </a:rPr>
              <a:t>就</a:t>
            </a:r>
            <a:r>
              <a:rPr sz="1200" spc="35"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不</a:t>
            </a:r>
            <a:r>
              <a:rPr sz="1200" spc="20" dirty="0">
                <a:solidFill>
                  <a:srgbClr val="585858"/>
                </a:solidFill>
                <a:latin typeface="微软雅黑" panose="020B0503020204020204" charset="-122"/>
                <a:cs typeface="微软雅黑" panose="020B0503020204020204" charset="-122"/>
              </a:rPr>
              <a:t>同</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企业</a:t>
            </a:r>
            <a:r>
              <a:rPr sz="1200" spc="10" dirty="0">
                <a:solidFill>
                  <a:srgbClr val="585858"/>
                </a:solidFill>
                <a:latin typeface="微软雅黑" panose="020B0503020204020204" charset="-122"/>
                <a:cs typeface="微软雅黑" panose="020B0503020204020204" charset="-122"/>
              </a:rPr>
              <a:t>也</a:t>
            </a:r>
            <a:r>
              <a:rPr sz="1200" spc="20" dirty="0">
                <a:solidFill>
                  <a:srgbClr val="585858"/>
                </a:solidFill>
                <a:latin typeface="微软雅黑" panose="020B0503020204020204" charset="-122"/>
                <a:cs typeface="微软雅黑" panose="020B0503020204020204" charset="-122"/>
              </a:rPr>
              <a:t>可</a:t>
            </a:r>
            <a:r>
              <a:rPr sz="1200" spc="10" dirty="0">
                <a:solidFill>
                  <a:srgbClr val="585858"/>
                </a:solidFill>
                <a:latin typeface="微软雅黑" panose="020B0503020204020204" charset="-122"/>
                <a:cs typeface="微软雅黑" panose="020B0503020204020204" charset="-122"/>
              </a:rPr>
              <a:t>以</a:t>
            </a:r>
            <a:r>
              <a:rPr sz="1200" spc="20" dirty="0">
                <a:solidFill>
                  <a:srgbClr val="585858"/>
                </a:solidFill>
                <a:latin typeface="微软雅黑" panose="020B0503020204020204" charset="-122"/>
                <a:cs typeface="微软雅黑" panose="020B0503020204020204" charset="-122"/>
              </a:rPr>
              <a:t>通过</a:t>
            </a:r>
            <a:r>
              <a:rPr sz="1200" spc="10" dirty="0">
                <a:solidFill>
                  <a:srgbClr val="585858"/>
                </a:solidFill>
                <a:latin typeface="微软雅黑" panose="020B0503020204020204" charset="-122"/>
                <a:cs typeface="微软雅黑" panose="020B0503020204020204" charset="-122"/>
              </a:rPr>
              <a:t>不</a:t>
            </a:r>
            <a:r>
              <a:rPr sz="1200" spc="20" dirty="0">
                <a:solidFill>
                  <a:srgbClr val="585858"/>
                </a:solidFill>
                <a:latin typeface="微软雅黑" panose="020B0503020204020204" charset="-122"/>
                <a:cs typeface="微软雅黑" panose="020B0503020204020204" charset="-122"/>
              </a:rPr>
              <a:t>同</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路径</a:t>
            </a:r>
            <a:r>
              <a:rPr sz="1200" spc="10" dirty="0">
                <a:solidFill>
                  <a:srgbClr val="585858"/>
                </a:solidFill>
                <a:latin typeface="微软雅黑" panose="020B0503020204020204" charset="-122"/>
                <a:cs typeface="微软雅黑" panose="020B0503020204020204" charset="-122"/>
              </a:rPr>
              <a:t>来</a:t>
            </a:r>
            <a:r>
              <a:rPr sz="1200" spc="20" dirty="0">
                <a:solidFill>
                  <a:srgbClr val="585858"/>
                </a:solidFill>
                <a:latin typeface="微软雅黑" panose="020B0503020204020204" charset="-122"/>
                <a:cs typeface="微软雅黑" panose="020B0503020204020204" charset="-122"/>
              </a:rPr>
              <a:t>打</a:t>
            </a:r>
            <a:r>
              <a:rPr sz="1200" spc="10" dirty="0">
                <a:solidFill>
                  <a:srgbClr val="585858"/>
                </a:solidFill>
                <a:latin typeface="微软雅黑" panose="020B0503020204020204" charset="-122"/>
                <a:cs typeface="微软雅黑" panose="020B0503020204020204" charset="-122"/>
              </a:rPr>
              <a:t>造</a:t>
            </a:r>
            <a:r>
              <a:rPr sz="1200" spc="20" dirty="0">
                <a:solidFill>
                  <a:srgbClr val="585858"/>
                </a:solidFill>
                <a:latin typeface="微软雅黑" panose="020B0503020204020204" charset="-122"/>
                <a:cs typeface="微软雅黑" panose="020B0503020204020204" charset="-122"/>
              </a:rPr>
              <a:t>最适</a:t>
            </a:r>
            <a:r>
              <a:rPr sz="1200" spc="10" dirty="0">
                <a:solidFill>
                  <a:srgbClr val="585858"/>
                </a:solidFill>
                <a:latin typeface="微软雅黑" panose="020B0503020204020204" charset="-122"/>
                <a:cs typeface="微软雅黑" panose="020B0503020204020204" charset="-122"/>
              </a:rPr>
              <a:t>合</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自</a:t>
            </a:r>
            <a:r>
              <a:rPr sz="1200" spc="55" dirty="0">
                <a:solidFill>
                  <a:srgbClr val="585858"/>
                </a:solidFill>
                <a:latin typeface="微软雅黑" panose="020B0503020204020204" charset="-122"/>
                <a:cs typeface="微软雅黑" panose="020B0503020204020204" charset="-122"/>
              </a:rPr>
              <a:t>身</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方法</a:t>
            </a:r>
            <a:r>
              <a:rPr sz="1200" dirty="0">
                <a:solidFill>
                  <a:srgbClr val="585858"/>
                </a:solidFill>
                <a:latin typeface="微软雅黑" panose="020B0503020204020204" charset="-122"/>
                <a:cs typeface="微软雅黑" panose="020B0503020204020204" charset="-122"/>
              </a:rPr>
              <a:t>。 </a:t>
            </a:r>
            <a:r>
              <a:rPr sz="1200" spc="20" dirty="0">
                <a:solidFill>
                  <a:srgbClr val="585858"/>
                </a:solidFill>
                <a:latin typeface="微软雅黑" panose="020B0503020204020204" charset="-122"/>
                <a:cs typeface="微软雅黑" panose="020B0503020204020204" charset="-122"/>
              </a:rPr>
              <a:t>一般</a:t>
            </a:r>
            <a:r>
              <a:rPr sz="1200" spc="10" dirty="0">
                <a:solidFill>
                  <a:srgbClr val="585858"/>
                </a:solidFill>
                <a:latin typeface="微软雅黑" panose="020B0503020204020204" charset="-122"/>
                <a:cs typeface="微软雅黑" panose="020B0503020204020204" charset="-122"/>
              </a:rPr>
              <a:t>而</a:t>
            </a:r>
            <a:r>
              <a:rPr sz="1200" spc="25" dirty="0">
                <a:solidFill>
                  <a:srgbClr val="585858"/>
                </a:solidFill>
                <a:latin typeface="微软雅黑" panose="020B0503020204020204" charset="-122"/>
                <a:cs typeface="微软雅黑" panose="020B0503020204020204" charset="-122"/>
              </a:rPr>
              <a:t>言，</a:t>
            </a:r>
            <a:r>
              <a:rPr sz="1200" spc="10" dirty="0">
                <a:solidFill>
                  <a:srgbClr val="585858"/>
                </a:solidFill>
                <a:latin typeface="微软雅黑" panose="020B0503020204020204" charset="-122"/>
                <a:cs typeface="微软雅黑" panose="020B0503020204020204" charset="-122"/>
              </a:rPr>
              <a:t>企</a:t>
            </a:r>
            <a:r>
              <a:rPr sz="1200" spc="20" dirty="0">
                <a:solidFill>
                  <a:srgbClr val="585858"/>
                </a:solidFill>
                <a:latin typeface="微软雅黑" panose="020B0503020204020204" charset="-122"/>
                <a:cs typeface="微软雅黑" panose="020B0503020204020204" charset="-122"/>
              </a:rPr>
              <a:t>业实</a:t>
            </a:r>
            <a:r>
              <a:rPr sz="1200" spc="15" dirty="0">
                <a:solidFill>
                  <a:srgbClr val="585858"/>
                </a:solidFill>
                <a:latin typeface="微软雅黑" panose="020B0503020204020204" charset="-122"/>
                <a:cs typeface="微软雅黑" panose="020B0503020204020204" charset="-122"/>
              </a:rPr>
              <a:t>现</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落地</a:t>
            </a:r>
            <a:r>
              <a:rPr sz="1200" spc="10" dirty="0">
                <a:solidFill>
                  <a:srgbClr val="585858"/>
                </a:solidFill>
                <a:latin typeface="微软雅黑" panose="020B0503020204020204" charset="-122"/>
                <a:cs typeface="微软雅黑" panose="020B0503020204020204" charset="-122"/>
              </a:rPr>
              <a:t>需</a:t>
            </a:r>
            <a:r>
              <a:rPr sz="1200" spc="20" dirty="0">
                <a:solidFill>
                  <a:srgbClr val="585858"/>
                </a:solidFill>
                <a:latin typeface="微软雅黑" panose="020B0503020204020204" charset="-122"/>
                <a:cs typeface="微软雅黑" panose="020B0503020204020204" charset="-122"/>
              </a:rPr>
              <a:t>要</a:t>
            </a:r>
            <a:r>
              <a:rPr sz="1200" spc="10" dirty="0">
                <a:solidFill>
                  <a:srgbClr val="585858"/>
                </a:solidFill>
                <a:latin typeface="微软雅黑" panose="020B0503020204020204" charset="-122"/>
                <a:cs typeface="微软雅黑" panose="020B0503020204020204" charset="-122"/>
              </a:rPr>
              <a:t>经历</a:t>
            </a:r>
            <a:r>
              <a:rPr sz="1200" spc="20" dirty="0">
                <a:solidFill>
                  <a:srgbClr val="585858"/>
                </a:solidFill>
                <a:latin typeface="微软雅黑" panose="020B0503020204020204" charset="-122"/>
                <a:cs typeface="微软雅黑" panose="020B0503020204020204" charset="-122"/>
              </a:rPr>
              <a:t>五个</a:t>
            </a:r>
            <a:r>
              <a:rPr sz="1200" spc="10" dirty="0">
                <a:solidFill>
                  <a:srgbClr val="585858"/>
                </a:solidFill>
                <a:latin typeface="微软雅黑" panose="020B0503020204020204" charset="-122"/>
                <a:cs typeface="微软雅黑" panose="020B0503020204020204" charset="-122"/>
              </a:rPr>
              <a:t>阶</a:t>
            </a:r>
            <a:r>
              <a:rPr sz="1200" spc="35" dirty="0">
                <a:solidFill>
                  <a:srgbClr val="585858"/>
                </a:solidFill>
                <a:latin typeface="微软雅黑" panose="020B0503020204020204" charset="-122"/>
                <a:cs typeface="微软雅黑" panose="020B0503020204020204" charset="-122"/>
              </a:rPr>
              <a:t>段</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首先</a:t>
            </a:r>
            <a:r>
              <a:rPr sz="1200" spc="10" dirty="0">
                <a:solidFill>
                  <a:srgbClr val="585858"/>
                </a:solidFill>
                <a:latin typeface="微软雅黑" panose="020B0503020204020204" charset="-122"/>
                <a:cs typeface="微软雅黑" panose="020B0503020204020204" charset="-122"/>
              </a:rPr>
              <a:t>要</a:t>
            </a:r>
            <a:r>
              <a:rPr sz="1200" spc="2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现</a:t>
            </a:r>
            <a:r>
              <a:rPr sz="1200" spc="20" dirty="0">
                <a:solidFill>
                  <a:srgbClr val="585858"/>
                </a:solidFill>
                <a:latin typeface="微软雅黑" panose="020B0503020204020204" charset="-122"/>
                <a:cs typeface="微软雅黑" panose="020B0503020204020204" charset="-122"/>
              </a:rPr>
              <a:t>企业</a:t>
            </a:r>
            <a:r>
              <a:rPr sz="1200" spc="10" dirty="0">
                <a:solidFill>
                  <a:srgbClr val="585858"/>
                </a:solidFill>
                <a:latin typeface="微软雅黑" panose="020B0503020204020204" charset="-122"/>
                <a:cs typeface="微软雅黑" panose="020B0503020204020204" charset="-122"/>
              </a:rPr>
              <a:t>内</a:t>
            </a:r>
            <a:r>
              <a:rPr sz="1200" spc="20" dirty="0">
                <a:solidFill>
                  <a:srgbClr val="585858"/>
                </a:solidFill>
                <a:latin typeface="微软雅黑" panose="020B0503020204020204" charset="-122"/>
                <a:cs typeface="微软雅黑" panose="020B0503020204020204" charset="-122"/>
              </a:rPr>
              <a:t>部</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资源</a:t>
            </a:r>
            <a:r>
              <a:rPr sz="1200" spc="10" dirty="0">
                <a:solidFill>
                  <a:srgbClr val="585858"/>
                </a:solidFill>
                <a:latin typeface="微软雅黑" panose="020B0503020204020204" charset="-122"/>
                <a:cs typeface="微软雅黑" panose="020B0503020204020204" charset="-122"/>
              </a:rPr>
              <a:t>整</a:t>
            </a:r>
            <a:r>
              <a:rPr sz="1200" spc="40" dirty="0">
                <a:solidFill>
                  <a:srgbClr val="585858"/>
                </a:solidFill>
                <a:latin typeface="微软雅黑" panose="020B0503020204020204" charset="-122"/>
                <a:cs typeface="微软雅黑" panose="020B0503020204020204" charset="-122"/>
              </a:rPr>
              <a:t>合</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提高</a:t>
            </a:r>
            <a:r>
              <a:rPr sz="1200" spc="10" dirty="0">
                <a:solidFill>
                  <a:srgbClr val="585858"/>
                </a:solidFill>
                <a:latin typeface="微软雅黑" panose="020B0503020204020204" charset="-122"/>
                <a:cs typeface="微软雅黑" panose="020B0503020204020204" charset="-122"/>
              </a:rPr>
              <a:t>资</a:t>
            </a:r>
            <a:r>
              <a:rPr sz="1200" spc="20" dirty="0">
                <a:solidFill>
                  <a:srgbClr val="585858"/>
                </a:solidFill>
                <a:latin typeface="微软雅黑" panose="020B0503020204020204" charset="-122"/>
                <a:cs typeface="微软雅黑" panose="020B0503020204020204" charset="-122"/>
              </a:rPr>
              <a:t>产</a:t>
            </a:r>
            <a:r>
              <a:rPr sz="1200" spc="1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任务</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可</a:t>
            </a:r>
            <a:r>
              <a:rPr sz="1200" spc="10" dirty="0">
                <a:solidFill>
                  <a:srgbClr val="585858"/>
                </a:solidFill>
                <a:latin typeface="微软雅黑" panose="020B0503020204020204" charset="-122"/>
                <a:cs typeface="微软雅黑" panose="020B0503020204020204" charset="-122"/>
              </a:rPr>
              <a:t>见</a:t>
            </a:r>
            <a:r>
              <a:rPr sz="1200" spc="20" dirty="0">
                <a:solidFill>
                  <a:srgbClr val="585858"/>
                </a:solidFill>
                <a:latin typeface="微软雅黑" panose="020B0503020204020204" charset="-122"/>
                <a:cs typeface="微软雅黑" panose="020B0503020204020204" charset="-122"/>
              </a:rPr>
              <a:t>性；</a:t>
            </a:r>
            <a:r>
              <a:rPr sz="1200" dirty="0">
                <a:solidFill>
                  <a:srgbClr val="585858"/>
                </a:solidFill>
                <a:latin typeface="微软雅黑" panose="020B0503020204020204" charset="-122"/>
                <a:cs typeface="微软雅黑" panose="020B0503020204020204" charset="-122"/>
              </a:rPr>
              <a:t>其 </a:t>
            </a:r>
            <a:r>
              <a:rPr sz="1200" spc="10" dirty="0">
                <a:solidFill>
                  <a:srgbClr val="585858"/>
                </a:solidFill>
                <a:latin typeface="微软雅黑" panose="020B0503020204020204" charset="-122"/>
                <a:cs typeface="微软雅黑" panose="020B0503020204020204" charset="-122"/>
              </a:rPr>
              <a:t>次是构建</a:t>
            </a:r>
            <a:r>
              <a:rPr sz="1200" dirty="0">
                <a:solidFill>
                  <a:srgbClr val="585858"/>
                </a:solidFill>
                <a:latin typeface="微软雅黑" panose="020B0503020204020204" charset="-122"/>
                <a:cs typeface="微软雅黑" panose="020B0503020204020204" charset="-122"/>
              </a:rPr>
              <a:t>统</a:t>
            </a:r>
            <a:r>
              <a:rPr sz="1200" spc="15" dirty="0">
                <a:solidFill>
                  <a:srgbClr val="585858"/>
                </a:solidFill>
                <a:latin typeface="微软雅黑" panose="020B0503020204020204" charset="-122"/>
                <a:cs typeface="微软雅黑" panose="020B0503020204020204" charset="-122"/>
              </a:rPr>
              <a:t>一</a:t>
            </a:r>
            <a:r>
              <a:rPr sz="1200" spc="10" dirty="0">
                <a:solidFill>
                  <a:srgbClr val="585858"/>
                </a:solidFill>
                <a:latin typeface="微软雅黑" panose="020B0503020204020204" charset="-122"/>
                <a:cs typeface="微软雅黑" panose="020B0503020204020204" charset="-122"/>
              </a:rPr>
              <a:t>、流</a:t>
            </a:r>
            <a:r>
              <a:rPr sz="1200" dirty="0">
                <a:solidFill>
                  <a:srgbClr val="585858"/>
                </a:solidFill>
                <a:latin typeface="微软雅黑" panose="020B0503020204020204" charset="-122"/>
                <a:cs typeface="微软雅黑" panose="020B0503020204020204" charset="-122"/>
              </a:rPr>
              <a:t>畅的</a:t>
            </a:r>
            <a:r>
              <a:rPr sz="1200" spc="10" dirty="0">
                <a:solidFill>
                  <a:srgbClr val="585858"/>
                </a:solidFill>
                <a:latin typeface="微软雅黑" panose="020B0503020204020204" charset="-122"/>
                <a:cs typeface="微软雅黑" panose="020B0503020204020204" charset="-122"/>
              </a:rPr>
              <a:t>线上和线</a:t>
            </a:r>
            <a:r>
              <a:rPr sz="1200" dirty="0">
                <a:solidFill>
                  <a:srgbClr val="585858"/>
                </a:solidFill>
                <a:latin typeface="微软雅黑" panose="020B0503020204020204" charset="-122"/>
                <a:cs typeface="微软雅黑" panose="020B0503020204020204" charset="-122"/>
              </a:rPr>
              <a:t>下</a:t>
            </a:r>
            <a:r>
              <a:rPr sz="1200" spc="10" dirty="0">
                <a:solidFill>
                  <a:srgbClr val="585858"/>
                </a:solidFill>
                <a:latin typeface="微软雅黑" panose="020B0503020204020204" charset="-122"/>
                <a:cs typeface="微软雅黑" panose="020B0503020204020204" charset="-122"/>
              </a:rPr>
              <a:t>工作环</a:t>
            </a:r>
            <a:r>
              <a:rPr sz="1200" dirty="0">
                <a:solidFill>
                  <a:srgbClr val="585858"/>
                </a:solidFill>
                <a:latin typeface="微软雅黑" panose="020B0503020204020204" charset="-122"/>
                <a:cs typeface="微软雅黑" panose="020B0503020204020204" charset="-122"/>
              </a:rPr>
              <a:t>境及</a:t>
            </a:r>
            <a:r>
              <a:rPr sz="1200" spc="10" dirty="0">
                <a:solidFill>
                  <a:srgbClr val="585858"/>
                </a:solidFill>
                <a:latin typeface="微软雅黑" panose="020B0503020204020204" charset="-122"/>
                <a:cs typeface="微软雅黑" panose="020B0503020204020204" charset="-122"/>
              </a:rPr>
              <a:t>流</a:t>
            </a:r>
            <a:r>
              <a:rPr sz="1200" spc="25"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，接</a:t>
            </a:r>
            <a:r>
              <a:rPr sz="1200" dirty="0">
                <a:solidFill>
                  <a:srgbClr val="585858"/>
                </a:solidFill>
                <a:latin typeface="微软雅黑" panose="020B0503020204020204" charset="-122"/>
                <a:cs typeface="微软雅黑" panose="020B0503020204020204" charset="-122"/>
              </a:rPr>
              <a:t>着</a:t>
            </a:r>
            <a:r>
              <a:rPr sz="1200" spc="10" dirty="0">
                <a:solidFill>
                  <a:srgbClr val="585858"/>
                </a:solidFill>
                <a:latin typeface="微软雅黑" panose="020B0503020204020204" charset="-122"/>
                <a:cs typeface="微软雅黑" panose="020B0503020204020204" charset="-122"/>
              </a:rPr>
              <a:t>要搭建</a:t>
            </a:r>
            <a:r>
              <a:rPr sz="1200" dirty="0">
                <a:solidFill>
                  <a:srgbClr val="585858"/>
                </a:solidFill>
                <a:latin typeface="微软雅黑" panose="020B0503020204020204" charset="-122"/>
                <a:cs typeface="微软雅黑" panose="020B0503020204020204" charset="-122"/>
              </a:rPr>
              <a:t>能够</a:t>
            </a:r>
            <a:r>
              <a:rPr sz="1200" spc="10" dirty="0">
                <a:solidFill>
                  <a:srgbClr val="585858"/>
                </a:solidFill>
                <a:latin typeface="微软雅黑" panose="020B0503020204020204" charset="-122"/>
                <a:cs typeface="微软雅黑" panose="020B0503020204020204" charset="-122"/>
              </a:rPr>
              <a:t>有效合作</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团队体</a:t>
            </a:r>
            <a:r>
              <a:rPr sz="1200" spc="15" dirty="0">
                <a:solidFill>
                  <a:srgbClr val="585858"/>
                </a:solidFill>
                <a:latin typeface="微软雅黑" panose="020B0503020204020204" charset="-122"/>
                <a:cs typeface="微软雅黑" panose="020B0503020204020204" charset="-122"/>
              </a:rPr>
              <a:t>系</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加强资源</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共享</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然</a:t>
            </a:r>
            <a:r>
              <a:rPr sz="1200" dirty="0">
                <a:solidFill>
                  <a:srgbClr val="585858"/>
                </a:solidFill>
                <a:latin typeface="微软雅黑" panose="020B0503020204020204" charset="-122"/>
                <a:cs typeface="微软雅黑" panose="020B0503020204020204" charset="-122"/>
              </a:rPr>
              <a:t>后</a:t>
            </a:r>
            <a:r>
              <a:rPr sz="1200" spc="20" dirty="0">
                <a:solidFill>
                  <a:srgbClr val="585858"/>
                </a:solidFill>
                <a:latin typeface="微软雅黑" panose="020B0503020204020204" charset="-122"/>
                <a:cs typeface="微软雅黑" panose="020B0503020204020204" charset="-122"/>
              </a:rPr>
              <a:t>借助</a:t>
            </a:r>
            <a:r>
              <a:rPr sz="1200" dirty="0">
                <a:solidFill>
                  <a:srgbClr val="585858"/>
                </a:solidFill>
                <a:latin typeface="微软雅黑" panose="020B0503020204020204" charset="-122"/>
                <a:cs typeface="微软雅黑" panose="020B0503020204020204" charset="-122"/>
              </a:rPr>
              <a:t>一 </a:t>
            </a:r>
            <a:r>
              <a:rPr sz="1200" spc="20" dirty="0">
                <a:solidFill>
                  <a:srgbClr val="585858"/>
                </a:solidFill>
                <a:latin typeface="微软雅黑" panose="020B0503020204020204" charset="-122"/>
                <a:cs typeface="微软雅黑" panose="020B0503020204020204" charset="-122"/>
              </a:rPr>
              <a:t>系列</a:t>
            </a:r>
            <a:r>
              <a:rPr sz="1200" spc="10" dirty="0">
                <a:solidFill>
                  <a:srgbClr val="585858"/>
                </a:solidFill>
                <a:latin typeface="微软雅黑" panose="020B0503020204020204" charset="-122"/>
                <a:cs typeface="微软雅黑" panose="020B0503020204020204" charset="-122"/>
              </a:rPr>
              <a:t>信</a:t>
            </a:r>
            <a:r>
              <a:rPr sz="1200" spc="20" dirty="0">
                <a:solidFill>
                  <a:srgbClr val="585858"/>
                </a:solidFill>
                <a:latin typeface="微软雅黑" panose="020B0503020204020204" charset="-122"/>
                <a:cs typeface="微软雅黑" panose="020B0503020204020204" charset="-122"/>
              </a:rPr>
              <a:t>息化</a:t>
            </a:r>
            <a:r>
              <a:rPr sz="1200" spc="30" dirty="0">
                <a:solidFill>
                  <a:srgbClr val="585858"/>
                </a:solidFill>
                <a:latin typeface="微软雅黑" panose="020B0503020204020204" charset="-122"/>
                <a:cs typeface="微软雅黑" panose="020B0503020204020204" charset="-122"/>
              </a:rPr>
              <a:t>的</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工具</a:t>
            </a:r>
            <a:r>
              <a:rPr sz="1200" spc="10" dirty="0">
                <a:solidFill>
                  <a:srgbClr val="585858"/>
                </a:solidFill>
                <a:latin typeface="微软雅黑" panose="020B0503020204020204" charset="-122"/>
                <a:cs typeface="微软雅黑" panose="020B0503020204020204" charset="-122"/>
              </a:rPr>
              <a:t>构</a:t>
            </a:r>
            <a:r>
              <a:rPr sz="1200" spc="20" dirty="0">
                <a:solidFill>
                  <a:srgbClr val="585858"/>
                </a:solidFill>
                <a:latin typeface="微软雅黑" panose="020B0503020204020204" charset="-122"/>
                <a:cs typeface="微软雅黑" panose="020B0503020204020204" charset="-122"/>
              </a:rPr>
              <a:t>建企</a:t>
            </a:r>
            <a:r>
              <a:rPr sz="1200" spc="1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自</a:t>
            </a:r>
            <a:r>
              <a:rPr sz="1200" spc="20" dirty="0">
                <a:solidFill>
                  <a:srgbClr val="585858"/>
                </a:solidFill>
                <a:latin typeface="微软雅黑" panose="020B0503020204020204" charset="-122"/>
                <a:cs typeface="微软雅黑" panose="020B0503020204020204" charset="-122"/>
              </a:rPr>
              <a:t>动</a:t>
            </a:r>
            <a:r>
              <a:rPr sz="1200" spc="1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开发</a:t>
            </a:r>
            <a:r>
              <a:rPr sz="1200" spc="10" dirty="0">
                <a:solidFill>
                  <a:srgbClr val="585858"/>
                </a:solidFill>
                <a:latin typeface="微软雅黑" panose="020B0503020204020204" charset="-122"/>
                <a:cs typeface="微软雅黑" panose="020B0503020204020204" charset="-122"/>
              </a:rPr>
              <a:t>运</a:t>
            </a:r>
            <a:r>
              <a:rPr sz="1200" spc="2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流</a:t>
            </a:r>
            <a:r>
              <a:rPr sz="1200" spc="20" dirty="0">
                <a:solidFill>
                  <a:srgbClr val="585858"/>
                </a:solidFill>
                <a:latin typeface="微软雅黑" panose="020B0503020204020204" charset="-122"/>
                <a:cs typeface="微软雅黑" panose="020B0503020204020204" charset="-122"/>
              </a:rPr>
              <a:t>水</a:t>
            </a:r>
            <a:r>
              <a:rPr sz="1200" spc="45" dirty="0">
                <a:solidFill>
                  <a:srgbClr val="585858"/>
                </a:solidFill>
                <a:latin typeface="微软雅黑" panose="020B0503020204020204" charset="-122"/>
                <a:cs typeface="微软雅黑" panose="020B0503020204020204" charset="-122"/>
              </a:rPr>
              <a:t>线</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并</a:t>
            </a:r>
            <a:r>
              <a:rPr sz="1200" spc="10" dirty="0">
                <a:solidFill>
                  <a:srgbClr val="585858"/>
                </a:solidFill>
                <a:latin typeface="微软雅黑" panose="020B0503020204020204" charset="-122"/>
                <a:cs typeface="微软雅黑" panose="020B0503020204020204" charset="-122"/>
              </a:rPr>
              <a:t>生</a:t>
            </a:r>
            <a:r>
              <a:rPr sz="1200" spc="20" dirty="0">
                <a:solidFill>
                  <a:srgbClr val="585858"/>
                </a:solidFill>
                <a:latin typeface="微软雅黑" panose="020B0503020204020204" charset="-122"/>
                <a:cs typeface="微软雅黑" panose="020B0503020204020204" charset="-122"/>
              </a:rPr>
              <a:t>成相</a:t>
            </a:r>
            <a:r>
              <a:rPr sz="1200" spc="10" dirty="0">
                <a:solidFill>
                  <a:srgbClr val="585858"/>
                </a:solidFill>
                <a:latin typeface="微软雅黑" panose="020B0503020204020204" charset="-122"/>
                <a:cs typeface="微软雅黑" panose="020B0503020204020204" charset="-122"/>
              </a:rPr>
              <a:t>应</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管</a:t>
            </a:r>
            <a:r>
              <a:rPr sz="1200" spc="20" dirty="0">
                <a:solidFill>
                  <a:srgbClr val="585858"/>
                </a:solidFill>
                <a:latin typeface="微软雅黑" panose="020B0503020204020204" charset="-122"/>
                <a:cs typeface="微软雅黑" panose="020B0503020204020204" charset="-122"/>
              </a:rPr>
              <a:t>理指</a:t>
            </a:r>
            <a:r>
              <a:rPr sz="1200" spc="10" dirty="0">
                <a:solidFill>
                  <a:srgbClr val="585858"/>
                </a:solidFill>
                <a:latin typeface="微软雅黑" panose="020B0503020204020204" charset="-122"/>
                <a:cs typeface="微软雅黑" panose="020B0503020204020204" charset="-122"/>
              </a:rPr>
              <a:t>标</a:t>
            </a:r>
            <a:r>
              <a:rPr sz="1200" spc="20" dirty="0">
                <a:solidFill>
                  <a:srgbClr val="585858"/>
                </a:solidFill>
                <a:latin typeface="微软雅黑" panose="020B0503020204020204" charset="-122"/>
                <a:cs typeface="微软雅黑" panose="020B0503020204020204" charset="-122"/>
              </a:rPr>
              <a:t>体</a:t>
            </a:r>
            <a:r>
              <a:rPr sz="1200" spc="10" dirty="0">
                <a:solidFill>
                  <a:srgbClr val="585858"/>
                </a:solidFill>
                <a:latin typeface="微软雅黑" panose="020B0503020204020204" charset="-122"/>
                <a:cs typeface="微软雅黑" panose="020B0503020204020204" charset="-122"/>
              </a:rPr>
              <a:t>系</a:t>
            </a:r>
            <a:r>
              <a:rPr sz="1200" spc="20" dirty="0">
                <a:solidFill>
                  <a:srgbClr val="585858"/>
                </a:solidFill>
                <a:latin typeface="微软雅黑" panose="020B0503020204020204" charset="-122"/>
                <a:cs typeface="微软雅黑" panose="020B0503020204020204" charset="-122"/>
              </a:rPr>
              <a:t>；当</a:t>
            </a:r>
            <a:r>
              <a:rPr sz="1200" spc="10" dirty="0">
                <a:solidFill>
                  <a:srgbClr val="585858"/>
                </a:solidFill>
                <a:latin typeface="微软雅黑" panose="020B0503020204020204" charset="-122"/>
                <a:cs typeface="微软雅黑" panose="020B0503020204020204" charset="-122"/>
              </a:rPr>
              <a:t>自</a:t>
            </a:r>
            <a:r>
              <a:rPr sz="1200" spc="20" dirty="0">
                <a:solidFill>
                  <a:srgbClr val="585858"/>
                </a:solidFill>
                <a:latin typeface="微软雅黑" panose="020B0503020204020204" charset="-122"/>
                <a:cs typeface="微软雅黑" panose="020B0503020204020204" charset="-122"/>
              </a:rPr>
              <a:t>动</a:t>
            </a:r>
            <a:r>
              <a:rPr sz="1200" spc="1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水平</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展</a:t>
            </a:r>
            <a:r>
              <a:rPr sz="1200" spc="10" dirty="0">
                <a:solidFill>
                  <a:srgbClr val="585858"/>
                </a:solidFill>
                <a:latin typeface="微软雅黑" panose="020B0503020204020204" charset="-122"/>
                <a:cs typeface="微软雅黑" panose="020B0503020204020204" charset="-122"/>
              </a:rPr>
              <a:t>到</a:t>
            </a:r>
            <a:r>
              <a:rPr sz="1200" spc="20" dirty="0">
                <a:solidFill>
                  <a:srgbClr val="585858"/>
                </a:solidFill>
                <a:latin typeface="微软雅黑" panose="020B0503020204020204" charset="-122"/>
                <a:cs typeface="微软雅黑" panose="020B0503020204020204" charset="-122"/>
              </a:rPr>
              <a:t>一定</a:t>
            </a:r>
            <a:r>
              <a:rPr sz="1200" dirty="0">
                <a:solidFill>
                  <a:srgbClr val="585858"/>
                </a:solidFill>
                <a:latin typeface="微软雅黑" panose="020B0503020204020204" charset="-122"/>
                <a:cs typeface="微软雅黑" panose="020B0503020204020204" charset="-122"/>
              </a:rPr>
              <a:t>水 平且累计了充足的服务经验后，运维侧即能以标准化的形式为用户提供更高效便捷的服</a:t>
            </a:r>
            <a:r>
              <a:rPr sz="1200" spc="5" dirty="0">
                <a:solidFill>
                  <a:srgbClr val="585858"/>
                </a:solidFill>
                <a:latin typeface="微软雅黑" panose="020B0503020204020204" charset="-122"/>
                <a:cs typeface="微软雅黑" panose="020B0503020204020204" charset="-122"/>
              </a:rPr>
              <a:t>务</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1270" algn="ctr">
              <a:lnSpc>
                <a:spcPct val="100000"/>
              </a:lnSpc>
              <a:spcBef>
                <a:spcPts val="930"/>
              </a:spcBef>
            </a:pPr>
            <a:r>
              <a:rPr sz="1400" b="1" dirty="0">
                <a:solidFill>
                  <a:srgbClr val="404040"/>
                </a:solidFill>
                <a:latin typeface="微软雅黑" panose="020B0503020204020204" charset="-122"/>
                <a:cs typeface="微软雅黑" panose="020B0503020204020204" charset="-122"/>
              </a:rPr>
              <a:t>企业实现</a:t>
            </a: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落地的五阶</a:t>
            </a:r>
            <a:r>
              <a:rPr sz="1400" b="1" spc="-10" dirty="0">
                <a:solidFill>
                  <a:srgbClr val="404040"/>
                </a:solidFill>
                <a:latin typeface="微软雅黑" panose="020B0503020204020204" charset="-122"/>
                <a:cs typeface="微软雅黑" panose="020B0503020204020204" charset="-122"/>
              </a:rPr>
              <a:t>段</a:t>
            </a:r>
            <a:r>
              <a:rPr sz="1400" b="1" dirty="0">
                <a:solidFill>
                  <a:srgbClr val="404040"/>
                </a:solidFill>
                <a:latin typeface="微软雅黑" panose="020B0503020204020204" charset="-122"/>
                <a:cs typeface="微软雅黑" panose="020B0503020204020204" charset="-122"/>
              </a:rPr>
              <a:t>路径</a:t>
            </a:r>
            <a:endParaRPr sz="1400">
              <a:latin typeface="微软雅黑" panose="020B0503020204020204" charset="-122"/>
              <a:cs typeface="微软雅黑" panose="020B0503020204020204" charset="-122"/>
            </a:endParaRPr>
          </a:p>
        </p:txBody>
      </p:sp>
      <p:sp>
        <p:nvSpPr>
          <p:cNvPr id="9" name="object 9"/>
          <p:cNvSpPr/>
          <p:nvPr/>
        </p:nvSpPr>
        <p:spPr>
          <a:xfrm>
            <a:off x="646176" y="5806440"/>
            <a:ext cx="7955915" cy="0"/>
          </a:xfrm>
          <a:custGeom>
            <a:avLst/>
            <a:gdLst/>
            <a:ahLst/>
            <a:cxnLst/>
            <a:rect l="l" t="t" r="r" b="b"/>
            <a:pathLst>
              <a:path w="7955915">
                <a:moveTo>
                  <a:pt x="0" y="0"/>
                </a:moveTo>
                <a:lnTo>
                  <a:pt x="7955660" y="0"/>
                </a:lnTo>
              </a:path>
            </a:pathLst>
          </a:custGeom>
          <a:ln w="76200">
            <a:solidFill>
              <a:srgbClr val="EDEBE0"/>
            </a:solidFill>
          </a:ln>
        </p:spPr>
        <p:txBody>
          <a:bodyPr wrap="square" lIns="0" tIns="0" rIns="0" bIns="0" rtlCol="0"/>
          <a:lstStyle/>
          <a:p/>
        </p:txBody>
      </p:sp>
      <p:sp>
        <p:nvSpPr>
          <p:cNvPr id="10" name="object 10"/>
          <p:cNvSpPr txBox="1"/>
          <p:nvPr/>
        </p:nvSpPr>
        <p:spPr>
          <a:xfrm>
            <a:off x="526795" y="6030874"/>
            <a:ext cx="1859280" cy="483234"/>
          </a:xfrm>
          <a:prstGeom prst="rect">
            <a:avLst/>
          </a:prstGeom>
        </p:spPr>
        <p:txBody>
          <a:bodyPr vert="horz" wrap="square" lIns="0" tIns="12700" rIns="0" bIns="0" rtlCol="0">
            <a:spAutoFit/>
          </a:bodyPr>
          <a:lstStyle/>
          <a:p>
            <a:pPr marR="18415" algn="ctr">
              <a:lnSpc>
                <a:spcPct val="100000"/>
              </a:lnSpc>
              <a:spcBef>
                <a:spcPts val="100"/>
              </a:spcBef>
            </a:pPr>
            <a:r>
              <a:rPr sz="1400" b="1" dirty="0">
                <a:solidFill>
                  <a:srgbClr val="585858"/>
                </a:solidFill>
                <a:latin typeface="微软雅黑" panose="020B0503020204020204" charset="-122"/>
                <a:cs typeface="微软雅黑" panose="020B0503020204020204" charset="-122"/>
              </a:rPr>
              <a:t>资源整合</a:t>
            </a:r>
            <a:endParaRPr sz="1400">
              <a:latin typeface="微软雅黑" panose="020B0503020204020204" charset="-122"/>
              <a:cs typeface="微软雅黑" panose="020B0503020204020204" charset="-122"/>
            </a:endParaRPr>
          </a:p>
          <a:p>
            <a:pPr algn="ctr">
              <a:lnSpc>
                <a:spcPct val="100000"/>
              </a:lnSpc>
              <a:spcBef>
                <a:spcPts val="960"/>
              </a:spcBef>
            </a:pPr>
            <a:endParaRPr sz="800">
              <a:latin typeface="微软雅黑" panose="020B0503020204020204" charset="-122"/>
              <a:cs typeface="微软雅黑" panose="020B0503020204020204" charset="-122"/>
            </a:endParaRPr>
          </a:p>
        </p:txBody>
      </p:sp>
      <p:sp>
        <p:nvSpPr>
          <p:cNvPr id="11" name="object 11"/>
          <p:cNvSpPr/>
          <p:nvPr/>
        </p:nvSpPr>
        <p:spPr>
          <a:xfrm>
            <a:off x="1365503" y="5725667"/>
            <a:ext cx="155448" cy="170687"/>
          </a:xfrm>
          <a:prstGeom prst="rect">
            <a:avLst/>
          </a:prstGeom>
          <a:blipFill>
            <a:blip r:embed="rId1" cstate="print"/>
            <a:stretch>
              <a:fillRect/>
            </a:stretch>
          </a:blipFill>
        </p:spPr>
        <p:txBody>
          <a:bodyPr wrap="square" lIns="0" tIns="0" rIns="0" bIns="0" rtlCol="0"/>
          <a:lstStyle/>
          <a:p/>
        </p:txBody>
      </p:sp>
      <p:sp>
        <p:nvSpPr>
          <p:cNvPr id="12" name="object 12"/>
          <p:cNvSpPr/>
          <p:nvPr/>
        </p:nvSpPr>
        <p:spPr>
          <a:xfrm>
            <a:off x="4573523" y="5725667"/>
            <a:ext cx="155448" cy="170687"/>
          </a:xfrm>
          <a:prstGeom prst="rect">
            <a:avLst/>
          </a:prstGeom>
          <a:blipFill>
            <a:blip r:embed="rId2" cstate="print"/>
            <a:stretch>
              <a:fillRect/>
            </a:stretch>
          </a:blipFill>
        </p:spPr>
        <p:txBody>
          <a:bodyPr wrap="square" lIns="0" tIns="0" rIns="0" bIns="0" rtlCol="0"/>
          <a:lstStyle/>
          <a:p/>
        </p:txBody>
      </p:sp>
      <p:sp>
        <p:nvSpPr>
          <p:cNvPr id="13" name="object 13"/>
          <p:cNvSpPr txBox="1"/>
          <p:nvPr/>
        </p:nvSpPr>
        <p:spPr>
          <a:xfrm>
            <a:off x="4371847" y="6031179"/>
            <a:ext cx="56070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858"/>
                </a:solidFill>
                <a:latin typeface="微软雅黑" panose="020B0503020204020204" charset="-122"/>
                <a:cs typeface="微软雅黑" panose="020B0503020204020204" charset="-122"/>
              </a:rPr>
              <a:t>团队化</a:t>
            </a:r>
            <a:endParaRPr sz="1400">
              <a:latin typeface="微软雅黑" panose="020B0503020204020204" charset="-122"/>
              <a:cs typeface="微软雅黑" panose="020B0503020204020204" charset="-122"/>
            </a:endParaRPr>
          </a:p>
        </p:txBody>
      </p:sp>
      <p:sp>
        <p:nvSpPr>
          <p:cNvPr id="14" name="object 14"/>
          <p:cNvSpPr/>
          <p:nvPr/>
        </p:nvSpPr>
        <p:spPr>
          <a:xfrm>
            <a:off x="6182867" y="5725667"/>
            <a:ext cx="155448" cy="170687"/>
          </a:xfrm>
          <a:prstGeom prst="rect">
            <a:avLst/>
          </a:prstGeom>
          <a:blipFill>
            <a:blip r:embed="rId3" cstate="print"/>
            <a:stretch>
              <a:fillRect/>
            </a:stretch>
          </a:blipFill>
        </p:spPr>
        <p:txBody>
          <a:bodyPr wrap="square" lIns="0" tIns="0" rIns="0" bIns="0" rtlCol="0"/>
          <a:lstStyle/>
          <a:p/>
        </p:txBody>
      </p:sp>
      <p:sp>
        <p:nvSpPr>
          <p:cNvPr id="15" name="object 15"/>
          <p:cNvSpPr txBox="1"/>
          <p:nvPr/>
        </p:nvSpPr>
        <p:spPr>
          <a:xfrm>
            <a:off x="6004305" y="6029045"/>
            <a:ext cx="56070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858"/>
                </a:solidFill>
                <a:latin typeface="微软雅黑" panose="020B0503020204020204" charset="-122"/>
                <a:cs typeface="微软雅黑" panose="020B0503020204020204" charset="-122"/>
              </a:rPr>
              <a:t>自动化</a:t>
            </a:r>
            <a:endParaRPr sz="1400">
              <a:latin typeface="微软雅黑" panose="020B0503020204020204" charset="-122"/>
              <a:cs typeface="微软雅黑" panose="020B0503020204020204" charset="-122"/>
            </a:endParaRPr>
          </a:p>
        </p:txBody>
      </p:sp>
      <p:sp>
        <p:nvSpPr>
          <p:cNvPr id="16" name="object 16"/>
          <p:cNvSpPr txBox="1"/>
          <p:nvPr/>
        </p:nvSpPr>
        <p:spPr>
          <a:xfrm>
            <a:off x="592023" y="4024376"/>
            <a:ext cx="1417320" cy="940435"/>
          </a:xfrm>
          <a:prstGeom prst="rect">
            <a:avLst/>
          </a:prstGeom>
        </p:spPr>
        <p:txBody>
          <a:bodyPr vert="horz" wrap="square" lIns="0" tIns="12700" rIns="0" bIns="0" rtlCol="0">
            <a:spAutoFit/>
          </a:bodyPr>
          <a:lstStyle/>
          <a:p>
            <a:pPr marL="184785" marR="5080" indent="-172720">
              <a:lnSpc>
                <a:spcPct val="100000"/>
              </a:lnSpc>
              <a:spcBef>
                <a:spcPts val="100"/>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构建资产池和任务 池</a:t>
            </a:r>
            <a:endParaRPr sz="1200">
              <a:latin typeface="微软雅黑" panose="020B0503020204020204" charset="-122"/>
              <a:cs typeface="微软雅黑" panose="020B0503020204020204" charset="-122"/>
            </a:endParaRPr>
          </a:p>
          <a:p>
            <a:pPr marL="184785" indent="-172720">
              <a:lnSpc>
                <a:spcPct val="100000"/>
              </a:lnSpc>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构建企业数据库</a:t>
            </a:r>
            <a:endParaRPr sz="1200">
              <a:latin typeface="微软雅黑" panose="020B0503020204020204" charset="-122"/>
              <a:cs typeface="微软雅黑" panose="020B0503020204020204" charset="-122"/>
            </a:endParaRPr>
          </a:p>
          <a:p>
            <a:pPr marL="184785" marR="5080" indent="-172720">
              <a:lnSpc>
                <a:spcPct val="100000"/>
              </a:lnSpc>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实现初步可视化流 程管理和任务管理</a:t>
            </a:r>
            <a:endParaRPr sz="1200">
              <a:latin typeface="微软雅黑" panose="020B0503020204020204" charset="-122"/>
              <a:cs typeface="微软雅黑" panose="020B0503020204020204" charset="-122"/>
            </a:endParaRPr>
          </a:p>
        </p:txBody>
      </p:sp>
      <p:sp>
        <p:nvSpPr>
          <p:cNvPr id="17" name="object 17"/>
          <p:cNvSpPr/>
          <p:nvPr/>
        </p:nvSpPr>
        <p:spPr>
          <a:xfrm>
            <a:off x="2958083" y="5725667"/>
            <a:ext cx="155448" cy="170687"/>
          </a:xfrm>
          <a:prstGeom prst="rect">
            <a:avLst/>
          </a:prstGeom>
          <a:blipFill>
            <a:blip r:embed="rId4" cstate="print"/>
            <a:stretch>
              <a:fillRect/>
            </a:stretch>
          </a:blipFill>
        </p:spPr>
        <p:txBody>
          <a:bodyPr wrap="square" lIns="0" tIns="0" rIns="0" bIns="0" rtlCol="0"/>
          <a:lstStyle/>
          <a:p/>
        </p:txBody>
      </p:sp>
      <p:sp>
        <p:nvSpPr>
          <p:cNvPr id="18" name="object 18"/>
          <p:cNvSpPr txBox="1"/>
          <p:nvPr/>
        </p:nvSpPr>
        <p:spPr>
          <a:xfrm>
            <a:off x="2765805" y="6032398"/>
            <a:ext cx="560705" cy="239395"/>
          </a:xfrm>
          <a:prstGeom prst="rect">
            <a:avLst/>
          </a:prstGeom>
        </p:spPr>
        <p:txBody>
          <a:bodyPr vert="horz" wrap="square" lIns="0" tIns="12700" rIns="0" bIns="0" rtlCol="0">
            <a:spAutoFit/>
          </a:bodyPr>
          <a:lstStyle/>
          <a:p>
            <a:pPr marL="12700">
              <a:lnSpc>
                <a:spcPct val="100000"/>
              </a:lnSpc>
              <a:spcBef>
                <a:spcPts val="100"/>
              </a:spcBef>
            </a:pPr>
            <a:r>
              <a:rPr sz="1400" b="1" dirty="0">
                <a:solidFill>
                  <a:srgbClr val="585858"/>
                </a:solidFill>
                <a:latin typeface="微软雅黑" panose="020B0503020204020204" charset="-122"/>
                <a:cs typeface="微软雅黑" panose="020B0503020204020204" charset="-122"/>
              </a:rPr>
              <a:t>标准化</a:t>
            </a:r>
            <a:endParaRPr sz="1400">
              <a:latin typeface="微软雅黑" panose="020B0503020204020204" charset="-122"/>
              <a:cs typeface="微软雅黑" panose="020B0503020204020204" charset="-122"/>
            </a:endParaRPr>
          </a:p>
        </p:txBody>
      </p:sp>
      <p:sp>
        <p:nvSpPr>
          <p:cNvPr id="19" name="object 19"/>
          <p:cNvSpPr/>
          <p:nvPr/>
        </p:nvSpPr>
        <p:spPr>
          <a:xfrm>
            <a:off x="2225039" y="4931664"/>
            <a:ext cx="1591945" cy="0"/>
          </a:xfrm>
          <a:custGeom>
            <a:avLst/>
            <a:gdLst/>
            <a:ahLst/>
            <a:cxnLst/>
            <a:rect l="l" t="t" r="r" b="b"/>
            <a:pathLst>
              <a:path w="1591945">
                <a:moveTo>
                  <a:pt x="0" y="0"/>
                </a:moveTo>
                <a:lnTo>
                  <a:pt x="1591564" y="0"/>
                </a:lnTo>
              </a:path>
            </a:pathLst>
          </a:custGeom>
          <a:ln w="76200">
            <a:solidFill>
              <a:srgbClr val="8AC53E"/>
            </a:solidFill>
          </a:ln>
        </p:spPr>
        <p:txBody>
          <a:bodyPr wrap="square" lIns="0" tIns="0" rIns="0" bIns="0" rtlCol="0"/>
          <a:lstStyle/>
          <a:p/>
        </p:txBody>
      </p:sp>
      <p:sp>
        <p:nvSpPr>
          <p:cNvPr id="20" name="object 20"/>
          <p:cNvSpPr/>
          <p:nvPr/>
        </p:nvSpPr>
        <p:spPr>
          <a:xfrm>
            <a:off x="3817620" y="4783835"/>
            <a:ext cx="1591945" cy="0"/>
          </a:xfrm>
          <a:custGeom>
            <a:avLst/>
            <a:gdLst/>
            <a:ahLst/>
            <a:cxnLst/>
            <a:rect l="l" t="t" r="r" b="b"/>
            <a:pathLst>
              <a:path w="1591945">
                <a:moveTo>
                  <a:pt x="0" y="0"/>
                </a:moveTo>
                <a:lnTo>
                  <a:pt x="1591564" y="0"/>
                </a:lnTo>
              </a:path>
            </a:pathLst>
          </a:custGeom>
          <a:ln w="76200">
            <a:solidFill>
              <a:srgbClr val="64AE45"/>
            </a:solidFill>
          </a:ln>
        </p:spPr>
        <p:txBody>
          <a:bodyPr wrap="square" lIns="0" tIns="0" rIns="0" bIns="0" rtlCol="0"/>
          <a:lstStyle/>
          <a:p/>
        </p:txBody>
      </p:sp>
      <p:sp>
        <p:nvSpPr>
          <p:cNvPr id="21" name="object 21"/>
          <p:cNvSpPr/>
          <p:nvPr/>
        </p:nvSpPr>
        <p:spPr>
          <a:xfrm>
            <a:off x="632459" y="5070347"/>
            <a:ext cx="1591945" cy="0"/>
          </a:xfrm>
          <a:custGeom>
            <a:avLst/>
            <a:gdLst/>
            <a:ahLst/>
            <a:cxnLst/>
            <a:rect l="l" t="t" r="r" b="b"/>
            <a:pathLst>
              <a:path w="1591945">
                <a:moveTo>
                  <a:pt x="0" y="0"/>
                </a:moveTo>
                <a:lnTo>
                  <a:pt x="1591564" y="0"/>
                </a:lnTo>
              </a:path>
            </a:pathLst>
          </a:custGeom>
          <a:ln w="76200">
            <a:solidFill>
              <a:srgbClr val="B1D234"/>
            </a:solidFill>
          </a:ln>
        </p:spPr>
        <p:txBody>
          <a:bodyPr wrap="square" lIns="0" tIns="0" rIns="0" bIns="0" rtlCol="0"/>
          <a:lstStyle/>
          <a:p/>
        </p:txBody>
      </p:sp>
      <p:sp>
        <p:nvSpPr>
          <p:cNvPr id="22" name="object 22"/>
          <p:cNvSpPr/>
          <p:nvPr/>
        </p:nvSpPr>
        <p:spPr>
          <a:xfrm>
            <a:off x="5408676" y="4636008"/>
            <a:ext cx="1591945" cy="0"/>
          </a:xfrm>
          <a:custGeom>
            <a:avLst/>
            <a:gdLst/>
            <a:ahLst/>
            <a:cxnLst/>
            <a:rect l="l" t="t" r="r" b="b"/>
            <a:pathLst>
              <a:path w="1591945">
                <a:moveTo>
                  <a:pt x="0" y="0"/>
                </a:moveTo>
                <a:lnTo>
                  <a:pt x="1591564" y="0"/>
                </a:lnTo>
              </a:path>
            </a:pathLst>
          </a:custGeom>
          <a:ln w="76200">
            <a:solidFill>
              <a:srgbClr val="1EC7F3"/>
            </a:solidFill>
          </a:ln>
        </p:spPr>
        <p:txBody>
          <a:bodyPr wrap="square" lIns="0" tIns="0" rIns="0" bIns="0" rtlCol="0"/>
          <a:lstStyle/>
          <a:p/>
        </p:txBody>
      </p:sp>
      <p:sp>
        <p:nvSpPr>
          <p:cNvPr id="23" name="object 23"/>
          <p:cNvSpPr/>
          <p:nvPr/>
        </p:nvSpPr>
        <p:spPr>
          <a:xfrm>
            <a:off x="7001256" y="4466844"/>
            <a:ext cx="1591945" cy="0"/>
          </a:xfrm>
          <a:custGeom>
            <a:avLst/>
            <a:gdLst/>
            <a:ahLst/>
            <a:cxnLst/>
            <a:rect l="l" t="t" r="r" b="b"/>
            <a:pathLst>
              <a:path w="1591945">
                <a:moveTo>
                  <a:pt x="0" y="0"/>
                </a:moveTo>
                <a:lnTo>
                  <a:pt x="1591564" y="0"/>
                </a:lnTo>
              </a:path>
            </a:pathLst>
          </a:custGeom>
          <a:ln w="76200">
            <a:solidFill>
              <a:srgbClr val="FFF500"/>
            </a:solidFill>
          </a:ln>
        </p:spPr>
        <p:txBody>
          <a:bodyPr wrap="square" lIns="0" tIns="0" rIns="0" bIns="0" rtlCol="0"/>
          <a:lstStyle/>
          <a:p/>
        </p:txBody>
      </p:sp>
      <p:sp>
        <p:nvSpPr>
          <p:cNvPr id="24" name="object 24"/>
          <p:cNvSpPr/>
          <p:nvPr/>
        </p:nvSpPr>
        <p:spPr>
          <a:xfrm>
            <a:off x="7735823" y="5725667"/>
            <a:ext cx="153924" cy="170687"/>
          </a:xfrm>
          <a:prstGeom prst="rect">
            <a:avLst/>
          </a:prstGeom>
          <a:blipFill>
            <a:blip r:embed="rId5" cstate="print"/>
            <a:stretch>
              <a:fillRect/>
            </a:stretch>
          </a:blipFill>
        </p:spPr>
        <p:txBody>
          <a:bodyPr wrap="square" lIns="0" tIns="0" rIns="0" bIns="0" rtlCol="0"/>
          <a:lstStyle/>
          <a:p/>
        </p:txBody>
      </p:sp>
      <p:sp>
        <p:nvSpPr>
          <p:cNvPr id="25" name="object 25"/>
          <p:cNvSpPr txBox="1"/>
          <p:nvPr/>
        </p:nvSpPr>
        <p:spPr>
          <a:xfrm>
            <a:off x="7558785" y="6028435"/>
            <a:ext cx="481330" cy="239395"/>
          </a:xfrm>
          <a:prstGeom prst="rect">
            <a:avLst/>
          </a:prstGeom>
        </p:spPr>
        <p:txBody>
          <a:bodyPr vert="horz" wrap="square" lIns="0" tIns="12700" rIns="0" bIns="0" rtlCol="0">
            <a:spAutoFit/>
          </a:bodyPr>
          <a:lstStyle/>
          <a:p>
            <a:pPr marL="12700">
              <a:lnSpc>
                <a:spcPct val="100000"/>
              </a:lnSpc>
              <a:spcBef>
                <a:spcPts val="100"/>
              </a:spcBef>
            </a:pPr>
            <a:r>
              <a:rPr sz="1400" b="1" spc="-5" dirty="0">
                <a:solidFill>
                  <a:srgbClr val="585858"/>
                </a:solidFill>
                <a:latin typeface="Arial" panose="020B0604020202020204"/>
                <a:cs typeface="Arial" panose="020B0604020202020204"/>
              </a:rPr>
              <a:t>OaaS</a:t>
            </a:r>
            <a:endParaRPr sz="1400">
              <a:latin typeface="Arial" panose="020B0604020202020204"/>
              <a:cs typeface="Arial" panose="020B0604020202020204"/>
            </a:endParaRPr>
          </a:p>
        </p:txBody>
      </p:sp>
      <p:sp>
        <p:nvSpPr>
          <p:cNvPr id="26" name="object 26"/>
          <p:cNvSpPr txBox="1"/>
          <p:nvPr/>
        </p:nvSpPr>
        <p:spPr>
          <a:xfrm>
            <a:off x="2242820" y="3893946"/>
            <a:ext cx="1417320" cy="940435"/>
          </a:xfrm>
          <a:prstGeom prst="rect">
            <a:avLst/>
          </a:prstGeom>
        </p:spPr>
        <p:txBody>
          <a:bodyPr vert="horz" wrap="square" lIns="0" tIns="12700" rIns="0" bIns="0" rtlCol="0">
            <a:spAutoFit/>
          </a:bodyPr>
          <a:lstStyle/>
          <a:p>
            <a:pPr marL="184785" marR="5080" indent="-172720" algn="just">
              <a:lnSpc>
                <a:spcPct val="100000"/>
              </a:lnSpc>
              <a:spcBef>
                <a:spcPts val="100"/>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统一内部操作环境 和软件工具栈</a:t>
            </a:r>
            <a:endParaRPr sz="1200">
              <a:latin typeface="微软雅黑" panose="020B0503020204020204" charset="-122"/>
              <a:cs typeface="微软雅黑" panose="020B0503020204020204" charset="-122"/>
            </a:endParaRPr>
          </a:p>
          <a:p>
            <a:pPr marL="184785" marR="5080" indent="-172720" algn="just">
              <a:lnSpc>
                <a:spcPct val="100000"/>
              </a:lnSpc>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搭建简单、合理的 审批和其他交互流 程，减少工作浪费</a:t>
            </a:r>
            <a:endParaRPr sz="1200">
              <a:latin typeface="微软雅黑" panose="020B0503020204020204" charset="-122"/>
              <a:cs typeface="微软雅黑" panose="020B0503020204020204" charset="-122"/>
            </a:endParaRPr>
          </a:p>
        </p:txBody>
      </p:sp>
      <p:sp>
        <p:nvSpPr>
          <p:cNvPr id="27" name="object 27"/>
          <p:cNvSpPr txBox="1"/>
          <p:nvPr/>
        </p:nvSpPr>
        <p:spPr>
          <a:xfrm>
            <a:off x="3804665" y="3634485"/>
            <a:ext cx="1417320" cy="1031875"/>
          </a:xfrm>
          <a:prstGeom prst="rect">
            <a:avLst/>
          </a:prstGeom>
        </p:spPr>
        <p:txBody>
          <a:bodyPr vert="horz" wrap="square" lIns="0" tIns="30480" rIns="0" bIns="0" rtlCol="0">
            <a:spAutoFit/>
          </a:bodyPr>
          <a:lstStyle/>
          <a:p>
            <a:pPr marL="184785" marR="5080" indent="-172720" algn="just">
              <a:lnSpc>
                <a:spcPct val="90000"/>
              </a:lnSpc>
              <a:spcBef>
                <a:spcPts val="240"/>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实现任务流程内生 </a:t>
            </a:r>
            <a:r>
              <a:rPr sz="1200" spc="-5" dirty="0">
                <a:solidFill>
                  <a:srgbClr val="585858"/>
                </a:solidFill>
                <a:latin typeface="微软雅黑" panose="020B0503020204020204" charset="-122"/>
                <a:cs typeface="微软雅黑" panose="020B0503020204020204" charset="-122"/>
              </a:rPr>
              <a:t>化，尽可能减少外 </a:t>
            </a:r>
            <a:r>
              <a:rPr sz="1200" dirty="0">
                <a:solidFill>
                  <a:srgbClr val="585858"/>
                </a:solidFill>
                <a:latin typeface="微软雅黑" panose="020B0503020204020204" charset="-122"/>
                <a:cs typeface="微软雅黑" panose="020B0503020204020204" charset="-122"/>
              </a:rPr>
              <a:t>包或与其他部门的 冗余交涉</a:t>
            </a:r>
            <a:endParaRPr sz="1200">
              <a:latin typeface="微软雅黑" panose="020B0503020204020204" charset="-122"/>
              <a:cs typeface="微软雅黑" panose="020B0503020204020204" charset="-122"/>
            </a:endParaRPr>
          </a:p>
          <a:p>
            <a:pPr marL="184785" marR="5080" indent="-172720" algn="just">
              <a:lnSpc>
                <a:spcPts val="1300"/>
              </a:lnSpc>
              <a:spcBef>
                <a:spcPts val="15"/>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任务工具和流程达 到高复用度</a:t>
            </a:r>
            <a:endParaRPr sz="1200">
              <a:latin typeface="微软雅黑" panose="020B0503020204020204" charset="-122"/>
              <a:cs typeface="微软雅黑" panose="020B0503020204020204" charset="-122"/>
            </a:endParaRPr>
          </a:p>
        </p:txBody>
      </p:sp>
      <p:sp>
        <p:nvSpPr>
          <p:cNvPr id="28" name="object 28"/>
          <p:cNvSpPr txBox="1"/>
          <p:nvPr/>
        </p:nvSpPr>
        <p:spPr>
          <a:xfrm>
            <a:off x="5396229" y="3420236"/>
            <a:ext cx="1417320" cy="1123315"/>
          </a:xfrm>
          <a:prstGeom prst="rect">
            <a:avLst/>
          </a:prstGeom>
        </p:spPr>
        <p:txBody>
          <a:bodyPr vert="horz" wrap="square" lIns="0" tIns="12700" rIns="0" bIns="0" rtlCol="0">
            <a:spAutoFit/>
          </a:bodyPr>
          <a:lstStyle/>
          <a:p>
            <a:pPr marL="184785" marR="5080" indent="-172720" algn="just">
              <a:lnSpc>
                <a:spcPct val="100000"/>
              </a:lnSpc>
              <a:spcBef>
                <a:spcPts val="100"/>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系统和软件集成、 </a:t>
            </a:r>
            <a:r>
              <a:rPr sz="1200" spc="-5" dirty="0">
                <a:solidFill>
                  <a:srgbClr val="585858"/>
                </a:solidFill>
                <a:latin typeface="微软雅黑" panose="020B0503020204020204" charset="-122"/>
                <a:cs typeface="微软雅黑" panose="020B0503020204020204" charset="-122"/>
              </a:rPr>
              <a:t>配置和部署实现自 </a:t>
            </a:r>
            <a:r>
              <a:rPr sz="1200" dirty="0">
                <a:solidFill>
                  <a:srgbClr val="585858"/>
                </a:solidFill>
                <a:latin typeface="微软雅黑" panose="020B0503020204020204" charset="-122"/>
                <a:cs typeface="微软雅黑" panose="020B0503020204020204" charset="-122"/>
              </a:rPr>
              <a:t>动化</a:t>
            </a:r>
            <a:endParaRPr sz="1200">
              <a:latin typeface="微软雅黑" panose="020B0503020204020204" charset="-122"/>
              <a:cs typeface="微软雅黑" panose="020B0503020204020204" charset="-122"/>
            </a:endParaRPr>
          </a:p>
          <a:p>
            <a:pPr marL="184785" marR="5080" indent="-172720" algn="just">
              <a:lnSpc>
                <a:spcPct val="100000"/>
              </a:lnSpc>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实现全流程的可视 化管理，工作结果 自动量化</a:t>
            </a:r>
            <a:endParaRPr sz="1200">
              <a:latin typeface="微软雅黑" panose="020B0503020204020204" charset="-122"/>
              <a:cs typeface="微软雅黑" panose="020B0503020204020204" charset="-122"/>
            </a:endParaRPr>
          </a:p>
        </p:txBody>
      </p:sp>
      <p:sp>
        <p:nvSpPr>
          <p:cNvPr id="29" name="object 29"/>
          <p:cNvSpPr txBox="1"/>
          <p:nvPr/>
        </p:nvSpPr>
        <p:spPr>
          <a:xfrm>
            <a:off x="7028815" y="3269996"/>
            <a:ext cx="1569720" cy="1123315"/>
          </a:xfrm>
          <a:prstGeom prst="rect">
            <a:avLst/>
          </a:prstGeom>
        </p:spPr>
        <p:txBody>
          <a:bodyPr vert="horz" wrap="square" lIns="0" tIns="12700" rIns="0" bIns="0" rtlCol="0">
            <a:spAutoFit/>
          </a:bodyPr>
          <a:lstStyle/>
          <a:p>
            <a:pPr marL="184785" marR="5080" indent="-172720">
              <a:lnSpc>
                <a:spcPct val="100000"/>
              </a:lnSpc>
              <a:spcBef>
                <a:spcPts val="100"/>
              </a:spcBef>
              <a:buFont typeface="Arial" panose="020B0604020202020204"/>
              <a:buChar char="•"/>
              <a:tabLst>
                <a:tab pos="185420" algn="l"/>
              </a:tabLst>
            </a:pPr>
            <a:r>
              <a:rPr sz="1200" dirty="0">
                <a:solidFill>
                  <a:srgbClr val="585858"/>
                </a:solidFill>
                <a:latin typeface="微软雅黑" panose="020B0503020204020204" charset="-122"/>
                <a:cs typeface="微软雅黑" panose="020B0503020204020204" charset="-122"/>
              </a:rPr>
              <a:t>打包工作流实现高 度自动化和复用，  用户自助调用运维， 实现</a:t>
            </a:r>
            <a:r>
              <a:rPr sz="1200" spc="-5" dirty="0">
                <a:solidFill>
                  <a:srgbClr val="585858"/>
                </a:solidFill>
                <a:latin typeface="微软雅黑" panose="020B0503020204020204" charset="-122"/>
                <a:cs typeface="微软雅黑" panose="020B0503020204020204" charset="-122"/>
              </a:rPr>
              <a:t>Operations</a:t>
            </a:r>
            <a:endParaRPr sz="1200">
              <a:latin typeface="微软雅黑" panose="020B0503020204020204" charset="-122"/>
              <a:cs typeface="微软雅黑" panose="020B0503020204020204" charset="-122"/>
            </a:endParaRPr>
          </a:p>
          <a:p>
            <a:pPr marL="184785">
              <a:lnSpc>
                <a:spcPct val="100000"/>
              </a:lnSpc>
            </a:pPr>
            <a:r>
              <a:rPr sz="1200" spc="-5" dirty="0">
                <a:solidFill>
                  <a:srgbClr val="585858"/>
                </a:solidFill>
                <a:latin typeface="微软雅黑" panose="020B0503020204020204" charset="-122"/>
                <a:cs typeface="微软雅黑" panose="020B0503020204020204" charset="-122"/>
              </a:rPr>
              <a:t>as</a:t>
            </a:r>
            <a:r>
              <a:rPr sz="1200" spc="-25" dirty="0">
                <a:solidFill>
                  <a:srgbClr val="585858"/>
                </a:solidFill>
                <a:latin typeface="微软雅黑" panose="020B0503020204020204" charset="-122"/>
                <a:cs typeface="微软雅黑" panose="020B0503020204020204" charset="-122"/>
              </a:rPr>
              <a:t> </a:t>
            </a:r>
            <a:r>
              <a:rPr sz="1200" dirty="0">
                <a:solidFill>
                  <a:srgbClr val="585858"/>
                </a:solidFill>
                <a:latin typeface="微软雅黑" panose="020B0503020204020204" charset="-122"/>
                <a:cs typeface="微软雅黑" panose="020B0503020204020204" charset="-122"/>
              </a:rPr>
              <a:t>a</a:t>
            </a:r>
            <a:r>
              <a:rPr sz="1200" spc="-10" dirty="0">
                <a:solidFill>
                  <a:srgbClr val="585858"/>
                </a:solidFill>
                <a:latin typeface="微软雅黑" panose="020B0503020204020204" charset="-122"/>
                <a:cs typeface="微软雅黑" panose="020B0503020204020204" charset="-122"/>
              </a:rPr>
              <a:t> </a:t>
            </a:r>
            <a:r>
              <a:rPr sz="1200" dirty="0">
                <a:solidFill>
                  <a:srgbClr val="585858"/>
                </a:solidFill>
                <a:latin typeface="微软雅黑" panose="020B0503020204020204" charset="-122"/>
                <a:cs typeface="微软雅黑" panose="020B0503020204020204" charset="-122"/>
              </a:rPr>
              <a:t>Service</a:t>
            </a:r>
            <a:r>
              <a:rPr sz="1200" spc="-5" dirty="0">
                <a:solidFill>
                  <a:srgbClr val="585858"/>
                </a:solidFill>
                <a:latin typeface="微软雅黑" panose="020B0503020204020204" charset="-122"/>
                <a:cs typeface="微软雅黑" panose="020B0503020204020204" charset="-122"/>
              </a:rPr>
              <a:t>运维</a:t>
            </a:r>
            <a:endParaRPr sz="1200">
              <a:latin typeface="微软雅黑" panose="020B0503020204020204" charset="-122"/>
              <a:cs typeface="微软雅黑" panose="020B0503020204020204" charset="-122"/>
            </a:endParaRPr>
          </a:p>
          <a:p>
            <a:pPr marL="184785">
              <a:lnSpc>
                <a:spcPct val="100000"/>
              </a:lnSpc>
            </a:pPr>
            <a:r>
              <a:rPr sz="1200" dirty="0">
                <a:solidFill>
                  <a:srgbClr val="585858"/>
                </a:solidFill>
                <a:latin typeface="微软雅黑" panose="020B0503020204020204" charset="-122"/>
                <a:cs typeface="微软雅黑" panose="020B0503020204020204" charset="-122"/>
              </a:rPr>
              <a:t>及服务</a:t>
            </a:r>
            <a:endParaRPr sz="1200">
              <a:latin typeface="微软雅黑" panose="020B0503020204020204" charset="-122"/>
              <a:cs typeface="微软雅黑" panose="020B0503020204020204" charset="-122"/>
            </a:endParaRPr>
          </a:p>
        </p:txBody>
      </p:sp>
      <p:sp>
        <p:nvSpPr>
          <p:cNvPr id="30" name="object 30"/>
          <p:cNvSpPr/>
          <p:nvPr/>
        </p:nvSpPr>
        <p:spPr>
          <a:xfrm>
            <a:off x="1187196" y="5190744"/>
            <a:ext cx="493395" cy="506095"/>
          </a:xfrm>
          <a:custGeom>
            <a:avLst/>
            <a:gdLst/>
            <a:ahLst/>
            <a:cxnLst/>
            <a:rect l="l" t="t" r="r" b="b"/>
            <a:pathLst>
              <a:path w="493394" h="506095">
                <a:moveTo>
                  <a:pt x="202310" y="0"/>
                </a:moveTo>
                <a:lnTo>
                  <a:pt x="138403" y="3796"/>
                </a:lnTo>
                <a:lnTo>
                  <a:pt x="82872" y="14341"/>
                </a:lnTo>
                <a:lnTo>
                  <a:pt x="39063" y="30367"/>
                </a:lnTo>
                <a:lnTo>
                  <a:pt x="0" y="73786"/>
                </a:lnTo>
                <a:lnTo>
                  <a:pt x="10323" y="97212"/>
                </a:lnTo>
                <a:lnTo>
                  <a:pt x="39063" y="117481"/>
                </a:lnTo>
                <a:lnTo>
                  <a:pt x="82872" y="133415"/>
                </a:lnTo>
                <a:lnTo>
                  <a:pt x="138403" y="143838"/>
                </a:lnTo>
                <a:lnTo>
                  <a:pt x="202310" y="147573"/>
                </a:lnTo>
                <a:lnTo>
                  <a:pt x="266231" y="143838"/>
                </a:lnTo>
                <a:lnTo>
                  <a:pt x="321794" y="133415"/>
                </a:lnTo>
                <a:lnTo>
                  <a:pt x="365641" y="117481"/>
                </a:lnTo>
                <a:lnTo>
                  <a:pt x="394412" y="97212"/>
                </a:lnTo>
                <a:lnTo>
                  <a:pt x="404748" y="73786"/>
                </a:lnTo>
                <a:lnTo>
                  <a:pt x="394412" y="50361"/>
                </a:lnTo>
                <a:lnTo>
                  <a:pt x="365641" y="30092"/>
                </a:lnTo>
                <a:lnTo>
                  <a:pt x="321794" y="14158"/>
                </a:lnTo>
                <a:lnTo>
                  <a:pt x="266231" y="3735"/>
                </a:lnTo>
                <a:lnTo>
                  <a:pt x="202310" y="0"/>
                </a:lnTo>
                <a:close/>
              </a:path>
              <a:path w="493394" h="506095">
                <a:moveTo>
                  <a:pt x="356288" y="321065"/>
                </a:moveTo>
                <a:lnTo>
                  <a:pt x="308171" y="327902"/>
                </a:lnTo>
                <a:lnTo>
                  <a:pt x="271398" y="346582"/>
                </a:lnTo>
                <a:lnTo>
                  <a:pt x="232983" y="378301"/>
                </a:lnTo>
                <a:lnTo>
                  <a:pt x="225425" y="386968"/>
                </a:lnTo>
                <a:lnTo>
                  <a:pt x="217042" y="394588"/>
                </a:lnTo>
                <a:lnTo>
                  <a:pt x="212851" y="398094"/>
                </a:lnTo>
                <a:lnTo>
                  <a:pt x="209295" y="402958"/>
                </a:lnTo>
                <a:lnTo>
                  <a:pt x="206888" y="412565"/>
                </a:lnTo>
                <a:lnTo>
                  <a:pt x="207660" y="420798"/>
                </a:lnTo>
                <a:lnTo>
                  <a:pt x="233044" y="450989"/>
                </a:lnTo>
                <a:lnTo>
                  <a:pt x="265747" y="478478"/>
                </a:lnTo>
                <a:lnTo>
                  <a:pt x="301625" y="497377"/>
                </a:lnTo>
                <a:lnTo>
                  <a:pt x="346075" y="505967"/>
                </a:lnTo>
                <a:lnTo>
                  <a:pt x="387699" y="501553"/>
                </a:lnTo>
                <a:lnTo>
                  <a:pt x="418464" y="491005"/>
                </a:lnTo>
                <a:lnTo>
                  <a:pt x="435738" y="480910"/>
                </a:lnTo>
                <a:lnTo>
                  <a:pt x="350266" y="480910"/>
                </a:lnTo>
                <a:lnTo>
                  <a:pt x="324802" y="475571"/>
                </a:lnTo>
                <a:lnTo>
                  <a:pt x="304196" y="461163"/>
                </a:lnTo>
                <a:lnTo>
                  <a:pt x="290401" y="440100"/>
                </a:lnTo>
                <a:lnTo>
                  <a:pt x="285369" y="414794"/>
                </a:lnTo>
                <a:lnTo>
                  <a:pt x="290401" y="389520"/>
                </a:lnTo>
                <a:lnTo>
                  <a:pt x="304196" y="368476"/>
                </a:lnTo>
                <a:lnTo>
                  <a:pt x="324802" y="354078"/>
                </a:lnTo>
                <a:lnTo>
                  <a:pt x="350266" y="348741"/>
                </a:lnTo>
                <a:lnTo>
                  <a:pt x="430049" y="348741"/>
                </a:lnTo>
                <a:lnTo>
                  <a:pt x="419673" y="341183"/>
                </a:lnTo>
                <a:lnTo>
                  <a:pt x="386349" y="326564"/>
                </a:lnTo>
                <a:lnTo>
                  <a:pt x="356288" y="321065"/>
                </a:lnTo>
                <a:close/>
              </a:path>
              <a:path w="493394" h="506095">
                <a:moveTo>
                  <a:pt x="0" y="320801"/>
                </a:moveTo>
                <a:lnTo>
                  <a:pt x="0" y="416877"/>
                </a:lnTo>
                <a:lnTo>
                  <a:pt x="10323" y="440053"/>
                </a:lnTo>
                <a:lnTo>
                  <a:pt x="39063" y="460287"/>
                </a:lnTo>
                <a:lnTo>
                  <a:pt x="82872" y="476310"/>
                </a:lnTo>
                <a:lnTo>
                  <a:pt x="138403" y="486855"/>
                </a:lnTo>
                <a:lnTo>
                  <a:pt x="202310" y="490651"/>
                </a:lnTo>
                <a:lnTo>
                  <a:pt x="237235" y="490651"/>
                </a:lnTo>
                <a:lnTo>
                  <a:pt x="202310" y="450291"/>
                </a:lnTo>
                <a:lnTo>
                  <a:pt x="193216" y="438077"/>
                </a:lnTo>
                <a:lnTo>
                  <a:pt x="187086" y="424106"/>
                </a:lnTo>
                <a:lnTo>
                  <a:pt x="184219" y="409493"/>
                </a:lnTo>
                <a:lnTo>
                  <a:pt x="184912" y="395350"/>
                </a:lnTo>
                <a:lnTo>
                  <a:pt x="113317" y="387131"/>
                </a:lnTo>
                <a:lnTo>
                  <a:pt x="54498" y="370363"/>
                </a:lnTo>
                <a:lnTo>
                  <a:pt x="14658" y="347452"/>
                </a:lnTo>
                <a:lnTo>
                  <a:pt x="0" y="320801"/>
                </a:lnTo>
                <a:close/>
              </a:path>
              <a:path w="493394" h="506095">
                <a:moveTo>
                  <a:pt x="430049" y="348741"/>
                </a:moveTo>
                <a:lnTo>
                  <a:pt x="350266" y="348741"/>
                </a:lnTo>
                <a:lnTo>
                  <a:pt x="375729" y="354078"/>
                </a:lnTo>
                <a:lnTo>
                  <a:pt x="396335" y="368476"/>
                </a:lnTo>
                <a:lnTo>
                  <a:pt x="410130" y="389520"/>
                </a:lnTo>
                <a:lnTo>
                  <a:pt x="415163" y="414794"/>
                </a:lnTo>
                <a:lnTo>
                  <a:pt x="410130" y="440100"/>
                </a:lnTo>
                <a:lnTo>
                  <a:pt x="396335" y="461163"/>
                </a:lnTo>
                <a:lnTo>
                  <a:pt x="375729" y="475571"/>
                </a:lnTo>
                <a:lnTo>
                  <a:pt x="350266" y="480910"/>
                </a:lnTo>
                <a:lnTo>
                  <a:pt x="435738" y="480910"/>
                </a:lnTo>
                <a:lnTo>
                  <a:pt x="474249" y="448027"/>
                </a:lnTo>
                <a:lnTo>
                  <a:pt x="493226" y="419144"/>
                </a:lnTo>
                <a:lnTo>
                  <a:pt x="492934" y="412013"/>
                </a:lnTo>
                <a:lnTo>
                  <a:pt x="455676" y="367410"/>
                </a:lnTo>
                <a:lnTo>
                  <a:pt x="430049" y="348741"/>
                </a:lnTo>
                <a:close/>
              </a:path>
              <a:path w="493394" h="506095">
                <a:moveTo>
                  <a:pt x="352425" y="374395"/>
                </a:moveTo>
                <a:lnTo>
                  <a:pt x="342645" y="374395"/>
                </a:lnTo>
                <a:lnTo>
                  <a:pt x="337692" y="376554"/>
                </a:lnTo>
                <a:lnTo>
                  <a:pt x="332866" y="377951"/>
                </a:lnTo>
                <a:lnTo>
                  <a:pt x="330072" y="379983"/>
                </a:lnTo>
                <a:lnTo>
                  <a:pt x="325119" y="381380"/>
                </a:lnTo>
                <a:lnTo>
                  <a:pt x="321691" y="386206"/>
                </a:lnTo>
                <a:lnTo>
                  <a:pt x="316738" y="389762"/>
                </a:lnTo>
                <a:lnTo>
                  <a:pt x="315341" y="394588"/>
                </a:lnTo>
                <a:lnTo>
                  <a:pt x="311912" y="399478"/>
                </a:lnTo>
                <a:lnTo>
                  <a:pt x="309879" y="404355"/>
                </a:lnTo>
                <a:lnTo>
                  <a:pt x="308482" y="409232"/>
                </a:lnTo>
                <a:lnTo>
                  <a:pt x="308532" y="419144"/>
                </a:lnTo>
                <a:lnTo>
                  <a:pt x="319531" y="441236"/>
                </a:lnTo>
                <a:lnTo>
                  <a:pt x="322325" y="444728"/>
                </a:lnTo>
                <a:lnTo>
                  <a:pt x="327278" y="448208"/>
                </a:lnTo>
                <a:lnTo>
                  <a:pt x="332866" y="450291"/>
                </a:lnTo>
                <a:lnTo>
                  <a:pt x="337692" y="452373"/>
                </a:lnTo>
                <a:lnTo>
                  <a:pt x="342645" y="453770"/>
                </a:lnTo>
                <a:lnTo>
                  <a:pt x="352425" y="453770"/>
                </a:lnTo>
                <a:lnTo>
                  <a:pt x="357250" y="451688"/>
                </a:lnTo>
                <a:lnTo>
                  <a:pt x="362203" y="450291"/>
                </a:lnTo>
                <a:lnTo>
                  <a:pt x="383794" y="428713"/>
                </a:lnTo>
                <a:lnTo>
                  <a:pt x="385825" y="423849"/>
                </a:lnTo>
                <a:lnTo>
                  <a:pt x="387173" y="419144"/>
                </a:lnTo>
                <a:lnTo>
                  <a:pt x="387222" y="409232"/>
                </a:lnTo>
                <a:lnTo>
                  <a:pt x="385191" y="404355"/>
                </a:lnTo>
                <a:lnTo>
                  <a:pt x="383794" y="399478"/>
                </a:lnTo>
                <a:lnTo>
                  <a:pt x="362203" y="377951"/>
                </a:lnTo>
                <a:lnTo>
                  <a:pt x="357250" y="375792"/>
                </a:lnTo>
                <a:lnTo>
                  <a:pt x="352425" y="374395"/>
                </a:lnTo>
                <a:close/>
              </a:path>
              <a:path w="493394" h="506095">
                <a:moveTo>
                  <a:pt x="0" y="155193"/>
                </a:moveTo>
                <a:lnTo>
                  <a:pt x="0" y="247014"/>
                </a:lnTo>
                <a:lnTo>
                  <a:pt x="10323" y="270197"/>
                </a:lnTo>
                <a:lnTo>
                  <a:pt x="39063" y="290434"/>
                </a:lnTo>
                <a:lnTo>
                  <a:pt x="82872" y="306460"/>
                </a:lnTo>
                <a:lnTo>
                  <a:pt x="138403" y="317005"/>
                </a:lnTo>
                <a:lnTo>
                  <a:pt x="202310" y="320801"/>
                </a:lnTo>
                <a:lnTo>
                  <a:pt x="266231" y="317005"/>
                </a:lnTo>
                <a:lnTo>
                  <a:pt x="321794" y="306460"/>
                </a:lnTo>
                <a:lnTo>
                  <a:pt x="365641" y="290434"/>
                </a:lnTo>
                <a:lnTo>
                  <a:pt x="394412" y="270197"/>
                </a:lnTo>
                <a:lnTo>
                  <a:pt x="404748" y="247014"/>
                </a:lnTo>
                <a:lnTo>
                  <a:pt x="404748" y="228980"/>
                </a:lnTo>
                <a:lnTo>
                  <a:pt x="202310" y="228980"/>
                </a:lnTo>
                <a:lnTo>
                  <a:pt x="138403" y="225184"/>
                </a:lnTo>
                <a:lnTo>
                  <a:pt x="82872" y="214639"/>
                </a:lnTo>
                <a:lnTo>
                  <a:pt x="39063" y="198613"/>
                </a:lnTo>
                <a:lnTo>
                  <a:pt x="10323" y="178376"/>
                </a:lnTo>
                <a:lnTo>
                  <a:pt x="0" y="155193"/>
                </a:lnTo>
                <a:close/>
              </a:path>
              <a:path w="493394" h="506095">
                <a:moveTo>
                  <a:pt x="404748" y="155193"/>
                </a:moveTo>
                <a:lnTo>
                  <a:pt x="365641" y="198613"/>
                </a:lnTo>
                <a:lnTo>
                  <a:pt x="321794" y="214639"/>
                </a:lnTo>
                <a:lnTo>
                  <a:pt x="266231" y="225184"/>
                </a:lnTo>
                <a:lnTo>
                  <a:pt x="202310" y="228980"/>
                </a:lnTo>
                <a:lnTo>
                  <a:pt x="404748" y="228980"/>
                </a:lnTo>
                <a:lnTo>
                  <a:pt x="404748" y="155193"/>
                </a:lnTo>
                <a:close/>
              </a:path>
            </a:pathLst>
          </a:custGeom>
          <a:solidFill>
            <a:srgbClr val="B1D234"/>
          </a:solidFill>
        </p:spPr>
        <p:txBody>
          <a:bodyPr wrap="square" lIns="0" tIns="0" rIns="0" bIns="0" rtlCol="0"/>
          <a:lstStyle/>
          <a:p/>
        </p:txBody>
      </p:sp>
      <p:sp>
        <p:nvSpPr>
          <p:cNvPr id="31" name="object 31"/>
          <p:cNvSpPr/>
          <p:nvPr/>
        </p:nvSpPr>
        <p:spPr>
          <a:xfrm>
            <a:off x="2772155" y="5077967"/>
            <a:ext cx="495300" cy="497205"/>
          </a:xfrm>
          <a:custGeom>
            <a:avLst/>
            <a:gdLst/>
            <a:ahLst/>
            <a:cxnLst/>
            <a:rect l="l" t="t" r="r" b="b"/>
            <a:pathLst>
              <a:path w="495300" h="497204">
                <a:moveTo>
                  <a:pt x="124713" y="364362"/>
                </a:moveTo>
                <a:lnTo>
                  <a:pt x="7366" y="364362"/>
                </a:lnTo>
                <a:lnTo>
                  <a:pt x="0" y="371728"/>
                </a:lnTo>
                <a:lnTo>
                  <a:pt x="0" y="489457"/>
                </a:lnTo>
                <a:lnTo>
                  <a:pt x="7366" y="496823"/>
                </a:lnTo>
                <a:lnTo>
                  <a:pt x="124713" y="496823"/>
                </a:lnTo>
                <a:lnTo>
                  <a:pt x="132080" y="489457"/>
                </a:lnTo>
                <a:lnTo>
                  <a:pt x="132080" y="463676"/>
                </a:lnTo>
                <a:lnTo>
                  <a:pt x="33019" y="463676"/>
                </a:lnTo>
                <a:lnTo>
                  <a:pt x="33019" y="397509"/>
                </a:lnTo>
                <a:lnTo>
                  <a:pt x="132080" y="397509"/>
                </a:lnTo>
                <a:lnTo>
                  <a:pt x="132080" y="371728"/>
                </a:lnTo>
                <a:lnTo>
                  <a:pt x="124713" y="364362"/>
                </a:lnTo>
                <a:close/>
              </a:path>
              <a:path w="495300" h="497204">
                <a:moveTo>
                  <a:pt x="487933" y="364362"/>
                </a:moveTo>
                <a:lnTo>
                  <a:pt x="370586" y="364362"/>
                </a:lnTo>
                <a:lnTo>
                  <a:pt x="363219" y="371728"/>
                </a:lnTo>
                <a:lnTo>
                  <a:pt x="363219" y="489457"/>
                </a:lnTo>
                <a:lnTo>
                  <a:pt x="370586" y="496823"/>
                </a:lnTo>
                <a:lnTo>
                  <a:pt x="487933" y="496823"/>
                </a:lnTo>
                <a:lnTo>
                  <a:pt x="495299" y="489457"/>
                </a:lnTo>
                <a:lnTo>
                  <a:pt x="495299" y="463676"/>
                </a:lnTo>
                <a:lnTo>
                  <a:pt x="396239" y="463676"/>
                </a:lnTo>
                <a:lnTo>
                  <a:pt x="396239" y="397509"/>
                </a:lnTo>
                <a:lnTo>
                  <a:pt x="495299" y="397509"/>
                </a:lnTo>
                <a:lnTo>
                  <a:pt x="495299" y="371728"/>
                </a:lnTo>
                <a:lnTo>
                  <a:pt x="487933" y="364362"/>
                </a:lnTo>
                <a:close/>
              </a:path>
              <a:path w="495300" h="497204">
                <a:moveTo>
                  <a:pt x="132080" y="397509"/>
                </a:moveTo>
                <a:lnTo>
                  <a:pt x="99060" y="397509"/>
                </a:lnTo>
                <a:lnTo>
                  <a:pt x="99060" y="463676"/>
                </a:lnTo>
                <a:lnTo>
                  <a:pt x="132080" y="463676"/>
                </a:lnTo>
                <a:lnTo>
                  <a:pt x="132080" y="397509"/>
                </a:lnTo>
                <a:close/>
              </a:path>
              <a:path w="495300" h="497204">
                <a:moveTo>
                  <a:pt x="495299" y="397509"/>
                </a:moveTo>
                <a:lnTo>
                  <a:pt x="462280" y="397509"/>
                </a:lnTo>
                <a:lnTo>
                  <a:pt x="462280" y="463676"/>
                </a:lnTo>
                <a:lnTo>
                  <a:pt x="495299" y="463676"/>
                </a:lnTo>
                <a:lnTo>
                  <a:pt x="495299" y="397509"/>
                </a:lnTo>
                <a:close/>
              </a:path>
              <a:path w="495300" h="497204">
                <a:moveTo>
                  <a:pt x="421894" y="231774"/>
                </a:moveTo>
                <a:lnTo>
                  <a:pt x="73406" y="231774"/>
                </a:lnTo>
                <a:lnTo>
                  <a:pt x="66039" y="239267"/>
                </a:lnTo>
                <a:lnTo>
                  <a:pt x="66039" y="364362"/>
                </a:lnTo>
                <a:lnTo>
                  <a:pt x="99060" y="364362"/>
                </a:lnTo>
                <a:lnTo>
                  <a:pt x="99060" y="264921"/>
                </a:lnTo>
                <a:lnTo>
                  <a:pt x="429260" y="264921"/>
                </a:lnTo>
                <a:lnTo>
                  <a:pt x="429260" y="239267"/>
                </a:lnTo>
                <a:lnTo>
                  <a:pt x="421894" y="231774"/>
                </a:lnTo>
                <a:close/>
              </a:path>
              <a:path w="495300" h="497204">
                <a:moveTo>
                  <a:pt x="429260" y="264921"/>
                </a:moveTo>
                <a:lnTo>
                  <a:pt x="396239" y="264921"/>
                </a:lnTo>
                <a:lnTo>
                  <a:pt x="396239" y="364362"/>
                </a:lnTo>
                <a:lnTo>
                  <a:pt x="429260" y="364362"/>
                </a:lnTo>
                <a:lnTo>
                  <a:pt x="429260" y="264921"/>
                </a:lnTo>
                <a:close/>
              </a:path>
              <a:path w="495300" h="497204">
                <a:moveTo>
                  <a:pt x="264160" y="132460"/>
                </a:moveTo>
                <a:lnTo>
                  <a:pt x="231139" y="132460"/>
                </a:lnTo>
                <a:lnTo>
                  <a:pt x="231139" y="231774"/>
                </a:lnTo>
                <a:lnTo>
                  <a:pt x="264160" y="231774"/>
                </a:lnTo>
                <a:lnTo>
                  <a:pt x="264160" y="132460"/>
                </a:lnTo>
                <a:close/>
              </a:path>
              <a:path w="495300" h="497204">
                <a:moveTo>
                  <a:pt x="322833" y="0"/>
                </a:moveTo>
                <a:lnTo>
                  <a:pt x="172466" y="0"/>
                </a:lnTo>
                <a:lnTo>
                  <a:pt x="165100" y="7365"/>
                </a:lnTo>
                <a:lnTo>
                  <a:pt x="165100" y="125094"/>
                </a:lnTo>
                <a:lnTo>
                  <a:pt x="172466" y="132460"/>
                </a:lnTo>
                <a:lnTo>
                  <a:pt x="322833" y="132460"/>
                </a:lnTo>
                <a:lnTo>
                  <a:pt x="330200" y="125094"/>
                </a:lnTo>
                <a:lnTo>
                  <a:pt x="330200" y="99313"/>
                </a:lnTo>
                <a:lnTo>
                  <a:pt x="198119" y="99313"/>
                </a:lnTo>
                <a:lnTo>
                  <a:pt x="198119" y="33146"/>
                </a:lnTo>
                <a:lnTo>
                  <a:pt x="330200" y="33146"/>
                </a:lnTo>
                <a:lnTo>
                  <a:pt x="330200" y="7365"/>
                </a:lnTo>
                <a:lnTo>
                  <a:pt x="322833" y="0"/>
                </a:lnTo>
                <a:close/>
              </a:path>
              <a:path w="495300" h="497204">
                <a:moveTo>
                  <a:pt x="330200" y="33146"/>
                </a:moveTo>
                <a:lnTo>
                  <a:pt x="297180" y="33146"/>
                </a:lnTo>
                <a:lnTo>
                  <a:pt x="297180" y="99313"/>
                </a:lnTo>
                <a:lnTo>
                  <a:pt x="330200" y="99313"/>
                </a:lnTo>
                <a:lnTo>
                  <a:pt x="330200" y="33146"/>
                </a:lnTo>
                <a:close/>
              </a:path>
            </a:pathLst>
          </a:custGeom>
          <a:solidFill>
            <a:srgbClr val="8AC53E"/>
          </a:solidFill>
        </p:spPr>
        <p:txBody>
          <a:bodyPr wrap="square" lIns="0" tIns="0" rIns="0" bIns="0" rtlCol="0"/>
          <a:lstStyle/>
          <a:p/>
        </p:txBody>
      </p:sp>
      <p:sp>
        <p:nvSpPr>
          <p:cNvPr id="32" name="object 32"/>
          <p:cNvSpPr/>
          <p:nvPr/>
        </p:nvSpPr>
        <p:spPr>
          <a:xfrm>
            <a:off x="2772155" y="5077967"/>
            <a:ext cx="495300" cy="497205"/>
          </a:xfrm>
          <a:custGeom>
            <a:avLst/>
            <a:gdLst/>
            <a:ahLst/>
            <a:cxnLst/>
            <a:rect l="l" t="t" r="r" b="b"/>
            <a:pathLst>
              <a:path w="495300" h="497204">
                <a:moveTo>
                  <a:pt x="478789" y="364362"/>
                </a:moveTo>
                <a:lnTo>
                  <a:pt x="429260" y="364362"/>
                </a:lnTo>
                <a:lnTo>
                  <a:pt x="429260" y="248411"/>
                </a:lnTo>
                <a:lnTo>
                  <a:pt x="429260" y="239267"/>
                </a:lnTo>
                <a:lnTo>
                  <a:pt x="421894" y="231774"/>
                </a:lnTo>
                <a:lnTo>
                  <a:pt x="412750" y="231774"/>
                </a:lnTo>
                <a:lnTo>
                  <a:pt x="264160" y="231774"/>
                </a:lnTo>
                <a:lnTo>
                  <a:pt x="264160" y="132460"/>
                </a:lnTo>
                <a:lnTo>
                  <a:pt x="313689" y="132460"/>
                </a:lnTo>
                <a:lnTo>
                  <a:pt x="322833" y="132460"/>
                </a:lnTo>
                <a:lnTo>
                  <a:pt x="330200" y="125094"/>
                </a:lnTo>
                <a:lnTo>
                  <a:pt x="330200" y="115950"/>
                </a:lnTo>
                <a:lnTo>
                  <a:pt x="330200" y="16509"/>
                </a:lnTo>
                <a:lnTo>
                  <a:pt x="330200" y="7365"/>
                </a:lnTo>
                <a:lnTo>
                  <a:pt x="322833" y="0"/>
                </a:lnTo>
                <a:lnTo>
                  <a:pt x="313689" y="0"/>
                </a:lnTo>
                <a:lnTo>
                  <a:pt x="181610" y="0"/>
                </a:lnTo>
                <a:lnTo>
                  <a:pt x="172466" y="0"/>
                </a:lnTo>
                <a:lnTo>
                  <a:pt x="165100" y="7365"/>
                </a:lnTo>
                <a:lnTo>
                  <a:pt x="165100" y="16509"/>
                </a:lnTo>
                <a:lnTo>
                  <a:pt x="165100" y="115950"/>
                </a:lnTo>
                <a:lnTo>
                  <a:pt x="165100" y="125094"/>
                </a:lnTo>
                <a:lnTo>
                  <a:pt x="172466" y="132460"/>
                </a:lnTo>
                <a:lnTo>
                  <a:pt x="181610" y="132460"/>
                </a:lnTo>
                <a:lnTo>
                  <a:pt x="231139" y="132460"/>
                </a:lnTo>
                <a:lnTo>
                  <a:pt x="231139" y="231774"/>
                </a:lnTo>
                <a:lnTo>
                  <a:pt x="82550" y="231774"/>
                </a:lnTo>
                <a:lnTo>
                  <a:pt x="73406" y="231774"/>
                </a:lnTo>
                <a:lnTo>
                  <a:pt x="66039" y="239267"/>
                </a:lnTo>
                <a:lnTo>
                  <a:pt x="66039" y="248411"/>
                </a:lnTo>
                <a:lnTo>
                  <a:pt x="66039" y="364362"/>
                </a:lnTo>
                <a:lnTo>
                  <a:pt x="16510" y="364362"/>
                </a:lnTo>
                <a:lnTo>
                  <a:pt x="7366" y="364362"/>
                </a:lnTo>
                <a:lnTo>
                  <a:pt x="0" y="371728"/>
                </a:lnTo>
                <a:lnTo>
                  <a:pt x="0" y="380872"/>
                </a:lnTo>
                <a:lnTo>
                  <a:pt x="0" y="480186"/>
                </a:lnTo>
                <a:lnTo>
                  <a:pt x="0" y="489457"/>
                </a:lnTo>
                <a:lnTo>
                  <a:pt x="7366" y="496823"/>
                </a:lnTo>
                <a:lnTo>
                  <a:pt x="16510" y="496823"/>
                </a:lnTo>
                <a:lnTo>
                  <a:pt x="115569" y="496823"/>
                </a:lnTo>
                <a:lnTo>
                  <a:pt x="124713" y="496823"/>
                </a:lnTo>
                <a:lnTo>
                  <a:pt x="132080" y="489457"/>
                </a:lnTo>
                <a:lnTo>
                  <a:pt x="132080" y="480186"/>
                </a:lnTo>
                <a:lnTo>
                  <a:pt x="132080" y="380872"/>
                </a:lnTo>
                <a:lnTo>
                  <a:pt x="132080" y="371728"/>
                </a:lnTo>
                <a:lnTo>
                  <a:pt x="124713" y="364362"/>
                </a:lnTo>
                <a:lnTo>
                  <a:pt x="115569" y="364362"/>
                </a:lnTo>
                <a:lnTo>
                  <a:pt x="99060" y="364362"/>
                </a:lnTo>
                <a:lnTo>
                  <a:pt x="99060" y="264921"/>
                </a:lnTo>
                <a:lnTo>
                  <a:pt x="396239" y="264921"/>
                </a:lnTo>
                <a:lnTo>
                  <a:pt x="396239" y="364362"/>
                </a:lnTo>
                <a:lnTo>
                  <a:pt x="379730" y="364362"/>
                </a:lnTo>
                <a:lnTo>
                  <a:pt x="370586" y="364362"/>
                </a:lnTo>
                <a:lnTo>
                  <a:pt x="363219" y="371728"/>
                </a:lnTo>
                <a:lnTo>
                  <a:pt x="363219" y="380872"/>
                </a:lnTo>
                <a:lnTo>
                  <a:pt x="363219" y="480186"/>
                </a:lnTo>
                <a:lnTo>
                  <a:pt x="363219" y="489457"/>
                </a:lnTo>
                <a:lnTo>
                  <a:pt x="370586" y="496823"/>
                </a:lnTo>
                <a:lnTo>
                  <a:pt x="379730" y="496823"/>
                </a:lnTo>
                <a:lnTo>
                  <a:pt x="478789" y="496823"/>
                </a:lnTo>
                <a:lnTo>
                  <a:pt x="487933" y="496823"/>
                </a:lnTo>
                <a:lnTo>
                  <a:pt x="495299" y="489457"/>
                </a:lnTo>
                <a:lnTo>
                  <a:pt x="495299" y="480186"/>
                </a:lnTo>
                <a:lnTo>
                  <a:pt x="495299" y="380872"/>
                </a:lnTo>
                <a:lnTo>
                  <a:pt x="495299" y="371728"/>
                </a:lnTo>
                <a:lnTo>
                  <a:pt x="487933" y="364362"/>
                </a:lnTo>
                <a:lnTo>
                  <a:pt x="478789" y="364362"/>
                </a:lnTo>
                <a:close/>
              </a:path>
            </a:pathLst>
          </a:custGeom>
          <a:ln w="9525">
            <a:solidFill>
              <a:srgbClr val="8AC53E"/>
            </a:solidFill>
          </a:ln>
        </p:spPr>
        <p:txBody>
          <a:bodyPr wrap="square" lIns="0" tIns="0" rIns="0" bIns="0" rtlCol="0"/>
          <a:lstStyle/>
          <a:p/>
        </p:txBody>
      </p:sp>
      <p:sp>
        <p:nvSpPr>
          <p:cNvPr id="33" name="object 33"/>
          <p:cNvSpPr/>
          <p:nvPr/>
        </p:nvSpPr>
        <p:spPr>
          <a:xfrm>
            <a:off x="2970276" y="5111115"/>
            <a:ext cx="99060" cy="66675"/>
          </a:xfrm>
          <a:custGeom>
            <a:avLst/>
            <a:gdLst/>
            <a:ahLst/>
            <a:cxnLst/>
            <a:rect l="l" t="t" r="r" b="b"/>
            <a:pathLst>
              <a:path w="99060" h="66675">
                <a:moveTo>
                  <a:pt x="0" y="0"/>
                </a:moveTo>
                <a:lnTo>
                  <a:pt x="99060" y="0"/>
                </a:lnTo>
                <a:lnTo>
                  <a:pt x="99060" y="66167"/>
                </a:lnTo>
                <a:lnTo>
                  <a:pt x="0" y="66167"/>
                </a:lnTo>
                <a:lnTo>
                  <a:pt x="0" y="0"/>
                </a:lnTo>
                <a:close/>
              </a:path>
            </a:pathLst>
          </a:custGeom>
          <a:ln w="9525">
            <a:solidFill>
              <a:srgbClr val="8AC53E"/>
            </a:solidFill>
          </a:ln>
        </p:spPr>
        <p:txBody>
          <a:bodyPr wrap="square" lIns="0" tIns="0" rIns="0" bIns="0" rtlCol="0"/>
          <a:lstStyle/>
          <a:p/>
        </p:txBody>
      </p:sp>
      <p:sp>
        <p:nvSpPr>
          <p:cNvPr id="34" name="object 34"/>
          <p:cNvSpPr/>
          <p:nvPr/>
        </p:nvSpPr>
        <p:spPr>
          <a:xfrm>
            <a:off x="2805176" y="5475478"/>
            <a:ext cx="66040" cy="66675"/>
          </a:xfrm>
          <a:custGeom>
            <a:avLst/>
            <a:gdLst/>
            <a:ahLst/>
            <a:cxnLst/>
            <a:rect l="l" t="t" r="r" b="b"/>
            <a:pathLst>
              <a:path w="66039" h="66675">
                <a:moveTo>
                  <a:pt x="66040" y="66167"/>
                </a:moveTo>
                <a:lnTo>
                  <a:pt x="0" y="66167"/>
                </a:lnTo>
                <a:lnTo>
                  <a:pt x="0" y="0"/>
                </a:lnTo>
                <a:lnTo>
                  <a:pt x="66040" y="0"/>
                </a:lnTo>
                <a:lnTo>
                  <a:pt x="66040" y="66167"/>
                </a:lnTo>
                <a:close/>
              </a:path>
            </a:pathLst>
          </a:custGeom>
          <a:ln w="9525">
            <a:solidFill>
              <a:srgbClr val="8AC53E"/>
            </a:solidFill>
          </a:ln>
        </p:spPr>
        <p:txBody>
          <a:bodyPr wrap="square" lIns="0" tIns="0" rIns="0" bIns="0" rtlCol="0"/>
          <a:lstStyle/>
          <a:p/>
        </p:txBody>
      </p:sp>
      <p:sp>
        <p:nvSpPr>
          <p:cNvPr id="35" name="object 35"/>
          <p:cNvSpPr/>
          <p:nvPr/>
        </p:nvSpPr>
        <p:spPr>
          <a:xfrm>
            <a:off x="3168395" y="5475478"/>
            <a:ext cx="66040" cy="66675"/>
          </a:xfrm>
          <a:custGeom>
            <a:avLst/>
            <a:gdLst/>
            <a:ahLst/>
            <a:cxnLst/>
            <a:rect l="l" t="t" r="r" b="b"/>
            <a:pathLst>
              <a:path w="66039" h="66675">
                <a:moveTo>
                  <a:pt x="66040" y="66167"/>
                </a:moveTo>
                <a:lnTo>
                  <a:pt x="0" y="66167"/>
                </a:lnTo>
                <a:lnTo>
                  <a:pt x="0" y="0"/>
                </a:lnTo>
                <a:lnTo>
                  <a:pt x="66040" y="0"/>
                </a:lnTo>
                <a:lnTo>
                  <a:pt x="66040" y="66167"/>
                </a:lnTo>
                <a:close/>
              </a:path>
            </a:pathLst>
          </a:custGeom>
          <a:ln w="9525">
            <a:solidFill>
              <a:srgbClr val="8AC53E"/>
            </a:solidFill>
          </a:ln>
        </p:spPr>
        <p:txBody>
          <a:bodyPr wrap="square" lIns="0" tIns="0" rIns="0" bIns="0" rtlCol="0"/>
          <a:lstStyle/>
          <a:p/>
        </p:txBody>
      </p:sp>
      <p:sp>
        <p:nvSpPr>
          <p:cNvPr id="36" name="object 36"/>
          <p:cNvSpPr/>
          <p:nvPr/>
        </p:nvSpPr>
        <p:spPr>
          <a:xfrm>
            <a:off x="4364735" y="4918455"/>
            <a:ext cx="497205" cy="487680"/>
          </a:xfrm>
          <a:custGeom>
            <a:avLst/>
            <a:gdLst/>
            <a:ahLst/>
            <a:cxnLst/>
            <a:rect l="l" t="t" r="r" b="b"/>
            <a:pathLst>
              <a:path w="497204" h="487679">
                <a:moveTo>
                  <a:pt x="303529" y="368046"/>
                </a:moveTo>
                <a:lnTo>
                  <a:pt x="193421" y="368046"/>
                </a:lnTo>
                <a:lnTo>
                  <a:pt x="182592" y="370230"/>
                </a:lnTo>
                <a:lnTo>
                  <a:pt x="173751" y="376189"/>
                </a:lnTo>
                <a:lnTo>
                  <a:pt x="167792" y="385030"/>
                </a:lnTo>
                <a:lnTo>
                  <a:pt x="165608" y="395859"/>
                </a:lnTo>
                <a:lnTo>
                  <a:pt x="165608" y="483362"/>
                </a:lnTo>
                <a:lnTo>
                  <a:pt x="169417" y="487172"/>
                </a:lnTo>
                <a:lnTo>
                  <a:pt x="327405" y="487172"/>
                </a:lnTo>
                <a:lnTo>
                  <a:pt x="331215" y="483362"/>
                </a:lnTo>
                <a:lnTo>
                  <a:pt x="331215" y="395859"/>
                </a:lnTo>
                <a:lnTo>
                  <a:pt x="329033" y="385030"/>
                </a:lnTo>
                <a:lnTo>
                  <a:pt x="323088" y="376189"/>
                </a:lnTo>
                <a:lnTo>
                  <a:pt x="314285" y="370230"/>
                </a:lnTo>
                <a:lnTo>
                  <a:pt x="303529" y="368046"/>
                </a:lnTo>
                <a:close/>
              </a:path>
              <a:path w="497204" h="487679">
                <a:moveTo>
                  <a:pt x="392302" y="311023"/>
                </a:moveTo>
                <a:lnTo>
                  <a:pt x="384301" y="311023"/>
                </a:lnTo>
                <a:lnTo>
                  <a:pt x="381126" y="316484"/>
                </a:lnTo>
                <a:lnTo>
                  <a:pt x="348488" y="373126"/>
                </a:lnTo>
                <a:lnTo>
                  <a:pt x="345313" y="378587"/>
                </a:lnTo>
                <a:lnTo>
                  <a:pt x="349376" y="385445"/>
                </a:lnTo>
                <a:lnTo>
                  <a:pt x="427481" y="385318"/>
                </a:lnTo>
                <a:lnTo>
                  <a:pt x="431546" y="378460"/>
                </a:lnTo>
                <a:lnTo>
                  <a:pt x="428243" y="372999"/>
                </a:lnTo>
                <a:lnTo>
                  <a:pt x="420877" y="360172"/>
                </a:lnTo>
                <a:lnTo>
                  <a:pt x="433591" y="348795"/>
                </a:lnTo>
                <a:lnTo>
                  <a:pt x="445436" y="336597"/>
                </a:lnTo>
                <a:lnTo>
                  <a:pt x="452447" y="328295"/>
                </a:lnTo>
                <a:lnTo>
                  <a:pt x="402336" y="328295"/>
                </a:lnTo>
                <a:lnTo>
                  <a:pt x="392302" y="311023"/>
                </a:lnTo>
                <a:close/>
              </a:path>
              <a:path w="497204" h="487679">
                <a:moveTo>
                  <a:pt x="445642" y="284861"/>
                </a:moveTo>
                <a:lnTo>
                  <a:pt x="442975" y="285496"/>
                </a:lnTo>
                <a:lnTo>
                  <a:pt x="440309" y="286004"/>
                </a:lnTo>
                <a:lnTo>
                  <a:pt x="437768" y="287528"/>
                </a:lnTo>
                <a:lnTo>
                  <a:pt x="411668" y="319462"/>
                </a:lnTo>
                <a:lnTo>
                  <a:pt x="402336" y="328295"/>
                </a:lnTo>
                <a:lnTo>
                  <a:pt x="452447" y="328295"/>
                </a:lnTo>
                <a:lnTo>
                  <a:pt x="456400" y="323613"/>
                </a:lnTo>
                <a:lnTo>
                  <a:pt x="466471" y="309880"/>
                </a:lnTo>
                <a:lnTo>
                  <a:pt x="470026" y="304673"/>
                </a:lnTo>
                <a:lnTo>
                  <a:pt x="468502" y="297561"/>
                </a:lnTo>
                <a:lnTo>
                  <a:pt x="463168" y="294259"/>
                </a:lnTo>
                <a:lnTo>
                  <a:pt x="450976" y="286893"/>
                </a:lnTo>
                <a:lnTo>
                  <a:pt x="448563" y="285369"/>
                </a:lnTo>
                <a:lnTo>
                  <a:pt x="445642" y="284861"/>
                </a:lnTo>
                <a:close/>
              </a:path>
              <a:path w="497204" h="487679">
                <a:moveTo>
                  <a:pt x="124243" y="348234"/>
                </a:moveTo>
                <a:lnTo>
                  <a:pt x="73660" y="348234"/>
                </a:lnTo>
                <a:lnTo>
                  <a:pt x="85091" y="360947"/>
                </a:lnTo>
                <a:lnTo>
                  <a:pt x="97297" y="372792"/>
                </a:lnTo>
                <a:lnTo>
                  <a:pt x="110289" y="383756"/>
                </a:lnTo>
                <a:lnTo>
                  <a:pt x="124078" y="393827"/>
                </a:lnTo>
                <a:lnTo>
                  <a:pt x="129286" y="397383"/>
                </a:lnTo>
                <a:lnTo>
                  <a:pt x="136398" y="395859"/>
                </a:lnTo>
                <a:lnTo>
                  <a:pt x="139700" y="390525"/>
                </a:lnTo>
                <a:lnTo>
                  <a:pt x="150240" y="373380"/>
                </a:lnTo>
                <a:lnTo>
                  <a:pt x="148843" y="366903"/>
                </a:lnTo>
                <a:lnTo>
                  <a:pt x="144017" y="363601"/>
                </a:lnTo>
                <a:lnTo>
                  <a:pt x="133685" y="356054"/>
                </a:lnTo>
                <a:lnTo>
                  <a:pt x="124243" y="348234"/>
                </a:lnTo>
                <a:close/>
              </a:path>
              <a:path w="497204" h="487679">
                <a:moveTo>
                  <a:pt x="58038" y="274574"/>
                </a:moveTo>
                <a:lnTo>
                  <a:pt x="54863" y="274701"/>
                </a:lnTo>
                <a:lnTo>
                  <a:pt x="50037" y="277495"/>
                </a:lnTo>
                <a:lnTo>
                  <a:pt x="48387" y="280162"/>
                </a:lnTo>
                <a:lnTo>
                  <a:pt x="48387" y="354965"/>
                </a:lnTo>
                <a:lnTo>
                  <a:pt x="55372" y="358902"/>
                </a:lnTo>
                <a:lnTo>
                  <a:pt x="73660" y="348234"/>
                </a:lnTo>
                <a:lnTo>
                  <a:pt x="124243" y="348234"/>
                </a:lnTo>
                <a:lnTo>
                  <a:pt x="123840" y="347900"/>
                </a:lnTo>
                <a:lnTo>
                  <a:pt x="114496" y="339151"/>
                </a:lnTo>
                <a:lnTo>
                  <a:pt x="105663" y="329819"/>
                </a:lnTo>
                <a:lnTo>
                  <a:pt x="122936" y="319786"/>
                </a:lnTo>
                <a:lnTo>
                  <a:pt x="122936" y="311912"/>
                </a:lnTo>
                <a:lnTo>
                  <a:pt x="58038" y="274574"/>
                </a:lnTo>
                <a:close/>
              </a:path>
              <a:path w="497204" h="487679">
                <a:moveTo>
                  <a:pt x="292608" y="236093"/>
                </a:moveTo>
                <a:lnTo>
                  <a:pt x="221234" y="249809"/>
                </a:lnTo>
                <a:lnTo>
                  <a:pt x="198119" y="278003"/>
                </a:lnTo>
                <a:lnTo>
                  <a:pt x="198119" y="301752"/>
                </a:lnTo>
                <a:lnTo>
                  <a:pt x="202066" y="321270"/>
                </a:lnTo>
                <a:lnTo>
                  <a:pt x="212836" y="337216"/>
                </a:lnTo>
                <a:lnTo>
                  <a:pt x="228820" y="347972"/>
                </a:lnTo>
                <a:lnTo>
                  <a:pt x="248412" y="351917"/>
                </a:lnTo>
                <a:lnTo>
                  <a:pt x="268023" y="347972"/>
                </a:lnTo>
                <a:lnTo>
                  <a:pt x="284051" y="337216"/>
                </a:lnTo>
                <a:lnTo>
                  <a:pt x="294864" y="321270"/>
                </a:lnTo>
                <a:lnTo>
                  <a:pt x="298830" y="301752"/>
                </a:lnTo>
                <a:lnTo>
                  <a:pt x="298830" y="241427"/>
                </a:lnTo>
                <a:lnTo>
                  <a:pt x="292608" y="236093"/>
                </a:lnTo>
                <a:close/>
              </a:path>
              <a:path w="497204" h="487679">
                <a:moveTo>
                  <a:pt x="469011" y="131953"/>
                </a:moveTo>
                <a:lnTo>
                  <a:pt x="359028" y="131953"/>
                </a:lnTo>
                <a:lnTo>
                  <a:pt x="348200" y="134137"/>
                </a:lnTo>
                <a:lnTo>
                  <a:pt x="339359" y="140096"/>
                </a:lnTo>
                <a:lnTo>
                  <a:pt x="333400" y="148937"/>
                </a:lnTo>
                <a:lnTo>
                  <a:pt x="331215" y="159766"/>
                </a:lnTo>
                <a:lnTo>
                  <a:pt x="331215" y="247269"/>
                </a:lnTo>
                <a:lnTo>
                  <a:pt x="335025" y="251079"/>
                </a:lnTo>
                <a:lnTo>
                  <a:pt x="493013" y="251079"/>
                </a:lnTo>
                <a:lnTo>
                  <a:pt x="496824" y="247269"/>
                </a:lnTo>
                <a:lnTo>
                  <a:pt x="496824" y="159766"/>
                </a:lnTo>
                <a:lnTo>
                  <a:pt x="494639" y="148937"/>
                </a:lnTo>
                <a:lnTo>
                  <a:pt x="488680" y="140096"/>
                </a:lnTo>
                <a:lnTo>
                  <a:pt x="479839" y="134137"/>
                </a:lnTo>
                <a:lnTo>
                  <a:pt x="469011" y="131953"/>
                </a:lnTo>
                <a:close/>
              </a:path>
              <a:path w="497204" h="487679">
                <a:moveTo>
                  <a:pt x="137794" y="131953"/>
                </a:moveTo>
                <a:lnTo>
                  <a:pt x="27812" y="131953"/>
                </a:lnTo>
                <a:lnTo>
                  <a:pt x="16984" y="134137"/>
                </a:lnTo>
                <a:lnTo>
                  <a:pt x="8143" y="140096"/>
                </a:lnTo>
                <a:lnTo>
                  <a:pt x="2184" y="148937"/>
                </a:lnTo>
                <a:lnTo>
                  <a:pt x="0" y="159766"/>
                </a:lnTo>
                <a:lnTo>
                  <a:pt x="0" y="247269"/>
                </a:lnTo>
                <a:lnTo>
                  <a:pt x="3810" y="251079"/>
                </a:lnTo>
                <a:lnTo>
                  <a:pt x="161798" y="251079"/>
                </a:lnTo>
                <a:lnTo>
                  <a:pt x="165608" y="247269"/>
                </a:lnTo>
                <a:lnTo>
                  <a:pt x="165608" y="159766"/>
                </a:lnTo>
                <a:lnTo>
                  <a:pt x="163423" y="148937"/>
                </a:lnTo>
                <a:lnTo>
                  <a:pt x="157464" y="140096"/>
                </a:lnTo>
                <a:lnTo>
                  <a:pt x="148623" y="134137"/>
                </a:lnTo>
                <a:lnTo>
                  <a:pt x="137794" y="131953"/>
                </a:lnTo>
                <a:close/>
              </a:path>
              <a:path w="497204" h="487679">
                <a:moveTo>
                  <a:pt x="328086" y="74314"/>
                </a:moveTo>
                <a:lnTo>
                  <a:pt x="237990" y="74314"/>
                </a:lnTo>
                <a:lnTo>
                  <a:pt x="250825" y="74676"/>
                </a:lnTo>
                <a:lnTo>
                  <a:pt x="247268" y="87757"/>
                </a:lnTo>
                <a:lnTo>
                  <a:pt x="245617" y="93980"/>
                </a:lnTo>
                <a:lnTo>
                  <a:pt x="251333" y="99568"/>
                </a:lnTo>
                <a:lnTo>
                  <a:pt x="326771" y="79248"/>
                </a:lnTo>
                <a:lnTo>
                  <a:pt x="328086" y="74314"/>
                </a:lnTo>
                <a:close/>
              </a:path>
              <a:path w="497204" h="487679">
                <a:moveTo>
                  <a:pt x="243306" y="38185"/>
                </a:moveTo>
                <a:lnTo>
                  <a:pt x="192531" y="42418"/>
                </a:lnTo>
                <a:lnTo>
                  <a:pt x="182372" y="49657"/>
                </a:lnTo>
                <a:lnTo>
                  <a:pt x="183768" y="55753"/>
                </a:lnTo>
                <a:lnTo>
                  <a:pt x="187071" y="69596"/>
                </a:lnTo>
                <a:lnTo>
                  <a:pt x="188467" y="75311"/>
                </a:lnTo>
                <a:lnTo>
                  <a:pt x="194055" y="78994"/>
                </a:lnTo>
                <a:lnTo>
                  <a:pt x="199771" y="77851"/>
                </a:lnTo>
                <a:lnTo>
                  <a:pt x="212463" y="75926"/>
                </a:lnTo>
                <a:lnTo>
                  <a:pt x="225202" y="74739"/>
                </a:lnTo>
                <a:lnTo>
                  <a:pt x="237990" y="74314"/>
                </a:lnTo>
                <a:lnTo>
                  <a:pt x="328086" y="74314"/>
                </a:lnTo>
                <a:lnTo>
                  <a:pt x="328802" y="71628"/>
                </a:lnTo>
                <a:lnTo>
                  <a:pt x="296143" y="39116"/>
                </a:lnTo>
                <a:lnTo>
                  <a:pt x="260350" y="39116"/>
                </a:lnTo>
                <a:lnTo>
                  <a:pt x="243306" y="38185"/>
                </a:lnTo>
                <a:close/>
              </a:path>
              <a:path w="497204" h="487679">
                <a:moveTo>
                  <a:pt x="272668" y="18161"/>
                </a:moveTo>
                <a:lnTo>
                  <a:pt x="267335" y="19685"/>
                </a:lnTo>
                <a:lnTo>
                  <a:pt x="265049" y="21717"/>
                </a:lnTo>
                <a:lnTo>
                  <a:pt x="264160" y="24765"/>
                </a:lnTo>
                <a:lnTo>
                  <a:pt x="260350" y="39116"/>
                </a:lnTo>
                <a:lnTo>
                  <a:pt x="296143" y="39116"/>
                </a:lnTo>
                <a:lnTo>
                  <a:pt x="275716" y="18796"/>
                </a:lnTo>
                <a:lnTo>
                  <a:pt x="272668" y="18161"/>
                </a:lnTo>
                <a:close/>
              </a:path>
              <a:path w="497204" h="487679">
                <a:moveTo>
                  <a:pt x="458088" y="0"/>
                </a:moveTo>
                <a:lnTo>
                  <a:pt x="386841" y="13589"/>
                </a:lnTo>
                <a:lnTo>
                  <a:pt x="363727" y="41910"/>
                </a:lnTo>
                <a:lnTo>
                  <a:pt x="363727" y="65532"/>
                </a:lnTo>
                <a:lnTo>
                  <a:pt x="367674" y="85123"/>
                </a:lnTo>
                <a:lnTo>
                  <a:pt x="378444" y="101107"/>
                </a:lnTo>
                <a:lnTo>
                  <a:pt x="394428" y="111877"/>
                </a:lnTo>
                <a:lnTo>
                  <a:pt x="414019" y="115824"/>
                </a:lnTo>
                <a:lnTo>
                  <a:pt x="433611" y="111877"/>
                </a:lnTo>
                <a:lnTo>
                  <a:pt x="449595" y="101107"/>
                </a:lnTo>
                <a:lnTo>
                  <a:pt x="460365" y="85123"/>
                </a:lnTo>
                <a:lnTo>
                  <a:pt x="464312" y="65532"/>
                </a:lnTo>
                <a:lnTo>
                  <a:pt x="464312" y="5207"/>
                </a:lnTo>
                <a:lnTo>
                  <a:pt x="458088" y="0"/>
                </a:lnTo>
                <a:close/>
              </a:path>
              <a:path w="497204" h="487679">
                <a:moveTo>
                  <a:pt x="127000" y="0"/>
                </a:moveTo>
                <a:lnTo>
                  <a:pt x="55625" y="13589"/>
                </a:lnTo>
                <a:lnTo>
                  <a:pt x="32385" y="41910"/>
                </a:lnTo>
                <a:lnTo>
                  <a:pt x="32385" y="65532"/>
                </a:lnTo>
                <a:lnTo>
                  <a:pt x="36351" y="85123"/>
                </a:lnTo>
                <a:lnTo>
                  <a:pt x="47164" y="101107"/>
                </a:lnTo>
                <a:lnTo>
                  <a:pt x="63192" y="111877"/>
                </a:lnTo>
                <a:lnTo>
                  <a:pt x="82803" y="115824"/>
                </a:lnTo>
                <a:lnTo>
                  <a:pt x="102415" y="111877"/>
                </a:lnTo>
                <a:lnTo>
                  <a:pt x="118443" y="101107"/>
                </a:lnTo>
                <a:lnTo>
                  <a:pt x="129256" y="85123"/>
                </a:lnTo>
                <a:lnTo>
                  <a:pt x="133223" y="65532"/>
                </a:lnTo>
                <a:lnTo>
                  <a:pt x="133223" y="5207"/>
                </a:lnTo>
                <a:lnTo>
                  <a:pt x="127000" y="0"/>
                </a:lnTo>
                <a:close/>
              </a:path>
            </a:pathLst>
          </a:custGeom>
          <a:solidFill>
            <a:srgbClr val="64AE45"/>
          </a:solidFill>
        </p:spPr>
        <p:txBody>
          <a:bodyPr wrap="square" lIns="0" tIns="0" rIns="0" bIns="0" rtlCol="0"/>
          <a:lstStyle/>
          <a:p/>
        </p:txBody>
      </p:sp>
      <p:sp>
        <p:nvSpPr>
          <p:cNvPr id="37" name="object 37"/>
          <p:cNvSpPr/>
          <p:nvPr/>
        </p:nvSpPr>
        <p:spPr>
          <a:xfrm>
            <a:off x="5969508" y="4760976"/>
            <a:ext cx="495300" cy="495300"/>
          </a:xfrm>
          <a:custGeom>
            <a:avLst/>
            <a:gdLst/>
            <a:ahLst/>
            <a:cxnLst/>
            <a:rect l="l" t="t" r="r" b="b"/>
            <a:pathLst>
              <a:path w="495300" h="495300">
                <a:moveTo>
                  <a:pt x="225170" y="430530"/>
                </a:moveTo>
                <a:lnTo>
                  <a:pt x="160274" y="430530"/>
                </a:lnTo>
                <a:lnTo>
                  <a:pt x="166750" y="434339"/>
                </a:lnTo>
                <a:lnTo>
                  <a:pt x="180086" y="439419"/>
                </a:lnTo>
                <a:lnTo>
                  <a:pt x="180086" y="473709"/>
                </a:lnTo>
                <a:lnTo>
                  <a:pt x="181865" y="482600"/>
                </a:lnTo>
                <a:lnTo>
                  <a:pt x="186705" y="488950"/>
                </a:lnTo>
                <a:lnTo>
                  <a:pt x="193855" y="494030"/>
                </a:lnTo>
                <a:lnTo>
                  <a:pt x="202564" y="495300"/>
                </a:lnTo>
                <a:lnTo>
                  <a:pt x="292734" y="495300"/>
                </a:lnTo>
                <a:lnTo>
                  <a:pt x="301444" y="494030"/>
                </a:lnTo>
                <a:lnTo>
                  <a:pt x="308594" y="488950"/>
                </a:lnTo>
                <a:lnTo>
                  <a:pt x="313434" y="482600"/>
                </a:lnTo>
                <a:lnTo>
                  <a:pt x="315213" y="473709"/>
                </a:lnTo>
                <a:lnTo>
                  <a:pt x="315213" y="450850"/>
                </a:lnTo>
                <a:lnTo>
                  <a:pt x="225170" y="450850"/>
                </a:lnTo>
                <a:lnTo>
                  <a:pt x="225170" y="430530"/>
                </a:lnTo>
                <a:close/>
              </a:path>
              <a:path w="495300" h="495300">
                <a:moveTo>
                  <a:pt x="120268" y="34289"/>
                </a:moveTo>
                <a:lnTo>
                  <a:pt x="111819" y="36830"/>
                </a:lnTo>
                <a:lnTo>
                  <a:pt x="104393" y="41910"/>
                </a:lnTo>
                <a:lnTo>
                  <a:pt x="40766" y="105410"/>
                </a:lnTo>
                <a:lnTo>
                  <a:pt x="36449" y="109219"/>
                </a:lnTo>
                <a:lnTo>
                  <a:pt x="34162" y="115569"/>
                </a:lnTo>
                <a:lnTo>
                  <a:pt x="34162" y="127000"/>
                </a:lnTo>
                <a:lnTo>
                  <a:pt x="36449" y="133350"/>
                </a:lnTo>
                <a:lnTo>
                  <a:pt x="40766" y="137160"/>
                </a:lnTo>
                <a:lnTo>
                  <a:pt x="64896" y="161289"/>
                </a:lnTo>
                <a:lnTo>
                  <a:pt x="61721" y="167639"/>
                </a:lnTo>
                <a:lnTo>
                  <a:pt x="58927" y="173989"/>
                </a:lnTo>
                <a:lnTo>
                  <a:pt x="56641" y="180339"/>
                </a:lnTo>
                <a:lnTo>
                  <a:pt x="22478" y="180339"/>
                </a:lnTo>
                <a:lnTo>
                  <a:pt x="13769" y="182880"/>
                </a:lnTo>
                <a:lnTo>
                  <a:pt x="6619" y="187960"/>
                </a:lnTo>
                <a:lnTo>
                  <a:pt x="1779" y="194310"/>
                </a:lnTo>
                <a:lnTo>
                  <a:pt x="0" y="203200"/>
                </a:lnTo>
                <a:lnTo>
                  <a:pt x="0" y="293369"/>
                </a:lnTo>
                <a:lnTo>
                  <a:pt x="1779" y="302260"/>
                </a:lnTo>
                <a:lnTo>
                  <a:pt x="6619" y="308610"/>
                </a:lnTo>
                <a:lnTo>
                  <a:pt x="13769" y="313689"/>
                </a:lnTo>
                <a:lnTo>
                  <a:pt x="22478" y="316230"/>
                </a:lnTo>
                <a:lnTo>
                  <a:pt x="56641" y="316230"/>
                </a:lnTo>
                <a:lnTo>
                  <a:pt x="58927" y="322580"/>
                </a:lnTo>
                <a:lnTo>
                  <a:pt x="61721" y="328930"/>
                </a:lnTo>
                <a:lnTo>
                  <a:pt x="64896" y="335280"/>
                </a:lnTo>
                <a:lnTo>
                  <a:pt x="40766" y="359410"/>
                </a:lnTo>
                <a:lnTo>
                  <a:pt x="36449" y="363219"/>
                </a:lnTo>
                <a:lnTo>
                  <a:pt x="34162" y="369569"/>
                </a:lnTo>
                <a:lnTo>
                  <a:pt x="34162" y="381000"/>
                </a:lnTo>
                <a:lnTo>
                  <a:pt x="36449" y="387350"/>
                </a:lnTo>
                <a:lnTo>
                  <a:pt x="40766" y="391160"/>
                </a:lnTo>
                <a:lnTo>
                  <a:pt x="104393" y="454660"/>
                </a:lnTo>
                <a:lnTo>
                  <a:pt x="111819" y="459739"/>
                </a:lnTo>
                <a:lnTo>
                  <a:pt x="120268" y="462280"/>
                </a:lnTo>
                <a:lnTo>
                  <a:pt x="128718" y="459739"/>
                </a:lnTo>
                <a:lnTo>
                  <a:pt x="136143" y="454660"/>
                </a:lnTo>
                <a:lnTo>
                  <a:pt x="160274" y="430530"/>
                </a:lnTo>
                <a:lnTo>
                  <a:pt x="225170" y="430530"/>
                </a:lnTo>
                <a:lnTo>
                  <a:pt x="225170" y="422910"/>
                </a:lnTo>
                <a:lnTo>
                  <a:pt x="223924" y="415289"/>
                </a:lnTo>
                <a:lnTo>
                  <a:pt x="220440" y="408939"/>
                </a:lnTo>
                <a:lnTo>
                  <a:pt x="219104" y="407669"/>
                </a:lnTo>
                <a:lnTo>
                  <a:pt x="120395" y="407669"/>
                </a:lnTo>
                <a:lnTo>
                  <a:pt x="88518" y="375919"/>
                </a:lnTo>
                <a:lnTo>
                  <a:pt x="108457" y="355600"/>
                </a:lnTo>
                <a:lnTo>
                  <a:pt x="112779" y="349250"/>
                </a:lnTo>
                <a:lnTo>
                  <a:pt x="114839" y="342900"/>
                </a:lnTo>
                <a:lnTo>
                  <a:pt x="114565" y="335280"/>
                </a:lnTo>
                <a:lnTo>
                  <a:pt x="111887" y="328930"/>
                </a:lnTo>
                <a:lnTo>
                  <a:pt x="106604" y="318769"/>
                </a:lnTo>
                <a:lnTo>
                  <a:pt x="102012" y="308610"/>
                </a:lnTo>
                <a:lnTo>
                  <a:pt x="98135" y="298450"/>
                </a:lnTo>
                <a:lnTo>
                  <a:pt x="94995" y="287019"/>
                </a:lnTo>
                <a:lnTo>
                  <a:pt x="91975" y="280669"/>
                </a:lnTo>
                <a:lnTo>
                  <a:pt x="87026" y="275589"/>
                </a:lnTo>
                <a:lnTo>
                  <a:pt x="80601" y="271780"/>
                </a:lnTo>
                <a:lnTo>
                  <a:pt x="73151" y="270510"/>
                </a:lnTo>
                <a:lnTo>
                  <a:pt x="45084" y="270510"/>
                </a:lnTo>
                <a:lnTo>
                  <a:pt x="45084" y="226060"/>
                </a:lnTo>
                <a:lnTo>
                  <a:pt x="73151" y="226060"/>
                </a:lnTo>
                <a:lnTo>
                  <a:pt x="80601" y="224789"/>
                </a:lnTo>
                <a:lnTo>
                  <a:pt x="87026" y="220980"/>
                </a:lnTo>
                <a:lnTo>
                  <a:pt x="91975" y="215900"/>
                </a:lnTo>
                <a:lnTo>
                  <a:pt x="94995" y="209550"/>
                </a:lnTo>
                <a:lnTo>
                  <a:pt x="98135" y="198119"/>
                </a:lnTo>
                <a:lnTo>
                  <a:pt x="102012" y="187960"/>
                </a:lnTo>
                <a:lnTo>
                  <a:pt x="106604" y="177800"/>
                </a:lnTo>
                <a:lnTo>
                  <a:pt x="111887" y="168910"/>
                </a:lnTo>
                <a:lnTo>
                  <a:pt x="114565" y="161289"/>
                </a:lnTo>
                <a:lnTo>
                  <a:pt x="114839" y="153669"/>
                </a:lnTo>
                <a:lnTo>
                  <a:pt x="112779" y="147319"/>
                </a:lnTo>
                <a:lnTo>
                  <a:pt x="108457" y="140969"/>
                </a:lnTo>
                <a:lnTo>
                  <a:pt x="88518" y="120650"/>
                </a:lnTo>
                <a:lnTo>
                  <a:pt x="120395" y="88900"/>
                </a:lnTo>
                <a:lnTo>
                  <a:pt x="219104" y="88900"/>
                </a:lnTo>
                <a:lnTo>
                  <a:pt x="220440" y="87630"/>
                </a:lnTo>
                <a:lnTo>
                  <a:pt x="223924" y="81280"/>
                </a:lnTo>
                <a:lnTo>
                  <a:pt x="225170" y="73660"/>
                </a:lnTo>
                <a:lnTo>
                  <a:pt x="225170" y="66039"/>
                </a:lnTo>
                <a:lnTo>
                  <a:pt x="160274" y="66039"/>
                </a:lnTo>
                <a:lnTo>
                  <a:pt x="136143" y="41910"/>
                </a:lnTo>
                <a:lnTo>
                  <a:pt x="128718" y="36830"/>
                </a:lnTo>
                <a:lnTo>
                  <a:pt x="120268" y="34289"/>
                </a:lnTo>
                <a:close/>
              </a:path>
              <a:path w="495300" h="495300">
                <a:moveTo>
                  <a:pt x="415084" y="430530"/>
                </a:moveTo>
                <a:lnTo>
                  <a:pt x="335025" y="430530"/>
                </a:lnTo>
                <a:lnTo>
                  <a:pt x="359155" y="454660"/>
                </a:lnTo>
                <a:lnTo>
                  <a:pt x="366581" y="459739"/>
                </a:lnTo>
                <a:lnTo>
                  <a:pt x="375030" y="462280"/>
                </a:lnTo>
                <a:lnTo>
                  <a:pt x="383480" y="459739"/>
                </a:lnTo>
                <a:lnTo>
                  <a:pt x="390905" y="454660"/>
                </a:lnTo>
                <a:lnTo>
                  <a:pt x="415084" y="430530"/>
                </a:lnTo>
                <a:close/>
              </a:path>
              <a:path w="495300" h="495300">
                <a:moveTo>
                  <a:pt x="341995" y="381000"/>
                </a:moveTo>
                <a:lnTo>
                  <a:pt x="334678" y="381000"/>
                </a:lnTo>
                <a:lnTo>
                  <a:pt x="327659" y="383539"/>
                </a:lnTo>
                <a:lnTo>
                  <a:pt x="317970" y="389889"/>
                </a:lnTo>
                <a:lnTo>
                  <a:pt x="307959" y="393700"/>
                </a:lnTo>
                <a:lnTo>
                  <a:pt x="297638" y="397510"/>
                </a:lnTo>
                <a:lnTo>
                  <a:pt x="287019" y="401319"/>
                </a:lnTo>
                <a:lnTo>
                  <a:pt x="280201" y="403860"/>
                </a:lnTo>
                <a:lnTo>
                  <a:pt x="274859" y="408939"/>
                </a:lnTo>
                <a:lnTo>
                  <a:pt x="271375" y="415289"/>
                </a:lnTo>
                <a:lnTo>
                  <a:pt x="270128" y="422910"/>
                </a:lnTo>
                <a:lnTo>
                  <a:pt x="270128" y="450850"/>
                </a:lnTo>
                <a:lnTo>
                  <a:pt x="315213" y="450850"/>
                </a:lnTo>
                <a:lnTo>
                  <a:pt x="315213" y="439419"/>
                </a:lnTo>
                <a:lnTo>
                  <a:pt x="328549" y="434339"/>
                </a:lnTo>
                <a:lnTo>
                  <a:pt x="335025" y="430530"/>
                </a:lnTo>
                <a:lnTo>
                  <a:pt x="415084" y="430530"/>
                </a:lnTo>
                <a:lnTo>
                  <a:pt x="437989" y="407669"/>
                </a:lnTo>
                <a:lnTo>
                  <a:pt x="374903" y="407669"/>
                </a:lnTo>
                <a:lnTo>
                  <a:pt x="355091" y="387350"/>
                </a:lnTo>
                <a:lnTo>
                  <a:pt x="349001" y="383539"/>
                </a:lnTo>
                <a:lnTo>
                  <a:pt x="341995" y="381000"/>
                </a:lnTo>
                <a:close/>
              </a:path>
              <a:path w="495300" h="495300">
                <a:moveTo>
                  <a:pt x="160621" y="381000"/>
                </a:moveTo>
                <a:lnTo>
                  <a:pt x="153304" y="381000"/>
                </a:lnTo>
                <a:lnTo>
                  <a:pt x="146298" y="383539"/>
                </a:lnTo>
                <a:lnTo>
                  <a:pt x="140207" y="387350"/>
                </a:lnTo>
                <a:lnTo>
                  <a:pt x="120395" y="407669"/>
                </a:lnTo>
                <a:lnTo>
                  <a:pt x="219104" y="407669"/>
                </a:lnTo>
                <a:lnTo>
                  <a:pt x="215098" y="403860"/>
                </a:lnTo>
                <a:lnTo>
                  <a:pt x="208279" y="401319"/>
                </a:lnTo>
                <a:lnTo>
                  <a:pt x="187388" y="393700"/>
                </a:lnTo>
                <a:lnTo>
                  <a:pt x="177347" y="389889"/>
                </a:lnTo>
                <a:lnTo>
                  <a:pt x="167639" y="383539"/>
                </a:lnTo>
                <a:lnTo>
                  <a:pt x="160621" y="381000"/>
                </a:lnTo>
                <a:close/>
              </a:path>
              <a:path w="495300" h="495300">
                <a:moveTo>
                  <a:pt x="437989" y="88900"/>
                </a:moveTo>
                <a:lnTo>
                  <a:pt x="374903" y="88900"/>
                </a:lnTo>
                <a:lnTo>
                  <a:pt x="406780" y="120650"/>
                </a:lnTo>
                <a:lnTo>
                  <a:pt x="386841" y="140969"/>
                </a:lnTo>
                <a:lnTo>
                  <a:pt x="382520" y="147319"/>
                </a:lnTo>
                <a:lnTo>
                  <a:pt x="380460" y="153669"/>
                </a:lnTo>
                <a:lnTo>
                  <a:pt x="380734" y="161289"/>
                </a:lnTo>
                <a:lnTo>
                  <a:pt x="383413" y="168910"/>
                </a:lnTo>
                <a:lnTo>
                  <a:pt x="388695" y="177800"/>
                </a:lnTo>
                <a:lnTo>
                  <a:pt x="393287" y="187960"/>
                </a:lnTo>
                <a:lnTo>
                  <a:pt x="397164" y="198119"/>
                </a:lnTo>
                <a:lnTo>
                  <a:pt x="400303" y="209550"/>
                </a:lnTo>
                <a:lnTo>
                  <a:pt x="403324" y="215900"/>
                </a:lnTo>
                <a:lnTo>
                  <a:pt x="408273" y="220980"/>
                </a:lnTo>
                <a:lnTo>
                  <a:pt x="414698" y="224789"/>
                </a:lnTo>
                <a:lnTo>
                  <a:pt x="422147" y="226060"/>
                </a:lnTo>
                <a:lnTo>
                  <a:pt x="450214" y="226060"/>
                </a:lnTo>
                <a:lnTo>
                  <a:pt x="450214" y="270510"/>
                </a:lnTo>
                <a:lnTo>
                  <a:pt x="422147" y="270510"/>
                </a:lnTo>
                <a:lnTo>
                  <a:pt x="414698" y="271780"/>
                </a:lnTo>
                <a:lnTo>
                  <a:pt x="408273" y="275589"/>
                </a:lnTo>
                <a:lnTo>
                  <a:pt x="403324" y="280669"/>
                </a:lnTo>
                <a:lnTo>
                  <a:pt x="400303" y="287019"/>
                </a:lnTo>
                <a:lnTo>
                  <a:pt x="397164" y="298450"/>
                </a:lnTo>
                <a:lnTo>
                  <a:pt x="393287" y="308610"/>
                </a:lnTo>
                <a:lnTo>
                  <a:pt x="388695" y="318769"/>
                </a:lnTo>
                <a:lnTo>
                  <a:pt x="383413" y="328930"/>
                </a:lnTo>
                <a:lnTo>
                  <a:pt x="380734" y="335280"/>
                </a:lnTo>
                <a:lnTo>
                  <a:pt x="380460" y="342900"/>
                </a:lnTo>
                <a:lnTo>
                  <a:pt x="382520" y="349250"/>
                </a:lnTo>
                <a:lnTo>
                  <a:pt x="386841" y="355600"/>
                </a:lnTo>
                <a:lnTo>
                  <a:pt x="406780" y="375919"/>
                </a:lnTo>
                <a:lnTo>
                  <a:pt x="374903" y="407669"/>
                </a:lnTo>
                <a:lnTo>
                  <a:pt x="437989" y="407669"/>
                </a:lnTo>
                <a:lnTo>
                  <a:pt x="454532" y="391160"/>
                </a:lnTo>
                <a:lnTo>
                  <a:pt x="459533" y="383539"/>
                </a:lnTo>
                <a:lnTo>
                  <a:pt x="461200" y="375919"/>
                </a:lnTo>
                <a:lnTo>
                  <a:pt x="459533" y="367030"/>
                </a:lnTo>
                <a:lnTo>
                  <a:pt x="454532" y="359410"/>
                </a:lnTo>
                <a:lnTo>
                  <a:pt x="430402" y="335280"/>
                </a:lnTo>
                <a:lnTo>
                  <a:pt x="433577" y="328930"/>
                </a:lnTo>
                <a:lnTo>
                  <a:pt x="436371" y="322580"/>
                </a:lnTo>
                <a:lnTo>
                  <a:pt x="438657" y="316230"/>
                </a:lnTo>
                <a:lnTo>
                  <a:pt x="472820" y="316230"/>
                </a:lnTo>
                <a:lnTo>
                  <a:pt x="481530" y="313689"/>
                </a:lnTo>
                <a:lnTo>
                  <a:pt x="488680" y="308610"/>
                </a:lnTo>
                <a:lnTo>
                  <a:pt x="493520" y="302260"/>
                </a:lnTo>
                <a:lnTo>
                  <a:pt x="495300" y="293369"/>
                </a:lnTo>
                <a:lnTo>
                  <a:pt x="495300" y="203200"/>
                </a:lnTo>
                <a:lnTo>
                  <a:pt x="493520" y="194310"/>
                </a:lnTo>
                <a:lnTo>
                  <a:pt x="488680" y="187960"/>
                </a:lnTo>
                <a:lnTo>
                  <a:pt x="481530" y="182880"/>
                </a:lnTo>
                <a:lnTo>
                  <a:pt x="472820" y="180339"/>
                </a:lnTo>
                <a:lnTo>
                  <a:pt x="438657" y="180339"/>
                </a:lnTo>
                <a:lnTo>
                  <a:pt x="436371" y="173989"/>
                </a:lnTo>
                <a:lnTo>
                  <a:pt x="433577" y="167639"/>
                </a:lnTo>
                <a:lnTo>
                  <a:pt x="430402" y="161289"/>
                </a:lnTo>
                <a:lnTo>
                  <a:pt x="454532" y="137160"/>
                </a:lnTo>
                <a:lnTo>
                  <a:pt x="459533" y="129539"/>
                </a:lnTo>
                <a:lnTo>
                  <a:pt x="461200" y="120650"/>
                </a:lnTo>
                <a:lnTo>
                  <a:pt x="459533" y="113030"/>
                </a:lnTo>
                <a:lnTo>
                  <a:pt x="454532" y="105410"/>
                </a:lnTo>
                <a:lnTo>
                  <a:pt x="437989" y="88900"/>
                </a:lnTo>
                <a:close/>
              </a:path>
              <a:path w="495300" h="495300">
                <a:moveTo>
                  <a:pt x="226694" y="180339"/>
                </a:moveTo>
                <a:lnTo>
                  <a:pt x="218820" y="180339"/>
                </a:lnTo>
                <a:lnTo>
                  <a:pt x="214756" y="181610"/>
                </a:lnTo>
                <a:lnTo>
                  <a:pt x="211200" y="184150"/>
                </a:lnTo>
                <a:lnTo>
                  <a:pt x="204088" y="187960"/>
                </a:lnTo>
                <a:lnTo>
                  <a:pt x="199643" y="195580"/>
                </a:lnTo>
                <a:lnTo>
                  <a:pt x="199643" y="300989"/>
                </a:lnTo>
                <a:lnTo>
                  <a:pt x="204088" y="308610"/>
                </a:lnTo>
                <a:lnTo>
                  <a:pt x="214629" y="314960"/>
                </a:lnTo>
                <a:lnTo>
                  <a:pt x="218439" y="316230"/>
                </a:lnTo>
                <a:lnTo>
                  <a:pt x="226313" y="316230"/>
                </a:lnTo>
                <a:lnTo>
                  <a:pt x="230377" y="314960"/>
                </a:lnTo>
                <a:lnTo>
                  <a:pt x="234061" y="312419"/>
                </a:lnTo>
                <a:lnTo>
                  <a:pt x="306069" y="267969"/>
                </a:lnTo>
                <a:lnTo>
                  <a:pt x="312674" y="262889"/>
                </a:lnTo>
                <a:lnTo>
                  <a:pt x="316611" y="256539"/>
                </a:lnTo>
                <a:lnTo>
                  <a:pt x="316611" y="240030"/>
                </a:lnTo>
                <a:lnTo>
                  <a:pt x="312674" y="233680"/>
                </a:lnTo>
                <a:lnTo>
                  <a:pt x="306069" y="228600"/>
                </a:lnTo>
                <a:lnTo>
                  <a:pt x="234061" y="184150"/>
                </a:lnTo>
                <a:lnTo>
                  <a:pt x="230631" y="181610"/>
                </a:lnTo>
                <a:lnTo>
                  <a:pt x="226694" y="180339"/>
                </a:lnTo>
                <a:close/>
              </a:path>
              <a:path w="495300" h="495300">
                <a:moveTo>
                  <a:pt x="219104" y="88900"/>
                </a:moveTo>
                <a:lnTo>
                  <a:pt x="120395" y="88900"/>
                </a:lnTo>
                <a:lnTo>
                  <a:pt x="140207" y="109219"/>
                </a:lnTo>
                <a:lnTo>
                  <a:pt x="146298" y="113030"/>
                </a:lnTo>
                <a:lnTo>
                  <a:pt x="153304" y="115569"/>
                </a:lnTo>
                <a:lnTo>
                  <a:pt x="160621" y="115569"/>
                </a:lnTo>
                <a:lnTo>
                  <a:pt x="167639" y="113030"/>
                </a:lnTo>
                <a:lnTo>
                  <a:pt x="177347" y="106680"/>
                </a:lnTo>
                <a:lnTo>
                  <a:pt x="187388" y="102869"/>
                </a:lnTo>
                <a:lnTo>
                  <a:pt x="215098" y="92710"/>
                </a:lnTo>
                <a:lnTo>
                  <a:pt x="219104" y="88900"/>
                </a:lnTo>
                <a:close/>
              </a:path>
              <a:path w="495300" h="495300">
                <a:moveTo>
                  <a:pt x="315213" y="45719"/>
                </a:moveTo>
                <a:lnTo>
                  <a:pt x="270128" y="45719"/>
                </a:lnTo>
                <a:lnTo>
                  <a:pt x="270128" y="73660"/>
                </a:lnTo>
                <a:lnTo>
                  <a:pt x="297638" y="99060"/>
                </a:lnTo>
                <a:lnTo>
                  <a:pt x="307959" y="102869"/>
                </a:lnTo>
                <a:lnTo>
                  <a:pt x="317970" y="106680"/>
                </a:lnTo>
                <a:lnTo>
                  <a:pt x="327659" y="113030"/>
                </a:lnTo>
                <a:lnTo>
                  <a:pt x="334678" y="115569"/>
                </a:lnTo>
                <a:lnTo>
                  <a:pt x="341995" y="115569"/>
                </a:lnTo>
                <a:lnTo>
                  <a:pt x="349001" y="113030"/>
                </a:lnTo>
                <a:lnTo>
                  <a:pt x="355091" y="109219"/>
                </a:lnTo>
                <a:lnTo>
                  <a:pt x="374903" y="88900"/>
                </a:lnTo>
                <a:lnTo>
                  <a:pt x="437989" y="88900"/>
                </a:lnTo>
                <a:lnTo>
                  <a:pt x="415084" y="66039"/>
                </a:lnTo>
                <a:lnTo>
                  <a:pt x="335025" y="66039"/>
                </a:lnTo>
                <a:lnTo>
                  <a:pt x="328549" y="62230"/>
                </a:lnTo>
                <a:lnTo>
                  <a:pt x="315213" y="57150"/>
                </a:lnTo>
                <a:lnTo>
                  <a:pt x="315213" y="45719"/>
                </a:lnTo>
                <a:close/>
              </a:path>
              <a:path w="495300" h="495300">
                <a:moveTo>
                  <a:pt x="292734" y="0"/>
                </a:moveTo>
                <a:lnTo>
                  <a:pt x="202564" y="0"/>
                </a:lnTo>
                <a:lnTo>
                  <a:pt x="193855" y="2539"/>
                </a:lnTo>
                <a:lnTo>
                  <a:pt x="186705" y="7619"/>
                </a:lnTo>
                <a:lnTo>
                  <a:pt x="181865" y="13969"/>
                </a:lnTo>
                <a:lnTo>
                  <a:pt x="180086" y="22860"/>
                </a:lnTo>
                <a:lnTo>
                  <a:pt x="180086" y="57150"/>
                </a:lnTo>
                <a:lnTo>
                  <a:pt x="166750" y="62230"/>
                </a:lnTo>
                <a:lnTo>
                  <a:pt x="160274" y="66039"/>
                </a:lnTo>
                <a:lnTo>
                  <a:pt x="225170" y="66039"/>
                </a:lnTo>
                <a:lnTo>
                  <a:pt x="225170" y="45719"/>
                </a:lnTo>
                <a:lnTo>
                  <a:pt x="315213" y="45719"/>
                </a:lnTo>
                <a:lnTo>
                  <a:pt x="315213" y="22860"/>
                </a:lnTo>
                <a:lnTo>
                  <a:pt x="313434" y="13969"/>
                </a:lnTo>
                <a:lnTo>
                  <a:pt x="308594" y="7619"/>
                </a:lnTo>
                <a:lnTo>
                  <a:pt x="301444" y="2539"/>
                </a:lnTo>
                <a:lnTo>
                  <a:pt x="292734" y="0"/>
                </a:lnTo>
                <a:close/>
              </a:path>
              <a:path w="495300" h="495300">
                <a:moveTo>
                  <a:pt x="375030" y="34289"/>
                </a:moveTo>
                <a:lnTo>
                  <a:pt x="366581" y="36830"/>
                </a:lnTo>
                <a:lnTo>
                  <a:pt x="359155" y="41910"/>
                </a:lnTo>
                <a:lnTo>
                  <a:pt x="335025" y="66039"/>
                </a:lnTo>
                <a:lnTo>
                  <a:pt x="415084" y="66039"/>
                </a:lnTo>
                <a:lnTo>
                  <a:pt x="390905" y="41910"/>
                </a:lnTo>
                <a:lnTo>
                  <a:pt x="383480" y="36830"/>
                </a:lnTo>
                <a:lnTo>
                  <a:pt x="375030" y="34289"/>
                </a:lnTo>
                <a:close/>
              </a:path>
            </a:pathLst>
          </a:custGeom>
          <a:solidFill>
            <a:srgbClr val="1EC7F3"/>
          </a:solidFill>
        </p:spPr>
        <p:txBody>
          <a:bodyPr wrap="square" lIns="0" tIns="0" rIns="0" bIns="0" rtlCol="0"/>
          <a:lstStyle/>
          <a:p/>
        </p:txBody>
      </p:sp>
      <p:sp>
        <p:nvSpPr>
          <p:cNvPr id="38" name="object 38"/>
          <p:cNvSpPr/>
          <p:nvPr/>
        </p:nvSpPr>
        <p:spPr>
          <a:xfrm>
            <a:off x="7565612" y="4574000"/>
            <a:ext cx="493395" cy="492125"/>
          </a:xfrm>
          <a:custGeom>
            <a:avLst/>
            <a:gdLst/>
            <a:ahLst/>
            <a:cxnLst/>
            <a:rect l="l" t="t" r="r" b="b"/>
            <a:pathLst>
              <a:path w="493395" h="492125">
                <a:moveTo>
                  <a:pt x="82819" y="0"/>
                </a:moveTo>
                <a:lnTo>
                  <a:pt x="10572" y="59721"/>
                </a:lnTo>
                <a:lnTo>
                  <a:pt x="0" y="82518"/>
                </a:lnTo>
                <a:lnTo>
                  <a:pt x="2643" y="95226"/>
                </a:lnTo>
                <a:lnTo>
                  <a:pt x="10572" y="105314"/>
                </a:lnTo>
                <a:lnTo>
                  <a:pt x="59848" y="154590"/>
                </a:lnTo>
                <a:lnTo>
                  <a:pt x="71532" y="162448"/>
                </a:lnTo>
                <a:lnTo>
                  <a:pt x="84550" y="165068"/>
                </a:lnTo>
                <a:lnTo>
                  <a:pt x="97567" y="162448"/>
                </a:lnTo>
                <a:lnTo>
                  <a:pt x="109251" y="154590"/>
                </a:lnTo>
                <a:lnTo>
                  <a:pt x="128128" y="134302"/>
                </a:lnTo>
                <a:lnTo>
                  <a:pt x="82772" y="134302"/>
                </a:lnTo>
                <a:lnTo>
                  <a:pt x="72421" y="132326"/>
                </a:lnTo>
                <a:lnTo>
                  <a:pt x="63404" y="126396"/>
                </a:lnTo>
                <a:lnTo>
                  <a:pt x="38766" y="101885"/>
                </a:lnTo>
                <a:lnTo>
                  <a:pt x="32837" y="92888"/>
                </a:lnTo>
                <a:lnTo>
                  <a:pt x="30861" y="82581"/>
                </a:lnTo>
                <a:lnTo>
                  <a:pt x="32837" y="72274"/>
                </a:lnTo>
                <a:lnTo>
                  <a:pt x="38766" y="63277"/>
                </a:lnTo>
                <a:lnTo>
                  <a:pt x="63404" y="38639"/>
                </a:lnTo>
                <a:lnTo>
                  <a:pt x="72421" y="32710"/>
                </a:lnTo>
                <a:lnTo>
                  <a:pt x="82772" y="30733"/>
                </a:lnTo>
                <a:lnTo>
                  <a:pt x="127541" y="30733"/>
                </a:lnTo>
                <a:lnTo>
                  <a:pt x="105695" y="10572"/>
                </a:lnTo>
                <a:lnTo>
                  <a:pt x="95585" y="2643"/>
                </a:lnTo>
                <a:lnTo>
                  <a:pt x="82819" y="0"/>
                </a:lnTo>
                <a:close/>
              </a:path>
              <a:path w="493395" h="492125">
                <a:moveTo>
                  <a:pt x="127541" y="30733"/>
                </a:moveTo>
                <a:lnTo>
                  <a:pt x="82772" y="30733"/>
                </a:lnTo>
                <a:lnTo>
                  <a:pt x="93122" y="32710"/>
                </a:lnTo>
                <a:lnTo>
                  <a:pt x="102139" y="38639"/>
                </a:lnTo>
                <a:lnTo>
                  <a:pt x="126904" y="63277"/>
                </a:lnTo>
                <a:lnTo>
                  <a:pt x="132834" y="72274"/>
                </a:lnTo>
                <a:lnTo>
                  <a:pt x="134810" y="82581"/>
                </a:lnTo>
                <a:lnTo>
                  <a:pt x="132834" y="92888"/>
                </a:lnTo>
                <a:lnTo>
                  <a:pt x="126904" y="101885"/>
                </a:lnTo>
                <a:lnTo>
                  <a:pt x="102139" y="126396"/>
                </a:lnTo>
                <a:lnTo>
                  <a:pt x="93122" y="132326"/>
                </a:lnTo>
                <a:lnTo>
                  <a:pt x="82772" y="134302"/>
                </a:lnTo>
                <a:lnTo>
                  <a:pt x="128128" y="134302"/>
                </a:lnTo>
                <a:lnTo>
                  <a:pt x="155098" y="105314"/>
                </a:lnTo>
                <a:lnTo>
                  <a:pt x="162956" y="93724"/>
                </a:lnTo>
                <a:lnTo>
                  <a:pt x="165576" y="80787"/>
                </a:lnTo>
                <a:lnTo>
                  <a:pt x="162956" y="67827"/>
                </a:lnTo>
                <a:lnTo>
                  <a:pt x="155098" y="56165"/>
                </a:lnTo>
                <a:lnTo>
                  <a:pt x="127541" y="30733"/>
                </a:lnTo>
                <a:close/>
              </a:path>
              <a:path w="493395" h="492125">
                <a:moveTo>
                  <a:pt x="116236" y="186213"/>
                </a:moveTo>
                <a:lnTo>
                  <a:pt x="49307" y="186213"/>
                </a:lnTo>
                <a:lnTo>
                  <a:pt x="36363" y="188725"/>
                </a:lnTo>
                <a:lnTo>
                  <a:pt x="25098" y="195833"/>
                </a:lnTo>
                <a:lnTo>
                  <a:pt x="17143" y="206894"/>
                </a:lnTo>
                <a:lnTo>
                  <a:pt x="14128" y="221265"/>
                </a:lnTo>
                <a:lnTo>
                  <a:pt x="14128" y="288067"/>
                </a:lnTo>
                <a:lnTo>
                  <a:pt x="16660" y="300938"/>
                </a:lnTo>
                <a:lnTo>
                  <a:pt x="23812" y="312165"/>
                </a:lnTo>
                <a:lnTo>
                  <a:pt x="34917" y="320107"/>
                </a:lnTo>
                <a:lnTo>
                  <a:pt x="49307" y="323119"/>
                </a:lnTo>
                <a:lnTo>
                  <a:pt x="116236" y="323119"/>
                </a:lnTo>
                <a:lnTo>
                  <a:pt x="129200" y="320607"/>
                </a:lnTo>
                <a:lnTo>
                  <a:pt x="140509" y="313499"/>
                </a:lnTo>
                <a:lnTo>
                  <a:pt x="148508" y="302438"/>
                </a:lnTo>
                <a:lnTo>
                  <a:pt x="151542" y="288067"/>
                </a:lnTo>
                <a:lnTo>
                  <a:pt x="151542" y="217836"/>
                </a:lnTo>
                <a:lnTo>
                  <a:pt x="148508" y="205448"/>
                </a:lnTo>
                <a:lnTo>
                  <a:pt x="140509" y="195405"/>
                </a:lnTo>
                <a:lnTo>
                  <a:pt x="129200" y="188672"/>
                </a:lnTo>
                <a:lnTo>
                  <a:pt x="116236" y="186213"/>
                </a:lnTo>
                <a:close/>
              </a:path>
              <a:path w="493395" h="492125">
                <a:moveTo>
                  <a:pt x="116236" y="354742"/>
                </a:moveTo>
                <a:lnTo>
                  <a:pt x="49307" y="354742"/>
                </a:lnTo>
                <a:lnTo>
                  <a:pt x="36363" y="357274"/>
                </a:lnTo>
                <a:lnTo>
                  <a:pt x="25098" y="364426"/>
                </a:lnTo>
                <a:lnTo>
                  <a:pt x="17143" y="375531"/>
                </a:lnTo>
                <a:lnTo>
                  <a:pt x="14128" y="389921"/>
                </a:lnTo>
                <a:lnTo>
                  <a:pt x="14128" y="456596"/>
                </a:lnTo>
                <a:lnTo>
                  <a:pt x="16660" y="469540"/>
                </a:lnTo>
                <a:lnTo>
                  <a:pt x="23812" y="480806"/>
                </a:lnTo>
                <a:lnTo>
                  <a:pt x="34917" y="488761"/>
                </a:lnTo>
                <a:lnTo>
                  <a:pt x="49307" y="491775"/>
                </a:lnTo>
                <a:lnTo>
                  <a:pt x="116236" y="491775"/>
                </a:lnTo>
                <a:lnTo>
                  <a:pt x="129200" y="489243"/>
                </a:lnTo>
                <a:lnTo>
                  <a:pt x="140509" y="482091"/>
                </a:lnTo>
                <a:lnTo>
                  <a:pt x="148508" y="470987"/>
                </a:lnTo>
                <a:lnTo>
                  <a:pt x="151542" y="456596"/>
                </a:lnTo>
                <a:lnTo>
                  <a:pt x="151542" y="389921"/>
                </a:lnTo>
                <a:lnTo>
                  <a:pt x="148508" y="377031"/>
                </a:lnTo>
                <a:lnTo>
                  <a:pt x="140509" y="365759"/>
                </a:lnTo>
                <a:lnTo>
                  <a:pt x="129200" y="357774"/>
                </a:lnTo>
                <a:lnTo>
                  <a:pt x="116236" y="354742"/>
                </a:lnTo>
                <a:close/>
              </a:path>
              <a:path w="493395" h="492125">
                <a:moveTo>
                  <a:pt x="482758" y="63277"/>
                </a:moveTo>
                <a:lnTo>
                  <a:pt x="193833" y="63277"/>
                </a:lnTo>
                <a:lnTo>
                  <a:pt x="186721" y="70262"/>
                </a:lnTo>
                <a:lnTo>
                  <a:pt x="186721" y="91344"/>
                </a:lnTo>
                <a:lnTo>
                  <a:pt x="193833" y="98329"/>
                </a:lnTo>
                <a:lnTo>
                  <a:pt x="482758" y="98329"/>
                </a:lnTo>
                <a:lnTo>
                  <a:pt x="489743" y="91344"/>
                </a:lnTo>
                <a:lnTo>
                  <a:pt x="489743" y="70262"/>
                </a:lnTo>
                <a:lnTo>
                  <a:pt x="482758" y="63277"/>
                </a:lnTo>
                <a:close/>
              </a:path>
              <a:path w="493395" h="492125">
                <a:moveTo>
                  <a:pt x="472217" y="235362"/>
                </a:moveTo>
                <a:lnTo>
                  <a:pt x="193833" y="235362"/>
                </a:lnTo>
                <a:lnTo>
                  <a:pt x="186721" y="242347"/>
                </a:lnTo>
                <a:lnTo>
                  <a:pt x="186721" y="263429"/>
                </a:lnTo>
                <a:lnTo>
                  <a:pt x="193833" y="270414"/>
                </a:lnTo>
                <a:lnTo>
                  <a:pt x="486314" y="270414"/>
                </a:lnTo>
                <a:lnTo>
                  <a:pt x="493299" y="263429"/>
                </a:lnTo>
                <a:lnTo>
                  <a:pt x="493299" y="252888"/>
                </a:lnTo>
                <a:lnTo>
                  <a:pt x="491988" y="245703"/>
                </a:lnTo>
                <a:lnTo>
                  <a:pt x="488045" y="240172"/>
                </a:lnTo>
                <a:lnTo>
                  <a:pt x="481458" y="236618"/>
                </a:lnTo>
                <a:lnTo>
                  <a:pt x="472217" y="235362"/>
                </a:lnTo>
                <a:close/>
              </a:path>
              <a:path w="493395" h="492125">
                <a:moveTo>
                  <a:pt x="472217" y="407447"/>
                </a:moveTo>
                <a:lnTo>
                  <a:pt x="193833" y="407447"/>
                </a:lnTo>
                <a:lnTo>
                  <a:pt x="186721" y="414432"/>
                </a:lnTo>
                <a:lnTo>
                  <a:pt x="186721" y="435514"/>
                </a:lnTo>
                <a:lnTo>
                  <a:pt x="193833" y="442626"/>
                </a:lnTo>
                <a:lnTo>
                  <a:pt x="486314" y="442626"/>
                </a:lnTo>
                <a:lnTo>
                  <a:pt x="493299" y="435514"/>
                </a:lnTo>
                <a:lnTo>
                  <a:pt x="493299" y="424973"/>
                </a:lnTo>
                <a:lnTo>
                  <a:pt x="491988" y="417788"/>
                </a:lnTo>
                <a:lnTo>
                  <a:pt x="488045" y="412257"/>
                </a:lnTo>
                <a:lnTo>
                  <a:pt x="481458" y="408703"/>
                </a:lnTo>
                <a:lnTo>
                  <a:pt x="472217" y="407447"/>
                </a:lnTo>
                <a:close/>
              </a:path>
            </a:pathLst>
          </a:custGeom>
          <a:solidFill>
            <a:srgbClr val="FFF500"/>
          </a:solidFill>
        </p:spPr>
        <p:txBody>
          <a:bodyPr wrap="square" lIns="0" tIns="0" rIns="0" bIns="0" rtlCol="0"/>
          <a:lstStyle/>
          <a:p/>
        </p:txBody>
      </p:sp>
      <p:sp>
        <p:nvSpPr>
          <p:cNvPr id="39" name="object 39"/>
          <p:cNvSpPr/>
          <p:nvPr/>
        </p:nvSpPr>
        <p:spPr>
          <a:xfrm>
            <a:off x="7560850" y="4569237"/>
            <a:ext cx="175101" cy="332644"/>
          </a:xfrm>
          <a:prstGeom prst="rect">
            <a:avLst/>
          </a:prstGeom>
          <a:blipFill>
            <a:blip r:embed="rId6" cstate="print"/>
            <a:stretch>
              <a:fillRect/>
            </a:stretch>
          </a:blipFill>
        </p:spPr>
        <p:txBody>
          <a:bodyPr wrap="square" lIns="0" tIns="0" rIns="0" bIns="0" rtlCol="0"/>
          <a:lstStyle/>
          <a:p/>
        </p:txBody>
      </p:sp>
      <p:sp>
        <p:nvSpPr>
          <p:cNvPr id="40" name="object 40"/>
          <p:cNvSpPr/>
          <p:nvPr/>
        </p:nvSpPr>
        <p:spPr>
          <a:xfrm>
            <a:off x="7574978" y="4923980"/>
            <a:ext cx="146938" cy="146557"/>
          </a:xfrm>
          <a:prstGeom prst="rect">
            <a:avLst/>
          </a:prstGeom>
          <a:blipFill>
            <a:blip r:embed="rId7" cstate="print"/>
            <a:stretch>
              <a:fillRect/>
            </a:stretch>
          </a:blipFill>
        </p:spPr>
        <p:txBody>
          <a:bodyPr wrap="square" lIns="0" tIns="0" rIns="0" bIns="0" rtlCol="0"/>
          <a:lstStyle/>
          <a:p/>
        </p:txBody>
      </p:sp>
      <p:sp>
        <p:nvSpPr>
          <p:cNvPr id="41" name="object 41"/>
          <p:cNvSpPr/>
          <p:nvPr/>
        </p:nvSpPr>
        <p:spPr>
          <a:xfrm>
            <a:off x="7752333" y="4637278"/>
            <a:ext cx="303530" cy="35560"/>
          </a:xfrm>
          <a:custGeom>
            <a:avLst/>
            <a:gdLst/>
            <a:ahLst/>
            <a:cxnLst/>
            <a:rect l="l" t="t" r="r" b="b"/>
            <a:pathLst>
              <a:path w="303529" h="35560">
                <a:moveTo>
                  <a:pt x="0" y="17526"/>
                </a:moveTo>
                <a:lnTo>
                  <a:pt x="0" y="6985"/>
                </a:lnTo>
                <a:lnTo>
                  <a:pt x="7112" y="0"/>
                </a:lnTo>
                <a:lnTo>
                  <a:pt x="17652" y="0"/>
                </a:lnTo>
                <a:lnTo>
                  <a:pt x="285496" y="0"/>
                </a:lnTo>
                <a:lnTo>
                  <a:pt x="296037" y="0"/>
                </a:lnTo>
                <a:lnTo>
                  <a:pt x="303022" y="6985"/>
                </a:lnTo>
                <a:lnTo>
                  <a:pt x="303022" y="17526"/>
                </a:lnTo>
                <a:lnTo>
                  <a:pt x="303022" y="28067"/>
                </a:lnTo>
                <a:lnTo>
                  <a:pt x="296037" y="35052"/>
                </a:lnTo>
                <a:lnTo>
                  <a:pt x="285496" y="35052"/>
                </a:lnTo>
                <a:lnTo>
                  <a:pt x="17652" y="35052"/>
                </a:lnTo>
                <a:lnTo>
                  <a:pt x="7112" y="35052"/>
                </a:lnTo>
                <a:lnTo>
                  <a:pt x="0" y="28067"/>
                </a:lnTo>
                <a:lnTo>
                  <a:pt x="0" y="17526"/>
                </a:lnTo>
                <a:close/>
              </a:path>
            </a:pathLst>
          </a:custGeom>
          <a:ln w="9524">
            <a:solidFill>
              <a:srgbClr val="FFF500"/>
            </a:solidFill>
          </a:ln>
        </p:spPr>
        <p:txBody>
          <a:bodyPr wrap="square" lIns="0" tIns="0" rIns="0" bIns="0" rtlCol="0"/>
          <a:lstStyle/>
          <a:p/>
        </p:txBody>
      </p:sp>
      <p:sp>
        <p:nvSpPr>
          <p:cNvPr id="42" name="object 42"/>
          <p:cNvSpPr/>
          <p:nvPr/>
        </p:nvSpPr>
        <p:spPr>
          <a:xfrm>
            <a:off x="7752333" y="4809363"/>
            <a:ext cx="306705" cy="35560"/>
          </a:xfrm>
          <a:custGeom>
            <a:avLst/>
            <a:gdLst/>
            <a:ahLst/>
            <a:cxnLst/>
            <a:rect l="l" t="t" r="r" b="b"/>
            <a:pathLst>
              <a:path w="306704" h="35560">
                <a:moveTo>
                  <a:pt x="306577" y="17525"/>
                </a:moveTo>
                <a:lnTo>
                  <a:pt x="306577" y="28067"/>
                </a:lnTo>
                <a:lnTo>
                  <a:pt x="299593" y="35051"/>
                </a:lnTo>
                <a:lnTo>
                  <a:pt x="288925" y="35051"/>
                </a:lnTo>
                <a:lnTo>
                  <a:pt x="17652" y="35051"/>
                </a:lnTo>
                <a:lnTo>
                  <a:pt x="7112" y="35051"/>
                </a:lnTo>
                <a:lnTo>
                  <a:pt x="0" y="28067"/>
                </a:lnTo>
                <a:lnTo>
                  <a:pt x="0" y="17525"/>
                </a:lnTo>
                <a:lnTo>
                  <a:pt x="0" y="6985"/>
                </a:lnTo>
                <a:lnTo>
                  <a:pt x="7112" y="0"/>
                </a:lnTo>
                <a:lnTo>
                  <a:pt x="17652" y="0"/>
                </a:lnTo>
                <a:lnTo>
                  <a:pt x="285496" y="0"/>
                </a:lnTo>
                <a:lnTo>
                  <a:pt x="294737" y="1256"/>
                </a:lnTo>
                <a:lnTo>
                  <a:pt x="301323" y="4810"/>
                </a:lnTo>
                <a:lnTo>
                  <a:pt x="305266" y="10340"/>
                </a:lnTo>
                <a:lnTo>
                  <a:pt x="306577" y="17525"/>
                </a:lnTo>
                <a:close/>
              </a:path>
            </a:pathLst>
          </a:custGeom>
          <a:ln w="9525">
            <a:solidFill>
              <a:srgbClr val="FFF500"/>
            </a:solidFill>
          </a:ln>
        </p:spPr>
        <p:txBody>
          <a:bodyPr wrap="square" lIns="0" tIns="0" rIns="0" bIns="0" rtlCol="0"/>
          <a:lstStyle/>
          <a:p/>
        </p:txBody>
      </p:sp>
      <p:sp>
        <p:nvSpPr>
          <p:cNvPr id="43" name="object 43"/>
          <p:cNvSpPr/>
          <p:nvPr/>
        </p:nvSpPr>
        <p:spPr>
          <a:xfrm>
            <a:off x="7752333" y="4981447"/>
            <a:ext cx="306705" cy="35560"/>
          </a:xfrm>
          <a:custGeom>
            <a:avLst/>
            <a:gdLst/>
            <a:ahLst/>
            <a:cxnLst/>
            <a:rect l="l" t="t" r="r" b="b"/>
            <a:pathLst>
              <a:path w="306704" h="35560">
                <a:moveTo>
                  <a:pt x="306577" y="17525"/>
                </a:moveTo>
                <a:lnTo>
                  <a:pt x="306577" y="28066"/>
                </a:lnTo>
                <a:lnTo>
                  <a:pt x="299593" y="35178"/>
                </a:lnTo>
                <a:lnTo>
                  <a:pt x="288925" y="35178"/>
                </a:lnTo>
                <a:lnTo>
                  <a:pt x="17652" y="35178"/>
                </a:lnTo>
                <a:lnTo>
                  <a:pt x="7112" y="35178"/>
                </a:lnTo>
                <a:lnTo>
                  <a:pt x="0" y="28066"/>
                </a:lnTo>
                <a:lnTo>
                  <a:pt x="0" y="17525"/>
                </a:lnTo>
                <a:lnTo>
                  <a:pt x="0" y="6984"/>
                </a:lnTo>
                <a:lnTo>
                  <a:pt x="7112" y="0"/>
                </a:lnTo>
                <a:lnTo>
                  <a:pt x="17652" y="0"/>
                </a:lnTo>
                <a:lnTo>
                  <a:pt x="285496" y="0"/>
                </a:lnTo>
                <a:lnTo>
                  <a:pt x="294737" y="1256"/>
                </a:lnTo>
                <a:lnTo>
                  <a:pt x="301323" y="4810"/>
                </a:lnTo>
                <a:lnTo>
                  <a:pt x="305266" y="10340"/>
                </a:lnTo>
                <a:lnTo>
                  <a:pt x="306577" y="17525"/>
                </a:lnTo>
                <a:close/>
              </a:path>
            </a:pathLst>
          </a:custGeom>
          <a:ln w="9525">
            <a:solidFill>
              <a:srgbClr val="FFF500"/>
            </a:solidFill>
          </a:ln>
        </p:spPr>
        <p:txBody>
          <a:bodyPr wrap="square" lIns="0" tIns="0" rIns="0" bIns="0" rtlCol="0"/>
          <a:lstStyl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21</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p:nvPr/>
        </p:nvSpPr>
        <p:spPr>
          <a:xfrm>
            <a:off x="847750" y="3085845"/>
            <a:ext cx="744537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Verdana" panose="020B0604030504040204"/>
                <a:cs typeface="Verdana" panose="020B0604030504040204"/>
              </a:rPr>
              <a:t>1.4 </a:t>
            </a:r>
            <a:r>
              <a:rPr sz="2800" b="1" spc="-10" dirty="0">
                <a:solidFill>
                  <a:srgbClr val="1EC7F3"/>
                </a:solidFill>
                <a:latin typeface="Verdana" panose="020B0604030504040204"/>
                <a:cs typeface="Verdana" panose="020B0604030504040204"/>
              </a:rPr>
              <a:t>When </a:t>
            </a:r>
            <a:r>
              <a:rPr sz="2800" b="1" spc="-10" dirty="0">
                <a:solidFill>
                  <a:srgbClr val="FFFFFF"/>
                </a:solidFill>
                <a:latin typeface="Verdana" panose="020B0604030504040204"/>
                <a:cs typeface="Verdana" panose="020B0604030504040204"/>
              </a:rPr>
              <a:t>do </a:t>
            </a:r>
            <a:r>
              <a:rPr sz="2800" b="1" spc="-5" dirty="0">
                <a:solidFill>
                  <a:srgbClr val="FFFFFF"/>
                </a:solidFill>
                <a:latin typeface="Verdana" panose="020B0604030504040204"/>
                <a:cs typeface="Verdana" panose="020B0604030504040204"/>
              </a:rPr>
              <a:t>I know I’m ready </a:t>
            </a:r>
            <a:r>
              <a:rPr sz="2800" b="1" spc="-10" dirty="0">
                <a:solidFill>
                  <a:srgbClr val="FFFFFF"/>
                </a:solidFill>
                <a:latin typeface="Verdana" panose="020B0604030504040204"/>
                <a:cs typeface="Verdana" panose="020B0604030504040204"/>
              </a:rPr>
              <a:t>for</a:t>
            </a:r>
            <a:r>
              <a:rPr sz="2800" b="1" spc="105" dirty="0">
                <a:solidFill>
                  <a:srgbClr val="FFFFFF"/>
                </a:solidFill>
                <a:latin typeface="Verdana" panose="020B0604030504040204"/>
                <a:cs typeface="Verdana" panose="020B0604030504040204"/>
              </a:rPr>
              <a:t> </a:t>
            </a:r>
            <a:r>
              <a:rPr sz="2800" b="1" spc="-5" dirty="0">
                <a:solidFill>
                  <a:srgbClr val="FFFFFF"/>
                </a:solidFill>
                <a:latin typeface="Verdana" panose="020B0604030504040204"/>
                <a:cs typeface="Verdana" panose="020B0604030504040204"/>
              </a:rPr>
              <a:t>it?</a:t>
            </a:r>
            <a:endParaRPr sz="2800">
              <a:latin typeface="Verdana" panose="020B0604030504040204"/>
              <a:cs typeface="Verdana" panose="020B0604030504040204"/>
            </a:endParaRPr>
          </a:p>
        </p:txBody>
      </p:sp>
      <p:sp>
        <p:nvSpPr>
          <p:cNvPr id="6" name="object 6"/>
          <p:cNvSpPr txBox="1"/>
          <p:nvPr/>
        </p:nvSpPr>
        <p:spPr>
          <a:xfrm>
            <a:off x="2467736" y="3649726"/>
            <a:ext cx="4208145"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1EC7F3"/>
                </a:solidFill>
                <a:latin typeface="微软雅黑" panose="020B0503020204020204" charset="-122"/>
                <a:cs typeface="微软雅黑" panose="020B0503020204020204" charset="-122"/>
              </a:rPr>
              <a:t>何时才是企业运用</a:t>
            </a:r>
            <a:r>
              <a:rPr sz="1800" b="1" spc="-5" dirty="0">
                <a:solidFill>
                  <a:srgbClr val="1EC7F3"/>
                </a:solidFill>
                <a:latin typeface="Verdana" panose="020B0604030504040204"/>
                <a:cs typeface="Verdana" panose="020B0604030504040204"/>
              </a:rPr>
              <a:t>DevOps</a:t>
            </a:r>
            <a:r>
              <a:rPr sz="1800" b="1" dirty="0">
                <a:solidFill>
                  <a:srgbClr val="1EC7F3"/>
                </a:solidFill>
                <a:latin typeface="微软雅黑" panose="020B0503020204020204" charset="-122"/>
                <a:cs typeface="微软雅黑" panose="020B0503020204020204" charset="-122"/>
              </a:rPr>
              <a:t>的合适时机？</a:t>
            </a:r>
            <a:endParaRPr sz="1800">
              <a:latin typeface="微软雅黑" panose="020B0503020204020204" charset="-122"/>
              <a:cs typeface="微软雅黑" panose="020B050302020402020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4094479" cy="513715"/>
          </a:xfrm>
          <a:prstGeom prst="rect">
            <a:avLst/>
          </a:prstGeom>
        </p:spPr>
        <p:txBody>
          <a:bodyPr vert="horz" wrap="square" lIns="0" tIns="13335" rIns="0" bIns="0" rtlCol="0">
            <a:spAutoFit/>
          </a:bodyPr>
          <a:lstStyle/>
          <a:p>
            <a:pPr marL="12700">
              <a:lnSpc>
                <a:spcPct val="100000"/>
              </a:lnSpc>
              <a:spcBef>
                <a:spcPts val="105"/>
              </a:spcBef>
            </a:pPr>
            <a:r>
              <a:rPr dirty="0"/>
              <a:t>适用于什么样的团队？</a:t>
            </a:r>
            <a:endParaRPr dirty="0"/>
          </a:p>
        </p:txBody>
      </p:sp>
      <p:sp>
        <p:nvSpPr>
          <p:cNvPr id="5" name="object 5"/>
          <p:cNvSpPr txBox="1"/>
          <p:nvPr/>
        </p:nvSpPr>
        <p:spPr>
          <a:xfrm>
            <a:off x="526795" y="1062685"/>
            <a:ext cx="8314690" cy="225234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单个团队</a:t>
            </a:r>
            <a:r>
              <a:rPr sz="2400" spc="-5" dirty="0">
                <a:solidFill>
                  <a:srgbClr val="585858"/>
                </a:solidFill>
                <a:latin typeface="Arial" panose="020B0604020202020204"/>
                <a:cs typeface="Arial" panose="020B0604020202020204"/>
              </a:rPr>
              <a:t>10-20</a:t>
            </a:r>
            <a:r>
              <a:rPr sz="2400" spc="-5" dirty="0">
                <a:solidFill>
                  <a:srgbClr val="585858"/>
                </a:solidFill>
                <a:latin typeface="微软雅黑" panose="020B0503020204020204" charset="-122"/>
                <a:cs typeface="微软雅黑" panose="020B0503020204020204" charset="-122"/>
              </a:rPr>
              <a:t>人为佳，对外包和分散的敏感度较低</a:t>
            </a:r>
            <a:endParaRPr sz="2400">
              <a:latin typeface="微软雅黑" panose="020B0503020204020204" charset="-122"/>
              <a:cs typeface="微软雅黑" panose="020B0503020204020204" charset="-122"/>
            </a:endParaRPr>
          </a:p>
          <a:p>
            <a:pPr marL="12700" marR="5080">
              <a:lnSpc>
                <a:spcPct val="120000"/>
              </a:lnSpc>
              <a:spcBef>
                <a:spcPts val="980"/>
              </a:spcBef>
            </a:pPr>
            <a:r>
              <a:rPr sz="1200" spc="10"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队是</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理念</a:t>
            </a:r>
            <a:r>
              <a:rPr sz="1200" spc="10" dirty="0">
                <a:solidFill>
                  <a:srgbClr val="585858"/>
                </a:solidFill>
                <a:latin typeface="微软雅黑" panose="020B0503020204020204" charset="-122"/>
                <a:cs typeface="微软雅黑" panose="020B0503020204020204" charset="-122"/>
              </a:rPr>
              <a:t>和方</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最终</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实践</a:t>
            </a:r>
            <a:r>
              <a:rPr sz="1200" dirty="0">
                <a:solidFill>
                  <a:srgbClr val="585858"/>
                </a:solidFill>
                <a:latin typeface="微软雅黑" panose="020B0503020204020204" charset="-122"/>
                <a:cs typeface="微软雅黑" panose="020B0503020204020204" charset="-122"/>
              </a:rPr>
              <a:t>主</a:t>
            </a:r>
            <a:r>
              <a:rPr sz="1200" spc="10" dirty="0">
                <a:solidFill>
                  <a:srgbClr val="585858"/>
                </a:solidFill>
                <a:latin typeface="微软雅黑" panose="020B0503020204020204" charset="-122"/>
                <a:cs typeface="微软雅黑" panose="020B0503020204020204" charset="-122"/>
              </a:rPr>
              <a:t>体，尽管</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对</a:t>
            </a:r>
            <a:r>
              <a:rPr sz="1200" dirty="0">
                <a:solidFill>
                  <a:srgbClr val="585858"/>
                </a:solidFill>
                <a:latin typeface="微软雅黑" panose="020B0503020204020204" charset="-122"/>
                <a:cs typeface="微软雅黑" panose="020B0503020204020204" charset="-122"/>
              </a:rPr>
              <a:t>团队</a:t>
            </a:r>
            <a:r>
              <a:rPr sz="1200" spc="10" dirty="0">
                <a:solidFill>
                  <a:srgbClr val="585858"/>
                </a:solidFill>
                <a:latin typeface="微软雅黑" panose="020B0503020204020204" charset="-122"/>
                <a:cs typeface="微软雅黑" panose="020B0503020204020204" charset="-122"/>
              </a:rPr>
              <a:t>属性</a:t>
            </a:r>
            <a:r>
              <a:rPr sz="1200" dirty="0">
                <a:solidFill>
                  <a:srgbClr val="585858"/>
                </a:solidFill>
                <a:latin typeface="微软雅黑" panose="020B0503020204020204" charset="-122"/>
                <a:cs typeface="微软雅黑" panose="020B0503020204020204" charset="-122"/>
              </a:rPr>
              <a:t>并</a:t>
            </a:r>
            <a:r>
              <a:rPr sz="1200" spc="10" dirty="0">
                <a:solidFill>
                  <a:srgbClr val="585858"/>
                </a:solidFill>
                <a:latin typeface="微软雅黑" panose="020B0503020204020204" charset="-122"/>
                <a:cs typeface="微软雅黑" panose="020B0503020204020204" charset="-122"/>
              </a:rPr>
              <a:t>没</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固化</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要求，然</a:t>
            </a:r>
            <a:r>
              <a:rPr sz="1200" dirty="0">
                <a:solidFill>
                  <a:srgbClr val="585858"/>
                </a:solidFill>
                <a:latin typeface="微软雅黑" panose="020B0503020204020204" charset="-122"/>
                <a:cs typeface="微软雅黑" panose="020B0503020204020204" charset="-122"/>
              </a:rPr>
              <a:t>而</a:t>
            </a:r>
            <a:r>
              <a:rPr sz="1200" spc="10" dirty="0">
                <a:solidFill>
                  <a:srgbClr val="585858"/>
                </a:solidFill>
                <a:latin typeface="微软雅黑" panose="020B0503020204020204" charset="-122"/>
                <a:cs typeface="微软雅黑" panose="020B0503020204020204" charset="-122"/>
              </a:rPr>
              <a:t>在</a:t>
            </a:r>
            <a:r>
              <a:rPr sz="120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践中</a:t>
            </a:r>
            <a:r>
              <a:rPr sz="120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不同形</a:t>
            </a:r>
            <a:r>
              <a:rPr sz="1200" dirty="0">
                <a:solidFill>
                  <a:srgbClr val="585858"/>
                </a:solidFill>
                <a:latin typeface="微软雅黑" panose="020B0503020204020204" charset="-122"/>
                <a:cs typeface="微软雅黑" panose="020B0503020204020204" charset="-122"/>
              </a:rPr>
              <a:t>式 对开展</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转</a:t>
            </a:r>
            <a:r>
              <a:rPr sz="1200" dirty="0">
                <a:solidFill>
                  <a:srgbClr val="585858"/>
                </a:solidFill>
                <a:latin typeface="微软雅黑" panose="020B0503020204020204" charset="-122"/>
                <a:cs typeface="微软雅黑" panose="020B0503020204020204" charset="-122"/>
              </a:rPr>
              <a:t>型</a:t>
            </a:r>
            <a:r>
              <a:rPr sz="1200" spc="10" dirty="0">
                <a:solidFill>
                  <a:srgbClr val="585858"/>
                </a:solidFill>
                <a:latin typeface="微软雅黑" panose="020B0503020204020204" charset="-122"/>
                <a:cs typeface="微软雅黑" panose="020B0503020204020204" charset="-122"/>
              </a:rPr>
              <a:t>可</a:t>
            </a:r>
            <a:r>
              <a:rPr sz="1200" dirty="0">
                <a:solidFill>
                  <a:srgbClr val="585858"/>
                </a:solidFill>
                <a:latin typeface="微软雅黑" panose="020B0503020204020204" charset="-122"/>
                <a:cs typeface="微软雅黑" panose="020B0503020204020204" charset="-122"/>
              </a:rPr>
              <a:t>能会有</a:t>
            </a:r>
            <a:r>
              <a:rPr sz="1200" spc="10" dirty="0">
                <a:solidFill>
                  <a:srgbClr val="585858"/>
                </a:solidFill>
                <a:latin typeface="微软雅黑" panose="020B0503020204020204" charset="-122"/>
                <a:cs typeface="微软雅黑" panose="020B0503020204020204" charset="-122"/>
              </a:rPr>
              <a:t>显</a:t>
            </a:r>
            <a:r>
              <a:rPr sz="1200" dirty="0">
                <a:solidFill>
                  <a:srgbClr val="585858"/>
                </a:solidFill>
                <a:latin typeface="微软雅黑" panose="020B0503020204020204" charset="-122"/>
                <a:cs typeface="微软雅黑" panose="020B0503020204020204" charset="-122"/>
              </a:rPr>
              <a:t>著</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影</a:t>
            </a:r>
            <a:r>
              <a:rPr sz="1200" spc="5" dirty="0">
                <a:solidFill>
                  <a:srgbClr val="585858"/>
                </a:solidFill>
                <a:latin typeface="微软雅黑" panose="020B0503020204020204" charset="-122"/>
                <a:cs typeface="微软雅黑" panose="020B0503020204020204" charset="-122"/>
              </a:rPr>
              <a:t>响</a:t>
            </a:r>
            <a:r>
              <a:rPr sz="1200" spc="10" dirty="0">
                <a:solidFill>
                  <a:srgbClr val="585858"/>
                </a:solidFill>
                <a:latin typeface="微软雅黑" panose="020B0503020204020204" charset="-122"/>
                <a:cs typeface="微软雅黑" panose="020B0503020204020204" charset="-122"/>
              </a:rPr>
              <a:t>，除</a:t>
            </a:r>
            <a:r>
              <a:rPr sz="1200" dirty="0">
                <a:solidFill>
                  <a:srgbClr val="585858"/>
                </a:solidFill>
                <a:latin typeface="微软雅黑" panose="020B0503020204020204" charset="-122"/>
                <a:cs typeface="微软雅黑" panose="020B0503020204020204" charset="-122"/>
              </a:rPr>
              <a:t>了无形</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a:t>
            </a:r>
            <a:r>
              <a:rPr sz="1200" dirty="0">
                <a:solidFill>
                  <a:srgbClr val="585858"/>
                </a:solidFill>
                <a:latin typeface="微软雅黑" panose="020B0503020204020204" charset="-122"/>
                <a:cs typeface="微软雅黑" panose="020B0503020204020204" charset="-122"/>
              </a:rPr>
              <a:t>氛围</a:t>
            </a:r>
            <a:r>
              <a:rPr sz="1200" spc="10" dirty="0">
                <a:solidFill>
                  <a:srgbClr val="585858"/>
                </a:solidFill>
                <a:latin typeface="微软雅黑" panose="020B0503020204020204" charset="-122"/>
                <a:cs typeface="微软雅黑" panose="020B0503020204020204" charset="-122"/>
              </a:rPr>
              <a:t>之</a:t>
            </a:r>
            <a:r>
              <a:rPr sz="1200" spc="15" dirty="0">
                <a:solidFill>
                  <a:srgbClr val="585858"/>
                </a:solidFill>
                <a:latin typeface="微软雅黑" panose="020B0503020204020204" charset="-122"/>
                <a:cs typeface="微软雅黑" panose="020B0503020204020204" charset="-122"/>
              </a:rPr>
              <a:t>外</a:t>
            </a:r>
            <a:r>
              <a:rPr sz="1200" dirty="0">
                <a:solidFill>
                  <a:srgbClr val="585858"/>
                </a:solidFill>
                <a:latin typeface="微软雅黑" panose="020B0503020204020204" charset="-122"/>
                <a:cs typeface="微软雅黑" panose="020B0503020204020204" charset="-122"/>
              </a:rPr>
              <a:t>，一些</a:t>
            </a:r>
            <a:r>
              <a:rPr sz="1200" spc="10" dirty="0">
                <a:solidFill>
                  <a:srgbClr val="585858"/>
                </a:solidFill>
                <a:latin typeface="微软雅黑" panose="020B0503020204020204" charset="-122"/>
                <a:cs typeface="微软雅黑" panose="020B0503020204020204" charset="-122"/>
              </a:rPr>
              <a:t>客</a:t>
            </a:r>
            <a:r>
              <a:rPr sz="1200" dirty="0">
                <a:solidFill>
                  <a:srgbClr val="585858"/>
                </a:solidFill>
                <a:latin typeface="微软雅黑" panose="020B0503020204020204" charset="-122"/>
                <a:cs typeface="微软雅黑" panose="020B0503020204020204" charset="-122"/>
              </a:rPr>
              <a:t>观</a:t>
            </a:r>
            <a:r>
              <a:rPr sz="1200" spc="10" dirty="0">
                <a:solidFill>
                  <a:srgbClr val="585858"/>
                </a:solidFill>
                <a:latin typeface="微软雅黑" panose="020B0503020204020204" charset="-122"/>
                <a:cs typeface="微软雅黑" panose="020B0503020204020204" charset="-122"/>
              </a:rPr>
              <a:t>条</a:t>
            </a:r>
            <a:r>
              <a:rPr sz="1200" dirty="0">
                <a:solidFill>
                  <a:srgbClr val="585858"/>
                </a:solidFill>
                <a:latin typeface="微软雅黑" panose="020B0503020204020204" charset="-122"/>
                <a:cs typeface="微软雅黑" panose="020B0503020204020204" charset="-122"/>
              </a:rPr>
              <a:t>件也</a:t>
            </a:r>
            <a:r>
              <a:rPr sz="1200" spc="10" dirty="0">
                <a:solidFill>
                  <a:srgbClr val="585858"/>
                </a:solidFill>
                <a:latin typeface="微软雅黑" panose="020B0503020204020204" charset="-122"/>
                <a:cs typeface="微软雅黑" panose="020B0503020204020204" charset="-122"/>
              </a:rPr>
              <a:t>可能</a:t>
            </a:r>
            <a:r>
              <a:rPr sz="1200" dirty="0">
                <a:solidFill>
                  <a:srgbClr val="585858"/>
                </a:solidFill>
                <a:latin typeface="微软雅黑" panose="020B0503020204020204" charset="-122"/>
                <a:cs typeface="微软雅黑" panose="020B0503020204020204" charset="-122"/>
              </a:rPr>
              <a:t>会影</a:t>
            </a:r>
            <a:r>
              <a:rPr sz="1200" spc="5" dirty="0">
                <a:solidFill>
                  <a:srgbClr val="585858"/>
                </a:solidFill>
                <a:latin typeface="微软雅黑" panose="020B0503020204020204" charset="-122"/>
                <a:cs typeface="微软雅黑" panose="020B0503020204020204" charset="-122"/>
              </a:rPr>
              <a:t>响</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转</a:t>
            </a:r>
            <a:r>
              <a:rPr sz="1200" dirty="0">
                <a:solidFill>
                  <a:srgbClr val="585858"/>
                </a:solidFill>
                <a:latin typeface="微软雅黑" panose="020B0503020204020204" charset="-122"/>
                <a:cs typeface="微软雅黑" panose="020B0503020204020204" charset="-122"/>
              </a:rPr>
              <a:t>型</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效果，</a:t>
            </a:r>
            <a:r>
              <a:rPr sz="1200" spc="20" dirty="0">
                <a:solidFill>
                  <a:srgbClr val="585858"/>
                </a:solidFill>
                <a:latin typeface="微软雅黑" panose="020B0503020204020204" charset="-122"/>
                <a:cs typeface="微软雅黑" panose="020B0503020204020204" charset="-122"/>
              </a:rPr>
              <a:t>着重讨</a:t>
            </a:r>
            <a:r>
              <a:rPr sz="1200" spc="25" dirty="0">
                <a:solidFill>
                  <a:srgbClr val="585858"/>
                </a:solidFill>
                <a:latin typeface="微软雅黑" panose="020B0503020204020204" charset="-122"/>
                <a:cs typeface="微软雅黑" panose="020B0503020204020204" charset="-122"/>
              </a:rPr>
              <a:t>论</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队的</a:t>
            </a:r>
            <a:r>
              <a:rPr sz="1200" spc="20" dirty="0">
                <a:solidFill>
                  <a:srgbClr val="585858"/>
                </a:solidFill>
                <a:latin typeface="微软雅黑" panose="020B0503020204020204" charset="-122"/>
                <a:cs typeface="微软雅黑" panose="020B0503020204020204" charset="-122"/>
              </a:rPr>
              <a:t>规</a:t>
            </a:r>
            <a:r>
              <a:rPr sz="1200" spc="25" dirty="0">
                <a:solidFill>
                  <a:srgbClr val="585858"/>
                </a:solidFill>
                <a:latin typeface="微软雅黑" panose="020B0503020204020204" charset="-122"/>
                <a:cs typeface="微软雅黑" panose="020B0503020204020204" charset="-122"/>
              </a:rPr>
              <a:t>模</a:t>
            </a:r>
            <a:r>
              <a:rPr sz="1200" spc="20" dirty="0">
                <a:solidFill>
                  <a:srgbClr val="585858"/>
                </a:solidFill>
                <a:latin typeface="微软雅黑" panose="020B0503020204020204" charset="-122"/>
                <a:cs typeface="微软雅黑" panose="020B0503020204020204" charset="-122"/>
              </a:rPr>
              <a:t>，构建方</a:t>
            </a:r>
            <a:r>
              <a:rPr sz="1200" spc="10" dirty="0">
                <a:solidFill>
                  <a:srgbClr val="585858"/>
                </a:solidFill>
                <a:latin typeface="微软雅黑" panose="020B0503020204020204" charset="-122"/>
                <a:cs typeface="微软雅黑" panose="020B0503020204020204" charset="-122"/>
              </a:rPr>
              <a:t>式</a:t>
            </a:r>
            <a:r>
              <a:rPr sz="1200" spc="20" dirty="0">
                <a:solidFill>
                  <a:srgbClr val="585858"/>
                </a:solidFill>
                <a:latin typeface="微软雅黑" panose="020B0503020204020204" charset="-122"/>
                <a:cs typeface="微软雅黑" panose="020B0503020204020204" charset="-122"/>
              </a:rPr>
              <a:t>以及</a:t>
            </a:r>
            <a:r>
              <a:rPr sz="1200" spc="10" dirty="0">
                <a:solidFill>
                  <a:srgbClr val="585858"/>
                </a:solidFill>
                <a:latin typeface="微软雅黑" panose="020B0503020204020204" charset="-122"/>
                <a:cs typeface="微软雅黑" panose="020B0503020204020204" charset="-122"/>
              </a:rPr>
              <a:t>地</a:t>
            </a:r>
            <a:r>
              <a:rPr sz="1200" spc="20" dirty="0">
                <a:solidFill>
                  <a:srgbClr val="585858"/>
                </a:solidFill>
                <a:latin typeface="微软雅黑" panose="020B0503020204020204" charset="-122"/>
                <a:cs typeface="微软雅黑" panose="020B0503020204020204" charset="-122"/>
              </a:rPr>
              <a:t>理集中度</a:t>
            </a:r>
            <a:r>
              <a:rPr sz="1200" spc="40" dirty="0">
                <a:solidFill>
                  <a:srgbClr val="585858"/>
                </a:solidFill>
                <a:latin typeface="微软雅黑" panose="020B0503020204020204" charset="-122"/>
                <a:cs typeface="微软雅黑" panose="020B0503020204020204" charset="-122"/>
              </a:rPr>
              <a:t>对</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的</a:t>
            </a:r>
            <a:r>
              <a:rPr sz="1200" spc="25" dirty="0">
                <a:solidFill>
                  <a:srgbClr val="585858"/>
                </a:solidFill>
                <a:latin typeface="微软雅黑" panose="020B0503020204020204" charset="-122"/>
                <a:cs typeface="微软雅黑" panose="020B0503020204020204" charset="-122"/>
              </a:rPr>
              <a:t>影</a:t>
            </a:r>
            <a:r>
              <a:rPr sz="1200" spc="20" dirty="0">
                <a:solidFill>
                  <a:srgbClr val="585858"/>
                </a:solidFill>
                <a:latin typeface="微软雅黑" panose="020B0503020204020204" charset="-122"/>
                <a:cs typeface="微软雅黑" panose="020B0503020204020204" charset="-122"/>
              </a:rPr>
              <a:t>响。我</a:t>
            </a:r>
            <a:r>
              <a:rPr sz="1200" spc="10" dirty="0">
                <a:solidFill>
                  <a:srgbClr val="585858"/>
                </a:solidFill>
                <a:latin typeface="微软雅黑" panose="020B0503020204020204" charset="-122"/>
                <a:cs typeface="微软雅黑" panose="020B0503020204020204" charset="-122"/>
              </a:rPr>
              <a:t>们</a:t>
            </a:r>
            <a:r>
              <a:rPr sz="1200" spc="20" dirty="0">
                <a:solidFill>
                  <a:srgbClr val="585858"/>
                </a:solidFill>
                <a:latin typeface="微软雅黑" panose="020B0503020204020204" charset="-122"/>
                <a:cs typeface="微软雅黑" panose="020B0503020204020204" charset="-122"/>
              </a:rPr>
              <a:t>认为在</a:t>
            </a:r>
            <a:r>
              <a:rPr sz="1200" spc="10" dirty="0">
                <a:solidFill>
                  <a:srgbClr val="585858"/>
                </a:solidFill>
                <a:latin typeface="微软雅黑" panose="020B0503020204020204" charset="-122"/>
                <a:cs typeface="微软雅黑" panose="020B0503020204020204" charset="-122"/>
              </a:rPr>
              <a:t>这之</a:t>
            </a:r>
            <a:r>
              <a:rPr sz="1200" spc="20" dirty="0">
                <a:solidFill>
                  <a:srgbClr val="585858"/>
                </a:solidFill>
                <a:latin typeface="微软雅黑" panose="020B0503020204020204" charset="-122"/>
                <a:cs typeface="微软雅黑" panose="020B0503020204020204" charset="-122"/>
              </a:rPr>
              <a:t>中团队的</a:t>
            </a:r>
            <a:r>
              <a:rPr sz="1200" spc="10" dirty="0">
                <a:solidFill>
                  <a:srgbClr val="585858"/>
                </a:solidFill>
                <a:latin typeface="微软雅黑" panose="020B0503020204020204" charset="-122"/>
                <a:cs typeface="微软雅黑" panose="020B0503020204020204" charset="-122"/>
              </a:rPr>
              <a:t>规</a:t>
            </a:r>
            <a:r>
              <a:rPr sz="1200" spc="20" dirty="0">
                <a:solidFill>
                  <a:srgbClr val="585858"/>
                </a:solidFill>
                <a:latin typeface="微软雅黑" panose="020B0503020204020204" charset="-122"/>
                <a:cs typeface="微软雅黑" panose="020B0503020204020204" charset="-122"/>
              </a:rPr>
              <a:t>模的影</a:t>
            </a:r>
            <a:r>
              <a:rPr sz="1200" spc="10" dirty="0">
                <a:solidFill>
                  <a:srgbClr val="585858"/>
                </a:solidFill>
                <a:latin typeface="微软雅黑" panose="020B0503020204020204" charset="-122"/>
                <a:cs typeface="微软雅黑" panose="020B0503020204020204" charset="-122"/>
              </a:rPr>
              <a:t>响相</a:t>
            </a:r>
            <a:r>
              <a:rPr sz="1200" spc="20" dirty="0">
                <a:solidFill>
                  <a:srgbClr val="585858"/>
                </a:solidFill>
                <a:latin typeface="微软雅黑" panose="020B0503020204020204" charset="-122"/>
                <a:cs typeface="微软雅黑" panose="020B0503020204020204" charset="-122"/>
              </a:rPr>
              <a:t>对显</a:t>
            </a:r>
            <a:r>
              <a:rPr sz="1200" spc="45" dirty="0">
                <a:solidFill>
                  <a:srgbClr val="585858"/>
                </a:solidFill>
                <a:latin typeface="微软雅黑" panose="020B0503020204020204" charset="-122"/>
                <a:cs typeface="微软雅黑" panose="020B0503020204020204" charset="-122"/>
              </a:rPr>
              <a:t>著</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过大</a:t>
            </a:r>
            <a:r>
              <a:rPr sz="1200" spc="20" dirty="0">
                <a:solidFill>
                  <a:srgbClr val="585858"/>
                </a:solidFill>
                <a:latin typeface="微软雅黑" panose="020B0503020204020204" charset="-122"/>
                <a:cs typeface="微软雅黑" panose="020B0503020204020204" charset="-122"/>
              </a:rPr>
              <a:t>或</a:t>
            </a:r>
            <a:r>
              <a:rPr sz="1200" spc="10" dirty="0">
                <a:solidFill>
                  <a:srgbClr val="585858"/>
                </a:solidFill>
                <a:latin typeface="微软雅黑" panose="020B0503020204020204" charset="-122"/>
                <a:cs typeface="微软雅黑" panose="020B0503020204020204" charset="-122"/>
              </a:rPr>
              <a:t>者过</a:t>
            </a:r>
            <a:r>
              <a:rPr sz="1200" spc="20" dirty="0">
                <a:solidFill>
                  <a:srgbClr val="585858"/>
                </a:solidFill>
                <a:latin typeface="微软雅黑" panose="020B0503020204020204" charset="-122"/>
                <a:cs typeface="微软雅黑" panose="020B0503020204020204" charset="-122"/>
              </a:rPr>
              <a:t>小</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a:t>
            </a:r>
            <a:r>
              <a:rPr sz="1200" spc="20" dirty="0">
                <a:solidFill>
                  <a:srgbClr val="585858"/>
                </a:solidFill>
                <a:latin typeface="微软雅黑" panose="020B0503020204020204" charset="-122"/>
                <a:cs typeface="微软雅黑" panose="020B0503020204020204" charset="-122"/>
              </a:rPr>
              <a:t>规</a:t>
            </a:r>
            <a:r>
              <a:rPr sz="1200" spc="10" dirty="0">
                <a:solidFill>
                  <a:srgbClr val="585858"/>
                </a:solidFill>
                <a:latin typeface="微软雅黑" panose="020B0503020204020204" charset="-122"/>
                <a:cs typeface="微软雅黑" panose="020B0503020204020204" charset="-122"/>
              </a:rPr>
              <a:t>模都</a:t>
            </a:r>
            <a:r>
              <a:rPr sz="1200" spc="20" dirty="0">
                <a:solidFill>
                  <a:srgbClr val="585858"/>
                </a:solidFill>
                <a:latin typeface="微软雅黑" panose="020B0503020204020204" charset="-122"/>
                <a:cs typeface="微软雅黑" panose="020B0503020204020204" charset="-122"/>
              </a:rPr>
              <a:t>会</a:t>
            </a:r>
            <a:r>
              <a:rPr sz="1200" spc="10" dirty="0">
                <a:solidFill>
                  <a:srgbClr val="585858"/>
                </a:solidFill>
                <a:latin typeface="微软雅黑" panose="020B0503020204020204" charset="-122"/>
                <a:cs typeface="微软雅黑" panose="020B0503020204020204" charset="-122"/>
              </a:rPr>
              <a:t>降低</a:t>
            </a:r>
            <a:r>
              <a:rPr sz="1200" spc="30" dirty="0">
                <a:solidFill>
                  <a:srgbClr val="585858"/>
                </a:solidFill>
                <a:latin typeface="微软雅黑" panose="020B0503020204020204" charset="-122"/>
                <a:cs typeface="微软雅黑" panose="020B0503020204020204" charset="-122"/>
              </a:rPr>
              <a:t>的</a:t>
            </a:r>
            <a:r>
              <a:rPr sz="1200"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的增</a:t>
            </a:r>
            <a:r>
              <a:rPr sz="1200" spc="20" dirty="0">
                <a:solidFill>
                  <a:srgbClr val="585858"/>
                </a:solidFill>
                <a:latin typeface="微软雅黑" panose="020B0503020204020204" charset="-122"/>
                <a:cs typeface="微软雅黑" panose="020B0503020204020204" charset="-122"/>
              </a:rPr>
              <a:t>效</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践</a:t>
            </a:r>
            <a:r>
              <a:rPr sz="1200" spc="15" dirty="0">
                <a:solidFill>
                  <a:srgbClr val="585858"/>
                </a:solidFill>
                <a:latin typeface="微软雅黑" panose="020B0503020204020204" charset="-122"/>
                <a:cs typeface="微软雅黑" panose="020B0503020204020204" charset="-122"/>
              </a:rPr>
              <a:t>中</a:t>
            </a:r>
            <a:r>
              <a:rPr sz="1200" spc="-5" dirty="0">
                <a:solidFill>
                  <a:srgbClr val="585858"/>
                </a:solidFill>
                <a:latin typeface="Arial" panose="020B0604020202020204"/>
                <a:cs typeface="Arial" panose="020B0604020202020204"/>
              </a:rPr>
              <a:t>10-20</a:t>
            </a:r>
            <a:r>
              <a:rPr sz="1200" spc="10" dirty="0">
                <a:solidFill>
                  <a:srgbClr val="585858"/>
                </a:solidFill>
                <a:latin typeface="微软雅黑" panose="020B0503020204020204" charset="-122"/>
                <a:cs typeface="微软雅黑" panose="020B0503020204020204" charset="-122"/>
              </a:rPr>
              <a:t>人的（</a:t>
            </a:r>
            <a:r>
              <a:rPr sz="1200" spc="20" dirty="0">
                <a:solidFill>
                  <a:srgbClr val="585858"/>
                </a:solidFill>
                <a:latin typeface="微软雅黑" panose="020B0503020204020204" charset="-122"/>
                <a:cs typeface="微软雅黑" panose="020B0503020204020204" charset="-122"/>
              </a:rPr>
              <a:t>单</a:t>
            </a:r>
            <a:r>
              <a:rPr sz="1200" spc="10" dirty="0">
                <a:solidFill>
                  <a:srgbClr val="585858"/>
                </a:solidFill>
                <a:latin typeface="微软雅黑" panose="020B0503020204020204" charset="-122"/>
                <a:cs typeface="微软雅黑" panose="020B0503020204020204" charset="-122"/>
              </a:rPr>
              <a:t>个</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软件</a:t>
            </a:r>
            <a:r>
              <a:rPr sz="1200" spc="2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队能</a:t>
            </a:r>
            <a:r>
              <a:rPr sz="1200" spc="20" dirty="0">
                <a:solidFill>
                  <a:srgbClr val="585858"/>
                </a:solidFill>
                <a:latin typeface="微软雅黑" panose="020B0503020204020204" charset="-122"/>
                <a:cs typeface="微软雅黑" panose="020B0503020204020204" charset="-122"/>
              </a:rPr>
              <a:t>够</a:t>
            </a:r>
            <a:r>
              <a:rPr sz="1200" spc="10" dirty="0">
                <a:solidFill>
                  <a:srgbClr val="585858"/>
                </a:solidFill>
                <a:latin typeface="微软雅黑" panose="020B0503020204020204" charset="-122"/>
                <a:cs typeface="微软雅黑" panose="020B0503020204020204" charset="-122"/>
              </a:rPr>
              <a:t>更好</a:t>
            </a:r>
            <a:r>
              <a:rPr sz="1200" spc="20" dirty="0">
                <a:solidFill>
                  <a:srgbClr val="585858"/>
                </a:solidFill>
                <a:latin typeface="微软雅黑" panose="020B0503020204020204" charset="-122"/>
                <a:cs typeface="微软雅黑" panose="020B0503020204020204" charset="-122"/>
              </a:rPr>
              <a:t>地</a:t>
            </a:r>
            <a:r>
              <a:rPr sz="1200" spc="10" dirty="0">
                <a:solidFill>
                  <a:srgbClr val="585858"/>
                </a:solidFill>
                <a:latin typeface="微软雅黑" panose="020B0503020204020204" charset="-122"/>
                <a:cs typeface="微软雅黑" panose="020B0503020204020204" charset="-122"/>
              </a:rPr>
              <a:t>发</a:t>
            </a:r>
            <a:r>
              <a:rPr sz="1200" spc="25" dirty="0">
                <a:solidFill>
                  <a:srgbClr val="585858"/>
                </a:solidFill>
                <a:latin typeface="微软雅黑" panose="020B0503020204020204" charset="-122"/>
                <a:cs typeface="微软雅黑" panose="020B0503020204020204" charset="-122"/>
              </a:rPr>
              <a:t>挥</a:t>
            </a:r>
            <a:r>
              <a:rPr sz="120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降本 增效的作用；</a:t>
            </a:r>
            <a:r>
              <a:rPr sz="1200" spc="25" dirty="0">
                <a:solidFill>
                  <a:srgbClr val="585858"/>
                </a:solidFill>
                <a:latin typeface="微软雅黑" panose="020B0503020204020204" charset="-122"/>
                <a:cs typeface="微软雅黑" panose="020B0503020204020204" charset="-122"/>
              </a:rPr>
              <a:t>而</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团</a:t>
            </a:r>
            <a:r>
              <a:rPr sz="1200" spc="10" dirty="0">
                <a:solidFill>
                  <a:srgbClr val="585858"/>
                </a:solidFill>
                <a:latin typeface="微软雅黑" panose="020B0503020204020204" charset="-122"/>
                <a:cs typeface="微软雅黑" panose="020B0503020204020204" charset="-122"/>
              </a:rPr>
              <a:t>队</a:t>
            </a:r>
            <a:r>
              <a:rPr sz="1200" spc="20" dirty="0">
                <a:solidFill>
                  <a:srgbClr val="585858"/>
                </a:solidFill>
                <a:latin typeface="微软雅黑" panose="020B0503020204020204" charset="-122"/>
                <a:cs typeface="微软雅黑" panose="020B0503020204020204" charset="-122"/>
              </a:rPr>
              <a:t>是内部团队或是</a:t>
            </a:r>
            <a:r>
              <a:rPr sz="1200" spc="10" dirty="0">
                <a:solidFill>
                  <a:srgbClr val="585858"/>
                </a:solidFill>
                <a:latin typeface="微软雅黑" panose="020B0503020204020204" charset="-122"/>
                <a:cs typeface="微软雅黑" panose="020B0503020204020204" charset="-122"/>
              </a:rPr>
              <a:t>有</a:t>
            </a:r>
            <a:r>
              <a:rPr sz="1200" spc="20" dirty="0">
                <a:solidFill>
                  <a:srgbClr val="585858"/>
                </a:solidFill>
                <a:latin typeface="微软雅黑" panose="020B0503020204020204" charset="-122"/>
                <a:cs typeface="微软雅黑" panose="020B0503020204020204" charset="-122"/>
              </a:rPr>
              <a:t>外</a:t>
            </a:r>
            <a:r>
              <a:rPr sz="1200" spc="10" dirty="0">
                <a:solidFill>
                  <a:srgbClr val="585858"/>
                </a:solidFill>
                <a:latin typeface="微软雅黑" panose="020B0503020204020204" charset="-122"/>
                <a:cs typeface="微软雅黑" panose="020B0503020204020204" charset="-122"/>
              </a:rPr>
              <a:t>包</a:t>
            </a:r>
            <a:r>
              <a:rPr sz="1200" spc="20" dirty="0">
                <a:solidFill>
                  <a:srgbClr val="585858"/>
                </a:solidFill>
                <a:latin typeface="微软雅黑" panose="020B0503020204020204" charset="-122"/>
                <a:cs typeface="微软雅黑" panose="020B0503020204020204" charset="-122"/>
              </a:rPr>
              <a:t>团</a:t>
            </a:r>
            <a:r>
              <a:rPr sz="1200" spc="40" dirty="0">
                <a:solidFill>
                  <a:srgbClr val="585858"/>
                </a:solidFill>
                <a:latin typeface="微软雅黑" panose="020B0503020204020204" charset="-122"/>
                <a:cs typeface="微软雅黑" panose="020B0503020204020204" charset="-122"/>
              </a:rPr>
              <a:t>队</a:t>
            </a:r>
            <a:r>
              <a:rPr sz="1200" spc="20" dirty="0">
                <a:solidFill>
                  <a:srgbClr val="585858"/>
                </a:solidFill>
                <a:latin typeface="微软雅黑" panose="020B0503020204020204" charset="-122"/>
                <a:cs typeface="微软雅黑" panose="020B0503020204020204" charset="-122"/>
              </a:rPr>
              <a:t>、团队人</a:t>
            </a:r>
            <a:r>
              <a:rPr sz="1200" spc="10" dirty="0">
                <a:solidFill>
                  <a:srgbClr val="585858"/>
                </a:solidFill>
                <a:latin typeface="微软雅黑" panose="020B0503020204020204" charset="-122"/>
                <a:cs typeface="微软雅黑" panose="020B0503020204020204" charset="-122"/>
              </a:rPr>
              <a:t>员</a:t>
            </a:r>
            <a:r>
              <a:rPr sz="1200" spc="20" dirty="0">
                <a:solidFill>
                  <a:srgbClr val="585858"/>
                </a:solidFill>
                <a:latin typeface="微软雅黑" panose="020B0503020204020204" charset="-122"/>
                <a:cs typeface="微软雅黑" panose="020B0503020204020204" charset="-122"/>
              </a:rPr>
              <a:t>是否</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地理位置上足</a:t>
            </a:r>
            <a:r>
              <a:rPr sz="1200" spc="10" dirty="0">
                <a:solidFill>
                  <a:srgbClr val="585858"/>
                </a:solidFill>
                <a:latin typeface="微软雅黑" panose="020B0503020204020204" charset="-122"/>
                <a:cs typeface="微软雅黑" panose="020B0503020204020204" charset="-122"/>
              </a:rPr>
              <a:t>够</a:t>
            </a:r>
            <a:r>
              <a:rPr sz="1200" spc="20" dirty="0">
                <a:solidFill>
                  <a:srgbClr val="585858"/>
                </a:solidFill>
                <a:latin typeface="微软雅黑" panose="020B0503020204020204" charset="-122"/>
                <a:cs typeface="微软雅黑" panose="020B0503020204020204" charset="-122"/>
              </a:rPr>
              <a:t>集中</a:t>
            </a:r>
            <a:r>
              <a:rPr sz="1200" spc="10" dirty="0">
                <a:solidFill>
                  <a:srgbClr val="585858"/>
                </a:solidFill>
                <a:latin typeface="微软雅黑" panose="020B0503020204020204" charset="-122"/>
                <a:cs typeface="微软雅黑" panose="020B0503020204020204" charset="-122"/>
              </a:rPr>
              <a:t>两</a:t>
            </a:r>
            <a:r>
              <a:rPr sz="1200" spc="20" dirty="0">
                <a:solidFill>
                  <a:srgbClr val="585858"/>
                </a:solidFill>
                <a:latin typeface="微软雅黑" panose="020B0503020204020204" charset="-122"/>
                <a:cs typeface="微软雅黑" panose="020B0503020204020204" charset="-122"/>
              </a:rPr>
              <a:t>方面的要素</a:t>
            </a:r>
            <a:r>
              <a:rPr sz="1200" spc="55" dirty="0">
                <a:solidFill>
                  <a:srgbClr val="585858"/>
                </a:solidFill>
                <a:latin typeface="微软雅黑" panose="020B0503020204020204" charset="-122"/>
                <a:cs typeface="微软雅黑" panose="020B0503020204020204" charset="-122"/>
              </a:rPr>
              <a:t>对</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实践的 影响并不</a:t>
            </a:r>
            <a:r>
              <a:rPr sz="1200" spc="25" dirty="0">
                <a:solidFill>
                  <a:srgbClr val="585858"/>
                </a:solidFill>
                <a:latin typeface="微软雅黑" panose="020B0503020204020204" charset="-122"/>
                <a:cs typeface="微软雅黑" panose="020B0503020204020204" charset="-122"/>
              </a:rPr>
              <a:t>大</a:t>
            </a:r>
            <a:r>
              <a:rPr sz="1200" spc="20" dirty="0">
                <a:solidFill>
                  <a:srgbClr val="585858"/>
                </a:solidFill>
                <a:latin typeface="微软雅黑" panose="020B0503020204020204" charset="-122"/>
                <a:cs typeface="微软雅黑" panose="020B0503020204020204" charset="-122"/>
              </a:rPr>
              <a:t>，甚</a:t>
            </a:r>
            <a:r>
              <a:rPr sz="1200" spc="10" dirty="0">
                <a:solidFill>
                  <a:srgbClr val="585858"/>
                </a:solidFill>
                <a:latin typeface="微软雅黑" panose="020B0503020204020204" charset="-122"/>
                <a:cs typeface="微软雅黑" panose="020B0503020204020204" charset="-122"/>
              </a:rPr>
              <a:t>至</a:t>
            </a:r>
            <a:r>
              <a:rPr sz="1200" spc="20" dirty="0">
                <a:solidFill>
                  <a:srgbClr val="585858"/>
                </a:solidFill>
                <a:latin typeface="微软雅黑" panose="020B0503020204020204" charset="-122"/>
                <a:cs typeface="微软雅黑" panose="020B0503020204020204" charset="-122"/>
              </a:rPr>
              <a:t>可</a:t>
            </a:r>
            <a:r>
              <a:rPr sz="1200" spc="10" dirty="0">
                <a:solidFill>
                  <a:srgbClr val="585858"/>
                </a:solidFill>
                <a:latin typeface="微软雅黑" panose="020B0503020204020204" charset="-122"/>
                <a:cs typeface="微软雅黑" panose="020B0503020204020204" charset="-122"/>
              </a:rPr>
              <a:t>以</a:t>
            </a:r>
            <a:r>
              <a:rPr sz="1200" spc="20" dirty="0">
                <a:solidFill>
                  <a:srgbClr val="585858"/>
                </a:solidFill>
                <a:latin typeface="微软雅黑" panose="020B0503020204020204" charset="-122"/>
                <a:cs typeface="微软雅黑" panose="020B0503020204020204" charset="-122"/>
              </a:rPr>
              <a:t>认</a:t>
            </a:r>
            <a:r>
              <a:rPr sz="1200" spc="30" dirty="0">
                <a:solidFill>
                  <a:srgbClr val="585858"/>
                </a:solidFill>
                <a:latin typeface="微软雅黑" panose="020B0503020204020204" charset="-122"/>
                <a:cs typeface="微软雅黑" panose="020B0503020204020204" charset="-122"/>
              </a:rPr>
              <a:t>为</a:t>
            </a:r>
            <a:r>
              <a:rPr sz="120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出</a:t>
            </a:r>
            <a:r>
              <a:rPr sz="1200" spc="20" dirty="0">
                <a:solidFill>
                  <a:srgbClr val="585858"/>
                </a:solidFill>
                <a:latin typeface="微软雅黑" panose="020B0503020204020204" charset="-122"/>
                <a:cs typeface="微软雅黑" panose="020B0503020204020204" charset="-122"/>
              </a:rPr>
              <a:t>现</a:t>
            </a:r>
            <a:r>
              <a:rPr sz="1200" spc="10" dirty="0">
                <a:solidFill>
                  <a:srgbClr val="585858"/>
                </a:solidFill>
                <a:latin typeface="微软雅黑" panose="020B0503020204020204" charset="-122"/>
                <a:cs typeface="微软雅黑" panose="020B0503020204020204" charset="-122"/>
              </a:rPr>
              <a:t>就</a:t>
            </a:r>
            <a:r>
              <a:rPr sz="1200" spc="20" dirty="0">
                <a:solidFill>
                  <a:srgbClr val="585858"/>
                </a:solidFill>
                <a:latin typeface="微软雅黑" panose="020B0503020204020204" charset="-122"/>
                <a:cs typeface="微软雅黑" panose="020B0503020204020204" charset="-122"/>
              </a:rPr>
              <a:t>是为了解决当</a:t>
            </a:r>
            <a:r>
              <a:rPr sz="1200" spc="10" dirty="0">
                <a:solidFill>
                  <a:srgbClr val="585858"/>
                </a:solidFill>
                <a:latin typeface="微软雅黑" panose="020B0503020204020204" charset="-122"/>
                <a:cs typeface="微软雅黑" panose="020B0503020204020204" charset="-122"/>
              </a:rPr>
              <a:t>前</a:t>
            </a:r>
            <a:r>
              <a:rPr sz="1200" spc="20" dirty="0">
                <a:solidFill>
                  <a:srgbClr val="585858"/>
                </a:solidFill>
                <a:latin typeface="微软雅黑" panose="020B0503020204020204" charset="-122"/>
                <a:cs typeface="微软雅黑" panose="020B0503020204020204" charset="-122"/>
              </a:rPr>
              <a:t>企业</a:t>
            </a:r>
            <a:r>
              <a:rPr sz="1200" spc="30" dirty="0">
                <a:solidFill>
                  <a:srgbClr val="585858"/>
                </a:solidFill>
                <a:latin typeface="微软雅黑" panose="020B0503020204020204" charset="-122"/>
                <a:cs typeface="微软雅黑" panose="020B0503020204020204" charset="-122"/>
              </a:rPr>
              <a:t>的</a:t>
            </a:r>
            <a:r>
              <a:rPr sz="1200" spc="15"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团队无</a:t>
            </a:r>
            <a:r>
              <a:rPr sz="1200" spc="10" dirty="0">
                <a:solidFill>
                  <a:srgbClr val="585858"/>
                </a:solidFill>
                <a:latin typeface="微软雅黑" panose="020B0503020204020204" charset="-122"/>
                <a:cs typeface="微软雅黑" panose="020B0503020204020204" charset="-122"/>
              </a:rPr>
              <a:t>法</a:t>
            </a:r>
            <a:r>
              <a:rPr sz="1200" spc="20" dirty="0">
                <a:solidFill>
                  <a:srgbClr val="585858"/>
                </a:solidFill>
                <a:latin typeface="微软雅黑" panose="020B0503020204020204" charset="-122"/>
                <a:cs typeface="微软雅黑" panose="020B0503020204020204" charset="-122"/>
              </a:rPr>
              <a:t>实现地</a:t>
            </a:r>
            <a:r>
              <a:rPr sz="1200" spc="10" dirty="0">
                <a:solidFill>
                  <a:srgbClr val="585858"/>
                </a:solidFill>
                <a:latin typeface="微软雅黑" panose="020B0503020204020204" charset="-122"/>
                <a:cs typeface="微软雅黑" panose="020B0503020204020204" charset="-122"/>
              </a:rPr>
              <a:t>理上</a:t>
            </a:r>
            <a:r>
              <a:rPr sz="1200" spc="20" dirty="0">
                <a:solidFill>
                  <a:srgbClr val="585858"/>
                </a:solidFill>
                <a:latin typeface="微软雅黑" panose="020B0503020204020204" charset="-122"/>
                <a:cs typeface="微软雅黑" panose="020B0503020204020204" charset="-122"/>
              </a:rPr>
              <a:t>的绝对集中以</a:t>
            </a:r>
            <a:r>
              <a:rPr sz="1200" spc="10" dirty="0">
                <a:solidFill>
                  <a:srgbClr val="585858"/>
                </a:solidFill>
                <a:latin typeface="微软雅黑" panose="020B0503020204020204" charset="-122"/>
                <a:cs typeface="微软雅黑" panose="020B0503020204020204" charset="-122"/>
              </a:rPr>
              <a:t>及</a:t>
            </a:r>
            <a:r>
              <a:rPr sz="1200" spc="20" dirty="0">
                <a:solidFill>
                  <a:srgbClr val="585858"/>
                </a:solidFill>
                <a:latin typeface="微软雅黑" panose="020B0503020204020204" charset="-122"/>
                <a:cs typeface="微软雅黑" panose="020B0503020204020204" charset="-122"/>
              </a:rPr>
              <a:t>完全</a:t>
            </a:r>
            <a:r>
              <a:rPr sz="1200" spc="10" dirty="0">
                <a:solidFill>
                  <a:srgbClr val="585858"/>
                </a:solidFill>
                <a:latin typeface="微软雅黑" panose="020B0503020204020204" charset="-122"/>
                <a:cs typeface="微软雅黑" panose="020B0503020204020204" charset="-122"/>
              </a:rPr>
              <a:t>内</a:t>
            </a:r>
            <a:r>
              <a:rPr sz="1200" spc="20" dirty="0">
                <a:solidFill>
                  <a:srgbClr val="585858"/>
                </a:solidFill>
                <a:latin typeface="微软雅黑" panose="020B0503020204020204" charset="-122"/>
                <a:cs typeface="微软雅黑" panose="020B0503020204020204" charset="-122"/>
              </a:rPr>
              <a:t>化无</a:t>
            </a:r>
            <a:r>
              <a:rPr sz="1200" dirty="0">
                <a:solidFill>
                  <a:srgbClr val="585858"/>
                </a:solidFill>
                <a:latin typeface="微软雅黑" panose="020B0503020204020204" charset="-122"/>
                <a:cs typeface="微软雅黑" panose="020B0503020204020204" charset="-122"/>
              </a:rPr>
              <a:t>需 外包从而带来的摩擦问题。</a:t>
            </a:r>
            <a:endParaRPr sz="1200">
              <a:latin typeface="微软雅黑" panose="020B0503020204020204" charset="-122"/>
              <a:cs typeface="微软雅黑" panose="020B0503020204020204" charset="-122"/>
            </a:endParaRPr>
          </a:p>
          <a:p>
            <a:pPr marL="2597785">
              <a:lnSpc>
                <a:spcPts val="1530"/>
              </a:lnSpc>
            </a:pPr>
            <a:r>
              <a:rPr sz="1400" b="1" dirty="0">
                <a:solidFill>
                  <a:srgbClr val="404040"/>
                </a:solidFill>
                <a:latin typeface="微软雅黑" panose="020B0503020204020204" charset="-122"/>
                <a:cs typeface="微软雅黑" panose="020B0503020204020204" charset="-122"/>
              </a:rPr>
              <a:t>企业</a:t>
            </a:r>
            <a:r>
              <a:rPr sz="1400" b="1" dirty="0">
                <a:solidFill>
                  <a:srgbClr val="404040"/>
                </a:solidFill>
                <a:latin typeface="Arial" panose="020B0604020202020204"/>
                <a:cs typeface="Arial" panose="020B0604020202020204"/>
              </a:rPr>
              <a:t>IT</a:t>
            </a:r>
            <a:r>
              <a:rPr sz="1400" b="1" dirty="0">
                <a:solidFill>
                  <a:srgbClr val="404040"/>
                </a:solidFill>
                <a:latin typeface="微软雅黑" panose="020B0503020204020204" charset="-122"/>
                <a:cs typeface="微软雅黑" panose="020B0503020204020204" charset="-122"/>
              </a:rPr>
              <a:t>团队特点对</a:t>
            </a:r>
            <a:r>
              <a:rPr sz="1400" b="1" spc="-10" dirty="0">
                <a:solidFill>
                  <a:srgbClr val="404040"/>
                </a:solidFill>
                <a:latin typeface="Arial" panose="020B0604020202020204"/>
                <a:cs typeface="Arial" panose="020B0604020202020204"/>
              </a:rPr>
              <a:t>DevOps</a:t>
            </a:r>
            <a:r>
              <a:rPr sz="1400" b="1" spc="5" dirty="0">
                <a:solidFill>
                  <a:srgbClr val="404040"/>
                </a:solidFill>
                <a:latin typeface="微软雅黑" panose="020B0503020204020204" charset="-122"/>
                <a:cs typeface="微软雅黑" panose="020B0503020204020204" charset="-122"/>
              </a:rPr>
              <a:t>实</a:t>
            </a:r>
            <a:r>
              <a:rPr sz="1400" b="1" dirty="0">
                <a:solidFill>
                  <a:srgbClr val="404040"/>
                </a:solidFill>
                <a:latin typeface="微软雅黑" panose="020B0503020204020204" charset="-122"/>
                <a:cs typeface="微软雅黑" panose="020B0503020204020204" charset="-122"/>
              </a:rPr>
              <a:t>践</a:t>
            </a:r>
            <a:r>
              <a:rPr sz="1400" b="1" spc="-10" dirty="0">
                <a:solidFill>
                  <a:srgbClr val="404040"/>
                </a:solidFill>
                <a:latin typeface="微软雅黑" panose="020B0503020204020204" charset="-122"/>
                <a:cs typeface="微软雅黑" panose="020B0503020204020204" charset="-122"/>
              </a:rPr>
              <a:t>的</a:t>
            </a:r>
            <a:r>
              <a:rPr sz="1400" b="1" spc="5" dirty="0">
                <a:solidFill>
                  <a:srgbClr val="404040"/>
                </a:solidFill>
                <a:latin typeface="微软雅黑" panose="020B0503020204020204" charset="-122"/>
                <a:cs typeface="微软雅黑" panose="020B0503020204020204" charset="-122"/>
              </a:rPr>
              <a:t>影响</a:t>
            </a:r>
            <a:endParaRPr sz="1400">
              <a:latin typeface="微软雅黑" panose="020B0503020204020204" charset="-122"/>
              <a:cs typeface="微软雅黑" panose="020B0503020204020204" charset="-122"/>
            </a:endParaRPr>
          </a:p>
        </p:txBody>
      </p:sp>
      <p:sp>
        <p:nvSpPr>
          <p:cNvPr id="6" name="object 6"/>
          <p:cNvSpPr txBox="1"/>
          <p:nvPr/>
        </p:nvSpPr>
        <p:spPr>
          <a:xfrm>
            <a:off x="3858767" y="3429000"/>
            <a:ext cx="1891664" cy="2860675"/>
          </a:xfrm>
          <a:prstGeom prst="rect">
            <a:avLst/>
          </a:prstGeom>
          <a:ln w="3175">
            <a:solidFill>
              <a:srgbClr val="8AC53E"/>
            </a:solidFill>
          </a:ln>
        </p:spPr>
        <p:txBody>
          <a:bodyPr vert="horz" wrap="square" lIns="0" tIns="86995" rIns="0" bIns="0" rtlCol="0">
            <a:spAutoFit/>
          </a:bodyPr>
          <a:lstStyle/>
          <a:p>
            <a:pPr marL="137795">
              <a:lnSpc>
                <a:spcPct val="100000"/>
              </a:lnSpc>
              <a:spcBef>
                <a:spcPts val="685"/>
              </a:spcBef>
            </a:pPr>
            <a:r>
              <a:rPr sz="1100" b="1" dirty="0">
                <a:solidFill>
                  <a:srgbClr val="8AC53E"/>
                </a:solidFill>
                <a:latin typeface="微软雅黑" panose="020B0503020204020204" charset="-122"/>
                <a:cs typeface="微软雅黑" panose="020B0503020204020204" charset="-122"/>
              </a:rPr>
              <a:t>IT团队构建</a:t>
            </a:r>
            <a:r>
              <a:rPr sz="1100" b="1" spc="-40" dirty="0">
                <a:solidFill>
                  <a:srgbClr val="8AC53E"/>
                </a:solidFill>
                <a:latin typeface="微软雅黑" panose="020B0503020204020204" charset="-122"/>
                <a:cs typeface="微软雅黑" panose="020B0503020204020204" charset="-122"/>
              </a:rPr>
              <a:t> </a:t>
            </a:r>
            <a:r>
              <a:rPr sz="1100" b="1" dirty="0">
                <a:solidFill>
                  <a:srgbClr val="8AC53E"/>
                </a:solidFill>
                <a:latin typeface="微软雅黑" panose="020B0503020204020204" charset="-122"/>
                <a:cs typeface="微软雅黑" panose="020B0503020204020204" charset="-122"/>
              </a:rPr>
              <a:t>–</a:t>
            </a:r>
            <a:r>
              <a:rPr sz="1100" b="1" spc="-5" dirty="0">
                <a:solidFill>
                  <a:srgbClr val="8AC53E"/>
                </a:solidFill>
                <a:latin typeface="微软雅黑" panose="020B0503020204020204" charset="-122"/>
                <a:cs typeface="微软雅黑" panose="020B0503020204020204" charset="-122"/>
              </a:rPr>
              <a:t> </a:t>
            </a:r>
            <a:r>
              <a:rPr sz="1100" b="1" dirty="0">
                <a:solidFill>
                  <a:srgbClr val="8AC53E"/>
                </a:solidFill>
                <a:latin typeface="微软雅黑" panose="020B0503020204020204" charset="-122"/>
                <a:cs typeface="微软雅黑" panose="020B0503020204020204" charset="-122"/>
              </a:rPr>
              <a:t>自有</a:t>
            </a:r>
            <a:r>
              <a:rPr sz="1100" b="1" spc="-10" dirty="0">
                <a:solidFill>
                  <a:srgbClr val="8AC53E"/>
                </a:solidFill>
                <a:latin typeface="微软雅黑" panose="020B0503020204020204" charset="-122"/>
                <a:cs typeface="微软雅黑" panose="020B0503020204020204" charset="-122"/>
              </a:rPr>
              <a:t>/</a:t>
            </a:r>
            <a:r>
              <a:rPr sz="1100" b="1" dirty="0">
                <a:solidFill>
                  <a:srgbClr val="8AC53E"/>
                </a:solidFill>
                <a:latin typeface="微软雅黑" panose="020B0503020204020204" charset="-122"/>
                <a:cs typeface="微软雅黑" panose="020B0503020204020204" charset="-122"/>
              </a:rPr>
              <a:t>外包</a:t>
            </a:r>
            <a:endParaRPr sz="1100">
              <a:latin typeface="微软雅黑" panose="020B0503020204020204" charset="-122"/>
              <a:cs typeface="微软雅黑" panose="020B0503020204020204" charset="-122"/>
            </a:endParaRPr>
          </a:p>
          <a:p>
            <a:pPr marL="309880" marR="114300" indent="-172720" algn="just">
              <a:lnSpc>
                <a:spcPct val="110000"/>
              </a:lnSpc>
              <a:spcBef>
                <a:spcPts val="755"/>
              </a:spcBef>
              <a:buFont typeface="Arial" panose="020B0604020202020204"/>
              <a:buChar char="•"/>
              <a:tabLst>
                <a:tab pos="310515" algn="l"/>
              </a:tabLst>
            </a:pPr>
            <a:r>
              <a:rPr sz="1050" dirty="0">
                <a:solidFill>
                  <a:srgbClr val="585858"/>
                </a:solidFill>
                <a:latin typeface="微软雅黑" panose="020B0503020204020204" charset="-122"/>
                <a:cs typeface="微软雅黑" panose="020B0503020204020204" charset="-122"/>
              </a:rPr>
              <a:t>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Ops不</a:t>
            </a:r>
            <a:r>
              <a:rPr sz="1050" spc="15" dirty="0">
                <a:solidFill>
                  <a:srgbClr val="585858"/>
                </a:solidFill>
                <a:latin typeface="微软雅黑" panose="020B0503020204020204" charset="-122"/>
                <a:cs typeface="微软雅黑" panose="020B0503020204020204" charset="-122"/>
              </a:rPr>
              <a:t>仅</a:t>
            </a:r>
            <a:r>
              <a:rPr sz="1050" spc="5" dirty="0">
                <a:solidFill>
                  <a:srgbClr val="585858"/>
                </a:solidFill>
                <a:latin typeface="微软雅黑" panose="020B0503020204020204" charset="-122"/>
                <a:cs typeface="微软雅黑" panose="020B0503020204020204" charset="-122"/>
              </a:rPr>
              <a:t>是软件</a:t>
            </a:r>
            <a:r>
              <a:rPr sz="1050" spc="15" dirty="0">
                <a:solidFill>
                  <a:srgbClr val="585858"/>
                </a:solidFill>
                <a:latin typeface="微软雅黑" panose="020B0503020204020204" charset="-122"/>
                <a:cs typeface="微软雅黑" panose="020B0503020204020204" charset="-122"/>
              </a:rPr>
              <a:t>工</a:t>
            </a:r>
            <a:r>
              <a:rPr sz="1050" dirty="0">
                <a:solidFill>
                  <a:srgbClr val="585858"/>
                </a:solidFill>
                <a:latin typeface="微软雅黑" panose="020B0503020204020204" charset="-122"/>
                <a:cs typeface="微软雅黑" panose="020B0503020204020204" charset="-122"/>
              </a:rPr>
              <a:t>具 </a:t>
            </a:r>
            <a:r>
              <a:rPr sz="1050" spc="100" dirty="0">
                <a:solidFill>
                  <a:srgbClr val="585858"/>
                </a:solidFill>
                <a:latin typeface="微软雅黑" panose="020B0503020204020204" charset="-122"/>
                <a:cs typeface="微软雅黑" panose="020B0503020204020204" charset="-122"/>
              </a:rPr>
              <a:t>的安</a:t>
            </a:r>
            <a:r>
              <a:rPr sz="1050" spc="85" dirty="0">
                <a:solidFill>
                  <a:srgbClr val="585858"/>
                </a:solidFill>
                <a:latin typeface="微软雅黑" panose="020B0503020204020204" charset="-122"/>
                <a:cs typeface="微软雅黑" panose="020B0503020204020204" charset="-122"/>
              </a:rPr>
              <a:t>全</a:t>
            </a:r>
            <a:r>
              <a:rPr sz="1050" spc="5" dirty="0">
                <a:solidFill>
                  <a:srgbClr val="585858"/>
                </a:solidFill>
                <a:latin typeface="微软雅黑" panose="020B0503020204020204" charset="-122"/>
                <a:cs typeface="微软雅黑" panose="020B0503020204020204" charset="-122"/>
              </a:rPr>
              <a:t>，</a:t>
            </a:r>
            <a:r>
              <a:rPr sz="1050" spc="-254" dirty="0">
                <a:solidFill>
                  <a:srgbClr val="585858"/>
                </a:solidFill>
                <a:latin typeface="微软雅黑" panose="020B0503020204020204" charset="-122"/>
                <a:cs typeface="微软雅黑" panose="020B0503020204020204" charset="-122"/>
              </a:rPr>
              <a:t> </a:t>
            </a:r>
            <a:r>
              <a:rPr sz="1050" spc="100" dirty="0">
                <a:solidFill>
                  <a:srgbClr val="585858"/>
                </a:solidFill>
                <a:latin typeface="微软雅黑" panose="020B0503020204020204" charset="-122"/>
                <a:cs typeface="微软雅黑" panose="020B0503020204020204" charset="-122"/>
              </a:rPr>
              <a:t>还</a:t>
            </a:r>
            <a:r>
              <a:rPr sz="1050" spc="85" dirty="0">
                <a:solidFill>
                  <a:srgbClr val="585858"/>
                </a:solidFill>
                <a:latin typeface="微软雅黑" panose="020B0503020204020204" charset="-122"/>
                <a:cs typeface="微软雅黑" panose="020B0503020204020204" charset="-122"/>
              </a:rPr>
              <a:t>包</a:t>
            </a:r>
            <a:r>
              <a:rPr sz="1050" spc="100" dirty="0">
                <a:solidFill>
                  <a:srgbClr val="585858"/>
                </a:solidFill>
                <a:latin typeface="微软雅黑" panose="020B0503020204020204" charset="-122"/>
                <a:cs typeface="微软雅黑" panose="020B0503020204020204" charset="-122"/>
              </a:rPr>
              <a:t>含</a:t>
            </a:r>
            <a:r>
              <a:rPr sz="1050" spc="85" dirty="0">
                <a:solidFill>
                  <a:srgbClr val="585858"/>
                </a:solidFill>
                <a:latin typeface="微软雅黑" panose="020B0503020204020204" charset="-122"/>
                <a:cs typeface="微软雅黑" panose="020B0503020204020204" charset="-122"/>
              </a:rPr>
              <a:t>着</a:t>
            </a:r>
            <a:r>
              <a:rPr sz="1050" spc="100" dirty="0">
                <a:solidFill>
                  <a:srgbClr val="585858"/>
                </a:solidFill>
                <a:latin typeface="微软雅黑" panose="020B0503020204020204" charset="-122"/>
                <a:cs typeface="微软雅黑" panose="020B0503020204020204" charset="-122"/>
              </a:rPr>
              <a:t>企</a:t>
            </a:r>
            <a:r>
              <a:rPr sz="1050" spc="5" dirty="0">
                <a:solidFill>
                  <a:srgbClr val="585858"/>
                </a:solidFill>
                <a:latin typeface="微软雅黑" panose="020B0503020204020204" charset="-122"/>
                <a:cs typeface="微软雅黑" panose="020B0503020204020204" charset="-122"/>
              </a:rPr>
              <a:t>业 </a:t>
            </a:r>
            <a:r>
              <a:rPr sz="1050" spc="100" dirty="0">
                <a:solidFill>
                  <a:srgbClr val="585858"/>
                </a:solidFill>
                <a:latin typeface="微软雅黑" panose="020B0503020204020204" charset="-122"/>
                <a:cs typeface="微软雅黑" panose="020B0503020204020204" charset="-122"/>
              </a:rPr>
              <a:t>文化</a:t>
            </a:r>
            <a:r>
              <a:rPr sz="1050" spc="85" dirty="0">
                <a:solidFill>
                  <a:srgbClr val="585858"/>
                </a:solidFill>
                <a:latin typeface="微软雅黑" panose="020B0503020204020204" charset="-122"/>
                <a:cs typeface="微软雅黑" panose="020B0503020204020204" charset="-122"/>
              </a:rPr>
              <a:t>的</a:t>
            </a:r>
            <a:r>
              <a:rPr sz="1050" spc="100" dirty="0">
                <a:solidFill>
                  <a:srgbClr val="585858"/>
                </a:solidFill>
                <a:latin typeface="微软雅黑" panose="020B0503020204020204" charset="-122"/>
                <a:cs typeface="微软雅黑" panose="020B0503020204020204" charset="-122"/>
              </a:rPr>
              <a:t>改造</a:t>
            </a:r>
            <a:r>
              <a:rPr sz="1050" spc="85" dirty="0">
                <a:solidFill>
                  <a:srgbClr val="585858"/>
                </a:solidFill>
                <a:latin typeface="微软雅黑" panose="020B0503020204020204" charset="-122"/>
                <a:cs typeface="微软雅黑" panose="020B0503020204020204" charset="-122"/>
              </a:rPr>
              <a:t>和</a:t>
            </a:r>
            <a:r>
              <a:rPr sz="1050" spc="100" dirty="0">
                <a:solidFill>
                  <a:srgbClr val="585858"/>
                </a:solidFill>
                <a:latin typeface="微软雅黑" panose="020B0503020204020204" charset="-122"/>
                <a:cs typeface="微软雅黑" panose="020B0503020204020204" charset="-122"/>
              </a:rPr>
              <a:t>协</a:t>
            </a:r>
            <a:r>
              <a:rPr sz="1050" spc="85" dirty="0">
                <a:solidFill>
                  <a:srgbClr val="585858"/>
                </a:solidFill>
                <a:latin typeface="微软雅黑" panose="020B0503020204020204" charset="-122"/>
                <a:cs typeface="微软雅黑" panose="020B0503020204020204" charset="-122"/>
              </a:rPr>
              <a:t>作</a:t>
            </a:r>
            <a:r>
              <a:rPr sz="1050" spc="100" dirty="0">
                <a:solidFill>
                  <a:srgbClr val="585858"/>
                </a:solidFill>
                <a:latin typeface="微软雅黑" panose="020B0503020204020204" charset="-122"/>
                <a:cs typeface="微软雅黑" panose="020B0503020204020204" charset="-122"/>
              </a:rPr>
              <a:t>氛</a:t>
            </a:r>
            <a:r>
              <a:rPr sz="1050" dirty="0">
                <a:solidFill>
                  <a:srgbClr val="585858"/>
                </a:solidFill>
                <a:latin typeface="微软雅黑" panose="020B0503020204020204" charset="-122"/>
                <a:cs typeface="微软雅黑" panose="020B0503020204020204" charset="-122"/>
              </a:rPr>
              <a:t>围 </a:t>
            </a:r>
            <a:r>
              <a:rPr sz="1050" spc="100" dirty="0">
                <a:solidFill>
                  <a:srgbClr val="585858"/>
                </a:solidFill>
                <a:latin typeface="微软雅黑" panose="020B0503020204020204" charset="-122"/>
                <a:cs typeface="微软雅黑" panose="020B0503020204020204" charset="-122"/>
              </a:rPr>
              <a:t>的改</a:t>
            </a:r>
            <a:r>
              <a:rPr sz="1050" spc="85" dirty="0">
                <a:solidFill>
                  <a:srgbClr val="585858"/>
                </a:solidFill>
                <a:latin typeface="微软雅黑" panose="020B0503020204020204" charset="-122"/>
                <a:cs typeface="微软雅黑" panose="020B0503020204020204" charset="-122"/>
              </a:rPr>
              <a:t>善</a:t>
            </a:r>
            <a:r>
              <a:rPr sz="1050" spc="5" dirty="0">
                <a:solidFill>
                  <a:srgbClr val="585858"/>
                </a:solidFill>
                <a:latin typeface="微软雅黑" panose="020B0503020204020204" charset="-122"/>
                <a:cs typeface="微软雅黑" panose="020B0503020204020204" charset="-122"/>
              </a:rPr>
              <a:t>，</a:t>
            </a:r>
            <a:r>
              <a:rPr sz="1050" spc="-215" dirty="0">
                <a:solidFill>
                  <a:srgbClr val="585858"/>
                </a:solidFill>
                <a:latin typeface="微软雅黑" panose="020B0503020204020204" charset="-122"/>
                <a:cs typeface="微软雅黑" panose="020B0503020204020204" charset="-122"/>
              </a:rPr>
              <a:t> </a:t>
            </a:r>
            <a:r>
              <a:rPr sz="1050" b="1" spc="100" dirty="0">
                <a:solidFill>
                  <a:srgbClr val="8AC53E"/>
                </a:solidFill>
                <a:latin typeface="微软雅黑" panose="020B0503020204020204" charset="-122"/>
                <a:cs typeface="微软雅黑" panose="020B0503020204020204" charset="-122"/>
              </a:rPr>
              <a:t>内</a:t>
            </a:r>
            <a:r>
              <a:rPr sz="1050" b="1" spc="85" dirty="0">
                <a:solidFill>
                  <a:srgbClr val="8AC53E"/>
                </a:solidFill>
                <a:latin typeface="微软雅黑" panose="020B0503020204020204" charset="-122"/>
                <a:cs typeface="微软雅黑" panose="020B0503020204020204" charset="-122"/>
              </a:rPr>
              <a:t>部</a:t>
            </a:r>
            <a:r>
              <a:rPr sz="1050" b="1" spc="100" dirty="0">
                <a:solidFill>
                  <a:srgbClr val="8AC53E"/>
                </a:solidFill>
                <a:latin typeface="微软雅黑" panose="020B0503020204020204" charset="-122"/>
                <a:cs typeface="微软雅黑" panose="020B0503020204020204" charset="-122"/>
              </a:rPr>
              <a:t>团</a:t>
            </a:r>
            <a:r>
              <a:rPr sz="1050" b="1" spc="90" dirty="0">
                <a:solidFill>
                  <a:srgbClr val="8AC53E"/>
                </a:solidFill>
                <a:latin typeface="微软雅黑" panose="020B0503020204020204" charset="-122"/>
                <a:cs typeface="微软雅黑" panose="020B0503020204020204" charset="-122"/>
              </a:rPr>
              <a:t>队</a:t>
            </a:r>
            <a:r>
              <a:rPr sz="1050" spc="95" dirty="0">
                <a:solidFill>
                  <a:srgbClr val="585858"/>
                </a:solidFill>
                <a:latin typeface="微软雅黑" panose="020B0503020204020204" charset="-122"/>
                <a:cs typeface="微软雅黑" panose="020B0503020204020204" charset="-122"/>
              </a:rPr>
              <a:t>更能 </a:t>
            </a:r>
            <a:r>
              <a:rPr sz="1050" spc="5" dirty="0">
                <a:solidFill>
                  <a:srgbClr val="585858"/>
                </a:solidFill>
                <a:latin typeface="微软雅黑" panose="020B0503020204020204" charset="-122"/>
                <a:cs typeface="微软雅黑" panose="020B0503020204020204" charset="-122"/>
              </a:rPr>
              <a:t>够</a:t>
            </a:r>
            <a:r>
              <a:rPr sz="1050" spc="15" dirty="0">
                <a:solidFill>
                  <a:srgbClr val="585858"/>
                </a:solidFill>
                <a:latin typeface="微软雅黑" panose="020B0503020204020204" charset="-122"/>
                <a:cs typeface="微软雅黑" panose="020B0503020204020204" charset="-122"/>
              </a:rPr>
              <a:t>充</a:t>
            </a:r>
            <a:r>
              <a:rPr sz="1050" spc="5" dirty="0">
                <a:solidFill>
                  <a:srgbClr val="585858"/>
                </a:solidFill>
                <a:latin typeface="微软雅黑" panose="020B0503020204020204" charset="-122"/>
                <a:cs typeface="微软雅黑" panose="020B0503020204020204" charset="-122"/>
              </a:rPr>
              <a:t>分实</a:t>
            </a:r>
            <a:r>
              <a:rPr sz="1050" spc="15" dirty="0">
                <a:solidFill>
                  <a:srgbClr val="585858"/>
                </a:solidFill>
                <a:latin typeface="微软雅黑" panose="020B0503020204020204" charset="-122"/>
                <a:cs typeface="微软雅黑" panose="020B0503020204020204" charset="-122"/>
              </a:rPr>
              <a:t>践</a:t>
            </a:r>
            <a:r>
              <a:rPr sz="1050" spc="-5" dirty="0">
                <a:solidFill>
                  <a:srgbClr val="585858"/>
                </a:solidFill>
                <a:latin typeface="微软雅黑" panose="020B0503020204020204" charset="-122"/>
                <a:cs typeface="微软雅黑" panose="020B0503020204020204" charset="-122"/>
              </a:rPr>
              <a:t>DevOps</a:t>
            </a:r>
            <a:r>
              <a:rPr sz="1050" spc="15" dirty="0">
                <a:solidFill>
                  <a:srgbClr val="585858"/>
                </a:solidFill>
                <a:latin typeface="微软雅黑" panose="020B0503020204020204" charset="-122"/>
                <a:cs typeface="微软雅黑" panose="020B0503020204020204" charset="-122"/>
              </a:rPr>
              <a:t>的协 </a:t>
            </a:r>
            <a:r>
              <a:rPr sz="1050" spc="5" dirty="0">
                <a:solidFill>
                  <a:srgbClr val="585858"/>
                </a:solidFill>
                <a:latin typeface="微软雅黑" panose="020B0503020204020204" charset="-122"/>
                <a:cs typeface="微软雅黑" panose="020B0503020204020204" charset="-122"/>
              </a:rPr>
              <a:t>作理念和管理</a:t>
            </a:r>
            <a:r>
              <a:rPr sz="1050" spc="-10" dirty="0">
                <a:solidFill>
                  <a:srgbClr val="585858"/>
                </a:solidFill>
                <a:latin typeface="微软雅黑" panose="020B0503020204020204" charset="-122"/>
                <a:cs typeface="微软雅黑" panose="020B0503020204020204" charset="-122"/>
              </a:rPr>
              <a:t>方</a:t>
            </a:r>
            <a:r>
              <a:rPr sz="1050" spc="5" dirty="0">
                <a:solidFill>
                  <a:srgbClr val="585858"/>
                </a:solidFill>
                <a:latin typeface="微软雅黑" panose="020B0503020204020204" charset="-122"/>
                <a:cs typeface="微软雅黑" panose="020B0503020204020204" charset="-122"/>
              </a:rPr>
              <a:t>法</a:t>
            </a:r>
            <a:endParaRPr sz="1050">
              <a:latin typeface="微软雅黑" panose="020B0503020204020204" charset="-122"/>
              <a:cs typeface="微软雅黑" panose="020B0503020204020204" charset="-122"/>
            </a:endParaRPr>
          </a:p>
          <a:p>
            <a:pPr marL="309880" marR="114300" indent="-172720" algn="just">
              <a:lnSpc>
                <a:spcPct val="110000"/>
              </a:lnSpc>
              <a:spcBef>
                <a:spcPts val="5"/>
              </a:spcBef>
              <a:buFont typeface="Arial" panose="020B0604020202020204"/>
              <a:buChar char="•"/>
              <a:tabLst>
                <a:tab pos="310515" algn="l"/>
              </a:tabLst>
            </a:pPr>
            <a:r>
              <a:rPr sz="1050" spc="5" dirty="0">
                <a:solidFill>
                  <a:srgbClr val="585858"/>
                </a:solidFill>
                <a:latin typeface="微软雅黑" panose="020B0503020204020204" charset="-122"/>
                <a:cs typeface="微软雅黑" panose="020B0503020204020204" charset="-122"/>
              </a:rPr>
              <a:t>尽</a:t>
            </a:r>
            <a:r>
              <a:rPr sz="1050" spc="15" dirty="0">
                <a:solidFill>
                  <a:srgbClr val="585858"/>
                </a:solidFill>
                <a:latin typeface="微软雅黑" panose="020B0503020204020204" charset="-122"/>
                <a:cs typeface="微软雅黑" panose="020B0503020204020204" charset="-122"/>
              </a:rPr>
              <a:t>管</a:t>
            </a:r>
            <a:r>
              <a:rPr sz="1050" spc="5" dirty="0">
                <a:solidFill>
                  <a:srgbClr val="585858"/>
                </a:solidFill>
                <a:latin typeface="微软雅黑" panose="020B0503020204020204" charset="-122"/>
                <a:cs typeface="微软雅黑" panose="020B0503020204020204" charset="-122"/>
              </a:rPr>
              <a:t>如此</a:t>
            </a:r>
            <a:r>
              <a:rPr sz="1050" spc="15" dirty="0">
                <a:solidFill>
                  <a:srgbClr val="585858"/>
                </a:solidFill>
                <a:latin typeface="微软雅黑" panose="020B0503020204020204" charset="-122"/>
                <a:cs typeface="微软雅黑" panose="020B0503020204020204" charset="-122"/>
              </a:rPr>
              <a:t>，</a:t>
            </a:r>
            <a:r>
              <a:rPr sz="1050" dirty="0">
                <a:solidFill>
                  <a:srgbClr val="585858"/>
                </a:solidFill>
                <a:latin typeface="微软雅黑" panose="020B0503020204020204" charset="-122"/>
                <a:cs typeface="微软雅黑" panose="020B0503020204020204" charset="-122"/>
              </a:rPr>
              <a:t>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a:t>
            </a:r>
            <a:r>
              <a:rPr sz="1050" spc="-15" dirty="0">
                <a:solidFill>
                  <a:srgbClr val="585858"/>
                </a:solidFill>
                <a:latin typeface="微软雅黑" panose="020B0503020204020204" charset="-122"/>
                <a:cs typeface="微软雅黑" panose="020B0503020204020204" charset="-122"/>
              </a:rPr>
              <a:t>p</a:t>
            </a:r>
            <a:r>
              <a:rPr sz="1050" spc="5" dirty="0">
                <a:solidFill>
                  <a:srgbClr val="585858"/>
                </a:solidFill>
                <a:latin typeface="微软雅黑" panose="020B0503020204020204" charset="-122"/>
                <a:cs typeface="微软雅黑" panose="020B0503020204020204" charset="-122"/>
              </a:rPr>
              <a:t>s</a:t>
            </a:r>
            <a:r>
              <a:rPr sz="1050" spc="10" dirty="0">
                <a:solidFill>
                  <a:srgbClr val="585858"/>
                </a:solidFill>
                <a:latin typeface="微软雅黑" panose="020B0503020204020204" charset="-122"/>
                <a:cs typeface="微软雅黑" panose="020B0503020204020204" charset="-122"/>
              </a:rPr>
              <a:t>对含 </a:t>
            </a:r>
            <a:r>
              <a:rPr sz="1050" spc="40" dirty="0">
                <a:solidFill>
                  <a:srgbClr val="585858"/>
                </a:solidFill>
                <a:latin typeface="微软雅黑" panose="020B0503020204020204" charset="-122"/>
                <a:cs typeface="微软雅黑" panose="020B0503020204020204" charset="-122"/>
              </a:rPr>
              <a:t>有外包人员/</a:t>
            </a:r>
            <a:r>
              <a:rPr sz="1050" spc="35" dirty="0">
                <a:solidFill>
                  <a:srgbClr val="585858"/>
                </a:solidFill>
                <a:latin typeface="微软雅黑" panose="020B0503020204020204" charset="-122"/>
                <a:cs typeface="微软雅黑" panose="020B0503020204020204" charset="-122"/>
              </a:rPr>
              <a:t>业务的</a:t>
            </a:r>
            <a:r>
              <a:rPr sz="1050" spc="50" dirty="0">
                <a:solidFill>
                  <a:srgbClr val="585858"/>
                </a:solidFill>
                <a:latin typeface="微软雅黑" panose="020B0503020204020204" charset="-122"/>
                <a:cs typeface="微软雅黑" panose="020B0503020204020204" charset="-122"/>
              </a:rPr>
              <a:t>企</a:t>
            </a:r>
            <a:r>
              <a:rPr sz="1050" spc="5" dirty="0">
                <a:solidFill>
                  <a:srgbClr val="585858"/>
                </a:solidFill>
                <a:latin typeface="微软雅黑" panose="020B0503020204020204" charset="-122"/>
                <a:cs typeface="微软雅黑" panose="020B0503020204020204" charset="-122"/>
              </a:rPr>
              <a:t>业 </a:t>
            </a:r>
            <a:r>
              <a:rPr sz="1050" spc="100" dirty="0">
                <a:solidFill>
                  <a:srgbClr val="585858"/>
                </a:solidFill>
                <a:latin typeface="微软雅黑" panose="020B0503020204020204" charset="-122"/>
                <a:cs typeface="微软雅黑" panose="020B0503020204020204" charset="-122"/>
              </a:rPr>
              <a:t>也</a:t>
            </a:r>
            <a:r>
              <a:rPr sz="1050" b="1" spc="100" dirty="0">
                <a:solidFill>
                  <a:srgbClr val="8AC53E"/>
                </a:solidFill>
                <a:latin typeface="微软雅黑" panose="020B0503020204020204" charset="-122"/>
                <a:cs typeface="微软雅黑" panose="020B0503020204020204" charset="-122"/>
              </a:rPr>
              <a:t>并</a:t>
            </a:r>
            <a:r>
              <a:rPr sz="1050" b="1" spc="85" dirty="0">
                <a:solidFill>
                  <a:srgbClr val="8AC53E"/>
                </a:solidFill>
                <a:latin typeface="微软雅黑" panose="020B0503020204020204" charset="-122"/>
                <a:cs typeface="微软雅黑" panose="020B0503020204020204" charset="-122"/>
              </a:rPr>
              <a:t>非</a:t>
            </a:r>
            <a:r>
              <a:rPr sz="1050" b="1" spc="100" dirty="0">
                <a:solidFill>
                  <a:srgbClr val="8AC53E"/>
                </a:solidFill>
                <a:latin typeface="微软雅黑" panose="020B0503020204020204" charset="-122"/>
                <a:cs typeface="微软雅黑" panose="020B0503020204020204" charset="-122"/>
              </a:rPr>
              <a:t>不能</a:t>
            </a:r>
            <a:r>
              <a:rPr sz="1050" b="1" spc="85" dirty="0">
                <a:solidFill>
                  <a:srgbClr val="8AC53E"/>
                </a:solidFill>
                <a:latin typeface="微软雅黑" panose="020B0503020204020204" charset="-122"/>
                <a:cs typeface="微软雅黑" panose="020B0503020204020204" charset="-122"/>
              </a:rPr>
              <a:t>适</a:t>
            </a:r>
            <a:r>
              <a:rPr sz="1050" b="1" spc="105" dirty="0">
                <a:solidFill>
                  <a:srgbClr val="8AC53E"/>
                </a:solidFill>
                <a:latin typeface="微软雅黑" panose="020B0503020204020204" charset="-122"/>
                <a:cs typeface="微软雅黑" panose="020B0503020204020204" charset="-122"/>
              </a:rPr>
              <a:t>用</a:t>
            </a:r>
            <a:r>
              <a:rPr sz="1050" spc="90" dirty="0">
                <a:solidFill>
                  <a:srgbClr val="585858"/>
                </a:solidFill>
                <a:latin typeface="微软雅黑" panose="020B0503020204020204" charset="-122"/>
                <a:cs typeface="微软雅黑" panose="020B0503020204020204" charset="-122"/>
              </a:rPr>
              <a:t>，</a:t>
            </a:r>
            <a:r>
              <a:rPr sz="1050" spc="100" dirty="0">
                <a:solidFill>
                  <a:srgbClr val="585858"/>
                </a:solidFill>
                <a:latin typeface="微软雅黑" panose="020B0503020204020204" charset="-122"/>
                <a:cs typeface="微软雅黑" panose="020B0503020204020204" charset="-122"/>
              </a:rPr>
              <a:t>它仍 然有</a:t>
            </a:r>
            <a:r>
              <a:rPr sz="1050" spc="85" dirty="0">
                <a:solidFill>
                  <a:srgbClr val="585858"/>
                </a:solidFill>
                <a:latin typeface="微软雅黑" panose="020B0503020204020204" charset="-122"/>
                <a:cs typeface="微软雅黑" panose="020B0503020204020204" charset="-122"/>
              </a:rPr>
              <a:t>助</a:t>
            </a:r>
            <a:r>
              <a:rPr sz="1050" spc="100" dirty="0">
                <a:solidFill>
                  <a:srgbClr val="585858"/>
                </a:solidFill>
                <a:latin typeface="微软雅黑" panose="020B0503020204020204" charset="-122"/>
                <a:cs typeface="微软雅黑" panose="020B0503020204020204" charset="-122"/>
              </a:rPr>
              <a:t>于软</a:t>
            </a:r>
            <a:r>
              <a:rPr sz="1050" spc="85" dirty="0">
                <a:solidFill>
                  <a:srgbClr val="585858"/>
                </a:solidFill>
                <a:latin typeface="微软雅黑" panose="020B0503020204020204" charset="-122"/>
                <a:cs typeface="微软雅黑" panose="020B0503020204020204" charset="-122"/>
              </a:rPr>
              <a:t>件</a:t>
            </a:r>
            <a:r>
              <a:rPr sz="1050" spc="100" dirty="0">
                <a:solidFill>
                  <a:srgbClr val="585858"/>
                </a:solidFill>
                <a:latin typeface="微软雅黑" panose="020B0503020204020204" charset="-122"/>
                <a:cs typeface="微软雅黑" panose="020B0503020204020204" charset="-122"/>
              </a:rPr>
              <a:t>开</a:t>
            </a:r>
            <a:r>
              <a:rPr sz="1050" spc="85" dirty="0">
                <a:solidFill>
                  <a:srgbClr val="585858"/>
                </a:solidFill>
                <a:latin typeface="微软雅黑" panose="020B0503020204020204" charset="-122"/>
                <a:cs typeface="微软雅黑" panose="020B0503020204020204" charset="-122"/>
              </a:rPr>
              <a:t>发</a:t>
            </a:r>
            <a:r>
              <a:rPr sz="1050" spc="100" dirty="0">
                <a:solidFill>
                  <a:srgbClr val="585858"/>
                </a:solidFill>
                <a:latin typeface="微软雅黑" panose="020B0503020204020204" charset="-122"/>
                <a:cs typeface="微软雅黑" panose="020B0503020204020204" charset="-122"/>
              </a:rPr>
              <a:t>和</a:t>
            </a:r>
            <a:r>
              <a:rPr sz="1050" dirty="0">
                <a:solidFill>
                  <a:srgbClr val="585858"/>
                </a:solidFill>
                <a:latin typeface="微软雅黑" panose="020B0503020204020204" charset="-122"/>
                <a:cs typeface="微软雅黑" panose="020B0503020204020204" charset="-122"/>
              </a:rPr>
              <a:t>运 </a:t>
            </a:r>
            <a:r>
              <a:rPr sz="1050" spc="100" dirty="0">
                <a:solidFill>
                  <a:srgbClr val="585858"/>
                </a:solidFill>
                <a:latin typeface="微软雅黑" panose="020B0503020204020204" charset="-122"/>
                <a:cs typeface="微软雅黑" panose="020B0503020204020204" charset="-122"/>
              </a:rPr>
              <a:t>维工</a:t>
            </a:r>
            <a:r>
              <a:rPr sz="1050" spc="85" dirty="0">
                <a:solidFill>
                  <a:srgbClr val="585858"/>
                </a:solidFill>
                <a:latin typeface="微软雅黑" panose="020B0503020204020204" charset="-122"/>
                <a:cs typeface="微软雅黑" panose="020B0503020204020204" charset="-122"/>
              </a:rPr>
              <a:t>作</a:t>
            </a:r>
            <a:r>
              <a:rPr sz="1050" spc="100" dirty="0">
                <a:solidFill>
                  <a:srgbClr val="585858"/>
                </a:solidFill>
                <a:latin typeface="微软雅黑" panose="020B0503020204020204" charset="-122"/>
                <a:cs typeface="微软雅黑" panose="020B0503020204020204" charset="-122"/>
              </a:rPr>
              <a:t>的顺</a:t>
            </a:r>
            <a:r>
              <a:rPr sz="1050" spc="85" dirty="0">
                <a:solidFill>
                  <a:srgbClr val="585858"/>
                </a:solidFill>
                <a:latin typeface="微软雅黑" panose="020B0503020204020204" charset="-122"/>
                <a:cs typeface="微软雅黑" panose="020B0503020204020204" charset="-122"/>
              </a:rPr>
              <a:t>利</a:t>
            </a:r>
            <a:r>
              <a:rPr sz="1050" spc="100" dirty="0">
                <a:solidFill>
                  <a:srgbClr val="585858"/>
                </a:solidFill>
                <a:latin typeface="微软雅黑" panose="020B0503020204020204" charset="-122"/>
                <a:cs typeface="微软雅黑" panose="020B0503020204020204" charset="-122"/>
              </a:rPr>
              <a:t>进</a:t>
            </a:r>
            <a:r>
              <a:rPr sz="1050" spc="95" dirty="0">
                <a:solidFill>
                  <a:srgbClr val="585858"/>
                </a:solidFill>
                <a:latin typeface="微软雅黑" panose="020B0503020204020204" charset="-122"/>
                <a:cs typeface="微软雅黑" panose="020B0503020204020204" charset="-122"/>
              </a:rPr>
              <a:t>行</a:t>
            </a:r>
            <a:r>
              <a:rPr sz="1050" spc="5" dirty="0">
                <a:solidFill>
                  <a:srgbClr val="585858"/>
                </a:solidFill>
                <a:latin typeface="微软雅黑" panose="020B0503020204020204" charset="-122"/>
                <a:cs typeface="微软雅黑" panose="020B0503020204020204" charset="-122"/>
              </a:rPr>
              <a:t>，</a:t>
            </a:r>
            <a:r>
              <a:rPr sz="1050" spc="-254" dirty="0">
                <a:solidFill>
                  <a:srgbClr val="585858"/>
                </a:solidFill>
                <a:latin typeface="微软雅黑" panose="020B0503020204020204" charset="-122"/>
                <a:cs typeface="微软雅黑" panose="020B0503020204020204" charset="-122"/>
              </a:rPr>
              <a:t> </a:t>
            </a:r>
            <a:r>
              <a:rPr sz="1050" spc="5" dirty="0">
                <a:solidFill>
                  <a:srgbClr val="585858"/>
                </a:solidFill>
                <a:latin typeface="微软雅黑" panose="020B0503020204020204" charset="-122"/>
                <a:cs typeface="微软雅黑" panose="020B0503020204020204" charset="-122"/>
              </a:rPr>
              <a:t>并 </a:t>
            </a:r>
            <a:r>
              <a:rPr sz="1050" spc="100" dirty="0">
                <a:solidFill>
                  <a:srgbClr val="585858"/>
                </a:solidFill>
                <a:latin typeface="微软雅黑" panose="020B0503020204020204" charset="-122"/>
                <a:cs typeface="微软雅黑" panose="020B0503020204020204" charset="-122"/>
              </a:rPr>
              <a:t>且成</a:t>
            </a:r>
            <a:r>
              <a:rPr sz="1050" spc="85" dirty="0">
                <a:solidFill>
                  <a:srgbClr val="585858"/>
                </a:solidFill>
                <a:latin typeface="微软雅黑" panose="020B0503020204020204" charset="-122"/>
                <a:cs typeface="微软雅黑" panose="020B0503020204020204" charset="-122"/>
              </a:rPr>
              <a:t>为</a:t>
            </a:r>
            <a:r>
              <a:rPr sz="1050" spc="100" dirty="0">
                <a:solidFill>
                  <a:srgbClr val="585858"/>
                </a:solidFill>
                <a:latin typeface="微软雅黑" panose="020B0503020204020204" charset="-122"/>
                <a:cs typeface="微软雅黑" panose="020B0503020204020204" charset="-122"/>
              </a:rPr>
              <a:t>沟通</a:t>
            </a:r>
            <a:r>
              <a:rPr sz="1050" spc="85" dirty="0">
                <a:solidFill>
                  <a:srgbClr val="585858"/>
                </a:solidFill>
                <a:latin typeface="微软雅黑" panose="020B0503020204020204" charset="-122"/>
                <a:cs typeface="微软雅黑" panose="020B0503020204020204" charset="-122"/>
              </a:rPr>
              <a:t>内</a:t>
            </a:r>
            <a:r>
              <a:rPr sz="1050" spc="100" dirty="0">
                <a:solidFill>
                  <a:srgbClr val="585858"/>
                </a:solidFill>
                <a:latin typeface="微软雅黑" panose="020B0503020204020204" charset="-122"/>
                <a:cs typeface="微软雅黑" panose="020B0503020204020204" charset="-122"/>
              </a:rPr>
              <a:t>部</a:t>
            </a:r>
            <a:r>
              <a:rPr sz="1050" spc="85" dirty="0">
                <a:solidFill>
                  <a:srgbClr val="585858"/>
                </a:solidFill>
                <a:latin typeface="微软雅黑" panose="020B0503020204020204" charset="-122"/>
                <a:cs typeface="微软雅黑" panose="020B0503020204020204" charset="-122"/>
              </a:rPr>
              <a:t>团</a:t>
            </a:r>
            <a:r>
              <a:rPr sz="1050" spc="100" dirty="0">
                <a:solidFill>
                  <a:srgbClr val="585858"/>
                </a:solidFill>
                <a:latin typeface="微软雅黑" panose="020B0503020204020204" charset="-122"/>
                <a:cs typeface="微软雅黑" panose="020B0503020204020204" charset="-122"/>
              </a:rPr>
              <a:t>队</a:t>
            </a:r>
            <a:r>
              <a:rPr sz="1050" dirty="0">
                <a:solidFill>
                  <a:srgbClr val="585858"/>
                </a:solidFill>
                <a:latin typeface="微软雅黑" panose="020B0503020204020204" charset="-122"/>
                <a:cs typeface="微软雅黑" panose="020B0503020204020204" charset="-122"/>
              </a:rPr>
              <a:t>和 </a:t>
            </a:r>
            <a:r>
              <a:rPr sz="1050" spc="100" dirty="0">
                <a:solidFill>
                  <a:srgbClr val="585858"/>
                </a:solidFill>
                <a:latin typeface="微软雅黑" panose="020B0503020204020204" charset="-122"/>
                <a:cs typeface="微软雅黑" panose="020B0503020204020204" charset="-122"/>
              </a:rPr>
              <a:t>外包</a:t>
            </a:r>
            <a:r>
              <a:rPr sz="1050" spc="85" dirty="0">
                <a:solidFill>
                  <a:srgbClr val="585858"/>
                </a:solidFill>
                <a:latin typeface="微软雅黑" panose="020B0503020204020204" charset="-122"/>
                <a:cs typeface="微软雅黑" panose="020B0503020204020204" charset="-122"/>
              </a:rPr>
              <a:t>团</a:t>
            </a:r>
            <a:r>
              <a:rPr sz="1050" spc="100" dirty="0">
                <a:solidFill>
                  <a:srgbClr val="585858"/>
                </a:solidFill>
                <a:latin typeface="微软雅黑" panose="020B0503020204020204" charset="-122"/>
                <a:cs typeface="微软雅黑" panose="020B0503020204020204" charset="-122"/>
              </a:rPr>
              <a:t>队、</a:t>
            </a:r>
            <a:r>
              <a:rPr sz="1050" spc="85" dirty="0">
                <a:solidFill>
                  <a:srgbClr val="585858"/>
                </a:solidFill>
                <a:latin typeface="微软雅黑" panose="020B0503020204020204" charset="-122"/>
                <a:cs typeface="微软雅黑" panose="020B0503020204020204" charset="-122"/>
              </a:rPr>
              <a:t>提</a:t>
            </a:r>
            <a:r>
              <a:rPr sz="1050" spc="100" dirty="0">
                <a:solidFill>
                  <a:srgbClr val="585858"/>
                </a:solidFill>
                <a:latin typeface="微软雅黑" panose="020B0503020204020204" charset="-122"/>
                <a:cs typeface="微软雅黑" panose="020B0503020204020204" charset="-122"/>
              </a:rPr>
              <a:t>高</a:t>
            </a:r>
            <a:r>
              <a:rPr sz="1050" spc="85" dirty="0">
                <a:solidFill>
                  <a:srgbClr val="585858"/>
                </a:solidFill>
                <a:latin typeface="微软雅黑" panose="020B0503020204020204" charset="-122"/>
                <a:cs typeface="微软雅黑" panose="020B0503020204020204" charset="-122"/>
              </a:rPr>
              <a:t>工</a:t>
            </a:r>
            <a:r>
              <a:rPr sz="1050" spc="100" dirty="0">
                <a:solidFill>
                  <a:srgbClr val="585858"/>
                </a:solidFill>
                <a:latin typeface="微软雅黑" panose="020B0503020204020204" charset="-122"/>
                <a:cs typeface="微软雅黑" panose="020B0503020204020204" charset="-122"/>
              </a:rPr>
              <a:t>作</a:t>
            </a:r>
            <a:r>
              <a:rPr sz="1050" dirty="0">
                <a:solidFill>
                  <a:srgbClr val="585858"/>
                </a:solidFill>
                <a:latin typeface="微软雅黑" panose="020B0503020204020204" charset="-122"/>
                <a:cs typeface="微软雅黑" panose="020B0503020204020204" charset="-122"/>
              </a:rPr>
              <a:t>效 </a:t>
            </a:r>
            <a:r>
              <a:rPr sz="1050" spc="5" dirty="0">
                <a:solidFill>
                  <a:srgbClr val="585858"/>
                </a:solidFill>
                <a:latin typeface="微软雅黑" panose="020B0503020204020204" charset="-122"/>
                <a:cs typeface="微软雅黑" panose="020B0503020204020204" charset="-122"/>
              </a:rPr>
              <a:t>率的重要工具</a:t>
            </a:r>
            <a:endParaRPr sz="1050">
              <a:latin typeface="微软雅黑" panose="020B0503020204020204" charset="-122"/>
              <a:cs typeface="微软雅黑" panose="020B0503020204020204" charset="-122"/>
            </a:endParaRPr>
          </a:p>
        </p:txBody>
      </p:sp>
      <p:sp>
        <p:nvSpPr>
          <p:cNvPr id="7" name="object 7"/>
          <p:cNvSpPr/>
          <p:nvPr/>
        </p:nvSpPr>
        <p:spPr>
          <a:xfrm>
            <a:off x="3409188" y="3429000"/>
            <a:ext cx="368935" cy="2860675"/>
          </a:xfrm>
          <a:custGeom>
            <a:avLst/>
            <a:gdLst/>
            <a:ahLst/>
            <a:cxnLst/>
            <a:rect l="l" t="t" r="r" b="b"/>
            <a:pathLst>
              <a:path w="368935" h="2860675">
                <a:moveTo>
                  <a:pt x="0" y="2860548"/>
                </a:moveTo>
                <a:lnTo>
                  <a:pt x="368808" y="2860548"/>
                </a:lnTo>
                <a:lnTo>
                  <a:pt x="368808" y="0"/>
                </a:lnTo>
                <a:lnTo>
                  <a:pt x="0" y="0"/>
                </a:lnTo>
                <a:lnTo>
                  <a:pt x="0" y="2860548"/>
                </a:lnTo>
                <a:close/>
              </a:path>
            </a:pathLst>
          </a:custGeom>
          <a:solidFill>
            <a:srgbClr val="BEBEBE"/>
          </a:solidFill>
        </p:spPr>
        <p:txBody>
          <a:bodyPr wrap="square" lIns="0" tIns="0" rIns="0" bIns="0" rtlCol="0"/>
          <a:lstStyle/>
          <a:p/>
        </p:txBody>
      </p:sp>
      <p:sp>
        <p:nvSpPr>
          <p:cNvPr id="8" name="object 8"/>
          <p:cNvSpPr/>
          <p:nvPr/>
        </p:nvSpPr>
        <p:spPr>
          <a:xfrm>
            <a:off x="3409188" y="3429000"/>
            <a:ext cx="368935" cy="2860675"/>
          </a:xfrm>
          <a:custGeom>
            <a:avLst/>
            <a:gdLst/>
            <a:ahLst/>
            <a:cxnLst/>
            <a:rect l="l" t="t" r="r" b="b"/>
            <a:pathLst>
              <a:path w="368935" h="2860675">
                <a:moveTo>
                  <a:pt x="0" y="2860548"/>
                </a:moveTo>
                <a:lnTo>
                  <a:pt x="368808" y="2860548"/>
                </a:lnTo>
                <a:lnTo>
                  <a:pt x="368808" y="0"/>
                </a:lnTo>
                <a:lnTo>
                  <a:pt x="0" y="0"/>
                </a:lnTo>
                <a:lnTo>
                  <a:pt x="0" y="2860548"/>
                </a:lnTo>
                <a:close/>
              </a:path>
            </a:pathLst>
          </a:custGeom>
          <a:ln w="3175">
            <a:solidFill>
              <a:srgbClr val="BEBEBE"/>
            </a:solidFill>
          </a:ln>
        </p:spPr>
        <p:txBody>
          <a:bodyPr wrap="square" lIns="0" tIns="0" rIns="0" bIns="0" rtlCol="0"/>
          <a:lstStyle/>
          <a:p/>
        </p:txBody>
      </p:sp>
      <p:sp>
        <p:nvSpPr>
          <p:cNvPr id="9" name="object 9"/>
          <p:cNvSpPr txBox="1"/>
          <p:nvPr/>
        </p:nvSpPr>
        <p:spPr>
          <a:xfrm>
            <a:off x="3484752" y="5955893"/>
            <a:ext cx="254000" cy="257175"/>
          </a:xfrm>
          <a:prstGeom prst="rect">
            <a:avLst/>
          </a:prstGeom>
        </p:spPr>
        <p:txBody>
          <a:bodyPr vert="vert270" wrap="square" lIns="0" tIns="0" rIns="0" bIns="0" rtlCol="0">
            <a:spAutoFit/>
          </a:bodyPr>
          <a:lstStyle/>
          <a:p>
            <a:pPr marL="12700">
              <a:lnSpc>
                <a:spcPts val="1810"/>
              </a:lnSpc>
            </a:pPr>
            <a:r>
              <a:rPr sz="1800" spc="-5" dirty="0">
                <a:solidFill>
                  <a:srgbClr val="FFFFFF"/>
                </a:solidFill>
                <a:latin typeface="Calibri" panose="020F0502020204030204"/>
                <a:cs typeface="Calibri" panose="020F0502020204030204"/>
              </a:rPr>
              <a:t>02</a:t>
            </a:r>
            <a:endParaRPr sz="1800">
              <a:latin typeface="Calibri" panose="020F0502020204030204"/>
              <a:cs typeface="Calibri" panose="020F0502020204030204"/>
            </a:endParaRPr>
          </a:p>
        </p:txBody>
      </p:sp>
      <p:sp>
        <p:nvSpPr>
          <p:cNvPr id="10" name="object 10"/>
          <p:cNvSpPr/>
          <p:nvPr/>
        </p:nvSpPr>
        <p:spPr>
          <a:xfrm>
            <a:off x="3818382" y="3429000"/>
            <a:ext cx="0" cy="2860675"/>
          </a:xfrm>
          <a:custGeom>
            <a:avLst/>
            <a:gdLst/>
            <a:ahLst/>
            <a:cxnLst/>
            <a:rect l="l" t="t" r="r" b="b"/>
            <a:pathLst>
              <a:path h="2860675">
                <a:moveTo>
                  <a:pt x="0" y="0"/>
                </a:moveTo>
                <a:lnTo>
                  <a:pt x="0" y="2860548"/>
                </a:lnTo>
              </a:path>
            </a:pathLst>
          </a:custGeom>
          <a:ln w="83820">
            <a:solidFill>
              <a:srgbClr val="8AC53E"/>
            </a:solidFill>
          </a:ln>
        </p:spPr>
        <p:txBody>
          <a:bodyPr wrap="square" lIns="0" tIns="0" rIns="0" bIns="0" rtlCol="0"/>
          <a:lstStyle/>
          <a:p/>
        </p:txBody>
      </p:sp>
      <p:sp>
        <p:nvSpPr>
          <p:cNvPr id="11" name="object 11"/>
          <p:cNvSpPr/>
          <p:nvPr/>
        </p:nvSpPr>
        <p:spPr>
          <a:xfrm>
            <a:off x="3776471" y="3429000"/>
            <a:ext cx="83820" cy="2860675"/>
          </a:xfrm>
          <a:custGeom>
            <a:avLst/>
            <a:gdLst/>
            <a:ahLst/>
            <a:cxnLst/>
            <a:rect l="l" t="t" r="r" b="b"/>
            <a:pathLst>
              <a:path w="83820" h="2860675">
                <a:moveTo>
                  <a:pt x="0" y="2860548"/>
                </a:moveTo>
                <a:lnTo>
                  <a:pt x="83820" y="2860548"/>
                </a:lnTo>
                <a:lnTo>
                  <a:pt x="83820" y="0"/>
                </a:lnTo>
                <a:lnTo>
                  <a:pt x="0" y="0"/>
                </a:lnTo>
                <a:lnTo>
                  <a:pt x="0" y="2860548"/>
                </a:lnTo>
              </a:path>
            </a:pathLst>
          </a:custGeom>
          <a:ln w="3175">
            <a:solidFill>
              <a:srgbClr val="B3D234"/>
            </a:solidFill>
          </a:ln>
        </p:spPr>
        <p:txBody>
          <a:bodyPr wrap="square" lIns="0" tIns="0" rIns="0" bIns="0" rtlCol="0"/>
          <a:lstStyle/>
          <a:p/>
        </p:txBody>
      </p:sp>
      <p:sp>
        <p:nvSpPr>
          <p:cNvPr id="12" name="object 12"/>
          <p:cNvSpPr/>
          <p:nvPr/>
        </p:nvSpPr>
        <p:spPr>
          <a:xfrm>
            <a:off x="3756659" y="3611879"/>
            <a:ext cx="104139" cy="300355"/>
          </a:xfrm>
          <a:custGeom>
            <a:avLst/>
            <a:gdLst/>
            <a:ahLst/>
            <a:cxnLst/>
            <a:rect l="l" t="t" r="r" b="b"/>
            <a:pathLst>
              <a:path w="104139" h="300354">
                <a:moveTo>
                  <a:pt x="0" y="0"/>
                </a:moveTo>
                <a:lnTo>
                  <a:pt x="0" y="300228"/>
                </a:lnTo>
                <a:lnTo>
                  <a:pt x="103631" y="150114"/>
                </a:lnTo>
                <a:lnTo>
                  <a:pt x="0" y="0"/>
                </a:lnTo>
                <a:close/>
              </a:path>
            </a:pathLst>
          </a:custGeom>
          <a:solidFill>
            <a:srgbClr val="BEBEBE"/>
          </a:solidFill>
        </p:spPr>
        <p:txBody>
          <a:bodyPr wrap="square" lIns="0" tIns="0" rIns="0" bIns="0" rtlCol="0"/>
          <a:lstStyle/>
          <a:p/>
        </p:txBody>
      </p:sp>
      <p:sp>
        <p:nvSpPr>
          <p:cNvPr id="13" name="object 13"/>
          <p:cNvSpPr/>
          <p:nvPr/>
        </p:nvSpPr>
        <p:spPr>
          <a:xfrm>
            <a:off x="3756659" y="3611879"/>
            <a:ext cx="104139" cy="300355"/>
          </a:xfrm>
          <a:custGeom>
            <a:avLst/>
            <a:gdLst/>
            <a:ahLst/>
            <a:cxnLst/>
            <a:rect l="l" t="t" r="r" b="b"/>
            <a:pathLst>
              <a:path w="104139" h="300354">
                <a:moveTo>
                  <a:pt x="0" y="0"/>
                </a:moveTo>
                <a:lnTo>
                  <a:pt x="103631" y="150114"/>
                </a:lnTo>
                <a:lnTo>
                  <a:pt x="0" y="300228"/>
                </a:lnTo>
                <a:lnTo>
                  <a:pt x="0" y="0"/>
                </a:lnTo>
                <a:close/>
              </a:path>
            </a:pathLst>
          </a:custGeom>
          <a:ln w="9525">
            <a:solidFill>
              <a:srgbClr val="BEBEBE"/>
            </a:solidFill>
          </a:ln>
        </p:spPr>
        <p:txBody>
          <a:bodyPr wrap="square" lIns="0" tIns="0" rIns="0" bIns="0" rtlCol="0"/>
          <a:lstStyle/>
          <a:p/>
        </p:txBody>
      </p:sp>
      <p:sp>
        <p:nvSpPr>
          <p:cNvPr id="14" name="object 14"/>
          <p:cNvSpPr/>
          <p:nvPr/>
        </p:nvSpPr>
        <p:spPr>
          <a:xfrm>
            <a:off x="3488435" y="3630167"/>
            <a:ext cx="242315" cy="263651"/>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6669023" y="3430523"/>
            <a:ext cx="1891664" cy="2859405"/>
          </a:xfrm>
          <a:custGeom>
            <a:avLst/>
            <a:gdLst/>
            <a:ahLst/>
            <a:cxnLst/>
            <a:rect l="l" t="t" r="r" b="b"/>
            <a:pathLst>
              <a:path w="1891665" h="2859404">
                <a:moveTo>
                  <a:pt x="0" y="2859024"/>
                </a:moveTo>
                <a:lnTo>
                  <a:pt x="1891283" y="2859024"/>
                </a:lnTo>
                <a:lnTo>
                  <a:pt x="1891283" y="0"/>
                </a:lnTo>
                <a:lnTo>
                  <a:pt x="0" y="0"/>
                </a:lnTo>
                <a:lnTo>
                  <a:pt x="0" y="2859024"/>
                </a:lnTo>
                <a:close/>
              </a:path>
            </a:pathLst>
          </a:custGeom>
          <a:ln w="3175">
            <a:solidFill>
              <a:srgbClr val="64AE45"/>
            </a:solidFill>
          </a:ln>
        </p:spPr>
        <p:txBody>
          <a:bodyPr wrap="square" lIns="0" tIns="0" rIns="0" bIns="0" rtlCol="0"/>
          <a:lstStyle/>
          <a:p/>
        </p:txBody>
      </p:sp>
      <p:sp>
        <p:nvSpPr>
          <p:cNvPr id="16" name="object 16"/>
          <p:cNvSpPr txBox="1"/>
          <p:nvPr/>
        </p:nvSpPr>
        <p:spPr>
          <a:xfrm>
            <a:off x="6670611" y="3503167"/>
            <a:ext cx="1889760" cy="2578100"/>
          </a:xfrm>
          <a:prstGeom prst="rect">
            <a:avLst/>
          </a:prstGeom>
        </p:spPr>
        <p:txBody>
          <a:bodyPr vert="horz" wrap="square" lIns="0" tIns="13335" rIns="0" bIns="0" rtlCol="0">
            <a:spAutoFit/>
          </a:bodyPr>
          <a:lstStyle/>
          <a:p>
            <a:pPr marL="135890">
              <a:lnSpc>
                <a:spcPct val="100000"/>
              </a:lnSpc>
              <a:spcBef>
                <a:spcPts val="105"/>
              </a:spcBef>
            </a:pPr>
            <a:r>
              <a:rPr sz="1100" b="1" dirty="0">
                <a:solidFill>
                  <a:srgbClr val="64AE45"/>
                </a:solidFill>
                <a:latin typeface="微软雅黑" panose="020B0503020204020204" charset="-122"/>
                <a:cs typeface="微软雅黑" panose="020B0503020204020204" charset="-122"/>
              </a:rPr>
              <a:t>IT员工分布</a:t>
            </a:r>
            <a:r>
              <a:rPr sz="1100" b="1" spc="-40" dirty="0">
                <a:solidFill>
                  <a:srgbClr val="64AE45"/>
                </a:solidFill>
                <a:latin typeface="微软雅黑" panose="020B0503020204020204" charset="-122"/>
                <a:cs typeface="微软雅黑" panose="020B0503020204020204" charset="-122"/>
              </a:rPr>
              <a:t> </a:t>
            </a:r>
            <a:r>
              <a:rPr sz="1100" b="1" dirty="0">
                <a:solidFill>
                  <a:srgbClr val="64AE45"/>
                </a:solidFill>
                <a:latin typeface="微软雅黑" panose="020B0503020204020204" charset="-122"/>
                <a:cs typeface="微软雅黑" panose="020B0503020204020204" charset="-122"/>
              </a:rPr>
              <a:t>–</a:t>
            </a:r>
            <a:r>
              <a:rPr sz="1100" b="1" spc="-5" dirty="0">
                <a:solidFill>
                  <a:srgbClr val="64AE45"/>
                </a:solidFill>
                <a:latin typeface="微软雅黑" panose="020B0503020204020204" charset="-122"/>
                <a:cs typeface="微软雅黑" panose="020B0503020204020204" charset="-122"/>
              </a:rPr>
              <a:t> </a:t>
            </a:r>
            <a:r>
              <a:rPr sz="1100" b="1" dirty="0">
                <a:solidFill>
                  <a:srgbClr val="64AE45"/>
                </a:solidFill>
                <a:latin typeface="微软雅黑" panose="020B0503020204020204" charset="-122"/>
                <a:cs typeface="微软雅黑" panose="020B0503020204020204" charset="-122"/>
              </a:rPr>
              <a:t>集中</a:t>
            </a:r>
            <a:r>
              <a:rPr sz="1100" b="1" spc="-10" dirty="0">
                <a:solidFill>
                  <a:srgbClr val="64AE45"/>
                </a:solidFill>
                <a:latin typeface="微软雅黑" panose="020B0503020204020204" charset="-122"/>
                <a:cs typeface="微软雅黑" panose="020B0503020204020204" charset="-122"/>
              </a:rPr>
              <a:t>/</a:t>
            </a:r>
            <a:r>
              <a:rPr sz="1100" b="1" dirty="0">
                <a:solidFill>
                  <a:srgbClr val="64AE45"/>
                </a:solidFill>
                <a:latin typeface="微软雅黑" panose="020B0503020204020204" charset="-122"/>
                <a:cs typeface="微软雅黑" panose="020B0503020204020204" charset="-122"/>
              </a:rPr>
              <a:t>分散</a:t>
            </a:r>
            <a:endParaRPr sz="1100">
              <a:latin typeface="微软雅黑" panose="020B0503020204020204" charset="-122"/>
              <a:cs typeface="微软雅黑" panose="020B0503020204020204" charset="-122"/>
            </a:endParaRPr>
          </a:p>
          <a:p>
            <a:pPr marL="308610" marR="127000" indent="-172720" algn="just">
              <a:lnSpc>
                <a:spcPct val="110000"/>
              </a:lnSpc>
              <a:spcBef>
                <a:spcPts val="755"/>
              </a:spcBef>
              <a:buFont typeface="Arial" panose="020B0604020202020204"/>
              <a:buChar char="•"/>
              <a:tabLst>
                <a:tab pos="309245" algn="l"/>
              </a:tabLst>
            </a:pPr>
            <a:r>
              <a:rPr sz="1050" spc="100" dirty="0">
                <a:solidFill>
                  <a:srgbClr val="585858"/>
                </a:solidFill>
                <a:latin typeface="微软雅黑" panose="020B0503020204020204" charset="-122"/>
                <a:cs typeface="微软雅黑" panose="020B0503020204020204" charset="-122"/>
              </a:rPr>
              <a:t>传统</a:t>
            </a:r>
            <a:r>
              <a:rPr sz="1050" spc="85" dirty="0">
                <a:solidFill>
                  <a:srgbClr val="585858"/>
                </a:solidFill>
                <a:latin typeface="微软雅黑" panose="020B0503020204020204" charset="-122"/>
                <a:cs typeface="微软雅黑" panose="020B0503020204020204" charset="-122"/>
              </a:rPr>
              <a:t>意</a:t>
            </a:r>
            <a:r>
              <a:rPr sz="1050" spc="100" dirty="0">
                <a:solidFill>
                  <a:srgbClr val="585858"/>
                </a:solidFill>
                <a:latin typeface="微软雅黑" panose="020B0503020204020204" charset="-122"/>
                <a:cs typeface="微软雅黑" panose="020B0503020204020204" charset="-122"/>
              </a:rPr>
              <a:t>义上</a:t>
            </a:r>
            <a:r>
              <a:rPr sz="1050" b="1" spc="85" dirty="0">
                <a:solidFill>
                  <a:srgbClr val="64AE45"/>
                </a:solidFill>
                <a:latin typeface="微软雅黑" panose="020B0503020204020204" charset="-122"/>
                <a:cs typeface="微软雅黑" panose="020B0503020204020204" charset="-122"/>
              </a:rPr>
              <a:t>物</a:t>
            </a:r>
            <a:r>
              <a:rPr sz="1050" b="1" spc="100" dirty="0">
                <a:solidFill>
                  <a:srgbClr val="64AE45"/>
                </a:solidFill>
                <a:latin typeface="微软雅黑" panose="020B0503020204020204" charset="-122"/>
                <a:cs typeface="微软雅黑" panose="020B0503020204020204" charset="-122"/>
              </a:rPr>
              <a:t>理</a:t>
            </a:r>
            <a:r>
              <a:rPr sz="1050" b="1" spc="85" dirty="0">
                <a:solidFill>
                  <a:srgbClr val="64AE45"/>
                </a:solidFill>
                <a:latin typeface="微软雅黑" panose="020B0503020204020204" charset="-122"/>
                <a:cs typeface="微软雅黑" panose="020B0503020204020204" charset="-122"/>
              </a:rPr>
              <a:t>集</a:t>
            </a:r>
            <a:r>
              <a:rPr sz="1050" b="1" spc="100" dirty="0">
                <a:solidFill>
                  <a:srgbClr val="64AE45"/>
                </a:solidFill>
                <a:latin typeface="微软雅黑" panose="020B0503020204020204" charset="-122"/>
                <a:cs typeface="微软雅黑" panose="020B0503020204020204" charset="-122"/>
              </a:rPr>
              <a:t>中</a:t>
            </a:r>
            <a:r>
              <a:rPr sz="1050" b="1" dirty="0">
                <a:solidFill>
                  <a:srgbClr val="64AE45"/>
                </a:solidFill>
                <a:latin typeface="微软雅黑" panose="020B0503020204020204" charset="-122"/>
                <a:cs typeface="微软雅黑" panose="020B0503020204020204" charset="-122"/>
              </a:rPr>
              <a:t>度 </a:t>
            </a:r>
            <a:r>
              <a:rPr sz="1050" b="1" spc="100" dirty="0">
                <a:solidFill>
                  <a:srgbClr val="64AE45"/>
                </a:solidFill>
                <a:latin typeface="微软雅黑" panose="020B0503020204020204" charset="-122"/>
                <a:cs typeface="微软雅黑" panose="020B0503020204020204" charset="-122"/>
              </a:rPr>
              <a:t>高</a:t>
            </a:r>
            <a:r>
              <a:rPr sz="1050" spc="100" dirty="0">
                <a:solidFill>
                  <a:srgbClr val="585858"/>
                </a:solidFill>
                <a:latin typeface="微软雅黑" panose="020B0503020204020204" charset="-122"/>
                <a:cs typeface="微软雅黑" panose="020B0503020204020204" charset="-122"/>
              </a:rPr>
              <a:t>的</a:t>
            </a:r>
            <a:r>
              <a:rPr sz="1050" spc="85" dirty="0">
                <a:solidFill>
                  <a:srgbClr val="585858"/>
                </a:solidFill>
                <a:latin typeface="微软雅黑" panose="020B0503020204020204" charset="-122"/>
                <a:cs typeface="微软雅黑" panose="020B0503020204020204" charset="-122"/>
              </a:rPr>
              <a:t>团</a:t>
            </a:r>
            <a:r>
              <a:rPr sz="1050" spc="100" dirty="0">
                <a:solidFill>
                  <a:srgbClr val="585858"/>
                </a:solidFill>
                <a:latin typeface="微软雅黑" panose="020B0503020204020204" charset="-122"/>
                <a:cs typeface="微软雅黑" panose="020B0503020204020204" charset="-122"/>
              </a:rPr>
              <a:t>队能</a:t>
            </a:r>
            <a:r>
              <a:rPr sz="1050" spc="85" dirty="0">
                <a:solidFill>
                  <a:srgbClr val="585858"/>
                </a:solidFill>
                <a:latin typeface="微软雅黑" panose="020B0503020204020204" charset="-122"/>
                <a:cs typeface="微软雅黑" panose="020B0503020204020204" charset="-122"/>
              </a:rPr>
              <a:t>够</a:t>
            </a:r>
            <a:r>
              <a:rPr sz="1050" spc="100" dirty="0">
                <a:solidFill>
                  <a:srgbClr val="585858"/>
                </a:solidFill>
                <a:latin typeface="微软雅黑" panose="020B0503020204020204" charset="-122"/>
                <a:cs typeface="微软雅黑" panose="020B0503020204020204" charset="-122"/>
              </a:rPr>
              <a:t>提</a:t>
            </a:r>
            <a:r>
              <a:rPr sz="1050" spc="85" dirty="0">
                <a:solidFill>
                  <a:srgbClr val="585858"/>
                </a:solidFill>
                <a:latin typeface="微软雅黑" panose="020B0503020204020204" charset="-122"/>
                <a:cs typeface="微软雅黑" panose="020B0503020204020204" charset="-122"/>
              </a:rPr>
              <a:t>高</a:t>
            </a:r>
            <a:r>
              <a:rPr sz="1050" spc="100" dirty="0">
                <a:solidFill>
                  <a:srgbClr val="585858"/>
                </a:solidFill>
                <a:latin typeface="微软雅黑" panose="020B0503020204020204" charset="-122"/>
                <a:cs typeface="微软雅黑" panose="020B0503020204020204" charset="-122"/>
              </a:rPr>
              <a:t>沟</a:t>
            </a:r>
            <a:r>
              <a:rPr sz="1050" dirty="0">
                <a:solidFill>
                  <a:srgbClr val="585858"/>
                </a:solidFill>
                <a:latin typeface="微软雅黑" panose="020B0503020204020204" charset="-122"/>
                <a:cs typeface="微软雅黑" panose="020B0503020204020204" charset="-122"/>
              </a:rPr>
              <a:t>通 </a:t>
            </a:r>
            <a:r>
              <a:rPr sz="1050" spc="100" dirty="0">
                <a:solidFill>
                  <a:srgbClr val="585858"/>
                </a:solidFill>
                <a:latin typeface="微软雅黑" panose="020B0503020204020204" charset="-122"/>
                <a:cs typeface="微软雅黑" panose="020B0503020204020204" charset="-122"/>
              </a:rPr>
              <a:t>效率</a:t>
            </a:r>
            <a:r>
              <a:rPr sz="1050" spc="85" dirty="0">
                <a:solidFill>
                  <a:srgbClr val="585858"/>
                </a:solidFill>
                <a:latin typeface="微软雅黑" panose="020B0503020204020204" charset="-122"/>
                <a:cs typeface="微软雅黑" panose="020B0503020204020204" charset="-122"/>
              </a:rPr>
              <a:t>和</a:t>
            </a:r>
            <a:r>
              <a:rPr sz="1050" spc="100" dirty="0">
                <a:solidFill>
                  <a:srgbClr val="585858"/>
                </a:solidFill>
                <a:latin typeface="微软雅黑" panose="020B0503020204020204" charset="-122"/>
                <a:cs typeface="微软雅黑" panose="020B0503020204020204" charset="-122"/>
              </a:rPr>
              <a:t>效果</a:t>
            </a:r>
            <a:r>
              <a:rPr sz="1050" spc="85" dirty="0">
                <a:solidFill>
                  <a:srgbClr val="585858"/>
                </a:solidFill>
                <a:latin typeface="微软雅黑" panose="020B0503020204020204" charset="-122"/>
                <a:cs typeface="微软雅黑" panose="020B0503020204020204" charset="-122"/>
              </a:rPr>
              <a:t>，</a:t>
            </a:r>
            <a:r>
              <a:rPr sz="1050" spc="100" dirty="0">
                <a:solidFill>
                  <a:srgbClr val="585858"/>
                </a:solidFill>
                <a:latin typeface="微软雅黑" panose="020B0503020204020204" charset="-122"/>
                <a:cs typeface="微软雅黑" panose="020B0503020204020204" charset="-122"/>
              </a:rPr>
              <a:t>减</a:t>
            </a:r>
            <a:r>
              <a:rPr sz="1050" spc="85" dirty="0">
                <a:solidFill>
                  <a:srgbClr val="585858"/>
                </a:solidFill>
                <a:latin typeface="微软雅黑" panose="020B0503020204020204" charset="-122"/>
                <a:cs typeface="微软雅黑" panose="020B0503020204020204" charset="-122"/>
              </a:rPr>
              <a:t>少</a:t>
            </a:r>
            <a:r>
              <a:rPr sz="1050" spc="100" dirty="0">
                <a:solidFill>
                  <a:srgbClr val="585858"/>
                </a:solidFill>
                <a:latin typeface="微软雅黑" panose="020B0503020204020204" charset="-122"/>
                <a:cs typeface="微软雅黑" panose="020B0503020204020204" charset="-122"/>
              </a:rPr>
              <a:t>沟</a:t>
            </a:r>
            <a:r>
              <a:rPr sz="1050" dirty="0">
                <a:solidFill>
                  <a:srgbClr val="585858"/>
                </a:solidFill>
                <a:latin typeface="微软雅黑" panose="020B0503020204020204" charset="-122"/>
                <a:cs typeface="微软雅黑" panose="020B0503020204020204" charset="-122"/>
              </a:rPr>
              <a:t>通 </a:t>
            </a:r>
            <a:r>
              <a:rPr sz="1050" spc="100" dirty="0">
                <a:solidFill>
                  <a:srgbClr val="585858"/>
                </a:solidFill>
                <a:latin typeface="微软雅黑" panose="020B0503020204020204" charset="-122"/>
                <a:cs typeface="微软雅黑" panose="020B0503020204020204" charset="-122"/>
              </a:rPr>
              <a:t>协作</a:t>
            </a:r>
            <a:r>
              <a:rPr sz="1050" spc="85" dirty="0">
                <a:solidFill>
                  <a:srgbClr val="585858"/>
                </a:solidFill>
                <a:latin typeface="微软雅黑" panose="020B0503020204020204" charset="-122"/>
                <a:cs typeface="微软雅黑" panose="020B0503020204020204" charset="-122"/>
              </a:rPr>
              <a:t>过</a:t>
            </a:r>
            <a:r>
              <a:rPr sz="1050" spc="100" dirty="0">
                <a:solidFill>
                  <a:srgbClr val="585858"/>
                </a:solidFill>
                <a:latin typeface="微软雅黑" panose="020B0503020204020204" charset="-122"/>
                <a:cs typeface="微软雅黑" panose="020B0503020204020204" charset="-122"/>
              </a:rPr>
              <a:t>程中</a:t>
            </a:r>
            <a:r>
              <a:rPr sz="1050" spc="85" dirty="0">
                <a:solidFill>
                  <a:srgbClr val="585858"/>
                </a:solidFill>
                <a:latin typeface="微软雅黑" panose="020B0503020204020204" charset="-122"/>
                <a:cs typeface="微软雅黑" panose="020B0503020204020204" charset="-122"/>
              </a:rPr>
              <a:t>的</a:t>
            </a:r>
            <a:r>
              <a:rPr sz="1050" spc="100" dirty="0">
                <a:solidFill>
                  <a:srgbClr val="585858"/>
                </a:solidFill>
                <a:latin typeface="微软雅黑" panose="020B0503020204020204" charset="-122"/>
                <a:cs typeface="微软雅黑" panose="020B0503020204020204" charset="-122"/>
              </a:rPr>
              <a:t>不</a:t>
            </a:r>
            <a:r>
              <a:rPr sz="1050" spc="85" dirty="0">
                <a:solidFill>
                  <a:srgbClr val="585858"/>
                </a:solidFill>
                <a:latin typeface="微软雅黑" panose="020B0503020204020204" charset="-122"/>
                <a:cs typeface="微软雅黑" panose="020B0503020204020204" charset="-122"/>
              </a:rPr>
              <a:t>必</a:t>
            </a:r>
            <a:r>
              <a:rPr sz="1050" spc="100" dirty="0">
                <a:solidFill>
                  <a:srgbClr val="585858"/>
                </a:solidFill>
                <a:latin typeface="微软雅黑" panose="020B0503020204020204" charset="-122"/>
                <a:cs typeface="微软雅黑" panose="020B0503020204020204" charset="-122"/>
              </a:rPr>
              <a:t>要</a:t>
            </a:r>
            <a:r>
              <a:rPr sz="1050" dirty="0">
                <a:solidFill>
                  <a:srgbClr val="585858"/>
                </a:solidFill>
                <a:latin typeface="微软雅黑" panose="020B0503020204020204" charset="-122"/>
                <a:cs typeface="微软雅黑" panose="020B0503020204020204" charset="-122"/>
              </a:rPr>
              <a:t>摩 </a:t>
            </a:r>
            <a:r>
              <a:rPr sz="1050" spc="100" dirty="0">
                <a:solidFill>
                  <a:srgbClr val="585858"/>
                </a:solidFill>
                <a:latin typeface="微软雅黑" panose="020B0503020204020204" charset="-122"/>
                <a:cs typeface="微软雅黑" panose="020B0503020204020204" charset="-122"/>
              </a:rPr>
              <a:t>擦</a:t>
            </a:r>
            <a:r>
              <a:rPr sz="1050" spc="5" dirty="0">
                <a:solidFill>
                  <a:srgbClr val="585858"/>
                </a:solidFill>
                <a:latin typeface="微软雅黑" panose="020B0503020204020204" charset="-122"/>
                <a:cs typeface="微软雅黑" panose="020B0503020204020204" charset="-122"/>
              </a:rPr>
              <a:t>，</a:t>
            </a:r>
            <a:r>
              <a:rPr sz="1050" spc="-215" dirty="0">
                <a:solidFill>
                  <a:srgbClr val="585858"/>
                </a:solidFill>
                <a:latin typeface="微软雅黑" panose="020B0503020204020204" charset="-122"/>
                <a:cs typeface="微软雅黑" panose="020B0503020204020204" charset="-122"/>
              </a:rPr>
              <a:t> </a:t>
            </a:r>
            <a:r>
              <a:rPr sz="1050" spc="85" dirty="0">
                <a:solidFill>
                  <a:srgbClr val="585858"/>
                </a:solidFill>
                <a:latin typeface="微软雅黑" panose="020B0503020204020204" charset="-122"/>
                <a:cs typeface="微软雅黑" panose="020B0503020204020204" charset="-122"/>
              </a:rPr>
              <a:t>也</a:t>
            </a:r>
            <a:r>
              <a:rPr sz="1050" spc="100" dirty="0">
                <a:solidFill>
                  <a:srgbClr val="585858"/>
                </a:solidFill>
                <a:latin typeface="微软雅黑" panose="020B0503020204020204" charset="-122"/>
                <a:cs typeface="微软雅黑" panose="020B0503020204020204" charset="-122"/>
              </a:rPr>
              <a:t>能够</a:t>
            </a:r>
            <a:r>
              <a:rPr sz="1050" spc="85" dirty="0">
                <a:solidFill>
                  <a:srgbClr val="585858"/>
                </a:solidFill>
                <a:latin typeface="微软雅黑" panose="020B0503020204020204" charset="-122"/>
                <a:cs typeface="微软雅黑" panose="020B0503020204020204" charset="-122"/>
              </a:rPr>
              <a:t>更</a:t>
            </a:r>
            <a:r>
              <a:rPr sz="1050" spc="100" dirty="0">
                <a:solidFill>
                  <a:srgbClr val="585858"/>
                </a:solidFill>
                <a:latin typeface="微软雅黑" panose="020B0503020204020204" charset="-122"/>
                <a:cs typeface="微软雅黑" panose="020B0503020204020204" charset="-122"/>
              </a:rPr>
              <a:t>有</a:t>
            </a:r>
            <a:r>
              <a:rPr sz="1050" spc="85" dirty="0">
                <a:solidFill>
                  <a:srgbClr val="585858"/>
                </a:solidFill>
                <a:latin typeface="微软雅黑" panose="020B0503020204020204" charset="-122"/>
                <a:cs typeface="微软雅黑" panose="020B0503020204020204" charset="-122"/>
              </a:rPr>
              <a:t>效</a:t>
            </a:r>
            <a:r>
              <a:rPr sz="1050" spc="100" dirty="0">
                <a:solidFill>
                  <a:srgbClr val="585858"/>
                </a:solidFill>
                <a:latin typeface="微软雅黑" panose="020B0503020204020204" charset="-122"/>
                <a:cs typeface="微软雅黑" panose="020B0503020204020204" charset="-122"/>
              </a:rPr>
              <a:t>地</a:t>
            </a:r>
            <a:r>
              <a:rPr sz="1050" dirty="0">
                <a:solidFill>
                  <a:srgbClr val="585858"/>
                </a:solidFill>
                <a:latin typeface="微软雅黑" panose="020B0503020204020204" charset="-122"/>
                <a:cs typeface="微软雅黑" panose="020B0503020204020204" charset="-122"/>
              </a:rPr>
              <a:t>打 </a:t>
            </a:r>
            <a:r>
              <a:rPr sz="1050" spc="5" dirty="0">
                <a:solidFill>
                  <a:srgbClr val="585858"/>
                </a:solidFill>
                <a:latin typeface="微软雅黑" panose="020B0503020204020204" charset="-122"/>
                <a:cs typeface="微软雅黑" panose="020B0503020204020204" charset="-122"/>
              </a:rPr>
              <a:t>通研发和运维</a:t>
            </a:r>
            <a:r>
              <a:rPr sz="1050" spc="-10" dirty="0">
                <a:solidFill>
                  <a:srgbClr val="585858"/>
                </a:solidFill>
                <a:latin typeface="微软雅黑" panose="020B0503020204020204" charset="-122"/>
                <a:cs typeface="微软雅黑" panose="020B0503020204020204" charset="-122"/>
              </a:rPr>
              <a:t>环</a:t>
            </a:r>
            <a:r>
              <a:rPr sz="1050" spc="5" dirty="0">
                <a:solidFill>
                  <a:srgbClr val="585858"/>
                </a:solidFill>
                <a:latin typeface="微软雅黑" panose="020B0503020204020204" charset="-122"/>
                <a:cs typeface="微软雅黑" panose="020B0503020204020204" charset="-122"/>
              </a:rPr>
              <a:t>节</a:t>
            </a:r>
            <a:endParaRPr sz="1050">
              <a:latin typeface="微软雅黑" panose="020B0503020204020204" charset="-122"/>
              <a:cs typeface="微软雅黑" panose="020B0503020204020204" charset="-122"/>
            </a:endParaRPr>
          </a:p>
          <a:p>
            <a:pPr marL="308610" marR="125730" indent="-172720" algn="just">
              <a:lnSpc>
                <a:spcPct val="110000"/>
              </a:lnSpc>
              <a:spcBef>
                <a:spcPts val="5"/>
              </a:spcBef>
              <a:buFont typeface="Arial" panose="020B0604020202020204"/>
              <a:buChar char="•"/>
              <a:tabLst>
                <a:tab pos="309245" algn="l"/>
              </a:tabLst>
            </a:pPr>
            <a:r>
              <a:rPr sz="1050" spc="100" dirty="0">
                <a:solidFill>
                  <a:srgbClr val="585858"/>
                </a:solidFill>
                <a:latin typeface="微软雅黑" panose="020B0503020204020204" charset="-122"/>
                <a:cs typeface="微软雅黑" panose="020B0503020204020204" charset="-122"/>
              </a:rPr>
              <a:t>然而</a:t>
            </a:r>
            <a:r>
              <a:rPr sz="1050" spc="85" dirty="0">
                <a:solidFill>
                  <a:srgbClr val="585858"/>
                </a:solidFill>
                <a:latin typeface="微软雅黑" panose="020B0503020204020204" charset="-122"/>
                <a:cs typeface="微软雅黑" panose="020B0503020204020204" charset="-122"/>
              </a:rPr>
              <a:t>在</a:t>
            </a:r>
            <a:r>
              <a:rPr sz="1050" b="1" spc="100" dirty="0">
                <a:solidFill>
                  <a:srgbClr val="64AE45"/>
                </a:solidFill>
                <a:latin typeface="微软雅黑" panose="020B0503020204020204" charset="-122"/>
                <a:cs typeface="微软雅黑" panose="020B0503020204020204" charset="-122"/>
              </a:rPr>
              <a:t>信息</a:t>
            </a:r>
            <a:r>
              <a:rPr sz="1050" b="1" spc="85" dirty="0">
                <a:solidFill>
                  <a:srgbClr val="64AE45"/>
                </a:solidFill>
                <a:latin typeface="微软雅黑" panose="020B0503020204020204" charset="-122"/>
                <a:cs typeface="微软雅黑" panose="020B0503020204020204" charset="-122"/>
              </a:rPr>
              <a:t>化</a:t>
            </a:r>
            <a:r>
              <a:rPr sz="1050" b="1" spc="100" dirty="0">
                <a:solidFill>
                  <a:srgbClr val="64AE45"/>
                </a:solidFill>
                <a:latin typeface="微软雅黑" panose="020B0503020204020204" charset="-122"/>
                <a:cs typeface="微软雅黑" panose="020B0503020204020204" charset="-122"/>
              </a:rPr>
              <a:t>高</a:t>
            </a:r>
            <a:r>
              <a:rPr sz="1050" b="1" spc="85" dirty="0">
                <a:solidFill>
                  <a:srgbClr val="64AE45"/>
                </a:solidFill>
                <a:latin typeface="微软雅黑" panose="020B0503020204020204" charset="-122"/>
                <a:cs typeface="微软雅黑" panose="020B0503020204020204" charset="-122"/>
              </a:rPr>
              <a:t>度</a:t>
            </a:r>
            <a:r>
              <a:rPr sz="1050" b="1" spc="100" dirty="0">
                <a:solidFill>
                  <a:srgbClr val="64AE45"/>
                </a:solidFill>
                <a:latin typeface="微软雅黑" panose="020B0503020204020204" charset="-122"/>
                <a:cs typeface="微软雅黑" panose="020B0503020204020204" charset="-122"/>
              </a:rPr>
              <a:t>发</a:t>
            </a:r>
            <a:r>
              <a:rPr sz="1050" b="1" dirty="0">
                <a:solidFill>
                  <a:srgbClr val="64AE45"/>
                </a:solidFill>
                <a:latin typeface="微软雅黑" panose="020B0503020204020204" charset="-122"/>
                <a:cs typeface="微软雅黑" panose="020B0503020204020204" charset="-122"/>
              </a:rPr>
              <a:t>展 </a:t>
            </a:r>
            <a:r>
              <a:rPr sz="1050" spc="100" dirty="0">
                <a:solidFill>
                  <a:srgbClr val="585858"/>
                </a:solidFill>
                <a:latin typeface="微软雅黑" panose="020B0503020204020204" charset="-122"/>
                <a:cs typeface="微软雅黑" panose="020B0503020204020204" charset="-122"/>
              </a:rPr>
              <a:t>的今</a:t>
            </a:r>
            <a:r>
              <a:rPr sz="1050" spc="85" dirty="0">
                <a:solidFill>
                  <a:srgbClr val="585858"/>
                </a:solidFill>
                <a:latin typeface="微软雅黑" panose="020B0503020204020204" charset="-122"/>
                <a:cs typeface="微软雅黑" panose="020B0503020204020204" charset="-122"/>
              </a:rPr>
              <a:t>天</a:t>
            </a:r>
            <a:r>
              <a:rPr sz="1050" spc="5" dirty="0">
                <a:solidFill>
                  <a:srgbClr val="585858"/>
                </a:solidFill>
                <a:latin typeface="微软雅黑" panose="020B0503020204020204" charset="-122"/>
                <a:cs typeface="微软雅黑" panose="020B0503020204020204" charset="-122"/>
              </a:rPr>
              <a:t>，</a:t>
            </a:r>
            <a:r>
              <a:rPr sz="1050" spc="-215" dirty="0">
                <a:solidFill>
                  <a:srgbClr val="585858"/>
                </a:solidFill>
                <a:latin typeface="微软雅黑" panose="020B0503020204020204" charset="-122"/>
                <a:cs typeface="微软雅黑" panose="020B0503020204020204" charset="-122"/>
              </a:rPr>
              <a:t> </a:t>
            </a:r>
            <a:r>
              <a:rPr sz="1050" spc="100" dirty="0">
                <a:solidFill>
                  <a:srgbClr val="585858"/>
                </a:solidFill>
                <a:latin typeface="微软雅黑" panose="020B0503020204020204" charset="-122"/>
                <a:cs typeface="微软雅黑" panose="020B0503020204020204" charset="-122"/>
              </a:rPr>
              <a:t>电</a:t>
            </a:r>
            <a:r>
              <a:rPr sz="1050" spc="85" dirty="0">
                <a:solidFill>
                  <a:srgbClr val="585858"/>
                </a:solidFill>
                <a:latin typeface="微软雅黑" panose="020B0503020204020204" charset="-122"/>
                <a:cs typeface="微软雅黑" panose="020B0503020204020204" charset="-122"/>
              </a:rPr>
              <a:t>子</a:t>
            </a:r>
            <a:r>
              <a:rPr sz="1050" spc="100" dirty="0">
                <a:solidFill>
                  <a:srgbClr val="585858"/>
                </a:solidFill>
                <a:latin typeface="微软雅黑" panose="020B0503020204020204" charset="-122"/>
                <a:cs typeface="微软雅黑" panose="020B0503020204020204" charset="-122"/>
              </a:rPr>
              <a:t>商</a:t>
            </a:r>
            <a:r>
              <a:rPr sz="1050" spc="90" dirty="0">
                <a:solidFill>
                  <a:srgbClr val="585858"/>
                </a:solidFill>
                <a:latin typeface="微软雅黑" panose="020B0503020204020204" charset="-122"/>
                <a:cs typeface="微软雅黑" panose="020B0503020204020204" charset="-122"/>
              </a:rPr>
              <a:t>务</a:t>
            </a:r>
            <a:r>
              <a:rPr sz="1050" spc="100" dirty="0">
                <a:solidFill>
                  <a:srgbClr val="585858"/>
                </a:solidFill>
                <a:latin typeface="微软雅黑" panose="020B0503020204020204" charset="-122"/>
                <a:cs typeface="微软雅黑" panose="020B0503020204020204" charset="-122"/>
              </a:rPr>
              <a:t>、</a:t>
            </a:r>
            <a:r>
              <a:rPr sz="1050" dirty="0">
                <a:solidFill>
                  <a:srgbClr val="585858"/>
                </a:solidFill>
                <a:latin typeface="微软雅黑" panose="020B0503020204020204" charset="-122"/>
                <a:cs typeface="微软雅黑" panose="020B0503020204020204" charset="-122"/>
              </a:rPr>
              <a:t>在 </a:t>
            </a:r>
            <a:r>
              <a:rPr sz="1050" spc="100" dirty="0">
                <a:solidFill>
                  <a:srgbClr val="585858"/>
                </a:solidFill>
                <a:latin typeface="微软雅黑" panose="020B0503020204020204" charset="-122"/>
                <a:cs typeface="微软雅黑" panose="020B0503020204020204" charset="-122"/>
              </a:rPr>
              <a:t>线会</a:t>
            </a:r>
            <a:r>
              <a:rPr sz="1050" spc="85" dirty="0">
                <a:solidFill>
                  <a:srgbClr val="585858"/>
                </a:solidFill>
                <a:latin typeface="微软雅黑" panose="020B0503020204020204" charset="-122"/>
                <a:cs typeface="微软雅黑" panose="020B0503020204020204" charset="-122"/>
              </a:rPr>
              <a:t>议</a:t>
            </a:r>
            <a:r>
              <a:rPr sz="1050" spc="100" dirty="0">
                <a:solidFill>
                  <a:srgbClr val="585858"/>
                </a:solidFill>
                <a:latin typeface="微软雅黑" panose="020B0503020204020204" charset="-122"/>
                <a:cs typeface="微软雅黑" panose="020B0503020204020204" charset="-122"/>
              </a:rPr>
              <a:t>等应</a:t>
            </a:r>
            <a:r>
              <a:rPr sz="1050" spc="85" dirty="0">
                <a:solidFill>
                  <a:srgbClr val="585858"/>
                </a:solidFill>
                <a:latin typeface="微软雅黑" panose="020B0503020204020204" charset="-122"/>
                <a:cs typeface="微软雅黑" panose="020B0503020204020204" charset="-122"/>
              </a:rPr>
              <a:t>用</a:t>
            </a:r>
            <a:r>
              <a:rPr sz="1050" spc="100" dirty="0">
                <a:solidFill>
                  <a:srgbClr val="585858"/>
                </a:solidFill>
                <a:latin typeface="微软雅黑" panose="020B0503020204020204" charset="-122"/>
                <a:cs typeface="微软雅黑" panose="020B0503020204020204" charset="-122"/>
              </a:rPr>
              <a:t>的</a:t>
            </a:r>
            <a:r>
              <a:rPr sz="1050" spc="85" dirty="0">
                <a:solidFill>
                  <a:srgbClr val="585858"/>
                </a:solidFill>
                <a:latin typeface="微软雅黑" panose="020B0503020204020204" charset="-122"/>
                <a:cs typeface="微软雅黑" panose="020B0503020204020204" charset="-122"/>
              </a:rPr>
              <a:t>普</a:t>
            </a:r>
            <a:r>
              <a:rPr sz="1050" spc="100" dirty="0">
                <a:solidFill>
                  <a:srgbClr val="585858"/>
                </a:solidFill>
                <a:latin typeface="微软雅黑" panose="020B0503020204020204" charset="-122"/>
                <a:cs typeface="微软雅黑" panose="020B0503020204020204" charset="-122"/>
              </a:rPr>
              <a:t>及</a:t>
            </a:r>
            <a:r>
              <a:rPr sz="1050" dirty="0">
                <a:solidFill>
                  <a:srgbClr val="585858"/>
                </a:solidFill>
                <a:latin typeface="微软雅黑" panose="020B0503020204020204" charset="-122"/>
                <a:cs typeface="微软雅黑" panose="020B0503020204020204" charset="-122"/>
              </a:rPr>
              <a:t>使 </a:t>
            </a:r>
            <a:r>
              <a:rPr sz="1050" spc="110" dirty="0">
                <a:solidFill>
                  <a:srgbClr val="585858"/>
                </a:solidFill>
                <a:latin typeface="微软雅黑" panose="020B0503020204020204" charset="-122"/>
                <a:cs typeface="微软雅黑" panose="020B0503020204020204" charset="-122"/>
              </a:rPr>
              <a:t>得空间距离已不再</a:t>
            </a:r>
            <a:r>
              <a:rPr sz="1050" spc="114" dirty="0">
                <a:solidFill>
                  <a:srgbClr val="585858"/>
                </a:solidFill>
                <a:latin typeface="微软雅黑" panose="020B0503020204020204" charset="-122"/>
                <a:cs typeface="微软雅黑" panose="020B0503020204020204" charset="-122"/>
              </a:rPr>
              <a:t>是</a:t>
            </a:r>
            <a:r>
              <a:rPr sz="1050" dirty="0">
                <a:solidFill>
                  <a:srgbClr val="585858"/>
                </a:solidFill>
                <a:latin typeface="微软雅黑" panose="020B0503020204020204" charset="-122"/>
                <a:cs typeface="微软雅黑" panose="020B0503020204020204" charset="-122"/>
              </a:rPr>
              <a:t>IT </a:t>
            </a:r>
            <a:r>
              <a:rPr sz="1050" spc="100" dirty="0">
                <a:solidFill>
                  <a:srgbClr val="585858"/>
                </a:solidFill>
                <a:latin typeface="微软雅黑" panose="020B0503020204020204" charset="-122"/>
                <a:cs typeface="微软雅黑" panose="020B0503020204020204" charset="-122"/>
              </a:rPr>
              <a:t>协作</a:t>
            </a:r>
            <a:r>
              <a:rPr sz="1050" spc="85" dirty="0">
                <a:solidFill>
                  <a:srgbClr val="585858"/>
                </a:solidFill>
                <a:latin typeface="微软雅黑" panose="020B0503020204020204" charset="-122"/>
                <a:cs typeface="微软雅黑" panose="020B0503020204020204" charset="-122"/>
              </a:rPr>
              <a:t>的</a:t>
            </a:r>
            <a:r>
              <a:rPr sz="1050" spc="100" dirty="0">
                <a:solidFill>
                  <a:srgbClr val="585858"/>
                </a:solidFill>
                <a:latin typeface="微软雅黑" panose="020B0503020204020204" charset="-122"/>
                <a:cs typeface="微软雅黑" panose="020B0503020204020204" charset="-122"/>
              </a:rPr>
              <a:t>阻碍</a:t>
            </a:r>
            <a:r>
              <a:rPr sz="1050" spc="85" dirty="0">
                <a:solidFill>
                  <a:srgbClr val="585858"/>
                </a:solidFill>
                <a:latin typeface="微软雅黑" panose="020B0503020204020204" charset="-122"/>
                <a:cs typeface="微软雅黑" panose="020B0503020204020204" charset="-122"/>
              </a:rPr>
              <a:t>，</a:t>
            </a:r>
            <a:r>
              <a:rPr sz="1050" spc="100" dirty="0">
                <a:solidFill>
                  <a:srgbClr val="585858"/>
                </a:solidFill>
                <a:latin typeface="微软雅黑" panose="020B0503020204020204" charset="-122"/>
                <a:cs typeface="微软雅黑" panose="020B0503020204020204" charset="-122"/>
              </a:rPr>
              <a:t>可</a:t>
            </a:r>
            <a:r>
              <a:rPr sz="1050" spc="85" dirty="0">
                <a:solidFill>
                  <a:srgbClr val="585858"/>
                </a:solidFill>
                <a:latin typeface="微软雅黑" panose="020B0503020204020204" charset="-122"/>
                <a:cs typeface="微软雅黑" panose="020B0503020204020204" charset="-122"/>
              </a:rPr>
              <a:t>以</a:t>
            </a:r>
            <a:r>
              <a:rPr sz="1050" spc="100" dirty="0">
                <a:solidFill>
                  <a:srgbClr val="585858"/>
                </a:solidFill>
                <a:latin typeface="微软雅黑" panose="020B0503020204020204" charset="-122"/>
                <a:cs typeface="微软雅黑" panose="020B0503020204020204" charset="-122"/>
              </a:rPr>
              <a:t>认</a:t>
            </a:r>
            <a:r>
              <a:rPr sz="1050" dirty="0">
                <a:solidFill>
                  <a:srgbClr val="585858"/>
                </a:solidFill>
                <a:latin typeface="微软雅黑" panose="020B0503020204020204" charset="-122"/>
                <a:cs typeface="微软雅黑" panose="020B0503020204020204" charset="-122"/>
              </a:rPr>
              <a:t>为  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Ops的</a:t>
            </a:r>
            <a:r>
              <a:rPr sz="1050" spc="15" dirty="0">
                <a:solidFill>
                  <a:srgbClr val="585858"/>
                </a:solidFill>
                <a:latin typeface="微软雅黑" panose="020B0503020204020204" charset="-122"/>
                <a:cs typeface="微软雅黑" panose="020B0503020204020204" charset="-122"/>
              </a:rPr>
              <a:t>出</a:t>
            </a:r>
            <a:r>
              <a:rPr sz="1050" spc="5" dirty="0">
                <a:solidFill>
                  <a:srgbClr val="585858"/>
                </a:solidFill>
                <a:latin typeface="微软雅黑" panose="020B0503020204020204" charset="-122"/>
                <a:cs typeface="微软雅黑" panose="020B0503020204020204" charset="-122"/>
              </a:rPr>
              <a:t>现也正</a:t>
            </a:r>
            <a:r>
              <a:rPr sz="1050" spc="15" dirty="0">
                <a:solidFill>
                  <a:srgbClr val="585858"/>
                </a:solidFill>
                <a:latin typeface="微软雅黑" panose="020B0503020204020204" charset="-122"/>
                <a:cs typeface="微软雅黑" panose="020B0503020204020204" charset="-122"/>
              </a:rPr>
              <a:t>是</a:t>
            </a:r>
            <a:r>
              <a:rPr sz="1050" dirty="0">
                <a:solidFill>
                  <a:srgbClr val="585858"/>
                </a:solidFill>
                <a:latin typeface="微软雅黑" panose="020B0503020204020204" charset="-122"/>
                <a:cs typeface="微软雅黑" panose="020B0503020204020204" charset="-122"/>
              </a:rPr>
              <a:t>为 </a:t>
            </a:r>
            <a:r>
              <a:rPr sz="1050" spc="5" dirty="0">
                <a:solidFill>
                  <a:srgbClr val="585858"/>
                </a:solidFill>
                <a:latin typeface="微软雅黑" panose="020B0503020204020204" charset="-122"/>
                <a:cs typeface="微软雅黑" panose="020B0503020204020204" charset="-122"/>
              </a:rPr>
              <a:t>了进一步改善</a:t>
            </a:r>
            <a:r>
              <a:rPr sz="1050" spc="-10" dirty="0">
                <a:solidFill>
                  <a:srgbClr val="585858"/>
                </a:solidFill>
                <a:latin typeface="微软雅黑" panose="020B0503020204020204" charset="-122"/>
                <a:cs typeface="微软雅黑" panose="020B0503020204020204" charset="-122"/>
              </a:rPr>
              <a:t>这</a:t>
            </a:r>
            <a:r>
              <a:rPr sz="1050" spc="5" dirty="0">
                <a:solidFill>
                  <a:srgbClr val="585858"/>
                </a:solidFill>
                <a:latin typeface="微软雅黑" panose="020B0503020204020204" charset="-122"/>
                <a:cs typeface="微软雅黑" panose="020B0503020204020204" charset="-122"/>
              </a:rPr>
              <a:t>一</a:t>
            </a:r>
            <a:endParaRPr sz="1050">
              <a:latin typeface="微软雅黑" panose="020B0503020204020204" charset="-122"/>
              <a:cs typeface="微软雅黑" panose="020B0503020204020204" charset="-122"/>
            </a:endParaRPr>
          </a:p>
        </p:txBody>
      </p:sp>
      <p:sp>
        <p:nvSpPr>
          <p:cNvPr id="17" name="object 17"/>
          <p:cNvSpPr/>
          <p:nvPr/>
        </p:nvSpPr>
        <p:spPr>
          <a:xfrm>
            <a:off x="6207252" y="3429000"/>
            <a:ext cx="368935" cy="2860675"/>
          </a:xfrm>
          <a:custGeom>
            <a:avLst/>
            <a:gdLst/>
            <a:ahLst/>
            <a:cxnLst/>
            <a:rect l="l" t="t" r="r" b="b"/>
            <a:pathLst>
              <a:path w="368934" h="2860675">
                <a:moveTo>
                  <a:pt x="0" y="2860548"/>
                </a:moveTo>
                <a:lnTo>
                  <a:pt x="368807" y="2860548"/>
                </a:lnTo>
                <a:lnTo>
                  <a:pt x="368807" y="0"/>
                </a:lnTo>
                <a:lnTo>
                  <a:pt x="0" y="0"/>
                </a:lnTo>
                <a:lnTo>
                  <a:pt x="0" y="2860548"/>
                </a:lnTo>
                <a:close/>
              </a:path>
            </a:pathLst>
          </a:custGeom>
          <a:solidFill>
            <a:srgbClr val="BEBEBE"/>
          </a:solidFill>
        </p:spPr>
        <p:txBody>
          <a:bodyPr wrap="square" lIns="0" tIns="0" rIns="0" bIns="0" rtlCol="0"/>
          <a:lstStyle/>
          <a:p/>
        </p:txBody>
      </p:sp>
      <p:sp>
        <p:nvSpPr>
          <p:cNvPr id="18" name="object 18"/>
          <p:cNvSpPr/>
          <p:nvPr/>
        </p:nvSpPr>
        <p:spPr>
          <a:xfrm>
            <a:off x="6207252" y="3429000"/>
            <a:ext cx="368935" cy="2860675"/>
          </a:xfrm>
          <a:custGeom>
            <a:avLst/>
            <a:gdLst/>
            <a:ahLst/>
            <a:cxnLst/>
            <a:rect l="l" t="t" r="r" b="b"/>
            <a:pathLst>
              <a:path w="368934" h="2860675">
                <a:moveTo>
                  <a:pt x="0" y="2860548"/>
                </a:moveTo>
                <a:lnTo>
                  <a:pt x="368807" y="2860548"/>
                </a:lnTo>
                <a:lnTo>
                  <a:pt x="368807" y="0"/>
                </a:lnTo>
                <a:lnTo>
                  <a:pt x="0" y="0"/>
                </a:lnTo>
                <a:lnTo>
                  <a:pt x="0" y="2860548"/>
                </a:lnTo>
              </a:path>
            </a:pathLst>
          </a:custGeom>
          <a:ln w="3175">
            <a:solidFill>
              <a:srgbClr val="BEBEBE"/>
            </a:solidFill>
          </a:ln>
        </p:spPr>
        <p:txBody>
          <a:bodyPr wrap="square" lIns="0" tIns="0" rIns="0" bIns="0" rtlCol="0"/>
          <a:lstStyle/>
          <a:p/>
        </p:txBody>
      </p:sp>
      <p:sp>
        <p:nvSpPr>
          <p:cNvPr id="19" name="object 19"/>
          <p:cNvSpPr txBox="1"/>
          <p:nvPr/>
        </p:nvSpPr>
        <p:spPr>
          <a:xfrm>
            <a:off x="6283071" y="5955284"/>
            <a:ext cx="254000" cy="257175"/>
          </a:xfrm>
          <a:prstGeom prst="rect">
            <a:avLst/>
          </a:prstGeom>
        </p:spPr>
        <p:txBody>
          <a:bodyPr vert="vert270" wrap="square" lIns="0" tIns="0" rIns="0" bIns="0" rtlCol="0">
            <a:spAutoFit/>
          </a:bodyPr>
          <a:lstStyle/>
          <a:p>
            <a:pPr marL="12700">
              <a:lnSpc>
                <a:spcPts val="1810"/>
              </a:lnSpc>
            </a:pPr>
            <a:r>
              <a:rPr sz="1800" spc="-5" dirty="0">
                <a:solidFill>
                  <a:srgbClr val="FFFFFF"/>
                </a:solidFill>
                <a:latin typeface="Calibri" panose="020F0502020204030204"/>
                <a:cs typeface="Calibri" panose="020F0502020204030204"/>
              </a:rPr>
              <a:t>03</a:t>
            </a:r>
            <a:endParaRPr sz="1800">
              <a:latin typeface="Calibri" panose="020F0502020204030204"/>
              <a:cs typeface="Calibri" panose="020F0502020204030204"/>
            </a:endParaRPr>
          </a:p>
        </p:txBody>
      </p:sp>
      <p:sp>
        <p:nvSpPr>
          <p:cNvPr id="20" name="object 20"/>
          <p:cNvSpPr/>
          <p:nvPr/>
        </p:nvSpPr>
        <p:spPr>
          <a:xfrm>
            <a:off x="6576059" y="3430523"/>
            <a:ext cx="93345" cy="2859405"/>
          </a:xfrm>
          <a:custGeom>
            <a:avLst/>
            <a:gdLst/>
            <a:ahLst/>
            <a:cxnLst/>
            <a:rect l="l" t="t" r="r" b="b"/>
            <a:pathLst>
              <a:path w="93345" h="2859404">
                <a:moveTo>
                  <a:pt x="0" y="2859024"/>
                </a:moveTo>
                <a:lnTo>
                  <a:pt x="92964" y="2859024"/>
                </a:lnTo>
                <a:lnTo>
                  <a:pt x="92964" y="0"/>
                </a:lnTo>
                <a:lnTo>
                  <a:pt x="0" y="0"/>
                </a:lnTo>
                <a:lnTo>
                  <a:pt x="0" y="2859024"/>
                </a:lnTo>
                <a:close/>
              </a:path>
            </a:pathLst>
          </a:custGeom>
          <a:solidFill>
            <a:srgbClr val="64AE45"/>
          </a:solidFill>
        </p:spPr>
        <p:txBody>
          <a:bodyPr wrap="square" lIns="0" tIns="0" rIns="0" bIns="0" rtlCol="0"/>
          <a:lstStyle/>
          <a:p/>
        </p:txBody>
      </p:sp>
      <p:sp>
        <p:nvSpPr>
          <p:cNvPr id="21" name="object 21"/>
          <p:cNvSpPr/>
          <p:nvPr/>
        </p:nvSpPr>
        <p:spPr>
          <a:xfrm>
            <a:off x="6576059" y="3430523"/>
            <a:ext cx="93345" cy="2859405"/>
          </a:xfrm>
          <a:custGeom>
            <a:avLst/>
            <a:gdLst/>
            <a:ahLst/>
            <a:cxnLst/>
            <a:rect l="l" t="t" r="r" b="b"/>
            <a:pathLst>
              <a:path w="93345" h="2859404">
                <a:moveTo>
                  <a:pt x="0" y="2859024"/>
                </a:moveTo>
                <a:lnTo>
                  <a:pt x="92964" y="2859024"/>
                </a:lnTo>
                <a:lnTo>
                  <a:pt x="92964" y="0"/>
                </a:lnTo>
                <a:lnTo>
                  <a:pt x="0" y="0"/>
                </a:lnTo>
                <a:lnTo>
                  <a:pt x="0" y="2859024"/>
                </a:lnTo>
              </a:path>
            </a:pathLst>
          </a:custGeom>
          <a:ln w="3175">
            <a:solidFill>
              <a:srgbClr val="63AF45"/>
            </a:solidFill>
          </a:ln>
        </p:spPr>
        <p:txBody>
          <a:bodyPr wrap="square" lIns="0" tIns="0" rIns="0" bIns="0" rtlCol="0"/>
          <a:lstStyle/>
          <a:p/>
        </p:txBody>
      </p:sp>
      <p:sp>
        <p:nvSpPr>
          <p:cNvPr id="22" name="object 22"/>
          <p:cNvSpPr/>
          <p:nvPr/>
        </p:nvSpPr>
        <p:spPr>
          <a:xfrm>
            <a:off x="6554723" y="3613403"/>
            <a:ext cx="114300" cy="300355"/>
          </a:xfrm>
          <a:custGeom>
            <a:avLst/>
            <a:gdLst/>
            <a:ahLst/>
            <a:cxnLst/>
            <a:rect l="l" t="t" r="r" b="b"/>
            <a:pathLst>
              <a:path w="114300" h="300354">
                <a:moveTo>
                  <a:pt x="0" y="0"/>
                </a:moveTo>
                <a:lnTo>
                  <a:pt x="0" y="300228"/>
                </a:lnTo>
                <a:lnTo>
                  <a:pt x="114300" y="150114"/>
                </a:lnTo>
                <a:lnTo>
                  <a:pt x="0" y="0"/>
                </a:lnTo>
                <a:close/>
              </a:path>
            </a:pathLst>
          </a:custGeom>
          <a:solidFill>
            <a:srgbClr val="BEBEBE"/>
          </a:solidFill>
        </p:spPr>
        <p:txBody>
          <a:bodyPr wrap="square" lIns="0" tIns="0" rIns="0" bIns="0" rtlCol="0"/>
          <a:lstStyle/>
          <a:p/>
        </p:txBody>
      </p:sp>
      <p:sp>
        <p:nvSpPr>
          <p:cNvPr id="23" name="object 23"/>
          <p:cNvSpPr/>
          <p:nvPr/>
        </p:nvSpPr>
        <p:spPr>
          <a:xfrm>
            <a:off x="6554723" y="3613403"/>
            <a:ext cx="114300" cy="300355"/>
          </a:xfrm>
          <a:custGeom>
            <a:avLst/>
            <a:gdLst/>
            <a:ahLst/>
            <a:cxnLst/>
            <a:rect l="l" t="t" r="r" b="b"/>
            <a:pathLst>
              <a:path w="114300" h="300354">
                <a:moveTo>
                  <a:pt x="0" y="0"/>
                </a:moveTo>
                <a:lnTo>
                  <a:pt x="114300" y="150114"/>
                </a:lnTo>
                <a:lnTo>
                  <a:pt x="0" y="300228"/>
                </a:lnTo>
                <a:lnTo>
                  <a:pt x="0" y="0"/>
                </a:lnTo>
                <a:close/>
              </a:path>
            </a:pathLst>
          </a:custGeom>
          <a:ln w="9525">
            <a:solidFill>
              <a:srgbClr val="BEBEBE"/>
            </a:solidFill>
          </a:ln>
        </p:spPr>
        <p:txBody>
          <a:bodyPr wrap="square" lIns="0" tIns="0" rIns="0" bIns="0" rtlCol="0"/>
          <a:lstStyle/>
          <a:p/>
        </p:txBody>
      </p:sp>
      <p:sp>
        <p:nvSpPr>
          <p:cNvPr id="24" name="object 24"/>
          <p:cNvSpPr/>
          <p:nvPr/>
        </p:nvSpPr>
        <p:spPr>
          <a:xfrm>
            <a:off x="6271259" y="3631691"/>
            <a:ext cx="240791" cy="262128"/>
          </a:xfrm>
          <a:prstGeom prst="rect">
            <a:avLst/>
          </a:prstGeom>
          <a:blipFill>
            <a:blip r:embed="rId1" cstate="print"/>
            <a:stretch>
              <a:fillRect/>
            </a:stretch>
          </a:blipFill>
        </p:spPr>
        <p:txBody>
          <a:bodyPr wrap="square" lIns="0" tIns="0" rIns="0" bIns="0" rtlCol="0"/>
          <a:lstStyle/>
          <a:p/>
        </p:txBody>
      </p:sp>
      <p:sp>
        <p:nvSpPr>
          <p:cNvPr id="25" name="object 25"/>
          <p:cNvSpPr/>
          <p:nvPr/>
        </p:nvSpPr>
        <p:spPr>
          <a:xfrm>
            <a:off x="1104900" y="3429000"/>
            <a:ext cx="1891664" cy="2860675"/>
          </a:xfrm>
          <a:custGeom>
            <a:avLst/>
            <a:gdLst/>
            <a:ahLst/>
            <a:cxnLst/>
            <a:rect l="l" t="t" r="r" b="b"/>
            <a:pathLst>
              <a:path w="1891664" h="2860675">
                <a:moveTo>
                  <a:pt x="0" y="2860548"/>
                </a:moveTo>
                <a:lnTo>
                  <a:pt x="1891283" y="2860548"/>
                </a:lnTo>
                <a:lnTo>
                  <a:pt x="1891283" y="0"/>
                </a:lnTo>
                <a:lnTo>
                  <a:pt x="0" y="0"/>
                </a:lnTo>
                <a:lnTo>
                  <a:pt x="0" y="2860548"/>
                </a:lnTo>
                <a:close/>
              </a:path>
            </a:pathLst>
          </a:custGeom>
          <a:ln w="3175">
            <a:solidFill>
              <a:srgbClr val="B3D234"/>
            </a:solidFill>
          </a:ln>
        </p:spPr>
        <p:txBody>
          <a:bodyPr wrap="square" lIns="0" tIns="0" rIns="0" bIns="0" rtlCol="0"/>
          <a:lstStyle/>
          <a:p/>
        </p:txBody>
      </p:sp>
      <p:sp>
        <p:nvSpPr>
          <p:cNvPr id="26" name="object 26"/>
          <p:cNvSpPr txBox="1"/>
          <p:nvPr/>
        </p:nvSpPr>
        <p:spPr>
          <a:xfrm>
            <a:off x="1106487" y="3502278"/>
            <a:ext cx="1889760" cy="2753360"/>
          </a:xfrm>
          <a:prstGeom prst="rect">
            <a:avLst/>
          </a:prstGeom>
        </p:spPr>
        <p:txBody>
          <a:bodyPr vert="horz" wrap="square" lIns="0" tIns="13335" rIns="0" bIns="0" rtlCol="0">
            <a:spAutoFit/>
          </a:bodyPr>
          <a:lstStyle/>
          <a:p>
            <a:pPr marL="135255">
              <a:lnSpc>
                <a:spcPct val="100000"/>
              </a:lnSpc>
              <a:spcBef>
                <a:spcPts val="105"/>
              </a:spcBef>
            </a:pPr>
            <a:r>
              <a:rPr sz="1100" b="1" dirty="0">
                <a:solidFill>
                  <a:srgbClr val="B1D234"/>
                </a:solidFill>
                <a:latin typeface="微软雅黑" panose="020B0503020204020204" charset="-122"/>
                <a:cs typeface="微软雅黑" panose="020B0503020204020204" charset="-122"/>
              </a:rPr>
              <a:t>IT团队构建</a:t>
            </a:r>
            <a:r>
              <a:rPr sz="1100" b="1" spc="-40" dirty="0">
                <a:solidFill>
                  <a:srgbClr val="B1D234"/>
                </a:solidFill>
                <a:latin typeface="微软雅黑" panose="020B0503020204020204" charset="-122"/>
                <a:cs typeface="微软雅黑" panose="020B0503020204020204" charset="-122"/>
              </a:rPr>
              <a:t> </a:t>
            </a:r>
            <a:r>
              <a:rPr sz="1100" b="1" dirty="0">
                <a:solidFill>
                  <a:srgbClr val="B1D234"/>
                </a:solidFill>
                <a:latin typeface="微软雅黑" panose="020B0503020204020204" charset="-122"/>
                <a:cs typeface="微软雅黑" panose="020B0503020204020204" charset="-122"/>
              </a:rPr>
              <a:t>–</a:t>
            </a:r>
            <a:r>
              <a:rPr sz="1100" b="1" spc="-5" dirty="0">
                <a:solidFill>
                  <a:srgbClr val="B1D234"/>
                </a:solidFill>
                <a:latin typeface="微软雅黑" panose="020B0503020204020204" charset="-122"/>
                <a:cs typeface="微软雅黑" panose="020B0503020204020204" charset="-122"/>
              </a:rPr>
              <a:t> </a:t>
            </a:r>
            <a:r>
              <a:rPr sz="1100" b="1" dirty="0">
                <a:solidFill>
                  <a:srgbClr val="B1D234"/>
                </a:solidFill>
                <a:latin typeface="微软雅黑" panose="020B0503020204020204" charset="-122"/>
                <a:cs typeface="微软雅黑" panose="020B0503020204020204" charset="-122"/>
              </a:rPr>
              <a:t>大</a:t>
            </a:r>
            <a:r>
              <a:rPr sz="1100" b="1" spc="-10" dirty="0">
                <a:solidFill>
                  <a:srgbClr val="B1D234"/>
                </a:solidFill>
                <a:latin typeface="微软雅黑" panose="020B0503020204020204" charset="-122"/>
                <a:cs typeface="微软雅黑" panose="020B0503020204020204" charset="-122"/>
              </a:rPr>
              <a:t>/</a:t>
            </a:r>
            <a:r>
              <a:rPr sz="1100" b="1" dirty="0">
                <a:solidFill>
                  <a:srgbClr val="B1D234"/>
                </a:solidFill>
                <a:latin typeface="微软雅黑" panose="020B0503020204020204" charset="-122"/>
                <a:cs typeface="微软雅黑" panose="020B0503020204020204" charset="-122"/>
              </a:rPr>
              <a:t>小团队</a:t>
            </a:r>
            <a:endParaRPr sz="1100">
              <a:latin typeface="微软雅黑" panose="020B0503020204020204" charset="-122"/>
              <a:cs typeface="微软雅黑" panose="020B0503020204020204" charset="-122"/>
            </a:endParaRPr>
          </a:p>
          <a:p>
            <a:pPr marL="307340" marR="127635" indent="-172720" algn="just">
              <a:lnSpc>
                <a:spcPct val="110000"/>
              </a:lnSpc>
              <a:spcBef>
                <a:spcPts val="750"/>
              </a:spcBef>
              <a:buFont typeface="Arial" panose="020B0604020202020204"/>
              <a:buChar char="•"/>
              <a:tabLst>
                <a:tab pos="307975" algn="l"/>
              </a:tabLst>
            </a:pPr>
            <a:r>
              <a:rPr sz="1050" b="1" spc="100" dirty="0">
                <a:solidFill>
                  <a:srgbClr val="B1D234"/>
                </a:solidFill>
                <a:latin typeface="微软雅黑" panose="020B0503020204020204" charset="-122"/>
                <a:cs typeface="微软雅黑" panose="020B0503020204020204" charset="-122"/>
              </a:rPr>
              <a:t>规模</a:t>
            </a:r>
            <a:r>
              <a:rPr sz="1050" b="1" spc="90" dirty="0">
                <a:solidFill>
                  <a:srgbClr val="B1D234"/>
                </a:solidFill>
                <a:latin typeface="微软雅黑" panose="020B0503020204020204" charset="-122"/>
                <a:cs typeface="微软雅黑" panose="020B0503020204020204" charset="-122"/>
              </a:rPr>
              <a:t>过</a:t>
            </a:r>
            <a:r>
              <a:rPr sz="1050" b="1" spc="95" dirty="0">
                <a:solidFill>
                  <a:srgbClr val="B1D234"/>
                </a:solidFill>
                <a:latin typeface="微软雅黑" panose="020B0503020204020204" charset="-122"/>
                <a:cs typeface="微软雅黑" panose="020B0503020204020204" charset="-122"/>
              </a:rPr>
              <a:t>大</a:t>
            </a:r>
            <a:r>
              <a:rPr sz="1050" spc="100" dirty="0">
                <a:solidFill>
                  <a:srgbClr val="585858"/>
                </a:solidFill>
                <a:latin typeface="微软雅黑" panose="020B0503020204020204" charset="-122"/>
                <a:cs typeface="微软雅黑" panose="020B0503020204020204" charset="-122"/>
              </a:rPr>
              <a:t>的</a:t>
            </a:r>
            <a:r>
              <a:rPr sz="1050" spc="85" dirty="0">
                <a:solidFill>
                  <a:srgbClr val="585858"/>
                </a:solidFill>
                <a:latin typeface="微软雅黑" panose="020B0503020204020204" charset="-122"/>
                <a:cs typeface="微软雅黑" panose="020B0503020204020204" charset="-122"/>
              </a:rPr>
              <a:t>团</a:t>
            </a:r>
            <a:r>
              <a:rPr sz="1050" spc="100" dirty="0">
                <a:solidFill>
                  <a:srgbClr val="585858"/>
                </a:solidFill>
                <a:latin typeface="微软雅黑" panose="020B0503020204020204" charset="-122"/>
                <a:cs typeface="微软雅黑" panose="020B0503020204020204" charset="-122"/>
              </a:rPr>
              <a:t>队</a:t>
            </a:r>
            <a:r>
              <a:rPr sz="1050" spc="85" dirty="0">
                <a:solidFill>
                  <a:srgbClr val="585858"/>
                </a:solidFill>
                <a:latin typeface="微软雅黑" panose="020B0503020204020204" charset="-122"/>
                <a:cs typeface="微软雅黑" panose="020B0503020204020204" charset="-122"/>
              </a:rPr>
              <a:t>内</a:t>
            </a:r>
            <a:r>
              <a:rPr sz="1050" spc="100" dirty="0">
                <a:solidFill>
                  <a:srgbClr val="585858"/>
                </a:solidFill>
                <a:latin typeface="微软雅黑" panose="020B0503020204020204" charset="-122"/>
                <a:cs typeface="微软雅黑" panose="020B0503020204020204" charset="-122"/>
              </a:rPr>
              <a:t>部</a:t>
            </a:r>
            <a:r>
              <a:rPr sz="1050" dirty="0">
                <a:solidFill>
                  <a:srgbClr val="585858"/>
                </a:solidFill>
                <a:latin typeface="微软雅黑" panose="020B0503020204020204" charset="-122"/>
                <a:cs typeface="微软雅黑" panose="020B0503020204020204" charset="-122"/>
              </a:rPr>
              <a:t>结 </a:t>
            </a:r>
            <a:r>
              <a:rPr sz="1050" spc="100" dirty="0">
                <a:solidFill>
                  <a:srgbClr val="585858"/>
                </a:solidFill>
                <a:latin typeface="微软雅黑" panose="020B0503020204020204" charset="-122"/>
                <a:cs typeface="微软雅黑" panose="020B0503020204020204" charset="-122"/>
              </a:rPr>
              <a:t>构复</a:t>
            </a:r>
            <a:r>
              <a:rPr sz="1050" spc="85" dirty="0">
                <a:solidFill>
                  <a:srgbClr val="585858"/>
                </a:solidFill>
                <a:latin typeface="微软雅黑" panose="020B0503020204020204" charset="-122"/>
                <a:cs typeface="微软雅黑" panose="020B0503020204020204" charset="-122"/>
              </a:rPr>
              <a:t>杂</a:t>
            </a:r>
            <a:r>
              <a:rPr sz="1050" spc="5" dirty="0">
                <a:solidFill>
                  <a:srgbClr val="585858"/>
                </a:solidFill>
                <a:latin typeface="微软雅黑" panose="020B0503020204020204" charset="-122"/>
                <a:cs typeface="微软雅黑" panose="020B0503020204020204" charset="-122"/>
              </a:rPr>
              <a:t>，</a:t>
            </a:r>
            <a:r>
              <a:rPr sz="1050" spc="-215" dirty="0">
                <a:solidFill>
                  <a:srgbClr val="585858"/>
                </a:solidFill>
                <a:latin typeface="微软雅黑" panose="020B0503020204020204" charset="-122"/>
                <a:cs typeface="微软雅黑" panose="020B0503020204020204" charset="-122"/>
              </a:rPr>
              <a:t> </a:t>
            </a:r>
            <a:r>
              <a:rPr sz="1050" spc="100" dirty="0">
                <a:solidFill>
                  <a:srgbClr val="585858"/>
                </a:solidFill>
                <a:latin typeface="微软雅黑" panose="020B0503020204020204" charset="-122"/>
                <a:cs typeface="微软雅黑" panose="020B0503020204020204" charset="-122"/>
              </a:rPr>
              <a:t>工</a:t>
            </a:r>
            <a:r>
              <a:rPr sz="1050" spc="85" dirty="0">
                <a:solidFill>
                  <a:srgbClr val="585858"/>
                </a:solidFill>
                <a:latin typeface="微软雅黑" panose="020B0503020204020204" charset="-122"/>
                <a:cs typeface="微软雅黑" panose="020B0503020204020204" charset="-122"/>
              </a:rPr>
              <a:t>作</a:t>
            </a:r>
            <a:r>
              <a:rPr sz="1050" spc="100" dirty="0">
                <a:solidFill>
                  <a:srgbClr val="585858"/>
                </a:solidFill>
                <a:latin typeface="微软雅黑" panose="020B0503020204020204" charset="-122"/>
                <a:cs typeface="微软雅黑" panose="020B0503020204020204" charset="-122"/>
              </a:rPr>
              <a:t>流</a:t>
            </a:r>
            <a:r>
              <a:rPr sz="1050" spc="85" dirty="0">
                <a:solidFill>
                  <a:srgbClr val="585858"/>
                </a:solidFill>
                <a:latin typeface="微软雅黑" panose="020B0503020204020204" charset="-122"/>
                <a:cs typeface="微软雅黑" panose="020B0503020204020204" charset="-122"/>
              </a:rPr>
              <a:t>结</a:t>
            </a:r>
            <a:r>
              <a:rPr sz="1050" spc="100" dirty="0">
                <a:solidFill>
                  <a:srgbClr val="585858"/>
                </a:solidFill>
                <a:latin typeface="微软雅黑" panose="020B0503020204020204" charset="-122"/>
                <a:cs typeface="微软雅黑" panose="020B0503020204020204" charset="-122"/>
              </a:rPr>
              <a:t>构</a:t>
            </a:r>
            <a:r>
              <a:rPr sz="1050" dirty="0">
                <a:solidFill>
                  <a:srgbClr val="585858"/>
                </a:solidFill>
                <a:latin typeface="微软雅黑" panose="020B0503020204020204" charset="-122"/>
                <a:cs typeface="微软雅黑" panose="020B0503020204020204" charset="-122"/>
              </a:rPr>
              <a:t>不 </a:t>
            </a:r>
            <a:r>
              <a:rPr sz="1050" spc="100" dirty="0">
                <a:solidFill>
                  <a:srgbClr val="585858"/>
                </a:solidFill>
                <a:latin typeface="微软雅黑" panose="020B0503020204020204" charset="-122"/>
                <a:cs typeface="微软雅黑" panose="020B0503020204020204" charset="-122"/>
              </a:rPr>
              <a:t>清晰</a:t>
            </a:r>
            <a:r>
              <a:rPr sz="1050" spc="85" dirty="0">
                <a:solidFill>
                  <a:srgbClr val="585858"/>
                </a:solidFill>
                <a:latin typeface="微软雅黑" panose="020B0503020204020204" charset="-122"/>
                <a:cs typeface="微软雅黑" panose="020B0503020204020204" charset="-122"/>
              </a:rPr>
              <a:t>，</a:t>
            </a:r>
            <a:r>
              <a:rPr sz="1050" spc="100" dirty="0">
                <a:solidFill>
                  <a:srgbClr val="585858"/>
                </a:solidFill>
                <a:latin typeface="微软雅黑" panose="020B0503020204020204" charset="-122"/>
                <a:cs typeface="微软雅黑" panose="020B0503020204020204" charset="-122"/>
              </a:rPr>
              <a:t>如果</a:t>
            </a:r>
            <a:r>
              <a:rPr sz="1050" spc="85" dirty="0">
                <a:solidFill>
                  <a:srgbClr val="585858"/>
                </a:solidFill>
                <a:latin typeface="微软雅黑" panose="020B0503020204020204" charset="-122"/>
                <a:cs typeface="微软雅黑" panose="020B0503020204020204" charset="-122"/>
              </a:rPr>
              <a:t>以</a:t>
            </a:r>
            <a:r>
              <a:rPr sz="1050" spc="100" dirty="0">
                <a:solidFill>
                  <a:srgbClr val="585858"/>
                </a:solidFill>
                <a:latin typeface="微软雅黑" panose="020B0503020204020204" charset="-122"/>
                <a:cs typeface="微软雅黑" panose="020B0503020204020204" charset="-122"/>
              </a:rPr>
              <a:t>整</a:t>
            </a:r>
            <a:r>
              <a:rPr sz="1050" spc="85" dirty="0">
                <a:solidFill>
                  <a:srgbClr val="585858"/>
                </a:solidFill>
                <a:latin typeface="微软雅黑" panose="020B0503020204020204" charset="-122"/>
                <a:cs typeface="微软雅黑" panose="020B0503020204020204" charset="-122"/>
              </a:rPr>
              <a:t>体</a:t>
            </a:r>
            <a:r>
              <a:rPr sz="1050" spc="100" dirty="0">
                <a:solidFill>
                  <a:srgbClr val="585858"/>
                </a:solidFill>
                <a:latin typeface="微软雅黑" panose="020B0503020204020204" charset="-122"/>
                <a:cs typeface="微软雅黑" panose="020B0503020204020204" charset="-122"/>
              </a:rPr>
              <a:t>为</a:t>
            </a:r>
            <a:r>
              <a:rPr sz="1050" dirty="0">
                <a:solidFill>
                  <a:srgbClr val="585858"/>
                </a:solidFill>
                <a:latin typeface="微软雅黑" panose="020B0503020204020204" charset="-122"/>
                <a:cs typeface="微软雅黑" panose="020B0503020204020204" charset="-122"/>
              </a:rPr>
              <a:t>单 </a:t>
            </a:r>
            <a:r>
              <a:rPr sz="1050" spc="5" dirty="0">
                <a:solidFill>
                  <a:srgbClr val="585858"/>
                </a:solidFill>
                <a:latin typeface="微软雅黑" panose="020B0503020204020204" charset="-122"/>
                <a:cs typeface="微软雅黑" panose="020B0503020204020204" charset="-122"/>
              </a:rPr>
              <a:t>位</a:t>
            </a:r>
            <a:r>
              <a:rPr sz="1050" spc="15" dirty="0">
                <a:solidFill>
                  <a:srgbClr val="585858"/>
                </a:solidFill>
                <a:latin typeface="微软雅黑" panose="020B0503020204020204" charset="-122"/>
                <a:cs typeface="微软雅黑" panose="020B0503020204020204" charset="-122"/>
              </a:rPr>
              <a:t>构</a:t>
            </a:r>
            <a:r>
              <a:rPr sz="1050" dirty="0">
                <a:solidFill>
                  <a:srgbClr val="585858"/>
                </a:solidFill>
                <a:latin typeface="微软雅黑" panose="020B0503020204020204" charset="-122"/>
                <a:cs typeface="微软雅黑" panose="020B0503020204020204" charset="-122"/>
              </a:rPr>
              <a:t>建</a:t>
            </a:r>
            <a:r>
              <a:rPr sz="1050" spc="5" dirty="0">
                <a:solidFill>
                  <a:srgbClr val="585858"/>
                </a:solidFill>
                <a:latin typeface="微软雅黑" panose="020B0503020204020204" charset="-122"/>
                <a:cs typeface="微软雅黑" panose="020B0503020204020204" charset="-122"/>
              </a:rPr>
              <a:t>De</a:t>
            </a:r>
            <a:r>
              <a:rPr sz="1050" spc="-20" dirty="0">
                <a:solidFill>
                  <a:srgbClr val="585858"/>
                </a:solidFill>
                <a:latin typeface="微软雅黑" panose="020B0503020204020204" charset="-122"/>
                <a:cs typeface="微软雅黑" panose="020B0503020204020204" charset="-122"/>
              </a:rPr>
              <a:t>v</a:t>
            </a:r>
            <a:r>
              <a:rPr sz="1050" spc="5" dirty="0">
                <a:solidFill>
                  <a:srgbClr val="585858"/>
                </a:solidFill>
                <a:latin typeface="微软雅黑" panose="020B0503020204020204" charset="-122"/>
                <a:cs typeface="微软雅黑" panose="020B0503020204020204" charset="-122"/>
              </a:rPr>
              <a:t>Op</a:t>
            </a:r>
            <a:r>
              <a:rPr sz="1050" spc="-5" dirty="0">
                <a:solidFill>
                  <a:srgbClr val="585858"/>
                </a:solidFill>
                <a:latin typeface="微软雅黑" panose="020B0503020204020204" charset="-122"/>
                <a:cs typeface="微软雅黑" panose="020B0503020204020204" charset="-122"/>
              </a:rPr>
              <a:t>s</a:t>
            </a:r>
            <a:r>
              <a:rPr sz="1050" spc="5" dirty="0">
                <a:solidFill>
                  <a:srgbClr val="585858"/>
                </a:solidFill>
                <a:latin typeface="微软雅黑" panose="020B0503020204020204" charset="-122"/>
                <a:cs typeface="微软雅黑" panose="020B0503020204020204" charset="-122"/>
              </a:rPr>
              <a:t>框</a:t>
            </a:r>
            <a:r>
              <a:rPr sz="1050" spc="-5" dirty="0">
                <a:solidFill>
                  <a:srgbClr val="585858"/>
                </a:solidFill>
                <a:latin typeface="微软雅黑" panose="020B0503020204020204" charset="-122"/>
                <a:cs typeface="微软雅黑" panose="020B0503020204020204" charset="-122"/>
              </a:rPr>
              <a:t>架</a:t>
            </a:r>
            <a:r>
              <a:rPr sz="1050" spc="10" dirty="0">
                <a:solidFill>
                  <a:srgbClr val="585858"/>
                </a:solidFill>
                <a:latin typeface="微软雅黑" panose="020B0503020204020204" charset="-122"/>
                <a:cs typeface="微软雅黑" panose="020B0503020204020204" charset="-122"/>
              </a:rPr>
              <a:t>会</a:t>
            </a:r>
            <a:r>
              <a:rPr sz="1050" spc="5" dirty="0">
                <a:solidFill>
                  <a:srgbClr val="585858"/>
                </a:solidFill>
                <a:latin typeface="微软雅黑" panose="020B0503020204020204" charset="-122"/>
                <a:cs typeface="微软雅黑" panose="020B0503020204020204" charset="-122"/>
              </a:rPr>
              <a:t>大 </a:t>
            </a:r>
            <a:r>
              <a:rPr sz="1050" spc="100" dirty="0">
                <a:solidFill>
                  <a:srgbClr val="585858"/>
                </a:solidFill>
                <a:latin typeface="微软雅黑" panose="020B0503020204020204" charset="-122"/>
                <a:cs typeface="微软雅黑" panose="020B0503020204020204" charset="-122"/>
              </a:rPr>
              <a:t>大增</a:t>
            </a:r>
            <a:r>
              <a:rPr sz="1050" spc="90" dirty="0">
                <a:solidFill>
                  <a:srgbClr val="585858"/>
                </a:solidFill>
                <a:latin typeface="微软雅黑" panose="020B0503020204020204" charset="-122"/>
                <a:cs typeface="微软雅黑" panose="020B0503020204020204" charset="-122"/>
              </a:rPr>
              <a:t>加</a:t>
            </a:r>
            <a:r>
              <a:rPr sz="1050" spc="100" dirty="0">
                <a:solidFill>
                  <a:srgbClr val="585858"/>
                </a:solidFill>
                <a:latin typeface="微软雅黑" panose="020B0503020204020204" charset="-122"/>
                <a:cs typeface="微软雅黑" panose="020B0503020204020204" charset="-122"/>
              </a:rPr>
              <a:t>系统</a:t>
            </a:r>
            <a:r>
              <a:rPr sz="1050" spc="90" dirty="0">
                <a:solidFill>
                  <a:srgbClr val="585858"/>
                </a:solidFill>
                <a:latin typeface="微软雅黑" panose="020B0503020204020204" charset="-122"/>
                <a:cs typeface="微软雅黑" panose="020B0503020204020204" charset="-122"/>
              </a:rPr>
              <a:t>的</a:t>
            </a:r>
            <a:r>
              <a:rPr sz="1050" spc="100" dirty="0">
                <a:solidFill>
                  <a:srgbClr val="585858"/>
                </a:solidFill>
                <a:latin typeface="微软雅黑" panose="020B0503020204020204" charset="-122"/>
                <a:cs typeface="微软雅黑" panose="020B0503020204020204" charset="-122"/>
              </a:rPr>
              <a:t>复</a:t>
            </a:r>
            <a:r>
              <a:rPr sz="1050" spc="90" dirty="0">
                <a:solidFill>
                  <a:srgbClr val="585858"/>
                </a:solidFill>
                <a:latin typeface="微软雅黑" panose="020B0503020204020204" charset="-122"/>
                <a:cs typeface="微软雅黑" panose="020B0503020204020204" charset="-122"/>
              </a:rPr>
              <a:t>杂性</a:t>
            </a:r>
            <a:r>
              <a:rPr sz="1050" spc="5" dirty="0">
                <a:solidFill>
                  <a:srgbClr val="585858"/>
                </a:solidFill>
                <a:latin typeface="微软雅黑" panose="020B0503020204020204" charset="-122"/>
                <a:cs typeface="微软雅黑" panose="020B0503020204020204" charset="-122"/>
              </a:rPr>
              <a:t>， 反而有</a:t>
            </a:r>
            <a:r>
              <a:rPr sz="1050" spc="-5" dirty="0">
                <a:solidFill>
                  <a:srgbClr val="585858"/>
                </a:solidFill>
                <a:latin typeface="微软雅黑" panose="020B0503020204020204" charset="-122"/>
                <a:cs typeface="微软雅黑" panose="020B0503020204020204" charset="-122"/>
              </a:rPr>
              <a:t>违</a:t>
            </a:r>
            <a:r>
              <a:rPr sz="1050" dirty="0">
                <a:solidFill>
                  <a:srgbClr val="585858"/>
                </a:solidFill>
                <a:latin typeface="微软雅黑" panose="020B0503020204020204" charset="-122"/>
                <a:cs typeface="微软雅黑" panose="020B0503020204020204" charset="-122"/>
              </a:rPr>
              <a:t>Dev</a:t>
            </a:r>
            <a:r>
              <a:rPr sz="1050" spc="-15" dirty="0">
                <a:solidFill>
                  <a:srgbClr val="585858"/>
                </a:solidFill>
                <a:latin typeface="微软雅黑" panose="020B0503020204020204" charset="-122"/>
                <a:cs typeface="微软雅黑" panose="020B0503020204020204" charset="-122"/>
              </a:rPr>
              <a:t>O</a:t>
            </a:r>
            <a:r>
              <a:rPr sz="1050" dirty="0">
                <a:solidFill>
                  <a:srgbClr val="585858"/>
                </a:solidFill>
                <a:latin typeface="微软雅黑" panose="020B0503020204020204" charset="-122"/>
                <a:cs typeface="微软雅黑" panose="020B0503020204020204" charset="-122"/>
              </a:rPr>
              <a:t>p</a:t>
            </a:r>
            <a:r>
              <a:rPr sz="1050" spc="-5" dirty="0">
                <a:solidFill>
                  <a:srgbClr val="585858"/>
                </a:solidFill>
                <a:latin typeface="微软雅黑" panose="020B0503020204020204" charset="-122"/>
                <a:cs typeface="微软雅黑" panose="020B0503020204020204" charset="-122"/>
              </a:rPr>
              <a:t>s</a:t>
            </a:r>
            <a:r>
              <a:rPr sz="1050" spc="5" dirty="0">
                <a:solidFill>
                  <a:srgbClr val="585858"/>
                </a:solidFill>
                <a:latin typeface="微软雅黑" panose="020B0503020204020204" charset="-122"/>
                <a:cs typeface="微软雅黑" panose="020B0503020204020204" charset="-122"/>
              </a:rPr>
              <a:t>的</a:t>
            </a:r>
            <a:r>
              <a:rPr sz="1050" spc="-10" dirty="0">
                <a:solidFill>
                  <a:srgbClr val="585858"/>
                </a:solidFill>
                <a:latin typeface="微软雅黑" panose="020B0503020204020204" charset="-122"/>
                <a:cs typeface="微软雅黑" panose="020B0503020204020204" charset="-122"/>
              </a:rPr>
              <a:t>初</a:t>
            </a:r>
            <a:r>
              <a:rPr sz="1050" spc="5" dirty="0">
                <a:solidFill>
                  <a:srgbClr val="585858"/>
                </a:solidFill>
                <a:latin typeface="微软雅黑" panose="020B0503020204020204" charset="-122"/>
                <a:cs typeface="微软雅黑" panose="020B0503020204020204" charset="-122"/>
              </a:rPr>
              <a:t>衷</a:t>
            </a:r>
            <a:endParaRPr sz="1050">
              <a:latin typeface="微软雅黑" panose="020B0503020204020204" charset="-122"/>
              <a:cs typeface="微软雅黑" panose="020B0503020204020204" charset="-122"/>
            </a:endParaRPr>
          </a:p>
          <a:p>
            <a:pPr marL="307340" marR="127635" indent="-172720" algn="just">
              <a:lnSpc>
                <a:spcPct val="110000"/>
              </a:lnSpc>
              <a:spcBef>
                <a:spcPts val="5"/>
              </a:spcBef>
              <a:buFont typeface="Arial" panose="020B0604020202020204"/>
              <a:buChar char="•"/>
              <a:tabLst>
                <a:tab pos="307975" algn="l"/>
              </a:tabLst>
            </a:pPr>
            <a:r>
              <a:rPr sz="1050" b="1" spc="100" dirty="0">
                <a:solidFill>
                  <a:srgbClr val="B1D234"/>
                </a:solidFill>
                <a:latin typeface="微软雅黑" panose="020B0503020204020204" charset="-122"/>
                <a:cs typeface="微软雅黑" panose="020B0503020204020204" charset="-122"/>
              </a:rPr>
              <a:t>规模</a:t>
            </a:r>
            <a:r>
              <a:rPr sz="1050" b="1" spc="90" dirty="0">
                <a:solidFill>
                  <a:srgbClr val="B1D234"/>
                </a:solidFill>
                <a:latin typeface="微软雅黑" panose="020B0503020204020204" charset="-122"/>
                <a:cs typeface="微软雅黑" panose="020B0503020204020204" charset="-122"/>
              </a:rPr>
              <a:t>过</a:t>
            </a:r>
            <a:r>
              <a:rPr sz="1050" b="1" spc="95" dirty="0">
                <a:solidFill>
                  <a:srgbClr val="B1D234"/>
                </a:solidFill>
                <a:latin typeface="微软雅黑" panose="020B0503020204020204" charset="-122"/>
                <a:cs typeface="微软雅黑" panose="020B0503020204020204" charset="-122"/>
              </a:rPr>
              <a:t>小</a:t>
            </a:r>
            <a:r>
              <a:rPr sz="1050" spc="100" dirty="0">
                <a:solidFill>
                  <a:srgbClr val="585858"/>
                </a:solidFill>
                <a:latin typeface="微软雅黑" panose="020B0503020204020204" charset="-122"/>
                <a:cs typeface="微软雅黑" panose="020B0503020204020204" charset="-122"/>
              </a:rPr>
              <a:t>的</a:t>
            </a:r>
            <a:r>
              <a:rPr sz="1050" spc="85" dirty="0">
                <a:solidFill>
                  <a:srgbClr val="585858"/>
                </a:solidFill>
                <a:latin typeface="微软雅黑" panose="020B0503020204020204" charset="-122"/>
                <a:cs typeface="微软雅黑" panose="020B0503020204020204" charset="-122"/>
              </a:rPr>
              <a:t>团</a:t>
            </a:r>
            <a:r>
              <a:rPr sz="1050" spc="100" dirty="0">
                <a:solidFill>
                  <a:srgbClr val="585858"/>
                </a:solidFill>
                <a:latin typeface="微软雅黑" panose="020B0503020204020204" charset="-122"/>
                <a:cs typeface="微软雅黑" panose="020B0503020204020204" charset="-122"/>
              </a:rPr>
              <a:t>队</a:t>
            </a:r>
            <a:r>
              <a:rPr sz="1050" spc="85" dirty="0">
                <a:solidFill>
                  <a:srgbClr val="585858"/>
                </a:solidFill>
                <a:latin typeface="微软雅黑" panose="020B0503020204020204" charset="-122"/>
                <a:cs typeface="微软雅黑" panose="020B0503020204020204" charset="-122"/>
              </a:rPr>
              <a:t>分</a:t>
            </a:r>
            <a:r>
              <a:rPr sz="1050" spc="100" dirty="0">
                <a:solidFill>
                  <a:srgbClr val="585858"/>
                </a:solidFill>
                <a:latin typeface="微软雅黑" panose="020B0503020204020204" charset="-122"/>
                <a:cs typeface="微软雅黑" panose="020B0503020204020204" charset="-122"/>
              </a:rPr>
              <a:t>工</a:t>
            </a:r>
            <a:r>
              <a:rPr sz="1050" dirty="0">
                <a:solidFill>
                  <a:srgbClr val="585858"/>
                </a:solidFill>
                <a:latin typeface="微软雅黑" panose="020B0503020204020204" charset="-122"/>
                <a:cs typeface="微软雅黑" panose="020B0503020204020204" charset="-122"/>
              </a:rPr>
              <a:t>和 结</a:t>
            </a:r>
            <a:r>
              <a:rPr sz="1050" spc="20" dirty="0">
                <a:solidFill>
                  <a:srgbClr val="585858"/>
                </a:solidFill>
                <a:latin typeface="微软雅黑" panose="020B0503020204020204" charset="-122"/>
                <a:cs typeface="微软雅黑" panose="020B0503020204020204" charset="-122"/>
              </a:rPr>
              <a:t>构</a:t>
            </a:r>
            <a:r>
              <a:rPr sz="1050" spc="5" dirty="0">
                <a:solidFill>
                  <a:srgbClr val="585858"/>
                </a:solidFill>
                <a:latin typeface="微软雅黑" panose="020B0503020204020204" charset="-122"/>
                <a:cs typeface="微软雅黑" panose="020B0503020204020204" charset="-122"/>
              </a:rPr>
              <a:t>简</a:t>
            </a:r>
            <a:r>
              <a:rPr sz="1050" dirty="0">
                <a:solidFill>
                  <a:srgbClr val="585858"/>
                </a:solidFill>
                <a:latin typeface="微软雅黑" panose="020B0503020204020204" charset="-122"/>
                <a:cs typeface="微软雅黑" panose="020B0503020204020204" charset="-122"/>
              </a:rPr>
              <a:t>单</a:t>
            </a:r>
            <a:r>
              <a:rPr sz="1050" spc="5" dirty="0">
                <a:solidFill>
                  <a:srgbClr val="585858"/>
                </a:solidFill>
                <a:latin typeface="微软雅黑" panose="020B0503020204020204" charset="-122"/>
                <a:cs typeface="微软雅黑" panose="020B0503020204020204" charset="-122"/>
              </a:rPr>
              <a:t>，</a:t>
            </a:r>
            <a:r>
              <a:rPr sz="1050" spc="15" dirty="0">
                <a:solidFill>
                  <a:srgbClr val="585858"/>
                </a:solidFill>
                <a:latin typeface="微软雅黑" panose="020B0503020204020204" charset="-122"/>
                <a:cs typeface="微软雅黑" panose="020B0503020204020204" charset="-122"/>
              </a:rPr>
              <a:t>引</a:t>
            </a:r>
            <a:r>
              <a:rPr sz="1050" dirty="0">
                <a:solidFill>
                  <a:srgbClr val="585858"/>
                </a:solidFill>
                <a:latin typeface="微软雅黑" panose="020B0503020204020204" charset="-122"/>
                <a:cs typeface="微软雅黑" panose="020B0503020204020204" charset="-122"/>
              </a:rPr>
              <a:t>入De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Ops </a:t>
            </a:r>
            <a:r>
              <a:rPr sz="1050" spc="5" dirty="0">
                <a:solidFill>
                  <a:srgbClr val="585858"/>
                </a:solidFill>
                <a:latin typeface="微软雅黑" panose="020B0503020204020204" charset="-122"/>
                <a:cs typeface="微软雅黑" panose="020B0503020204020204" charset="-122"/>
              </a:rPr>
              <a:t>需要考虑成本</a:t>
            </a:r>
            <a:r>
              <a:rPr sz="1050" spc="-5" dirty="0">
                <a:solidFill>
                  <a:srgbClr val="585858"/>
                </a:solidFill>
                <a:latin typeface="微软雅黑" panose="020B0503020204020204" charset="-122"/>
                <a:cs typeface="微软雅黑" panose="020B0503020204020204" charset="-122"/>
              </a:rPr>
              <a:t>效</a:t>
            </a:r>
            <a:r>
              <a:rPr sz="1050" spc="5" dirty="0">
                <a:solidFill>
                  <a:srgbClr val="585858"/>
                </a:solidFill>
                <a:latin typeface="微软雅黑" panose="020B0503020204020204" charset="-122"/>
                <a:cs typeface="微软雅黑" panose="020B0503020204020204" charset="-122"/>
              </a:rPr>
              <a:t>益</a:t>
            </a:r>
            <a:r>
              <a:rPr sz="1050" spc="-5" dirty="0">
                <a:solidFill>
                  <a:srgbClr val="585858"/>
                </a:solidFill>
                <a:latin typeface="微软雅黑" panose="020B0503020204020204" charset="-122"/>
                <a:cs typeface="微软雅黑" panose="020B0503020204020204" charset="-122"/>
              </a:rPr>
              <a:t>问</a:t>
            </a:r>
            <a:r>
              <a:rPr sz="1050" spc="5" dirty="0">
                <a:solidFill>
                  <a:srgbClr val="585858"/>
                </a:solidFill>
                <a:latin typeface="微软雅黑" panose="020B0503020204020204" charset="-122"/>
                <a:cs typeface="微软雅黑" panose="020B0503020204020204" charset="-122"/>
              </a:rPr>
              <a:t>题</a:t>
            </a:r>
            <a:endParaRPr sz="1050">
              <a:latin typeface="微软雅黑" panose="020B0503020204020204" charset="-122"/>
              <a:cs typeface="微软雅黑" panose="020B0503020204020204" charset="-122"/>
            </a:endParaRPr>
          </a:p>
          <a:p>
            <a:pPr marL="307340" marR="127635" indent="-172720" algn="just">
              <a:lnSpc>
                <a:spcPts val="1390"/>
              </a:lnSpc>
              <a:spcBef>
                <a:spcPts val="60"/>
              </a:spcBef>
              <a:buFont typeface="Arial" panose="020B0604020202020204"/>
              <a:buChar char="•"/>
              <a:tabLst>
                <a:tab pos="307975" algn="l"/>
              </a:tabLst>
            </a:pPr>
            <a:r>
              <a:rPr sz="1050" spc="100" dirty="0">
                <a:solidFill>
                  <a:srgbClr val="585858"/>
                </a:solidFill>
                <a:latin typeface="微软雅黑" panose="020B0503020204020204" charset="-122"/>
                <a:cs typeface="微软雅黑" panose="020B0503020204020204" charset="-122"/>
              </a:rPr>
              <a:t>从实</a:t>
            </a:r>
            <a:r>
              <a:rPr sz="1050" spc="90" dirty="0">
                <a:solidFill>
                  <a:srgbClr val="585858"/>
                </a:solidFill>
                <a:latin typeface="微软雅黑" panose="020B0503020204020204" charset="-122"/>
                <a:cs typeface="微软雅黑" panose="020B0503020204020204" charset="-122"/>
              </a:rPr>
              <a:t>践</a:t>
            </a:r>
            <a:r>
              <a:rPr sz="1050" spc="100" dirty="0">
                <a:solidFill>
                  <a:srgbClr val="585858"/>
                </a:solidFill>
                <a:latin typeface="微软雅黑" panose="020B0503020204020204" charset="-122"/>
                <a:cs typeface="微软雅黑" panose="020B0503020204020204" charset="-122"/>
              </a:rPr>
              <a:t>经验</a:t>
            </a:r>
            <a:r>
              <a:rPr sz="1050" spc="90" dirty="0">
                <a:solidFill>
                  <a:srgbClr val="585858"/>
                </a:solidFill>
                <a:latin typeface="微软雅黑" panose="020B0503020204020204" charset="-122"/>
                <a:cs typeface="微软雅黑" panose="020B0503020204020204" charset="-122"/>
              </a:rPr>
              <a:t>上</a:t>
            </a:r>
            <a:r>
              <a:rPr sz="1050" spc="95" dirty="0">
                <a:solidFill>
                  <a:srgbClr val="585858"/>
                </a:solidFill>
                <a:latin typeface="微软雅黑" panose="020B0503020204020204" charset="-122"/>
                <a:cs typeface="微软雅黑" panose="020B0503020204020204" charset="-122"/>
              </a:rPr>
              <a:t>看</a:t>
            </a:r>
            <a:r>
              <a:rPr sz="1050" spc="85" dirty="0">
                <a:solidFill>
                  <a:srgbClr val="585858"/>
                </a:solidFill>
                <a:latin typeface="微软雅黑" panose="020B0503020204020204" charset="-122"/>
                <a:cs typeface="微软雅黑" panose="020B0503020204020204" charset="-122"/>
              </a:rPr>
              <a:t>，</a:t>
            </a:r>
            <a:r>
              <a:rPr sz="1050" spc="5" dirty="0">
                <a:solidFill>
                  <a:srgbClr val="585858"/>
                </a:solidFill>
                <a:latin typeface="微软雅黑" panose="020B0503020204020204" charset="-122"/>
                <a:cs typeface="微软雅黑" panose="020B0503020204020204" charset="-122"/>
              </a:rPr>
              <a:t>（</a:t>
            </a:r>
            <a:r>
              <a:rPr sz="1050" spc="-215" dirty="0">
                <a:solidFill>
                  <a:srgbClr val="585858"/>
                </a:solidFill>
                <a:latin typeface="微软雅黑" panose="020B0503020204020204" charset="-122"/>
                <a:cs typeface="微软雅黑" panose="020B0503020204020204" charset="-122"/>
              </a:rPr>
              <a:t> </a:t>
            </a:r>
            <a:r>
              <a:rPr sz="1050" dirty="0">
                <a:solidFill>
                  <a:srgbClr val="585858"/>
                </a:solidFill>
                <a:latin typeface="微软雅黑" panose="020B0503020204020204" charset="-122"/>
                <a:cs typeface="微软雅黑" panose="020B0503020204020204" charset="-122"/>
              </a:rPr>
              <a:t>单 </a:t>
            </a:r>
            <a:r>
              <a:rPr sz="1050" spc="135" dirty="0">
                <a:solidFill>
                  <a:srgbClr val="585858"/>
                </a:solidFill>
                <a:latin typeface="微软雅黑" panose="020B0503020204020204" charset="-122"/>
                <a:cs typeface="微软雅黑" panose="020B0503020204020204" charset="-122"/>
              </a:rPr>
              <a:t>个</a:t>
            </a:r>
            <a:r>
              <a:rPr sz="1050" spc="5" dirty="0">
                <a:solidFill>
                  <a:srgbClr val="585858"/>
                </a:solidFill>
                <a:latin typeface="微软雅黑" panose="020B0503020204020204" charset="-122"/>
                <a:cs typeface="微软雅黑" panose="020B0503020204020204" charset="-122"/>
              </a:rPr>
              <a:t>）</a:t>
            </a:r>
            <a:r>
              <a:rPr sz="1050" spc="-235" dirty="0">
                <a:solidFill>
                  <a:srgbClr val="585858"/>
                </a:solidFill>
                <a:latin typeface="微软雅黑" panose="020B0503020204020204" charset="-122"/>
                <a:cs typeface="微软雅黑" panose="020B0503020204020204" charset="-122"/>
              </a:rPr>
              <a:t> </a:t>
            </a:r>
            <a:r>
              <a:rPr sz="1050" spc="135" dirty="0">
                <a:solidFill>
                  <a:srgbClr val="585858"/>
                </a:solidFill>
                <a:latin typeface="微软雅黑" panose="020B0503020204020204" charset="-122"/>
                <a:cs typeface="微软雅黑" panose="020B0503020204020204" charset="-122"/>
              </a:rPr>
              <a:t>团队规模在</a:t>
            </a:r>
            <a:r>
              <a:rPr sz="1050" b="1" spc="-5" dirty="0">
                <a:solidFill>
                  <a:srgbClr val="B1D234"/>
                </a:solidFill>
                <a:latin typeface="微软雅黑" panose="020B0503020204020204" charset="-122"/>
                <a:cs typeface="微软雅黑" panose="020B0503020204020204" charset="-122"/>
              </a:rPr>
              <a:t>10-20</a:t>
            </a:r>
            <a:endParaRPr sz="1050">
              <a:latin typeface="微软雅黑" panose="020B0503020204020204" charset="-122"/>
              <a:cs typeface="微软雅黑" panose="020B0503020204020204" charset="-122"/>
            </a:endParaRPr>
          </a:p>
          <a:p>
            <a:pPr marL="307340">
              <a:lnSpc>
                <a:spcPct val="100000"/>
              </a:lnSpc>
              <a:spcBef>
                <a:spcPts val="55"/>
              </a:spcBef>
            </a:pPr>
            <a:r>
              <a:rPr sz="1050" b="1" spc="5" dirty="0">
                <a:solidFill>
                  <a:srgbClr val="B1D234"/>
                </a:solidFill>
                <a:latin typeface="微软雅黑" panose="020B0503020204020204" charset="-122"/>
                <a:cs typeface="微软雅黑" panose="020B0503020204020204" charset="-122"/>
              </a:rPr>
              <a:t>人</a:t>
            </a:r>
            <a:r>
              <a:rPr sz="1050" b="1" spc="-90" dirty="0">
                <a:solidFill>
                  <a:srgbClr val="B1D234"/>
                </a:solidFill>
                <a:latin typeface="微软雅黑" panose="020B0503020204020204" charset="-122"/>
                <a:cs typeface="微软雅黑" panose="020B0503020204020204" charset="-122"/>
              </a:rPr>
              <a:t> </a:t>
            </a:r>
            <a:r>
              <a:rPr sz="1050" spc="240" dirty="0">
                <a:solidFill>
                  <a:srgbClr val="585858"/>
                </a:solidFill>
                <a:latin typeface="微软雅黑" panose="020B0503020204020204" charset="-122"/>
                <a:cs typeface="微软雅黑" panose="020B0503020204020204" charset="-122"/>
              </a:rPr>
              <a:t>能</a:t>
            </a:r>
            <a:r>
              <a:rPr sz="1050" spc="225" dirty="0">
                <a:solidFill>
                  <a:srgbClr val="585858"/>
                </a:solidFill>
                <a:latin typeface="微软雅黑" panose="020B0503020204020204" charset="-122"/>
                <a:cs typeface="微软雅黑" panose="020B0503020204020204" charset="-122"/>
              </a:rPr>
              <a:t>够</a:t>
            </a:r>
            <a:r>
              <a:rPr sz="1050" spc="240" dirty="0">
                <a:solidFill>
                  <a:srgbClr val="585858"/>
                </a:solidFill>
                <a:latin typeface="微软雅黑" panose="020B0503020204020204" charset="-122"/>
                <a:cs typeface="微软雅黑" panose="020B0503020204020204" charset="-122"/>
              </a:rPr>
              <a:t>更</a:t>
            </a:r>
            <a:r>
              <a:rPr sz="1050" spc="225" dirty="0">
                <a:solidFill>
                  <a:srgbClr val="585858"/>
                </a:solidFill>
                <a:latin typeface="微软雅黑" panose="020B0503020204020204" charset="-122"/>
                <a:cs typeface="微软雅黑" panose="020B0503020204020204" charset="-122"/>
              </a:rPr>
              <a:t>充</a:t>
            </a:r>
            <a:r>
              <a:rPr sz="1050" spc="240" dirty="0">
                <a:solidFill>
                  <a:srgbClr val="585858"/>
                </a:solidFill>
                <a:latin typeface="微软雅黑" panose="020B0503020204020204" charset="-122"/>
                <a:cs typeface="微软雅黑" panose="020B0503020204020204" charset="-122"/>
              </a:rPr>
              <a:t>分</a:t>
            </a:r>
            <a:r>
              <a:rPr sz="1050" spc="225" dirty="0">
                <a:solidFill>
                  <a:srgbClr val="585858"/>
                </a:solidFill>
                <a:latin typeface="微软雅黑" panose="020B0503020204020204" charset="-122"/>
                <a:cs typeface="微软雅黑" panose="020B0503020204020204" charset="-122"/>
              </a:rPr>
              <a:t>地</a:t>
            </a:r>
            <a:r>
              <a:rPr sz="1050" spc="240" dirty="0">
                <a:solidFill>
                  <a:srgbClr val="585858"/>
                </a:solidFill>
                <a:latin typeface="微软雅黑" panose="020B0503020204020204" charset="-122"/>
                <a:cs typeface="微软雅黑" panose="020B0503020204020204" charset="-122"/>
              </a:rPr>
              <a:t>发</a:t>
            </a:r>
            <a:r>
              <a:rPr sz="1050" spc="5" dirty="0">
                <a:solidFill>
                  <a:srgbClr val="585858"/>
                </a:solidFill>
                <a:latin typeface="微软雅黑" panose="020B0503020204020204" charset="-122"/>
                <a:cs typeface="微软雅黑" panose="020B0503020204020204" charset="-122"/>
              </a:rPr>
              <a:t>挥</a:t>
            </a:r>
            <a:endParaRPr sz="1050">
              <a:latin typeface="微软雅黑" panose="020B0503020204020204" charset="-122"/>
              <a:cs typeface="微软雅黑" panose="020B0503020204020204" charset="-122"/>
            </a:endParaRPr>
          </a:p>
          <a:p>
            <a:pPr marL="307340" marR="127635">
              <a:lnSpc>
                <a:spcPct val="110000"/>
              </a:lnSpc>
              <a:spcBef>
                <a:spcPts val="15"/>
              </a:spcBef>
            </a:pPr>
            <a:r>
              <a:rPr sz="1050" dirty="0">
                <a:solidFill>
                  <a:srgbClr val="585858"/>
                </a:solidFill>
                <a:latin typeface="微软雅黑" panose="020B0503020204020204" charset="-122"/>
                <a:cs typeface="微软雅黑" panose="020B0503020204020204" charset="-122"/>
              </a:rPr>
              <a:t>De</a:t>
            </a:r>
            <a:r>
              <a:rPr sz="1050" spc="-15" dirty="0">
                <a:solidFill>
                  <a:srgbClr val="585858"/>
                </a:solidFill>
                <a:latin typeface="微软雅黑" panose="020B0503020204020204" charset="-122"/>
                <a:cs typeface="微软雅黑" panose="020B0503020204020204" charset="-122"/>
              </a:rPr>
              <a:t>v</a:t>
            </a:r>
            <a:r>
              <a:rPr sz="1050" dirty="0">
                <a:solidFill>
                  <a:srgbClr val="585858"/>
                </a:solidFill>
                <a:latin typeface="微软雅黑" panose="020B0503020204020204" charset="-122"/>
                <a:cs typeface="微软雅黑" panose="020B0503020204020204" charset="-122"/>
              </a:rPr>
              <a:t>Ops的</a:t>
            </a:r>
            <a:r>
              <a:rPr sz="1050" spc="15" dirty="0">
                <a:solidFill>
                  <a:srgbClr val="585858"/>
                </a:solidFill>
                <a:latin typeface="微软雅黑" panose="020B0503020204020204" charset="-122"/>
                <a:cs typeface="微软雅黑" panose="020B0503020204020204" charset="-122"/>
              </a:rPr>
              <a:t>效</a:t>
            </a:r>
            <a:r>
              <a:rPr sz="1050" spc="5" dirty="0">
                <a:solidFill>
                  <a:srgbClr val="585858"/>
                </a:solidFill>
                <a:latin typeface="微软雅黑" panose="020B0503020204020204" charset="-122"/>
                <a:cs typeface="微软雅黑" panose="020B0503020204020204" charset="-122"/>
              </a:rPr>
              <a:t>用，对</a:t>
            </a:r>
            <a:r>
              <a:rPr sz="1050" spc="15" dirty="0">
                <a:solidFill>
                  <a:srgbClr val="585858"/>
                </a:solidFill>
                <a:latin typeface="微软雅黑" panose="020B0503020204020204" charset="-122"/>
                <a:cs typeface="微软雅黑" panose="020B0503020204020204" charset="-122"/>
              </a:rPr>
              <a:t>团</a:t>
            </a:r>
            <a:r>
              <a:rPr sz="1050" dirty="0">
                <a:solidFill>
                  <a:srgbClr val="585858"/>
                </a:solidFill>
                <a:latin typeface="微软雅黑" panose="020B0503020204020204" charset="-122"/>
                <a:cs typeface="微软雅黑" panose="020B0503020204020204" charset="-122"/>
              </a:rPr>
              <a:t>队 </a:t>
            </a:r>
            <a:r>
              <a:rPr sz="1050" spc="5" dirty="0">
                <a:solidFill>
                  <a:srgbClr val="585858"/>
                </a:solidFill>
                <a:latin typeface="微软雅黑" panose="020B0503020204020204" charset="-122"/>
                <a:cs typeface="微软雅黑" panose="020B0503020204020204" charset="-122"/>
              </a:rPr>
              <a:t>效率的增益最</a:t>
            </a:r>
            <a:r>
              <a:rPr sz="1050" spc="-5" dirty="0">
                <a:solidFill>
                  <a:srgbClr val="585858"/>
                </a:solidFill>
                <a:latin typeface="微软雅黑" panose="020B0503020204020204" charset="-122"/>
                <a:cs typeface="微软雅黑" panose="020B0503020204020204" charset="-122"/>
              </a:rPr>
              <a:t>为</a:t>
            </a:r>
            <a:r>
              <a:rPr sz="1050" spc="5" dirty="0">
                <a:solidFill>
                  <a:srgbClr val="585858"/>
                </a:solidFill>
                <a:latin typeface="微软雅黑" panose="020B0503020204020204" charset="-122"/>
                <a:cs typeface="微软雅黑" panose="020B0503020204020204" charset="-122"/>
              </a:rPr>
              <a:t>显著</a:t>
            </a:r>
            <a:endParaRPr sz="1050">
              <a:latin typeface="微软雅黑" panose="020B0503020204020204" charset="-122"/>
              <a:cs typeface="微软雅黑" panose="020B0503020204020204" charset="-122"/>
            </a:endParaRPr>
          </a:p>
        </p:txBody>
      </p:sp>
      <p:sp>
        <p:nvSpPr>
          <p:cNvPr id="27" name="object 27"/>
          <p:cNvSpPr/>
          <p:nvPr/>
        </p:nvSpPr>
        <p:spPr>
          <a:xfrm>
            <a:off x="655319" y="3429000"/>
            <a:ext cx="349250" cy="2860675"/>
          </a:xfrm>
          <a:custGeom>
            <a:avLst/>
            <a:gdLst/>
            <a:ahLst/>
            <a:cxnLst/>
            <a:rect l="l" t="t" r="r" b="b"/>
            <a:pathLst>
              <a:path w="349250" h="2860675">
                <a:moveTo>
                  <a:pt x="0" y="2860548"/>
                </a:moveTo>
                <a:lnTo>
                  <a:pt x="348995" y="2860548"/>
                </a:lnTo>
                <a:lnTo>
                  <a:pt x="348995" y="0"/>
                </a:lnTo>
                <a:lnTo>
                  <a:pt x="0" y="0"/>
                </a:lnTo>
                <a:lnTo>
                  <a:pt x="0" y="2860548"/>
                </a:lnTo>
                <a:close/>
              </a:path>
            </a:pathLst>
          </a:custGeom>
          <a:solidFill>
            <a:srgbClr val="BEBEBE"/>
          </a:solidFill>
        </p:spPr>
        <p:txBody>
          <a:bodyPr wrap="square" lIns="0" tIns="0" rIns="0" bIns="0" rtlCol="0"/>
          <a:lstStyle/>
          <a:p/>
        </p:txBody>
      </p:sp>
      <p:sp>
        <p:nvSpPr>
          <p:cNvPr id="28" name="object 28"/>
          <p:cNvSpPr/>
          <p:nvPr/>
        </p:nvSpPr>
        <p:spPr>
          <a:xfrm>
            <a:off x="655319" y="3429000"/>
            <a:ext cx="368935" cy="2860675"/>
          </a:xfrm>
          <a:custGeom>
            <a:avLst/>
            <a:gdLst/>
            <a:ahLst/>
            <a:cxnLst/>
            <a:rect l="l" t="t" r="r" b="b"/>
            <a:pathLst>
              <a:path w="368934" h="2860675">
                <a:moveTo>
                  <a:pt x="0" y="2860548"/>
                </a:moveTo>
                <a:lnTo>
                  <a:pt x="368808" y="2860548"/>
                </a:lnTo>
                <a:lnTo>
                  <a:pt x="368808" y="0"/>
                </a:lnTo>
                <a:lnTo>
                  <a:pt x="0" y="0"/>
                </a:lnTo>
                <a:lnTo>
                  <a:pt x="0" y="2860548"/>
                </a:lnTo>
              </a:path>
            </a:pathLst>
          </a:custGeom>
          <a:ln w="3175">
            <a:solidFill>
              <a:srgbClr val="BEBEBE"/>
            </a:solidFill>
          </a:ln>
        </p:spPr>
        <p:txBody>
          <a:bodyPr wrap="square" lIns="0" tIns="0" rIns="0" bIns="0" rtlCol="0"/>
          <a:lstStyle/>
          <a:p/>
        </p:txBody>
      </p:sp>
      <p:sp>
        <p:nvSpPr>
          <p:cNvPr id="29" name="object 29"/>
          <p:cNvSpPr txBox="1"/>
          <p:nvPr/>
        </p:nvSpPr>
        <p:spPr>
          <a:xfrm>
            <a:off x="729945" y="5955284"/>
            <a:ext cx="254000" cy="257175"/>
          </a:xfrm>
          <a:prstGeom prst="rect">
            <a:avLst/>
          </a:prstGeom>
        </p:spPr>
        <p:txBody>
          <a:bodyPr vert="vert270" wrap="square" lIns="0" tIns="0" rIns="0" bIns="0" rtlCol="0">
            <a:spAutoFit/>
          </a:bodyPr>
          <a:lstStyle/>
          <a:p>
            <a:pPr marL="12700">
              <a:lnSpc>
                <a:spcPts val="1810"/>
              </a:lnSpc>
            </a:pPr>
            <a:r>
              <a:rPr sz="1800" spc="-5" dirty="0">
                <a:solidFill>
                  <a:srgbClr val="FFFFFF"/>
                </a:solidFill>
                <a:latin typeface="Calibri" panose="020F0502020204030204"/>
                <a:cs typeface="Calibri" panose="020F0502020204030204"/>
              </a:rPr>
              <a:t>01</a:t>
            </a:r>
            <a:endParaRPr sz="1800">
              <a:latin typeface="Calibri" panose="020F0502020204030204"/>
              <a:cs typeface="Calibri" panose="020F0502020204030204"/>
            </a:endParaRPr>
          </a:p>
        </p:txBody>
      </p:sp>
      <p:sp>
        <p:nvSpPr>
          <p:cNvPr id="30" name="object 30"/>
          <p:cNvSpPr/>
          <p:nvPr/>
        </p:nvSpPr>
        <p:spPr>
          <a:xfrm>
            <a:off x="1004316" y="3429000"/>
            <a:ext cx="100965" cy="2860675"/>
          </a:xfrm>
          <a:custGeom>
            <a:avLst/>
            <a:gdLst/>
            <a:ahLst/>
            <a:cxnLst/>
            <a:rect l="l" t="t" r="r" b="b"/>
            <a:pathLst>
              <a:path w="100965" h="2860675">
                <a:moveTo>
                  <a:pt x="0" y="2860548"/>
                </a:moveTo>
                <a:lnTo>
                  <a:pt x="100584" y="2860548"/>
                </a:lnTo>
                <a:lnTo>
                  <a:pt x="100584" y="0"/>
                </a:lnTo>
                <a:lnTo>
                  <a:pt x="0" y="0"/>
                </a:lnTo>
                <a:lnTo>
                  <a:pt x="0" y="2860548"/>
                </a:lnTo>
                <a:close/>
              </a:path>
            </a:pathLst>
          </a:custGeom>
          <a:solidFill>
            <a:srgbClr val="B3D234"/>
          </a:solidFill>
        </p:spPr>
        <p:txBody>
          <a:bodyPr wrap="square" lIns="0" tIns="0" rIns="0" bIns="0" rtlCol="0"/>
          <a:lstStyle/>
          <a:p/>
        </p:txBody>
      </p:sp>
      <p:sp>
        <p:nvSpPr>
          <p:cNvPr id="31" name="object 31"/>
          <p:cNvSpPr/>
          <p:nvPr/>
        </p:nvSpPr>
        <p:spPr>
          <a:xfrm>
            <a:off x="1004316" y="3429000"/>
            <a:ext cx="100965" cy="2860675"/>
          </a:xfrm>
          <a:custGeom>
            <a:avLst/>
            <a:gdLst/>
            <a:ahLst/>
            <a:cxnLst/>
            <a:rect l="l" t="t" r="r" b="b"/>
            <a:pathLst>
              <a:path w="100965" h="2860675">
                <a:moveTo>
                  <a:pt x="0" y="2860548"/>
                </a:moveTo>
                <a:lnTo>
                  <a:pt x="100584" y="2860548"/>
                </a:lnTo>
                <a:lnTo>
                  <a:pt x="100584" y="0"/>
                </a:lnTo>
                <a:lnTo>
                  <a:pt x="0" y="0"/>
                </a:lnTo>
                <a:lnTo>
                  <a:pt x="0" y="2860548"/>
                </a:lnTo>
              </a:path>
            </a:pathLst>
          </a:custGeom>
          <a:ln w="3175">
            <a:solidFill>
              <a:srgbClr val="B3D234"/>
            </a:solidFill>
          </a:ln>
        </p:spPr>
        <p:txBody>
          <a:bodyPr wrap="square" lIns="0" tIns="0" rIns="0" bIns="0" rtlCol="0"/>
          <a:lstStyle/>
          <a:p/>
        </p:txBody>
      </p:sp>
      <p:sp>
        <p:nvSpPr>
          <p:cNvPr id="32" name="object 32"/>
          <p:cNvSpPr/>
          <p:nvPr/>
        </p:nvSpPr>
        <p:spPr>
          <a:xfrm>
            <a:off x="1002791" y="3611879"/>
            <a:ext cx="102235" cy="300355"/>
          </a:xfrm>
          <a:custGeom>
            <a:avLst/>
            <a:gdLst/>
            <a:ahLst/>
            <a:cxnLst/>
            <a:rect l="l" t="t" r="r" b="b"/>
            <a:pathLst>
              <a:path w="102234" h="300354">
                <a:moveTo>
                  <a:pt x="0" y="0"/>
                </a:moveTo>
                <a:lnTo>
                  <a:pt x="0" y="300228"/>
                </a:lnTo>
                <a:lnTo>
                  <a:pt x="102108" y="150114"/>
                </a:lnTo>
                <a:lnTo>
                  <a:pt x="0" y="0"/>
                </a:lnTo>
                <a:close/>
              </a:path>
            </a:pathLst>
          </a:custGeom>
          <a:solidFill>
            <a:srgbClr val="BEBEBE"/>
          </a:solidFill>
        </p:spPr>
        <p:txBody>
          <a:bodyPr wrap="square" lIns="0" tIns="0" rIns="0" bIns="0" rtlCol="0"/>
          <a:lstStyle/>
          <a:p/>
        </p:txBody>
      </p:sp>
      <p:sp>
        <p:nvSpPr>
          <p:cNvPr id="33" name="object 33"/>
          <p:cNvSpPr/>
          <p:nvPr/>
        </p:nvSpPr>
        <p:spPr>
          <a:xfrm>
            <a:off x="1002791" y="3611879"/>
            <a:ext cx="102235" cy="300355"/>
          </a:xfrm>
          <a:custGeom>
            <a:avLst/>
            <a:gdLst/>
            <a:ahLst/>
            <a:cxnLst/>
            <a:rect l="l" t="t" r="r" b="b"/>
            <a:pathLst>
              <a:path w="102234" h="300354">
                <a:moveTo>
                  <a:pt x="0" y="0"/>
                </a:moveTo>
                <a:lnTo>
                  <a:pt x="102108" y="150114"/>
                </a:lnTo>
                <a:lnTo>
                  <a:pt x="0" y="300228"/>
                </a:lnTo>
                <a:lnTo>
                  <a:pt x="0" y="0"/>
                </a:lnTo>
                <a:close/>
              </a:path>
            </a:pathLst>
          </a:custGeom>
          <a:ln w="9525">
            <a:solidFill>
              <a:srgbClr val="BEBEBE"/>
            </a:solidFill>
          </a:ln>
        </p:spPr>
        <p:txBody>
          <a:bodyPr wrap="square" lIns="0" tIns="0" rIns="0" bIns="0" rtlCol="0"/>
          <a:lstStyle/>
          <a:p/>
        </p:txBody>
      </p:sp>
      <p:sp>
        <p:nvSpPr>
          <p:cNvPr id="34" name="object 34"/>
          <p:cNvSpPr/>
          <p:nvPr/>
        </p:nvSpPr>
        <p:spPr>
          <a:xfrm>
            <a:off x="734568" y="3630167"/>
            <a:ext cx="240792" cy="263651"/>
          </a:xfrm>
          <a:prstGeom prst="rect">
            <a:avLst/>
          </a:prstGeom>
          <a:blipFill>
            <a:blip r:embed="rId1" cstate="print"/>
            <a:stretch>
              <a:fillRect/>
            </a:stretch>
          </a:blipFill>
        </p:spPr>
        <p:txBody>
          <a:bodyPr wrap="square" lIns="0" tIns="0" rIns="0" bIns="0" rtlCol="0"/>
          <a:lstStyle/>
          <a:p/>
        </p:txBody>
      </p:sp>
      <p:sp>
        <p:nvSpPr>
          <p:cNvPr id="35" name="object 35"/>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36" name="object 36"/>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37" name="object 37"/>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38" name="object 38"/>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4094479" cy="513715"/>
          </a:xfrm>
          <a:prstGeom prst="rect">
            <a:avLst/>
          </a:prstGeom>
        </p:spPr>
        <p:txBody>
          <a:bodyPr vert="horz" wrap="square" lIns="0" tIns="13335" rIns="0" bIns="0" rtlCol="0">
            <a:spAutoFit/>
          </a:bodyPr>
          <a:lstStyle/>
          <a:p>
            <a:pPr marL="12700">
              <a:lnSpc>
                <a:spcPct val="100000"/>
              </a:lnSpc>
              <a:spcBef>
                <a:spcPts val="105"/>
              </a:spcBef>
            </a:pPr>
            <a:r>
              <a:rPr dirty="0"/>
              <a:t>适用于什么样的企业？</a:t>
            </a:r>
            <a:endParaRPr dirty="0"/>
          </a:p>
        </p:txBody>
      </p:sp>
      <p:sp>
        <p:nvSpPr>
          <p:cNvPr id="5" name="object 5"/>
          <p:cNvSpPr txBox="1"/>
          <p:nvPr/>
        </p:nvSpPr>
        <p:spPr>
          <a:xfrm>
            <a:off x="526795" y="1062685"/>
            <a:ext cx="8171180" cy="219583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业务系统频繁更新的企业引</a:t>
            </a:r>
            <a:r>
              <a:rPr sz="2400" dirty="0">
                <a:solidFill>
                  <a:srgbClr val="585858"/>
                </a:solidFill>
                <a:latin typeface="微软雅黑" panose="020B0503020204020204" charset="-122"/>
                <a:cs typeface="微软雅黑" panose="020B0503020204020204" charset="-122"/>
              </a:rPr>
              <a:t>入</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的价值更加显著</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20" dirty="0">
                <a:solidFill>
                  <a:srgbClr val="585858"/>
                </a:solidFill>
                <a:latin typeface="微软雅黑" panose="020B0503020204020204" charset="-122"/>
                <a:cs typeface="微软雅黑" panose="020B0503020204020204" charset="-122"/>
              </a:rPr>
              <a:t>此处我们讨论的</a:t>
            </a:r>
            <a:r>
              <a:rPr sz="1200" spc="10" dirty="0">
                <a:solidFill>
                  <a:srgbClr val="585858"/>
                </a:solidFill>
                <a:latin typeface="微软雅黑" panose="020B0503020204020204" charset="-122"/>
                <a:cs typeface="微软雅黑" panose="020B0503020204020204" charset="-122"/>
              </a:rPr>
              <a:t>是</a:t>
            </a:r>
            <a:r>
              <a:rPr sz="1200" spc="20" dirty="0">
                <a:solidFill>
                  <a:srgbClr val="585858"/>
                </a:solidFill>
                <a:latin typeface="微软雅黑" panose="020B0503020204020204" charset="-122"/>
                <a:cs typeface="微软雅黑" panose="020B0503020204020204" charset="-122"/>
              </a:rPr>
              <a:t>计</a:t>
            </a:r>
            <a:r>
              <a:rPr sz="1200" spc="10" dirty="0">
                <a:solidFill>
                  <a:srgbClr val="585858"/>
                </a:solidFill>
                <a:latin typeface="微软雅黑" panose="020B0503020204020204" charset="-122"/>
                <a:cs typeface="微软雅黑" panose="020B0503020204020204" charset="-122"/>
              </a:rPr>
              <a:t>划</a:t>
            </a:r>
            <a:r>
              <a:rPr sz="1200" spc="25" dirty="0">
                <a:solidFill>
                  <a:srgbClr val="585858"/>
                </a:solidFill>
                <a:latin typeface="微软雅黑" panose="020B0503020204020204" charset="-122"/>
                <a:cs typeface="微软雅黑" panose="020B0503020204020204" charset="-122"/>
              </a:rPr>
              <a:t>将</a:t>
            </a:r>
            <a:r>
              <a:rPr sz="120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引入</a:t>
            </a:r>
            <a:r>
              <a:rPr sz="1200" spc="10" dirty="0">
                <a:solidFill>
                  <a:srgbClr val="585858"/>
                </a:solidFill>
                <a:latin typeface="微软雅黑" panose="020B0503020204020204" charset="-122"/>
                <a:cs typeface="微软雅黑" panose="020B0503020204020204" charset="-122"/>
              </a:rPr>
              <a:t>内</a:t>
            </a:r>
            <a:r>
              <a:rPr sz="1200" spc="30" dirty="0">
                <a:solidFill>
                  <a:srgbClr val="585858"/>
                </a:solidFill>
                <a:latin typeface="微软雅黑" panose="020B0503020204020204" charset="-122"/>
                <a:cs typeface="微软雅黑" panose="020B0503020204020204" charset="-122"/>
              </a:rPr>
              <a:t>部</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团队，并服务</a:t>
            </a:r>
            <a:r>
              <a:rPr sz="1200" spc="10" dirty="0">
                <a:solidFill>
                  <a:srgbClr val="585858"/>
                </a:solidFill>
                <a:latin typeface="微软雅黑" panose="020B0503020204020204" charset="-122"/>
                <a:cs typeface="微软雅黑" panose="020B0503020204020204" charset="-122"/>
              </a:rPr>
              <a:t>于</a:t>
            </a:r>
            <a:r>
              <a:rPr sz="1200" spc="20" dirty="0">
                <a:solidFill>
                  <a:srgbClr val="585858"/>
                </a:solidFill>
                <a:latin typeface="微软雅黑" panose="020B0503020204020204" charset="-122"/>
                <a:cs typeface="微软雅黑" panose="020B0503020204020204" charset="-122"/>
              </a:rPr>
              <a:t>母公</a:t>
            </a:r>
            <a:r>
              <a:rPr sz="1200" spc="10" dirty="0">
                <a:solidFill>
                  <a:srgbClr val="585858"/>
                </a:solidFill>
                <a:latin typeface="微软雅黑" panose="020B0503020204020204" charset="-122"/>
                <a:cs typeface="微软雅黑" panose="020B0503020204020204" charset="-122"/>
              </a:rPr>
              <a:t>司</a:t>
            </a:r>
            <a:r>
              <a:rPr sz="1200" spc="20" dirty="0">
                <a:solidFill>
                  <a:srgbClr val="585858"/>
                </a:solidFill>
                <a:latin typeface="微软雅黑" panose="020B0503020204020204" charset="-122"/>
                <a:cs typeface="微软雅黑" panose="020B0503020204020204" charset="-122"/>
              </a:rPr>
              <a:t>的软件需求的</a:t>
            </a:r>
            <a:r>
              <a:rPr sz="1200" spc="10" dirty="0">
                <a:solidFill>
                  <a:srgbClr val="585858"/>
                </a:solidFill>
                <a:latin typeface="微软雅黑" panose="020B0503020204020204" charset="-122"/>
                <a:cs typeface="微软雅黑" panose="020B0503020204020204" charset="-122"/>
              </a:rPr>
              <a:t>企</a:t>
            </a:r>
            <a:r>
              <a:rPr sz="1200" spc="4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而</a:t>
            </a:r>
            <a:r>
              <a:rPr sz="1200" spc="20" dirty="0">
                <a:solidFill>
                  <a:srgbClr val="585858"/>
                </a:solidFill>
                <a:latin typeface="微软雅黑" panose="020B0503020204020204" charset="-122"/>
                <a:cs typeface="微软雅黑" panose="020B0503020204020204" charset="-122"/>
              </a:rPr>
              <a:t>非对外提供软</a:t>
            </a:r>
            <a:r>
              <a:rPr sz="1200" spc="10" dirty="0">
                <a:solidFill>
                  <a:srgbClr val="585858"/>
                </a:solidFill>
                <a:latin typeface="微软雅黑" panose="020B0503020204020204" charset="-122"/>
                <a:cs typeface="微软雅黑" panose="020B0503020204020204" charset="-122"/>
              </a:rPr>
              <a:t>件</a:t>
            </a:r>
            <a:r>
              <a:rPr sz="1200" spc="20" dirty="0">
                <a:solidFill>
                  <a:srgbClr val="585858"/>
                </a:solidFill>
                <a:latin typeface="微软雅黑" panose="020B0503020204020204" charset="-122"/>
                <a:cs typeface="微软雅黑" panose="020B0503020204020204" charset="-122"/>
              </a:rPr>
              <a:t>开发</a:t>
            </a:r>
            <a:r>
              <a:rPr sz="1200" spc="1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运维</a:t>
            </a:r>
            <a:r>
              <a:rPr sz="1200" dirty="0">
                <a:solidFill>
                  <a:srgbClr val="585858"/>
                </a:solidFill>
                <a:latin typeface="微软雅黑" panose="020B0503020204020204" charset="-122"/>
                <a:cs typeface="微软雅黑" panose="020B0503020204020204" charset="-122"/>
              </a:rPr>
              <a:t>服 </a:t>
            </a:r>
            <a:r>
              <a:rPr sz="1200" spc="10" dirty="0">
                <a:solidFill>
                  <a:srgbClr val="585858"/>
                </a:solidFill>
                <a:latin typeface="微软雅黑" panose="020B0503020204020204" charset="-122"/>
                <a:cs typeface="微软雅黑" panose="020B0503020204020204" charset="-122"/>
              </a:rPr>
              <a:t>务的企业。由于互联网经济和电子商务不断向各行各业加速渗</a:t>
            </a:r>
            <a:r>
              <a:rPr sz="1200" spc="15" dirty="0">
                <a:solidFill>
                  <a:srgbClr val="585858"/>
                </a:solidFill>
                <a:latin typeface="微软雅黑" panose="020B0503020204020204" charset="-122"/>
                <a:cs typeface="微软雅黑" panose="020B0503020204020204" charset="-122"/>
              </a:rPr>
              <a:t>透</a:t>
            </a:r>
            <a:r>
              <a:rPr sz="1200" spc="5"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IT</a:t>
            </a:r>
            <a:r>
              <a:rPr sz="1200" spc="10" dirty="0">
                <a:solidFill>
                  <a:srgbClr val="585858"/>
                </a:solidFill>
                <a:latin typeface="微软雅黑" panose="020B0503020204020204" charset="-122"/>
                <a:cs typeface="微软雅黑" panose="020B0503020204020204" charset="-122"/>
              </a:rPr>
              <a:t>实力越来越成为影响</a:t>
            </a:r>
            <a:r>
              <a:rPr sz="1200" dirty="0">
                <a:solidFill>
                  <a:srgbClr val="585858"/>
                </a:solidFill>
                <a:latin typeface="微软雅黑" panose="020B0503020204020204" charset="-122"/>
                <a:cs typeface="微软雅黑" panose="020B0503020204020204" charset="-122"/>
              </a:rPr>
              <a:t>企</a:t>
            </a:r>
            <a:r>
              <a:rPr sz="1200" spc="10" dirty="0">
                <a:solidFill>
                  <a:srgbClr val="585858"/>
                </a:solidFill>
                <a:latin typeface="微软雅黑" panose="020B0503020204020204" charset="-122"/>
                <a:cs typeface="微软雅黑" panose="020B0503020204020204" charset="-122"/>
              </a:rPr>
              <a:t>业运营水平的关键因</a:t>
            </a:r>
            <a:r>
              <a:rPr sz="1200" dirty="0">
                <a:solidFill>
                  <a:srgbClr val="585858"/>
                </a:solidFill>
                <a:latin typeface="微软雅黑" panose="020B0503020204020204" charset="-122"/>
                <a:cs typeface="微软雅黑" panose="020B0503020204020204" charset="-122"/>
              </a:rPr>
              <a:t>素</a:t>
            </a:r>
            <a:r>
              <a:rPr sz="1200" spc="10" dirty="0">
                <a:solidFill>
                  <a:srgbClr val="585858"/>
                </a:solidFill>
                <a:latin typeface="微软雅黑" panose="020B0503020204020204" charset="-122"/>
                <a:cs typeface="微软雅黑" panose="020B0503020204020204" charset="-122"/>
              </a:rPr>
              <a:t>，然而 </a:t>
            </a:r>
            <a:r>
              <a:rPr sz="1200" spc="20" dirty="0">
                <a:solidFill>
                  <a:srgbClr val="585858"/>
                </a:solidFill>
                <a:latin typeface="微软雅黑" panose="020B0503020204020204" charset="-122"/>
                <a:cs typeface="微软雅黑" panose="020B0503020204020204" charset="-122"/>
              </a:rPr>
              <a:t>并非</a:t>
            </a:r>
            <a:r>
              <a:rPr sz="1200" spc="10" dirty="0">
                <a:solidFill>
                  <a:srgbClr val="585858"/>
                </a:solidFill>
                <a:latin typeface="微软雅黑" panose="020B0503020204020204" charset="-122"/>
                <a:cs typeface="微软雅黑" panose="020B0503020204020204" charset="-122"/>
              </a:rPr>
              <a:t>所</a:t>
            </a:r>
            <a:r>
              <a:rPr sz="1200" spc="20" dirty="0">
                <a:solidFill>
                  <a:srgbClr val="585858"/>
                </a:solidFill>
                <a:latin typeface="微软雅黑" panose="020B0503020204020204" charset="-122"/>
                <a:cs typeface="微软雅黑" panose="020B0503020204020204" charset="-122"/>
              </a:rPr>
              <a:t>有的</a:t>
            </a:r>
            <a:r>
              <a:rPr sz="1200" spc="10" dirty="0">
                <a:solidFill>
                  <a:srgbClr val="585858"/>
                </a:solidFill>
                <a:latin typeface="微软雅黑" panose="020B0503020204020204" charset="-122"/>
                <a:cs typeface="微软雅黑" panose="020B0503020204020204" charset="-122"/>
              </a:rPr>
              <a:t>行</a:t>
            </a:r>
            <a:r>
              <a:rPr sz="1200" spc="20" dirty="0">
                <a:solidFill>
                  <a:srgbClr val="585858"/>
                </a:solidFill>
                <a:latin typeface="微软雅黑" panose="020B0503020204020204" charset="-122"/>
                <a:cs typeface="微软雅黑" panose="020B0503020204020204" charset="-122"/>
              </a:rPr>
              <a:t>业和</a:t>
            </a:r>
            <a:r>
              <a:rPr sz="1200" spc="10" dirty="0">
                <a:solidFill>
                  <a:srgbClr val="585858"/>
                </a:solidFill>
                <a:latin typeface="微软雅黑" panose="020B0503020204020204" charset="-122"/>
                <a:cs typeface="微软雅黑" panose="020B0503020204020204" charset="-122"/>
              </a:rPr>
              <a:t>企</a:t>
            </a:r>
            <a:r>
              <a:rPr sz="1200" spc="20" dirty="0">
                <a:solidFill>
                  <a:srgbClr val="585858"/>
                </a:solidFill>
                <a:latin typeface="微软雅黑" panose="020B0503020204020204" charset="-122"/>
                <a:cs typeface="微软雅黑" panose="020B0503020204020204" charset="-122"/>
              </a:rPr>
              <a:t>业（机</a:t>
            </a:r>
            <a:r>
              <a:rPr sz="1200" spc="10" dirty="0">
                <a:solidFill>
                  <a:srgbClr val="585858"/>
                </a:solidFill>
                <a:latin typeface="微软雅黑" panose="020B0503020204020204" charset="-122"/>
                <a:cs typeface="微软雅黑" panose="020B0503020204020204" charset="-122"/>
              </a:rPr>
              <a:t>构</a:t>
            </a:r>
            <a:r>
              <a:rPr sz="1200" spc="20" dirty="0">
                <a:solidFill>
                  <a:srgbClr val="585858"/>
                </a:solidFill>
                <a:latin typeface="微软雅黑" panose="020B0503020204020204" charset="-122"/>
                <a:cs typeface="微软雅黑" panose="020B0503020204020204" charset="-122"/>
              </a:rPr>
              <a:t>）机</a:t>
            </a:r>
            <a:r>
              <a:rPr sz="1200" spc="10" dirty="0">
                <a:solidFill>
                  <a:srgbClr val="585858"/>
                </a:solidFill>
                <a:latin typeface="微软雅黑" panose="020B0503020204020204" charset="-122"/>
                <a:cs typeface="微软雅黑" panose="020B0503020204020204" charset="-122"/>
              </a:rPr>
              <a:t>构</a:t>
            </a:r>
            <a:r>
              <a:rPr sz="1200" spc="20" dirty="0">
                <a:solidFill>
                  <a:srgbClr val="585858"/>
                </a:solidFill>
                <a:latin typeface="微软雅黑" panose="020B0503020204020204" charset="-122"/>
                <a:cs typeface="微软雅黑" panose="020B0503020204020204" charset="-122"/>
              </a:rPr>
              <a:t>都</a:t>
            </a:r>
            <a:r>
              <a:rPr sz="1200" spc="10" dirty="0">
                <a:solidFill>
                  <a:srgbClr val="585858"/>
                </a:solidFill>
                <a:latin typeface="微软雅黑" panose="020B0503020204020204" charset="-122"/>
                <a:cs typeface="微软雅黑" panose="020B0503020204020204" charset="-122"/>
              </a:rPr>
              <a:t>需</a:t>
            </a:r>
            <a:r>
              <a:rPr sz="1200" spc="30" dirty="0">
                <a:solidFill>
                  <a:srgbClr val="585858"/>
                </a:solidFill>
                <a:latin typeface="微软雅黑" panose="020B0503020204020204" charset="-122"/>
                <a:cs typeface="微软雅黑" panose="020B0503020204020204" charset="-122"/>
              </a:rPr>
              <a:t>要</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加</a:t>
            </a:r>
            <a:r>
              <a:rPr sz="1200" spc="10" dirty="0">
                <a:solidFill>
                  <a:srgbClr val="585858"/>
                </a:solidFill>
                <a:latin typeface="微软雅黑" panose="020B0503020204020204" charset="-122"/>
                <a:cs typeface="微软雅黑" panose="020B0503020204020204" charset="-122"/>
              </a:rPr>
              <a:t>持</a:t>
            </a:r>
            <a:r>
              <a:rPr sz="1200" spc="20" dirty="0">
                <a:solidFill>
                  <a:srgbClr val="585858"/>
                </a:solidFill>
                <a:latin typeface="微软雅黑" panose="020B0503020204020204" charset="-122"/>
                <a:cs typeface="微软雅黑" panose="020B0503020204020204" charset="-122"/>
              </a:rPr>
              <a:t>，其</a:t>
            </a:r>
            <a:r>
              <a:rPr sz="1200" spc="10" dirty="0">
                <a:solidFill>
                  <a:srgbClr val="585858"/>
                </a:solidFill>
                <a:latin typeface="微软雅黑" panose="020B0503020204020204" charset="-122"/>
                <a:cs typeface="微软雅黑" panose="020B0503020204020204" charset="-122"/>
              </a:rPr>
              <a:t>中最</a:t>
            </a:r>
            <a:r>
              <a:rPr sz="1200" spc="20" dirty="0">
                <a:solidFill>
                  <a:srgbClr val="585858"/>
                </a:solidFill>
                <a:latin typeface="微软雅黑" panose="020B0503020204020204" charset="-122"/>
                <a:cs typeface="微软雅黑" panose="020B0503020204020204" charset="-122"/>
              </a:rPr>
              <a:t>核心</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影</a:t>
            </a:r>
            <a:r>
              <a:rPr sz="1200" spc="10" dirty="0">
                <a:solidFill>
                  <a:srgbClr val="585858"/>
                </a:solidFill>
                <a:latin typeface="微软雅黑" panose="020B0503020204020204" charset="-122"/>
                <a:cs typeface="微软雅黑" panose="020B0503020204020204" charset="-122"/>
              </a:rPr>
              <a:t>响</a:t>
            </a:r>
            <a:r>
              <a:rPr sz="1200" spc="20" dirty="0">
                <a:solidFill>
                  <a:srgbClr val="585858"/>
                </a:solidFill>
                <a:latin typeface="微软雅黑" panose="020B0503020204020204" charset="-122"/>
                <a:cs typeface="微软雅黑" panose="020B0503020204020204" charset="-122"/>
              </a:rPr>
              <a:t>因素</a:t>
            </a:r>
            <a:r>
              <a:rPr sz="1200" spc="10" dirty="0">
                <a:solidFill>
                  <a:srgbClr val="585858"/>
                </a:solidFill>
                <a:latin typeface="微软雅黑" panose="020B0503020204020204" charset="-122"/>
                <a:cs typeface="微软雅黑" panose="020B0503020204020204" charset="-122"/>
              </a:rPr>
              <a:t>是</a:t>
            </a:r>
            <a:r>
              <a:rPr sz="1200" spc="20" dirty="0">
                <a:solidFill>
                  <a:srgbClr val="585858"/>
                </a:solidFill>
                <a:latin typeface="微软雅黑" panose="020B0503020204020204" charset="-122"/>
                <a:cs typeface="微软雅黑" panose="020B0503020204020204" charset="-122"/>
              </a:rPr>
              <a:t>该</a:t>
            </a:r>
            <a:r>
              <a:rPr sz="1200" spc="10" dirty="0">
                <a:solidFill>
                  <a:srgbClr val="585858"/>
                </a:solidFill>
                <a:latin typeface="微软雅黑" panose="020B0503020204020204" charset="-122"/>
                <a:cs typeface="微软雅黑" panose="020B0503020204020204" charset="-122"/>
              </a:rPr>
              <a:t>企</a:t>
            </a:r>
            <a:r>
              <a:rPr sz="1200" spc="20" dirty="0">
                <a:solidFill>
                  <a:srgbClr val="585858"/>
                </a:solidFill>
                <a:latin typeface="微软雅黑" panose="020B0503020204020204" charset="-122"/>
                <a:cs typeface="微软雅黑" panose="020B0503020204020204" charset="-122"/>
              </a:rPr>
              <a:t>业的</a:t>
            </a:r>
            <a:r>
              <a:rPr sz="1200" spc="1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务</a:t>
            </a:r>
            <a:r>
              <a:rPr sz="1200" spc="10" dirty="0">
                <a:solidFill>
                  <a:srgbClr val="585858"/>
                </a:solidFill>
                <a:latin typeface="微软雅黑" panose="020B0503020204020204" charset="-122"/>
                <a:cs typeface="微软雅黑" panose="020B0503020204020204" charset="-122"/>
              </a:rPr>
              <a:t>是</a:t>
            </a:r>
            <a:r>
              <a:rPr sz="1200" spc="20" dirty="0">
                <a:solidFill>
                  <a:srgbClr val="585858"/>
                </a:solidFill>
                <a:latin typeface="微软雅黑" panose="020B0503020204020204" charset="-122"/>
                <a:cs typeface="微软雅黑" panose="020B0503020204020204" charset="-122"/>
              </a:rPr>
              <a:t>否需</a:t>
            </a:r>
            <a:r>
              <a:rPr sz="1200" spc="10" dirty="0">
                <a:solidFill>
                  <a:srgbClr val="585858"/>
                </a:solidFill>
                <a:latin typeface="微软雅黑" panose="020B0503020204020204" charset="-122"/>
                <a:cs typeface="微软雅黑" panose="020B0503020204020204" charset="-122"/>
              </a:rPr>
              <a:t>要</a:t>
            </a:r>
            <a:r>
              <a:rPr sz="1200" spc="20" dirty="0">
                <a:solidFill>
                  <a:srgbClr val="585858"/>
                </a:solidFill>
                <a:latin typeface="微软雅黑" panose="020B0503020204020204" charset="-122"/>
                <a:cs typeface="微软雅黑" panose="020B0503020204020204" charset="-122"/>
              </a:rPr>
              <a:t>频</a:t>
            </a:r>
            <a:r>
              <a:rPr sz="1200" spc="10" dirty="0">
                <a:solidFill>
                  <a:srgbClr val="585858"/>
                </a:solidFill>
                <a:latin typeface="微软雅黑" panose="020B0503020204020204" charset="-122"/>
                <a:cs typeface="微软雅黑" panose="020B0503020204020204" charset="-122"/>
              </a:rPr>
              <a:t>繁</a:t>
            </a:r>
            <a:r>
              <a:rPr sz="1200" spc="20" dirty="0">
                <a:solidFill>
                  <a:srgbClr val="585858"/>
                </a:solidFill>
                <a:latin typeface="微软雅黑" panose="020B0503020204020204" charset="-122"/>
                <a:cs typeface="微软雅黑" panose="020B0503020204020204" charset="-122"/>
              </a:rPr>
              <a:t>发布</a:t>
            </a:r>
            <a:r>
              <a:rPr sz="1200" dirty="0">
                <a:solidFill>
                  <a:srgbClr val="585858"/>
                </a:solidFill>
                <a:latin typeface="微软雅黑" panose="020B0503020204020204" charset="-122"/>
                <a:cs typeface="微软雅黑" panose="020B0503020204020204" charset="-122"/>
              </a:rPr>
              <a:t>新 </a:t>
            </a:r>
            <a:r>
              <a:rPr sz="1200" spc="10" dirty="0">
                <a:solidFill>
                  <a:srgbClr val="585858"/>
                </a:solidFill>
                <a:latin typeface="微软雅黑" panose="020B0503020204020204" charset="-122"/>
                <a:cs typeface="微软雅黑" panose="020B0503020204020204" charset="-122"/>
              </a:rPr>
              <a:t>的应用来</a:t>
            </a:r>
            <a:r>
              <a:rPr sz="1200" dirty="0">
                <a:solidFill>
                  <a:srgbClr val="585858"/>
                </a:solidFill>
                <a:latin typeface="微软雅黑" panose="020B0503020204020204" charset="-122"/>
                <a:cs typeface="微软雅黑" panose="020B0503020204020204" charset="-122"/>
              </a:rPr>
              <a:t>满</a:t>
            </a:r>
            <a:r>
              <a:rPr sz="1200" spc="10" dirty="0">
                <a:solidFill>
                  <a:srgbClr val="585858"/>
                </a:solidFill>
                <a:latin typeface="微软雅黑" panose="020B0503020204020204" charset="-122"/>
                <a:cs typeface="微软雅黑" panose="020B0503020204020204" charset="-122"/>
              </a:rPr>
              <a:t>足用户</a:t>
            </a:r>
            <a:r>
              <a:rPr sz="1200" dirty="0">
                <a:solidFill>
                  <a:srgbClr val="585858"/>
                </a:solidFill>
                <a:latin typeface="微软雅黑" panose="020B0503020204020204" charset="-122"/>
                <a:cs typeface="微软雅黑" panose="020B0503020204020204" charset="-122"/>
              </a:rPr>
              <a:t>的需</a:t>
            </a:r>
            <a:r>
              <a:rPr sz="1200" spc="20" dirty="0">
                <a:solidFill>
                  <a:srgbClr val="585858"/>
                </a:solidFill>
                <a:latin typeface="微软雅黑" panose="020B0503020204020204" charset="-122"/>
                <a:cs typeface="微软雅黑" panose="020B0503020204020204" charset="-122"/>
              </a:rPr>
              <a:t>求</a:t>
            </a:r>
            <a:r>
              <a:rPr sz="1200" spc="10" dirty="0">
                <a:solidFill>
                  <a:srgbClr val="585858"/>
                </a:solidFill>
                <a:latin typeface="微软雅黑" panose="020B0503020204020204" charset="-122"/>
                <a:cs typeface="微软雅黑" panose="020B0503020204020204" charset="-122"/>
              </a:rPr>
              <a:t>，如果</a:t>
            </a:r>
            <a:r>
              <a:rPr sz="1200" dirty="0">
                <a:solidFill>
                  <a:srgbClr val="585858"/>
                </a:solidFill>
                <a:latin typeface="微软雅黑" panose="020B0503020204020204" charset="-122"/>
                <a:cs typeface="微软雅黑" panose="020B0503020204020204" charset="-122"/>
              </a:rPr>
              <a:t>没</a:t>
            </a:r>
            <a:r>
              <a:rPr sz="1200" spc="10" dirty="0">
                <a:solidFill>
                  <a:srgbClr val="585858"/>
                </a:solidFill>
                <a:latin typeface="微软雅黑" panose="020B0503020204020204" charset="-122"/>
                <a:cs typeface="微软雅黑" panose="020B0503020204020204" charset="-122"/>
              </a:rPr>
              <a:t>有此类</a:t>
            </a:r>
            <a:r>
              <a:rPr sz="1200" dirty="0">
                <a:solidFill>
                  <a:srgbClr val="585858"/>
                </a:solidFill>
                <a:latin typeface="微软雅黑" panose="020B0503020204020204" charset="-122"/>
                <a:cs typeface="微软雅黑" panose="020B0503020204020204" charset="-122"/>
              </a:rPr>
              <a:t>的敏</a:t>
            </a:r>
            <a:r>
              <a:rPr sz="1200" spc="10" dirty="0">
                <a:solidFill>
                  <a:srgbClr val="585858"/>
                </a:solidFill>
                <a:latin typeface="微软雅黑" panose="020B0503020204020204" charset="-122"/>
                <a:cs typeface="微软雅黑" panose="020B0503020204020204" charset="-122"/>
              </a:rPr>
              <a:t>捷开发需求，或是</a:t>
            </a:r>
            <a:r>
              <a:rPr sz="1200" dirty="0">
                <a:solidFill>
                  <a:srgbClr val="585858"/>
                </a:solidFill>
                <a:latin typeface="微软雅黑" panose="020B0503020204020204" charset="-122"/>
                <a:cs typeface="微软雅黑" panose="020B0503020204020204" charset="-122"/>
              </a:rPr>
              <a:t>目前</a:t>
            </a:r>
            <a:r>
              <a:rPr sz="1200" spc="10" dirty="0">
                <a:solidFill>
                  <a:srgbClr val="585858"/>
                </a:solidFill>
                <a:latin typeface="微软雅黑" panose="020B0503020204020204" charset="-122"/>
                <a:cs typeface="微软雅黑" panose="020B0503020204020204" charset="-122"/>
              </a:rPr>
              <a:t>正在运用</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开发方</a:t>
            </a:r>
            <a:r>
              <a:rPr sz="1200" dirty="0">
                <a:solidFill>
                  <a:srgbClr val="585858"/>
                </a:solidFill>
                <a:latin typeface="微软雅黑" panose="020B0503020204020204" charset="-122"/>
                <a:cs typeface="微软雅黑" panose="020B0503020204020204" charset="-122"/>
              </a:rPr>
              <a:t>法已</a:t>
            </a:r>
            <a:r>
              <a:rPr sz="1200" spc="10" dirty="0">
                <a:solidFill>
                  <a:srgbClr val="585858"/>
                </a:solidFill>
                <a:latin typeface="微软雅黑" panose="020B0503020204020204" charset="-122"/>
                <a:cs typeface="微软雅黑" panose="020B0503020204020204" charset="-122"/>
              </a:rPr>
              <a:t>经能够满</a:t>
            </a:r>
            <a:r>
              <a:rPr sz="1200" dirty="0">
                <a:solidFill>
                  <a:srgbClr val="585858"/>
                </a:solidFill>
                <a:latin typeface="微软雅黑" panose="020B0503020204020204" charset="-122"/>
                <a:cs typeface="微软雅黑" panose="020B0503020204020204" charset="-122"/>
              </a:rPr>
              <a:t>足</a:t>
            </a:r>
            <a:r>
              <a:rPr sz="1200" spc="10" dirty="0">
                <a:solidFill>
                  <a:srgbClr val="585858"/>
                </a:solidFill>
                <a:latin typeface="微软雅黑" panose="020B0503020204020204" charset="-122"/>
                <a:cs typeface="微软雅黑" panose="020B0503020204020204" charset="-122"/>
              </a:rPr>
              <a:t>企业</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业</a:t>
            </a:r>
            <a:r>
              <a:rPr sz="1200" dirty="0">
                <a:solidFill>
                  <a:srgbClr val="585858"/>
                </a:solidFill>
                <a:latin typeface="微软雅黑" panose="020B0503020204020204" charset="-122"/>
                <a:cs typeface="微软雅黑" panose="020B0503020204020204" charset="-122"/>
              </a:rPr>
              <a:t>务</a:t>
            </a:r>
            <a:r>
              <a:rPr sz="1200" spc="20" dirty="0">
                <a:solidFill>
                  <a:srgbClr val="585858"/>
                </a:solidFill>
                <a:latin typeface="微软雅黑" panose="020B0503020204020204" charset="-122"/>
                <a:cs typeface="微软雅黑" panose="020B0503020204020204" charset="-122"/>
              </a:rPr>
              <a:t>需</a:t>
            </a:r>
            <a:r>
              <a:rPr sz="1200" spc="45" dirty="0">
                <a:solidFill>
                  <a:srgbClr val="585858"/>
                </a:solidFill>
                <a:latin typeface="微软雅黑" panose="020B0503020204020204" charset="-122"/>
                <a:cs typeface="微软雅黑" panose="020B0503020204020204" charset="-122"/>
              </a:rPr>
              <a:t>求</a:t>
            </a:r>
            <a:r>
              <a:rPr sz="1200" dirty="0">
                <a:solidFill>
                  <a:srgbClr val="585858"/>
                </a:solidFill>
                <a:latin typeface="微软雅黑" panose="020B0503020204020204" charset="-122"/>
                <a:cs typeface="微软雅黑" panose="020B0503020204020204" charset="-122"/>
              </a:rPr>
              <a:t>， </a:t>
            </a:r>
            <a:r>
              <a:rPr sz="1200" spc="70" dirty="0">
                <a:solidFill>
                  <a:srgbClr val="585858"/>
                </a:solidFill>
                <a:latin typeface="微软雅黑" panose="020B0503020204020204" charset="-122"/>
                <a:cs typeface="微软雅黑" panose="020B0503020204020204" charset="-122"/>
              </a:rPr>
              <a:t>则开展</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75" dirty="0">
                <a:solidFill>
                  <a:srgbClr val="585858"/>
                </a:solidFill>
                <a:latin typeface="Arial" panose="020B0604020202020204"/>
                <a:cs typeface="Arial" panose="020B0604020202020204"/>
              </a:rPr>
              <a:t>s</a:t>
            </a:r>
            <a:r>
              <a:rPr sz="1200" spc="70" dirty="0">
                <a:solidFill>
                  <a:srgbClr val="585858"/>
                </a:solidFill>
                <a:latin typeface="微软雅黑" panose="020B0503020204020204" charset="-122"/>
                <a:cs typeface="微软雅黑" panose="020B0503020204020204" charset="-122"/>
              </a:rPr>
              <a:t>的转</a:t>
            </a:r>
            <a:r>
              <a:rPr sz="1200" spc="55" dirty="0">
                <a:solidFill>
                  <a:srgbClr val="585858"/>
                </a:solidFill>
                <a:latin typeface="微软雅黑" panose="020B0503020204020204" charset="-122"/>
                <a:cs typeface="微软雅黑" panose="020B0503020204020204" charset="-122"/>
              </a:rPr>
              <a:t>型</a:t>
            </a:r>
            <a:r>
              <a:rPr sz="1200" spc="70" dirty="0">
                <a:solidFill>
                  <a:srgbClr val="585858"/>
                </a:solidFill>
                <a:latin typeface="微软雅黑" panose="020B0503020204020204" charset="-122"/>
                <a:cs typeface="微软雅黑" panose="020B0503020204020204" charset="-122"/>
              </a:rPr>
              <a:t>耗费的资产和管理</a:t>
            </a:r>
            <a:r>
              <a:rPr sz="1200" spc="55" dirty="0">
                <a:solidFill>
                  <a:srgbClr val="585858"/>
                </a:solidFill>
                <a:latin typeface="微软雅黑" panose="020B0503020204020204" charset="-122"/>
                <a:cs typeface="微软雅黑" panose="020B0503020204020204" charset="-122"/>
              </a:rPr>
              <a:t>投</a:t>
            </a:r>
            <a:r>
              <a:rPr sz="1200" spc="70" dirty="0">
                <a:solidFill>
                  <a:srgbClr val="585858"/>
                </a:solidFill>
                <a:latin typeface="微软雅黑" panose="020B0503020204020204" charset="-122"/>
                <a:cs typeface="微软雅黑" panose="020B0503020204020204" charset="-122"/>
              </a:rPr>
              <a:t>入的性价比较</a:t>
            </a:r>
            <a:r>
              <a:rPr sz="1200" spc="95" dirty="0">
                <a:solidFill>
                  <a:srgbClr val="585858"/>
                </a:solidFill>
                <a:latin typeface="微软雅黑" panose="020B0503020204020204" charset="-122"/>
                <a:cs typeface="微软雅黑" panose="020B0503020204020204" charset="-122"/>
              </a:rPr>
              <a:t>低</a:t>
            </a:r>
            <a:r>
              <a:rPr sz="1200" spc="70" dirty="0">
                <a:solidFill>
                  <a:srgbClr val="585858"/>
                </a:solidFill>
                <a:latin typeface="微软雅黑" panose="020B0503020204020204" charset="-122"/>
                <a:cs typeface="微软雅黑" panose="020B0503020204020204" charset="-122"/>
              </a:rPr>
              <a:t>。</a:t>
            </a:r>
            <a:r>
              <a:rPr sz="1200" spc="60" dirty="0">
                <a:solidFill>
                  <a:srgbClr val="585858"/>
                </a:solidFill>
                <a:latin typeface="微软雅黑" panose="020B0503020204020204" charset="-122"/>
                <a:cs typeface="微软雅黑" panose="020B0503020204020204" charset="-122"/>
              </a:rPr>
              <a:t>此</a:t>
            </a:r>
            <a:r>
              <a:rPr sz="1200" spc="70" dirty="0">
                <a:solidFill>
                  <a:srgbClr val="585858"/>
                </a:solidFill>
                <a:latin typeface="微软雅黑" panose="020B0503020204020204" charset="-122"/>
                <a:cs typeface="微软雅黑" panose="020B0503020204020204" charset="-122"/>
              </a:rPr>
              <a:t>外，对于安全策略</a:t>
            </a:r>
            <a:r>
              <a:rPr sz="1200" spc="55" dirty="0">
                <a:solidFill>
                  <a:srgbClr val="585858"/>
                </a:solidFill>
                <a:latin typeface="微软雅黑" panose="020B0503020204020204" charset="-122"/>
                <a:cs typeface="微软雅黑" panose="020B0503020204020204" charset="-122"/>
              </a:rPr>
              <a:t>较</a:t>
            </a:r>
            <a:r>
              <a:rPr sz="1200" spc="70" dirty="0">
                <a:solidFill>
                  <a:srgbClr val="585858"/>
                </a:solidFill>
                <a:latin typeface="微软雅黑" panose="020B0503020204020204" charset="-122"/>
                <a:cs typeface="微软雅黑" panose="020B0503020204020204" charset="-122"/>
              </a:rPr>
              <a:t>为严格的行业和企</a:t>
            </a:r>
            <a:r>
              <a:rPr sz="1200" spc="55" dirty="0">
                <a:solidFill>
                  <a:srgbClr val="585858"/>
                </a:solidFill>
                <a:latin typeface="微软雅黑" panose="020B0503020204020204" charset="-122"/>
                <a:cs typeface="微软雅黑" panose="020B0503020204020204" charset="-122"/>
              </a:rPr>
              <a:t>业</a:t>
            </a:r>
            <a:r>
              <a:rPr sz="1200" spc="70" dirty="0">
                <a:solidFill>
                  <a:srgbClr val="585858"/>
                </a:solidFill>
                <a:latin typeface="微软雅黑" panose="020B0503020204020204" charset="-122"/>
                <a:cs typeface="微软雅黑" panose="020B0503020204020204" charset="-122"/>
              </a:rPr>
              <a:t>而</a:t>
            </a:r>
            <a:r>
              <a:rPr sz="1200" spc="95" dirty="0">
                <a:solidFill>
                  <a:srgbClr val="585858"/>
                </a:solidFill>
                <a:latin typeface="微软雅黑" panose="020B0503020204020204" charset="-122"/>
                <a:cs typeface="微软雅黑" panose="020B0503020204020204" charset="-122"/>
              </a:rPr>
              <a:t>言</a:t>
            </a:r>
            <a:r>
              <a:rPr sz="1200" spc="70" dirty="0">
                <a:solidFill>
                  <a:srgbClr val="585858"/>
                </a:solidFill>
                <a:latin typeface="微软雅黑" panose="020B0503020204020204" charset="-122"/>
                <a:cs typeface="微软雅黑" panose="020B0503020204020204" charset="-122"/>
              </a:rPr>
              <a:t>，虽然  </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能够在一定程度上与安全审查流程融</a:t>
            </a:r>
            <a:r>
              <a:rPr sz="1200" spc="5" dirty="0">
                <a:solidFill>
                  <a:srgbClr val="585858"/>
                </a:solidFill>
                <a:latin typeface="微软雅黑" panose="020B0503020204020204" charset="-122"/>
                <a:cs typeface="微软雅黑" panose="020B0503020204020204" charset="-122"/>
              </a:rPr>
              <a:t>合</a:t>
            </a:r>
            <a:r>
              <a:rPr sz="1200" dirty="0">
                <a:solidFill>
                  <a:srgbClr val="585858"/>
                </a:solidFill>
                <a:latin typeface="微软雅黑" panose="020B0503020204020204" charset="-122"/>
                <a:cs typeface="微软雅黑" panose="020B0503020204020204" charset="-122"/>
              </a:rPr>
              <a:t>，然而其敏态开发的效果将会有所下降。</a:t>
            </a:r>
            <a:endParaRPr sz="1200">
              <a:latin typeface="微软雅黑" panose="020B0503020204020204" charset="-122"/>
              <a:cs typeface="微软雅黑" panose="020B0503020204020204" charset="-122"/>
            </a:endParaRPr>
          </a:p>
          <a:p>
            <a:pPr marR="1270" algn="ctr">
              <a:lnSpc>
                <a:spcPct val="100000"/>
              </a:lnSpc>
              <a:spcBef>
                <a:spcPts val="1175"/>
              </a:spcBef>
            </a:pPr>
            <a:r>
              <a:rPr sz="1400" b="1" dirty="0">
                <a:solidFill>
                  <a:srgbClr val="404040"/>
                </a:solidFill>
                <a:latin typeface="微软雅黑" panose="020B0503020204020204" charset="-122"/>
                <a:cs typeface="微软雅黑" panose="020B0503020204020204" charset="-122"/>
              </a:rPr>
              <a:t>企业的核心业务及安全</a:t>
            </a:r>
            <a:r>
              <a:rPr sz="1400" b="1" spc="-15" dirty="0">
                <a:solidFill>
                  <a:srgbClr val="404040"/>
                </a:solidFill>
                <a:latin typeface="微软雅黑" panose="020B0503020204020204" charset="-122"/>
                <a:cs typeface="微软雅黑" panose="020B0503020204020204" charset="-122"/>
              </a:rPr>
              <a:t>策</a:t>
            </a:r>
            <a:r>
              <a:rPr sz="1400" b="1" dirty="0">
                <a:solidFill>
                  <a:srgbClr val="404040"/>
                </a:solidFill>
                <a:latin typeface="微软雅黑" panose="020B0503020204020204" charset="-122"/>
                <a:cs typeface="微软雅黑" panose="020B0503020204020204" charset="-122"/>
              </a:rPr>
              <a:t>略对</a:t>
            </a:r>
            <a:r>
              <a:rPr sz="1400" b="1" spc="-15" dirty="0">
                <a:solidFill>
                  <a:srgbClr val="404040"/>
                </a:solidFill>
                <a:latin typeface="微软雅黑" panose="020B0503020204020204" charset="-122"/>
                <a:cs typeface="微软雅黑" panose="020B0503020204020204" charset="-122"/>
              </a:rPr>
              <a:t>开</a:t>
            </a:r>
            <a:r>
              <a:rPr sz="1400" b="1" spc="5" dirty="0">
                <a:solidFill>
                  <a:srgbClr val="404040"/>
                </a:solidFill>
                <a:latin typeface="微软雅黑" panose="020B0503020204020204" charset="-122"/>
                <a:cs typeface="微软雅黑" panose="020B0503020204020204" charset="-122"/>
              </a:rPr>
              <a:t>展</a:t>
            </a:r>
            <a:r>
              <a:rPr sz="1400" b="1" spc="-5" dirty="0">
                <a:solidFill>
                  <a:srgbClr val="404040"/>
                </a:solidFill>
                <a:latin typeface="Arial" panose="020B0604020202020204"/>
                <a:cs typeface="Arial" panose="020B0604020202020204"/>
              </a:rPr>
              <a:t>DevOps</a:t>
            </a:r>
            <a:r>
              <a:rPr sz="1400" b="1" spc="-15" dirty="0">
                <a:solidFill>
                  <a:srgbClr val="404040"/>
                </a:solidFill>
                <a:latin typeface="微软雅黑" panose="020B0503020204020204" charset="-122"/>
                <a:cs typeface="微软雅黑" panose="020B0503020204020204" charset="-122"/>
              </a:rPr>
              <a:t>实</a:t>
            </a:r>
            <a:r>
              <a:rPr sz="1400" b="1" dirty="0">
                <a:solidFill>
                  <a:srgbClr val="404040"/>
                </a:solidFill>
                <a:latin typeface="微软雅黑" panose="020B0503020204020204" charset="-122"/>
                <a:cs typeface="微软雅黑" panose="020B0503020204020204" charset="-122"/>
              </a:rPr>
              <a:t>践的</a:t>
            </a:r>
            <a:r>
              <a:rPr sz="1400" b="1" spc="-15" dirty="0">
                <a:solidFill>
                  <a:srgbClr val="404040"/>
                </a:solidFill>
                <a:latin typeface="微软雅黑" panose="020B0503020204020204" charset="-122"/>
                <a:cs typeface="微软雅黑" panose="020B0503020204020204" charset="-122"/>
              </a:rPr>
              <a:t>影</a:t>
            </a:r>
            <a:r>
              <a:rPr sz="1400" b="1" dirty="0">
                <a:solidFill>
                  <a:srgbClr val="404040"/>
                </a:solidFill>
                <a:latin typeface="微软雅黑" panose="020B0503020204020204" charset="-122"/>
                <a:cs typeface="微软雅黑" panose="020B0503020204020204" charset="-122"/>
              </a:rPr>
              <a:t>响</a:t>
            </a:r>
            <a:endParaRPr sz="1400">
              <a:latin typeface="微软雅黑" panose="020B0503020204020204" charset="-122"/>
              <a:cs typeface="微软雅黑" panose="020B0503020204020204" charset="-122"/>
            </a:endParaRPr>
          </a:p>
        </p:txBody>
      </p:sp>
      <p:sp>
        <p:nvSpPr>
          <p:cNvPr id="6" name="object 6"/>
          <p:cNvSpPr txBox="1"/>
          <p:nvPr/>
        </p:nvSpPr>
        <p:spPr>
          <a:xfrm>
            <a:off x="859637" y="4574285"/>
            <a:ext cx="1397635" cy="368935"/>
          </a:xfrm>
          <a:prstGeom prst="rect">
            <a:avLst/>
          </a:prstGeom>
        </p:spPr>
        <p:txBody>
          <a:bodyPr vert="horz" wrap="square" lIns="0" tIns="12700" rIns="0" bIns="0" rtlCol="0">
            <a:spAutoFit/>
          </a:bodyPr>
          <a:lstStyle/>
          <a:p>
            <a:pPr marR="5080" algn="r">
              <a:lnSpc>
                <a:spcPts val="1410"/>
              </a:lnSpc>
              <a:spcBef>
                <a:spcPts val="100"/>
              </a:spcBef>
            </a:pPr>
            <a:r>
              <a:rPr sz="1200" dirty="0">
                <a:solidFill>
                  <a:srgbClr val="585858"/>
                </a:solidFill>
                <a:latin typeface="微软雅黑" panose="020B0503020204020204" charset="-122"/>
                <a:cs typeface="微软雅黑" panose="020B0503020204020204" charset="-122"/>
              </a:rPr>
              <a:t>目前的开发方法是否</a:t>
            </a:r>
            <a:endParaRPr sz="1200">
              <a:latin typeface="微软雅黑" panose="020B0503020204020204" charset="-122"/>
              <a:cs typeface="微软雅黑" panose="020B0503020204020204" charset="-122"/>
            </a:endParaRPr>
          </a:p>
          <a:p>
            <a:pPr marR="5080" algn="r">
              <a:lnSpc>
                <a:spcPts val="1290"/>
              </a:lnSpc>
            </a:pPr>
            <a:r>
              <a:rPr sz="1100" dirty="0">
                <a:solidFill>
                  <a:srgbClr val="585858"/>
                </a:solidFill>
                <a:latin typeface="微软雅黑" panose="020B0503020204020204" charset="-122"/>
                <a:cs typeface="微软雅黑" panose="020B0503020204020204" charset="-122"/>
              </a:rPr>
              <a:t>需要升级</a:t>
            </a:r>
            <a:endParaRPr sz="1100">
              <a:latin typeface="微软雅黑" panose="020B0503020204020204" charset="-122"/>
              <a:cs typeface="微软雅黑" panose="020B0503020204020204" charset="-122"/>
            </a:endParaRPr>
          </a:p>
        </p:txBody>
      </p:sp>
      <p:sp>
        <p:nvSpPr>
          <p:cNvPr id="7" name="object 7"/>
          <p:cNvSpPr/>
          <p:nvPr/>
        </p:nvSpPr>
        <p:spPr>
          <a:xfrm>
            <a:off x="2334767" y="4556759"/>
            <a:ext cx="405765" cy="403860"/>
          </a:xfrm>
          <a:custGeom>
            <a:avLst/>
            <a:gdLst/>
            <a:ahLst/>
            <a:cxnLst/>
            <a:rect l="l" t="t" r="r" b="b"/>
            <a:pathLst>
              <a:path w="405764" h="403860">
                <a:moveTo>
                  <a:pt x="338074" y="0"/>
                </a:moveTo>
                <a:lnTo>
                  <a:pt x="67309" y="0"/>
                </a:lnTo>
                <a:lnTo>
                  <a:pt x="41094" y="5284"/>
                </a:lnTo>
                <a:lnTo>
                  <a:pt x="19700" y="19700"/>
                </a:lnTo>
                <a:lnTo>
                  <a:pt x="5284" y="41094"/>
                </a:lnTo>
                <a:lnTo>
                  <a:pt x="0" y="67309"/>
                </a:lnTo>
                <a:lnTo>
                  <a:pt x="0" y="336550"/>
                </a:lnTo>
                <a:lnTo>
                  <a:pt x="5284" y="362765"/>
                </a:lnTo>
                <a:lnTo>
                  <a:pt x="19700" y="384159"/>
                </a:lnTo>
                <a:lnTo>
                  <a:pt x="41094" y="398575"/>
                </a:lnTo>
                <a:lnTo>
                  <a:pt x="67309" y="403859"/>
                </a:lnTo>
                <a:lnTo>
                  <a:pt x="338074" y="403859"/>
                </a:lnTo>
                <a:lnTo>
                  <a:pt x="364289" y="398575"/>
                </a:lnTo>
                <a:lnTo>
                  <a:pt x="385683" y="384159"/>
                </a:lnTo>
                <a:lnTo>
                  <a:pt x="400099" y="362765"/>
                </a:lnTo>
                <a:lnTo>
                  <a:pt x="405383" y="336550"/>
                </a:lnTo>
                <a:lnTo>
                  <a:pt x="405383" y="67309"/>
                </a:lnTo>
                <a:lnTo>
                  <a:pt x="400099" y="41094"/>
                </a:lnTo>
                <a:lnTo>
                  <a:pt x="385683" y="19700"/>
                </a:lnTo>
                <a:lnTo>
                  <a:pt x="364289" y="5284"/>
                </a:lnTo>
                <a:lnTo>
                  <a:pt x="338074" y="0"/>
                </a:lnTo>
                <a:close/>
              </a:path>
            </a:pathLst>
          </a:custGeom>
          <a:solidFill>
            <a:srgbClr val="8AC53E"/>
          </a:solidFill>
        </p:spPr>
        <p:txBody>
          <a:bodyPr wrap="square" lIns="0" tIns="0" rIns="0" bIns="0" rtlCol="0"/>
          <a:lstStyle/>
          <a:p/>
        </p:txBody>
      </p:sp>
      <p:sp>
        <p:nvSpPr>
          <p:cNvPr id="8" name="object 8"/>
          <p:cNvSpPr/>
          <p:nvPr/>
        </p:nvSpPr>
        <p:spPr>
          <a:xfrm>
            <a:off x="2424683" y="4645152"/>
            <a:ext cx="230124" cy="230124"/>
          </a:xfrm>
          <a:prstGeom prst="rect">
            <a:avLst/>
          </a:prstGeom>
          <a:blipFill>
            <a:blip r:embed="rId1" cstate="print"/>
            <a:stretch>
              <a:fillRect/>
            </a:stretch>
          </a:blipFill>
        </p:spPr>
        <p:txBody>
          <a:bodyPr wrap="square" lIns="0" tIns="0" rIns="0" bIns="0" rtlCol="0"/>
          <a:lstStyle/>
          <a:p/>
        </p:txBody>
      </p:sp>
      <p:sp>
        <p:nvSpPr>
          <p:cNvPr id="9" name="object 9"/>
          <p:cNvSpPr txBox="1"/>
          <p:nvPr/>
        </p:nvSpPr>
        <p:spPr>
          <a:xfrm>
            <a:off x="557276" y="3908501"/>
            <a:ext cx="170180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585858"/>
                </a:solidFill>
                <a:latin typeface="微软雅黑" panose="020B0503020204020204" charset="-122"/>
                <a:cs typeface="微软雅黑" panose="020B0503020204020204" charset="-122"/>
              </a:rPr>
              <a:t>是否需要频繁发布新应用</a:t>
            </a:r>
            <a:endParaRPr sz="1200">
              <a:latin typeface="微软雅黑" panose="020B0503020204020204" charset="-122"/>
              <a:cs typeface="微软雅黑" panose="020B0503020204020204" charset="-122"/>
            </a:endParaRPr>
          </a:p>
        </p:txBody>
      </p:sp>
      <p:sp>
        <p:nvSpPr>
          <p:cNvPr id="10" name="object 10"/>
          <p:cNvSpPr/>
          <p:nvPr/>
        </p:nvSpPr>
        <p:spPr>
          <a:xfrm>
            <a:off x="2334767" y="3814571"/>
            <a:ext cx="405765" cy="405765"/>
          </a:xfrm>
          <a:custGeom>
            <a:avLst/>
            <a:gdLst/>
            <a:ahLst/>
            <a:cxnLst/>
            <a:rect l="l" t="t" r="r" b="b"/>
            <a:pathLst>
              <a:path w="405764" h="405764">
                <a:moveTo>
                  <a:pt x="337819" y="0"/>
                </a:moveTo>
                <a:lnTo>
                  <a:pt x="67563" y="0"/>
                </a:lnTo>
                <a:lnTo>
                  <a:pt x="41255" y="5306"/>
                </a:lnTo>
                <a:lnTo>
                  <a:pt x="19780" y="19780"/>
                </a:lnTo>
                <a:lnTo>
                  <a:pt x="5306" y="41255"/>
                </a:lnTo>
                <a:lnTo>
                  <a:pt x="0" y="67563"/>
                </a:lnTo>
                <a:lnTo>
                  <a:pt x="0" y="337819"/>
                </a:lnTo>
                <a:lnTo>
                  <a:pt x="5306" y="364128"/>
                </a:lnTo>
                <a:lnTo>
                  <a:pt x="19780" y="385603"/>
                </a:lnTo>
                <a:lnTo>
                  <a:pt x="41255" y="400077"/>
                </a:lnTo>
                <a:lnTo>
                  <a:pt x="67563" y="405383"/>
                </a:lnTo>
                <a:lnTo>
                  <a:pt x="337819" y="405383"/>
                </a:lnTo>
                <a:lnTo>
                  <a:pt x="364128" y="400077"/>
                </a:lnTo>
                <a:lnTo>
                  <a:pt x="385603" y="385603"/>
                </a:lnTo>
                <a:lnTo>
                  <a:pt x="400077" y="364128"/>
                </a:lnTo>
                <a:lnTo>
                  <a:pt x="405383" y="337819"/>
                </a:lnTo>
                <a:lnTo>
                  <a:pt x="405383" y="67563"/>
                </a:lnTo>
                <a:lnTo>
                  <a:pt x="400077" y="41255"/>
                </a:lnTo>
                <a:lnTo>
                  <a:pt x="385603" y="19780"/>
                </a:lnTo>
                <a:lnTo>
                  <a:pt x="364128" y="5306"/>
                </a:lnTo>
                <a:lnTo>
                  <a:pt x="337819" y="0"/>
                </a:lnTo>
                <a:close/>
              </a:path>
            </a:pathLst>
          </a:custGeom>
          <a:solidFill>
            <a:srgbClr val="AFD12E"/>
          </a:solidFill>
        </p:spPr>
        <p:txBody>
          <a:bodyPr wrap="square" lIns="0" tIns="0" rIns="0" bIns="0" rtlCol="0"/>
          <a:lstStyle/>
          <a:p/>
        </p:txBody>
      </p:sp>
      <p:sp>
        <p:nvSpPr>
          <p:cNvPr id="11" name="object 11"/>
          <p:cNvSpPr/>
          <p:nvPr/>
        </p:nvSpPr>
        <p:spPr>
          <a:xfrm>
            <a:off x="2409444" y="3898391"/>
            <a:ext cx="256540" cy="254635"/>
          </a:xfrm>
          <a:custGeom>
            <a:avLst/>
            <a:gdLst/>
            <a:ahLst/>
            <a:cxnLst/>
            <a:rect l="l" t="t" r="r" b="b"/>
            <a:pathLst>
              <a:path w="256539" h="254635">
                <a:moveTo>
                  <a:pt x="128016" y="0"/>
                </a:moveTo>
                <a:lnTo>
                  <a:pt x="78120" y="9985"/>
                </a:lnTo>
                <a:lnTo>
                  <a:pt x="37464" y="37210"/>
                </a:lnTo>
                <a:lnTo>
                  <a:pt x="10017" y="77612"/>
                </a:lnTo>
                <a:lnTo>
                  <a:pt x="0" y="127253"/>
                </a:lnTo>
                <a:lnTo>
                  <a:pt x="2585" y="152765"/>
                </a:lnTo>
                <a:lnTo>
                  <a:pt x="21806" y="198119"/>
                </a:lnTo>
                <a:lnTo>
                  <a:pt x="56382" y="232487"/>
                </a:lnTo>
                <a:lnTo>
                  <a:pt x="102169" y="251866"/>
                </a:lnTo>
                <a:lnTo>
                  <a:pt x="128016" y="254507"/>
                </a:lnTo>
                <a:lnTo>
                  <a:pt x="153862" y="251866"/>
                </a:lnTo>
                <a:lnTo>
                  <a:pt x="177911" y="244332"/>
                </a:lnTo>
                <a:lnTo>
                  <a:pt x="199649" y="232487"/>
                </a:lnTo>
                <a:lnTo>
                  <a:pt x="214864" y="219963"/>
                </a:lnTo>
                <a:lnTo>
                  <a:pt x="128016" y="219963"/>
                </a:lnTo>
                <a:lnTo>
                  <a:pt x="109216" y="218092"/>
                </a:lnTo>
                <a:lnTo>
                  <a:pt x="62103" y="192785"/>
                </a:lnTo>
                <a:lnTo>
                  <a:pt x="36598" y="146049"/>
                </a:lnTo>
                <a:lnTo>
                  <a:pt x="34670" y="127253"/>
                </a:lnTo>
                <a:lnTo>
                  <a:pt x="36564" y="108507"/>
                </a:lnTo>
                <a:lnTo>
                  <a:pt x="62103" y="61340"/>
                </a:lnTo>
                <a:lnTo>
                  <a:pt x="109216" y="36087"/>
                </a:lnTo>
                <a:lnTo>
                  <a:pt x="128016" y="34162"/>
                </a:lnTo>
                <a:lnTo>
                  <a:pt x="214849" y="34162"/>
                </a:lnTo>
                <a:lnTo>
                  <a:pt x="199649" y="21699"/>
                </a:lnTo>
                <a:lnTo>
                  <a:pt x="177911" y="9985"/>
                </a:lnTo>
                <a:lnTo>
                  <a:pt x="153862" y="2581"/>
                </a:lnTo>
                <a:lnTo>
                  <a:pt x="128016" y="0"/>
                </a:lnTo>
                <a:close/>
              </a:path>
              <a:path w="256539" h="254635">
                <a:moveTo>
                  <a:pt x="214849" y="34162"/>
                </a:moveTo>
                <a:lnTo>
                  <a:pt x="128016" y="34162"/>
                </a:lnTo>
                <a:lnTo>
                  <a:pt x="146815" y="36087"/>
                </a:lnTo>
                <a:lnTo>
                  <a:pt x="164306" y="41560"/>
                </a:lnTo>
                <a:lnTo>
                  <a:pt x="205394" y="75158"/>
                </a:lnTo>
                <a:lnTo>
                  <a:pt x="221361" y="127253"/>
                </a:lnTo>
                <a:lnTo>
                  <a:pt x="219495" y="145668"/>
                </a:lnTo>
                <a:lnTo>
                  <a:pt x="193929" y="192785"/>
                </a:lnTo>
                <a:lnTo>
                  <a:pt x="146815" y="218092"/>
                </a:lnTo>
                <a:lnTo>
                  <a:pt x="128016" y="219963"/>
                </a:lnTo>
                <a:lnTo>
                  <a:pt x="214864" y="219963"/>
                </a:lnTo>
                <a:lnTo>
                  <a:pt x="246014" y="176561"/>
                </a:lnTo>
                <a:lnTo>
                  <a:pt x="256031" y="127253"/>
                </a:lnTo>
                <a:lnTo>
                  <a:pt x="253446" y="101522"/>
                </a:lnTo>
                <a:lnTo>
                  <a:pt x="246014" y="77612"/>
                </a:lnTo>
                <a:lnTo>
                  <a:pt x="234225" y="56012"/>
                </a:lnTo>
                <a:lnTo>
                  <a:pt x="218567" y="37210"/>
                </a:lnTo>
                <a:lnTo>
                  <a:pt x="214849" y="34162"/>
                </a:lnTo>
                <a:close/>
              </a:path>
              <a:path w="256539" h="254635">
                <a:moveTo>
                  <a:pt x="182582" y="144906"/>
                </a:moveTo>
                <a:lnTo>
                  <a:pt x="138049" y="144906"/>
                </a:lnTo>
                <a:lnTo>
                  <a:pt x="148665" y="149246"/>
                </a:lnTo>
                <a:lnTo>
                  <a:pt x="159734" y="153050"/>
                </a:lnTo>
                <a:lnTo>
                  <a:pt x="171231" y="156211"/>
                </a:lnTo>
                <a:lnTo>
                  <a:pt x="183133" y="158622"/>
                </a:lnTo>
                <a:lnTo>
                  <a:pt x="184276" y="154812"/>
                </a:lnTo>
                <a:lnTo>
                  <a:pt x="185800" y="151002"/>
                </a:lnTo>
                <a:lnTo>
                  <a:pt x="187070" y="147192"/>
                </a:lnTo>
                <a:lnTo>
                  <a:pt x="182582" y="144906"/>
                </a:lnTo>
                <a:close/>
              </a:path>
              <a:path w="256539" h="254635">
                <a:moveTo>
                  <a:pt x="126873" y="110743"/>
                </a:moveTo>
                <a:lnTo>
                  <a:pt x="108237" y="129919"/>
                </a:lnTo>
                <a:lnTo>
                  <a:pt x="109855" y="137159"/>
                </a:lnTo>
                <a:lnTo>
                  <a:pt x="114242" y="143115"/>
                </a:lnTo>
                <a:lnTo>
                  <a:pt x="120380" y="146891"/>
                </a:lnTo>
                <a:lnTo>
                  <a:pt x="127446" y="148214"/>
                </a:lnTo>
                <a:lnTo>
                  <a:pt x="134619" y="146811"/>
                </a:lnTo>
                <a:lnTo>
                  <a:pt x="135762" y="146049"/>
                </a:lnTo>
                <a:lnTo>
                  <a:pt x="136906" y="145668"/>
                </a:lnTo>
                <a:lnTo>
                  <a:pt x="138049" y="144906"/>
                </a:lnTo>
                <a:lnTo>
                  <a:pt x="182582" y="144906"/>
                </a:lnTo>
                <a:lnTo>
                  <a:pt x="177049" y="142089"/>
                </a:lnTo>
                <a:lnTo>
                  <a:pt x="166814" y="137604"/>
                </a:lnTo>
                <a:lnTo>
                  <a:pt x="156388" y="133691"/>
                </a:lnTo>
                <a:lnTo>
                  <a:pt x="145795" y="130301"/>
                </a:lnTo>
                <a:lnTo>
                  <a:pt x="145741" y="127253"/>
                </a:lnTo>
                <a:lnTo>
                  <a:pt x="141097" y="117728"/>
                </a:lnTo>
                <a:lnTo>
                  <a:pt x="146117" y="111505"/>
                </a:lnTo>
                <a:lnTo>
                  <a:pt x="130682" y="111505"/>
                </a:lnTo>
                <a:lnTo>
                  <a:pt x="126873" y="110743"/>
                </a:lnTo>
                <a:close/>
              </a:path>
              <a:path w="256539" h="254635">
                <a:moveTo>
                  <a:pt x="171195" y="55244"/>
                </a:moveTo>
                <a:lnTo>
                  <a:pt x="159793" y="68411"/>
                </a:lnTo>
                <a:lnTo>
                  <a:pt x="149225" y="82184"/>
                </a:lnTo>
                <a:lnTo>
                  <a:pt x="139513" y="96553"/>
                </a:lnTo>
                <a:lnTo>
                  <a:pt x="130682" y="111505"/>
                </a:lnTo>
                <a:lnTo>
                  <a:pt x="146117" y="111505"/>
                </a:lnTo>
                <a:lnTo>
                  <a:pt x="151778" y="104489"/>
                </a:lnTo>
                <a:lnTo>
                  <a:pt x="161782" y="90677"/>
                </a:lnTo>
                <a:lnTo>
                  <a:pt x="171190" y="76295"/>
                </a:lnTo>
                <a:lnTo>
                  <a:pt x="180086" y="61340"/>
                </a:lnTo>
                <a:lnTo>
                  <a:pt x="177037" y="59435"/>
                </a:lnTo>
                <a:lnTo>
                  <a:pt x="174244" y="57149"/>
                </a:lnTo>
                <a:lnTo>
                  <a:pt x="171195" y="55244"/>
                </a:lnTo>
                <a:close/>
              </a:path>
            </a:pathLst>
          </a:custGeom>
          <a:solidFill>
            <a:srgbClr val="FFFFFF"/>
          </a:solidFill>
        </p:spPr>
        <p:txBody>
          <a:bodyPr wrap="square" lIns="0" tIns="0" rIns="0" bIns="0" rtlCol="0"/>
          <a:lstStyle/>
          <a:p/>
        </p:txBody>
      </p:sp>
      <p:sp>
        <p:nvSpPr>
          <p:cNvPr id="12" name="object 12"/>
          <p:cNvSpPr/>
          <p:nvPr/>
        </p:nvSpPr>
        <p:spPr>
          <a:xfrm>
            <a:off x="6466332" y="3814571"/>
            <a:ext cx="394970" cy="405765"/>
          </a:xfrm>
          <a:custGeom>
            <a:avLst/>
            <a:gdLst/>
            <a:ahLst/>
            <a:cxnLst/>
            <a:rect l="l" t="t" r="r" b="b"/>
            <a:pathLst>
              <a:path w="394970" h="405764">
                <a:moveTo>
                  <a:pt x="328929" y="0"/>
                </a:moveTo>
                <a:lnTo>
                  <a:pt x="65786" y="0"/>
                </a:lnTo>
                <a:lnTo>
                  <a:pt x="40183" y="5171"/>
                </a:lnTo>
                <a:lnTo>
                  <a:pt x="19272" y="19272"/>
                </a:lnTo>
                <a:lnTo>
                  <a:pt x="5171" y="40183"/>
                </a:lnTo>
                <a:lnTo>
                  <a:pt x="0" y="65785"/>
                </a:lnTo>
                <a:lnTo>
                  <a:pt x="0" y="339597"/>
                </a:lnTo>
                <a:lnTo>
                  <a:pt x="5171" y="365200"/>
                </a:lnTo>
                <a:lnTo>
                  <a:pt x="19272" y="386111"/>
                </a:lnTo>
                <a:lnTo>
                  <a:pt x="40183" y="400212"/>
                </a:lnTo>
                <a:lnTo>
                  <a:pt x="65786" y="405383"/>
                </a:lnTo>
                <a:lnTo>
                  <a:pt x="328929" y="405383"/>
                </a:lnTo>
                <a:lnTo>
                  <a:pt x="354532" y="400212"/>
                </a:lnTo>
                <a:lnTo>
                  <a:pt x="375443" y="386111"/>
                </a:lnTo>
                <a:lnTo>
                  <a:pt x="389544" y="365200"/>
                </a:lnTo>
                <a:lnTo>
                  <a:pt x="394715" y="339597"/>
                </a:lnTo>
                <a:lnTo>
                  <a:pt x="394715" y="65785"/>
                </a:lnTo>
                <a:lnTo>
                  <a:pt x="389544" y="40183"/>
                </a:lnTo>
                <a:lnTo>
                  <a:pt x="375443" y="19272"/>
                </a:lnTo>
                <a:lnTo>
                  <a:pt x="354532" y="5171"/>
                </a:lnTo>
                <a:lnTo>
                  <a:pt x="328929" y="0"/>
                </a:lnTo>
                <a:close/>
              </a:path>
            </a:pathLst>
          </a:custGeom>
          <a:solidFill>
            <a:srgbClr val="00AFEF"/>
          </a:solidFill>
        </p:spPr>
        <p:txBody>
          <a:bodyPr wrap="square" lIns="0" tIns="0" rIns="0" bIns="0" rtlCol="0"/>
          <a:lstStyle/>
          <a:p/>
        </p:txBody>
      </p:sp>
      <p:sp>
        <p:nvSpPr>
          <p:cNvPr id="13" name="object 13"/>
          <p:cNvSpPr txBox="1"/>
          <p:nvPr/>
        </p:nvSpPr>
        <p:spPr>
          <a:xfrm>
            <a:off x="6941566" y="3907917"/>
            <a:ext cx="1244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微软雅黑" panose="020B0503020204020204" charset="-122"/>
                <a:cs typeface="微软雅黑" panose="020B0503020204020204" charset="-122"/>
              </a:rPr>
              <a:t>是否符合行业规范</a:t>
            </a:r>
            <a:endParaRPr sz="1200">
              <a:latin typeface="微软雅黑" panose="020B0503020204020204" charset="-122"/>
              <a:cs typeface="微软雅黑" panose="020B0503020204020204" charset="-122"/>
            </a:endParaRPr>
          </a:p>
        </p:txBody>
      </p:sp>
      <p:sp>
        <p:nvSpPr>
          <p:cNvPr id="14" name="object 14"/>
          <p:cNvSpPr/>
          <p:nvPr/>
        </p:nvSpPr>
        <p:spPr>
          <a:xfrm>
            <a:off x="6557771" y="3892296"/>
            <a:ext cx="265430" cy="250190"/>
          </a:xfrm>
          <a:custGeom>
            <a:avLst/>
            <a:gdLst/>
            <a:ahLst/>
            <a:cxnLst/>
            <a:rect l="l" t="t" r="r" b="b"/>
            <a:pathLst>
              <a:path w="265429" h="250189">
                <a:moveTo>
                  <a:pt x="210311" y="0"/>
                </a:moveTo>
                <a:lnTo>
                  <a:pt x="44830" y="0"/>
                </a:lnTo>
                <a:lnTo>
                  <a:pt x="42163" y="5079"/>
                </a:lnTo>
                <a:lnTo>
                  <a:pt x="1047" y="80200"/>
                </a:lnTo>
                <a:lnTo>
                  <a:pt x="0" y="82295"/>
                </a:lnTo>
                <a:lnTo>
                  <a:pt x="0" y="249935"/>
                </a:lnTo>
                <a:lnTo>
                  <a:pt x="210311" y="249935"/>
                </a:lnTo>
                <a:lnTo>
                  <a:pt x="210311" y="231393"/>
                </a:lnTo>
                <a:lnTo>
                  <a:pt x="18923" y="231393"/>
                </a:lnTo>
                <a:lnTo>
                  <a:pt x="18923" y="91185"/>
                </a:lnTo>
                <a:lnTo>
                  <a:pt x="49979" y="91185"/>
                </a:lnTo>
                <a:lnTo>
                  <a:pt x="51031" y="85343"/>
                </a:lnTo>
                <a:lnTo>
                  <a:pt x="41401" y="85343"/>
                </a:lnTo>
                <a:lnTo>
                  <a:pt x="21589" y="81914"/>
                </a:lnTo>
                <a:lnTo>
                  <a:pt x="52197" y="25526"/>
                </a:lnTo>
                <a:lnTo>
                  <a:pt x="61802" y="25526"/>
                </a:lnTo>
                <a:lnTo>
                  <a:pt x="62992" y="18922"/>
                </a:lnTo>
                <a:lnTo>
                  <a:pt x="182499" y="18922"/>
                </a:lnTo>
                <a:lnTo>
                  <a:pt x="210311" y="0"/>
                </a:lnTo>
                <a:close/>
              </a:path>
              <a:path w="265429" h="250189">
                <a:moveTo>
                  <a:pt x="210311" y="144906"/>
                </a:moveTo>
                <a:lnTo>
                  <a:pt x="191388" y="169544"/>
                </a:lnTo>
                <a:lnTo>
                  <a:pt x="191388" y="231393"/>
                </a:lnTo>
                <a:lnTo>
                  <a:pt x="210311" y="231393"/>
                </a:lnTo>
                <a:lnTo>
                  <a:pt x="210311" y="144906"/>
                </a:lnTo>
                <a:close/>
              </a:path>
              <a:path w="265429" h="250189">
                <a:moveTo>
                  <a:pt x="90995" y="186181"/>
                </a:moveTo>
                <a:lnTo>
                  <a:pt x="71881" y="186181"/>
                </a:lnTo>
                <a:lnTo>
                  <a:pt x="66928" y="192023"/>
                </a:lnTo>
                <a:lnTo>
                  <a:pt x="62610" y="197738"/>
                </a:lnTo>
                <a:lnTo>
                  <a:pt x="61086" y="202437"/>
                </a:lnTo>
                <a:lnTo>
                  <a:pt x="59181" y="209422"/>
                </a:lnTo>
                <a:lnTo>
                  <a:pt x="60705" y="214375"/>
                </a:lnTo>
                <a:lnTo>
                  <a:pt x="68452" y="216661"/>
                </a:lnTo>
                <a:lnTo>
                  <a:pt x="76037" y="217320"/>
                </a:lnTo>
                <a:lnTo>
                  <a:pt x="83121" y="215264"/>
                </a:lnTo>
                <a:lnTo>
                  <a:pt x="89659" y="211572"/>
                </a:lnTo>
                <a:lnTo>
                  <a:pt x="95503" y="207390"/>
                </a:lnTo>
                <a:lnTo>
                  <a:pt x="96266" y="206628"/>
                </a:lnTo>
                <a:lnTo>
                  <a:pt x="97789" y="205866"/>
                </a:lnTo>
                <a:lnTo>
                  <a:pt x="133098" y="205866"/>
                </a:lnTo>
                <a:lnTo>
                  <a:pt x="132626" y="202437"/>
                </a:lnTo>
                <a:lnTo>
                  <a:pt x="76961" y="202437"/>
                </a:lnTo>
                <a:lnTo>
                  <a:pt x="79628" y="198500"/>
                </a:lnTo>
                <a:lnTo>
                  <a:pt x="84708" y="193166"/>
                </a:lnTo>
                <a:lnTo>
                  <a:pt x="88900" y="188467"/>
                </a:lnTo>
                <a:lnTo>
                  <a:pt x="90995" y="186181"/>
                </a:lnTo>
                <a:close/>
              </a:path>
              <a:path w="265429" h="250189">
                <a:moveTo>
                  <a:pt x="133098" y="205866"/>
                </a:moveTo>
                <a:lnTo>
                  <a:pt x="97789" y="205866"/>
                </a:lnTo>
                <a:lnTo>
                  <a:pt x="107001" y="211572"/>
                </a:lnTo>
                <a:lnTo>
                  <a:pt x="118999" y="213598"/>
                </a:lnTo>
                <a:lnTo>
                  <a:pt x="129497" y="213598"/>
                </a:lnTo>
                <a:lnTo>
                  <a:pt x="134111" y="213232"/>
                </a:lnTo>
                <a:lnTo>
                  <a:pt x="133098" y="205866"/>
                </a:lnTo>
                <a:close/>
              </a:path>
              <a:path w="265429" h="250189">
                <a:moveTo>
                  <a:pt x="104012" y="188467"/>
                </a:moveTo>
                <a:lnTo>
                  <a:pt x="98171" y="189610"/>
                </a:lnTo>
                <a:lnTo>
                  <a:pt x="94742" y="190499"/>
                </a:lnTo>
                <a:lnTo>
                  <a:pt x="91185" y="193166"/>
                </a:lnTo>
                <a:lnTo>
                  <a:pt x="87375" y="195833"/>
                </a:lnTo>
                <a:lnTo>
                  <a:pt x="83820" y="198119"/>
                </a:lnTo>
                <a:lnTo>
                  <a:pt x="80391" y="201294"/>
                </a:lnTo>
                <a:lnTo>
                  <a:pt x="76961" y="202437"/>
                </a:lnTo>
                <a:lnTo>
                  <a:pt x="132626" y="202437"/>
                </a:lnTo>
                <a:lnTo>
                  <a:pt x="132574" y="202056"/>
                </a:lnTo>
                <a:lnTo>
                  <a:pt x="110108" y="202056"/>
                </a:lnTo>
                <a:lnTo>
                  <a:pt x="109286" y="197738"/>
                </a:lnTo>
                <a:lnTo>
                  <a:pt x="108203" y="190880"/>
                </a:lnTo>
                <a:lnTo>
                  <a:pt x="104012" y="188467"/>
                </a:lnTo>
                <a:close/>
              </a:path>
              <a:path w="265429" h="250189">
                <a:moveTo>
                  <a:pt x="132206" y="199389"/>
                </a:moveTo>
                <a:lnTo>
                  <a:pt x="110108" y="202056"/>
                </a:lnTo>
                <a:lnTo>
                  <a:pt x="132574" y="202056"/>
                </a:lnTo>
                <a:lnTo>
                  <a:pt x="132206" y="199389"/>
                </a:lnTo>
                <a:close/>
              </a:path>
              <a:path w="265429" h="250189">
                <a:moveTo>
                  <a:pt x="141477" y="135635"/>
                </a:moveTo>
                <a:lnTo>
                  <a:pt x="134493" y="175767"/>
                </a:lnTo>
                <a:lnTo>
                  <a:pt x="137286" y="177291"/>
                </a:lnTo>
                <a:lnTo>
                  <a:pt x="134111" y="189610"/>
                </a:lnTo>
                <a:lnTo>
                  <a:pt x="139573" y="192785"/>
                </a:lnTo>
                <a:lnTo>
                  <a:pt x="148462" y="183895"/>
                </a:lnTo>
                <a:lnTo>
                  <a:pt x="151657" y="183895"/>
                </a:lnTo>
                <a:lnTo>
                  <a:pt x="180467" y="158368"/>
                </a:lnTo>
                <a:lnTo>
                  <a:pt x="141477" y="135635"/>
                </a:lnTo>
                <a:close/>
              </a:path>
              <a:path w="265429" h="250189">
                <a:moveTo>
                  <a:pt x="67949" y="152235"/>
                </a:moveTo>
                <a:lnTo>
                  <a:pt x="53713" y="152235"/>
                </a:lnTo>
                <a:lnTo>
                  <a:pt x="54863" y="153034"/>
                </a:lnTo>
                <a:lnTo>
                  <a:pt x="53451" y="160654"/>
                </a:lnTo>
                <a:lnTo>
                  <a:pt x="51387" y="168560"/>
                </a:lnTo>
                <a:lnTo>
                  <a:pt x="50014" y="175767"/>
                </a:lnTo>
                <a:lnTo>
                  <a:pt x="49929" y="177291"/>
                </a:lnTo>
                <a:lnTo>
                  <a:pt x="50292" y="183514"/>
                </a:lnTo>
                <a:lnTo>
                  <a:pt x="52197" y="189610"/>
                </a:lnTo>
                <a:lnTo>
                  <a:pt x="56006" y="192404"/>
                </a:lnTo>
                <a:lnTo>
                  <a:pt x="62610" y="190499"/>
                </a:lnTo>
                <a:lnTo>
                  <a:pt x="65277" y="189610"/>
                </a:lnTo>
                <a:lnTo>
                  <a:pt x="68452" y="188086"/>
                </a:lnTo>
                <a:lnTo>
                  <a:pt x="71881" y="186181"/>
                </a:lnTo>
                <a:lnTo>
                  <a:pt x="90995" y="186181"/>
                </a:lnTo>
                <a:lnTo>
                  <a:pt x="95884" y="180847"/>
                </a:lnTo>
                <a:lnTo>
                  <a:pt x="101768" y="174624"/>
                </a:lnTo>
                <a:lnTo>
                  <a:pt x="63753" y="174624"/>
                </a:lnTo>
                <a:lnTo>
                  <a:pt x="64134" y="169163"/>
                </a:lnTo>
                <a:lnTo>
                  <a:pt x="67949" y="152235"/>
                </a:lnTo>
                <a:close/>
              </a:path>
              <a:path w="265429" h="250189">
                <a:moveTo>
                  <a:pt x="151657" y="183895"/>
                </a:moveTo>
                <a:lnTo>
                  <a:pt x="148462" y="183895"/>
                </a:lnTo>
                <a:lnTo>
                  <a:pt x="150368" y="185038"/>
                </a:lnTo>
                <a:lnTo>
                  <a:pt x="151657" y="183895"/>
                </a:lnTo>
                <a:close/>
              </a:path>
              <a:path w="265429" h="250189">
                <a:moveTo>
                  <a:pt x="67111" y="120610"/>
                </a:moveTo>
                <a:lnTo>
                  <a:pt x="53625" y="132778"/>
                </a:lnTo>
                <a:lnTo>
                  <a:pt x="38758" y="155805"/>
                </a:lnTo>
                <a:lnTo>
                  <a:pt x="31750" y="168401"/>
                </a:lnTo>
                <a:lnTo>
                  <a:pt x="44069" y="175005"/>
                </a:lnTo>
                <a:lnTo>
                  <a:pt x="46672" y="168401"/>
                </a:lnTo>
                <a:lnTo>
                  <a:pt x="50037" y="160067"/>
                </a:lnTo>
                <a:lnTo>
                  <a:pt x="53713" y="152235"/>
                </a:lnTo>
                <a:lnTo>
                  <a:pt x="67949" y="152235"/>
                </a:lnTo>
                <a:lnTo>
                  <a:pt x="68833" y="148335"/>
                </a:lnTo>
                <a:lnTo>
                  <a:pt x="69596" y="143763"/>
                </a:lnTo>
                <a:lnTo>
                  <a:pt x="69976" y="140588"/>
                </a:lnTo>
                <a:lnTo>
                  <a:pt x="67111" y="120610"/>
                </a:lnTo>
                <a:close/>
              </a:path>
              <a:path w="265429" h="250189">
                <a:moveTo>
                  <a:pt x="93218" y="156463"/>
                </a:moveTo>
                <a:lnTo>
                  <a:pt x="85471" y="161416"/>
                </a:lnTo>
                <a:lnTo>
                  <a:pt x="72262" y="169544"/>
                </a:lnTo>
                <a:lnTo>
                  <a:pt x="67691" y="172719"/>
                </a:lnTo>
                <a:lnTo>
                  <a:pt x="63753" y="174624"/>
                </a:lnTo>
                <a:lnTo>
                  <a:pt x="101768" y="174624"/>
                </a:lnTo>
                <a:lnTo>
                  <a:pt x="102488" y="173862"/>
                </a:lnTo>
                <a:lnTo>
                  <a:pt x="104012" y="168401"/>
                </a:lnTo>
                <a:lnTo>
                  <a:pt x="105536" y="162686"/>
                </a:lnTo>
                <a:lnTo>
                  <a:pt x="103250" y="159130"/>
                </a:lnTo>
                <a:lnTo>
                  <a:pt x="98171" y="157606"/>
                </a:lnTo>
                <a:lnTo>
                  <a:pt x="93218" y="156463"/>
                </a:lnTo>
                <a:close/>
              </a:path>
              <a:path w="265429" h="250189">
                <a:moveTo>
                  <a:pt x="199135" y="37464"/>
                </a:moveTo>
                <a:lnTo>
                  <a:pt x="182360" y="58165"/>
                </a:lnTo>
                <a:lnTo>
                  <a:pt x="167989" y="80200"/>
                </a:lnTo>
                <a:lnTo>
                  <a:pt x="155952" y="103473"/>
                </a:lnTo>
                <a:lnTo>
                  <a:pt x="146176" y="127888"/>
                </a:lnTo>
                <a:lnTo>
                  <a:pt x="165623" y="139398"/>
                </a:lnTo>
                <a:lnTo>
                  <a:pt x="175341" y="145051"/>
                </a:lnTo>
                <a:lnTo>
                  <a:pt x="185166" y="150621"/>
                </a:lnTo>
                <a:lnTo>
                  <a:pt x="200852" y="129333"/>
                </a:lnTo>
                <a:lnTo>
                  <a:pt x="214931" y="107187"/>
                </a:lnTo>
                <a:lnTo>
                  <a:pt x="227367" y="84185"/>
                </a:lnTo>
                <a:lnTo>
                  <a:pt x="238125" y="60324"/>
                </a:lnTo>
                <a:lnTo>
                  <a:pt x="218725" y="48752"/>
                </a:lnTo>
                <a:lnTo>
                  <a:pt x="208942" y="43054"/>
                </a:lnTo>
                <a:lnTo>
                  <a:pt x="199135" y="37464"/>
                </a:lnTo>
                <a:close/>
              </a:path>
              <a:path w="265429" h="250189">
                <a:moveTo>
                  <a:pt x="224535" y="19303"/>
                </a:moveTo>
                <a:lnTo>
                  <a:pt x="203707" y="29336"/>
                </a:lnTo>
                <a:lnTo>
                  <a:pt x="242697" y="52196"/>
                </a:lnTo>
                <a:lnTo>
                  <a:pt x="248920" y="56006"/>
                </a:lnTo>
                <a:lnTo>
                  <a:pt x="243734" y="72003"/>
                </a:lnTo>
                <a:lnTo>
                  <a:pt x="236775" y="87010"/>
                </a:lnTo>
                <a:lnTo>
                  <a:pt x="228078" y="100994"/>
                </a:lnTo>
                <a:lnTo>
                  <a:pt x="217677" y="113918"/>
                </a:lnTo>
                <a:lnTo>
                  <a:pt x="228092" y="123570"/>
                </a:lnTo>
                <a:lnTo>
                  <a:pt x="250682" y="91455"/>
                </a:lnTo>
                <a:lnTo>
                  <a:pt x="264032" y="54101"/>
                </a:lnTo>
                <a:lnTo>
                  <a:pt x="265175" y="49021"/>
                </a:lnTo>
                <a:lnTo>
                  <a:pt x="260984" y="46354"/>
                </a:lnTo>
                <a:lnTo>
                  <a:pt x="240792" y="34797"/>
                </a:lnTo>
                <a:lnTo>
                  <a:pt x="240029" y="28574"/>
                </a:lnTo>
                <a:lnTo>
                  <a:pt x="224535" y="19303"/>
                </a:lnTo>
                <a:close/>
              </a:path>
              <a:path w="265429" h="250189">
                <a:moveTo>
                  <a:pt x="49979" y="91185"/>
                </a:moveTo>
                <a:lnTo>
                  <a:pt x="18923" y="91185"/>
                </a:lnTo>
                <a:lnTo>
                  <a:pt x="49149" y="96138"/>
                </a:lnTo>
                <a:lnTo>
                  <a:pt x="49979" y="91185"/>
                </a:lnTo>
                <a:close/>
              </a:path>
              <a:path w="265429" h="250189">
                <a:moveTo>
                  <a:pt x="61802" y="25526"/>
                </a:moveTo>
                <a:lnTo>
                  <a:pt x="52197" y="25526"/>
                </a:lnTo>
                <a:lnTo>
                  <a:pt x="41401" y="85343"/>
                </a:lnTo>
                <a:lnTo>
                  <a:pt x="51031" y="85343"/>
                </a:lnTo>
                <a:lnTo>
                  <a:pt x="61802" y="25526"/>
                </a:lnTo>
                <a:close/>
              </a:path>
            </a:pathLst>
          </a:custGeom>
          <a:solidFill>
            <a:srgbClr val="FFFFFF"/>
          </a:solidFill>
        </p:spPr>
        <p:txBody>
          <a:bodyPr wrap="square" lIns="0" tIns="0" rIns="0" bIns="0" rtlCol="0"/>
          <a:lstStyle/>
          <a:p/>
        </p:txBody>
      </p:sp>
      <p:sp>
        <p:nvSpPr>
          <p:cNvPr id="15" name="object 15"/>
          <p:cNvSpPr txBox="1"/>
          <p:nvPr/>
        </p:nvSpPr>
        <p:spPr>
          <a:xfrm>
            <a:off x="6965442" y="4675378"/>
            <a:ext cx="12446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微软雅黑" panose="020B0503020204020204" charset="-122"/>
                <a:cs typeface="微软雅黑" panose="020B0503020204020204" charset="-122"/>
              </a:rPr>
              <a:t>是否契合内控流程</a:t>
            </a:r>
            <a:endParaRPr sz="1200">
              <a:latin typeface="微软雅黑" panose="020B0503020204020204" charset="-122"/>
              <a:cs typeface="微软雅黑" panose="020B0503020204020204" charset="-122"/>
            </a:endParaRPr>
          </a:p>
        </p:txBody>
      </p:sp>
      <p:sp>
        <p:nvSpPr>
          <p:cNvPr id="16" name="object 16"/>
          <p:cNvSpPr/>
          <p:nvPr/>
        </p:nvSpPr>
        <p:spPr>
          <a:xfrm>
            <a:off x="6466332" y="4567428"/>
            <a:ext cx="403860" cy="403860"/>
          </a:xfrm>
          <a:custGeom>
            <a:avLst/>
            <a:gdLst/>
            <a:ahLst/>
            <a:cxnLst/>
            <a:rect l="l" t="t" r="r" b="b"/>
            <a:pathLst>
              <a:path w="403859" h="403860">
                <a:moveTo>
                  <a:pt x="336549" y="0"/>
                </a:moveTo>
                <a:lnTo>
                  <a:pt x="67310" y="0"/>
                </a:lnTo>
                <a:lnTo>
                  <a:pt x="41094" y="5284"/>
                </a:lnTo>
                <a:lnTo>
                  <a:pt x="19700" y="19700"/>
                </a:lnTo>
                <a:lnTo>
                  <a:pt x="5284" y="41094"/>
                </a:lnTo>
                <a:lnTo>
                  <a:pt x="0" y="67310"/>
                </a:lnTo>
                <a:lnTo>
                  <a:pt x="0" y="336550"/>
                </a:lnTo>
                <a:lnTo>
                  <a:pt x="5284" y="362765"/>
                </a:lnTo>
                <a:lnTo>
                  <a:pt x="19700" y="384159"/>
                </a:lnTo>
                <a:lnTo>
                  <a:pt x="41094" y="398575"/>
                </a:lnTo>
                <a:lnTo>
                  <a:pt x="67310" y="403860"/>
                </a:lnTo>
                <a:lnTo>
                  <a:pt x="336549" y="403860"/>
                </a:lnTo>
                <a:lnTo>
                  <a:pt x="362765" y="398575"/>
                </a:lnTo>
                <a:lnTo>
                  <a:pt x="384159" y="384159"/>
                </a:lnTo>
                <a:lnTo>
                  <a:pt x="398575" y="362765"/>
                </a:lnTo>
                <a:lnTo>
                  <a:pt x="403860" y="336550"/>
                </a:lnTo>
                <a:lnTo>
                  <a:pt x="403860" y="67310"/>
                </a:lnTo>
                <a:lnTo>
                  <a:pt x="398575" y="41094"/>
                </a:lnTo>
                <a:lnTo>
                  <a:pt x="384159" y="19700"/>
                </a:lnTo>
                <a:lnTo>
                  <a:pt x="362765" y="5284"/>
                </a:lnTo>
                <a:lnTo>
                  <a:pt x="336549" y="0"/>
                </a:lnTo>
                <a:close/>
              </a:path>
            </a:pathLst>
          </a:custGeom>
          <a:solidFill>
            <a:srgbClr val="0095D2"/>
          </a:solidFill>
        </p:spPr>
        <p:txBody>
          <a:bodyPr wrap="square" lIns="0" tIns="0" rIns="0" bIns="0" rtlCol="0"/>
          <a:lstStyle/>
          <a:p/>
        </p:txBody>
      </p:sp>
      <p:sp>
        <p:nvSpPr>
          <p:cNvPr id="17" name="object 17"/>
          <p:cNvSpPr/>
          <p:nvPr/>
        </p:nvSpPr>
        <p:spPr>
          <a:xfrm>
            <a:off x="6571488" y="4619244"/>
            <a:ext cx="205740" cy="291465"/>
          </a:xfrm>
          <a:custGeom>
            <a:avLst/>
            <a:gdLst/>
            <a:ahLst/>
            <a:cxnLst/>
            <a:rect l="l" t="t" r="r" b="b"/>
            <a:pathLst>
              <a:path w="205740" h="291464">
                <a:moveTo>
                  <a:pt x="161543" y="269493"/>
                </a:moveTo>
                <a:lnTo>
                  <a:pt x="44195" y="269493"/>
                </a:lnTo>
                <a:lnTo>
                  <a:pt x="44195" y="286257"/>
                </a:lnTo>
                <a:lnTo>
                  <a:pt x="49529" y="291083"/>
                </a:lnTo>
                <a:lnTo>
                  <a:pt x="156717" y="291083"/>
                </a:lnTo>
                <a:lnTo>
                  <a:pt x="161543" y="286257"/>
                </a:lnTo>
                <a:lnTo>
                  <a:pt x="161543" y="269493"/>
                </a:lnTo>
                <a:close/>
              </a:path>
              <a:path w="205740" h="291464">
                <a:moveTo>
                  <a:pt x="102869" y="0"/>
                </a:moveTo>
                <a:lnTo>
                  <a:pt x="72036" y="6238"/>
                </a:lnTo>
                <a:lnTo>
                  <a:pt x="46799" y="23240"/>
                </a:lnTo>
                <a:lnTo>
                  <a:pt x="29753" y="48434"/>
                </a:lnTo>
                <a:lnTo>
                  <a:pt x="23494" y="79247"/>
                </a:lnTo>
                <a:lnTo>
                  <a:pt x="25096" y="94603"/>
                </a:lnTo>
                <a:lnTo>
                  <a:pt x="29733" y="109315"/>
                </a:lnTo>
                <a:lnTo>
                  <a:pt x="37157" y="122932"/>
                </a:lnTo>
                <a:lnTo>
                  <a:pt x="47116" y="135000"/>
                </a:lnTo>
                <a:lnTo>
                  <a:pt x="47625" y="135508"/>
                </a:lnTo>
                <a:lnTo>
                  <a:pt x="35887" y="146958"/>
                </a:lnTo>
                <a:lnTo>
                  <a:pt x="6222" y="185927"/>
                </a:lnTo>
                <a:lnTo>
                  <a:pt x="0" y="219074"/>
                </a:lnTo>
                <a:lnTo>
                  <a:pt x="0" y="249300"/>
                </a:lnTo>
                <a:lnTo>
                  <a:pt x="1396" y="255523"/>
                </a:lnTo>
                <a:lnTo>
                  <a:pt x="4825" y="259841"/>
                </a:lnTo>
                <a:lnTo>
                  <a:pt x="8127" y="264667"/>
                </a:lnTo>
                <a:lnTo>
                  <a:pt x="12953" y="267969"/>
                </a:lnTo>
                <a:lnTo>
                  <a:pt x="19176" y="268985"/>
                </a:lnTo>
                <a:lnTo>
                  <a:pt x="19684" y="269493"/>
                </a:lnTo>
                <a:lnTo>
                  <a:pt x="185546" y="269493"/>
                </a:lnTo>
                <a:lnTo>
                  <a:pt x="192277" y="268477"/>
                </a:lnTo>
                <a:lnTo>
                  <a:pt x="193020" y="267969"/>
                </a:lnTo>
                <a:lnTo>
                  <a:pt x="67309" y="267969"/>
                </a:lnTo>
                <a:lnTo>
                  <a:pt x="67309" y="245871"/>
                </a:lnTo>
                <a:lnTo>
                  <a:pt x="23494" y="245871"/>
                </a:lnTo>
                <a:lnTo>
                  <a:pt x="23113" y="245490"/>
                </a:lnTo>
                <a:lnTo>
                  <a:pt x="24510" y="202183"/>
                </a:lnTo>
                <a:lnTo>
                  <a:pt x="55828" y="159452"/>
                </a:lnTo>
                <a:lnTo>
                  <a:pt x="66293" y="149351"/>
                </a:lnTo>
                <a:lnTo>
                  <a:pt x="172190" y="149351"/>
                </a:lnTo>
                <a:lnTo>
                  <a:pt x="169852" y="146958"/>
                </a:lnTo>
                <a:lnTo>
                  <a:pt x="158114" y="135508"/>
                </a:lnTo>
                <a:lnTo>
                  <a:pt x="158622" y="135000"/>
                </a:lnTo>
                <a:lnTo>
                  <a:pt x="102869" y="135000"/>
                </a:lnTo>
                <a:lnTo>
                  <a:pt x="81113" y="130682"/>
                </a:lnTo>
                <a:lnTo>
                  <a:pt x="63214" y="118840"/>
                </a:lnTo>
                <a:lnTo>
                  <a:pt x="51077" y="101139"/>
                </a:lnTo>
                <a:lnTo>
                  <a:pt x="46608" y="79247"/>
                </a:lnTo>
                <a:lnTo>
                  <a:pt x="51077" y="57511"/>
                </a:lnTo>
                <a:lnTo>
                  <a:pt x="63214" y="39655"/>
                </a:lnTo>
                <a:lnTo>
                  <a:pt x="81113" y="27562"/>
                </a:lnTo>
                <a:lnTo>
                  <a:pt x="102869" y="23113"/>
                </a:lnTo>
                <a:lnTo>
                  <a:pt x="158751" y="23113"/>
                </a:lnTo>
                <a:lnTo>
                  <a:pt x="133703" y="6238"/>
                </a:lnTo>
                <a:lnTo>
                  <a:pt x="102869" y="0"/>
                </a:lnTo>
                <a:close/>
              </a:path>
              <a:path w="205740" h="291464">
                <a:moveTo>
                  <a:pt x="149478" y="208914"/>
                </a:moveTo>
                <a:lnTo>
                  <a:pt x="141858" y="208914"/>
                </a:lnTo>
                <a:lnTo>
                  <a:pt x="138429" y="211835"/>
                </a:lnTo>
                <a:lnTo>
                  <a:pt x="138429" y="267969"/>
                </a:lnTo>
                <a:lnTo>
                  <a:pt x="193020" y="267969"/>
                </a:lnTo>
                <a:lnTo>
                  <a:pt x="197103" y="265175"/>
                </a:lnTo>
                <a:lnTo>
                  <a:pt x="200913" y="259841"/>
                </a:lnTo>
                <a:lnTo>
                  <a:pt x="204342" y="255523"/>
                </a:lnTo>
                <a:lnTo>
                  <a:pt x="205739" y="249300"/>
                </a:lnTo>
                <a:lnTo>
                  <a:pt x="205739" y="245871"/>
                </a:lnTo>
                <a:lnTo>
                  <a:pt x="152400" y="245871"/>
                </a:lnTo>
                <a:lnTo>
                  <a:pt x="152400" y="211835"/>
                </a:lnTo>
                <a:lnTo>
                  <a:pt x="149478" y="208914"/>
                </a:lnTo>
                <a:close/>
              </a:path>
              <a:path w="205740" h="291464">
                <a:moveTo>
                  <a:pt x="63880" y="208914"/>
                </a:moveTo>
                <a:lnTo>
                  <a:pt x="56768" y="208914"/>
                </a:lnTo>
                <a:lnTo>
                  <a:pt x="53339" y="211835"/>
                </a:lnTo>
                <a:lnTo>
                  <a:pt x="53339" y="245871"/>
                </a:lnTo>
                <a:lnTo>
                  <a:pt x="67309" y="245871"/>
                </a:lnTo>
                <a:lnTo>
                  <a:pt x="67309" y="211835"/>
                </a:lnTo>
                <a:lnTo>
                  <a:pt x="63880" y="208914"/>
                </a:lnTo>
                <a:close/>
              </a:path>
              <a:path w="205740" h="291464">
                <a:moveTo>
                  <a:pt x="172190" y="149351"/>
                </a:moveTo>
                <a:lnTo>
                  <a:pt x="139445" y="149351"/>
                </a:lnTo>
                <a:lnTo>
                  <a:pt x="149750" y="159291"/>
                </a:lnTo>
                <a:lnTo>
                  <a:pt x="160829" y="170195"/>
                </a:lnTo>
                <a:lnTo>
                  <a:pt x="182624" y="210431"/>
                </a:lnTo>
                <a:lnTo>
                  <a:pt x="182625" y="245490"/>
                </a:lnTo>
                <a:lnTo>
                  <a:pt x="182244" y="245871"/>
                </a:lnTo>
                <a:lnTo>
                  <a:pt x="205739" y="245871"/>
                </a:lnTo>
                <a:lnTo>
                  <a:pt x="205739" y="219074"/>
                </a:lnTo>
                <a:lnTo>
                  <a:pt x="205374" y="210431"/>
                </a:lnTo>
                <a:lnTo>
                  <a:pt x="191565" y="171477"/>
                </a:lnTo>
                <a:lnTo>
                  <a:pt x="181340" y="158718"/>
                </a:lnTo>
                <a:lnTo>
                  <a:pt x="172190" y="149351"/>
                </a:lnTo>
                <a:close/>
              </a:path>
              <a:path w="205740" h="291464">
                <a:moveTo>
                  <a:pt x="139445" y="149351"/>
                </a:moveTo>
                <a:lnTo>
                  <a:pt x="66293" y="149351"/>
                </a:lnTo>
                <a:lnTo>
                  <a:pt x="74848" y="153165"/>
                </a:lnTo>
                <a:lnTo>
                  <a:pt x="83867" y="155860"/>
                </a:lnTo>
                <a:lnTo>
                  <a:pt x="93243" y="157460"/>
                </a:lnTo>
                <a:lnTo>
                  <a:pt x="102869" y="157987"/>
                </a:lnTo>
                <a:lnTo>
                  <a:pt x="112496" y="157460"/>
                </a:lnTo>
                <a:lnTo>
                  <a:pt x="121872" y="155860"/>
                </a:lnTo>
                <a:lnTo>
                  <a:pt x="130891" y="153165"/>
                </a:lnTo>
                <a:lnTo>
                  <a:pt x="139445" y="149351"/>
                </a:lnTo>
                <a:close/>
              </a:path>
              <a:path w="205740" h="291464">
                <a:moveTo>
                  <a:pt x="158751" y="23113"/>
                </a:moveTo>
                <a:lnTo>
                  <a:pt x="102869" y="23113"/>
                </a:lnTo>
                <a:lnTo>
                  <a:pt x="124626" y="27562"/>
                </a:lnTo>
                <a:lnTo>
                  <a:pt x="142525" y="39655"/>
                </a:lnTo>
                <a:lnTo>
                  <a:pt x="154662" y="57511"/>
                </a:lnTo>
                <a:lnTo>
                  <a:pt x="159130" y="79247"/>
                </a:lnTo>
                <a:lnTo>
                  <a:pt x="154662" y="101139"/>
                </a:lnTo>
                <a:lnTo>
                  <a:pt x="142525" y="118840"/>
                </a:lnTo>
                <a:lnTo>
                  <a:pt x="124626" y="130682"/>
                </a:lnTo>
                <a:lnTo>
                  <a:pt x="102869" y="135000"/>
                </a:lnTo>
                <a:lnTo>
                  <a:pt x="159130" y="135000"/>
                </a:lnTo>
                <a:lnTo>
                  <a:pt x="168636" y="123217"/>
                </a:lnTo>
                <a:lnTo>
                  <a:pt x="175926" y="109791"/>
                </a:lnTo>
                <a:lnTo>
                  <a:pt x="180597" y="95031"/>
                </a:lnTo>
                <a:lnTo>
                  <a:pt x="182244" y="79247"/>
                </a:lnTo>
                <a:lnTo>
                  <a:pt x="175986" y="48434"/>
                </a:lnTo>
                <a:lnTo>
                  <a:pt x="158940" y="23240"/>
                </a:lnTo>
                <a:lnTo>
                  <a:pt x="158751" y="23113"/>
                </a:lnTo>
                <a:close/>
              </a:path>
            </a:pathLst>
          </a:custGeom>
          <a:solidFill>
            <a:srgbClr val="FFFFFF"/>
          </a:solidFill>
        </p:spPr>
        <p:txBody>
          <a:bodyPr wrap="square" lIns="0" tIns="0" rIns="0" bIns="0" rtlCol="0"/>
          <a:lstStyle/>
          <a:p/>
        </p:txBody>
      </p:sp>
      <p:sp>
        <p:nvSpPr>
          <p:cNvPr id="18" name="object 18"/>
          <p:cNvSpPr/>
          <p:nvPr/>
        </p:nvSpPr>
        <p:spPr>
          <a:xfrm>
            <a:off x="4674108" y="3445764"/>
            <a:ext cx="1499870" cy="2715895"/>
          </a:xfrm>
          <a:custGeom>
            <a:avLst/>
            <a:gdLst/>
            <a:ahLst/>
            <a:cxnLst/>
            <a:rect l="l" t="t" r="r" b="b"/>
            <a:pathLst>
              <a:path w="1499870" h="2715895">
                <a:moveTo>
                  <a:pt x="1400809" y="0"/>
                </a:moveTo>
                <a:lnTo>
                  <a:pt x="98805" y="0"/>
                </a:lnTo>
                <a:lnTo>
                  <a:pt x="60328" y="7758"/>
                </a:lnTo>
                <a:lnTo>
                  <a:pt x="28924" y="28924"/>
                </a:lnTo>
                <a:lnTo>
                  <a:pt x="7758" y="60328"/>
                </a:lnTo>
                <a:lnTo>
                  <a:pt x="0" y="98806"/>
                </a:lnTo>
                <a:lnTo>
                  <a:pt x="0" y="2616974"/>
                </a:lnTo>
                <a:lnTo>
                  <a:pt x="7758" y="2655428"/>
                </a:lnTo>
                <a:lnTo>
                  <a:pt x="28924" y="2686831"/>
                </a:lnTo>
                <a:lnTo>
                  <a:pt x="60328" y="2708003"/>
                </a:lnTo>
                <a:lnTo>
                  <a:pt x="98805" y="2715768"/>
                </a:lnTo>
                <a:lnTo>
                  <a:pt x="1400809" y="2715768"/>
                </a:lnTo>
                <a:lnTo>
                  <a:pt x="1439287" y="2708003"/>
                </a:lnTo>
                <a:lnTo>
                  <a:pt x="1470691" y="2686831"/>
                </a:lnTo>
                <a:lnTo>
                  <a:pt x="1491857" y="2655428"/>
                </a:lnTo>
                <a:lnTo>
                  <a:pt x="1499615" y="2616974"/>
                </a:lnTo>
                <a:lnTo>
                  <a:pt x="1499615" y="98806"/>
                </a:lnTo>
                <a:lnTo>
                  <a:pt x="1491857" y="60328"/>
                </a:lnTo>
                <a:lnTo>
                  <a:pt x="1470691" y="28924"/>
                </a:lnTo>
                <a:lnTo>
                  <a:pt x="1439287" y="7758"/>
                </a:lnTo>
                <a:lnTo>
                  <a:pt x="1400809" y="0"/>
                </a:lnTo>
                <a:close/>
              </a:path>
            </a:pathLst>
          </a:custGeom>
          <a:solidFill>
            <a:srgbClr val="00AFEF"/>
          </a:solidFill>
        </p:spPr>
        <p:txBody>
          <a:bodyPr wrap="square" lIns="0" tIns="0" rIns="0" bIns="0" rtlCol="0"/>
          <a:lstStyle/>
          <a:p/>
        </p:txBody>
      </p:sp>
      <p:sp>
        <p:nvSpPr>
          <p:cNvPr id="19" name="object 19"/>
          <p:cNvSpPr txBox="1"/>
          <p:nvPr/>
        </p:nvSpPr>
        <p:spPr>
          <a:xfrm>
            <a:off x="4954904" y="5333238"/>
            <a:ext cx="9398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微软雅黑" panose="020B0503020204020204" charset="-122"/>
                <a:cs typeface="微软雅黑" panose="020B0503020204020204" charset="-122"/>
              </a:rPr>
              <a:t>安全策略</a:t>
            </a:r>
            <a:endParaRPr sz="1800">
              <a:latin typeface="微软雅黑" panose="020B0503020204020204" charset="-122"/>
              <a:cs typeface="微软雅黑" panose="020B0503020204020204" charset="-122"/>
            </a:endParaRPr>
          </a:p>
        </p:txBody>
      </p:sp>
      <p:sp>
        <p:nvSpPr>
          <p:cNvPr id="20" name="object 20"/>
          <p:cNvSpPr/>
          <p:nvPr/>
        </p:nvSpPr>
        <p:spPr>
          <a:xfrm>
            <a:off x="4899659" y="3884676"/>
            <a:ext cx="1050290" cy="1050290"/>
          </a:xfrm>
          <a:custGeom>
            <a:avLst/>
            <a:gdLst/>
            <a:ahLst/>
            <a:cxnLst/>
            <a:rect l="l" t="t" r="r" b="b"/>
            <a:pathLst>
              <a:path w="1050289" h="1050289">
                <a:moveTo>
                  <a:pt x="525017" y="0"/>
                </a:moveTo>
                <a:lnTo>
                  <a:pt x="477233" y="2145"/>
                </a:lnTo>
                <a:lnTo>
                  <a:pt x="430650" y="8459"/>
                </a:lnTo>
                <a:lnTo>
                  <a:pt x="385453" y="18755"/>
                </a:lnTo>
                <a:lnTo>
                  <a:pt x="341829" y="32848"/>
                </a:lnTo>
                <a:lnTo>
                  <a:pt x="299963" y="50553"/>
                </a:lnTo>
                <a:lnTo>
                  <a:pt x="260039" y="71684"/>
                </a:lnTo>
                <a:lnTo>
                  <a:pt x="222244" y="96056"/>
                </a:lnTo>
                <a:lnTo>
                  <a:pt x="186763" y="123483"/>
                </a:lnTo>
                <a:lnTo>
                  <a:pt x="153781" y="153781"/>
                </a:lnTo>
                <a:lnTo>
                  <a:pt x="123483" y="186763"/>
                </a:lnTo>
                <a:lnTo>
                  <a:pt x="96056" y="222244"/>
                </a:lnTo>
                <a:lnTo>
                  <a:pt x="71684" y="260039"/>
                </a:lnTo>
                <a:lnTo>
                  <a:pt x="50553" y="299963"/>
                </a:lnTo>
                <a:lnTo>
                  <a:pt x="32848" y="341829"/>
                </a:lnTo>
                <a:lnTo>
                  <a:pt x="18755" y="385453"/>
                </a:lnTo>
                <a:lnTo>
                  <a:pt x="8459" y="430650"/>
                </a:lnTo>
                <a:lnTo>
                  <a:pt x="2145" y="477233"/>
                </a:lnTo>
                <a:lnTo>
                  <a:pt x="0" y="525018"/>
                </a:lnTo>
                <a:lnTo>
                  <a:pt x="2145" y="572802"/>
                </a:lnTo>
                <a:lnTo>
                  <a:pt x="8459" y="619385"/>
                </a:lnTo>
                <a:lnTo>
                  <a:pt x="18755" y="664582"/>
                </a:lnTo>
                <a:lnTo>
                  <a:pt x="32848" y="708206"/>
                </a:lnTo>
                <a:lnTo>
                  <a:pt x="50553" y="750072"/>
                </a:lnTo>
                <a:lnTo>
                  <a:pt x="71684" y="789996"/>
                </a:lnTo>
                <a:lnTo>
                  <a:pt x="96056" y="827791"/>
                </a:lnTo>
                <a:lnTo>
                  <a:pt x="123483" y="863272"/>
                </a:lnTo>
                <a:lnTo>
                  <a:pt x="153781" y="896254"/>
                </a:lnTo>
                <a:lnTo>
                  <a:pt x="186763" y="926552"/>
                </a:lnTo>
                <a:lnTo>
                  <a:pt x="222244" y="953979"/>
                </a:lnTo>
                <a:lnTo>
                  <a:pt x="260039" y="978351"/>
                </a:lnTo>
                <a:lnTo>
                  <a:pt x="299963" y="999482"/>
                </a:lnTo>
                <a:lnTo>
                  <a:pt x="341829" y="1017187"/>
                </a:lnTo>
                <a:lnTo>
                  <a:pt x="385453" y="1031280"/>
                </a:lnTo>
                <a:lnTo>
                  <a:pt x="430650" y="1041576"/>
                </a:lnTo>
                <a:lnTo>
                  <a:pt x="477233" y="1047890"/>
                </a:lnTo>
                <a:lnTo>
                  <a:pt x="525017" y="1050036"/>
                </a:lnTo>
                <a:lnTo>
                  <a:pt x="572802" y="1047890"/>
                </a:lnTo>
                <a:lnTo>
                  <a:pt x="619385" y="1041576"/>
                </a:lnTo>
                <a:lnTo>
                  <a:pt x="664582" y="1031280"/>
                </a:lnTo>
                <a:lnTo>
                  <a:pt x="708206" y="1017187"/>
                </a:lnTo>
                <a:lnTo>
                  <a:pt x="750072" y="999482"/>
                </a:lnTo>
                <a:lnTo>
                  <a:pt x="789996" y="978351"/>
                </a:lnTo>
                <a:lnTo>
                  <a:pt x="827791" y="953979"/>
                </a:lnTo>
                <a:lnTo>
                  <a:pt x="863272" y="926552"/>
                </a:lnTo>
                <a:lnTo>
                  <a:pt x="896254" y="896254"/>
                </a:lnTo>
                <a:lnTo>
                  <a:pt x="926552" y="863272"/>
                </a:lnTo>
                <a:lnTo>
                  <a:pt x="953979" y="827791"/>
                </a:lnTo>
                <a:lnTo>
                  <a:pt x="978351" y="789996"/>
                </a:lnTo>
                <a:lnTo>
                  <a:pt x="999482" y="750072"/>
                </a:lnTo>
                <a:lnTo>
                  <a:pt x="1017187" y="708206"/>
                </a:lnTo>
                <a:lnTo>
                  <a:pt x="1031280" y="664582"/>
                </a:lnTo>
                <a:lnTo>
                  <a:pt x="1041576" y="619385"/>
                </a:lnTo>
                <a:lnTo>
                  <a:pt x="1047890" y="572802"/>
                </a:lnTo>
                <a:lnTo>
                  <a:pt x="1050036" y="525018"/>
                </a:lnTo>
                <a:lnTo>
                  <a:pt x="1047890" y="477233"/>
                </a:lnTo>
                <a:lnTo>
                  <a:pt x="1041576" y="430650"/>
                </a:lnTo>
                <a:lnTo>
                  <a:pt x="1031280" y="385453"/>
                </a:lnTo>
                <a:lnTo>
                  <a:pt x="1017187" y="341829"/>
                </a:lnTo>
                <a:lnTo>
                  <a:pt x="999482" y="299963"/>
                </a:lnTo>
                <a:lnTo>
                  <a:pt x="978351" y="260039"/>
                </a:lnTo>
                <a:lnTo>
                  <a:pt x="953979" y="222244"/>
                </a:lnTo>
                <a:lnTo>
                  <a:pt x="926552" y="186763"/>
                </a:lnTo>
                <a:lnTo>
                  <a:pt x="896254" y="153781"/>
                </a:lnTo>
                <a:lnTo>
                  <a:pt x="863272" y="123483"/>
                </a:lnTo>
                <a:lnTo>
                  <a:pt x="827791" y="96056"/>
                </a:lnTo>
                <a:lnTo>
                  <a:pt x="789996" y="71684"/>
                </a:lnTo>
                <a:lnTo>
                  <a:pt x="750072" y="50553"/>
                </a:lnTo>
                <a:lnTo>
                  <a:pt x="708206" y="32848"/>
                </a:lnTo>
                <a:lnTo>
                  <a:pt x="664582" y="18755"/>
                </a:lnTo>
                <a:lnTo>
                  <a:pt x="619385" y="8459"/>
                </a:lnTo>
                <a:lnTo>
                  <a:pt x="572802" y="2145"/>
                </a:lnTo>
                <a:lnTo>
                  <a:pt x="525017" y="0"/>
                </a:lnTo>
                <a:close/>
              </a:path>
            </a:pathLst>
          </a:custGeom>
          <a:solidFill>
            <a:srgbClr val="0095D2"/>
          </a:solidFill>
        </p:spPr>
        <p:txBody>
          <a:bodyPr wrap="square" lIns="0" tIns="0" rIns="0" bIns="0" rtlCol="0"/>
          <a:lstStyle/>
          <a:p/>
        </p:txBody>
      </p:sp>
      <p:sp>
        <p:nvSpPr>
          <p:cNvPr id="21" name="object 21"/>
          <p:cNvSpPr/>
          <p:nvPr/>
        </p:nvSpPr>
        <p:spPr>
          <a:xfrm>
            <a:off x="5190744" y="4172711"/>
            <a:ext cx="466725" cy="559435"/>
          </a:xfrm>
          <a:custGeom>
            <a:avLst/>
            <a:gdLst/>
            <a:ahLst/>
            <a:cxnLst/>
            <a:rect l="l" t="t" r="r" b="b"/>
            <a:pathLst>
              <a:path w="466725" h="559435">
                <a:moveTo>
                  <a:pt x="449706" y="0"/>
                </a:moveTo>
                <a:lnTo>
                  <a:pt x="17017" y="0"/>
                </a:lnTo>
                <a:lnTo>
                  <a:pt x="11556" y="2286"/>
                </a:lnTo>
                <a:lnTo>
                  <a:pt x="6984" y="6985"/>
                </a:lnTo>
                <a:lnTo>
                  <a:pt x="2285" y="11430"/>
                </a:lnTo>
                <a:lnTo>
                  <a:pt x="0" y="17018"/>
                </a:lnTo>
                <a:lnTo>
                  <a:pt x="0" y="303021"/>
                </a:lnTo>
                <a:lnTo>
                  <a:pt x="6857" y="349795"/>
                </a:lnTo>
                <a:lnTo>
                  <a:pt x="25923" y="394223"/>
                </a:lnTo>
                <a:lnTo>
                  <a:pt x="51958" y="431694"/>
                </a:lnTo>
                <a:lnTo>
                  <a:pt x="85470" y="466217"/>
                </a:lnTo>
                <a:lnTo>
                  <a:pt x="120785" y="495720"/>
                </a:lnTo>
                <a:lnTo>
                  <a:pt x="153094" y="518160"/>
                </a:lnTo>
                <a:lnTo>
                  <a:pt x="195167" y="542925"/>
                </a:lnTo>
                <a:lnTo>
                  <a:pt x="223646" y="557021"/>
                </a:lnTo>
                <a:lnTo>
                  <a:pt x="226567" y="558545"/>
                </a:lnTo>
                <a:lnTo>
                  <a:pt x="229869" y="559307"/>
                </a:lnTo>
                <a:lnTo>
                  <a:pt x="236727" y="559307"/>
                </a:lnTo>
                <a:lnTo>
                  <a:pt x="239775" y="558545"/>
                </a:lnTo>
                <a:lnTo>
                  <a:pt x="242696" y="557021"/>
                </a:lnTo>
                <a:lnTo>
                  <a:pt x="246633" y="555370"/>
                </a:lnTo>
                <a:lnTo>
                  <a:pt x="290829" y="531876"/>
                </a:lnTo>
                <a:lnTo>
                  <a:pt x="324287" y="510962"/>
                </a:lnTo>
                <a:lnTo>
                  <a:pt x="356942" y="486806"/>
                </a:lnTo>
                <a:lnTo>
                  <a:pt x="360305" y="483996"/>
                </a:lnTo>
                <a:lnTo>
                  <a:pt x="232917" y="483996"/>
                </a:lnTo>
                <a:lnTo>
                  <a:pt x="232917" y="69976"/>
                </a:lnTo>
                <a:lnTo>
                  <a:pt x="466343" y="69976"/>
                </a:lnTo>
                <a:lnTo>
                  <a:pt x="466343" y="17018"/>
                </a:lnTo>
                <a:lnTo>
                  <a:pt x="464057" y="11556"/>
                </a:lnTo>
                <a:lnTo>
                  <a:pt x="459866" y="6985"/>
                </a:lnTo>
                <a:lnTo>
                  <a:pt x="455294" y="2286"/>
                </a:lnTo>
                <a:lnTo>
                  <a:pt x="449706" y="0"/>
                </a:lnTo>
                <a:close/>
              </a:path>
              <a:path w="466725" h="559435">
                <a:moveTo>
                  <a:pt x="466343" y="69976"/>
                </a:moveTo>
                <a:lnTo>
                  <a:pt x="396366" y="69976"/>
                </a:lnTo>
                <a:lnTo>
                  <a:pt x="396345" y="303021"/>
                </a:lnTo>
                <a:lnTo>
                  <a:pt x="391029" y="335162"/>
                </a:lnTo>
                <a:lnTo>
                  <a:pt x="348253" y="400746"/>
                </a:lnTo>
                <a:lnTo>
                  <a:pt x="310768" y="434086"/>
                </a:lnTo>
                <a:lnTo>
                  <a:pt x="274081" y="459994"/>
                </a:lnTo>
                <a:lnTo>
                  <a:pt x="232917" y="483996"/>
                </a:lnTo>
                <a:lnTo>
                  <a:pt x="360305" y="483996"/>
                </a:lnTo>
                <a:lnTo>
                  <a:pt x="392991" y="454812"/>
                </a:lnTo>
                <a:lnTo>
                  <a:pt x="423925" y="419862"/>
                </a:lnTo>
                <a:lnTo>
                  <a:pt x="447678" y="380160"/>
                </a:lnTo>
                <a:lnTo>
                  <a:pt x="463295" y="334232"/>
                </a:lnTo>
                <a:lnTo>
                  <a:pt x="466343" y="303021"/>
                </a:lnTo>
                <a:lnTo>
                  <a:pt x="466343" y="69976"/>
                </a:lnTo>
                <a:close/>
              </a:path>
            </a:pathLst>
          </a:custGeom>
          <a:solidFill>
            <a:srgbClr val="FFFFFF"/>
          </a:solidFill>
        </p:spPr>
        <p:txBody>
          <a:bodyPr wrap="square" lIns="0" tIns="0" rIns="0" bIns="0" rtlCol="0"/>
          <a:lstStyle/>
          <a:p/>
        </p:txBody>
      </p:sp>
      <p:sp>
        <p:nvSpPr>
          <p:cNvPr id="22" name="object 22"/>
          <p:cNvSpPr/>
          <p:nvPr/>
        </p:nvSpPr>
        <p:spPr>
          <a:xfrm>
            <a:off x="4777740" y="4412741"/>
            <a:ext cx="1292860" cy="645795"/>
          </a:xfrm>
          <a:custGeom>
            <a:avLst/>
            <a:gdLst/>
            <a:ahLst/>
            <a:cxnLst/>
            <a:rect l="l" t="t" r="r" b="b"/>
            <a:pathLst>
              <a:path w="1292860" h="645795">
                <a:moveTo>
                  <a:pt x="93345" y="0"/>
                </a:moveTo>
                <a:lnTo>
                  <a:pt x="0" y="0"/>
                </a:lnTo>
                <a:lnTo>
                  <a:pt x="1772" y="48172"/>
                </a:lnTo>
                <a:lnTo>
                  <a:pt x="7006" y="95382"/>
                </a:lnTo>
                <a:lnTo>
                  <a:pt x="15576" y="141506"/>
                </a:lnTo>
                <a:lnTo>
                  <a:pt x="27358" y="186417"/>
                </a:lnTo>
                <a:lnTo>
                  <a:pt x="42227" y="229992"/>
                </a:lnTo>
                <a:lnTo>
                  <a:pt x="60057" y="272106"/>
                </a:lnTo>
                <a:lnTo>
                  <a:pt x="80724" y="312633"/>
                </a:lnTo>
                <a:lnTo>
                  <a:pt x="104103" y="351450"/>
                </a:lnTo>
                <a:lnTo>
                  <a:pt x="130069" y="388432"/>
                </a:lnTo>
                <a:lnTo>
                  <a:pt x="158497" y="423453"/>
                </a:lnTo>
                <a:lnTo>
                  <a:pt x="189261" y="456390"/>
                </a:lnTo>
                <a:lnTo>
                  <a:pt x="222238" y="487117"/>
                </a:lnTo>
                <a:lnTo>
                  <a:pt x="257302" y="515509"/>
                </a:lnTo>
                <a:lnTo>
                  <a:pt x="294327" y="541443"/>
                </a:lnTo>
                <a:lnTo>
                  <a:pt x="333190" y="564792"/>
                </a:lnTo>
                <a:lnTo>
                  <a:pt x="373765" y="585433"/>
                </a:lnTo>
                <a:lnTo>
                  <a:pt x="415928" y="603241"/>
                </a:lnTo>
                <a:lnTo>
                  <a:pt x="459552" y="618090"/>
                </a:lnTo>
                <a:lnTo>
                  <a:pt x="504515" y="629857"/>
                </a:lnTo>
                <a:lnTo>
                  <a:pt x="550689" y="638416"/>
                </a:lnTo>
                <a:lnTo>
                  <a:pt x="597951" y="643643"/>
                </a:lnTo>
                <a:lnTo>
                  <a:pt x="646176" y="645413"/>
                </a:lnTo>
                <a:lnTo>
                  <a:pt x="694400" y="643643"/>
                </a:lnTo>
                <a:lnTo>
                  <a:pt x="741662" y="638416"/>
                </a:lnTo>
                <a:lnTo>
                  <a:pt x="787836" y="629857"/>
                </a:lnTo>
                <a:lnTo>
                  <a:pt x="832799" y="618090"/>
                </a:lnTo>
                <a:lnTo>
                  <a:pt x="876423" y="603241"/>
                </a:lnTo>
                <a:lnTo>
                  <a:pt x="918586" y="585433"/>
                </a:lnTo>
                <a:lnTo>
                  <a:pt x="959161" y="564792"/>
                </a:lnTo>
                <a:lnTo>
                  <a:pt x="980338" y="552068"/>
                </a:lnTo>
                <a:lnTo>
                  <a:pt x="646176" y="552068"/>
                </a:lnTo>
                <a:lnTo>
                  <a:pt x="598477" y="550042"/>
                </a:lnTo>
                <a:lnTo>
                  <a:pt x="551905" y="544074"/>
                </a:lnTo>
                <a:lnTo>
                  <a:pt x="506625" y="534330"/>
                </a:lnTo>
                <a:lnTo>
                  <a:pt x="462803" y="520974"/>
                </a:lnTo>
                <a:lnTo>
                  <a:pt x="420606" y="504174"/>
                </a:lnTo>
                <a:lnTo>
                  <a:pt x="380199" y="484094"/>
                </a:lnTo>
                <a:lnTo>
                  <a:pt x="341748" y="460901"/>
                </a:lnTo>
                <a:lnTo>
                  <a:pt x="305420" y="434759"/>
                </a:lnTo>
                <a:lnTo>
                  <a:pt x="271380" y="405835"/>
                </a:lnTo>
                <a:lnTo>
                  <a:pt x="239794" y="374294"/>
                </a:lnTo>
                <a:lnTo>
                  <a:pt x="210828" y="340302"/>
                </a:lnTo>
                <a:lnTo>
                  <a:pt x="184648" y="304025"/>
                </a:lnTo>
                <a:lnTo>
                  <a:pt x="161421" y="265627"/>
                </a:lnTo>
                <a:lnTo>
                  <a:pt x="141311" y="225275"/>
                </a:lnTo>
                <a:lnTo>
                  <a:pt x="124486" y="183135"/>
                </a:lnTo>
                <a:lnTo>
                  <a:pt x="111110" y="139371"/>
                </a:lnTo>
                <a:lnTo>
                  <a:pt x="101351" y="94151"/>
                </a:lnTo>
                <a:lnTo>
                  <a:pt x="95374" y="47638"/>
                </a:lnTo>
                <a:lnTo>
                  <a:pt x="93345" y="0"/>
                </a:lnTo>
                <a:close/>
              </a:path>
              <a:path w="1292860" h="645795">
                <a:moveTo>
                  <a:pt x="1292352" y="0"/>
                </a:moveTo>
                <a:lnTo>
                  <a:pt x="1199007" y="0"/>
                </a:lnTo>
                <a:lnTo>
                  <a:pt x="1196977" y="47638"/>
                </a:lnTo>
                <a:lnTo>
                  <a:pt x="1191000" y="94151"/>
                </a:lnTo>
                <a:lnTo>
                  <a:pt x="1181241" y="139371"/>
                </a:lnTo>
                <a:lnTo>
                  <a:pt x="1167865" y="183135"/>
                </a:lnTo>
                <a:lnTo>
                  <a:pt x="1151040" y="225275"/>
                </a:lnTo>
                <a:lnTo>
                  <a:pt x="1130930" y="265627"/>
                </a:lnTo>
                <a:lnTo>
                  <a:pt x="1107703" y="304025"/>
                </a:lnTo>
                <a:lnTo>
                  <a:pt x="1081523" y="340302"/>
                </a:lnTo>
                <a:lnTo>
                  <a:pt x="1052557" y="374294"/>
                </a:lnTo>
                <a:lnTo>
                  <a:pt x="1020971" y="405835"/>
                </a:lnTo>
                <a:lnTo>
                  <a:pt x="986931" y="434759"/>
                </a:lnTo>
                <a:lnTo>
                  <a:pt x="950603" y="460901"/>
                </a:lnTo>
                <a:lnTo>
                  <a:pt x="912152" y="484094"/>
                </a:lnTo>
                <a:lnTo>
                  <a:pt x="871745" y="504174"/>
                </a:lnTo>
                <a:lnTo>
                  <a:pt x="829548" y="520974"/>
                </a:lnTo>
                <a:lnTo>
                  <a:pt x="785726" y="534330"/>
                </a:lnTo>
                <a:lnTo>
                  <a:pt x="740446" y="544074"/>
                </a:lnTo>
                <a:lnTo>
                  <a:pt x="693874" y="550042"/>
                </a:lnTo>
                <a:lnTo>
                  <a:pt x="646176" y="552068"/>
                </a:lnTo>
                <a:lnTo>
                  <a:pt x="980338" y="552068"/>
                </a:lnTo>
                <a:lnTo>
                  <a:pt x="1035049" y="515509"/>
                </a:lnTo>
                <a:lnTo>
                  <a:pt x="1070113" y="487117"/>
                </a:lnTo>
                <a:lnTo>
                  <a:pt x="1103090" y="456390"/>
                </a:lnTo>
                <a:lnTo>
                  <a:pt x="1133854" y="423453"/>
                </a:lnTo>
                <a:lnTo>
                  <a:pt x="1162282" y="388432"/>
                </a:lnTo>
                <a:lnTo>
                  <a:pt x="1188248" y="351450"/>
                </a:lnTo>
                <a:lnTo>
                  <a:pt x="1211627" y="312633"/>
                </a:lnTo>
                <a:lnTo>
                  <a:pt x="1232294" y="272106"/>
                </a:lnTo>
                <a:lnTo>
                  <a:pt x="1250124" y="229992"/>
                </a:lnTo>
                <a:lnTo>
                  <a:pt x="1264993" y="186417"/>
                </a:lnTo>
                <a:lnTo>
                  <a:pt x="1276775" y="141506"/>
                </a:lnTo>
                <a:lnTo>
                  <a:pt x="1285345" y="95382"/>
                </a:lnTo>
                <a:lnTo>
                  <a:pt x="1290579" y="48172"/>
                </a:lnTo>
                <a:lnTo>
                  <a:pt x="1292352" y="0"/>
                </a:lnTo>
                <a:close/>
              </a:path>
            </a:pathLst>
          </a:custGeom>
          <a:solidFill>
            <a:srgbClr val="FFFFFF"/>
          </a:solidFill>
        </p:spPr>
        <p:txBody>
          <a:bodyPr wrap="square" lIns="0" tIns="0" rIns="0" bIns="0" rtlCol="0"/>
          <a:lstStyle/>
          <a:p/>
        </p:txBody>
      </p:sp>
      <p:sp>
        <p:nvSpPr>
          <p:cNvPr id="23" name="object 23"/>
          <p:cNvSpPr/>
          <p:nvPr/>
        </p:nvSpPr>
        <p:spPr>
          <a:xfrm>
            <a:off x="3031235" y="3445764"/>
            <a:ext cx="1501140" cy="2715895"/>
          </a:xfrm>
          <a:custGeom>
            <a:avLst/>
            <a:gdLst/>
            <a:ahLst/>
            <a:cxnLst/>
            <a:rect l="l" t="t" r="r" b="b"/>
            <a:pathLst>
              <a:path w="1501139" h="2715895">
                <a:moveTo>
                  <a:pt x="1391412" y="0"/>
                </a:moveTo>
                <a:lnTo>
                  <a:pt x="109727" y="0"/>
                </a:lnTo>
                <a:lnTo>
                  <a:pt x="67026" y="8626"/>
                </a:lnTo>
                <a:lnTo>
                  <a:pt x="32146" y="32146"/>
                </a:lnTo>
                <a:lnTo>
                  <a:pt x="8626" y="67026"/>
                </a:lnTo>
                <a:lnTo>
                  <a:pt x="0" y="109727"/>
                </a:lnTo>
                <a:lnTo>
                  <a:pt x="0" y="2606065"/>
                </a:lnTo>
                <a:lnTo>
                  <a:pt x="8626" y="2648768"/>
                </a:lnTo>
                <a:lnTo>
                  <a:pt x="32146" y="2683638"/>
                </a:lnTo>
                <a:lnTo>
                  <a:pt x="67026" y="2707147"/>
                </a:lnTo>
                <a:lnTo>
                  <a:pt x="109727" y="2715768"/>
                </a:lnTo>
                <a:lnTo>
                  <a:pt x="1391412" y="2715768"/>
                </a:lnTo>
                <a:lnTo>
                  <a:pt x="1434113" y="2707147"/>
                </a:lnTo>
                <a:lnTo>
                  <a:pt x="1468993" y="2683638"/>
                </a:lnTo>
                <a:lnTo>
                  <a:pt x="1492513" y="2648768"/>
                </a:lnTo>
                <a:lnTo>
                  <a:pt x="1501139" y="2606065"/>
                </a:lnTo>
                <a:lnTo>
                  <a:pt x="1501139" y="109727"/>
                </a:lnTo>
                <a:lnTo>
                  <a:pt x="1492513" y="67026"/>
                </a:lnTo>
                <a:lnTo>
                  <a:pt x="1468993" y="32146"/>
                </a:lnTo>
                <a:lnTo>
                  <a:pt x="1434113" y="8626"/>
                </a:lnTo>
                <a:lnTo>
                  <a:pt x="1391412" y="0"/>
                </a:lnTo>
                <a:close/>
              </a:path>
            </a:pathLst>
          </a:custGeom>
          <a:solidFill>
            <a:srgbClr val="8AC53E"/>
          </a:solidFill>
        </p:spPr>
        <p:txBody>
          <a:bodyPr wrap="square" lIns="0" tIns="0" rIns="0" bIns="0" rtlCol="0"/>
          <a:lstStyle/>
          <a:p/>
        </p:txBody>
      </p:sp>
      <p:sp>
        <p:nvSpPr>
          <p:cNvPr id="24" name="object 24"/>
          <p:cNvSpPr txBox="1"/>
          <p:nvPr/>
        </p:nvSpPr>
        <p:spPr>
          <a:xfrm>
            <a:off x="3312414" y="5331714"/>
            <a:ext cx="9398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微软雅黑" panose="020B0503020204020204" charset="-122"/>
                <a:cs typeface="微软雅黑" panose="020B0503020204020204" charset="-122"/>
              </a:rPr>
              <a:t>业务需求</a:t>
            </a:r>
            <a:endParaRPr sz="1800">
              <a:latin typeface="微软雅黑" panose="020B0503020204020204" charset="-122"/>
              <a:cs typeface="微软雅黑" panose="020B0503020204020204" charset="-122"/>
            </a:endParaRPr>
          </a:p>
        </p:txBody>
      </p:sp>
      <p:sp>
        <p:nvSpPr>
          <p:cNvPr id="25" name="object 25"/>
          <p:cNvSpPr/>
          <p:nvPr/>
        </p:nvSpPr>
        <p:spPr>
          <a:xfrm>
            <a:off x="3256788" y="3884676"/>
            <a:ext cx="1050290" cy="1050290"/>
          </a:xfrm>
          <a:custGeom>
            <a:avLst/>
            <a:gdLst/>
            <a:ahLst/>
            <a:cxnLst/>
            <a:rect l="l" t="t" r="r" b="b"/>
            <a:pathLst>
              <a:path w="1050289" h="1050289">
                <a:moveTo>
                  <a:pt x="525017" y="0"/>
                </a:moveTo>
                <a:lnTo>
                  <a:pt x="477233" y="2145"/>
                </a:lnTo>
                <a:lnTo>
                  <a:pt x="430650" y="8459"/>
                </a:lnTo>
                <a:lnTo>
                  <a:pt x="385453" y="18755"/>
                </a:lnTo>
                <a:lnTo>
                  <a:pt x="341829" y="32848"/>
                </a:lnTo>
                <a:lnTo>
                  <a:pt x="299963" y="50553"/>
                </a:lnTo>
                <a:lnTo>
                  <a:pt x="260039" y="71684"/>
                </a:lnTo>
                <a:lnTo>
                  <a:pt x="222244" y="96056"/>
                </a:lnTo>
                <a:lnTo>
                  <a:pt x="186763" y="123483"/>
                </a:lnTo>
                <a:lnTo>
                  <a:pt x="153781" y="153781"/>
                </a:lnTo>
                <a:lnTo>
                  <a:pt x="123483" y="186763"/>
                </a:lnTo>
                <a:lnTo>
                  <a:pt x="96056" y="222244"/>
                </a:lnTo>
                <a:lnTo>
                  <a:pt x="71684" y="260039"/>
                </a:lnTo>
                <a:lnTo>
                  <a:pt x="50553" y="299963"/>
                </a:lnTo>
                <a:lnTo>
                  <a:pt x="32848" y="341829"/>
                </a:lnTo>
                <a:lnTo>
                  <a:pt x="18755" y="385453"/>
                </a:lnTo>
                <a:lnTo>
                  <a:pt x="8459" y="430650"/>
                </a:lnTo>
                <a:lnTo>
                  <a:pt x="2145" y="477233"/>
                </a:lnTo>
                <a:lnTo>
                  <a:pt x="0" y="525018"/>
                </a:lnTo>
                <a:lnTo>
                  <a:pt x="2145" y="572802"/>
                </a:lnTo>
                <a:lnTo>
                  <a:pt x="8459" y="619385"/>
                </a:lnTo>
                <a:lnTo>
                  <a:pt x="18755" y="664582"/>
                </a:lnTo>
                <a:lnTo>
                  <a:pt x="32848" y="708206"/>
                </a:lnTo>
                <a:lnTo>
                  <a:pt x="50553" y="750072"/>
                </a:lnTo>
                <a:lnTo>
                  <a:pt x="71684" y="789996"/>
                </a:lnTo>
                <a:lnTo>
                  <a:pt x="96056" y="827791"/>
                </a:lnTo>
                <a:lnTo>
                  <a:pt x="123483" y="863272"/>
                </a:lnTo>
                <a:lnTo>
                  <a:pt x="153781" y="896254"/>
                </a:lnTo>
                <a:lnTo>
                  <a:pt x="186763" y="926552"/>
                </a:lnTo>
                <a:lnTo>
                  <a:pt x="222244" y="953979"/>
                </a:lnTo>
                <a:lnTo>
                  <a:pt x="260039" y="978351"/>
                </a:lnTo>
                <a:lnTo>
                  <a:pt x="299963" y="999482"/>
                </a:lnTo>
                <a:lnTo>
                  <a:pt x="341829" y="1017187"/>
                </a:lnTo>
                <a:lnTo>
                  <a:pt x="385453" y="1031280"/>
                </a:lnTo>
                <a:lnTo>
                  <a:pt x="430650" y="1041576"/>
                </a:lnTo>
                <a:lnTo>
                  <a:pt x="477233" y="1047890"/>
                </a:lnTo>
                <a:lnTo>
                  <a:pt x="525017" y="1050036"/>
                </a:lnTo>
                <a:lnTo>
                  <a:pt x="572802" y="1047890"/>
                </a:lnTo>
                <a:lnTo>
                  <a:pt x="619385" y="1041576"/>
                </a:lnTo>
                <a:lnTo>
                  <a:pt x="664582" y="1031280"/>
                </a:lnTo>
                <a:lnTo>
                  <a:pt x="708206" y="1017187"/>
                </a:lnTo>
                <a:lnTo>
                  <a:pt x="750072" y="999482"/>
                </a:lnTo>
                <a:lnTo>
                  <a:pt x="789996" y="978351"/>
                </a:lnTo>
                <a:lnTo>
                  <a:pt x="827791" y="953979"/>
                </a:lnTo>
                <a:lnTo>
                  <a:pt x="863272" y="926552"/>
                </a:lnTo>
                <a:lnTo>
                  <a:pt x="896254" y="896254"/>
                </a:lnTo>
                <a:lnTo>
                  <a:pt x="926552" y="863272"/>
                </a:lnTo>
                <a:lnTo>
                  <a:pt x="953979" y="827791"/>
                </a:lnTo>
                <a:lnTo>
                  <a:pt x="978351" y="789996"/>
                </a:lnTo>
                <a:lnTo>
                  <a:pt x="999482" y="750072"/>
                </a:lnTo>
                <a:lnTo>
                  <a:pt x="1017187" y="708206"/>
                </a:lnTo>
                <a:lnTo>
                  <a:pt x="1031280" y="664582"/>
                </a:lnTo>
                <a:lnTo>
                  <a:pt x="1041576" y="619385"/>
                </a:lnTo>
                <a:lnTo>
                  <a:pt x="1047890" y="572802"/>
                </a:lnTo>
                <a:lnTo>
                  <a:pt x="1050036" y="525018"/>
                </a:lnTo>
                <a:lnTo>
                  <a:pt x="1047890" y="477233"/>
                </a:lnTo>
                <a:lnTo>
                  <a:pt x="1041576" y="430650"/>
                </a:lnTo>
                <a:lnTo>
                  <a:pt x="1031280" y="385453"/>
                </a:lnTo>
                <a:lnTo>
                  <a:pt x="1017187" y="341829"/>
                </a:lnTo>
                <a:lnTo>
                  <a:pt x="999482" y="299963"/>
                </a:lnTo>
                <a:lnTo>
                  <a:pt x="978351" y="260039"/>
                </a:lnTo>
                <a:lnTo>
                  <a:pt x="953979" y="222244"/>
                </a:lnTo>
                <a:lnTo>
                  <a:pt x="926552" y="186763"/>
                </a:lnTo>
                <a:lnTo>
                  <a:pt x="896254" y="153781"/>
                </a:lnTo>
                <a:lnTo>
                  <a:pt x="863272" y="123483"/>
                </a:lnTo>
                <a:lnTo>
                  <a:pt x="827791" y="96056"/>
                </a:lnTo>
                <a:lnTo>
                  <a:pt x="789996" y="71684"/>
                </a:lnTo>
                <a:lnTo>
                  <a:pt x="750072" y="50553"/>
                </a:lnTo>
                <a:lnTo>
                  <a:pt x="708206" y="32848"/>
                </a:lnTo>
                <a:lnTo>
                  <a:pt x="664582" y="18755"/>
                </a:lnTo>
                <a:lnTo>
                  <a:pt x="619385" y="8459"/>
                </a:lnTo>
                <a:lnTo>
                  <a:pt x="572802" y="2145"/>
                </a:lnTo>
                <a:lnTo>
                  <a:pt x="525017" y="0"/>
                </a:lnTo>
                <a:close/>
              </a:path>
            </a:pathLst>
          </a:custGeom>
          <a:solidFill>
            <a:srgbClr val="64AE45"/>
          </a:solidFill>
        </p:spPr>
        <p:txBody>
          <a:bodyPr wrap="square" lIns="0" tIns="0" rIns="0" bIns="0" rtlCol="0"/>
          <a:lstStyle/>
          <a:p/>
        </p:txBody>
      </p:sp>
      <p:sp>
        <p:nvSpPr>
          <p:cNvPr id="26" name="object 26"/>
          <p:cNvSpPr/>
          <p:nvPr/>
        </p:nvSpPr>
        <p:spPr>
          <a:xfrm>
            <a:off x="3457955" y="4195571"/>
            <a:ext cx="655320" cy="513715"/>
          </a:xfrm>
          <a:custGeom>
            <a:avLst/>
            <a:gdLst/>
            <a:ahLst/>
            <a:cxnLst/>
            <a:rect l="l" t="t" r="r" b="b"/>
            <a:pathLst>
              <a:path w="655320" h="513714">
                <a:moveTo>
                  <a:pt x="352425" y="391667"/>
                </a:moveTo>
                <a:lnTo>
                  <a:pt x="302895" y="391667"/>
                </a:lnTo>
                <a:lnTo>
                  <a:pt x="195580" y="498982"/>
                </a:lnTo>
                <a:lnTo>
                  <a:pt x="210185" y="513588"/>
                </a:lnTo>
                <a:lnTo>
                  <a:pt x="317373" y="406272"/>
                </a:lnTo>
                <a:lnTo>
                  <a:pt x="366994" y="406272"/>
                </a:lnTo>
                <a:lnTo>
                  <a:pt x="352425" y="391667"/>
                </a:lnTo>
                <a:close/>
              </a:path>
              <a:path w="655320" h="513714">
                <a:moveTo>
                  <a:pt x="337820" y="406272"/>
                </a:moveTo>
                <a:lnTo>
                  <a:pt x="317373" y="406272"/>
                </a:lnTo>
                <a:lnTo>
                  <a:pt x="317373" y="512063"/>
                </a:lnTo>
                <a:lnTo>
                  <a:pt x="337820" y="512063"/>
                </a:lnTo>
                <a:lnTo>
                  <a:pt x="337820" y="406272"/>
                </a:lnTo>
                <a:close/>
              </a:path>
              <a:path w="655320" h="513714">
                <a:moveTo>
                  <a:pt x="366994" y="406272"/>
                </a:moveTo>
                <a:lnTo>
                  <a:pt x="337820" y="406272"/>
                </a:lnTo>
                <a:lnTo>
                  <a:pt x="442341" y="510666"/>
                </a:lnTo>
                <a:lnTo>
                  <a:pt x="456692" y="496188"/>
                </a:lnTo>
                <a:lnTo>
                  <a:pt x="366994" y="406272"/>
                </a:lnTo>
                <a:close/>
              </a:path>
              <a:path w="655320" h="513714">
                <a:moveTo>
                  <a:pt x="592455" y="20446"/>
                </a:moveTo>
                <a:lnTo>
                  <a:pt x="62738" y="20446"/>
                </a:lnTo>
                <a:lnTo>
                  <a:pt x="62738" y="391667"/>
                </a:lnTo>
                <a:lnTo>
                  <a:pt x="592455" y="391667"/>
                </a:lnTo>
                <a:lnTo>
                  <a:pt x="592455" y="316610"/>
                </a:lnTo>
                <a:lnTo>
                  <a:pt x="136017" y="316610"/>
                </a:lnTo>
                <a:lnTo>
                  <a:pt x="117348" y="307975"/>
                </a:lnTo>
                <a:lnTo>
                  <a:pt x="175641" y="181736"/>
                </a:lnTo>
                <a:lnTo>
                  <a:pt x="327863" y="181736"/>
                </a:lnTo>
                <a:lnTo>
                  <a:pt x="345059" y="156717"/>
                </a:lnTo>
                <a:lnTo>
                  <a:pt x="460239" y="156717"/>
                </a:lnTo>
                <a:lnTo>
                  <a:pt x="517144" y="57657"/>
                </a:lnTo>
                <a:lnTo>
                  <a:pt x="592455" y="57657"/>
                </a:lnTo>
                <a:lnTo>
                  <a:pt x="592455" y="20446"/>
                </a:lnTo>
                <a:close/>
              </a:path>
              <a:path w="655320" h="513714">
                <a:moveTo>
                  <a:pt x="185166" y="209930"/>
                </a:moveTo>
                <a:lnTo>
                  <a:pt x="136017" y="316610"/>
                </a:lnTo>
                <a:lnTo>
                  <a:pt x="592455" y="316610"/>
                </a:lnTo>
                <a:lnTo>
                  <a:pt x="592455" y="267461"/>
                </a:lnTo>
                <a:lnTo>
                  <a:pt x="293751" y="267461"/>
                </a:lnTo>
                <a:lnTo>
                  <a:pt x="185166" y="209930"/>
                </a:lnTo>
                <a:close/>
              </a:path>
              <a:path w="655320" h="513714">
                <a:moveTo>
                  <a:pt x="353695" y="180339"/>
                </a:moveTo>
                <a:lnTo>
                  <a:pt x="293751" y="267461"/>
                </a:lnTo>
                <a:lnTo>
                  <a:pt x="592455" y="267461"/>
                </a:lnTo>
                <a:lnTo>
                  <a:pt x="592455" y="207898"/>
                </a:lnTo>
                <a:lnTo>
                  <a:pt x="454533" y="207898"/>
                </a:lnTo>
                <a:lnTo>
                  <a:pt x="353695" y="180339"/>
                </a:lnTo>
                <a:close/>
              </a:path>
              <a:path w="655320" h="513714">
                <a:moveTo>
                  <a:pt x="327863" y="181736"/>
                </a:moveTo>
                <a:lnTo>
                  <a:pt x="175641" y="181736"/>
                </a:lnTo>
                <a:lnTo>
                  <a:pt x="287274" y="240791"/>
                </a:lnTo>
                <a:lnTo>
                  <a:pt x="327863" y="181736"/>
                </a:lnTo>
                <a:close/>
              </a:path>
              <a:path w="655320" h="513714">
                <a:moveTo>
                  <a:pt x="592455" y="57657"/>
                </a:moveTo>
                <a:lnTo>
                  <a:pt x="517144" y="57657"/>
                </a:lnTo>
                <a:lnTo>
                  <a:pt x="534797" y="67817"/>
                </a:lnTo>
                <a:lnTo>
                  <a:pt x="454533" y="207898"/>
                </a:lnTo>
                <a:lnTo>
                  <a:pt x="592455" y="207898"/>
                </a:lnTo>
                <a:lnTo>
                  <a:pt x="592455" y="57657"/>
                </a:lnTo>
                <a:close/>
              </a:path>
              <a:path w="655320" h="513714">
                <a:moveTo>
                  <a:pt x="460239" y="156717"/>
                </a:moveTo>
                <a:lnTo>
                  <a:pt x="345059" y="156717"/>
                </a:lnTo>
                <a:lnTo>
                  <a:pt x="444627" y="183895"/>
                </a:lnTo>
                <a:lnTo>
                  <a:pt x="460239" y="156717"/>
                </a:lnTo>
                <a:close/>
              </a:path>
              <a:path w="655320" h="513714">
                <a:moveTo>
                  <a:pt x="655320" y="0"/>
                </a:moveTo>
                <a:lnTo>
                  <a:pt x="0" y="0"/>
                </a:lnTo>
                <a:lnTo>
                  <a:pt x="0" y="20446"/>
                </a:lnTo>
                <a:lnTo>
                  <a:pt x="655320" y="20446"/>
                </a:lnTo>
                <a:lnTo>
                  <a:pt x="655320" y="0"/>
                </a:lnTo>
                <a:close/>
              </a:path>
            </a:pathLst>
          </a:custGeom>
          <a:solidFill>
            <a:srgbClr val="FFFFFF"/>
          </a:solidFill>
        </p:spPr>
        <p:txBody>
          <a:bodyPr wrap="square" lIns="0" tIns="0" rIns="0" bIns="0" rtlCol="0"/>
          <a:lstStyle/>
          <a:p/>
        </p:txBody>
      </p:sp>
      <p:sp>
        <p:nvSpPr>
          <p:cNvPr id="27" name="object 27"/>
          <p:cNvSpPr/>
          <p:nvPr/>
        </p:nvSpPr>
        <p:spPr>
          <a:xfrm>
            <a:off x="3136392" y="3767328"/>
            <a:ext cx="1290955" cy="645795"/>
          </a:xfrm>
          <a:custGeom>
            <a:avLst/>
            <a:gdLst/>
            <a:ahLst/>
            <a:cxnLst/>
            <a:rect l="l" t="t" r="r" b="b"/>
            <a:pathLst>
              <a:path w="1290954" h="645795">
                <a:moveTo>
                  <a:pt x="645413" y="0"/>
                </a:moveTo>
                <a:lnTo>
                  <a:pt x="597241" y="1770"/>
                </a:lnTo>
                <a:lnTo>
                  <a:pt x="550031" y="6997"/>
                </a:lnTo>
                <a:lnTo>
                  <a:pt x="503907" y="15556"/>
                </a:lnTo>
                <a:lnTo>
                  <a:pt x="458996" y="27323"/>
                </a:lnTo>
                <a:lnTo>
                  <a:pt x="415421" y="42172"/>
                </a:lnTo>
                <a:lnTo>
                  <a:pt x="373307" y="59980"/>
                </a:lnTo>
                <a:lnTo>
                  <a:pt x="332780" y="80621"/>
                </a:lnTo>
                <a:lnTo>
                  <a:pt x="293963" y="103970"/>
                </a:lnTo>
                <a:lnTo>
                  <a:pt x="256981" y="129904"/>
                </a:lnTo>
                <a:lnTo>
                  <a:pt x="221960" y="158296"/>
                </a:lnTo>
                <a:lnTo>
                  <a:pt x="189023" y="189023"/>
                </a:lnTo>
                <a:lnTo>
                  <a:pt x="158296" y="221960"/>
                </a:lnTo>
                <a:lnTo>
                  <a:pt x="129904" y="256981"/>
                </a:lnTo>
                <a:lnTo>
                  <a:pt x="103970" y="293963"/>
                </a:lnTo>
                <a:lnTo>
                  <a:pt x="80621" y="332780"/>
                </a:lnTo>
                <a:lnTo>
                  <a:pt x="59980" y="373307"/>
                </a:lnTo>
                <a:lnTo>
                  <a:pt x="42172" y="415421"/>
                </a:lnTo>
                <a:lnTo>
                  <a:pt x="27323" y="458996"/>
                </a:lnTo>
                <a:lnTo>
                  <a:pt x="15556" y="503907"/>
                </a:lnTo>
                <a:lnTo>
                  <a:pt x="6997" y="550031"/>
                </a:lnTo>
                <a:lnTo>
                  <a:pt x="1770" y="597241"/>
                </a:lnTo>
                <a:lnTo>
                  <a:pt x="0" y="645414"/>
                </a:lnTo>
                <a:lnTo>
                  <a:pt x="93344" y="645414"/>
                </a:lnTo>
                <a:lnTo>
                  <a:pt x="95371" y="597775"/>
                </a:lnTo>
                <a:lnTo>
                  <a:pt x="101339" y="551262"/>
                </a:lnTo>
                <a:lnTo>
                  <a:pt x="111083" y="506042"/>
                </a:lnTo>
                <a:lnTo>
                  <a:pt x="124439" y="462278"/>
                </a:lnTo>
                <a:lnTo>
                  <a:pt x="141239" y="420138"/>
                </a:lnTo>
                <a:lnTo>
                  <a:pt x="161319" y="379786"/>
                </a:lnTo>
                <a:lnTo>
                  <a:pt x="184512" y="341388"/>
                </a:lnTo>
                <a:lnTo>
                  <a:pt x="210654" y="305111"/>
                </a:lnTo>
                <a:lnTo>
                  <a:pt x="239578" y="271119"/>
                </a:lnTo>
                <a:lnTo>
                  <a:pt x="271119" y="239578"/>
                </a:lnTo>
                <a:lnTo>
                  <a:pt x="305111" y="210654"/>
                </a:lnTo>
                <a:lnTo>
                  <a:pt x="341388" y="184512"/>
                </a:lnTo>
                <a:lnTo>
                  <a:pt x="379786" y="161319"/>
                </a:lnTo>
                <a:lnTo>
                  <a:pt x="420138" y="141239"/>
                </a:lnTo>
                <a:lnTo>
                  <a:pt x="462278" y="124439"/>
                </a:lnTo>
                <a:lnTo>
                  <a:pt x="506042" y="111083"/>
                </a:lnTo>
                <a:lnTo>
                  <a:pt x="551262" y="101339"/>
                </a:lnTo>
                <a:lnTo>
                  <a:pt x="597775" y="95371"/>
                </a:lnTo>
                <a:lnTo>
                  <a:pt x="645413" y="93345"/>
                </a:lnTo>
                <a:lnTo>
                  <a:pt x="979200" y="93345"/>
                </a:lnTo>
                <a:lnTo>
                  <a:pt x="958047" y="80621"/>
                </a:lnTo>
                <a:lnTo>
                  <a:pt x="917520" y="59980"/>
                </a:lnTo>
                <a:lnTo>
                  <a:pt x="875406" y="42172"/>
                </a:lnTo>
                <a:lnTo>
                  <a:pt x="831831" y="27323"/>
                </a:lnTo>
                <a:lnTo>
                  <a:pt x="786920" y="15556"/>
                </a:lnTo>
                <a:lnTo>
                  <a:pt x="740796" y="6997"/>
                </a:lnTo>
                <a:lnTo>
                  <a:pt x="693586" y="1770"/>
                </a:lnTo>
                <a:lnTo>
                  <a:pt x="645413" y="0"/>
                </a:lnTo>
                <a:close/>
              </a:path>
              <a:path w="1290954" h="645795">
                <a:moveTo>
                  <a:pt x="979200" y="93345"/>
                </a:moveTo>
                <a:lnTo>
                  <a:pt x="645413" y="93345"/>
                </a:lnTo>
                <a:lnTo>
                  <a:pt x="693052" y="95371"/>
                </a:lnTo>
                <a:lnTo>
                  <a:pt x="739565" y="101339"/>
                </a:lnTo>
                <a:lnTo>
                  <a:pt x="784785" y="111083"/>
                </a:lnTo>
                <a:lnTo>
                  <a:pt x="828549" y="124439"/>
                </a:lnTo>
                <a:lnTo>
                  <a:pt x="870689" y="141239"/>
                </a:lnTo>
                <a:lnTo>
                  <a:pt x="911041" y="161319"/>
                </a:lnTo>
                <a:lnTo>
                  <a:pt x="949439" y="184512"/>
                </a:lnTo>
                <a:lnTo>
                  <a:pt x="985716" y="210654"/>
                </a:lnTo>
                <a:lnTo>
                  <a:pt x="1019708" y="239578"/>
                </a:lnTo>
                <a:lnTo>
                  <a:pt x="1051249" y="271119"/>
                </a:lnTo>
                <a:lnTo>
                  <a:pt x="1080173" y="305111"/>
                </a:lnTo>
                <a:lnTo>
                  <a:pt x="1106315" y="341388"/>
                </a:lnTo>
                <a:lnTo>
                  <a:pt x="1129508" y="379786"/>
                </a:lnTo>
                <a:lnTo>
                  <a:pt x="1149588" y="420138"/>
                </a:lnTo>
                <a:lnTo>
                  <a:pt x="1166388" y="462278"/>
                </a:lnTo>
                <a:lnTo>
                  <a:pt x="1179744" y="506042"/>
                </a:lnTo>
                <a:lnTo>
                  <a:pt x="1189488" y="551262"/>
                </a:lnTo>
                <a:lnTo>
                  <a:pt x="1195456" y="597775"/>
                </a:lnTo>
                <a:lnTo>
                  <a:pt x="1197483" y="645414"/>
                </a:lnTo>
                <a:lnTo>
                  <a:pt x="1290828" y="645414"/>
                </a:lnTo>
                <a:lnTo>
                  <a:pt x="1289057" y="597241"/>
                </a:lnTo>
                <a:lnTo>
                  <a:pt x="1283830" y="550031"/>
                </a:lnTo>
                <a:lnTo>
                  <a:pt x="1275271" y="503907"/>
                </a:lnTo>
                <a:lnTo>
                  <a:pt x="1263504" y="458996"/>
                </a:lnTo>
                <a:lnTo>
                  <a:pt x="1248655" y="415421"/>
                </a:lnTo>
                <a:lnTo>
                  <a:pt x="1230847" y="373307"/>
                </a:lnTo>
                <a:lnTo>
                  <a:pt x="1210206" y="332780"/>
                </a:lnTo>
                <a:lnTo>
                  <a:pt x="1186857" y="293963"/>
                </a:lnTo>
                <a:lnTo>
                  <a:pt x="1160923" y="256981"/>
                </a:lnTo>
                <a:lnTo>
                  <a:pt x="1132531" y="221960"/>
                </a:lnTo>
                <a:lnTo>
                  <a:pt x="1101804" y="189023"/>
                </a:lnTo>
                <a:lnTo>
                  <a:pt x="1068867" y="158296"/>
                </a:lnTo>
                <a:lnTo>
                  <a:pt x="1033846" y="129904"/>
                </a:lnTo>
                <a:lnTo>
                  <a:pt x="996864" y="103970"/>
                </a:lnTo>
                <a:lnTo>
                  <a:pt x="979200" y="93345"/>
                </a:lnTo>
                <a:close/>
              </a:path>
            </a:pathLst>
          </a:custGeom>
          <a:solidFill>
            <a:srgbClr val="FFFFFF"/>
          </a:solidFill>
        </p:spPr>
        <p:txBody>
          <a:bodyPr wrap="square" lIns="0" tIns="0" rIns="0" bIns="0" rtlCol="0"/>
          <a:lstStyle/>
          <a:p/>
        </p:txBody>
      </p:sp>
      <p:sp>
        <p:nvSpPr>
          <p:cNvPr id="28" name="object 28"/>
          <p:cNvSpPr txBox="1"/>
          <p:nvPr/>
        </p:nvSpPr>
        <p:spPr>
          <a:xfrm>
            <a:off x="1019352" y="5337175"/>
            <a:ext cx="1735455" cy="75755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若</a:t>
            </a:r>
            <a:r>
              <a:rPr sz="1200" dirty="0">
                <a:solidFill>
                  <a:srgbClr val="585858"/>
                </a:solidFill>
                <a:latin typeface="微软雅黑" panose="020B0503020204020204" charset="-122"/>
                <a:cs typeface="微软雅黑" panose="020B0503020204020204" charset="-122"/>
              </a:rPr>
              <a:t>企业</a:t>
            </a:r>
            <a:r>
              <a:rPr sz="1200" spc="10" dirty="0">
                <a:solidFill>
                  <a:srgbClr val="585858"/>
                </a:solidFill>
                <a:latin typeface="微软雅黑" panose="020B0503020204020204" charset="-122"/>
                <a:cs typeface="微软雅黑" panose="020B0503020204020204" charset="-122"/>
              </a:rPr>
              <a:t>业</a:t>
            </a:r>
            <a:r>
              <a:rPr sz="1200" dirty="0">
                <a:solidFill>
                  <a:srgbClr val="585858"/>
                </a:solidFill>
                <a:latin typeface="微软雅黑" panose="020B0503020204020204" charset="-122"/>
                <a:cs typeface="微软雅黑" panose="020B0503020204020204" charset="-122"/>
              </a:rPr>
              <a:t>务需</a:t>
            </a:r>
            <a:r>
              <a:rPr sz="1200" spc="10" dirty="0">
                <a:solidFill>
                  <a:srgbClr val="585858"/>
                </a:solidFill>
                <a:latin typeface="微软雅黑" panose="020B0503020204020204" charset="-122"/>
                <a:cs typeface="微软雅黑" panose="020B0503020204020204" charset="-122"/>
              </a:rPr>
              <a:t>求不</a:t>
            </a:r>
            <a:r>
              <a:rPr sz="1200" dirty="0">
                <a:solidFill>
                  <a:srgbClr val="585858"/>
                </a:solidFill>
                <a:latin typeface="微软雅黑" panose="020B0503020204020204" charset="-122"/>
                <a:cs typeface="微软雅黑" panose="020B0503020204020204" charset="-122"/>
              </a:rPr>
              <a:t>满 </a:t>
            </a:r>
            <a:r>
              <a:rPr sz="1200" spc="20" dirty="0">
                <a:solidFill>
                  <a:srgbClr val="585858"/>
                </a:solidFill>
                <a:latin typeface="微软雅黑" panose="020B0503020204020204" charset="-122"/>
                <a:cs typeface="微软雅黑" panose="020B0503020204020204" charset="-122"/>
              </a:rPr>
              <a:t>足以上条件，则应当慎重 </a:t>
            </a:r>
            <a:r>
              <a:rPr sz="1200" spc="70" dirty="0">
                <a:solidFill>
                  <a:srgbClr val="585858"/>
                </a:solidFill>
                <a:latin typeface="微软雅黑" panose="020B0503020204020204" charset="-122"/>
                <a:cs typeface="微软雅黑" panose="020B0503020204020204" charset="-122"/>
              </a:rPr>
              <a:t>考虑</a:t>
            </a:r>
            <a:r>
              <a:rPr sz="1200" spc="80" dirty="0">
                <a:solidFill>
                  <a:srgbClr val="585858"/>
                </a:solidFill>
                <a:latin typeface="微软雅黑" panose="020B0503020204020204" charset="-122"/>
                <a:cs typeface="微软雅黑" panose="020B0503020204020204" charset="-122"/>
              </a:rPr>
              <a:t>开</a:t>
            </a:r>
            <a:r>
              <a:rPr sz="1200" spc="75" dirty="0">
                <a:solidFill>
                  <a:srgbClr val="585858"/>
                </a:solidFill>
                <a:latin typeface="微软雅黑" panose="020B0503020204020204" charset="-122"/>
                <a:cs typeface="微软雅黑" panose="020B0503020204020204" charset="-122"/>
              </a:rPr>
              <a:t>展</a:t>
            </a:r>
            <a:r>
              <a:rPr sz="1200" dirty="0">
                <a:solidFill>
                  <a:srgbClr val="585858"/>
                </a:solidFill>
                <a:latin typeface="微软雅黑" panose="020B0503020204020204" charset="-122"/>
                <a:cs typeface="微软雅黑" panose="020B0503020204020204" charset="-122"/>
              </a:rPr>
              <a:t>De</a:t>
            </a:r>
            <a:r>
              <a:rPr sz="1200" spc="-5" dirty="0">
                <a:solidFill>
                  <a:srgbClr val="585858"/>
                </a:solidFill>
                <a:latin typeface="微软雅黑" panose="020B0503020204020204" charset="-122"/>
                <a:cs typeface="微软雅黑" panose="020B0503020204020204" charset="-122"/>
              </a:rPr>
              <a:t>v</a:t>
            </a:r>
            <a:r>
              <a:rPr sz="1200" spc="-10" dirty="0">
                <a:solidFill>
                  <a:srgbClr val="585858"/>
                </a:solidFill>
                <a:latin typeface="微软雅黑" panose="020B0503020204020204" charset="-122"/>
                <a:cs typeface="微软雅黑" panose="020B0503020204020204" charset="-122"/>
              </a:rPr>
              <a:t>O</a:t>
            </a:r>
            <a:r>
              <a:rPr sz="1200" dirty="0">
                <a:solidFill>
                  <a:srgbClr val="585858"/>
                </a:solidFill>
                <a:latin typeface="微软雅黑" panose="020B0503020204020204" charset="-122"/>
                <a:cs typeface="微软雅黑" panose="020B0503020204020204" charset="-122"/>
              </a:rPr>
              <a:t>p</a:t>
            </a:r>
            <a:r>
              <a:rPr sz="1200" spc="65" dirty="0">
                <a:solidFill>
                  <a:srgbClr val="585858"/>
                </a:solidFill>
                <a:latin typeface="微软雅黑" panose="020B0503020204020204" charset="-122"/>
                <a:cs typeface="微软雅黑" panose="020B0503020204020204" charset="-122"/>
              </a:rPr>
              <a:t>s</a:t>
            </a:r>
            <a:r>
              <a:rPr sz="1200" spc="70" dirty="0">
                <a:solidFill>
                  <a:srgbClr val="585858"/>
                </a:solidFill>
                <a:latin typeface="微软雅黑" panose="020B0503020204020204" charset="-122"/>
                <a:cs typeface="微软雅黑" panose="020B0503020204020204" charset="-122"/>
              </a:rPr>
              <a:t>转</a:t>
            </a:r>
            <a:r>
              <a:rPr sz="1200" spc="80" dirty="0">
                <a:solidFill>
                  <a:srgbClr val="585858"/>
                </a:solidFill>
                <a:latin typeface="微软雅黑" panose="020B0503020204020204" charset="-122"/>
                <a:cs typeface="微软雅黑" panose="020B0503020204020204" charset="-122"/>
              </a:rPr>
              <a:t>型</a:t>
            </a:r>
            <a:r>
              <a:rPr sz="1200" dirty="0">
                <a:solidFill>
                  <a:srgbClr val="585858"/>
                </a:solidFill>
                <a:latin typeface="微软雅黑" panose="020B0503020204020204" charset="-122"/>
                <a:cs typeface="微软雅黑" panose="020B0503020204020204" charset="-122"/>
              </a:rPr>
              <a:t>实 践的必要性和性价比问题</a:t>
            </a:r>
            <a:endParaRPr sz="1200">
              <a:latin typeface="微软雅黑" panose="020B0503020204020204" charset="-122"/>
              <a:cs typeface="微软雅黑" panose="020B0503020204020204" charset="-122"/>
            </a:endParaRPr>
          </a:p>
        </p:txBody>
      </p:sp>
      <p:sp>
        <p:nvSpPr>
          <p:cNvPr id="29" name="object 29"/>
          <p:cNvSpPr txBox="1"/>
          <p:nvPr/>
        </p:nvSpPr>
        <p:spPr>
          <a:xfrm>
            <a:off x="6454521" y="5337175"/>
            <a:ext cx="1735455" cy="75755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若</a:t>
            </a:r>
            <a:r>
              <a:rPr sz="1200" dirty="0">
                <a:solidFill>
                  <a:srgbClr val="585858"/>
                </a:solidFill>
                <a:latin typeface="微软雅黑" panose="020B0503020204020204" charset="-122"/>
                <a:cs typeface="微软雅黑" panose="020B0503020204020204" charset="-122"/>
              </a:rPr>
              <a:t>企业</a:t>
            </a:r>
            <a:r>
              <a:rPr sz="1200" spc="10" dirty="0">
                <a:solidFill>
                  <a:srgbClr val="585858"/>
                </a:solidFill>
                <a:latin typeface="微软雅黑" panose="020B0503020204020204" charset="-122"/>
                <a:cs typeface="微软雅黑" panose="020B0503020204020204" charset="-122"/>
              </a:rPr>
              <a:t>不</a:t>
            </a:r>
            <a:r>
              <a:rPr sz="1200" dirty="0">
                <a:solidFill>
                  <a:srgbClr val="585858"/>
                </a:solidFill>
                <a:latin typeface="微软雅黑" panose="020B0503020204020204" charset="-122"/>
                <a:cs typeface="微软雅黑" panose="020B0503020204020204" charset="-122"/>
              </a:rPr>
              <a:t>满足</a:t>
            </a:r>
            <a:r>
              <a:rPr sz="1200" spc="10" dirty="0">
                <a:solidFill>
                  <a:srgbClr val="585858"/>
                </a:solidFill>
                <a:latin typeface="微软雅黑" panose="020B0503020204020204" charset="-122"/>
                <a:cs typeface="微软雅黑" panose="020B0503020204020204" charset="-122"/>
              </a:rPr>
              <a:t>以上</a:t>
            </a:r>
            <a:r>
              <a:rPr sz="1200" dirty="0">
                <a:solidFill>
                  <a:srgbClr val="585858"/>
                </a:solidFill>
                <a:latin typeface="微软雅黑" panose="020B0503020204020204" charset="-122"/>
                <a:cs typeface="微软雅黑" panose="020B0503020204020204" charset="-122"/>
              </a:rPr>
              <a:t>条 </a:t>
            </a:r>
            <a:r>
              <a:rPr sz="1200" spc="20" dirty="0">
                <a:solidFill>
                  <a:srgbClr val="585858"/>
                </a:solidFill>
                <a:latin typeface="微软雅黑" panose="020B0503020204020204" charset="-122"/>
                <a:cs typeface="微软雅黑" panose="020B0503020204020204" charset="-122"/>
              </a:rPr>
              <a:t>件，则需要审慎评估安全 </a:t>
            </a:r>
            <a:r>
              <a:rPr sz="1200" spc="70" dirty="0">
                <a:solidFill>
                  <a:srgbClr val="585858"/>
                </a:solidFill>
                <a:latin typeface="微软雅黑" panose="020B0503020204020204" charset="-122"/>
                <a:cs typeface="微软雅黑" panose="020B0503020204020204" charset="-122"/>
              </a:rPr>
              <a:t>策略对</a:t>
            </a:r>
            <a:r>
              <a:rPr sz="1200" dirty="0">
                <a:solidFill>
                  <a:srgbClr val="585858"/>
                </a:solidFill>
                <a:latin typeface="微软雅黑" panose="020B0503020204020204" charset="-122"/>
                <a:cs typeface="微软雅黑" panose="020B0503020204020204" charset="-122"/>
              </a:rPr>
              <a:t>De</a:t>
            </a:r>
            <a:r>
              <a:rPr sz="1200" spc="-5" dirty="0">
                <a:solidFill>
                  <a:srgbClr val="585858"/>
                </a:solidFill>
                <a:latin typeface="微软雅黑" panose="020B0503020204020204" charset="-122"/>
                <a:cs typeface="微软雅黑" panose="020B0503020204020204" charset="-122"/>
              </a:rPr>
              <a:t>v</a:t>
            </a:r>
            <a:r>
              <a:rPr sz="1200" spc="-10" dirty="0">
                <a:solidFill>
                  <a:srgbClr val="585858"/>
                </a:solidFill>
                <a:latin typeface="微软雅黑" panose="020B0503020204020204" charset="-122"/>
                <a:cs typeface="微软雅黑" panose="020B0503020204020204" charset="-122"/>
              </a:rPr>
              <a:t>O</a:t>
            </a:r>
            <a:r>
              <a:rPr sz="1200" dirty="0">
                <a:solidFill>
                  <a:srgbClr val="585858"/>
                </a:solidFill>
                <a:latin typeface="微软雅黑" panose="020B0503020204020204" charset="-122"/>
                <a:cs typeface="微软雅黑" panose="020B0503020204020204" charset="-122"/>
              </a:rPr>
              <a:t>p</a:t>
            </a:r>
            <a:r>
              <a:rPr sz="1200" spc="65" dirty="0">
                <a:solidFill>
                  <a:srgbClr val="585858"/>
                </a:solidFill>
                <a:latin typeface="微软雅黑" panose="020B0503020204020204" charset="-122"/>
                <a:cs typeface="微软雅黑" panose="020B0503020204020204" charset="-122"/>
              </a:rPr>
              <a:t>s</a:t>
            </a:r>
            <a:r>
              <a:rPr sz="1200" spc="70" dirty="0">
                <a:solidFill>
                  <a:srgbClr val="585858"/>
                </a:solidFill>
                <a:latin typeface="微软雅黑" panose="020B0503020204020204" charset="-122"/>
                <a:cs typeface="微软雅黑" panose="020B0503020204020204" charset="-122"/>
              </a:rPr>
              <a:t>理</a:t>
            </a:r>
            <a:r>
              <a:rPr sz="1200" spc="85" dirty="0">
                <a:solidFill>
                  <a:srgbClr val="585858"/>
                </a:solidFill>
                <a:latin typeface="微软雅黑" panose="020B0503020204020204" charset="-122"/>
                <a:cs typeface="微软雅黑" panose="020B0503020204020204" charset="-122"/>
              </a:rPr>
              <a:t>念的</a:t>
            </a:r>
            <a:r>
              <a:rPr sz="1200" dirty="0">
                <a:solidFill>
                  <a:srgbClr val="585858"/>
                </a:solidFill>
                <a:latin typeface="微软雅黑" panose="020B0503020204020204" charset="-122"/>
                <a:cs typeface="微软雅黑" panose="020B0503020204020204" charset="-122"/>
              </a:rPr>
              <a:t>落 实可能造成的阻碍</a:t>
            </a:r>
            <a:endParaRPr sz="1200">
              <a:latin typeface="微软雅黑" panose="020B0503020204020204" charset="-122"/>
              <a:cs typeface="微软雅黑" panose="020B0503020204020204" charset="-122"/>
            </a:endParaRPr>
          </a:p>
        </p:txBody>
      </p:sp>
      <p:sp>
        <p:nvSpPr>
          <p:cNvPr id="30" name="object 30"/>
          <p:cNvSpPr/>
          <p:nvPr/>
        </p:nvSpPr>
        <p:spPr>
          <a:xfrm>
            <a:off x="540258" y="5161915"/>
            <a:ext cx="2200275" cy="28702"/>
          </a:xfrm>
          <a:prstGeom prst="rect">
            <a:avLst/>
          </a:prstGeom>
          <a:blipFill>
            <a:blip r:embed="rId2" cstate="print"/>
            <a:stretch>
              <a:fillRect/>
            </a:stretch>
          </a:blipFill>
        </p:spPr>
        <p:txBody>
          <a:bodyPr wrap="square" lIns="0" tIns="0" rIns="0" bIns="0" rtlCol="0"/>
          <a:lstStyle/>
          <a:p/>
        </p:txBody>
      </p:sp>
      <p:sp>
        <p:nvSpPr>
          <p:cNvPr id="31" name="object 31"/>
          <p:cNvSpPr/>
          <p:nvPr/>
        </p:nvSpPr>
        <p:spPr>
          <a:xfrm>
            <a:off x="6438138" y="5171059"/>
            <a:ext cx="2200275" cy="28702"/>
          </a:xfrm>
          <a:prstGeom prst="rect">
            <a:avLst/>
          </a:prstGeom>
          <a:blipFill>
            <a:blip r:embed="rId3" cstate="print"/>
            <a:stretch>
              <a:fillRect/>
            </a:stretch>
          </a:blipFill>
        </p:spPr>
        <p:txBody>
          <a:bodyPr wrap="square" lIns="0" tIns="0" rIns="0" bIns="0" rtlCol="0"/>
          <a:lstStyle/>
          <a:p/>
        </p:txBody>
      </p:sp>
      <p:sp>
        <p:nvSpPr>
          <p:cNvPr id="32" name="object 32"/>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33" name="object 33"/>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34" name="object 34"/>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35" name="object 35"/>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24</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p:nvPr/>
        </p:nvSpPr>
        <p:spPr>
          <a:xfrm>
            <a:off x="1352169" y="3085845"/>
            <a:ext cx="643699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Verdana" panose="020B0604030504040204"/>
                <a:cs typeface="Verdana" panose="020B0604030504040204"/>
              </a:rPr>
              <a:t>1.5 </a:t>
            </a:r>
            <a:r>
              <a:rPr sz="2800" b="1" spc="-10" dirty="0">
                <a:solidFill>
                  <a:srgbClr val="FFCF00"/>
                </a:solidFill>
                <a:latin typeface="Verdana" panose="020B0604030504040204"/>
                <a:cs typeface="Verdana" panose="020B0604030504040204"/>
              </a:rPr>
              <a:t>Where </a:t>
            </a:r>
            <a:r>
              <a:rPr sz="2800" b="1" spc="-5" dirty="0">
                <a:solidFill>
                  <a:srgbClr val="FFFFFF"/>
                </a:solidFill>
                <a:latin typeface="Verdana" panose="020B0604030504040204"/>
                <a:cs typeface="Verdana" panose="020B0604030504040204"/>
              </a:rPr>
              <a:t>is it being </a:t>
            </a:r>
            <a:r>
              <a:rPr sz="2800" b="1" spc="-10" dirty="0">
                <a:solidFill>
                  <a:srgbClr val="FFFFFF"/>
                </a:solidFill>
                <a:latin typeface="Verdana" panose="020B0604030504040204"/>
                <a:cs typeface="Verdana" panose="020B0604030504040204"/>
              </a:rPr>
              <a:t>used</a:t>
            </a:r>
            <a:r>
              <a:rPr sz="2800" b="1" spc="85" dirty="0">
                <a:solidFill>
                  <a:srgbClr val="FFFFFF"/>
                </a:solidFill>
                <a:latin typeface="Verdana" panose="020B0604030504040204"/>
                <a:cs typeface="Verdana" panose="020B0604030504040204"/>
              </a:rPr>
              <a:t> </a:t>
            </a:r>
            <a:r>
              <a:rPr sz="2800" b="1" spc="-10" dirty="0">
                <a:solidFill>
                  <a:srgbClr val="FFFFFF"/>
                </a:solidFill>
                <a:latin typeface="Verdana" panose="020B0604030504040204"/>
                <a:cs typeface="Verdana" panose="020B0604030504040204"/>
              </a:rPr>
              <a:t>now?</a:t>
            </a:r>
            <a:endParaRPr sz="2800">
              <a:latin typeface="Verdana" panose="020B0604030504040204"/>
              <a:cs typeface="Verdana" panose="020B0604030504040204"/>
            </a:endParaRPr>
          </a:p>
        </p:txBody>
      </p:sp>
      <p:sp>
        <p:nvSpPr>
          <p:cNvPr id="6" name="object 6"/>
          <p:cNvSpPr txBox="1"/>
          <p:nvPr/>
        </p:nvSpPr>
        <p:spPr>
          <a:xfrm>
            <a:off x="2353436" y="3649726"/>
            <a:ext cx="443674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CF00"/>
                </a:solidFill>
                <a:latin typeface="Verdana" panose="020B0604030504040204"/>
                <a:cs typeface="Verdana" panose="020B0604030504040204"/>
              </a:rPr>
              <a:t>DevOps</a:t>
            </a:r>
            <a:r>
              <a:rPr sz="1800" b="1" dirty="0">
                <a:solidFill>
                  <a:srgbClr val="FFCF00"/>
                </a:solidFill>
                <a:latin typeface="微软雅黑" panose="020B0503020204020204" charset="-122"/>
                <a:cs typeface="微软雅黑" panose="020B0503020204020204" charset="-122"/>
              </a:rPr>
              <a:t>理念和工具在哪些行业有所应用？</a:t>
            </a:r>
            <a:endParaRPr sz="1800">
              <a:latin typeface="微软雅黑" panose="020B0503020204020204" charset="-122"/>
              <a:cs typeface="微软雅黑" panose="020B0503020204020204"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4907280" cy="513715"/>
          </a:xfrm>
          <a:prstGeom prst="rect">
            <a:avLst/>
          </a:prstGeom>
        </p:spPr>
        <p:txBody>
          <a:bodyPr vert="horz" wrap="square" lIns="0" tIns="13335" rIns="0" bIns="0" rtlCol="0">
            <a:spAutoFit/>
          </a:bodyPr>
          <a:lstStyle/>
          <a:p>
            <a:pPr marL="12700">
              <a:lnSpc>
                <a:spcPct val="100000"/>
              </a:lnSpc>
              <a:spcBef>
                <a:spcPts val="105"/>
              </a:spcBef>
            </a:pPr>
            <a:r>
              <a:rPr dirty="0"/>
              <a:t>传统行业：数字化转型</a:t>
            </a:r>
            <a:r>
              <a:rPr spc="-15" dirty="0"/>
              <a:t>捷</a:t>
            </a:r>
            <a:r>
              <a:rPr dirty="0"/>
              <a:t>径</a:t>
            </a:r>
            <a:endParaRPr dirty="0"/>
          </a:p>
        </p:txBody>
      </p:sp>
      <p:sp>
        <p:nvSpPr>
          <p:cNvPr id="5" name="object 5"/>
          <p:cNvSpPr txBox="1"/>
          <p:nvPr/>
        </p:nvSpPr>
        <p:spPr>
          <a:xfrm>
            <a:off x="526795" y="1062685"/>
            <a:ext cx="8310880" cy="207962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助力传统行业稳步走上云原生数字化之路</a:t>
            </a:r>
            <a:endParaRPr sz="2400">
              <a:latin typeface="微软雅黑" panose="020B0503020204020204" charset="-122"/>
              <a:cs typeface="微软雅黑" panose="020B0503020204020204" charset="-122"/>
            </a:endParaRPr>
          </a:p>
          <a:p>
            <a:pPr marL="12700" marR="5080">
              <a:lnSpc>
                <a:spcPct val="120000"/>
              </a:lnSpc>
              <a:spcBef>
                <a:spcPts val="980"/>
              </a:spcBef>
            </a:pPr>
            <a:r>
              <a:rPr sz="1200" spc="10" dirty="0">
                <a:solidFill>
                  <a:srgbClr val="585858"/>
                </a:solidFill>
                <a:latin typeface="微软雅黑" panose="020B0503020204020204" charset="-122"/>
                <a:cs typeface="微软雅黑" panose="020B0503020204020204" charset="-122"/>
              </a:rPr>
              <a:t>软件开发</a:t>
            </a:r>
            <a:r>
              <a:rPr sz="120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运营并</a:t>
            </a:r>
            <a:r>
              <a:rPr sz="1200" dirty="0">
                <a:solidFill>
                  <a:srgbClr val="585858"/>
                </a:solidFill>
                <a:latin typeface="微软雅黑" panose="020B0503020204020204" charset="-122"/>
                <a:cs typeface="微软雅黑" panose="020B0503020204020204" charset="-122"/>
              </a:rPr>
              <a:t>非传</a:t>
            </a:r>
            <a:r>
              <a:rPr sz="1200" spc="10" dirty="0">
                <a:solidFill>
                  <a:srgbClr val="585858"/>
                </a:solidFill>
                <a:latin typeface="微软雅黑" panose="020B0503020204020204" charset="-122"/>
                <a:cs typeface="微软雅黑" panose="020B0503020204020204" charset="-122"/>
              </a:rPr>
              <a:t>统行业的</a:t>
            </a:r>
            <a:r>
              <a:rPr sz="1200" dirty="0">
                <a:solidFill>
                  <a:srgbClr val="585858"/>
                </a:solidFill>
                <a:latin typeface="微软雅黑" panose="020B0503020204020204" charset="-122"/>
                <a:cs typeface="微软雅黑" panose="020B0503020204020204" charset="-122"/>
              </a:rPr>
              <a:t>主</a:t>
            </a:r>
            <a:r>
              <a:rPr sz="1200" spc="10" dirty="0">
                <a:solidFill>
                  <a:srgbClr val="585858"/>
                </a:solidFill>
                <a:latin typeface="微软雅黑" panose="020B0503020204020204" charset="-122"/>
                <a:cs typeface="微软雅黑" panose="020B0503020204020204" charset="-122"/>
              </a:rPr>
              <a:t>营业</a:t>
            </a:r>
            <a:r>
              <a:rPr sz="1200" spc="30" dirty="0">
                <a:solidFill>
                  <a:srgbClr val="585858"/>
                </a:solidFill>
                <a:latin typeface="微软雅黑" panose="020B0503020204020204" charset="-122"/>
                <a:cs typeface="微软雅黑" panose="020B0503020204020204" charset="-122"/>
              </a:rPr>
              <a:t>务</a:t>
            </a:r>
            <a:r>
              <a:rPr sz="1200" dirty="0">
                <a:solidFill>
                  <a:srgbClr val="585858"/>
                </a:solidFill>
                <a:latin typeface="微软雅黑" panose="020B0503020204020204" charset="-122"/>
                <a:cs typeface="微软雅黑" panose="020B0503020204020204" charset="-122"/>
              </a:rPr>
              <a:t>，因</a:t>
            </a:r>
            <a:r>
              <a:rPr sz="1200" spc="10" dirty="0">
                <a:solidFill>
                  <a:srgbClr val="585858"/>
                </a:solidFill>
                <a:latin typeface="微软雅黑" panose="020B0503020204020204" charset="-122"/>
                <a:cs typeface="微软雅黑" panose="020B0503020204020204" charset="-122"/>
              </a:rPr>
              <a:t>而整体上</a:t>
            </a:r>
            <a:r>
              <a:rPr sz="1200" dirty="0">
                <a:solidFill>
                  <a:srgbClr val="585858"/>
                </a:solidFill>
                <a:latin typeface="微软雅黑" panose="020B0503020204020204" charset="-122"/>
                <a:cs typeface="微软雅黑" panose="020B0503020204020204" charset="-122"/>
              </a:rPr>
              <a:t>缺</a:t>
            </a:r>
            <a:r>
              <a:rPr sz="1200" spc="10" dirty="0">
                <a:solidFill>
                  <a:srgbClr val="585858"/>
                </a:solidFill>
                <a:latin typeface="微软雅黑" panose="020B0503020204020204" charset="-122"/>
                <a:cs typeface="微软雅黑" panose="020B0503020204020204" charset="-122"/>
              </a:rPr>
              <a:t>乏相应</a:t>
            </a:r>
            <a:r>
              <a:rPr sz="1200" dirty="0">
                <a:solidFill>
                  <a:srgbClr val="585858"/>
                </a:solidFill>
                <a:latin typeface="微软雅黑" panose="020B0503020204020204" charset="-122"/>
                <a:cs typeface="微软雅黑" panose="020B0503020204020204" charset="-122"/>
              </a:rPr>
              <a:t>的人</a:t>
            </a:r>
            <a:r>
              <a:rPr sz="1200" spc="10" dirty="0">
                <a:solidFill>
                  <a:srgbClr val="585858"/>
                </a:solidFill>
                <a:latin typeface="微软雅黑" panose="020B0503020204020204" charset="-122"/>
                <a:cs typeface="微软雅黑" panose="020B0503020204020204" charset="-122"/>
              </a:rPr>
              <a:t>才和软硬</a:t>
            </a:r>
            <a:r>
              <a:rPr sz="1200" dirty="0">
                <a:solidFill>
                  <a:srgbClr val="585858"/>
                </a:solidFill>
                <a:latin typeface="微软雅黑" panose="020B0503020204020204" charset="-122"/>
                <a:cs typeface="微软雅黑" panose="020B0503020204020204" charset="-122"/>
              </a:rPr>
              <a:t>件</a:t>
            </a:r>
            <a:r>
              <a:rPr sz="1200" spc="10" dirty="0">
                <a:solidFill>
                  <a:srgbClr val="585858"/>
                </a:solidFill>
                <a:latin typeface="微软雅黑" panose="020B0503020204020204" charset="-122"/>
                <a:cs typeface="微软雅黑" panose="020B0503020204020204" charset="-122"/>
              </a:rPr>
              <a:t>基础设</a:t>
            </a:r>
            <a:r>
              <a:rPr sz="1200" spc="15" dirty="0">
                <a:solidFill>
                  <a:srgbClr val="585858"/>
                </a:solidFill>
                <a:latin typeface="微软雅黑" panose="020B0503020204020204" charset="-122"/>
                <a:cs typeface="微软雅黑" panose="020B0503020204020204" charset="-122"/>
              </a:rPr>
              <a:t>施</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正因如此</a:t>
            </a:r>
            <a:r>
              <a:rPr sz="1200" dirty="0">
                <a:solidFill>
                  <a:srgbClr val="585858"/>
                </a:solidFill>
                <a:latin typeface="微软雅黑" panose="020B0503020204020204" charset="-122"/>
                <a:cs typeface="微软雅黑" panose="020B0503020204020204" charset="-122"/>
              </a:rPr>
              <a:t>这</a:t>
            </a:r>
            <a:r>
              <a:rPr sz="1200" spc="10" dirty="0">
                <a:solidFill>
                  <a:srgbClr val="585858"/>
                </a:solidFill>
                <a:latin typeface="微软雅黑" panose="020B0503020204020204" charset="-122"/>
                <a:cs typeface="微软雅黑" panose="020B0503020204020204" charset="-122"/>
              </a:rPr>
              <a:t>类企</a:t>
            </a:r>
            <a:r>
              <a:rPr sz="120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和</a:t>
            </a:r>
            <a:r>
              <a:rPr sz="1200" dirty="0">
                <a:solidFill>
                  <a:srgbClr val="585858"/>
                </a:solidFill>
                <a:latin typeface="微软雅黑" panose="020B0503020204020204" charset="-122"/>
                <a:cs typeface="微软雅黑" panose="020B0503020204020204" charset="-122"/>
              </a:rPr>
              <a:t>机</a:t>
            </a:r>
            <a:r>
              <a:rPr sz="1200" spc="20" dirty="0">
                <a:solidFill>
                  <a:srgbClr val="585858"/>
                </a:solidFill>
                <a:latin typeface="微软雅黑" panose="020B0503020204020204" charset="-122"/>
                <a:cs typeface="微软雅黑" panose="020B0503020204020204" charset="-122"/>
              </a:rPr>
              <a:t>构的</a:t>
            </a:r>
            <a:r>
              <a:rPr sz="1200" dirty="0">
                <a:solidFill>
                  <a:srgbClr val="585858"/>
                </a:solidFill>
                <a:latin typeface="微软雅黑" panose="020B0503020204020204" charset="-122"/>
                <a:cs typeface="微软雅黑" panose="020B0503020204020204" charset="-122"/>
              </a:rPr>
              <a:t>数 </a:t>
            </a:r>
            <a:r>
              <a:rPr sz="1200" spc="10" dirty="0">
                <a:solidFill>
                  <a:srgbClr val="585858"/>
                </a:solidFill>
                <a:latin typeface="微软雅黑" panose="020B0503020204020204" charset="-122"/>
                <a:cs typeface="微软雅黑" panose="020B0503020204020204" charset="-122"/>
              </a:rPr>
              <a:t>字化水平</a:t>
            </a:r>
            <a:r>
              <a:rPr sz="1200" dirty="0">
                <a:solidFill>
                  <a:srgbClr val="585858"/>
                </a:solidFill>
                <a:latin typeface="微软雅黑" panose="020B0503020204020204" charset="-122"/>
                <a:cs typeface="微软雅黑" panose="020B0503020204020204" charset="-122"/>
              </a:rPr>
              <a:t>整</a:t>
            </a:r>
            <a:r>
              <a:rPr sz="1200" spc="10" dirty="0">
                <a:solidFill>
                  <a:srgbClr val="585858"/>
                </a:solidFill>
                <a:latin typeface="微软雅黑" panose="020B0503020204020204" charset="-122"/>
                <a:cs typeface="微软雅黑" panose="020B0503020204020204" charset="-122"/>
              </a:rPr>
              <a:t>体较</a:t>
            </a:r>
            <a:r>
              <a:rPr sz="1200" spc="20" dirty="0">
                <a:solidFill>
                  <a:srgbClr val="585858"/>
                </a:solidFill>
                <a:latin typeface="微软雅黑" panose="020B0503020204020204" charset="-122"/>
                <a:cs typeface="微软雅黑" panose="020B0503020204020204" charset="-122"/>
              </a:rPr>
              <a:t>低</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我国数字</a:t>
            </a:r>
            <a:r>
              <a:rPr sz="120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转型的</a:t>
            </a:r>
            <a:r>
              <a:rPr sz="1200" dirty="0">
                <a:solidFill>
                  <a:srgbClr val="585858"/>
                </a:solidFill>
                <a:latin typeface="微软雅黑" panose="020B0503020204020204" charset="-122"/>
                <a:cs typeface="微软雅黑" panose="020B0503020204020204" charset="-122"/>
              </a:rPr>
              <a:t>大趋</a:t>
            </a:r>
            <a:r>
              <a:rPr sz="1200" spc="10" dirty="0">
                <a:solidFill>
                  <a:srgbClr val="585858"/>
                </a:solidFill>
                <a:latin typeface="微软雅黑" panose="020B0503020204020204" charset="-122"/>
                <a:cs typeface="微软雅黑" panose="020B0503020204020204" charset="-122"/>
              </a:rPr>
              <a:t>势</a:t>
            </a:r>
            <a:r>
              <a:rPr sz="1200" spc="20" dirty="0">
                <a:solidFill>
                  <a:srgbClr val="585858"/>
                </a:solidFill>
                <a:latin typeface="微软雅黑" panose="020B0503020204020204" charset="-122"/>
                <a:cs typeface="微软雅黑" panose="020B0503020204020204" charset="-122"/>
              </a:rPr>
              <a:t>下</a:t>
            </a:r>
            <a:r>
              <a:rPr sz="1200" spc="10" dirty="0">
                <a:solidFill>
                  <a:srgbClr val="585858"/>
                </a:solidFill>
                <a:latin typeface="微软雅黑" panose="020B0503020204020204" charset="-122"/>
                <a:cs typeface="微软雅黑" panose="020B0503020204020204" charset="-122"/>
              </a:rPr>
              <a:t>，找</a:t>
            </a:r>
            <a:r>
              <a:rPr sz="1200" dirty="0">
                <a:solidFill>
                  <a:srgbClr val="585858"/>
                </a:solidFill>
                <a:latin typeface="微软雅黑" panose="020B0503020204020204" charset="-122"/>
                <a:cs typeface="微软雅黑" panose="020B0503020204020204" charset="-122"/>
              </a:rPr>
              <a:t>到</a:t>
            </a:r>
            <a:r>
              <a:rPr sz="1200" spc="10" dirty="0">
                <a:solidFill>
                  <a:srgbClr val="585858"/>
                </a:solidFill>
                <a:latin typeface="微软雅黑" panose="020B0503020204020204" charset="-122"/>
                <a:cs typeface="微软雅黑" panose="020B0503020204020204" charset="-122"/>
              </a:rPr>
              <a:t>适合企</a:t>
            </a:r>
            <a:r>
              <a:rPr sz="1200" dirty="0">
                <a:solidFill>
                  <a:srgbClr val="585858"/>
                </a:solidFill>
                <a:latin typeface="微软雅黑" panose="020B0503020204020204" charset="-122"/>
                <a:cs typeface="微软雅黑" panose="020B0503020204020204" charset="-122"/>
              </a:rPr>
              <a:t>业的</a:t>
            </a:r>
            <a:r>
              <a:rPr sz="1200" spc="10" dirty="0">
                <a:solidFill>
                  <a:srgbClr val="585858"/>
                </a:solidFill>
                <a:latin typeface="微软雅黑" panose="020B0503020204020204" charset="-122"/>
                <a:cs typeface="微软雅黑" panose="020B0503020204020204" charset="-122"/>
              </a:rPr>
              <a:t>高效数字</a:t>
            </a:r>
            <a:r>
              <a:rPr sz="120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转型</a:t>
            </a:r>
            <a:r>
              <a:rPr sz="1200" dirty="0">
                <a:solidFill>
                  <a:srgbClr val="585858"/>
                </a:solidFill>
                <a:latin typeface="微软雅黑" panose="020B0503020204020204" charset="-122"/>
                <a:cs typeface="微软雅黑" panose="020B0503020204020204" charset="-122"/>
              </a:rPr>
              <a:t>道</a:t>
            </a:r>
            <a:r>
              <a:rPr sz="1200" spc="10" dirty="0">
                <a:solidFill>
                  <a:srgbClr val="585858"/>
                </a:solidFill>
                <a:latin typeface="微软雅黑" panose="020B0503020204020204" charset="-122"/>
                <a:cs typeface="微软雅黑" panose="020B0503020204020204" charset="-122"/>
              </a:rPr>
              <a:t>路</a:t>
            </a:r>
            <a:r>
              <a:rPr sz="1200" dirty="0">
                <a:solidFill>
                  <a:srgbClr val="585858"/>
                </a:solidFill>
                <a:latin typeface="微软雅黑" panose="020B0503020204020204" charset="-122"/>
                <a:cs typeface="微软雅黑" panose="020B0503020204020204" charset="-122"/>
              </a:rPr>
              <a:t>将</a:t>
            </a:r>
            <a:r>
              <a:rPr sz="1200" spc="10" dirty="0">
                <a:solidFill>
                  <a:srgbClr val="585858"/>
                </a:solidFill>
                <a:latin typeface="微软雅黑" panose="020B0503020204020204" charset="-122"/>
                <a:cs typeface="微软雅黑" panose="020B0503020204020204" charset="-122"/>
              </a:rPr>
              <a:t>意味着在</a:t>
            </a:r>
            <a:r>
              <a:rPr sz="1200" dirty="0">
                <a:solidFill>
                  <a:srgbClr val="585858"/>
                </a:solidFill>
                <a:latin typeface="微软雅黑" panose="020B0503020204020204" charset="-122"/>
                <a:cs typeface="微软雅黑" panose="020B0503020204020204" charset="-122"/>
              </a:rPr>
              <a:t>市</a:t>
            </a:r>
            <a:r>
              <a:rPr sz="1200" spc="10" dirty="0">
                <a:solidFill>
                  <a:srgbClr val="585858"/>
                </a:solidFill>
                <a:latin typeface="微软雅黑" panose="020B0503020204020204" charset="-122"/>
                <a:cs typeface="微软雅黑" panose="020B0503020204020204" charset="-122"/>
              </a:rPr>
              <a:t>场竞</a:t>
            </a:r>
            <a:r>
              <a:rPr sz="1200" dirty="0">
                <a:solidFill>
                  <a:srgbClr val="585858"/>
                </a:solidFill>
                <a:latin typeface="微软雅黑" panose="020B0503020204020204" charset="-122"/>
                <a:cs typeface="微软雅黑" panose="020B0503020204020204" charset="-122"/>
              </a:rPr>
              <a:t>争</a:t>
            </a:r>
            <a:r>
              <a:rPr sz="1200" spc="10" dirty="0">
                <a:solidFill>
                  <a:srgbClr val="585858"/>
                </a:solidFill>
                <a:latin typeface="微软雅黑" panose="020B0503020204020204" charset="-122"/>
                <a:cs typeface="微软雅黑" panose="020B0503020204020204" charset="-122"/>
              </a:rPr>
              <a:t>中</a:t>
            </a:r>
            <a:r>
              <a:rPr sz="1200" dirty="0">
                <a:solidFill>
                  <a:srgbClr val="585858"/>
                </a:solidFill>
                <a:latin typeface="微软雅黑" panose="020B0503020204020204" charset="-122"/>
                <a:cs typeface="微软雅黑" panose="020B0503020204020204" charset="-122"/>
              </a:rPr>
              <a:t>取</a:t>
            </a:r>
            <a:r>
              <a:rPr sz="1200" spc="10" dirty="0">
                <a:solidFill>
                  <a:srgbClr val="585858"/>
                </a:solidFill>
                <a:latin typeface="微软雅黑" panose="020B0503020204020204" charset="-122"/>
                <a:cs typeface="微软雅黑" panose="020B0503020204020204" charset="-122"/>
              </a:rPr>
              <a:t>得先机</a:t>
            </a:r>
            <a:r>
              <a:rPr sz="1200" dirty="0">
                <a:solidFill>
                  <a:srgbClr val="585858"/>
                </a:solidFill>
                <a:latin typeface="微软雅黑" panose="020B0503020204020204" charset="-122"/>
                <a:cs typeface="微软雅黑" panose="020B0503020204020204" charset="-122"/>
              </a:rPr>
              <a:t>； </a:t>
            </a:r>
            <a:r>
              <a:rPr sz="1200" spc="10" dirty="0">
                <a:solidFill>
                  <a:srgbClr val="585858"/>
                </a:solidFill>
                <a:latin typeface="微软雅黑" panose="020B0503020204020204" charset="-122"/>
                <a:cs typeface="微软雅黑" panose="020B0503020204020204" charset="-122"/>
              </a:rPr>
              <a:t>对于政府</a:t>
            </a:r>
            <a:r>
              <a:rPr sz="1200" dirty="0">
                <a:solidFill>
                  <a:srgbClr val="585858"/>
                </a:solidFill>
                <a:latin typeface="微软雅黑" panose="020B0503020204020204" charset="-122"/>
                <a:cs typeface="微软雅黑" panose="020B0503020204020204" charset="-122"/>
              </a:rPr>
              <a:t>部</a:t>
            </a:r>
            <a:r>
              <a:rPr sz="1200" spc="10" dirty="0">
                <a:solidFill>
                  <a:srgbClr val="585858"/>
                </a:solidFill>
                <a:latin typeface="微软雅黑" panose="020B0503020204020204" charset="-122"/>
                <a:cs typeface="微软雅黑" panose="020B0503020204020204" charset="-122"/>
              </a:rPr>
              <a:t>门而</a:t>
            </a:r>
            <a:r>
              <a:rPr sz="1200" spc="20" dirty="0">
                <a:solidFill>
                  <a:srgbClr val="585858"/>
                </a:solidFill>
                <a:latin typeface="微软雅黑" panose="020B0503020204020204" charset="-122"/>
                <a:cs typeface="微软雅黑" panose="020B0503020204020204" charset="-122"/>
              </a:rPr>
              <a:t>言</a:t>
            </a:r>
            <a:r>
              <a:rPr sz="1200" dirty="0">
                <a:solidFill>
                  <a:srgbClr val="585858"/>
                </a:solidFill>
                <a:latin typeface="微软雅黑" panose="020B0503020204020204" charset="-122"/>
                <a:cs typeface="微软雅黑" panose="020B0503020204020204" charset="-122"/>
              </a:rPr>
              <a:t>，将</a:t>
            </a:r>
            <a:r>
              <a:rPr sz="1200" spc="10" dirty="0">
                <a:solidFill>
                  <a:srgbClr val="585858"/>
                </a:solidFill>
                <a:latin typeface="微软雅黑" panose="020B0503020204020204" charset="-122"/>
                <a:cs typeface="微软雅黑" panose="020B0503020204020204" charset="-122"/>
              </a:rPr>
              <a:t>能够更好</a:t>
            </a:r>
            <a:r>
              <a:rPr sz="1200" dirty="0">
                <a:solidFill>
                  <a:srgbClr val="585858"/>
                </a:solidFill>
                <a:latin typeface="微软雅黑" panose="020B0503020204020204" charset="-122"/>
                <a:cs typeface="微软雅黑" panose="020B0503020204020204" charset="-122"/>
              </a:rPr>
              <a:t>地</a:t>
            </a:r>
            <a:r>
              <a:rPr sz="1200" spc="10" dirty="0">
                <a:solidFill>
                  <a:srgbClr val="585858"/>
                </a:solidFill>
                <a:latin typeface="微软雅黑" panose="020B0503020204020204" charset="-122"/>
                <a:cs typeface="微软雅黑" panose="020B0503020204020204" charset="-122"/>
              </a:rPr>
              <a:t>构建数</a:t>
            </a:r>
            <a:r>
              <a:rPr sz="1200" dirty="0">
                <a:solidFill>
                  <a:srgbClr val="585858"/>
                </a:solidFill>
                <a:latin typeface="微软雅黑" panose="020B0503020204020204" charset="-122"/>
                <a:cs typeface="微软雅黑" panose="020B0503020204020204" charset="-122"/>
              </a:rPr>
              <a:t>字政</a:t>
            </a:r>
            <a:r>
              <a:rPr sz="1200" spc="10" dirty="0">
                <a:solidFill>
                  <a:srgbClr val="585858"/>
                </a:solidFill>
                <a:latin typeface="微软雅黑" panose="020B0503020204020204" charset="-122"/>
                <a:cs typeface="微软雅黑" panose="020B0503020204020204" charset="-122"/>
              </a:rPr>
              <a:t>府和数字</a:t>
            </a:r>
            <a:r>
              <a:rPr sz="1200" dirty="0">
                <a:solidFill>
                  <a:srgbClr val="585858"/>
                </a:solidFill>
                <a:latin typeface="微软雅黑" panose="020B0503020204020204" charset="-122"/>
                <a:cs typeface="微软雅黑" panose="020B0503020204020204" charset="-122"/>
              </a:rPr>
              <a:t>政</a:t>
            </a:r>
            <a:r>
              <a:rPr sz="1200" spc="10" dirty="0">
                <a:solidFill>
                  <a:srgbClr val="585858"/>
                </a:solidFill>
                <a:latin typeface="微软雅黑" panose="020B0503020204020204" charset="-122"/>
                <a:cs typeface="微软雅黑" panose="020B0503020204020204" charset="-122"/>
              </a:rPr>
              <a:t>府服务</a:t>
            </a:r>
            <a:r>
              <a:rPr sz="1200" dirty="0">
                <a:solidFill>
                  <a:srgbClr val="585858"/>
                </a:solidFill>
                <a:latin typeface="微软雅黑" panose="020B0503020204020204" charset="-122"/>
                <a:cs typeface="微软雅黑" panose="020B0503020204020204" charset="-122"/>
              </a:rPr>
              <a:t>体</a:t>
            </a:r>
            <a:r>
              <a:rPr sz="1200" spc="20" dirty="0">
                <a:solidFill>
                  <a:srgbClr val="585858"/>
                </a:solidFill>
                <a:latin typeface="微软雅黑" panose="020B0503020204020204" charset="-122"/>
                <a:cs typeface="微软雅黑" panose="020B0503020204020204" charset="-122"/>
              </a:rPr>
              <a:t>系</a:t>
            </a:r>
            <a:r>
              <a:rPr sz="1200" spc="10" dirty="0">
                <a:solidFill>
                  <a:srgbClr val="585858"/>
                </a:solidFill>
                <a:latin typeface="微软雅黑" panose="020B0503020204020204" charset="-122"/>
                <a:cs typeface="微软雅黑" panose="020B0503020204020204" charset="-122"/>
              </a:rPr>
              <a:t>，提高地</a:t>
            </a:r>
            <a:r>
              <a:rPr sz="1200" dirty="0">
                <a:solidFill>
                  <a:srgbClr val="585858"/>
                </a:solidFill>
                <a:latin typeface="微软雅黑" panose="020B0503020204020204" charset="-122"/>
                <a:cs typeface="微软雅黑" panose="020B0503020204020204" charset="-122"/>
              </a:rPr>
              <a:t>区</a:t>
            </a:r>
            <a:r>
              <a:rPr sz="1200" spc="10" dirty="0">
                <a:solidFill>
                  <a:srgbClr val="585858"/>
                </a:solidFill>
                <a:latin typeface="微软雅黑" panose="020B0503020204020204" charset="-122"/>
                <a:cs typeface="微软雅黑" panose="020B0503020204020204" charset="-122"/>
              </a:rPr>
              <a:t>乃至全</a:t>
            </a:r>
            <a:r>
              <a:rPr sz="1200" dirty="0">
                <a:solidFill>
                  <a:srgbClr val="585858"/>
                </a:solidFill>
                <a:latin typeface="微软雅黑" panose="020B0503020204020204" charset="-122"/>
                <a:cs typeface="微软雅黑" panose="020B0503020204020204" charset="-122"/>
              </a:rPr>
              <a:t>国的</a:t>
            </a:r>
            <a:r>
              <a:rPr sz="1200" spc="10" dirty="0">
                <a:solidFill>
                  <a:srgbClr val="585858"/>
                </a:solidFill>
                <a:latin typeface="微软雅黑" panose="020B0503020204020204" charset="-122"/>
                <a:cs typeface="微软雅黑" panose="020B0503020204020204" charset="-122"/>
              </a:rPr>
              <a:t>信息化基</a:t>
            </a:r>
            <a:r>
              <a:rPr sz="1200" dirty="0">
                <a:solidFill>
                  <a:srgbClr val="585858"/>
                </a:solidFill>
                <a:latin typeface="微软雅黑" panose="020B0503020204020204" charset="-122"/>
                <a:cs typeface="微软雅黑" panose="020B0503020204020204" charset="-122"/>
              </a:rPr>
              <a:t>础</a:t>
            </a:r>
            <a:r>
              <a:rPr sz="1200" spc="10" dirty="0">
                <a:solidFill>
                  <a:srgbClr val="585858"/>
                </a:solidFill>
                <a:latin typeface="微软雅黑" panose="020B0503020204020204" charset="-122"/>
                <a:cs typeface="微软雅黑" panose="020B0503020204020204" charset="-122"/>
              </a:rPr>
              <a:t>设施</a:t>
            </a:r>
            <a:r>
              <a:rPr sz="1200" dirty="0">
                <a:solidFill>
                  <a:srgbClr val="585858"/>
                </a:solidFill>
                <a:latin typeface="微软雅黑" panose="020B0503020204020204" charset="-122"/>
                <a:cs typeface="微软雅黑" panose="020B0503020204020204" charset="-122"/>
              </a:rPr>
              <a:t>水</a:t>
            </a:r>
            <a:r>
              <a:rPr sz="1200" spc="25" dirty="0">
                <a:solidFill>
                  <a:srgbClr val="585858"/>
                </a:solidFill>
                <a:latin typeface="微软雅黑" panose="020B0503020204020204" charset="-122"/>
                <a:cs typeface="微软雅黑" panose="020B0503020204020204" charset="-122"/>
              </a:rPr>
              <a:t>平</a:t>
            </a:r>
            <a:r>
              <a:rPr sz="120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在传统 </a:t>
            </a:r>
            <a:r>
              <a:rPr sz="1200" spc="10" dirty="0">
                <a:solidFill>
                  <a:srgbClr val="585858"/>
                </a:solidFill>
                <a:latin typeface="微软雅黑" panose="020B0503020204020204" charset="-122"/>
                <a:cs typeface="微软雅黑" panose="020B0503020204020204" charset="-122"/>
              </a:rPr>
              <a:t>航而已中</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金融和</a:t>
            </a:r>
            <a:r>
              <a:rPr sz="1200" dirty="0">
                <a:solidFill>
                  <a:srgbClr val="585858"/>
                </a:solidFill>
                <a:latin typeface="微软雅黑" panose="020B0503020204020204" charset="-122"/>
                <a:cs typeface="微软雅黑" panose="020B0503020204020204" charset="-122"/>
              </a:rPr>
              <a:t>能源</a:t>
            </a:r>
            <a:r>
              <a:rPr sz="1200" spc="10" dirty="0">
                <a:solidFill>
                  <a:srgbClr val="585858"/>
                </a:solidFill>
                <a:latin typeface="微软雅黑" panose="020B0503020204020204" charset="-122"/>
                <a:cs typeface="微软雅黑" panose="020B0503020204020204" charset="-122"/>
              </a:rPr>
              <a:t>等行业由</a:t>
            </a:r>
            <a:r>
              <a:rPr sz="1200" dirty="0">
                <a:solidFill>
                  <a:srgbClr val="585858"/>
                </a:solidFill>
                <a:latin typeface="微软雅黑" panose="020B0503020204020204" charset="-122"/>
                <a:cs typeface="微软雅黑" panose="020B0503020204020204" charset="-122"/>
              </a:rPr>
              <a:t>于</a:t>
            </a:r>
            <a:r>
              <a:rPr sz="1200" spc="10" dirty="0">
                <a:solidFill>
                  <a:srgbClr val="585858"/>
                </a:solidFill>
                <a:latin typeface="微软雅黑" panose="020B0503020204020204" charset="-122"/>
                <a:cs typeface="微软雅黑" panose="020B0503020204020204" charset="-122"/>
              </a:rPr>
              <a:t>资金充</a:t>
            </a:r>
            <a:r>
              <a:rPr sz="1200" spc="15" dirty="0">
                <a:solidFill>
                  <a:srgbClr val="585858"/>
                </a:solidFill>
                <a:latin typeface="微软雅黑" panose="020B0503020204020204" charset="-122"/>
                <a:cs typeface="微软雅黑" panose="020B0503020204020204" charset="-122"/>
              </a:rPr>
              <a:t>足</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技术实力</a:t>
            </a:r>
            <a:r>
              <a:rPr sz="1200" dirty="0">
                <a:solidFill>
                  <a:srgbClr val="585858"/>
                </a:solidFill>
                <a:latin typeface="微软雅黑" panose="020B0503020204020204" charset="-122"/>
                <a:cs typeface="微软雅黑" panose="020B0503020204020204" charset="-122"/>
              </a:rPr>
              <a:t>相</a:t>
            </a:r>
            <a:r>
              <a:rPr sz="1200" spc="10" dirty="0">
                <a:solidFill>
                  <a:srgbClr val="585858"/>
                </a:solidFill>
                <a:latin typeface="微软雅黑" panose="020B0503020204020204" charset="-122"/>
                <a:cs typeface="微软雅黑" panose="020B0503020204020204" charset="-122"/>
              </a:rPr>
              <a:t>对领</a:t>
            </a:r>
            <a:r>
              <a:rPr sz="1200" spc="15" dirty="0">
                <a:solidFill>
                  <a:srgbClr val="585858"/>
                </a:solidFill>
                <a:latin typeface="微软雅黑" panose="020B0503020204020204" charset="-122"/>
                <a:cs typeface="微软雅黑" panose="020B0503020204020204" charset="-122"/>
              </a:rPr>
              <a:t>先</a:t>
            </a:r>
            <a:r>
              <a:rPr sz="1200" dirty="0">
                <a:solidFill>
                  <a:srgbClr val="585858"/>
                </a:solidFill>
                <a:latin typeface="微软雅黑" panose="020B0503020204020204" charset="-122"/>
                <a:cs typeface="微软雅黑" panose="020B0503020204020204" charset="-122"/>
              </a:rPr>
              <a:t>，且</a:t>
            </a:r>
            <a:r>
              <a:rPr sz="1200" spc="15" dirty="0">
                <a:solidFill>
                  <a:srgbClr val="585858"/>
                </a:solidFill>
                <a:latin typeface="微软雅黑" panose="020B0503020204020204" charset="-122"/>
                <a:cs typeface="微软雅黑" panose="020B0503020204020204" charset="-122"/>
              </a:rPr>
              <a:t>对</a:t>
            </a:r>
            <a:r>
              <a:rPr sz="1200" spc="10" dirty="0">
                <a:solidFill>
                  <a:srgbClr val="585858"/>
                </a:solidFill>
                <a:latin typeface="微软雅黑" panose="020B0503020204020204" charset="-122"/>
                <a:cs typeface="微软雅黑" panose="020B0503020204020204" charset="-122"/>
              </a:rPr>
              <a:t>于各类</a:t>
            </a:r>
            <a:r>
              <a:rPr sz="1200" dirty="0">
                <a:solidFill>
                  <a:srgbClr val="585858"/>
                </a:solidFill>
                <a:latin typeface="微软雅黑" panose="020B0503020204020204" charset="-122"/>
                <a:cs typeface="微软雅黑" panose="020B0503020204020204" charset="-122"/>
              </a:rPr>
              <a:t>软</a:t>
            </a:r>
            <a:r>
              <a:rPr sz="1200" spc="15" dirty="0">
                <a:solidFill>
                  <a:srgbClr val="585858"/>
                </a:solidFill>
                <a:latin typeface="微软雅黑" panose="020B0503020204020204" charset="-122"/>
                <a:cs typeface="微软雅黑" panose="020B0503020204020204" charset="-122"/>
              </a:rPr>
              <a:t>件</a:t>
            </a:r>
            <a:r>
              <a:rPr sz="1200" spc="10" dirty="0">
                <a:solidFill>
                  <a:srgbClr val="585858"/>
                </a:solidFill>
                <a:latin typeface="微软雅黑" panose="020B0503020204020204" charset="-122"/>
                <a:cs typeface="微软雅黑" panose="020B0503020204020204" charset="-122"/>
              </a:rPr>
              <a:t>和在</a:t>
            </a:r>
            <a:r>
              <a:rPr sz="1200" dirty="0">
                <a:solidFill>
                  <a:srgbClr val="585858"/>
                </a:solidFill>
                <a:latin typeface="微软雅黑" panose="020B0503020204020204" charset="-122"/>
                <a:cs typeface="微软雅黑" panose="020B0503020204020204" charset="-122"/>
              </a:rPr>
              <a:t>线应</a:t>
            </a:r>
            <a:r>
              <a:rPr sz="1200" spc="10" dirty="0">
                <a:solidFill>
                  <a:srgbClr val="585858"/>
                </a:solidFill>
                <a:latin typeface="微软雅黑" panose="020B0503020204020204" charset="-122"/>
                <a:cs typeface="微软雅黑" panose="020B0503020204020204" charset="-122"/>
              </a:rPr>
              <a:t>用的需求</a:t>
            </a:r>
            <a:r>
              <a:rPr sz="1200" dirty="0">
                <a:solidFill>
                  <a:srgbClr val="585858"/>
                </a:solidFill>
                <a:latin typeface="微软雅黑" panose="020B0503020204020204" charset="-122"/>
                <a:cs typeface="微软雅黑" panose="020B0503020204020204" charset="-122"/>
              </a:rPr>
              <a:t>较</a:t>
            </a:r>
            <a:r>
              <a:rPr sz="1200" spc="-5" dirty="0">
                <a:solidFill>
                  <a:srgbClr val="585858"/>
                </a:solidFill>
                <a:latin typeface="微软雅黑" panose="020B0503020204020204" charset="-122"/>
                <a:cs typeface="微软雅黑" panose="020B0503020204020204" charset="-122"/>
              </a:rPr>
              <a:t>高</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传</a:t>
            </a:r>
            <a:r>
              <a:rPr sz="1200" dirty="0">
                <a:solidFill>
                  <a:srgbClr val="585858"/>
                </a:solidFill>
                <a:latin typeface="微软雅黑" panose="020B0503020204020204" charset="-122"/>
                <a:cs typeface="微软雅黑" panose="020B0503020204020204" charset="-122"/>
              </a:rPr>
              <a:t>统</a:t>
            </a:r>
            <a:r>
              <a:rPr sz="1200" spc="20" dirty="0">
                <a:solidFill>
                  <a:srgbClr val="585858"/>
                </a:solidFill>
                <a:latin typeface="微软雅黑" panose="020B0503020204020204" charset="-122"/>
                <a:cs typeface="微软雅黑" panose="020B0503020204020204" charset="-122"/>
              </a:rPr>
              <a:t>行业</a:t>
            </a:r>
            <a:r>
              <a:rPr sz="1200" dirty="0">
                <a:solidFill>
                  <a:srgbClr val="585858"/>
                </a:solidFill>
                <a:latin typeface="微软雅黑" panose="020B0503020204020204" charset="-122"/>
                <a:cs typeface="微软雅黑" panose="020B0503020204020204" charset="-122"/>
              </a:rPr>
              <a:t>中 走在</a:t>
            </a:r>
            <a:r>
              <a:rPr sz="1200" spc="10" dirty="0">
                <a:solidFill>
                  <a:srgbClr val="585858"/>
                </a:solidFill>
                <a:latin typeface="微软雅黑" panose="020B0503020204020204" charset="-122"/>
                <a:cs typeface="微软雅黑" panose="020B0503020204020204" charset="-122"/>
              </a:rPr>
              <a:t>数</a:t>
            </a:r>
            <a:r>
              <a:rPr sz="1200" dirty="0">
                <a:solidFill>
                  <a:srgbClr val="585858"/>
                </a:solidFill>
                <a:latin typeface="微软雅黑" panose="020B0503020204020204" charset="-122"/>
                <a:cs typeface="微软雅黑" panose="020B0503020204020204" charset="-122"/>
              </a:rPr>
              <a:t>字化</a:t>
            </a:r>
            <a:r>
              <a:rPr sz="1200" spc="10" dirty="0">
                <a:solidFill>
                  <a:srgbClr val="585858"/>
                </a:solidFill>
                <a:latin typeface="微软雅黑" panose="020B0503020204020204" charset="-122"/>
                <a:cs typeface="微软雅黑" panose="020B0503020204020204" charset="-122"/>
              </a:rPr>
              <a:t>升</a:t>
            </a:r>
            <a:r>
              <a:rPr sz="1200" dirty="0">
                <a:solidFill>
                  <a:srgbClr val="585858"/>
                </a:solidFill>
                <a:latin typeface="微软雅黑" panose="020B0503020204020204" charset="-122"/>
                <a:cs typeface="微软雅黑" panose="020B0503020204020204" charset="-122"/>
              </a:rPr>
              <a:t>级</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前</a:t>
            </a:r>
            <a:r>
              <a:rPr sz="1200" spc="15" dirty="0">
                <a:solidFill>
                  <a:srgbClr val="585858"/>
                </a:solidFill>
                <a:latin typeface="微软雅黑" panose="020B0503020204020204" charset="-122"/>
                <a:cs typeface="微软雅黑" panose="020B0503020204020204" charset="-122"/>
              </a:rPr>
              <a:t>列</a:t>
            </a:r>
            <a:r>
              <a:rPr sz="1200" dirty="0">
                <a:solidFill>
                  <a:srgbClr val="585858"/>
                </a:solidFill>
                <a:latin typeface="微软雅黑" panose="020B0503020204020204" charset="-122"/>
                <a:cs typeface="微软雅黑" panose="020B0503020204020204" charset="-122"/>
              </a:rPr>
              <a:t>，也</a:t>
            </a:r>
            <a:r>
              <a:rPr sz="1200" spc="10" dirty="0">
                <a:solidFill>
                  <a:srgbClr val="585858"/>
                </a:solidFill>
                <a:latin typeface="微软雅黑" panose="020B0503020204020204" charset="-122"/>
                <a:cs typeface="微软雅黑" panose="020B0503020204020204" charset="-122"/>
              </a:rPr>
              <a:t>是</a:t>
            </a:r>
            <a:r>
              <a:rPr sz="1200" dirty="0">
                <a:solidFill>
                  <a:srgbClr val="585858"/>
                </a:solidFill>
                <a:latin typeface="微软雅黑" panose="020B0503020204020204" charset="-122"/>
                <a:cs typeface="微软雅黑" panose="020B0503020204020204" charset="-122"/>
              </a:rPr>
              <a:t>率先</a:t>
            </a:r>
            <a:r>
              <a:rPr sz="1200" spc="10" dirty="0">
                <a:solidFill>
                  <a:srgbClr val="585858"/>
                </a:solidFill>
                <a:latin typeface="微软雅黑" panose="020B0503020204020204" charset="-122"/>
                <a:cs typeface="微软雅黑" panose="020B0503020204020204" charset="-122"/>
              </a:rPr>
              <a:t>引</a:t>
            </a:r>
            <a:r>
              <a:rPr sz="1200" spc="5" dirty="0">
                <a:solidFill>
                  <a:srgbClr val="585858"/>
                </a:solidFill>
                <a:latin typeface="微软雅黑" panose="020B0503020204020204" charset="-122"/>
                <a:cs typeface="微软雅黑" panose="020B0503020204020204" charset="-122"/>
              </a:rPr>
              <a:t>入</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方</a:t>
            </a:r>
            <a:r>
              <a:rPr sz="1200" spc="10" dirty="0">
                <a:solidFill>
                  <a:srgbClr val="585858"/>
                </a:solidFill>
                <a:latin typeface="微软雅黑" panose="020B0503020204020204" charset="-122"/>
                <a:cs typeface="微软雅黑" panose="020B0503020204020204" charset="-122"/>
              </a:rPr>
              <a:t>法</a:t>
            </a:r>
            <a:r>
              <a:rPr sz="1200" dirty="0">
                <a:solidFill>
                  <a:srgbClr val="585858"/>
                </a:solidFill>
                <a:latin typeface="微软雅黑" panose="020B0503020204020204" charset="-122"/>
                <a:cs typeface="微软雅黑" panose="020B0503020204020204" charset="-122"/>
              </a:rPr>
              <a:t>和工</a:t>
            </a:r>
            <a:r>
              <a:rPr sz="1200" spc="10" dirty="0">
                <a:solidFill>
                  <a:srgbClr val="585858"/>
                </a:solidFill>
                <a:latin typeface="微软雅黑" panose="020B0503020204020204" charset="-122"/>
                <a:cs typeface="微软雅黑" panose="020B0503020204020204" charset="-122"/>
              </a:rPr>
              <a:t>具</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行</a:t>
            </a:r>
            <a:r>
              <a:rPr sz="120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而新零</a:t>
            </a:r>
            <a:r>
              <a:rPr sz="1200" spc="10" dirty="0">
                <a:solidFill>
                  <a:srgbClr val="585858"/>
                </a:solidFill>
                <a:latin typeface="微软雅黑" panose="020B0503020204020204" charset="-122"/>
                <a:cs typeface="微软雅黑" panose="020B0503020204020204" charset="-122"/>
              </a:rPr>
              <a:t>售</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智</a:t>
            </a:r>
            <a:r>
              <a:rPr sz="1200" dirty="0">
                <a:solidFill>
                  <a:srgbClr val="585858"/>
                </a:solidFill>
                <a:latin typeface="微软雅黑" panose="020B0503020204020204" charset="-122"/>
                <a:cs typeface="微软雅黑" panose="020B0503020204020204" charset="-122"/>
              </a:rPr>
              <a:t>能制</a:t>
            </a:r>
            <a:r>
              <a:rPr sz="1200" spc="10" dirty="0">
                <a:solidFill>
                  <a:srgbClr val="585858"/>
                </a:solidFill>
                <a:latin typeface="微软雅黑" panose="020B0503020204020204" charset="-122"/>
                <a:cs typeface="微软雅黑" panose="020B0503020204020204" charset="-122"/>
              </a:rPr>
              <a:t>造等</a:t>
            </a:r>
            <a:r>
              <a:rPr sz="1200" dirty="0">
                <a:solidFill>
                  <a:srgbClr val="585858"/>
                </a:solidFill>
                <a:latin typeface="微软雅黑" panose="020B0503020204020204" charset="-122"/>
                <a:cs typeface="微软雅黑" panose="020B0503020204020204" charset="-122"/>
              </a:rPr>
              <a:t>近年来</a:t>
            </a:r>
            <a:r>
              <a:rPr sz="1200" spc="10" dirty="0">
                <a:solidFill>
                  <a:srgbClr val="585858"/>
                </a:solidFill>
                <a:latin typeface="微软雅黑" panose="020B0503020204020204" charset="-122"/>
                <a:cs typeface="微软雅黑" panose="020B0503020204020204" charset="-122"/>
              </a:rPr>
              <a:t>逐</a:t>
            </a:r>
            <a:r>
              <a:rPr sz="1200" dirty="0">
                <a:solidFill>
                  <a:srgbClr val="585858"/>
                </a:solidFill>
                <a:latin typeface="微软雅黑" panose="020B0503020204020204" charset="-122"/>
                <a:cs typeface="微软雅黑" panose="020B0503020204020204" charset="-122"/>
              </a:rPr>
              <a:t>步</a:t>
            </a:r>
            <a:r>
              <a:rPr sz="1200" spc="10" dirty="0">
                <a:solidFill>
                  <a:srgbClr val="585858"/>
                </a:solidFill>
                <a:latin typeface="微软雅黑" panose="020B0503020204020204" charset="-122"/>
                <a:cs typeface="微软雅黑" panose="020B0503020204020204" charset="-122"/>
              </a:rPr>
              <a:t>兴</a:t>
            </a:r>
            <a:r>
              <a:rPr sz="1200" dirty="0">
                <a:solidFill>
                  <a:srgbClr val="585858"/>
                </a:solidFill>
                <a:latin typeface="微软雅黑" panose="020B0503020204020204" charset="-122"/>
                <a:cs typeface="微软雅黑" panose="020B0503020204020204" charset="-122"/>
              </a:rPr>
              <a:t>起的</a:t>
            </a:r>
            <a:r>
              <a:rPr sz="1200" spc="10" dirty="0">
                <a:solidFill>
                  <a:srgbClr val="585858"/>
                </a:solidFill>
                <a:latin typeface="微软雅黑" panose="020B0503020204020204" charset="-122"/>
                <a:cs typeface="微软雅黑" panose="020B0503020204020204" charset="-122"/>
              </a:rPr>
              <a:t>互联网</a:t>
            </a:r>
            <a:r>
              <a:rPr sz="1200" spc="-5" dirty="0">
                <a:solidFill>
                  <a:srgbClr val="585858"/>
                </a:solidFill>
                <a:latin typeface="Arial" panose="020B0604020202020204"/>
                <a:cs typeface="Arial" panose="020B0604020202020204"/>
              </a:rPr>
              <a:t>+</a:t>
            </a:r>
            <a:r>
              <a:rPr sz="1200" dirty="0">
                <a:solidFill>
                  <a:srgbClr val="585858"/>
                </a:solidFill>
                <a:latin typeface="微软雅黑" panose="020B0503020204020204" charset="-122"/>
                <a:cs typeface="微软雅黑" panose="020B0503020204020204" charset="-122"/>
              </a:rPr>
              <a:t>行业 也正在积极拓展互联网能力构建渠道以及市场优</a:t>
            </a:r>
            <a:r>
              <a:rPr sz="1200" spc="5" dirty="0">
                <a:solidFill>
                  <a:srgbClr val="585858"/>
                </a:solidFill>
                <a:latin typeface="微软雅黑" panose="020B0503020204020204" charset="-122"/>
                <a:cs typeface="微软雅黑" panose="020B0503020204020204" charset="-122"/>
              </a:rPr>
              <a:t>势</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1530350">
              <a:lnSpc>
                <a:spcPct val="100000"/>
              </a:lnSpc>
              <a:spcBef>
                <a:spcPts val="260"/>
              </a:spcBef>
            </a:pPr>
            <a:r>
              <a:rPr sz="1400" b="1" dirty="0">
                <a:solidFill>
                  <a:srgbClr val="404040"/>
                </a:solidFill>
                <a:latin typeface="微软雅黑" panose="020B0503020204020204" charset="-122"/>
                <a:cs typeface="微软雅黑" panose="020B0503020204020204" charset="-122"/>
              </a:rPr>
              <a:t>我国部分传统行业面临</a:t>
            </a:r>
            <a:r>
              <a:rPr sz="1400" b="1" spc="-10" dirty="0">
                <a:solidFill>
                  <a:srgbClr val="404040"/>
                </a:solidFill>
                <a:latin typeface="微软雅黑" panose="020B0503020204020204" charset="-122"/>
                <a:cs typeface="微软雅黑" panose="020B0503020204020204" charset="-122"/>
              </a:rPr>
              <a:t>的</a:t>
            </a:r>
            <a:r>
              <a:rPr sz="1400" b="1" spc="-10" dirty="0">
                <a:solidFill>
                  <a:srgbClr val="404040"/>
                </a:solidFill>
                <a:latin typeface="Arial" panose="020B0604020202020204"/>
                <a:cs typeface="Arial" panose="020B0604020202020204"/>
              </a:rPr>
              <a:t>IT</a:t>
            </a:r>
            <a:r>
              <a:rPr sz="1400" b="1" dirty="0">
                <a:solidFill>
                  <a:srgbClr val="404040"/>
                </a:solidFill>
                <a:latin typeface="微软雅黑" panose="020B0503020204020204" charset="-122"/>
                <a:cs typeface="微软雅黑" panose="020B0503020204020204" charset="-122"/>
              </a:rPr>
              <a:t>现状</a:t>
            </a:r>
            <a:r>
              <a:rPr sz="1400" b="1" spc="-15" dirty="0">
                <a:solidFill>
                  <a:srgbClr val="404040"/>
                </a:solidFill>
                <a:latin typeface="微软雅黑" panose="020B0503020204020204" charset="-122"/>
                <a:cs typeface="微软雅黑" panose="020B0503020204020204" charset="-122"/>
              </a:rPr>
              <a:t>和</a:t>
            </a:r>
            <a:r>
              <a:rPr sz="1400" b="1" dirty="0">
                <a:solidFill>
                  <a:srgbClr val="404040"/>
                </a:solidFill>
                <a:latin typeface="微软雅黑" panose="020B0503020204020204" charset="-122"/>
                <a:cs typeface="微软雅黑" panose="020B0503020204020204" charset="-122"/>
              </a:rPr>
              <a:t>困境</a:t>
            </a:r>
            <a:r>
              <a:rPr sz="1400" b="1" spc="-15" dirty="0">
                <a:solidFill>
                  <a:srgbClr val="404040"/>
                </a:solidFill>
                <a:latin typeface="微软雅黑" panose="020B0503020204020204" charset="-122"/>
                <a:cs typeface="微软雅黑" panose="020B0503020204020204" charset="-122"/>
              </a:rPr>
              <a:t>及</a:t>
            </a:r>
            <a:r>
              <a:rPr sz="1400" b="1" dirty="0">
                <a:solidFill>
                  <a:srgbClr val="404040"/>
                </a:solidFill>
                <a:latin typeface="微软雅黑" panose="020B0503020204020204" charset="-122"/>
                <a:cs typeface="微软雅黑" panose="020B0503020204020204" charset="-122"/>
              </a:rPr>
              <a:t>引入</a:t>
            </a:r>
            <a:r>
              <a:rPr sz="1400" b="1" spc="-10"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方法</a:t>
            </a:r>
            <a:r>
              <a:rPr sz="1400" b="1" spc="-15" dirty="0">
                <a:solidFill>
                  <a:srgbClr val="404040"/>
                </a:solidFill>
                <a:latin typeface="微软雅黑" panose="020B0503020204020204" charset="-122"/>
                <a:cs typeface="微软雅黑" panose="020B0503020204020204" charset="-122"/>
              </a:rPr>
              <a:t>的</a:t>
            </a:r>
            <a:r>
              <a:rPr sz="1400" b="1" dirty="0">
                <a:solidFill>
                  <a:srgbClr val="404040"/>
                </a:solidFill>
                <a:latin typeface="微软雅黑" panose="020B0503020204020204" charset="-122"/>
                <a:cs typeface="微软雅黑" panose="020B0503020204020204" charset="-122"/>
              </a:rPr>
              <a:t>效能</a:t>
            </a:r>
            <a:endParaRPr sz="1400">
              <a:latin typeface="微软雅黑" panose="020B0503020204020204" charset="-122"/>
              <a:cs typeface="微软雅黑" panose="020B0503020204020204" charset="-122"/>
            </a:endParaRPr>
          </a:p>
        </p:txBody>
      </p:sp>
      <p:sp>
        <p:nvSpPr>
          <p:cNvPr id="6" name="object 6"/>
          <p:cNvSpPr/>
          <p:nvPr/>
        </p:nvSpPr>
        <p:spPr>
          <a:xfrm>
            <a:off x="3254502" y="6061709"/>
            <a:ext cx="425450" cy="0"/>
          </a:xfrm>
          <a:custGeom>
            <a:avLst/>
            <a:gdLst/>
            <a:ahLst/>
            <a:cxnLst/>
            <a:rect l="l" t="t" r="r" b="b"/>
            <a:pathLst>
              <a:path w="425450">
                <a:moveTo>
                  <a:pt x="0" y="0"/>
                </a:moveTo>
                <a:lnTo>
                  <a:pt x="424942" y="0"/>
                </a:lnTo>
              </a:path>
            </a:pathLst>
          </a:custGeom>
          <a:ln w="31750">
            <a:solidFill>
              <a:srgbClr val="A6A6A6"/>
            </a:solidFill>
          </a:ln>
        </p:spPr>
        <p:txBody>
          <a:bodyPr wrap="square" lIns="0" tIns="0" rIns="0" bIns="0" rtlCol="0"/>
          <a:lstStyle/>
          <a:p/>
        </p:txBody>
      </p:sp>
      <p:sp>
        <p:nvSpPr>
          <p:cNvPr id="7" name="object 7"/>
          <p:cNvSpPr/>
          <p:nvPr/>
        </p:nvSpPr>
        <p:spPr>
          <a:xfrm>
            <a:off x="562308" y="4454637"/>
            <a:ext cx="1140046" cy="675186"/>
          </a:xfrm>
          <a:prstGeom prst="rect">
            <a:avLst/>
          </a:prstGeom>
          <a:blipFill>
            <a:blip r:embed="rId1" cstate="print"/>
            <a:stretch>
              <a:fillRect/>
            </a:stretch>
          </a:blipFill>
        </p:spPr>
        <p:txBody>
          <a:bodyPr wrap="square" lIns="0" tIns="0" rIns="0" bIns="0" rtlCol="0"/>
          <a:lstStyle/>
          <a:p/>
        </p:txBody>
      </p:sp>
      <p:sp>
        <p:nvSpPr>
          <p:cNvPr id="8" name="object 8"/>
          <p:cNvSpPr/>
          <p:nvPr/>
        </p:nvSpPr>
        <p:spPr>
          <a:xfrm>
            <a:off x="620268" y="4507991"/>
            <a:ext cx="1028700" cy="573405"/>
          </a:xfrm>
          <a:custGeom>
            <a:avLst/>
            <a:gdLst/>
            <a:ahLst/>
            <a:cxnLst/>
            <a:rect l="l" t="t" r="r" b="b"/>
            <a:pathLst>
              <a:path w="1028700" h="573404">
                <a:moveTo>
                  <a:pt x="933195" y="0"/>
                </a:moveTo>
                <a:lnTo>
                  <a:pt x="95503" y="0"/>
                </a:lnTo>
                <a:lnTo>
                  <a:pt x="58330" y="7510"/>
                </a:lnTo>
                <a:lnTo>
                  <a:pt x="27973" y="27987"/>
                </a:lnTo>
                <a:lnTo>
                  <a:pt x="7505" y="58346"/>
                </a:lnTo>
                <a:lnTo>
                  <a:pt x="0" y="95503"/>
                </a:lnTo>
                <a:lnTo>
                  <a:pt x="0" y="477519"/>
                </a:lnTo>
                <a:lnTo>
                  <a:pt x="7505" y="514677"/>
                </a:lnTo>
                <a:lnTo>
                  <a:pt x="27973" y="545036"/>
                </a:lnTo>
                <a:lnTo>
                  <a:pt x="58330" y="565513"/>
                </a:lnTo>
                <a:lnTo>
                  <a:pt x="95503" y="573023"/>
                </a:lnTo>
                <a:lnTo>
                  <a:pt x="933195" y="573023"/>
                </a:lnTo>
                <a:lnTo>
                  <a:pt x="970353" y="565513"/>
                </a:lnTo>
                <a:lnTo>
                  <a:pt x="1000712" y="545036"/>
                </a:lnTo>
                <a:lnTo>
                  <a:pt x="1021189" y="514677"/>
                </a:lnTo>
                <a:lnTo>
                  <a:pt x="1028700" y="477519"/>
                </a:lnTo>
                <a:lnTo>
                  <a:pt x="1028700" y="95503"/>
                </a:lnTo>
                <a:lnTo>
                  <a:pt x="1021189" y="58346"/>
                </a:lnTo>
                <a:lnTo>
                  <a:pt x="1000712" y="27987"/>
                </a:lnTo>
                <a:lnTo>
                  <a:pt x="970353" y="7510"/>
                </a:lnTo>
                <a:lnTo>
                  <a:pt x="933195" y="0"/>
                </a:lnTo>
                <a:close/>
              </a:path>
            </a:pathLst>
          </a:custGeom>
          <a:solidFill>
            <a:srgbClr val="7E7E7E"/>
          </a:solidFill>
        </p:spPr>
        <p:txBody>
          <a:bodyPr wrap="square" lIns="0" tIns="0" rIns="0" bIns="0" rtlCol="0"/>
          <a:lstStyle/>
          <a:p/>
        </p:txBody>
      </p:sp>
      <p:sp>
        <p:nvSpPr>
          <p:cNvPr id="9" name="object 9"/>
          <p:cNvSpPr txBox="1"/>
          <p:nvPr/>
        </p:nvSpPr>
        <p:spPr>
          <a:xfrm>
            <a:off x="817575" y="4687061"/>
            <a:ext cx="63500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传统行业</a:t>
            </a:r>
            <a:endParaRPr sz="1200">
              <a:latin typeface="微软雅黑" panose="020B0503020204020204" charset="-122"/>
              <a:cs typeface="微软雅黑" panose="020B0503020204020204" charset="-122"/>
            </a:endParaRPr>
          </a:p>
        </p:txBody>
      </p:sp>
      <p:sp>
        <p:nvSpPr>
          <p:cNvPr id="10" name="object 10"/>
          <p:cNvSpPr/>
          <p:nvPr/>
        </p:nvSpPr>
        <p:spPr>
          <a:xfrm>
            <a:off x="2147292" y="3189666"/>
            <a:ext cx="1141510" cy="682857"/>
          </a:xfrm>
          <a:prstGeom prst="rect">
            <a:avLst/>
          </a:prstGeom>
          <a:blipFill>
            <a:blip r:embed="rId2" cstate="print"/>
            <a:stretch>
              <a:fillRect/>
            </a:stretch>
          </a:blipFill>
        </p:spPr>
        <p:txBody>
          <a:bodyPr wrap="square" lIns="0" tIns="0" rIns="0" bIns="0" rtlCol="0"/>
          <a:lstStyle/>
          <a:p/>
        </p:txBody>
      </p:sp>
      <p:sp>
        <p:nvSpPr>
          <p:cNvPr id="11" name="object 11"/>
          <p:cNvSpPr/>
          <p:nvPr/>
        </p:nvSpPr>
        <p:spPr>
          <a:xfrm>
            <a:off x="2205227" y="3243072"/>
            <a:ext cx="1030605" cy="571500"/>
          </a:xfrm>
          <a:custGeom>
            <a:avLst/>
            <a:gdLst/>
            <a:ahLst/>
            <a:cxnLst/>
            <a:rect l="l" t="t" r="r" b="b"/>
            <a:pathLst>
              <a:path w="1030605" h="571500">
                <a:moveTo>
                  <a:pt x="934974" y="0"/>
                </a:moveTo>
                <a:lnTo>
                  <a:pt x="95250" y="0"/>
                </a:lnTo>
                <a:lnTo>
                  <a:pt x="58185" y="7489"/>
                </a:lnTo>
                <a:lnTo>
                  <a:pt x="27908" y="27908"/>
                </a:lnTo>
                <a:lnTo>
                  <a:pt x="7489" y="58185"/>
                </a:lnTo>
                <a:lnTo>
                  <a:pt x="0" y="95250"/>
                </a:lnTo>
                <a:lnTo>
                  <a:pt x="0" y="476250"/>
                </a:lnTo>
                <a:lnTo>
                  <a:pt x="7489" y="513314"/>
                </a:lnTo>
                <a:lnTo>
                  <a:pt x="27908" y="543591"/>
                </a:lnTo>
                <a:lnTo>
                  <a:pt x="58185" y="564010"/>
                </a:lnTo>
                <a:lnTo>
                  <a:pt x="95250" y="571500"/>
                </a:lnTo>
                <a:lnTo>
                  <a:pt x="934974" y="571500"/>
                </a:lnTo>
                <a:lnTo>
                  <a:pt x="972038" y="564010"/>
                </a:lnTo>
                <a:lnTo>
                  <a:pt x="1002315" y="543591"/>
                </a:lnTo>
                <a:lnTo>
                  <a:pt x="1022734" y="513314"/>
                </a:lnTo>
                <a:lnTo>
                  <a:pt x="1030224" y="476250"/>
                </a:lnTo>
                <a:lnTo>
                  <a:pt x="1030224" y="95250"/>
                </a:lnTo>
                <a:lnTo>
                  <a:pt x="1022734" y="58185"/>
                </a:lnTo>
                <a:lnTo>
                  <a:pt x="1002315" y="27908"/>
                </a:lnTo>
                <a:lnTo>
                  <a:pt x="972038" y="7489"/>
                </a:lnTo>
                <a:lnTo>
                  <a:pt x="934974" y="0"/>
                </a:lnTo>
                <a:close/>
              </a:path>
            </a:pathLst>
          </a:custGeom>
          <a:solidFill>
            <a:srgbClr val="7E7E7E"/>
          </a:solidFill>
        </p:spPr>
        <p:txBody>
          <a:bodyPr wrap="square" lIns="0" tIns="0" rIns="0" bIns="0" rtlCol="0"/>
          <a:lstStyle/>
          <a:p/>
        </p:txBody>
      </p:sp>
      <p:sp>
        <p:nvSpPr>
          <p:cNvPr id="12" name="object 12"/>
          <p:cNvSpPr txBox="1"/>
          <p:nvPr/>
        </p:nvSpPr>
        <p:spPr>
          <a:xfrm>
            <a:off x="2403475" y="3421126"/>
            <a:ext cx="6362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政府机关</a:t>
            </a:r>
            <a:endParaRPr sz="1200">
              <a:latin typeface="微软雅黑" panose="020B0503020204020204" charset="-122"/>
              <a:cs typeface="微软雅黑" panose="020B0503020204020204" charset="-122"/>
            </a:endParaRPr>
          </a:p>
        </p:txBody>
      </p:sp>
      <p:sp>
        <p:nvSpPr>
          <p:cNvPr id="13" name="object 13"/>
          <p:cNvSpPr/>
          <p:nvPr/>
        </p:nvSpPr>
        <p:spPr>
          <a:xfrm>
            <a:off x="2147292" y="4003482"/>
            <a:ext cx="1141510" cy="682857"/>
          </a:xfrm>
          <a:prstGeom prst="rect">
            <a:avLst/>
          </a:prstGeom>
          <a:blipFill>
            <a:blip r:embed="rId2" cstate="print"/>
            <a:stretch>
              <a:fillRect/>
            </a:stretch>
          </a:blipFill>
        </p:spPr>
        <p:txBody>
          <a:bodyPr wrap="square" lIns="0" tIns="0" rIns="0" bIns="0" rtlCol="0"/>
          <a:lstStyle/>
          <a:p/>
        </p:txBody>
      </p:sp>
      <p:sp>
        <p:nvSpPr>
          <p:cNvPr id="14" name="object 14"/>
          <p:cNvSpPr/>
          <p:nvPr/>
        </p:nvSpPr>
        <p:spPr>
          <a:xfrm>
            <a:off x="2205227" y="4056888"/>
            <a:ext cx="1030605" cy="571500"/>
          </a:xfrm>
          <a:custGeom>
            <a:avLst/>
            <a:gdLst/>
            <a:ahLst/>
            <a:cxnLst/>
            <a:rect l="l" t="t" r="r" b="b"/>
            <a:pathLst>
              <a:path w="1030605" h="571500">
                <a:moveTo>
                  <a:pt x="934974" y="0"/>
                </a:moveTo>
                <a:lnTo>
                  <a:pt x="95250" y="0"/>
                </a:lnTo>
                <a:lnTo>
                  <a:pt x="58185" y="7489"/>
                </a:lnTo>
                <a:lnTo>
                  <a:pt x="27908" y="27908"/>
                </a:lnTo>
                <a:lnTo>
                  <a:pt x="7489" y="58185"/>
                </a:lnTo>
                <a:lnTo>
                  <a:pt x="0" y="95250"/>
                </a:lnTo>
                <a:lnTo>
                  <a:pt x="0" y="476250"/>
                </a:lnTo>
                <a:lnTo>
                  <a:pt x="7489" y="513314"/>
                </a:lnTo>
                <a:lnTo>
                  <a:pt x="27908" y="543591"/>
                </a:lnTo>
                <a:lnTo>
                  <a:pt x="58185" y="564010"/>
                </a:lnTo>
                <a:lnTo>
                  <a:pt x="95250" y="571500"/>
                </a:lnTo>
                <a:lnTo>
                  <a:pt x="934974" y="571500"/>
                </a:lnTo>
                <a:lnTo>
                  <a:pt x="972038" y="564010"/>
                </a:lnTo>
                <a:lnTo>
                  <a:pt x="1002315" y="543591"/>
                </a:lnTo>
                <a:lnTo>
                  <a:pt x="1022734" y="513314"/>
                </a:lnTo>
                <a:lnTo>
                  <a:pt x="1030224" y="476250"/>
                </a:lnTo>
                <a:lnTo>
                  <a:pt x="1030224" y="95250"/>
                </a:lnTo>
                <a:lnTo>
                  <a:pt x="1022734" y="58185"/>
                </a:lnTo>
                <a:lnTo>
                  <a:pt x="1002315" y="27908"/>
                </a:lnTo>
                <a:lnTo>
                  <a:pt x="972038" y="7489"/>
                </a:lnTo>
                <a:lnTo>
                  <a:pt x="934974" y="0"/>
                </a:lnTo>
                <a:close/>
              </a:path>
            </a:pathLst>
          </a:custGeom>
          <a:solidFill>
            <a:srgbClr val="7E7E7E"/>
          </a:solidFill>
        </p:spPr>
        <p:txBody>
          <a:bodyPr wrap="square" lIns="0" tIns="0" rIns="0" bIns="0" rtlCol="0"/>
          <a:lstStyle/>
          <a:p/>
        </p:txBody>
      </p:sp>
      <p:sp>
        <p:nvSpPr>
          <p:cNvPr id="15" name="object 15"/>
          <p:cNvSpPr txBox="1"/>
          <p:nvPr/>
        </p:nvSpPr>
        <p:spPr>
          <a:xfrm>
            <a:off x="2403475" y="4234383"/>
            <a:ext cx="636270" cy="208915"/>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金融机构</a:t>
            </a:r>
            <a:endParaRPr sz="1200">
              <a:latin typeface="微软雅黑" panose="020B0503020204020204" charset="-122"/>
              <a:cs typeface="微软雅黑" panose="020B0503020204020204" charset="-122"/>
            </a:endParaRPr>
          </a:p>
        </p:txBody>
      </p:sp>
      <p:sp>
        <p:nvSpPr>
          <p:cNvPr id="16" name="object 16"/>
          <p:cNvSpPr/>
          <p:nvPr/>
        </p:nvSpPr>
        <p:spPr>
          <a:xfrm>
            <a:off x="2147292" y="4869114"/>
            <a:ext cx="1141510" cy="682857"/>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2205227" y="4922520"/>
            <a:ext cx="1030605" cy="571500"/>
          </a:xfrm>
          <a:custGeom>
            <a:avLst/>
            <a:gdLst/>
            <a:ahLst/>
            <a:cxnLst/>
            <a:rect l="l" t="t" r="r" b="b"/>
            <a:pathLst>
              <a:path w="1030605" h="571500">
                <a:moveTo>
                  <a:pt x="934974" y="0"/>
                </a:moveTo>
                <a:lnTo>
                  <a:pt x="95250" y="0"/>
                </a:lnTo>
                <a:lnTo>
                  <a:pt x="58185" y="7489"/>
                </a:lnTo>
                <a:lnTo>
                  <a:pt x="27908" y="27908"/>
                </a:lnTo>
                <a:lnTo>
                  <a:pt x="7489" y="58185"/>
                </a:lnTo>
                <a:lnTo>
                  <a:pt x="0" y="95249"/>
                </a:lnTo>
                <a:lnTo>
                  <a:pt x="0" y="476249"/>
                </a:lnTo>
                <a:lnTo>
                  <a:pt x="7489" y="513314"/>
                </a:lnTo>
                <a:lnTo>
                  <a:pt x="27908" y="543591"/>
                </a:lnTo>
                <a:lnTo>
                  <a:pt x="58185" y="564010"/>
                </a:lnTo>
                <a:lnTo>
                  <a:pt x="95250" y="571499"/>
                </a:lnTo>
                <a:lnTo>
                  <a:pt x="934974" y="571499"/>
                </a:lnTo>
                <a:lnTo>
                  <a:pt x="972038" y="564010"/>
                </a:lnTo>
                <a:lnTo>
                  <a:pt x="1002315" y="543591"/>
                </a:lnTo>
                <a:lnTo>
                  <a:pt x="1022734" y="513314"/>
                </a:lnTo>
                <a:lnTo>
                  <a:pt x="1030224" y="476249"/>
                </a:lnTo>
                <a:lnTo>
                  <a:pt x="1030224" y="95249"/>
                </a:lnTo>
                <a:lnTo>
                  <a:pt x="1022734" y="58185"/>
                </a:lnTo>
                <a:lnTo>
                  <a:pt x="1002315" y="27908"/>
                </a:lnTo>
                <a:lnTo>
                  <a:pt x="972038" y="7489"/>
                </a:lnTo>
                <a:lnTo>
                  <a:pt x="934974" y="0"/>
                </a:lnTo>
                <a:close/>
              </a:path>
            </a:pathLst>
          </a:custGeom>
          <a:solidFill>
            <a:srgbClr val="7E7E7E"/>
          </a:solidFill>
        </p:spPr>
        <p:txBody>
          <a:bodyPr wrap="square" lIns="0" tIns="0" rIns="0" bIns="0" rtlCol="0"/>
          <a:lstStyle/>
          <a:p/>
        </p:txBody>
      </p:sp>
      <p:sp>
        <p:nvSpPr>
          <p:cNvPr id="18" name="object 18"/>
          <p:cNvSpPr txBox="1"/>
          <p:nvPr/>
        </p:nvSpPr>
        <p:spPr>
          <a:xfrm>
            <a:off x="2403475" y="5100954"/>
            <a:ext cx="6362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零售企业</a:t>
            </a:r>
            <a:endParaRPr sz="1200">
              <a:latin typeface="微软雅黑" panose="020B0503020204020204" charset="-122"/>
              <a:cs typeface="微软雅黑" panose="020B0503020204020204" charset="-122"/>
            </a:endParaRPr>
          </a:p>
        </p:txBody>
      </p:sp>
      <p:sp>
        <p:nvSpPr>
          <p:cNvPr id="19" name="object 19"/>
          <p:cNvSpPr/>
          <p:nvPr/>
        </p:nvSpPr>
        <p:spPr>
          <a:xfrm>
            <a:off x="2129027" y="5704332"/>
            <a:ext cx="1178039" cy="710171"/>
          </a:xfrm>
          <a:prstGeom prst="rect">
            <a:avLst/>
          </a:prstGeom>
          <a:blipFill>
            <a:blip r:embed="rId3" cstate="print"/>
            <a:stretch>
              <a:fillRect/>
            </a:stretch>
          </a:blipFill>
        </p:spPr>
        <p:txBody>
          <a:bodyPr wrap="square" lIns="0" tIns="0" rIns="0" bIns="0" rtlCol="0"/>
          <a:lstStyle/>
          <a:p/>
        </p:txBody>
      </p:sp>
      <p:sp>
        <p:nvSpPr>
          <p:cNvPr id="20" name="object 20"/>
          <p:cNvSpPr/>
          <p:nvPr/>
        </p:nvSpPr>
        <p:spPr>
          <a:xfrm>
            <a:off x="2205227" y="5775959"/>
            <a:ext cx="1030605" cy="571500"/>
          </a:xfrm>
          <a:custGeom>
            <a:avLst/>
            <a:gdLst/>
            <a:ahLst/>
            <a:cxnLst/>
            <a:rect l="l" t="t" r="r" b="b"/>
            <a:pathLst>
              <a:path w="1030605" h="571500">
                <a:moveTo>
                  <a:pt x="934974" y="0"/>
                </a:moveTo>
                <a:lnTo>
                  <a:pt x="95250" y="0"/>
                </a:lnTo>
                <a:lnTo>
                  <a:pt x="58185" y="7485"/>
                </a:lnTo>
                <a:lnTo>
                  <a:pt x="27908" y="27898"/>
                </a:lnTo>
                <a:lnTo>
                  <a:pt x="7489" y="58175"/>
                </a:lnTo>
                <a:lnTo>
                  <a:pt x="0" y="95249"/>
                </a:lnTo>
                <a:lnTo>
                  <a:pt x="0" y="476249"/>
                </a:lnTo>
                <a:lnTo>
                  <a:pt x="7489" y="513324"/>
                </a:lnTo>
                <a:lnTo>
                  <a:pt x="27908" y="543601"/>
                </a:lnTo>
                <a:lnTo>
                  <a:pt x="58185" y="564014"/>
                </a:lnTo>
                <a:lnTo>
                  <a:pt x="95250" y="571499"/>
                </a:lnTo>
                <a:lnTo>
                  <a:pt x="934974" y="571499"/>
                </a:lnTo>
                <a:lnTo>
                  <a:pt x="972038" y="564014"/>
                </a:lnTo>
                <a:lnTo>
                  <a:pt x="1002315" y="543601"/>
                </a:lnTo>
                <a:lnTo>
                  <a:pt x="1022734" y="513324"/>
                </a:lnTo>
                <a:lnTo>
                  <a:pt x="1030224" y="476249"/>
                </a:lnTo>
                <a:lnTo>
                  <a:pt x="1030224" y="95249"/>
                </a:lnTo>
                <a:lnTo>
                  <a:pt x="1022734" y="58175"/>
                </a:lnTo>
                <a:lnTo>
                  <a:pt x="1002315" y="27898"/>
                </a:lnTo>
                <a:lnTo>
                  <a:pt x="972038" y="7485"/>
                </a:lnTo>
                <a:lnTo>
                  <a:pt x="934974" y="0"/>
                </a:lnTo>
                <a:close/>
              </a:path>
            </a:pathLst>
          </a:custGeom>
          <a:solidFill>
            <a:srgbClr val="7E7E7E"/>
          </a:solidFill>
        </p:spPr>
        <p:txBody>
          <a:bodyPr wrap="square" lIns="0" tIns="0" rIns="0" bIns="0" rtlCol="0"/>
          <a:lstStyle/>
          <a:p/>
        </p:txBody>
      </p:sp>
      <p:sp>
        <p:nvSpPr>
          <p:cNvPr id="21" name="object 21"/>
          <p:cNvSpPr txBox="1"/>
          <p:nvPr/>
        </p:nvSpPr>
        <p:spPr>
          <a:xfrm>
            <a:off x="2403475" y="5954369"/>
            <a:ext cx="63627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能源企业</a:t>
            </a:r>
            <a:endParaRPr sz="1200">
              <a:latin typeface="微软雅黑" panose="020B0503020204020204" charset="-122"/>
              <a:cs typeface="微软雅黑" panose="020B0503020204020204" charset="-122"/>
            </a:endParaRPr>
          </a:p>
        </p:txBody>
      </p:sp>
      <p:sp>
        <p:nvSpPr>
          <p:cNvPr id="22" name="object 22"/>
          <p:cNvSpPr/>
          <p:nvPr/>
        </p:nvSpPr>
        <p:spPr>
          <a:xfrm>
            <a:off x="1649729" y="3530346"/>
            <a:ext cx="556895" cy="1265555"/>
          </a:xfrm>
          <a:custGeom>
            <a:avLst/>
            <a:gdLst/>
            <a:ahLst/>
            <a:cxnLst/>
            <a:rect l="l" t="t" r="r" b="b"/>
            <a:pathLst>
              <a:path w="556894" h="1265554">
                <a:moveTo>
                  <a:pt x="0" y="1265554"/>
                </a:moveTo>
                <a:lnTo>
                  <a:pt x="51919" y="1251343"/>
                </a:lnTo>
                <a:lnTo>
                  <a:pt x="102199" y="1211181"/>
                </a:lnTo>
                <a:lnTo>
                  <a:pt x="149210" y="1148774"/>
                </a:lnTo>
                <a:lnTo>
                  <a:pt x="170981" y="1110388"/>
                </a:lnTo>
                <a:lnTo>
                  <a:pt x="191325" y="1067831"/>
                </a:lnTo>
                <a:lnTo>
                  <a:pt x="210037" y="1021567"/>
                </a:lnTo>
                <a:lnTo>
                  <a:pt x="226915" y="972059"/>
                </a:lnTo>
                <a:lnTo>
                  <a:pt x="241755" y="919771"/>
                </a:lnTo>
                <a:lnTo>
                  <a:pt x="254353" y="865165"/>
                </a:lnTo>
                <a:lnTo>
                  <a:pt x="264505" y="808706"/>
                </a:lnTo>
                <a:lnTo>
                  <a:pt x="272009" y="750856"/>
                </a:lnTo>
                <a:lnTo>
                  <a:pt x="276661" y="692080"/>
                </a:lnTo>
                <a:lnTo>
                  <a:pt x="278256" y="632840"/>
                </a:lnTo>
                <a:lnTo>
                  <a:pt x="279854" y="573578"/>
                </a:lnTo>
                <a:lnTo>
                  <a:pt x="284509" y="514783"/>
                </a:lnTo>
                <a:lnTo>
                  <a:pt x="292019" y="456916"/>
                </a:lnTo>
                <a:lnTo>
                  <a:pt x="302178" y="400442"/>
                </a:lnTo>
                <a:lnTo>
                  <a:pt x="314784" y="345825"/>
                </a:lnTo>
                <a:lnTo>
                  <a:pt x="329631" y="293526"/>
                </a:lnTo>
                <a:lnTo>
                  <a:pt x="346517" y="244009"/>
                </a:lnTo>
                <a:lnTo>
                  <a:pt x="365236" y="197738"/>
                </a:lnTo>
                <a:lnTo>
                  <a:pt x="385584" y="155176"/>
                </a:lnTo>
                <a:lnTo>
                  <a:pt x="407359" y="116786"/>
                </a:lnTo>
                <a:lnTo>
                  <a:pt x="430355" y="83032"/>
                </a:lnTo>
                <a:lnTo>
                  <a:pt x="479194" y="31281"/>
                </a:lnTo>
                <a:lnTo>
                  <a:pt x="530471" y="3630"/>
                </a:lnTo>
                <a:lnTo>
                  <a:pt x="556513" y="0"/>
                </a:lnTo>
              </a:path>
            </a:pathLst>
          </a:custGeom>
          <a:ln w="31749">
            <a:solidFill>
              <a:srgbClr val="A6A6A6"/>
            </a:solidFill>
          </a:ln>
        </p:spPr>
        <p:txBody>
          <a:bodyPr wrap="square" lIns="0" tIns="0" rIns="0" bIns="0" rtlCol="0"/>
          <a:lstStyle/>
          <a:p/>
        </p:txBody>
      </p:sp>
      <p:sp>
        <p:nvSpPr>
          <p:cNvPr id="23" name="object 23"/>
          <p:cNvSpPr/>
          <p:nvPr/>
        </p:nvSpPr>
        <p:spPr>
          <a:xfrm>
            <a:off x="1649729" y="4795265"/>
            <a:ext cx="556895" cy="1267460"/>
          </a:xfrm>
          <a:custGeom>
            <a:avLst/>
            <a:gdLst/>
            <a:ahLst/>
            <a:cxnLst/>
            <a:rect l="l" t="t" r="r" b="b"/>
            <a:pathLst>
              <a:path w="556894" h="1267460">
                <a:moveTo>
                  <a:pt x="0" y="0"/>
                </a:moveTo>
                <a:lnTo>
                  <a:pt x="51919" y="14228"/>
                </a:lnTo>
                <a:lnTo>
                  <a:pt x="102199" y="54441"/>
                </a:lnTo>
                <a:lnTo>
                  <a:pt x="149210" y="116927"/>
                </a:lnTo>
                <a:lnTo>
                  <a:pt x="170981" y="155363"/>
                </a:lnTo>
                <a:lnTo>
                  <a:pt x="191325" y="197977"/>
                </a:lnTo>
                <a:lnTo>
                  <a:pt x="210037" y="244303"/>
                </a:lnTo>
                <a:lnTo>
                  <a:pt x="226915" y="293879"/>
                </a:lnTo>
                <a:lnTo>
                  <a:pt x="241755" y="346241"/>
                </a:lnTo>
                <a:lnTo>
                  <a:pt x="254353" y="400925"/>
                </a:lnTo>
                <a:lnTo>
                  <a:pt x="264505" y="457466"/>
                </a:lnTo>
                <a:lnTo>
                  <a:pt x="272009" y="515402"/>
                </a:lnTo>
                <a:lnTo>
                  <a:pt x="276661" y="574269"/>
                </a:lnTo>
                <a:lnTo>
                  <a:pt x="278256" y="633602"/>
                </a:lnTo>
                <a:lnTo>
                  <a:pt x="279854" y="692909"/>
                </a:lnTo>
                <a:lnTo>
                  <a:pt x="284509" y="751753"/>
                </a:lnTo>
                <a:lnTo>
                  <a:pt x="292019" y="809670"/>
                </a:lnTo>
                <a:lnTo>
                  <a:pt x="302178" y="866196"/>
                </a:lnTo>
                <a:lnTo>
                  <a:pt x="314784" y="920867"/>
                </a:lnTo>
                <a:lnTo>
                  <a:pt x="329631" y="973219"/>
                </a:lnTo>
                <a:lnTo>
                  <a:pt x="346517" y="1022787"/>
                </a:lnTo>
                <a:lnTo>
                  <a:pt x="365236" y="1069108"/>
                </a:lnTo>
                <a:lnTo>
                  <a:pt x="385584" y="1111717"/>
                </a:lnTo>
                <a:lnTo>
                  <a:pt x="407359" y="1150151"/>
                </a:lnTo>
                <a:lnTo>
                  <a:pt x="430355" y="1183945"/>
                </a:lnTo>
                <a:lnTo>
                  <a:pt x="479194" y="1235758"/>
                </a:lnTo>
                <a:lnTo>
                  <a:pt x="530471" y="1263444"/>
                </a:lnTo>
                <a:lnTo>
                  <a:pt x="556513" y="1267078"/>
                </a:lnTo>
              </a:path>
            </a:pathLst>
          </a:custGeom>
          <a:ln w="31750">
            <a:solidFill>
              <a:srgbClr val="A6A6A6"/>
            </a:solidFill>
          </a:ln>
        </p:spPr>
        <p:txBody>
          <a:bodyPr wrap="square" lIns="0" tIns="0" rIns="0" bIns="0" rtlCol="0"/>
          <a:lstStyle/>
          <a:p/>
        </p:txBody>
      </p:sp>
      <p:sp>
        <p:nvSpPr>
          <p:cNvPr id="24" name="object 24"/>
          <p:cNvSpPr/>
          <p:nvPr/>
        </p:nvSpPr>
        <p:spPr>
          <a:xfrm>
            <a:off x="3595115" y="3140963"/>
            <a:ext cx="1970532" cy="3293364"/>
          </a:xfrm>
          <a:prstGeom prst="rect">
            <a:avLst/>
          </a:prstGeom>
          <a:blipFill>
            <a:blip r:embed="rId4" cstate="print"/>
            <a:stretch>
              <a:fillRect/>
            </a:stretch>
          </a:blipFill>
        </p:spPr>
        <p:txBody>
          <a:bodyPr wrap="square" lIns="0" tIns="0" rIns="0" bIns="0" rtlCol="0"/>
          <a:lstStyle/>
          <a:p/>
        </p:txBody>
      </p:sp>
      <p:sp>
        <p:nvSpPr>
          <p:cNvPr id="25" name="object 25"/>
          <p:cNvSpPr/>
          <p:nvPr/>
        </p:nvSpPr>
        <p:spPr>
          <a:xfrm>
            <a:off x="3678935" y="3236976"/>
            <a:ext cx="1807845" cy="3106420"/>
          </a:xfrm>
          <a:custGeom>
            <a:avLst/>
            <a:gdLst/>
            <a:ahLst/>
            <a:cxnLst/>
            <a:rect l="l" t="t" r="r" b="b"/>
            <a:pathLst>
              <a:path w="1807845" h="3106420">
                <a:moveTo>
                  <a:pt x="1689735" y="0"/>
                </a:moveTo>
                <a:lnTo>
                  <a:pt x="117728" y="0"/>
                </a:lnTo>
                <a:lnTo>
                  <a:pt x="71901" y="9251"/>
                </a:lnTo>
                <a:lnTo>
                  <a:pt x="34480" y="34480"/>
                </a:lnTo>
                <a:lnTo>
                  <a:pt x="9251" y="71901"/>
                </a:lnTo>
                <a:lnTo>
                  <a:pt x="0" y="117728"/>
                </a:lnTo>
                <a:lnTo>
                  <a:pt x="0" y="2988195"/>
                </a:lnTo>
                <a:lnTo>
                  <a:pt x="9251" y="3034015"/>
                </a:lnTo>
                <a:lnTo>
                  <a:pt x="34480" y="3071433"/>
                </a:lnTo>
                <a:lnTo>
                  <a:pt x="71901" y="3096661"/>
                </a:lnTo>
                <a:lnTo>
                  <a:pt x="117728" y="3105912"/>
                </a:lnTo>
                <a:lnTo>
                  <a:pt x="1689735" y="3105912"/>
                </a:lnTo>
                <a:lnTo>
                  <a:pt x="1735562" y="3096661"/>
                </a:lnTo>
                <a:lnTo>
                  <a:pt x="1772983" y="3071433"/>
                </a:lnTo>
                <a:lnTo>
                  <a:pt x="1798212" y="3034015"/>
                </a:lnTo>
                <a:lnTo>
                  <a:pt x="1807464" y="2988195"/>
                </a:lnTo>
                <a:lnTo>
                  <a:pt x="1807464" y="117728"/>
                </a:lnTo>
                <a:lnTo>
                  <a:pt x="1798212" y="71901"/>
                </a:lnTo>
                <a:lnTo>
                  <a:pt x="1772983" y="34480"/>
                </a:lnTo>
                <a:lnTo>
                  <a:pt x="1735562" y="9251"/>
                </a:lnTo>
                <a:lnTo>
                  <a:pt x="1689735" y="0"/>
                </a:lnTo>
                <a:close/>
              </a:path>
            </a:pathLst>
          </a:custGeom>
          <a:solidFill>
            <a:srgbClr val="B1D234"/>
          </a:solidFill>
        </p:spPr>
        <p:txBody>
          <a:bodyPr wrap="square" lIns="0" tIns="0" rIns="0" bIns="0" rtlCol="0"/>
          <a:lstStyle/>
          <a:p/>
        </p:txBody>
      </p:sp>
      <p:sp>
        <p:nvSpPr>
          <p:cNvPr id="26" name="object 26"/>
          <p:cNvSpPr txBox="1"/>
          <p:nvPr/>
        </p:nvSpPr>
        <p:spPr>
          <a:xfrm>
            <a:off x="3773551" y="3308730"/>
            <a:ext cx="1737360" cy="2952115"/>
          </a:xfrm>
          <a:prstGeom prst="rect">
            <a:avLst/>
          </a:prstGeom>
        </p:spPr>
        <p:txBody>
          <a:bodyPr vert="horz" wrap="square" lIns="0" tIns="12700" rIns="0" bIns="0" rtlCol="0">
            <a:spAutoFit/>
          </a:bodyPr>
          <a:lstStyle/>
          <a:p>
            <a:pPr marL="184785" marR="153035" indent="-172720" algn="just">
              <a:lnSpc>
                <a:spcPct val="100000"/>
              </a:lnSpc>
              <a:spcBef>
                <a:spcPts val="100"/>
              </a:spcBef>
              <a:buFont typeface="Wingdings" panose="05000000000000000000"/>
              <a:buChar char=""/>
              <a:tabLst>
                <a:tab pos="185420" algn="l"/>
              </a:tabLst>
            </a:pPr>
            <a:r>
              <a:rPr sz="1200" spc="-5" dirty="0">
                <a:solidFill>
                  <a:srgbClr val="FFFFFF"/>
                </a:solidFill>
                <a:latin typeface="微软雅黑" panose="020B0503020204020204" charset="-122"/>
                <a:cs typeface="微软雅黑" panose="020B0503020204020204" charset="-122"/>
              </a:rPr>
              <a:t>I</a:t>
            </a:r>
            <a:r>
              <a:rPr sz="1200" spc="30" dirty="0">
                <a:solidFill>
                  <a:srgbClr val="FFFFFF"/>
                </a:solidFill>
                <a:latin typeface="微软雅黑" panose="020B0503020204020204" charset="-122"/>
                <a:cs typeface="微软雅黑" panose="020B0503020204020204" charset="-122"/>
              </a:rPr>
              <a:t>T</a:t>
            </a:r>
            <a:r>
              <a:rPr sz="1200" spc="35" dirty="0">
                <a:solidFill>
                  <a:srgbClr val="FFFFFF"/>
                </a:solidFill>
                <a:latin typeface="微软雅黑" panose="020B0503020204020204" charset="-122"/>
                <a:cs typeface="微软雅黑" panose="020B0503020204020204" charset="-122"/>
              </a:rPr>
              <a:t>研发与运维是重要 </a:t>
            </a:r>
            <a:r>
              <a:rPr sz="1200" spc="10" dirty="0">
                <a:solidFill>
                  <a:srgbClr val="FFFFFF"/>
                </a:solidFill>
                <a:latin typeface="微软雅黑" panose="020B0503020204020204" charset="-122"/>
                <a:cs typeface="微软雅黑" panose="020B0503020204020204" charset="-122"/>
              </a:rPr>
              <a:t>的工作支持体系，</a:t>
            </a:r>
            <a:r>
              <a:rPr sz="1200" dirty="0">
                <a:solidFill>
                  <a:srgbClr val="FFFFFF"/>
                </a:solidFill>
                <a:latin typeface="微软雅黑" panose="020B0503020204020204" charset="-122"/>
                <a:cs typeface="微软雅黑" panose="020B0503020204020204" charset="-122"/>
              </a:rPr>
              <a:t>并 </a:t>
            </a:r>
            <a:r>
              <a:rPr sz="1200" spc="10" dirty="0">
                <a:solidFill>
                  <a:srgbClr val="FFFFFF"/>
                </a:solidFill>
                <a:latin typeface="微软雅黑" panose="020B0503020204020204" charset="-122"/>
                <a:cs typeface="微软雅黑" panose="020B0503020204020204" charset="-122"/>
              </a:rPr>
              <a:t>正在逐渐向核心能力 </a:t>
            </a:r>
            <a:r>
              <a:rPr sz="1200" dirty="0">
                <a:solidFill>
                  <a:srgbClr val="FFFFFF"/>
                </a:solidFill>
                <a:latin typeface="微软雅黑" panose="020B0503020204020204" charset="-122"/>
                <a:cs typeface="微软雅黑" panose="020B0503020204020204" charset="-122"/>
              </a:rPr>
              <a:t>转化</a:t>
            </a:r>
            <a:endParaRPr sz="1200">
              <a:latin typeface="微软雅黑" panose="020B0503020204020204" charset="-122"/>
              <a:cs typeface="微软雅黑" panose="020B0503020204020204" charset="-122"/>
            </a:endParaRPr>
          </a:p>
          <a:p>
            <a:pPr>
              <a:lnSpc>
                <a:spcPct val="100000"/>
              </a:lnSpc>
              <a:spcBef>
                <a:spcPts val="55"/>
              </a:spcBef>
              <a:buClr>
                <a:srgbClr val="FFFFFF"/>
              </a:buClr>
              <a:buFont typeface="Wingdings" panose="05000000000000000000"/>
              <a:buChar char=""/>
            </a:pPr>
            <a:endParaRPr sz="750">
              <a:latin typeface="微软雅黑" panose="020B0503020204020204" charset="-122"/>
              <a:cs typeface="微软雅黑" panose="020B0503020204020204" charset="-122"/>
            </a:endParaRPr>
          </a:p>
          <a:p>
            <a:pPr marL="184785" marR="157480" indent="-172720" algn="just">
              <a:lnSpc>
                <a:spcPct val="100000"/>
              </a:lnSpc>
              <a:buFont typeface="Wingdings" panose="05000000000000000000"/>
              <a:buChar char=""/>
              <a:tabLst>
                <a:tab pos="185420" algn="l"/>
              </a:tabLst>
            </a:pPr>
            <a:r>
              <a:rPr sz="1200" spc="-5" dirty="0">
                <a:solidFill>
                  <a:srgbClr val="FFFFFF"/>
                </a:solidFill>
                <a:latin typeface="微软雅黑" panose="020B0503020204020204" charset="-122"/>
                <a:cs typeface="微软雅黑" panose="020B0503020204020204" charset="-122"/>
              </a:rPr>
              <a:t>I</a:t>
            </a:r>
            <a:r>
              <a:rPr sz="1200" spc="30" dirty="0">
                <a:solidFill>
                  <a:srgbClr val="FFFFFF"/>
                </a:solidFill>
                <a:latin typeface="微软雅黑" panose="020B0503020204020204" charset="-122"/>
                <a:cs typeface="微软雅黑" panose="020B0503020204020204" charset="-122"/>
              </a:rPr>
              <a:t>T</a:t>
            </a:r>
            <a:r>
              <a:rPr sz="1200" spc="35" dirty="0">
                <a:solidFill>
                  <a:srgbClr val="FFFFFF"/>
                </a:solidFill>
                <a:latin typeface="微软雅黑" panose="020B0503020204020204" charset="-122"/>
                <a:cs typeface="微软雅黑" panose="020B0503020204020204" charset="-122"/>
              </a:rPr>
              <a:t>工作大量外包，</a:t>
            </a:r>
            <a:r>
              <a:rPr sz="1200" dirty="0">
                <a:solidFill>
                  <a:srgbClr val="FFFFFF"/>
                </a:solidFill>
                <a:latin typeface="微软雅黑" panose="020B0503020204020204" charset="-122"/>
                <a:cs typeface="微软雅黑" panose="020B0503020204020204" charset="-122"/>
              </a:rPr>
              <a:t>缺 </a:t>
            </a:r>
            <a:r>
              <a:rPr sz="1200" spc="5" dirty="0">
                <a:solidFill>
                  <a:srgbClr val="FFFFFF"/>
                </a:solidFill>
                <a:latin typeface="微软雅黑" panose="020B0503020204020204" charset="-122"/>
                <a:cs typeface="微软雅黑" panose="020B0503020204020204" charset="-122"/>
              </a:rPr>
              <a:t>乏对软件流程的自主 </a:t>
            </a:r>
            <a:r>
              <a:rPr sz="1200" spc="10" dirty="0">
                <a:solidFill>
                  <a:srgbClr val="FFFFFF"/>
                </a:solidFill>
                <a:latin typeface="微软雅黑" panose="020B0503020204020204" charset="-122"/>
                <a:cs typeface="微软雅黑" panose="020B0503020204020204" charset="-122"/>
              </a:rPr>
              <a:t>掌控，系统的服务质 量和运维稳定性难以 </a:t>
            </a:r>
            <a:r>
              <a:rPr sz="1200" dirty="0">
                <a:solidFill>
                  <a:srgbClr val="FFFFFF"/>
                </a:solidFill>
                <a:latin typeface="微软雅黑" panose="020B0503020204020204" charset="-122"/>
                <a:cs typeface="微软雅黑" panose="020B0503020204020204" charset="-122"/>
              </a:rPr>
              <a:t>保障</a:t>
            </a:r>
            <a:endParaRPr sz="1200">
              <a:latin typeface="微软雅黑" panose="020B0503020204020204" charset="-122"/>
              <a:cs typeface="微软雅黑" panose="020B0503020204020204" charset="-122"/>
            </a:endParaRPr>
          </a:p>
          <a:p>
            <a:pPr>
              <a:lnSpc>
                <a:spcPct val="100000"/>
              </a:lnSpc>
              <a:spcBef>
                <a:spcPts val="60"/>
              </a:spcBef>
              <a:buClr>
                <a:srgbClr val="FFFFFF"/>
              </a:buClr>
              <a:buFont typeface="Wingdings" panose="05000000000000000000"/>
              <a:buChar char=""/>
            </a:pPr>
            <a:endParaRPr sz="750">
              <a:latin typeface="微软雅黑" panose="020B0503020204020204" charset="-122"/>
              <a:cs typeface="微软雅黑" panose="020B0503020204020204" charset="-122"/>
            </a:endParaRPr>
          </a:p>
          <a:p>
            <a:pPr marL="184785" marR="5080" indent="-172720">
              <a:lnSpc>
                <a:spcPct val="100000"/>
              </a:lnSpc>
              <a:buFont typeface="Wingdings" panose="05000000000000000000"/>
              <a:buChar char=""/>
              <a:tabLst>
                <a:tab pos="185420" algn="l"/>
              </a:tabLst>
            </a:pPr>
            <a:r>
              <a:rPr sz="1200" spc="35" dirty="0">
                <a:solidFill>
                  <a:srgbClr val="FFFFFF"/>
                </a:solidFill>
                <a:latin typeface="微软雅黑" panose="020B0503020204020204" charset="-122"/>
                <a:cs typeface="微软雅黑" panose="020B0503020204020204" charset="-122"/>
              </a:rPr>
              <a:t>传统</a:t>
            </a:r>
            <a:r>
              <a:rPr sz="1200" spc="-5" dirty="0">
                <a:solidFill>
                  <a:srgbClr val="FFFFFF"/>
                </a:solidFill>
                <a:latin typeface="微软雅黑" panose="020B0503020204020204" charset="-122"/>
                <a:cs typeface="微软雅黑" panose="020B0503020204020204" charset="-122"/>
              </a:rPr>
              <a:t>I</a:t>
            </a:r>
            <a:r>
              <a:rPr sz="1200" spc="30" dirty="0">
                <a:solidFill>
                  <a:srgbClr val="FFFFFF"/>
                </a:solidFill>
                <a:latin typeface="微软雅黑" panose="020B0503020204020204" charset="-122"/>
                <a:cs typeface="微软雅黑" panose="020B0503020204020204" charset="-122"/>
              </a:rPr>
              <a:t>T</a:t>
            </a:r>
            <a:r>
              <a:rPr sz="1200" spc="20" dirty="0">
                <a:solidFill>
                  <a:srgbClr val="FFFFFF"/>
                </a:solidFill>
                <a:latin typeface="微软雅黑" panose="020B0503020204020204" charset="-122"/>
                <a:cs typeface="微软雅黑" panose="020B0503020204020204" charset="-122"/>
              </a:rPr>
              <a:t>部</a:t>
            </a:r>
            <a:r>
              <a:rPr sz="1200" spc="30" dirty="0">
                <a:solidFill>
                  <a:srgbClr val="FFFFFF"/>
                </a:solidFill>
                <a:latin typeface="微软雅黑" panose="020B0503020204020204" charset="-122"/>
                <a:cs typeface="微软雅黑" panose="020B0503020204020204" charset="-122"/>
              </a:rPr>
              <a:t>门</a:t>
            </a:r>
            <a:r>
              <a:rPr sz="1200" spc="20" dirty="0">
                <a:solidFill>
                  <a:srgbClr val="FFFFFF"/>
                </a:solidFill>
                <a:latin typeface="微软雅黑" panose="020B0503020204020204" charset="-122"/>
                <a:cs typeface="微软雅黑" panose="020B0503020204020204" charset="-122"/>
              </a:rPr>
              <a:t>管</a:t>
            </a:r>
            <a:r>
              <a:rPr sz="1200" spc="30" dirty="0">
                <a:solidFill>
                  <a:srgbClr val="FFFFFF"/>
                </a:solidFill>
                <a:latin typeface="微软雅黑" panose="020B0503020204020204" charset="-122"/>
                <a:cs typeface="微软雅黑" panose="020B0503020204020204" charset="-122"/>
              </a:rPr>
              <a:t>理</a:t>
            </a:r>
            <a:r>
              <a:rPr sz="1200" spc="20" dirty="0">
                <a:solidFill>
                  <a:srgbClr val="FFFFFF"/>
                </a:solidFill>
                <a:latin typeface="微软雅黑" panose="020B0503020204020204" charset="-122"/>
                <a:cs typeface="微软雅黑" panose="020B0503020204020204" charset="-122"/>
              </a:rPr>
              <a:t>困</a:t>
            </a:r>
            <a:r>
              <a:rPr sz="1200" spc="40" dirty="0">
                <a:solidFill>
                  <a:srgbClr val="FFFFFF"/>
                </a:solidFill>
                <a:latin typeface="微软雅黑" panose="020B0503020204020204" charset="-122"/>
                <a:cs typeface="微软雅黑" panose="020B0503020204020204" charset="-122"/>
              </a:rPr>
              <a:t>难</a:t>
            </a:r>
            <a:r>
              <a:rPr sz="1200" dirty="0">
                <a:solidFill>
                  <a:srgbClr val="FFFFFF"/>
                </a:solidFill>
                <a:latin typeface="微软雅黑" panose="020B0503020204020204" charset="-122"/>
                <a:cs typeface="微软雅黑" panose="020B0503020204020204" charset="-122"/>
              </a:rPr>
              <a:t>， </a:t>
            </a:r>
            <a:r>
              <a:rPr sz="1200" spc="10" dirty="0">
                <a:solidFill>
                  <a:srgbClr val="FFFFFF"/>
                </a:solidFill>
                <a:latin typeface="微软雅黑" panose="020B0503020204020204" charset="-122"/>
                <a:cs typeface="微软雅黑" panose="020B0503020204020204" charset="-122"/>
              </a:rPr>
              <a:t>人员和技术成本高增</a:t>
            </a:r>
            <a:r>
              <a:rPr sz="1200" dirty="0">
                <a:solidFill>
                  <a:srgbClr val="FFFFFF"/>
                </a:solidFill>
                <a:latin typeface="微软雅黑" panose="020B0503020204020204" charset="-122"/>
                <a:cs typeface="微软雅黑" panose="020B0503020204020204" charset="-122"/>
              </a:rPr>
              <a:t>， </a:t>
            </a:r>
            <a:r>
              <a:rPr sz="1200" spc="5" dirty="0">
                <a:solidFill>
                  <a:srgbClr val="FFFFFF"/>
                </a:solidFill>
                <a:latin typeface="微软雅黑" panose="020B0503020204020204" charset="-122"/>
                <a:cs typeface="微软雅黑" panose="020B0503020204020204" charset="-122"/>
              </a:rPr>
              <a:t>却无法应对市场对互 </a:t>
            </a:r>
            <a:r>
              <a:rPr sz="1200" spc="10" dirty="0">
                <a:solidFill>
                  <a:srgbClr val="FFFFFF"/>
                </a:solidFill>
                <a:latin typeface="微软雅黑" panose="020B0503020204020204" charset="-122"/>
                <a:cs typeface="微软雅黑" panose="020B0503020204020204" charset="-122"/>
              </a:rPr>
              <a:t>联网应用日渐增长的 </a:t>
            </a:r>
            <a:r>
              <a:rPr sz="1200" dirty="0">
                <a:solidFill>
                  <a:srgbClr val="FFFFFF"/>
                </a:solidFill>
                <a:latin typeface="微软雅黑" panose="020B0503020204020204" charset="-122"/>
                <a:cs typeface="微软雅黑" panose="020B0503020204020204" charset="-122"/>
              </a:rPr>
              <a:t>需求</a:t>
            </a:r>
            <a:endParaRPr sz="1200">
              <a:latin typeface="微软雅黑" panose="020B0503020204020204" charset="-122"/>
              <a:cs typeface="微软雅黑" panose="020B0503020204020204" charset="-122"/>
            </a:endParaRPr>
          </a:p>
        </p:txBody>
      </p:sp>
      <p:sp>
        <p:nvSpPr>
          <p:cNvPr id="27" name="object 27"/>
          <p:cNvSpPr/>
          <p:nvPr/>
        </p:nvSpPr>
        <p:spPr>
          <a:xfrm>
            <a:off x="3236214" y="3530346"/>
            <a:ext cx="444500" cy="0"/>
          </a:xfrm>
          <a:custGeom>
            <a:avLst/>
            <a:gdLst/>
            <a:ahLst/>
            <a:cxnLst/>
            <a:rect l="l" t="t" r="r" b="b"/>
            <a:pathLst>
              <a:path w="444500">
                <a:moveTo>
                  <a:pt x="0" y="0"/>
                </a:moveTo>
                <a:lnTo>
                  <a:pt x="444119" y="0"/>
                </a:lnTo>
              </a:path>
            </a:pathLst>
          </a:custGeom>
          <a:ln w="31750">
            <a:solidFill>
              <a:srgbClr val="A6A6A6"/>
            </a:solidFill>
          </a:ln>
        </p:spPr>
        <p:txBody>
          <a:bodyPr wrap="square" lIns="0" tIns="0" rIns="0" bIns="0" rtlCol="0"/>
          <a:lstStyle/>
          <a:p/>
        </p:txBody>
      </p:sp>
      <p:sp>
        <p:nvSpPr>
          <p:cNvPr id="28" name="object 28"/>
          <p:cNvSpPr/>
          <p:nvPr/>
        </p:nvSpPr>
        <p:spPr>
          <a:xfrm>
            <a:off x="6150864" y="3140963"/>
            <a:ext cx="2540507" cy="3293364"/>
          </a:xfrm>
          <a:prstGeom prst="rect">
            <a:avLst/>
          </a:prstGeom>
          <a:blipFill>
            <a:blip r:embed="rId5" cstate="print"/>
            <a:stretch>
              <a:fillRect/>
            </a:stretch>
          </a:blipFill>
        </p:spPr>
        <p:txBody>
          <a:bodyPr wrap="square" lIns="0" tIns="0" rIns="0" bIns="0" rtlCol="0"/>
          <a:lstStyle/>
          <a:p/>
        </p:txBody>
      </p:sp>
      <p:sp>
        <p:nvSpPr>
          <p:cNvPr id="29" name="object 29"/>
          <p:cNvSpPr/>
          <p:nvPr/>
        </p:nvSpPr>
        <p:spPr>
          <a:xfrm>
            <a:off x="6240779" y="3236976"/>
            <a:ext cx="2365375" cy="3106420"/>
          </a:xfrm>
          <a:custGeom>
            <a:avLst/>
            <a:gdLst/>
            <a:ahLst/>
            <a:cxnLst/>
            <a:rect l="l" t="t" r="r" b="b"/>
            <a:pathLst>
              <a:path w="2365375" h="3106420">
                <a:moveTo>
                  <a:pt x="2234946" y="0"/>
                </a:moveTo>
                <a:lnTo>
                  <a:pt x="130302" y="0"/>
                </a:lnTo>
                <a:lnTo>
                  <a:pt x="79617" y="10251"/>
                </a:lnTo>
                <a:lnTo>
                  <a:pt x="38195" y="38195"/>
                </a:lnTo>
                <a:lnTo>
                  <a:pt x="10251" y="79617"/>
                </a:lnTo>
                <a:lnTo>
                  <a:pt x="0" y="130301"/>
                </a:lnTo>
                <a:lnTo>
                  <a:pt x="0" y="2975559"/>
                </a:lnTo>
                <a:lnTo>
                  <a:pt x="10251" y="3026300"/>
                </a:lnTo>
                <a:lnTo>
                  <a:pt x="38195" y="3067734"/>
                </a:lnTo>
                <a:lnTo>
                  <a:pt x="79617" y="3095668"/>
                </a:lnTo>
                <a:lnTo>
                  <a:pt x="130302" y="3105912"/>
                </a:lnTo>
                <a:lnTo>
                  <a:pt x="2234946" y="3105912"/>
                </a:lnTo>
                <a:lnTo>
                  <a:pt x="2285630" y="3095668"/>
                </a:lnTo>
                <a:lnTo>
                  <a:pt x="2327052" y="3067734"/>
                </a:lnTo>
                <a:lnTo>
                  <a:pt x="2354996" y="3026300"/>
                </a:lnTo>
                <a:lnTo>
                  <a:pt x="2365248" y="2975559"/>
                </a:lnTo>
                <a:lnTo>
                  <a:pt x="2365248" y="130301"/>
                </a:lnTo>
                <a:lnTo>
                  <a:pt x="2354996" y="79617"/>
                </a:lnTo>
                <a:lnTo>
                  <a:pt x="2327052" y="38195"/>
                </a:lnTo>
                <a:lnTo>
                  <a:pt x="2285630" y="10251"/>
                </a:lnTo>
                <a:lnTo>
                  <a:pt x="2234946" y="0"/>
                </a:lnTo>
                <a:close/>
              </a:path>
            </a:pathLst>
          </a:custGeom>
          <a:solidFill>
            <a:srgbClr val="8AC53E">
              <a:alpha val="50195"/>
            </a:srgbClr>
          </a:solidFill>
        </p:spPr>
        <p:txBody>
          <a:bodyPr wrap="square" lIns="0" tIns="0" rIns="0" bIns="0" rtlCol="0"/>
          <a:lstStyle/>
          <a:p/>
        </p:txBody>
      </p:sp>
      <p:sp>
        <p:nvSpPr>
          <p:cNvPr id="30" name="object 30"/>
          <p:cNvSpPr txBox="1"/>
          <p:nvPr/>
        </p:nvSpPr>
        <p:spPr>
          <a:xfrm>
            <a:off x="6375272" y="3491610"/>
            <a:ext cx="2252980" cy="756920"/>
          </a:xfrm>
          <a:prstGeom prst="rect">
            <a:avLst/>
          </a:prstGeom>
        </p:spPr>
        <p:txBody>
          <a:bodyPr vert="horz" wrap="square" lIns="0" tIns="12700" rIns="0" bIns="0" rtlCol="0">
            <a:spAutoFit/>
          </a:bodyPr>
          <a:lstStyle/>
          <a:p>
            <a:pPr marL="184785" marR="5080" indent="-172720">
              <a:lnSpc>
                <a:spcPct val="100000"/>
              </a:lnSpc>
              <a:spcBef>
                <a:spcPts val="100"/>
              </a:spcBef>
              <a:buFont typeface="Wingdings" panose="05000000000000000000"/>
              <a:buChar char=""/>
              <a:tabLst>
                <a:tab pos="185420" algn="l"/>
              </a:tabLst>
            </a:pPr>
            <a:r>
              <a:rPr sz="1200" spc="70" dirty="0">
                <a:solidFill>
                  <a:srgbClr val="FFFFFF"/>
                </a:solidFill>
                <a:latin typeface="微软雅黑" panose="020B0503020204020204" charset="-122"/>
                <a:cs typeface="微软雅黑" panose="020B0503020204020204" charset="-122"/>
              </a:rPr>
              <a:t>在学</a:t>
            </a:r>
            <a:r>
              <a:rPr sz="1200" spc="55" dirty="0">
                <a:solidFill>
                  <a:srgbClr val="FFFFFF"/>
                </a:solidFill>
                <a:latin typeface="微软雅黑" panose="020B0503020204020204" charset="-122"/>
                <a:cs typeface="微软雅黑" panose="020B0503020204020204" charset="-122"/>
              </a:rPr>
              <a:t>习</a:t>
            </a:r>
            <a:r>
              <a:rPr sz="1200" spc="70" dirty="0">
                <a:solidFill>
                  <a:srgbClr val="FFFFFF"/>
                </a:solidFill>
                <a:latin typeface="微软雅黑" panose="020B0503020204020204" charset="-122"/>
                <a:cs typeface="微软雅黑" panose="020B0503020204020204" charset="-122"/>
              </a:rPr>
              <a:t>和实</a:t>
            </a:r>
            <a:r>
              <a:rPr sz="1200" spc="55" dirty="0">
                <a:solidFill>
                  <a:srgbClr val="FFFFFF"/>
                </a:solidFill>
                <a:latin typeface="微软雅黑" panose="020B0503020204020204" charset="-122"/>
                <a:cs typeface="微软雅黑" panose="020B0503020204020204" charset="-122"/>
              </a:rPr>
              <a:t>践</a:t>
            </a:r>
            <a:r>
              <a:rPr sz="1200" spc="70" dirty="0">
                <a:solidFill>
                  <a:srgbClr val="FFFFFF"/>
                </a:solidFill>
                <a:latin typeface="微软雅黑" panose="020B0503020204020204" charset="-122"/>
                <a:cs typeface="微软雅黑" panose="020B0503020204020204" charset="-122"/>
              </a:rPr>
              <a:t>中</a:t>
            </a:r>
            <a:r>
              <a:rPr sz="1200" spc="55" dirty="0">
                <a:solidFill>
                  <a:srgbClr val="FFFFFF"/>
                </a:solidFill>
                <a:latin typeface="微软雅黑" panose="020B0503020204020204" charset="-122"/>
                <a:cs typeface="微软雅黑" panose="020B0503020204020204" charset="-122"/>
              </a:rPr>
              <a:t>逐步</a:t>
            </a:r>
            <a:r>
              <a:rPr sz="1200" spc="70" dirty="0">
                <a:solidFill>
                  <a:srgbClr val="FFFFFF"/>
                </a:solidFill>
                <a:latin typeface="微软雅黑" panose="020B0503020204020204" charset="-122"/>
                <a:cs typeface="微软雅黑" panose="020B0503020204020204" charset="-122"/>
              </a:rPr>
              <a:t>提</a:t>
            </a:r>
            <a:r>
              <a:rPr sz="1200" spc="85" dirty="0">
                <a:solidFill>
                  <a:srgbClr val="FFFFFF"/>
                </a:solidFill>
                <a:latin typeface="微软雅黑" panose="020B0503020204020204" charset="-122"/>
                <a:cs typeface="微软雅黑" panose="020B0503020204020204" charset="-122"/>
              </a:rPr>
              <a:t>高</a:t>
            </a:r>
            <a:r>
              <a:rPr sz="1200" spc="-5" dirty="0">
                <a:solidFill>
                  <a:srgbClr val="FFFFFF"/>
                </a:solidFill>
                <a:latin typeface="微软雅黑" panose="020B0503020204020204" charset="-122"/>
                <a:cs typeface="微软雅黑" panose="020B0503020204020204" charset="-122"/>
              </a:rPr>
              <a:t>IT  </a:t>
            </a:r>
            <a:r>
              <a:rPr sz="1200" spc="45" dirty="0">
                <a:solidFill>
                  <a:srgbClr val="FFFFFF"/>
                </a:solidFill>
                <a:latin typeface="微软雅黑" panose="020B0503020204020204" charset="-122"/>
                <a:cs typeface="微软雅黑" panose="020B0503020204020204" charset="-122"/>
              </a:rPr>
              <a:t>部门的业务水平和管理水</a:t>
            </a:r>
            <a:r>
              <a:rPr sz="1200" spc="50" dirty="0">
                <a:solidFill>
                  <a:srgbClr val="FFFFFF"/>
                </a:solidFill>
                <a:latin typeface="微软雅黑" panose="020B0503020204020204" charset="-122"/>
                <a:cs typeface="微软雅黑" panose="020B0503020204020204" charset="-122"/>
              </a:rPr>
              <a:t>平</a:t>
            </a:r>
            <a:r>
              <a:rPr sz="1200" dirty="0">
                <a:solidFill>
                  <a:srgbClr val="FFFFFF"/>
                </a:solidFill>
                <a:latin typeface="微软雅黑" panose="020B0503020204020204" charset="-122"/>
                <a:cs typeface="微软雅黑" panose="020B0503020204020204" charset="-122"/>
              </a:rPr>
              <a:t>， </a:t>
            </a:r>
            <a:r>
              <a:rPr sz="1200" spc="45" dirty="0">
                <a:solidFill>
                  <a:srgbClr val="FFFFFF"/>
                </a:solidFill>
                <a:latin typeface="微软雅黑" panose="020B0503020204020204" charset="-122"/>
                <a:cs typeface="微软雅黑" panose="020B0503020204020204" charset="-122"/>
              </a:rPr>
              <a:t>将软件</a:t>
            </a:r>
            <a:r>
              <a:rPr sz="1200" spc="55" dirty="0">
                <a:solidFill>
                  <a:srgbClr val="FFFFFF"/>
                </a:solidFill>
                <a:latin typeface="微软雅黑" panose="020B0503020204020204" charset="-122"/>
                <a:cs typeface="微软雅黑" panose="020B0503020204020204" charset="-122"/>
              </a:rPr>
              <a:t>科</a:t>
            </a:r>
            <a:r>
              <a:rPr sz="1200" spc="45" dirty="0">
                <a:solidFill>
                  <a:srgbClr val="FFFFFF"/>
                </a:solidFill>
                <a:latin typeface="微软雅黑" panose="020B0503020204020204" charset="-122"/>
                <a:cs typeface="微软雅黑" panose="020B0503020204020204" charset="-122"/>
              </a:rPr>
              <a:t>技</a:t>
            </a:r>
            <a:r>
              <a:rPr sz="1200" spc="55" dirty="0">
                <a:solidFill>
                  <a:srgbClr val="FFFFFF"/>
                </a:solidFill>
                <a:latin typeface="微软雅黑" panose="020B0503020204020204" charset="-122"/>
                <a:cs typeface="微软雅黑" panose="020B0503020204020204" charset="-122"/>
              </a:rPr>
              <a:t>能</a:t>
            </a:r>
            <a:r>
              <a:rPr sz="1200" spc="45" dirty="0">
                <a:solidFill>
                  <a:srgbClr val="FFFFFF"/>
                </a:solidFill>
                <a:latin typeface="微软雅黑" panose="020B0503020204020204" charset="-122"/>
                <a:cs typeface="微软雅黑" panose="020B0503020204020204" charset="-122"/>
              </a:rPr>
              <a:t>力逐</a:t>
            </a:r>
            <a:r>
              <a:rPr sz="1200" spc="55" dirty="0">
                <a:solidFill>
                  <a:srgbClr val="FFFFFF"/>
                </a:solidFill>
                <a:latin typeface="微软雅黑" panose="020B0503020204020204" charset="-122"/>
                <a:cs typeface="微软雅黑" panose="020B0503020204020204" charset="-122"/>
              </a:rPr>
              <a:t>步</a:t>
            </a:r>
            <a:r>
              <a:rPr sz="1200" spc="45" dirty="0">
                <a:solidFill>
                  <a:srgbClr val="FFFFFF"/>
                </a:solidFill>
                <a:latin typeface="微软雅黑" panose="020B0503020204020204" charset="-122"/>
                <a:cs typeface="微软雅黑" panose="020B0503020204020204" charset="-122"/>
              </a:rPr>
              <a:t>内化</a:t>
            </a:r>
            <a:r>
              <a:rPr sz="1200" dirty="0">
                <a:solidFill>
                  <a:srgbClr val="FFFFFF"/>
                </a:solidFill>
                <a:latin typeface="微软雅黑" panose="020B0503020204020204" charset="-122"/>
                <a:cs typeface="微软雅黑" panose="020B0503020204020204" charset="-122"/>
              </a:rPr>
              <a:t>为 企业/部门的核心优势竞争力</a:t>
            </a:r>
            <a:endParaRPr sz="1200">
              <a:latin typeface="微软雅黑" panose="020B0503020204020204" charset="-122"/>
              <a:cs typeface="微软雅黑" panose="020B0503020204020204" charset="-122"/>
            </a:endParaRPr>
          </a:p>
        </p:txBody>
      </p:sp>
      <p:sp>
        <p:nvSpPr>
          <p:cNvPr id="31" name="object 31"/>
          <p:cNvSpPr txBox="1"/>
          <p:nvPr/>
        </p:nvSpPr>
        <p:spPr>
          <a:xfrm>
            <a:off x="6375272" y="4405706"/>
            <a:ext cx="2105025" cy="1672589"/>
          </a:xfrm>
          <a:prstGeom prst="rect">
            <a:avLst/>
          </a:prstGeom>
        </p:spPr>
        <p:txBody>
          <a:bodyPr vert="horz" wrap="square" lIns="0" tIns="12700" rIns="0" bIns="0" rtlCol="0">
            <a:spAutoFit/>
          </a:bodyPr>
          <a:lstStyle/>
          <a:p>
            <a:pPr marL="184785" marR="6985" indent="-172720" algn="just">
              <a:lnSpc>
                <a:spcPct val="100000"/>
              </a:lnSpc>
              <a:spcBef>
                <a:spcPts val="100"/>
              </a:spcBef>
              <a:buFont typeface="Wingdings" panose="05000000000000000000"/>
              <a:buChar char=""/>
              <a:tabLst>
                <a:tab pos="185420" algn="l"/>
              </a:tabLst>
            </a:pPr>
            <a:r>
              <a:rPr sz="1200" spc="65" dirty="0">
                <a:solidFill>
                  <a:srgbClr val="FFFFFF"/>
                </a:solidFill>
                <a:latin typeface="微软雅黑" panose="020B0503020204020204" charset="-122"/>
                <a:cs typeface="微软雅黑" panose="020B0503020204020204" charset="-122"/>
              </a:rPr>
              <a:t>实现</a:t>
            </a:r>
            <a:r>
              <a:rPr sz="1200" spc="-10" dirty="0">
                <a:solidFill>
                  <a:srgbClr val="FFFFFF"/>
                </a:solidFill>
                <a:latin typeface="微软雅黑" panose="020B0503020204020204" charset="-122"/>
                <a:cs typeface="微软雅黑" panose="020B0503020204020204" charset="-122"/>
              </a:rPr>
              <a:t>I</a:t>
            </a:r>
            <a:r>
              <a:rPr sz="1200" spc="65" dirty="0">
                <a:solidFill>
                  <a:srgbClr val="FFFFFF"/>
                </a:solidFill>
                <a:latin typeface="微软雅黑" panose="020B0503020204020204" charset="-122"/>
                <a:cs typeface="微软雅黑" panose="020B0503020204020204" charset="-122"/>
              </a:rPr>
              <a:t>T</a:t>
            </a:r>
            <a:r>
              <a:rPr sz="1200" spc="55" dirty="0">
                <a:solidFill>
                  <a:srgbClr val="FFFFFF"/>
                </a:solidFill>
                <a:latin typeface="微软雅黑" panose="020B0503020204020204" charset="-122"/>
                <a:cs typeface="微软雅黑" panose="020B0503020204020204" charset="-122"/>
              </a:rPr>
              <a:t>部</a:t>
            </a:r>
            <a:r>
              <a:rPr sz="1200" spc="65" dirty="0">
                <a:solidFill>
                  <a:srgbClr val="FFFFFF"/>
                </a:solidFill>
                <a:latin typeface="微软雅黑" panose="020B0503020204020204" charset="-122"/>
                <a:cs typeface="微软雅黑" panose="020B0503020204020204" charset="-122"/>
              </a:rPr>
              <a:t>门的</a:t>
            </a:r>
            <a:r>
              <a:rPr sz="1200" spc="55" dirty="0">
                <a:solidFill>
                  <a:srgbClr val="FFFFFF"/>
                </a:solidFill>
                <a:latin typeface="微软雅黑" panose="020B0503020204020204" charset="-122"/>
                <a:cs typeface="微软雅黑" panose="020B0503020204020204" charset="-122"/>
              </a:rPr>
              <a:t>降</a:t>
            </a:r>
            <a:r>
              <a:rPr sz="1200" spc="65" dirty="0">
                <a:solidFill>
                  <a:srgbClr val="FFFFFF"/>
                </a:solidFill>
                <a:latin typeface="微软雅黑" panose="020B0503020204020204" charset="-122"/>
                <a:cs typeface="微软雅黑" panose="020B0503020204020204" charset="-122"/>
              </a:rPr>
              <a:t>本</a:t>
            </a:r>
            <a:r>
              <a:rPr sz="1200" spc="55" dirty="0">
                <a:solidFill>
                  <a:srgbClr val="FFFFFF"/>
                </a:solidFill>
                <a:latin typeface="微软雅黑" panose="020B0503020204020204" charset="-122"/>
                <a:cs typeface="微软雅黑" panose="020B0503020204020204" charset="-122"/>
              </a:rPr>
              <a:t>增</a:t>
            </a:r>
            <a:r>
              <a:rPr sz="1200" spc="75" dirty="0">
                <a:solidFill>
                  <a:srgbClr val="FFFFFF"/>
                </a:solidFill>
                <a:latin typeface="微软雅黑" panose="020B0503020204020204" charset="-122"/>
                <a:cs typeface="微软雅黑" panose="020B0503020204020204" charset="-122"/>
              </a:rPr>
              <a:t>效</a:t>
            </a:r>
            <a:r>
              <a:rPr sz="1200" spc="70" dirty="0">
                <a:solidFill>
                  <a:srgbClr val="FFFFFF"/>
                </a:solidFill>
                <a:latin typeface="微软雅黑" panose="020B0503020204020204" charset="-122"/>
                <a:cs typeface="微软雅黑" panose="020B0503020204020204" charset="-122"/>
              </a:rPr>
              <a:t>，</a:t>
            </a:r>
            <a:r>
              <a:rPr sz="1200" dirty="0">
                <a:solidFill>
                  <a:srgbClr val="FFFFFF"/>
                </a:solidFill>
                <a:latin typeface="微软雅黑" panose="020B0503020204020204" charset="-122"/>
                <a:cs typeface="微软雅黑" panose="020B0503020204020204" charset="-122"/>
              </a:rPr>
              <a:t>提 </a:t>
            </a:r>
            <a:r>
              <a:rPr sz="1200" spc="45" dirty="0">
                <a:solidFill>
                  <a:srgbClr val="FFFFFF"/>
                </a:solidFill>
                <a:latin typeface="微软雅黑" panose="020B0503020204020204" charset="-122"/>
                <a:cs typeface="微软雅黑" panose="020B0503020204020204" charset="-122"/>
              </a:rPr>
              <a:t>高软件</a:t>
            </a:r>
            <a:r>
              <a:rPr sz="1200" spc="55" dirty="0">
                <a:solidFill>
                  <a:srgbClr val="FFFFFF"/>
                </a:solidFill>
                <a:latin typeface="微软雅黑" panose="020B0503020204020204" charset="-122"/>
                <a:cs typeface="微软雅黑" panose="020B0503020204020204" charset="-122"/>
              </a:rPr>
              <a:t>服</a:t>
            </a:r>
            <a:r>
              <a:rPr sz="1200" spc="45" dirty="0">
                <a:solidFill>
                  <a:srgbClr val="FFFFFF"/>
                </a:solidFill>
                <a:latin typeface="微软雅黑" panose="020B0503020204020204" charset="-122"/>
                <a:cs typeface="微软雅黑" panose="020B0503020204020204" charset="-122"/>
              </a:rPr>
              <a:t>务</a:t>
            </a:r>
            <a:r>
              <a:rPr sz="1200" spc="55" dirty="0">
                <a:solidFill>
                  <a:srgbClr val="FFFFFF"/>
                </a:solidFill>
                <a:latin typeface="微软雅黑" panose="020B0503020204020204" charset="-122"/>
                <a:cs typeface="微软雅黑" panose="020B0503020204020204" charset="-122"/>
              </a:rPr>
              <a:t>门</a:t>
            </a:r>
            <a:r>
              <a:rPr sz="1200" spc="45" dirty="0">
                <a:solidFill>
                  <a:srgbClr val="FFFFFF"/>
                </a:solidFill>
                <a:latin typeface="微软雅黑" panose="020B0503020204020204" charset="-122"/>
                <a:cs typeface="微软雅黑" panose="020B0503020204020204" charset="-122"/>
              </a:rPr>
              <a:t>类以</a:t>
            </a:r>
            <a:r>
              <a:rPr sz="1200" spc="55" dirty="0">
                <a:solidFill>
                  <a:srgbClr val="FFFFFF"/>
                </a:solidFill>
                <a:latin typeface="微软雅黑" panose="020B0503020204020204" charset="-122"/>
                <a:cs typeface="微软雅黑" panose="020B0503020204020204" charset="-122"/>
              </a:rPr>
              <a:t>及</a:t>
            </a:r>
            <a:r>
              <a:rPr sz="1200" spc="45" dirty="0">
                <a:solidFill>
                  <a:srgbClr val="FFFFFF"/>
                </a:solidFill>
                <a:latin typeface="微软雅黑" panose="020B0503020204020204" charset="-122"/>
                <a:cs typeface="微软雅黑" panose="020B0503020204020204" charset="-122"/>
              </a:rPr>
              <a:t>质量</a:t>
            </a:r>
            <a:r>
              <a:rPr sz="1200" dirty="0">
                <a:solidFill>
                  <a:srgbClr val="FFFFFF"/>
                </a:solidFill>
                <a:latin typeface="微软雅黑" panose="020B0503020204020204" charset="-122"/>
                <a:cs typeface="微软雅黑" panose="020B0503020204020204" charset="-122"/>
              </a:rPr>
              <a:t>表 现，打造差异化竞争力</a:t>
            </a:r>
            <a:endParaRPr sz="1200">
              <a:latin typeface="微软雅黑" panose="020B0503020204020204" charset="-122"/>
              <a:cs typeface="微软雅黑" panose="020B0503020204020204" charset="-122"/>
            </a:endParaRPr>
          </a:p>
          <a:p>
            <a:pPr>
              <a:lnSpc>
                <a:spcPct val="100000"/>
              </a:lnSpc>
              <a:spcBef>
                <a:spcPts val="60"/>
              </a:spcBef>
              <a:buClr>
                <a:srgbClr val="FFFFFF"/>
              </a:buClr>
              <a:buFont typeface="Wingdings" panose="05000000000000000000"/>
              <a:buChar char=""/>
            </a:pPr>
            <a:endParaRPr sz="750">
              <a:latin typeface="微软雅黑" panose="020B0503020204020204" charset="-122"/>
              <a:cs typeface="微软雅黑" panose="020B0503020204020204" charset="-122"/>
            </a:endParaRPr>
          </a:p>
          <a:p>
            <a:pPr marL="184785" marR="5080" indent="-172720" algn="just">
              <a:lnSpc>
                <a:spcPct val="100000"/>
              </a:lnSpc>
              <a:buFont typeface="Wingdings" panose="05000000000000000000"/>
              <a:buChar char=""/>
              <a:tabLst>
                <a:tab pos="185420" algn="l"/>
              </a:tabLst>
            </a:pPr>
            <a:r>
              <a:rPr sz="1200" spc="45" dirty="0">
                <a:solidFill>
                  <a:srgbClr val="FFFFFF"/>
                </a:solidFill>
                <a:latin typeface="微软雅黑" panose="020B0503020204020204" charset="-122"/>
                <a:cs typeface="微软雅黑" panose="020B0503020204020204" charset="-122"/>
              </a:rPr>
              <a:t>加速云</a:t>
            </a:r>
            <a:r>
              <a:rPr sz="1200" spc="55" dirty="0">
                <a:solidFill>
                  <a:srgbClr val="FFFFFF"/>
                </a:solidFill>
                <a:latin typeface="微软雅黑" panose="020B0503020204020204" charset="-122"/>
                <a:cs typeface="微软雅黑" panose="020B0503020204020204" charset="-122"/>
              </a:rPr>
              <a:t>上</a:t>
            </a:r>
            <a:r>
              <a:rPr sz="1200" spc="45" dirty="0">
                <a:solidFill>
                  <a:srgbClr val="FFFFFF"/>
                </a:solidFill>
                <a:latin typeface="微软雅黑" panose="020B0503020204020204" charset="-122"/>
                <a:cs typeface="微软雅黑" panose="020B0503020204020204" charset="-122"/>
              </a:rPr>
              <a:t>数</a:t>
            </a:r>
            <a:r>
              <a:rPr sz="1200" spc="55" dirty="0">
                <a:solidFill>
                  <a:srgbClr val="FFFFFF"/>
                </a:solidFill>
                <a:latin typeface="微软雅黑" panose="020B0503020204020204" charset="-122"/>
                <a:cs typeface="微软雅黑" panose="020B0503020204020204" charset="-122"/>
              </a:rPr>
              <a:t>字</a:t>
            </a:r>
            <a:r>
              <a:rPr sz="1200" spc="45" dirty="0">
                <a:solidFill>
                  <a:srgbClr val="FFFFFF"/>
                </a:solidFill>
                <a:latin typeface="微软雅黑" panose="020B0503020204020204" charset="-122"/>
                <a:cs typeface="微软雅黑" panose="020B0503020204020204" charset="-122"/>
              </a:rPr>
              <a:t>化流</a:t>
            </a:r>
            <a:r>
              <a:rPr sz="1200" spc="65" dirty="0">
                <a:solidFill>
                  <a:srgbClr val="FFFFFF"/>
                </a:solidFill>
                <a:latin typeface="微软雅黑" panose="020B0503020204020204" charset="-122"/>
                <a:cs typeface="微软雅黑" panose="020B0503020204020204" charset="-122"/>
              </a:rPr>
              <a:t>程</a:t>
            </a:r>
            <a:r>
              <a:rPr sz="1200" spc="45" dirty="0">
                <a:solidFill>
                  <a:srgbClr val="FFFFFF"/>
                </a:solidFill>
                <a:latin typeface="微软雅黑" panose="020B0503020204020204" charset="-122"/>
                <a:cs typeface="微软雅黑" panose="020B0503020204020204" charset="-122"/>
              </a:rPr>
              <a:t>、提高 云原生</a:t>
            </a:r>
            <a:r>
              <a:rPr sz="1200" spc="55" dirty="0">
                <a:solidFill>
                  <a:srgbClr val="FFFFFF"/>
                </a:solidFill>
                <a:latin typeface="微软雅黑" panose="020B0503020204020204" charset="-122"/>
                <a:cs typeface="微软雅黑" panose="020B0503020204020204" charset="-122"/>
              </a:rPr>
              <a:t>水</a:t>
            </a:r>
            <a:r>
              <a:rPr sz="1200" spc="50" dirty="0">
                <a:solidFill>
                  <a:srgbClr val="FFFFFF"/>
                </a:solidFill>
                <a:latin typeface="微软雅黑" panose="020B0503020204020204" charset="-122"/>
                <a:cs typeface="微软雅黑" panose="020B0503020204020204" charset="-122"/>
              </a:rPr>
              <a:t>平</a:t>
            </a:r>
            <a:r>
              <a:rPr sz="1200" spc="60" dirty="0">
                <a:solidFill>
                  <a:srgbClr val="FFFFFF"/>
                </a:solidFill>
                <a:latin typeface="微软雅黑" panose="020B0503020204020204" charset="-122"/>
                <a:cs typeface="微软雅黑" panose="020B0503020204020204" charset="-122"/>
              </a:rPr>
              <a:t>，</a:t>
            </a:r>
            <a:r>
              <a:rPr sz="1200" spc="45" dirty="0">
                <a:solidFill>
                  <a:srgbClr val="FFFFFF"/>
                </a:solidFill>
                <a:latin typeface="微软雅黑" panose="020B0503020204020204" charset="-122"/>
                <a:cs typeface="微软雅黑" panose="020B0503020204020204" charset="-122"/>
              </a:rPr>
              <a:t>缩小</a:t>
            </a:r>
            <a:r>
              <a:rPr sz="1200" spc="55" dirty="0">
                <a:solidFill>
                  <a:srgbClr val="FFFFFF"/>
                </a:solidFill>
                <a:latin typeface="微软雅黑" panose="020B0503020204020204" charset="-122"/>
                <a:cs typeface="微软雅黑" panose="020B0503020204020204" charset="-122"/>
              </a:rPr>
              <a:t>与</a:t>
            </a:r>
            <a:r>
              <a:rPr sz="1200" spc="45" dirty="0">
                <a:solidFill>
                  <a:srgbClr val="FFFFFF"/>
                </a:solidFill>
                <a:latin typeface="微软雅黑" panose="020B0503020204020204" charset="-122"/>
                <a:cs typeface="微软雅黑" panose="020B0503020204020204" charset="-122"/>
              </a:rPr>
              <a:t>头部</a:t>
            </a:r>
            <a:r>
              <a:rPr sz="1200" dirty="0">
                <a:solidFill>
                  <a:srgbClr val="FFFFFF"/>
                </a:solidFill>
                <a:latin typeface="微软雅黑" panose="020B0503020204020204" charset="-122"/>
                <a:cs typeface="微软雅黑" panose="020B0503020204020204" charset="-122"/>
              </a:rPr>
              <a:t>科 </a:t>
            </a:r>
            <a:r>
              <a:rPr sz="1200" spc="45" dirty="0">
                <a:solidFill>
                  <a:srgbClr val="FFFFFF"/>
                </a:solidFill>
                <a:latin typeface="微软雅黑" panose="020B0503020204020204" charset="-122"/>
                <a:cs typeface="微软雅黑" panose="020B0503020204020204" charset="-122"/>
              </a:rPr>
              <a:t>技企业</a:t>
            </a:r>
            <a:r>
              <a:rPr sz="1200" spc="55" dirty="0">
                <a:solidFill>
                  <a:srgbClr val="FFFFFF"/>
                </a:solidFill>
                <a:latin typeface="微软雅黑" panose="020B0503020204020204" charset="-122"/>
                <a:cs typeface="微软雅黑" panose="020B0503020204020204" charset="-122"/>
              </a:rPr>
              <a:t>在</a:t>
            </a:r>
            <a:r>
              <a:rPr sz="1200" spc="45" dirty="0">
                <a:solidFill>
                  <a:srgbClr val="FFFFFF"/>
                </a:solidFill>
                <a:latin typeface="微软雅黑" panose="020B0503020204020204" charset="-122"/>
                <a:cs typeface="微软雅黑" panose="020B0503020204020204" charset="-122"/>
              </a:rPr>
              <a:t>数</a:t>
            </a:r>
            <a:r>
              <a:rPr sz="1200" spc="55" dirty="0">
                <a:solidFill>
                  <a:srgbClr val="FFFFFF"/>
                </a:solidFill>
                <a:latin typeface="微软雅黑" panose="020B0503020204020204" charset="-122"/>
                <a:cs typeface="微软雅黑" panose="020B0503020204020204" charset="-122"/>
              </a:rPr>
              <a:t>字</a:t>
            </a:r>
            <a:r>
              <a:rPr sz="1200" spc="45" dirty="0">
                <a:solidFill>
                  <a:srgbClr val="FFFFFF"/>
                </a:solidFill>
                <a:latin typeface="微软雅黑" panose="020B0503020204020204" charset="-122"/>
                <a:cs typeface="微软雅黑" panose="020B0503020204020204" charset="-122"/>
              </a:rPr>
              <a:t>化和</a:t>
            </a:r>
            <a:r>
              <a:rPr sz="1200" spc="55" dirty="0">
                <a:solidFill>
                  <a:srgbClr val="FFFFFF"/>
                </a:solidFill>
                <a:latin typeface="微软雅黑" panose="020B0503020204020204" charset="-122"/>
                <a:cs typeface="微软雅黑" panose="020B0503020204020204" charset="-122"/>
              </a:rPr>
              <a:t>网</a:t>
            </a:r>
            <a:r>
              <a:rPr sz="1200" spc="45" dirty="0">
                <a:solidFill>
                  <a:srgbClr val="FFFFFF"/>
                </a:solidFill>
                <a:latin typeface="微软雅黑" panose="020B0503020204020204" charset="-122"/>
                <a:cs typeface="微软雅黑" panose="020B0503020204020204" charset="-122"/>
              </a:rPr>
              <a:t>络运</a:t>
            </a:r>
            <a:r>
              <a:rPr sz="1200" dirty="0">
                <a:solidFill>
                  <a:srgbClr val="FFFFFF"/>
                </a:solidFill>
                <a:latin typeface="微软雅黑" panose="020B0503020204020204" charset="-122"/>
                <a:cs typeface="微软雅黑" panose="020B0503020204020204" charset="-122"/>
              </a:rPr>
              <a:t>营 </a:t>
            </a:r>
            <a:r>
              <a:rPr sz="1200" spc="40" dirty="0">
                <a:solidFill>
                  <a:srgbClr val="FFFFFF"/>
                </a:solidFill>
                <a:latin typeface="微软雅黑" panose="020B0503020204020204" charset="-122"/>
                <a:cs typeface="微软雅黑" panose="020B0503020204020204" charset="-122"/>
              </a:rPr>
              <a:t>水平上</a:t>
            </a:r>
            <a:r>
              <a:rPr sz="1200" spc="55" dirty="0">
                <a:solidFill>
                  <a:srgbClr val="FFFFFF"/>
                </a:solidFill>
                <a:latin typeface="微软雅黑" panose="020B0503020204020204" charset="-122"/>
                <a:cs typeface="微软雅黑" panose="020B0503020204020204" charset="-122"/>
              </a:rPr>
              <a:t>的</a:t>
            </a:r>
            <a:r>
              <a:rPr sz="1200" spc="40" dirty="0">
                <a:solidFill>
                  <a:srgbClr val="FFFFFF"/>
                </a:solidFill>
                <a:latin typeface="微软雅黑" panose="020B0503020204020204" charset="-122"/>
                <a:cs typeface="微软雅黑" panose="020B0503020204020204" charset="-122"/>
              </a:rPr>
              <a:t>差</a:t>
            </a:r>
            <a:r>
              <a:rPr sz="1200" spc="60" dirty="0">
                <a:solidFill>
                  <a:srgbClr val="FFFFFF"/>
                </a:solidFill>
                <a:latin typeface="微软雅黑" panose="020B0503020204020204" charset="-122"/>
                <a:cs typeface="微软雅黑" panose="020B0503020204020204" charset="-122"/>
              </a:rPr>
              <a:t>距</a:t>
            </a:r>
            <a:r>
              <a:rPr sz="1200" spc="45" dirty="0">
                <a:solidFill>
                  <a:srgbClr val="FFFFFF"/>
                </a:solidFill>
                <a:latin typeface="微软雅黑" panose="020B0503020204020204" charset="-122"/>
                <a:cs typeface="微软雅黑" panose="020B0503020204020204" charset="-122"/>
              </a:rPr>
              <a:t>，</a:t>
            </a:r>
            <a:r>
              <a:rPr sz="1200" spc="40" dirty="0">
                <a:solidFill>
                  <a:srgbClr val="FFFFFF"/>
                </a:solidFill>
                <a:latin typeface="微软雅黑" panose="020B0503020204020204" charset="-122"/>
                <a:cs typeface="微软雅黑" panose="020B0503020204020204" charset="-122"/>
              </a:rPr>
              <a:t>提</a:t>
            </a:r>
            <a:r>
              <a:rPr sz="1200" spc="55" dirty="0">
                <a:solidFill>
                  <a:srgbClr val="FFFFFF"/>
                </a:solidFill>
                <a:latin typeface="微软雅黑" panose="020B0503020204020204" charset="-122"/>
                <a:cs typeface="微软雅黑" panose="020B0503020204020204" charset="-122"/>
              </a:rPr>
              <a:t>高</a:t>
            </a:r>
            <a:r>
              <a:rPr sz="1200" spc="40" dirty="0">
                <a:solidFill>
                  <a:srgbClr val="FFFFFF"/>
                </a:solidFill>
                <a:latin typeface="微软雅黑" panose="020B0503020204020204" charset="-122"/>
                <a:cs typeface="微软雅黑" panose="020B0503020204020204" charset="-122"/>
              </a:rPr>
              <a:t>服务</a:t>
            </a:r>
            <a:r>
              <a:rPr sz="1200" dirty="0">
                <a:solidFill>
                  <a:srgbClr val="FFFFFF"/>
                </a:solidFill>
                <a:latin typeface="微软雅黑" panose="020B0503020204020204" charset="-122"/>
                <a:cs typeface="微软雅黑" panose="020B0503020204020204" charset="-122"/>
              </a:rPr>
              <a:t>水 平和市场竞争力</a:t>
            </a:r>
            <a:endParaRPr sz="1200">
              <a:latin typeface="微软雅黑" panose="020B0503020204020204" charset="-122"/>
              <a:cs typeface="微软雅黑" panose="020B0503020204020204" charset="-122"/>
            </a:endParaRPr>
          </a:p>
        </p:txBody>
      </p:sp>
      <p:sp>
        <p:nvSpPr>
          <p:cNvPr id="32" name="object 32"/>
          <p:cNvSpPr txBox="1"/>
          <p:nvPr/>
        </p:nvSpPr>
        <p:spPr>
          <a:xfrm>
            <a:off x="5584697" y="4516882"/>
            <a:ext cx="576580" cy="51689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A6A6A6"/>
                </a:solidFill>
                <a:latin typeface="Arial" panose="020B0604020202020204"/>
                <a:cs typeface="Arial" panose="020B0604020202020204"/>
              </a:rPr>
              <a:t>Dev</a:t>
            </a:r>
            <a:endParaRPr sz="1200">
              <a:latin typeface="Arial" panose="020B0604020202020204"/>
              <a:cs typeface="Arial" panose="020B0604020202020204"/>
            </a:endParaRPr>
          </a:p>
          <a:p>
            <a:pPr marL="267335">
              <a:lnSpc>
                <a:spcPct val="100000"/>
              </a:lnSpc>
              <a:spcBef>
                <a:spcPts val="985"/>
              </a:spcBef>
            </a:pPr>
            <a:r>
              <a:rPr sz="1200" b="1" dirty="0">
                <a:solidFill>
                  <a:srgbClr val="A6A6A6"/>
                </a:solidFill>
                <a:latin typeface="Arial" panose="020B0604020202020204"/>
                <a:cs typeface="Arial" panose="020B0604020202020204"/>
              </a:rPr>
              <a:t>Ops</a:t>
            </a:r>
            <a:endParaRPr sz="1200">
              <a:latin typeface="Arial" panose="020B0604020202020204"/>
              <a:cs typeface="Arial" panose="020B0604020202020204"/>
            </a:endParaRPr>
          </a:p>
        </p:txBody>
      </p:sp>
      <p:sp>
        <p:nvSpPr>
          <p:cNvPr id="33" name="object 33"/>
          <p:cNvSpPr/>
          <p:nvPr/>
        </p:nvSpPr>
        <p:spPr>
          <a:xfrm>
            <a:off x="5439536" y="4743069"/>
            <a:ext cx="850265" cy="95250"/>
          </a:xfrm>
          <a:custGeom>
            <a:avLst/>
            <a:gdLst/>
            <a:ahLst/>
            <a:cxnLst/>
            <a:rect l="l" t="t" r="r" b="b"/>
            <a:pathLst>
              <a:path w="850264" h="95250">
                <a:moveTo>
                  <a:pt x="47625" y="0"/>
                </a:moveTo>
                <a:lnTo>
                  <a:pt x="29092" y="3744"/>
                </a:lnTo>
                <a:lnTo>
                  <a:pt x="13954" y="13954"/>
                </a:lnTo>
                <a:lnTo>
                  <a:pt x="3744" y="29092"/>
                </a:lnTo>
                <a:lnTo>
                  <a:pt x="0" y="47624"/>
                </a:lnTo>
                <a:lnTo>
                  <a:pt x="3744" y="66157"/>
                </a:lnTo>
                <a:lnTo>
                  <a:pt x="13954" y="81295"/>
                </a:lnTo>
                <a:lnTo>
                  <a:pt x="29092" y="91505"/>
                </a:lnTo>
                <a:lnTo>
                  <a:pt x="47625" y="95249"/>
                </a:lnTo>
                <a:lnTo>
                  <a:pt x="66157" y="91505"/>
                </a:lnTo>
                <a:lnTo>
                  <a:pt x="81295" y="81295"/>
                </a:lnTo>
                <a:lnTo>
                  <a:pt x="91505" y="66157"/>
                </a:lnTo>
                <a:lnTo>
                  <a:pt x="92042" y="63499"/>
                </a:lnTo>
                <a:lnTo>
                  <a:pt x="47625" y="63499"/>
                </a:lnTo>
                <a:lnTo>
                  <a:pt x="47625" y="31749"/>
                </a:lnTo>
                <a:lnTo>
                  <a:pt x="92042" y="31749"/>
                </a:lnTo>
                <a:lnTo>
                  <a:pt x="91505" y="29092"/>
                </a:lnTo>
                <a:lnTo>
                  <a:pt x="81295" y="13954"/>
                </a:lnTo>
                <a:lnTo>
                  <a:pt x="66157" y="3744"/>
                </a:lnTo>
                <a:lnTo>
                  <a:pt x="47625" y="0"/>
                </a:lnTo>
                <a:close/>
              </a:path>
              <a:path w="850264" h="95250">
                <a:moveTo>
                  <a:pt x="802639" y="0"/>
                </a:moveTo>
                <a:lnTo>
                  <a:pt x="784107" y="3744"/>
                </a:lnTo>
                <a:lnTo>
                  <a:pt x="768969" y="13954"/>
                </a:lnTo>
                <a:lnTo>
                  <a:pt x="758759" y="29092"/>
                </a:lnTo>
                <a:lnTo>
                  <a:pt x="755014" y="47624"/>
                </a:lnTo>
                <a:lnTo>
                  <a:pt x="758759" y="66157"/>
                </a:lnTo>
                <a:lnTo>
                  <a:pt x="768969" y="81295"/>
                </a:lnTo>
                <a:lnTo>
                  <a:pt x="784107" y="91505"/>
                </a:lnTo>
                <a:lnTo>
                  <a:pt x="802639" y="95249"/>
                </a:lnTo>
                <a:lnTo>
                  <a:pt x="821172" y="91505"/>
                </a:lnTo>
                <a:lnTo>
                  <a:pt x="836310" y="81295"/>
                </a:lnTo>
                <a:lnTo>
                  <a:pt x="846520" y="66157"/>
                </a:lnTo>
                <a:lnTo>
                  <a:pt x="847057" y="63499"/>
                </a:lnTo>
                <a:lnTo>
                  <a:pt x="802639" y="63499"/>
                </a:lnTo>
                <a:lnTo>
                  <a:pt x="802639" y="31749"/>
                </a:lnTo>
                <a:lnTo>
                  <a:pt x="847057" y="31749"/>
                </a:lnTo>
                <a:lnTo>
                  <a:pt x="846520" y="29092"/>
                </a:lnTo>
                <a:lnTo>
                  <a:pt x="836310" y="13954"/>
                </a:lnTo>
                <a:lnTo>
                  <a:pt x="821172" y="3744"/>
                </a:lnTo>
                <a:lnTo>
                  <a:pt x="802639" y="0"/>
                </a:lnTo>
                <a:close/>
              </a:path>
              <a:path w="850264" h="95250">
                <a:moveTo>
                  <a:pt x="92042" y="31749"/>
                </a:moveTo>
                <a:lnTo>
                  <a:pt x="47625" y="31749"/>
                </a:lnTo>
                <a:lnTo>
                  <a:pt x="47625" y="63499"/>
                </a:lnTo>
                <a:lnTo>
                  <a:pt x="92042" y="63499"/>
                </a:lnTo>
                <a:lnTo>
                  <a:pt x="95250" y="47624"/>
                </a:lnTo>
                <a:lnTo>
                  <a:pt x="92042" y="31749"/>
                </a:lnTo>
                <a:close/>
              </a:path>
              <a:path w="850264" h="95250">
                <a:moveTo>
                  <a:pt x="758222" y="31749"/>
                </a:moveTo>
                <a:lnTo>
                  <a:pt x="92042" y="31749"/>
                </a:lnTo>
                <a:lnTo>
                  <a:pt x="95250" y="47624"/>
                </a:lnTo>
                <a:lnTo>
                  <a:pt x="92042" y="63499"/>
                </a:lnTo>
                <a:lnTo>
                  <a:pt x="758222" y="63499"/>
                </a:lnTo>
                <a:lnTo>
                  <a:pt x="755014" y="47624"/>
                </a:lnTo>
                <a:lnTo>
                  <a:pt x="758222" y="31749"/>
                </a:lnTo>
                <a:close/>
              </a:path>
              <a:path w="850264" h="95250">
                <a:moveTo>
                  <a:pt x="847057" y="31749"/>
                </a:moveTo>
                <a:lnTo>
                  <a:pt x="802639" y="31749"/>
                </a:lnTo>
                <a:lnTo>
                  <a:pt x="802639" y="63499"/>
                </a:lnTo>
                <a:lnTo>
                  <a:pt x="847057" y="63499"/>
                </a:lnTo>
                <a:lnTo>
                  <a:pt x="850264" y="47624"/>
                </a:lnTo>
                <a:lnTo>
                  <a:pt x="847057" y="31749"/>
                </a:lnTo>
                <a:close/>
              </a:path>
            </a:pathLst>
          </a:custGeom>
          <a:solidFill>
            <a:srgbClr val="A6A6A6"/>
          </a:solidFill>
        </p:spPr>
        <p:txBody>
          <a:bodyPr wrap="square" lIns="0" tIns="0" rIns="0" bIns="0" rtlCol="0"/>
          <a:lstStyle/>
          <a:p/>
        </p:txBody>
      </p:sp>
      <p:sp>
        <p:nvSpPr>
          <p:cNvPr id="34" name="object 34"/>
          <p:cNvSpPr/>
          <p:nvPr/>
        </p:nvSpPr>
        <p:spPr>
          <a:xfrm>
            <a:off x="3236214" y="4342638"/>
            <a:ext cx="444500" cy="0"/>
          </a:xfrm>
          <a:custGeom>
            <a:avLst/>
            <a:gdLst/>
            <a:ahLst/>
            <a:cxnLst/>
            <a:rect l="l" t="t" r="r" b="b"/>
            <a:pathLst>
              <a:path w="444500">
                <a:moveTo>
                  <a:pt x="0" y="0"/>
                </a:moveTo>
                <a:lnTo>
                  <a:pt x="444119" y="0"/>
                </a:lnTo>
              </a:path>
            </a:pathLst>
          </a:custGeom>
          <a:ln w="31750">
            <a:solidFill>
              <a:srgbClr val="A6A6A6"/>
            </a:solidFill>
          </a:ln>
        </p:spPr>
        <p:txBody>
          <a:bodyPr wrap="square" lIns="0" tIns="0" rIns="0" bIns="0" rtlCol="0"/>
          <a:lstStyle/>
          <a:p/>
        </p:txBody>
      </p:sp>
      <p:sp>
        <p:nvSpPr>
          <p:cNvPr id="35" name="object 35"/>
          <p:cNvSpPr/>
          <p:nvPr/>
        </p:nvSpPr>
        <p:spPr>
          <a:xfrm>
            <a:off x="3236214" y="5209794"/>
            <a:ext cx="425450" cy="0"/>
          </a:xfrm>
          <a:custGeom>
            <a:avLst/>
            <a:gdLst/>
            <a:ahLst/>
            <a:cxnLst/>
            <a:rect l="l" t="t" r="r" b="b"/>
            <a:pathLst>
              <a:path w="425450">
                <a:moveTo>
                  <a:pt x="0" y="0"/>
                </a:moveTo>
                <a:lnTo>
                  <a:pt x="424941" y="0"/>
                </a:lnTo>
              </a:path>
            </a:pathLst>
          </a:custGeom>
          <a:ln w="31750">
            <a:solidFill>
              <a:srgbClr val="A6A6A6"/>
            </a:solidFill>
          </a:ln>
        </p:spPr>
        <p:txBody>
          <a:bodyPr wrap="square" lIns="0" tIns="0" rIns="0" bIns="0" rtlCol="0"/>
          <a:lstStyle/>
          <a:p/>
        </p:txBody>
      </p:sp>
      <p:sp>
        <p:nvSpPr>
          <p:cNvPr id="36" name="object 36"/>
          <p:cNvSpPr/>
          <p:nvPr/>
        </p:nvSpPr>
        <p:spPr>
          <a:xfrm>
            <a:off x="1649729" y="4795265"/>
            <a:ext cx="556895" cy="414020"/>
          </a:xfrm>
          <a:custGeom>
            <a:avLst/>
            <a:gdLst/>
            <a:ahLst/>
            <a:cxnLst/>
            <a:rect l="l" t="t" r="r" b="b"/>
            <a:pathLst>
              <a:path w="556894" h="414020">
                <a:moveTo>
                  <a:pt x="0" y="0"/>
                </a:moveTo>
                <a:lnTo>
                  <a:pt x="51919" y="4649"/>
                </a:lnTo>
                <a:lnTo>
                  <a:pt x="102199" y="17787"/>
                </a:lnTo>
                <a:lnTo>
                  <a:pt x="149210" y="38201"/>
                </a:lnTo>
                <a:lnTo>
                  <a:pt x="191325" y="64674"/>
                </a:lnTo>
                <a:lnTo>
                  <a:pt x="226915" y="95994"/>
                </a:lnTo>
                <a:lnTo>
                  <a:pt x="254353" y="130944"/>
                </a:lnTo>
                <a:lnTo>
                  <a:pt x="272009" y="168312"/>
                </a:lnTo>
                <a:lnTo>
                  <a:pt x="278256" y="206882"/>
                </a:lnTo>
                <a:lnTo>
                  <a:pt x="284509" y="245489"/>
                </a:lnTo>
                <a:lnTo>
                  <a:pt x="302178" y="282874"/>
                </a:lnTo>
                <a:lnTo>
                  <a:pt x="329631" y="317827"/>
                </a:lnTo>
                <a:lnTo>
                  <a:pt x="365236" y="349138"/>
                </a:lnTo>
                <a:lnTo>
                  <a:pt x="407359" y="375598"/>
                </a:lnTo>
                <a:lnTo>
                  <a:pt x="454368" y="395995"/>
                </a:lnTo>
                <a:lnTo>
                  <a:pt x="504630" y="409121"/>
                </a:lnTo>
                <a:lnTo>
                  <a:pt x="556513" y="413765"/>
                </a:lnTo>
              </a:path>
            </a:pathLst>
          </a:custGeom>
          <a:ln w="31750">
            <a:solidFill>
              <a:srgbClr val="A6A6A6"/>
            </a:solidFill>
          </a:ln>
        </p:spPr>
        <p:txBody>
          <a:bodyPr wrap="square" lIns="0" tIns="0" rIns="0" bIns="0" rtlCol="0"/>
          <a:lstStyle/>
          <a:p/>
        </p:txBody>
      </p:sp>
      <p:sp>
        <p:nvSpPr>
          <p:cNvPr id="37" name="object 37"/>
          <p:cNvSpPr/>
          <p:nvPr/>
        </p:nvSpPr>
        <p:spPr>
          <a:xfrm>
            <a:off x="1649729" y="4342638"/>
            <a:ext cx="556895" cy="452120"/>
          </a:xfrm>
          <a:custGeom>
            <a:avLst/>
            <a:gdLst/>
            <a:ahLst/>
            <a:cxnLst/>
            <a:rect l="l" t="t" r="r" b="b"/>
            <a:pathLst>
              <a:path w="556894" h="452120">
                <a:moveTo>
                  <a:pt x="0" y="451993"/>
                </a:moveTo>
                <a:lnTo>
                  <a:pt x="51919" y="446920"/>
                </a:lnTo>
                <a:lnTo>
                  <a:pt x="102199" y="432585"/>
                </a:lnTo>
                <a:lnTo>
                  <a:pt x="149210" y="410309"/>
                </a:lnTo>
                <a:lnTo>
                  <a:pt x="191325" y="381412"/>
                </a:lnTo>
                <a:lnTo>
                  <a:pt x="226915" y="347218"/>
                </a:lnTo>
                <a:lnTo>
                  <a:pt x="254353" y="309046"/>
                </a:lnTo>
                <a:lnTo>
                  <a:pt x="272009" y="268220"/>
                </a:lnTo>
                <a:lnTo>
                  <a:pt x="278256" y="226060"/>
                </a:lnTo>
                <a:lnTo>
                  <a:pt x="284509" y="183894"/>
                </a:lnTo>
                <a:lnTo>
                  <a:pt x="302178" y="143053"/>
                </a:lnTo>
                <a:lnTo>
                  <a:pt x="329631" y="104861"/>
                </a:lnTo>
                <a:lnTo>
                  <a:pt x="365236" y="70643"/>
                </a:lnTo>
                <a:lnTo>
                  <a:pt x="407359" y="41723"/>
                </a:lnTo>
                <a:lnTo>
                  <a:pt x="454368" y="19427"/>
                </a:lnTo>
                <a:lnTo>
                  <a:pt x="504630" y="5077"/>
                </a:lnTo>
                <a:lnTo>
                  <a:pt x="556513" y="0"/>
                </a:lnTo>
              </a:path>
            </a:pathLst>
          </a:custGeom>
          <a:ln w="31750">
            <a:solidFill>
              <a:srgbClr val="A6A6A6"/>
            </a:solidFill>
          </a:ln>
        </p:spPr>
        <p:txBody>
          <a:bodyPr wrap="square" lIns="0" tIns="0" rIns="0" bIns="0" rtlCol="0"/>
          <a:lstStyle/>
          <a:p/>
        </p:txBody>
      </p:sp>
      <p:sp>
        <p:nvSpPr>
          <p:cNvPr id="38" name="object 38"/>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39" name="object 39"/>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40" name="object 40"/>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41" name="object 41"/>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4907280" cy="513715"/>
          </a:xfrm>
          <a:prstGeom prst="rect">
            <a:avLst/>
          </a:prstGeom>
        </p:spPr>
        <p:txBody>
          <a:bodyPr vert="horz" wrap="square" lIns="0" tIns="13335" rIns="0" bIns="0" rtlCol="0">
            <a:spAutoFit/>
          </a:bodyPr>
          <a:lstStyle/>
          <a:p>
            <a:pPr marL="12700">
              <a:lnSpc>
                <a:spcPct val="100000"/>
              </a:lnSpc>
              <a:spcBef>
                <a:spcPts val="105"/>
              </a:spcBef>
            </a:pPr>
            <a:r>
              <a:rPr dirty="0"/>
              <a:t>科技行业：软件工程新</a:t>
            </a:r>
            <a:r>
              <a:rPr spc="-15" dirty="0"/>
              <a:t>纪</a:t>
            </a:r>
            <a:r>
              <a:rPr dirty="0"/>
              <a:t>元</a:t>
            </a:r>
            <a:endParaRPr dirty="0"/>
          </a:p>
        </p:txBody>
      </p:sp>
      <p:sp>
        <p:nvSpPr>
          <p:cNvPr id="5" name="object 5"/>
          <p:cNvSpPr txBox="1">
            <a:spLocks noGrp="1"/>
          </p:cNvSpPr>
          <p:nvPr>
            <p:ph type="body" idx="1"/>
          </p:nvPr>
        </p:nvSpPr>
        <p:spPr>
          <a:prstGeom prst="rect">
            <a:avLst/>
          </a:prstGeom>
        </p:spPr>
        <p:txBody>
          <a:bodyPr vert="horz" wrap="square" lIns="0" tIns="12700" rIns="0" bIns="0" rtlCol="0">
            <a:spAutoFit/>
          </a:bodyPr>
          <a:lstStyle/>
          <a:p>
            <a:pPr marL="12700">
              <a:lnSpc>
                <a:spcPct val="100000"/>
              </a:lnSpc>
              <a:spcBef>
                <a:spcPts val="100"/>
              </a:spcBef>
            </a:pPr>
            <a:r>
              <a:rPr spc="-5" dirty="0">
                <a:latin typeface="Arial" panose="020B0604020202020204"/>
                <a:cs typeface="Arial" panose="020B0604020202020204"/>
              </a:rPr>
              <a:t>DevOps</a:t>
            </a:r>
            <a:r>
              <a:rPr spc="-5" dirty="0"/>
              <a:t>赋能科技行业迈入软件工程高效阶段</a:t>
            </a:r>
            <a:endParaRPr spc="-5" dirty="0"/>
          </a:p>
          <a:p>
            <a:pPr marL="12700" marR="5080">
              <a:lnSpc>
                <a:spcPct val="120000"/>
              </a:lnSpc>
              <a:spcBef>
                <a:spcPts val="980"/>
              </a:spcBef>
            </a:pPr>
            <a:r>
              <a:rPr sz="1200" spc="10" dirty="0"/>
              <a:t>相较于传统行业以及公共事业机构，包括软</a:t>
            </a:r>
            <a:r>
              <a:rPr sz="1200" spc="5" dirty="0"/>
              <a:t>件</a:t>
            </a:r>
            <a:r>
              <a:rPr sz="1200" spc="10" dirty="0"/>
              <a:t>、电商和电信运营商在内的信息科技行业一</a:t>
            </a:r>
            <a:r>
              <a:rPr sz="1200" dirty="0"/>
              <a:t>直</a:t>
            </a:r>
            <a:r>
              <a:rPr sz="1200" spc="10" dirty="0"/>
              <a:t>以来</a:t>
            </a:r>
            <a:r>
              <a:rPr sz="1200" spc="15" dirty="0"/>
              <a:t>是</a:t>
            </a:r>
            <a:r>
              <a:rPr sz="1200" spc="10" dirty="0">
                <a:latin typeface="Arial" panose="020B0604020202020204"/>
                <a:cs typeface="Arial" panose="020B0604020202020204"/>
              </a:rPr>
              <a:t>IT</a:t>
            </a:r>
            <a:r>
              <a:rPr sz="1200" spc="10" dirty="0"/>
              <a:t>科技创新的</a:t>
            </a:r>
            <a:r>
              <a:rPr sz="1200" dirty="0"/>
              <a:t>领</a:t>
            </a:r>
            <a:r>
              <a:rPr sz="1200" spc="10" dirty="0"/>
              <a:t>跑</a:t>
            </a:r>
            <a:r>
              <a:rPr sz="1200" spc="15" dirty="0"/>
              <a:t>者</a:t>
            </a:r>
            <a:r>
              <a:rPr sz="1200" dirty="0"/>
              <a:t>，  </a:t>
            </a:r>
            <a:r>
              <a:rPr sz="1200" spc="10" dirty="0"/>
              <a:t>软件开发和运维架构是支撑上述企业业务运营的核心能</a:t>
            </a:r>
            <a:r>
              <a:rPr sz="1200" spc="15" dirty="0"/>
              <a:t>力</a:t>
            </a:r>
            <a:r>
              <a:rPr sz="1200" spc="10" dirty="0"/>
              <a:t>，但也因为其</a:t>
            </a:r>
            <a:r>
              <a:rPr sz="1200" spc="10" dirty="0">
                <a:latin typeface="Arial" panose="020B0604020202020204"/>
                <a:cs typeface="Arial" panose="020B0604020202020204"/>
              </a:rPr>
              <a:t>IT</a:t>
            </a:r>
            <a:r>
              <a:rPr sz="1200" spc="10" dirty="0"/>
              <a:t>架构复杂、团队</a:t>
            </a:r>
            <a:r>
              <a:rPr sz="1200" dirty="0"/>
              <a:t>庞</a:t>
            </a:r>
            <a:r>
              <a:rPr sz="1200" spc="10" dirty="0"/>
              <a:t>大</a:t>
            </a:r>
            <a:r>
              <a:rPr sz="1200" spc="15" dirty="0"/>
              <a:t>，</a:t>
            </a:r>
            <a:r>
              <a:rPr sz="1200" spc="10" dirty="0"/>
              <a:t>在管理和协同优</a:t>
            </a:r>
            <a:r>
              <a:rPr sz="1200" dirty="0"/>
              <a:t>化</a:t>
            </a:r>
            <a:r>
              <a:rPr sz="1200" spc="10" dirty="0"/>
              <a:t>上面临 </a:t>
            </a:r>
            <a:r>
              <a:rPr sz="1200" spc="20" dirty="0"/>
              <a:t>诸多困难</a:t>
            </a:r>
            <a:r>
              <a:rPr sz="1200" spc="25" dirty="0"/>
              <a:t>。</a:t>
            </a:r>
            <a:r>
              <a:rPr sz="1200" spc="-5" dirty="0">
                <a:latin typeface="Arial" panose="020B0604020202020204"/>
                <a:cs typeface="Arial" panose="020B0604020202020204"/>
              </a:rPr>
              <a:t>DevOps</a:t>
            </a:r>
            <a:r>
              <a:rPr sz="1200" spc="10" dirty="0"/>
              <a:t>理</a:t>
            </a:r>
            <a:r>
              <a:rPr sz="1200" spc="20" dirty="0"/>
              <a:t>念和工具的有助</a:t>
            </a:r>
            <a:r>
              <a:rPr sz="1200" spc="10" dirty="0"/>
              <a:t>于</a:t>
            </a:r>
            <a:r>
              <a:rPr sz="1200" spc="20" dirty="0"/>
              <a:t>科</a:t>
            </a:r>
            <a:r>
              <a:rPr sz="1200" spc="10" dirty="0"/>
              <a:t>技</a:t>
            </a:r>
            <a:r>
              <a:rPr sz="1200" spc="20" dirty="0"/>
              <a:t>类企业统</a:t>
            </a:r>
            <a:r>
              <a:rPr sz="1200" spc="45" dirty="0"/>
              <a:t>一</a:t>
            </a:r>
            <a:r>
              <a:rPr sz="1200" spc="10" dirty="0">
                <a:latin typeface="Arial" panose="020B0604020202020204"/>
                <a:cs typeface="Arial" panose="020B0604020202020204"/>
              </a:rPr>
              <a:t>IT</a:t>
            </a:r>
            <a:r>
              <a:rPr sz="1200" spc="20" dirty="0"/>
              <a:t>环境、</a:t>
            </a:r>
            <a:r>
              <a:rPr sz="1200" spc="10" dirty="0"/>
              <a:t>提</a:t>
            </a:r>
            <a:r>
              <a:rPr sz="1200" spc="25" dirty="0"/>
              <a:t>高团队反映能</a:t>
            </a:r>
            <a:r>
              <a:rPr sz="1200" spc="10" dirty="0"/>
              <a:t>力</a:t>
            </a:r>
            <a:r>
              <a:rPr sz="1200" spc="25" dirty="0"/>
              <a:t>和研</a:t>
            </a:r>
            <a:r>
              <a:rPr sz="1200" spc="10" dirty="0"/>
              <a:t>发</a:t>
            </a:r>
            <a:r>
              <a:rPr sz="1200" spc="25" dirty="0"/>
              <a:t>质</a:t>
            </a:r>
            <a:r>
              <a:rPr sz="1200" spc="10" dirty="0"/>
              <a:t>量</a:t>
            </a:r>
            <a:r>
              <a:rPr sz="1200" spc="20" dirty="0"/>
              <a:t>，是企业</a:t>
            </a:r>
            <a:r>
              <a:rPr sz="1200" spc="10" dirty="0"/>
              <a:t>提</a:t>
            </a:r>
            <a:r>
              <a:rPr sz="1200" spc="20" dirty="0"/>
              <a:t>高其</a:t>
            </a:r>
            <a:r>
              <a:rPr sz="1200" spc="10" dirty="0"/>
              <a:t>市</a:t>
            </a:r>
            <a:r>
              <a:rPr sz="1200" spc="20" dirty="0"/>
              <a:t>场竞</a:t>
            </a:r>
            <a:r>
              <a:rPr sz="1200" dirty="0"/>
              <a:t>争 力的核</a:t>
            </a:r>
            <a:r>
              <a:rPr sz="1200" spc="10" dirty="0"/>
              <a:t>心</a:t>
            </a:r>
            <a:r>
              <a:rPr sz="1200" dirty="0"/>
              <a:t>助</a:t>
            </a:r>
            <a:r>
              <a:rPr sz="1200" spc="15" dirty="0"/>
              <a:t>力</a:t>
            </a:r>
            <a:r>
              <a:rPr sz="1200" dirty="0"/>
              <a:t>。目</a:t>
            </a:r>
            <a:r>
              <a:rPr sz="1200" spc="10" dirty="0"/>
              <a:t>前我</a:t>
            </a:r>
            <a:r>
              <a:rPr sz="1200" dirty="0"/>
              <a:t>国的头</a:t>
            </a:r>
            <a:r>
              <a:rPr sz="1200" spc="10" dirty="0"/>
              <a:t>部</a:t>
            </a:r>
            <a:r>
              <a:rPr sz="1200" dirty="0"/>
              <a:t>科</a:t>
            </a:r>
            <a:r>
              <a:rPr sz="1200" spc="10" dirty="0"/>
              <a:t>技</a:t>
            </a:r>
            <a:r>
              <a:rPr sz="1200" dirty="0"/>
              <a:t>类企</a:t>
            </a:r>
            <a:r>
              <a:rPr sz="1200" spc="10" dirty="0"/>
              <a:t>业的</a:t>
            </a:r>
            <a:r>
              <a:rPr sz="1200" dirty="0"/>
              <a:t>软件部</a:t>
            </a:r>
            <a:r>
              <a:rPr sz="1200" spc="10" dirty="0"/>
              <a:t>门</a:t>
            </a:r>
            <a:r>
              <a:rPr sz="1200" dirty="0"/>
              <a:t>均</a:t>
            </a:r>
            <a:r>
              <a:rPr sz="1200" spc="10" dirty="0"/>
              <a:t>大</a:t>
            </a:r>
            <a:r>
              <a:rPr sz="1200" dirty="0"/>
              <a:t>都通</a:t>
            </a:r>
            <a:r>
              <a:rPr sz="1200" spc="10" dirty="0"/>
              <a:t>过自</a:t>
            </a:r>
            <a:r>
              <a:rPr sz="1200" dirty="0"/>
              <a:t>研或外</a:t>
            </a:r>
            <a:r>
              <a:rPr sz="1200" spc="10" dirty="0"/>
              <a:t>采</a:t>
            </a:r>
            <a:r>
              <a:rPr sz="1200" dirty="0"/>
              <a:t>的</a:t>
            </a:r>
            <a:r>
              <a:rPr sz="1200" spc="10" dirty="0"/>
              <a:t>方</a:t>
            </a:r>
            <a:r>
              <a:rPr sz="1200" dirty="0"/>
              <a:t>式引</a:t>
            </a:r>
            <a:r>
              <a:rPr sz="1200" spc="15" dirty="0"/>
              <a:t>入</a:t>
            </a:r>
            <a:r>
              <a:rPr sz="1200" dirty="0">
                <a:latin typeface="Arial" panose="020B0604020202020204"/>
                <a:cs typeface="Arial" panose="020B0604020202020204"/>
              </a:rPr>
              <a:t>D</a:t>
            </a:r>
            <a:r>
              <a:rPr sz="1200" spc="-5" dirty="0">
                <a:latin typeface="Arial" panose="020B0604020202020204"/>
                <a:cs typeface="Arial" panose="020B0604020202020204"/>
              </a:rPr>
              <a:t>e</a:t>
            </a:r>
            <a:r>
              <a:rPr sz="1200" spc="-15" dirty="0">
                <a:latin typeface="Arial" panose="020B0604020202020204"/>
                <a:cs typeface="Arial" panose="020B0604020202020204"/>
              </a:rPr>
              <a:t>v</a:t>
            </a:r>
            <a:r>
              <a:rPr sz="1200" dirty="0">
                <a:latin typeface="Arial" panose="020B0604020202020204"/>
                <a:cs typeface="Arial" panose="020B0604020202020204"/>
              </a:rPr>
              <a:t>O</a:t>
            </a:r>
            <a:r>
              <a:rPr sz="1200" spc="5" dirty="0">
                <a:latin typeface="Arial" panose="020B0604020202020204"/>
                <a:cs typeface="Arial" panose="020B0604020202020204"/>
              </a:rPr>
              <a:t>ps</a:t>
            </a:r>
            <a:r>
              <a:rPr sz="1200" dirty="0"/>
              <a:t>工具、</a:t>
            </a:r>
            <a:r>
              <a:rPr sz="1200" spc="10" dirty="0"/>
              <a:t>践</a:t>
            </a:r>
            <a:r>
              <a:rPr sz="1200" dirty="0"/>
              <a:t>行</a:t>
            </a:r>
            <a:r>
              <a:rPr sz="1200" dirty="0">
                <a:latin typeface="Arial" panose="020B0604020202020204"/>
                <a:cs typeface="Arial" panose="020B0604020202020204"/>
              </a:rPr>
              <a:t>DevO</a:t>
            </a:r>
            <a:r>
              <a:rPr sz="1200" spc="-5" dirty="0">
                <a:latin typeface="Arial" panose="020B0604020202020204"/>
                <a:cs typeface="Arial" panose="020B0604020202020204"/>
              </a:rPr>
              <a:t>p</a:t>
            </a:r>
            <a:r>
              <a:rPr sz="1200" dirty="0">
                <a:latin typeface="Arial" panose="020B0604020202020204"/>
                <a:cs typeface="Arial" panose="020B0604020202020204"/>
              </a:rPr>
              <a:t>s</a:t>
            </a:r>
            <a:r>
              <a:rPr sz="1200" dirty="0"/>
              <a:t>流程， 是</a:t>
            </a:r>
            <a:r>
              <a:rPr sz="1200" spc="-5" dirty="0">
                <a:latin typeface="Arial" panose="020B0604020202020204"/>
                <a:cs typeface="Arial" panose="020B0604020202020204"/>
              </a:rPr>
              <a:t>DevOps</a:t>
            </a:r>
            <a:r>
              <a:rPr sz="1200" dirty="0"/>
              <a:t>的主要践行</a:t>
            </a:r>
            <a:r>
              <a:rPr sz="1200" spc="-5" dirty="0"/>
              <a:t>者</a:t>
            </a:r>
            <a:r>
              <a:rPr sz="1200" dirty="0"/>
              <a:t>。</a:t>
            </a:r>
            <a:endParaRPr sz="1200">
              <a:latin typeface="Arial" panose="020B0604020202020204"/>
              <a:cs typeface="Arial" panose="020B0604020202020204"/>
            </a:endParaRPr>
          </a:p>
          <a:p>
            <a:pPr marR="146050" algn="ctr">
              <a:lnSpc>
                <a:spcPct val="100000"/>
              </a:lnSpc>
              <a:spcBef>
                <a:spcPts val="1175"/>
              </a:spcBef>
            </a:pPr>
            <a:r>
              <a:rPr sz="1400" b="1" dirty="0">
                <a:solidFill>
                  <a:srgbClr val="404040"/>
                </a:solidFill>
                <a:latin typeface="微软雅黑" panose="020B0503020204020204" charset="-122"/>
                <a:cs typeface="微软雅黑" panose="020B0503020204020204" charset="-122"/>
              </a:rPr>
              <a:t>我国部分科技类企业软</a:t>
            </a:r>
            <a:r>
              <a:rPr sz="1400" b="1" spc="-15" dirty="0">
                <a:solidFill>
                  <a:srgbClr val="404040"/>
                </a:solidFill>
                <a:latin typeface="微软雅黑" panose="020B0503020204020204" charset="-122"/>
                <a:cs typeface="微软雅黑" panose="020B0503020204020204" charset="-122"/>
              </a:rPr>
              <a:t>件</a:t>
            </a:r>
            <a:r>
              <a:rPr sz="1400" b="1" dirty="0">
                <a:solidFill>
                  <a:srgbClr val="404040"/>
                </a:solidFill>
                <a:latin typeface="微软雅黑" panose="020B0503020204020204" charset="-122"/>
                <a:cs typeface="微软雅黑" panose="020B0503020204020204" charset="-122"/>
              </a:rPr>
              <a:t>工程</a:t>
            </a:r>
            <a:r>
              <a:rPr sz="1400" b="1" spc="-15" dirty="0">
                <a:solidFill>
                  <a:srgbClr val="404040"/>
                </a:solidFill>
                <a:latin typeface="微软雅黑" panose="020B0503020204020204" charset="-122"/>
                <a:cs typeface="微软雅黑" panose="020B0503020204020204" charset="-122"/>
              </a:rPr>
              <a:t>面</a:t>
            </a:r>
            <a:r>
              <a:rPr sz="1400" b="1" dirty="0">
                <a:solidFill>
                  <a:srgbClr val="404040"/>
                </a:solidFill>
                <a:latin typeface="微软雅黑" panose="020B0503020204020204" charset="-122"/>
                <a:cs typeface="微软雅黑" panose="020B0503020204020204" charset="-122"/>
              </a:rPr>
              <a:t>临的</a:t>
            </a:r>
            <a:r>
              <a:rPr sz="1400" b="1" spc="-15" dirty="0">
                <a:solidFill>
                  <a:srgbClr val="404040"/>
                </a:solidFill>
                <a:latin typeface="微软雅黑" panose="020B0503020204020204" charset="-122"/>
                <a:cs typeface="微软雅黑" panose="020B0503020204020204" charset="-122"/>
              </a:rPr>
              <a:t>困</a:t>
            </a:r>
            <a:r>
              <a:rPr sz="1400" b="1" dirty="0">
                <a:solidFill>
                  <a:srgbClr val="404040"/>
                </a:solidFill>
                <a:latin typeface="微软雅黑" panose="020B0503020204020204" charset="-122"/>
                <a:cs typeface="微软雅黑" panose="020B0503020204020204" charset="-122"/>
              </a:rPr>
              <a:t>境及</a:t>
            </a:r>
            <a:r>
              <a:rPr sz="1400" b="1" spc="-15" dirty="0">
                <a:solidFill>
                  <a:srgbClr val="404040"/>
                </a:solidFill>
                <a:latin typeface="微软雅黑" panose="020B0503020204020204" charset="-122"/>
                <a:cs typeface="微软雅黑" panose="020B0503020204020204" charset="-122"/>
              </a:rPr>
              <a:t>引</a:t>
            </a:r>
            <a:r>
              <a:rPr sz="1400" b="1" spc="5" dirty="0">
                <a:solidFill>
                  <a:srgbClr val="404040"/>
                </a:solidFill>
                <a:latin typeface="微软雅黑" panose="020B0503020204020204" charset="-122"/>
                <a:cs typeface="微软雅黑" panose="020B0503020204020204" charset="-122"/>
              </a:rPr>
              <a:t>入</a:t>
            </a:r>
            <a:r>
              <a:rPr sz="1400" b="1" spc="-5" dirty="0">
                <a:solidFill>
                  <a:srgbClr val="404040"/>
                </a:solidFill>
                <a:latin typeface="Arial" panose="020B0604020202020204"/>
                <a:cs typeface="Arial" panose="020B0604020202020204"/>
              </a:rPr>
              <a:t>DevOps</a:t>
            </a:r>
            <a:r>
              <a:rPr sz="1400" b="1" spc="-15" dirty="0">
                <a:solidFill>
                  <a:srgbClr val="404040"/>
                </a:solidFill>
                <a:latin typeface="微软雅黑" panose="020B0503020204020204" charset="-122"/>
                <a:cs typeface="微软雅黑" panose="020B0503020204020204" charset="-122"/>
              </a:rPr>
              <a:t>方</a:t>
            </a:r>
            <a:r>
              <a:rPr sz="1400" b="1" dirty="0">
                <a:solidFill>
                  <a:srgbClr val="404040"/>
                </a:solidFill>
                <a:latin typeface="微软雅黑" panose="020B0503020204020204" charset="-122"/>
                <a:cs typeface="微软雅黑" panose="020B0503020204020204" charset="-122"/>
              </a:rPr>
              <a:t>法的</a:t>
            </a:r>
            <a:r>
              <a:rPr sz="1400" b="1" spc="-15" dirty="0">
                <a:solidFill>
                  <a:srgbClr val="404040"/>
                </a:solidFill>
                <a:latin typeface="微软雅黑" panose="020B0503020204020204" charset="-122"/>
                <a:cs typeface="微软雅黑" panose="020B0503020204020204" charset="-122"/>
              </a:rPr>
              <a:t>效</a:t>
            </a:r>
            <a:r>
              <a:rPr sz="1400" b="1" dirty="0">
                <a:solidFill>
                  <a:srgbClr val="404040"/>
                </a:solidFill>
                <a:latin typeface="微软雅黑" panose="020B0503020204020204" charset="-122"/>
                <a:cs typeface="微软雅黑" panose="020B0503020204020204" charset="-122"/>
              </a:rPr>
              <a:t>能</a:t>
            </a:r>
            <a:endParaRPr sz="1400">
              <a:latin typeface="微软雅黑" panose="020B0503020204020204" charset="-122"/>
              <a:cs typeface="微软雅黑" panose="020B0503020204020204" charset="-122"/>
            </a:endParaRPr>
          </a:p>
        </p:txBody>
      </p:sp>
      <p:sp>
        <p:nvSpPr>
          <p:cNvPr id="6" name="object 6"/>
          <p:cNvSpPr/>
          <p:nvPr/>
        </p:nvSpPr>
        <p:spPr>
          <a:xfrm>
            <a:off x="577477" y="4396571"/>
            <a:ext cx="1126486" cy="679950"/>
          </a:xfrm>
          <a:prstGeom prst="rect">
            <a:avLst/>
          </a:prstGeom>
          <a:blipFill>
            <a:blip r:embed="rId1" cstate="print"/>
            <a:stretch>
              <a:fillRect/>
            </a:stretch>
          </a:blipFill>
        </p:spPr>
        <p:txBody>
          <a:bodyPr wrap="square" lIns="0" tIns="0" rIns="0" bIns="0" rtlCol="0"/>
          <a:lstStyle/>
          <a:p/>
        </p:txBody>
      </p:sp>
      <p:sp>
        <p:nvSpPr>
          <p:cNvPr id="7" name="object 7"/>
          <p:cNvSpPr/>
          <p:nvPr/>
        </p:nvSpPr>
        <p:spPr>
          <a:xfrm>
            <a:off x="635508" y="4450079"/>
            <a:ext cx="1015365" cy="568960"/>
          </a:xfrm>
          <a:custGeom>
            <a:avLst/>
            <a:gdLst/>
            <a:ahLst/>
            <a:cxnLst/>
            <a:rect l="l" t="t" r="r" b="b"/>
            <a:pathLst>
              <a:path w="1015364" h="568960">
                <a:moveTo>
                  <a:pt x="0" y="568452"/>
                </a:moveTo>
                <a:lnTo>
                  <a:pt x="1014984" y="568452"/>
                </a:lnTo>
                <a:lnTo>
                  <a:pt x="1014984" y="0"/>
                </a:lnTo>
                <a:lnTo>
                  <a:pt x="0" y="0"/>
                </a:lnTo>
                <a:lnTo>
                  <a:pt x="0" y="568452"/>
                </a:lnTo>
                <a:close/>
              </a:path>
            </a:pathLst>
          </a:custGeom>
          <a:solidFill>
            <a:srgbClr val="7E7E7E"/>
          </a:solidFill>
        </p:spPr>
        <p:txBody>
          <a:bodyPr wrap="square" lIns="0" tIns="0" rIns="0" bIns="0" rtlCol="0"/>
          <a:lstStyle/>
          <a:p/>
        </p:txBody>
      </p:sp>
      <p:sp>
        <p:nvSpPr>
          <p:cNvPr id="8" name="object 8"/>
          <p:cNvSpPr txBox="1"/>
          <p:nvPr/>
        </p:nvSpPr>
        <p:spPr>
          <a:xfrm>
            <a:off x="749909" y="4627245"/>
            <a:ext cx="78740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科技类企业</a:t>
            </a:r>
            <a:endParaRPr sz="1200">
              <a:latin typeface="微软雅黑" panose="020B0503020204020204" charset="-122"/>
              <a:cs typeface="微软雅黑" panose="020B0503020204020204" charset="-122"/>
            </a:endParaRPr>
          </a:p>
        </p:txBody>
      </p:sp>
      <p:sp>
        <p:nvSpPr>
          <p:cNvPr id="9" name="object 9"/>
          <p:cNvSpPr/>
          <p:nvPr/>
        </p:nvSpPr>
        <p:spPr>
          <a:xfrm>
            <a:off x="2206633" y="3139271"/>
            <a:ext cx="1126486" cy="679950"/>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2264664" y="3192779"/>
            <a:ext cx="1015365" cy="568960"/>
          </a:xfrm>
          <a:custGeom>
            <a:avLst/>
            <a:gdLst/>
            <a:ahLst/>
            <a:cxnLst/>
            <a:rect l="l" t="t" r="r" b="b"/>
            <a:pathLst>
              <a:path w="1015364" h="568960">
                <a:moveTo>
                  <a:pt x="0" y="568452"/>
                </a:moveTo>
                <a:lnTo>
                  <a:pt x="1014984" y="568452"/>
                </a:lnTo>
                <a:lnTo>
                  <a:pt x="1014984" y="0"/>
                </a:lnTo>
                <a:lnTo>
                  <a:pt x="0" y="0"/>
                </a:lnTo>
                <a:lnTo>
                  <a:pt x="0" y="568452"/>
                </a:lnTo>
                <a:close/>
              </a:path>
            </a:pathLst>
          </a:custGeom>
          <a:solidFill>
            <a:srgbClr val="7E7E7E"/>
          </a:solidFill>
        </p:spPr>
        <p:txBody>
          <a:bodyPr wrap="square" lIns="0" tIns="0" rIns="0" bIns="0" rtlCol="0"/>
          <a:lstStyle/>
          <a:p/>
        </p:txBody>
      </p:sp>
      <p:sp>
        <p:nvSpPr>
          <p:cNvPr id="11" name="object 11"/>
          <p:cNvSpPr txBox="1"/>
          <p:nvPr/>
        </p:nvSpPr>
        <p:spPr>
          <a:xfrm>
            <a:off x="2379345" y="3275838"/>
            <a:ext cx="787400" cy="393065"/>
          </a:xfrm>
          <a:prstGeom prst="rect">
            <a:avLst/>
          </a:prstGeom>
        </p:spPr>
        <p:txBody>
          <a:bodyPr vert="horz" wrap="square" lIns="0" tIns="10795" rIns="0" bIns="0" rtlCol="0">
            <a:spAutoFit/>
          </a:bodyPr>
          <a:lstStyle/>
          <a:p>
            <a:pPr marL="241300" marR="5080" indent="-228600">
              <a:lnSpc>
                <a:spcPct val="101000"/>
              </a:lnSpc>
              <a:spcBef>
                <a:spcPts val="85"/>
              </a:spcBef>
            </a:pPr>
            <a:r>
              <a:rPr sz="1200" b="1" dirty="0">
                <a:solidFill>
                  <a:srgbClr val="FFFFFF"/>
                </a:solidFill>
                <a:latin typeface="微软雅黑" panose="020B0503020204020204" charset="-122"/>
                <a:cs typeface="微软雅黑" panose="020B0503020204020204" charset="-122"/>
              </a:rPr>
              <a:t>软件解决方 案商</a:t>
            </a:r>
            <a:endParaRPr sz="1200">
              <a:latin typeface="微软雅黑" panose="020B0503020204020204" charset="-122"/>
              <a:cs typeface="微软雅黑" panose="020B0503020204020204" charset="-122"/>
            </a:endParaRPr>
          </a:p>
        </p:txBody>
      </p:sp>
      <p:sp>
        <p:nvSpPr>
          <p:cNvPr id="12" name="object 12"/>
          <p:cNvSpPr/>
          <p:nvPr/>
        </p:nvSpPr>
        <p:spPr>
          <a:xfrm>
            <a:off x="2206633" y="3946991"/>
            <a:ext cx="1126486" cy="679950"/>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2264664" y="4000500"/>
            <a:ext cx="1015365" cy="568960"/>
          </a:xfrm>
          <a:custGeom>
            <a:avLst/>
            <a:gdLst/>
            <a:ahLst/>
            <a:cxnLst/>
            <a:rect l="l" t="t" r="r" b="b"/>
            <a:pathLst>
              <a:path w="1015364" h="568960">
                <a:moveTo>
                  <a:pt x="0" y="568451"/>
                </a:moveTo>
                <a:lnTo>
                  <a:pt x="1014984" y="568451"/>
                </a:lnTo>
                <a:lnTo>
                  <a:pt x="1014984" y="0"/>
                </a:lnTo>
                <a:lnTo>
                  <a:pt x="0" y="0"/>
                </a:lnTo>
                <a:lnTo>
                  <a:pt x="0" y="568451"/>
                </a:lnTo>
                <a:close/>
              </a:path>
            </a:pathLst>
          </a:custGeom>
          <a:solidFill>
            <a:srgbClr val="7E7E7E"/>
          </a:solidFill>
        </p:spPr>
        <p:txBody>
          <a:bodyPr wrap="square" lIns="0" tIns="0" rIns="0" bIns="0" rtlCol="0"/>
          <a:lstStyle/>
          <a:p/>
        </p:txBody>
      </p:sp>
      <p:sp>
        <p:nvSpPr>
          <p:cNvPr id="14" name="object 14"/>
          <p:cNvSpPr txBox="1"/>
          <p:nvPr/>
        </p:nvSpPr>
        <p:spPr>
          <a:xfrm>
            <a:off x="2397632" y="4176521"/>
            <a:ext cx="751205"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FFFFFF"/>
                </a:solidFill>
                <a:latin typeface="Verdana" panose="020B0604030504040204"/>
                <a:cs typeface="Verdana" panose="020B0604030504040204"/>
              </a:rPr>
              <a:t>Sa</a:t>
            </a:r>
            <a:r>
              <a:rPr sz="1200" b="1" dirty="0">
                <a:solidFill>
                  <a:srgbClr val="FFFFFF"/>
                </a:solidFill>
                <a:latin typeface="Verdana" panose="020B0604030504040204"/>
                <a:cs typeface="Verdana" panose="020B0604030504040204"/>
              </a:rPr>
              <a:t>aS</a:t>
            </a:r>
            <a:r>
              <a:rPr sz="1200" b="1" dirty="0">
                <a:solidFill>
                  <a:srgbClr val="FFFFFF"/>
                </a:solidFill>
                <a:latin typeface="微软雅黑" panose="020B0503020204020204" charset="-122"/>
                <a:cs typeface="微软雅黑" panose="020B0503020204020204" charset="-122"/>
              </a:rPr>
              <a:t>厂商</a:t>
            </a:r>
            <a:endParaRPr sz="1200">
              <a:latin typeface="微软雅黑" panose="020B0503020204020204" charset="-122"/>
              <a:cs typeface="微软雅黑" panose="020B0503020204020204" charset="-122"/>
            </a:endParaRPr>
          </a:p>
        </p:txBody>
      </p:sp>
      <p:sp>
        <p:nvSpPr>
          <p:cNvPr id="15" name="object 15"/>
          <p:cNvSpPr/>
          <p:nvPr/>
        </p:nvSpPr>
        <p:spPr>
          <a:xfrm>
            <a:off x="2206633" y="4806527"/>
            <a:ext cx="1126486" cy="679950"/>
          </a:xfrm>
          <a:prstGeom prst="rect">
            <a:avLst/>
          </a:prstGeom>
          <a:blipFill>
            <a:blip r:embed="rId1" cstate="print"/>
            <a:stretch>
              <a:fillRect/>
            </a:stretch>
          </a:blipFill>
        </p:spPr>
        <p:txBody>
          <a:bodyPr wrap="square" lIns="0" tIns="0" rIns="0" bIns="0" rtlCol="0"/>
          <a:lstStyle/>
          <a:p/>
        </p:txBody>
      </p:sp>
      <p:sp>
        <p:nvSpPr>
          <p:cNvPr id="16" name="object 16"/>
          <p:cNvSpPr/>
          <p:nvPr/>
        </p:nvSpPr>
        <p:spPr>
          <a:xfrm>
            <a:off x="2264664" y="4860035"/>
            <a:ext cx="1015365" cy="568960"/>
          </a:xfrm>
          <a:custGeom>
            <a:avLst/>
            <a:gdLst/>
            <a:ahLst/>
            <a:cxnLst/>
            <a:rect l="l" t="t" r="r" b="b"/>
            <a:pathLst>
              <a:path w="1015364" h="568960">
                <a:moveTo>
                  <a:pt x="0" y="568451"/>
                </a:moveTo>
                <a:lnTo>
                  <a:pt x="1014984" y="568451"/>
                </a:lnTo>
                <a:lnTo>
                  <a:pt x="1014984" y="0"/>
                </a:lnTo>
                <a:lnTo>
                  <a:pt x="0" y="0"/>
                </a:lnTo>
                <a:lnTo>
                  <a:pt x="0" y="568451"/>
                </a:lnTo>
                <a:close/>
              </a:path>
            </a:pathLst>
          </a:custGeom>
          <a:solidFill>
            <a:srgbClr val="7E7E7E"/>
          </a:solidFill>
        </p:spPr>
        <p:txBody>
          <a:bodyPr wrap="square" lIns="0" tIns="0" rIns="0" bIns="0" rtlCol="0"/>
          <a:lstStyle/>
          <a:p/>
        </p:txBody>
      </p:sp>
      <p:sp>
        <p:nvSpPr>
          <p:cNvPr id="17" name="object 17"/>
          <p:cNvSpPr txBox="1"/>
          <p:nvPr/>
        </p:nvSpPr>
        <p:spPr>
          <a:xfrm>
            <a:off x="2455545" y="5036566"/>
            <a:ext cx="63500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FFFFFF"/>
                </a:solidFill>
                <a:latin typeface="微软雅黑" panose="020B0503020204020204" charset="-122"/>
                <a:cs typeface="微软雅黑" panose="020B0503020204020204" charset="-122"/>
              </a:rPr>
              <a:t>电商平台</a:t>
            </a:r>
            <a:endParaRPr sz="1200">
              <a:latin typeface="微软雅黑" panose="020B0503020204020204" charset="-122"/>
              <a:cs typeface="微软雅黑" panose="020B0503020204020204" charset="-122"/>
            </a:endParaRPr>
          </a:p>
        </p:txBody>
      </p:sp>
      <p:sp>
        <p:nvSpPr>
          <p:cNvPr id="18" name="object 18"/>
          <p:cNvSpPr/>
          <p:nvPr/>
        </p:nvSpPr>
        <p:spPr>
          <a:xfrm>
            <a:off x="2206633" y="5653883"/>
            <a:ext cx="1126486" cy="679950"/>
          </a:xfrm>
          <a:prstGeom prst="rect">
            <a:avLst/>
          </a:prstGeom>
          <a:blipFill>
            <a:blip r:embed="rId1" cstate="print"/>
            <a:stretch>
              <a:fillRect/>
            </a:stretch>
          </a:blipFill>
        </p:spPr>
        <p:txBody>
          <a:bodyPr wrap="square" lIns="0" tIns="0" rIns="0" bIns="0" rtlCol="0"/>
          <a:lstStyle/>
          <a:p/>
        </p:txBody>
      </p:sp>
      <p:sp>
        <p:nvSpPr>
          <p:cNvPr id="19" name="object 19"/>
          <p:cNvSpPr/>
          <p:nvPr/>
        </p:nvSpPr>
        <p:spPr>
          <a:xfrm>
            <a:off x="2264664" y="5707379"/>
            <a:ext cx="1015365" cy="568960"/>
          </a:xfrm>
          <a:custGeom>
            <a:avLst/>
            <a:gdLst/>
            <a:ahLst/>
            <a:cxnLst/>
            <a:rect l="l" t="t" r="r" b="b"/>
            <a:pathLst>
              <a:path w="1015364" h="568960">
                <a:moveTo>
                  <a:pt x="0" y="568452"/>
                </a:moveTo>
                <a:lnTo>
                  <a:pt x="1014984" y="568452"/>
                </a:lnTo>
                <a:lnTo>
                  <a:pt x="1014984" y="0"/>
                </a:lnTo>
                <a:lnTo>
                  <a:pt x="0" y="0"/>
                </a:lnTo>
                <a:lnTo>
                  <a:pt x="0" y="568452"/>
                </a:lnTo>
                <a:close/>
              </a:path>
            </a:pathLst>
          </a:custGeom>
          <a:solidFill>
            <a:srgbClr val="7E7E7E"/>
          </a:solidFill>
        </p:spPr>
        <p:txBody>
          <a:bodyPr wrap="square" lIns="0" tIns="0" rIns="0" bIns="0" rtlCol="0"/>
          <a:lstStyle/>
          <a:p/>
        </p:txBody>
      </p:sp>
      <p:sp>
        <p:nvSpPr>
          <p:cNvPr id="20" name="object 20"/>
          <p:cNvSpPr txBox="1"/>
          <p:nvPr/>
        </p:nvSpPr>
        <p:spPr>
          <a:xfrm>
            <a:off x="2264664" y="5883961"/>
            <a:ext cx="1015365" cy="208279"/>
          </a:xfrm>
          <a:prstGeom prst="rect">
            <a:avLst/>
          </a:prstGeom>
        </p:spPr>
        <p:txBody>
          <a:bodyPr vert="horz" wrap="square" lIns="0" tIns="12700" rIns="0" bIns="0" rtlCol="0">
            <a:spAutoFit/>
          </a:bodyPr>
          <a:lstStyle/>
          <a:p>
            <a:pPr marL="127000">
              <a:lnSpc>
                <a:spcPct val="100000"/>
              </a:lnSpc>
              <a:spcBef>
                <a:spcPts val="100"/>
              </a:spcBef>
            </a:pPr>
            <a:r>
              <a:rPr sz="1200" b="1" dirty="0">
                <a:solidFill>
                  <a:srgbClr val="FFFFFF"/>
                </a:solidFill>
                <a:latin typeface="微软雅黑" panose="020B0503020204020204" charset="-122"/>
                <a:cs typeface="微软雅黑" panose="020B0503020204020204" charset="-122"/>
              </a:rPr>
              <a:t>电信运营商</a:t>
            </a:r>
            <a:endParaRPr sz="1200">
              <a:latin typeface="微软雅黑" panose="020B0503020204020204" charset="-122"/>
              <a:cs typeface="微软雅黑" panose="020B0503020204020204" charset="-122"/>
            </a:endParaRPr>
          </a:p>
        </p:txBody>
      </p:sp>
      <p:sp>
        <p:nvSpPr>
          <p:cNvPr id="21" name="object 21"/>
          <p:cNvSpPr/>
          <p:nvPr/>
        </p:nvSpPr>
        <p:spPr>
          <a:xfrm>
            <a:off x="1603761" y="3431037"/>
            <a:ext cx="514350" cy="1352550"/>
          </a:xfrm>
          <a:custGeom>
            <a:avLst/>
            <a:gdLst/>
            <a:ahLst/>
            <a:cxnLst/>
            <a:rect l="l" t="t" r="r" b="b"/>
            <a:pathLst>
              <a:path w="514350" h="1352550">
                <a:moveTo>
                  <a:pt x="43803" y="1257355"/>
                </a:moveTo>
                <a:lnTo>
                  <a:pt x="26203" y="1262231"/>
                </a:lnTo>
                <a:lnTo>
                  <a:pt x="11723" y="1273369"/>
                </a:lnTo>
                <a:lnTo>
                  <a:pt x="2280" y="1289806"/>
                </a:lnTo>
                <a:lnTo>
                  <a:pt x="0" y="1308534"/>
                </a:lnTo>
                <a:lnTo>
                  <a:pt x="4899" y="1326096"/>
                </a:lnTo>
                <a:lnTo>
                  <a:pt x="16013" y="1340562"/>
                </a:lnTo>
                <a:lnTo>
                  <a:pt x="32379" y="1350004"/>
                </a:lnTo>
                <a:lnTo>
                  <a:pt x="51181" y="1352337"/>
                </a:lnTo>
                <a:lnTo>
                  <a:pt x="68780" y="1347432"/>
                </a:lnTo>
                <a:lnTo>
                  <a:pt x="83260" y="1336288"/>
                </a:lnTo>
                <a:lnTo>
                  <a:pt x="92704" y="1319905"/>
                </a:lnTo>
                <a:lnTo>
                  <a:pt x="93920" y="1309872"/>
                </a:lnTo>
                <a:lnTo>
                  <a:pt x="62605" y="1309872"/>
                </a:lnTo>
                <a:lnTo>
                  <a:pt x="32379" y="1299839"/>
                </a:lnTo>
                <a:lnTo>
                  <a:pt x="46437" y="1257685"/>
                </a:lnTo>
                <a:lnTo>
                  <a:pt x="43803" y="1257355"/>
                </a:lnTo>
                <a:close/>
              </a:path>
              <a:path w="514350" h="1352550">
                <a:moveTo>
                  <a:pt x="46437" y="1257685"/>
                </a:moveTo>
                <a:lnTo>
                  <a:pt x="32379" y="1299839"/>
                </a:lnTo>
                <a:lnTo>
                  <a:pt x="62605" y="1309872"/>
                </a:lnTo>
                <a:lnTo>
                  <a:pt x="76650" y="1267748"/>
                </a:lnTo>
                <a:lnTo>
                  <a:pt x="62605" y="1259707"/>
                </a:lnTo>
                <a:lnTo>
                  <a:pt x="46437" y="1257685"/>
                </a:lnTo>
                <a:close/>
              </a:path>
              <a:path w="514350" h="1352550">
                <a:moveTo>
                  <a:pt x="76650" y="1267748"/>
                </a:moveTo>
                <a:lnTo>
                  <a:pt x="62605" y="1309872"/>
                </a:lnTo>
                <a:lnTo>
                  <a:pt x="93920" y="1309872"/>
                </a:lnTo>
                <a:lnTo>
                  <a:pt x="94984" y="1301105"/>
                </a:lnTo>
                <a:lnTo>
                  <a:pt x="90084" y="1283519"/>
                </a:lnTo>
                <a:lnTo>
                  <a:pt x="78970" y="1269077"/>
                </a:lnTo>
                <a:lnTo>
                  <a:pt x="76650" y="1267748"/>
                </a:lnTo>
                <a:close/>
              </a:path>
              <a:path w="514350" h="1352550">
                <a:moveTo>
                  <a:pt x="437657" y="84617"/>
                </a:moveTo>
                <a:lnTo>
                  <a:pt x="46437" y="1257685"/>
                </a:lnTo>
                <a:lnTo>
                  <a:pt x="62605" y="1259707"/>
                </a:lnTo>
                <a:lnTo>
                  <a:pt x="76650" y="1267748"/>
                </a:lnTo>
                <a:lnTo>
                  <a:pt x="467798" y="94659"/>
                </a:lnTo>
                <a:lnTo>
                  <a:pt x="451733" y="92704"/>
                </a:lnTo>
                <a:lnTo>
                  <a:pt x="437657" y="84617"/>
                </a:lnTo>
                <a:close/>
              </a:path>
              <a:path w="514350" h="1352550">
                <a:moveTo>
                  <a:pt x="513823" y="42412"/>
                </a:moveTo>
                <a:lnTo>
                  <a:pt x="451733" y="42412"/>
                </a:lnTo>
                <a:lnTo>
                  <a:pt x="481832" y="52572"/>
                </a:lnTo>
                <a:lnTo>
                  <a:pt x="467798" y="94659"/>
                </a:lnTo>
                <a:lnTo>
                  <a:pt x="511931" y="62605"/>
                </a:lnTo>
                <a:lnTo>
                  <a:pt x="514211" y="43803"/>
                </a:lnTo>
                <a:lnTo>
                  <a:pt x="513823" y="42412"/>
                </a:lnTo>
                <a:close/>
              </a:path>
              <a:path w="514350" h="1352550">
                <a:moveTo>
                  <a:pt x="451733" y="42412"/>
                </a:moveTo>
                <a:lnTo>
                  <a:pt x="437657" y="84617"/>
                </a:lnTo>
                <a:lnTo>
                  <a:pt x="451733" y="92704"/>
                </a:lnTo>
                <a:lnTo>
                  <a:pt x="467798" y="94659"/>
                </a:lnTo>
                <a:lnTo>
                  <a:pt x="481832" y="52572"/>
                </a:lnTo>
                <a:lnTo>
                  <a:pt x="451733" y="42412"/>
                </a:lnTo>
                <a:close/>
              </a:path>
              <a:path w="514350" h="1352550">
                <a:moveTo>
                  <a:pt x="463030" y="0"/>
                </a:moveTo>
                <a:lnTo>
                  <a:pt x="445430" y="4899"/>
                </a:lnTo>
                <a:lnTo>
                  <a:pt x="430950" y="16013"/>
                </a:lnTo>
                <a:lnTo>
                  <a:pt x="421507" y="32379"/>
                </a:lnTo>
                <a:lnTo>
                  <a:pt x="419228" y="51180"/>
                </a:lnTo>
                <a:lnTo>
                  <a:pt x="424142" y="68780"/>
                </a:lnTo>
                <a:lnTo>
                  <a:pt x="435294" y="83260"/>
                </a:lnTo>
                <a:lnTo>
                  <a:pt x="437657" y="84617"/>
                </a:lnTo>
                <a:lnTo>
                  <a:pt x="451733" y="42412"/>
                </a:lnTo>
                <a:lnTo>
                  <a:pt x="513823" y="42412"/>
                </a:lnTo>
                <a:lnTo>
                  <a:pt x="509311" y="26203"/>
                </a:lnTo>
                <a:lnTo>
                  <a:pt x="498197" y="11723"/>
                </a:lnTo>
                <a:lnTo>
                  <a:pt x="481832" y="2280"/>
                </a:lnTo>
                <a:lnTo>
                  <a:pt x="463030" y="0"/>
                </a:lnTo>
                <a:close/>
              </a:path>
            </a:pathLst>
          </a:custGeom>
          <a:solidFill>
            <a:srgbClr val="A6A6A6"/>
          </a:solidFill>
        </p:spPr>
        <p:txBody>
          <a:bodyPr wrap="square" lIns="0" tIns="0" rIns="0" bIns="0" rtlCol="0"/>
          <a:lstStyle/>
          <a:p/>
        </p:txBody>
      </p:sp>
      <p:sp>
        <p:nvSpPr>
          <p:cNvPr id="22" name="object 22"/>
          <p:cNvSpPr/>
          <p:nvPr/>
        </p:nvSpPr>
        <p:spPr>
          <a:xfrm>
            <a:off x="2070354" y="3429380"/>
            <a:ext cx="242315" cy="95250"/>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1604168" y="4237640"/>
            <a:ext cx="708660" cy="544830"/>
          </a:xfrm>
          <a:custGeom>
            <a:avLst/>
            <a:gdLst/>
            <a:ahLst/>
            <a:cxnLst/>
            <a:rect l="l" t="t" r="r" b="b"/>
            <a:pathLst>
              <a:path w="708660" h="544829">
                <a:moveTo>
                  <a:pt x="54308" y="450580"/>
                </a:moveTo>
                <a:lnTo>
                  <a:pt x="36058" y="451288"/>
                </a:lnTo>
                <a:lnTo>
                  <a:pt x="18891" y="459200"/>
                </a:lnTo>
                <a:lnTo>
                  <a:pt x="6159" y="473205"/>
                </a:lnTo>
                <a:lnTo>
                  <a:pt x="0" y="490378"/>
                </a:lnTo>
                <a:lnTo>
                  <a:pt x="746" y="508599"/>
                </a:lnTo>
                <a:lnTo>
                  <a:pt x="8731" y="525748"/>
                </a:lnTo>
                <a:lnTo>
                  <a:pt x="22683" y="538481"/>
                </a:lnTo>
                <a:lnTo>
                  <a:pt x="39862" y="544655"/>
                </a:lnTo>
                <a:lnTo>
                  <a:pt x="58112" y="543946"/>
                </a:lnTo>
                <a:lnTo>
                  <a:pt x="75279" y="536035"/>
                </a:lnTo>
                <a:lnTo>
                  <a:pt x="88011" y="522029"/>
                </a:lnTo>
                <a:lnTo>
                  <a:pt x="92188" y="510381"/>
                </a:lnTo>
                <a:lnTo>
                  <a:pt x="56483" y="510381"/>
                </a:lnTo>
                <a:lnTo>
                  <a:pt x="37687" y="484854"/>
                </a:lnTo>
                <a:lnTo>
                  <a:pt x="73490" y="458581"/>
                </a:lnTo>
                <a:lnTo>
                  <a:pt x="71487" y="456753"/>
                </a:lnTo>
                <a:lnTo>
                  <a:pt x="54308" y="450580"/>
                </a:lnTo>
                <a:close/>
              </a:path>
              <a:path w="708660" h="544829">
                <a:moveTo>
                  <a:pt x="73490" y="458581"/>
                </a:moveTo>
                <a:lnTo>
                  <a:pt x="37687" y="484854"/>
                </a:lnTo>
                <a:lnTo>
                  <a:pt x="56483" y="510381"/>
                </a:lnTo>
                <a:lnTo>
                  <a:pt x="92257" y="484131"/>
                </a:lnTo>
                <a:lnTo>
                  <a:pt x="85439" y="469487"/>
                </a:lnTo>
                <a:lnTo>
                  <a:pt x="73490" y="458581"/>
                </a:lnTo>
                <a:close/>
              </a:path>
              <a:path w="708660" h="544829">
                <a:moveTo>
                  <a:pt x="92257" y="484131"/>
                </a:moveTo>
                <a:lnTo>
                  <a:pt x="56483" y="510381"/>
                </a:lnTo>
                <a:lnTo>
                  <a:pt x="92188" y="510381"/>
                </a:lnTo>
                <a:lnTo>
                  <a:pt x="94170" y="504856"/>
                </a:lnTo>
                <a:lnTo>
                  <a:pt x="93424" y="486636"/>
                </a:lnTo>
                <a:lnTo>
                  <a:pt x="92257" y="484131"/>
                </a:lnTo>
                <a:close/>
              </a:path>
              <a:path w="708660" h="544829">
                <a:moveTo>
                  <a:pt x="615871" y="60573"/>
                </a:moveTo>
                <a:lnTo>
                  <a:pt x="73490" y="458581"/>
                </a:lnTo>
                <a:lnTo>
                  <a:pt x="85439" y="469487"/>
                </a:lnTo>
                <a:lnTo>
                  <a:pt x="92257" y="484131"/>
                </a:lnTo>
                <a:lnTo>
                  <a:pt x="634623" y="86164"/>
                </a:lnTo>
                <a:lnTo>
                  <a:pt x="622649" y="75279"/>
                </a:lnTo>
                <a:lnTo>
                  <a:pt x="615871" y="60573"/>
                </a:lnTo>
                <a:close/>
              </a:path>
              <a:path w="708660" h="544829">
                <a:moveTo>
                  <a:pt x="706566" y="34258"/>
                </a:moveTo>
                <a:lnTo>
                  <a:pt x="651732" y="34258"/>
                </a:lnTo>
                <a:lnTo>
                  <a:pt x="670401" y="59912"/>
                </a:lnTo>
                <a:lnTo>
                  <a:pt x="634623" y="86164"/>
                </a:lnTo>
                <a:lnTo>
                  <a:pt x="636654" y="88010"/>
                </a:lnTo>
                <a:lnTo>
                  <a:pt x="653827" y="94170"/>
                </a:lnTo>
                <a:lnTo>
                  <a:pt x="672048" y="93424"/>
                </a:lnTo>
                <a:lnTo>
                  <a:pt x="689197" y="85439"/>
                </a:lnTo>
                <a:lnTo>
                  <a:pt x="701930" y="71487"/>
                </a:lnTo>
                <a:lnTo>
                  <a:pt x="708104" y="54308"/>
                </a:lnTo>
                <a:lnTo>
                  <a:pt x="707395" y="36058"/>
                </a:lnTo>
                <a:lnTo>
                  <a:pt x="706566" y="34258"/>
                </a:lnTo>
                <a:close/>
              </a:path>
              <a:path w="708660" h="544829">
                <a:moveTo>
                  <a:pt x="651732" y="34258"/>
                </a:moveTo>
                <a:lnTo>
                  <a:pt x="615871" y="60573"/>
                </a:lnTo>
                <a:lnTo>
                  <a:pt x="622649" y="75279"/>
                </a:lnTo>
                <a:lnTo>
                  <a:pt x="634623" y="86164"/>
                </a:lnTo>
                <a:lnTo>
                  <a:pt x="670401" y="59912"/>
                </a:lnTo>
                <a:lnTo>
                  <a:pt x="651732" y="34258"/>
                </a:lnTo>
                <a:close/>
              </a:path>
              <a:path w="708660" h="544829">
                <a:moveTo>
                  <a:pt x="668305" y="0"/>
                </a:moveTo>
                <a:lnTo>
                  <a:pt x="650085" y="746"/>
                </a:lnTo>
                <a:lnTo>
                  <a:pt x="632936" y="8731"/>
                </a:lnTo>
                <a:lnTo>
                  <a:pt x="620202" y="22683"/>
                </a:lnTo>
                <a:lnTo>
                  <a:pt x="614029" y="39862"/>
                </a:lnTo>
                <a:lnTo>
                  <a:pt x="614737" y="58112"/>
                </a:lnTo>
                <a:lnTo>
                  <a:pt x="615871" y="60573"/>
                </a:lnTo>
                <a:lnTo>
                  <a:pt x="651732" y="34258"/>
                </a:lnTo>
                <a:lnTo>
                  <a:pt x="706566" y="34258"/>
                </a:lnTo>
                <a:lnTo>
                  <a:pt x="699484" y="18891"/>
                </a:lnTo>
                <a:lnTo>
                  <a:pt x="685478" y="6159"/>
                </a:lnTo>
                <a:lnTo>
                  <a:pt x="668305" y="0"/>
                </a:lnTo>
                <a:close/>
              </a:path>
            </a:pathLst>
          </a:custGeom>
          <a:solidFill>
            <a:srgbClr val="A6A6A6"/>
          </a:solidFill>
        </p:spPr>
        <p:txBody>
          <a:bodyPr wrap="square" lIns="0" tIns="0" rIns="0" bIns="0" rtlCol="0"/>
          <a:lstStyle/>
          <a:p/>
        </p:txBody>
      </p:sp>
      <p:sp>
        <p:nvSpPr>
          <p:cNvPr id="24" name="object 24"/>
          <p:cNvSpPr/>
          <p:nvPr/>
        </p:nvSpPr>
        <p:spPr>
          <a:xfrm>
            <a:off x="1603696" y="4688272"/>
            <a:ext cx="541020" cy="1351915"/>
          </a:xfrm>
          <a:custGeom>
            <a:avLst/>
            <a:gdLst/>
            <a:ahLst/>
            <a:cxnLst/>
            <a:rect l="l" t="t" r="r" b="b"/>
            <a:pathLst>
              <a:path w="541019" h="1351914">
                <a:moveTo>
                  <a:pt x="463368" y="1267385"/>
                </a:moveTo>
                <a:lnTo>
                  <a:pt x="461049" y="1268771"/>
                </a:lnTo>
                <a:lnTo>
                  <a:pt x="450179" y="1283451"/>
                </a:lnTo>
                <a:lnTo>
                  <a:pt x="445643" y="1301132"/>
                </a:lnTo>
                <a:lnTo>
                  <a:pt x="448369" y="1319856"/>
                </a:lnTo>
                <a:lnTo>
                  <a:pt x="458069" y="1336076"/>
                </a:lnTo>
                <a:lnTo>
                  <a:pt x="472721" y="1346932"/>
                </a:lnTo>
                <a:lnTo>
                  <a:pt x="490374" y="1351492"/>
                </a:lnTo>
                <a:lnTo>
                  <a:pt x="509075" y="1348824"/>
                </a:lnTo>
                <a:lnTo>
                  <a:pt x="525351" y="1339096"/>
                </a:lnTo>
                <a:lnTo>
                  <a:pt x="536221" y="1324417"/>
                </a:lnTo>
                <a:lnTo>
                  <a:pt x="540116" y="1309239"/>
                </a:lnTo>
                <a:lnTo>
                  <a:pt x="478214" y="1309239"/>
                </a:lnTo>
                <a:lnTo>
                  <a:pt x="463368" y="1267385"/>
                </a:lnTo>
                <a:close/>
              </a:path>
              <a:path w="541019" h="1351914">
                <a:moveTo>
                  <a:pt x="493339" y="1256764"/>
                </a:moveTo>
                <a:lnTo>
                  <a:pt x="477325" y="1259048"/>
                </a:lnTo>
                <a:lnTo>
                  <a:pt x="463368" y="1267385"/>
                </a:lnTo>
                <a:lnTo>
                  <a:pt x="478214" y="1309239"/>
                </a:lnTo>
                <a:lnTo>
                  <a:pt x="508186" y="1298621"/>
                </a:lnTo>
                <a:lnTo>
                  <a:pt x="493339" y="1256764"/>
                </a:lnTo>
                <a:close/>
              </a:path>
              <a:path w="541019" h="1351914">
                <a:moveTo>
                  <a:pt x="496026" y="1256381"/>
                </a:moveTo>
                <a:lnTo>
                  <a:pt x="493339" y="1256764"/>
                </a:lnTo>
                <a:lnTo>
                  <a:pt x="508186" y="1298621"/>
                </a:lnTo>
                <a:lnTo>
                  <a:pt x="478214" y="1309239"/>
                </a:lnTo>
                <a:lnTo>
                  <a:pt x="540116" y="1309239"/>
                </a:lnTo>
                <a:lnTo>
                  <a:pt x="540758" y="1306739"/>
                </a:lnTo>
                <a:lnTo>
                  <a:pt x="538031" y="1288017"/>
                </a:lnTo>
                <a:lnTo>
                  <a:pt x="528331" y="1271796"/>
                </a:lnTo>
                <a:lnTo>
                  <a:pt x="513679" y="1260940"/>
                </a:lnTo>
                <a:lnTo>
                  <a:pt x="496026" y="1256381"/>
                </a:lnTo>
                <a:close/>
              </a:path>
              <a:path w="541019" h="1351914">
                <a:moveTo>
                  <a:pt x="77387" y="84072"/>
                </a:moveTo>
                <a:lnTo>
                  <a:pt x="63432" y="92388"/>
                </a:lnTo>
                <a:lnTo>
                  <a:pt x="47410" y="94724"/>
                </a:lnTo>
                <a:lnTo>
                  <a:pt x="463368" y="1267385"/>
                </a:lnTo>
                <a:lnTo>
                  <a:pt x="477325" y="1259048"/>
                </a:lnTo>
                <a:lnTo>
                  <a:pt x="493339" y="1256764"/>
                </a:lnTo>
                <a:lnTo>
                  <a:pt x="77387" y="84072"/>
                </a:lnTo>
                <a:close/>
              </a:path>
              <a:path w="541019" h="1351914">
                <a:moveTo>
                  <a:pt x="50383" y="0"/>
                </a:moveTo>
                <a:lnTo>
                  <a:pt x="31682" y="2726"/>
                </a:lnTo>
                <a:lnTo>
                  <a:pt x="15406" y="12426"/>
                </a:lnTo>
                <a:lnTo>
                  <a:pt x="4536" y="27078"/>
                </a:lnTo>
                <a:lnTo>
                  <a:pt x="0" y="44731"/>
                </a:lnTo>
                <a:lnTo>
                  <a:pt x="2726" y="63432"/>
                </a:lnTo>
                <a:lnTo>
                  <a:pt x="12426" y="79708"/>
                </a:lnTo>
                <a:lnTo>
                  <a:pt x="27078" y="90578"/>
                </a:lnTo>
                <a:lnTo>
                  <a:pt x="44731" y="95115"/>
                </a:lnTo>
                <a:lnTo>
                  <a:pt x="47410" y="94724"/>
                </a:lnTo>
                <a:lnTo>
                  <a:pt x="32571" y="52891"/>
                </a:lnTo>
                <a:lnTo>
                  <a:pt x="62543" y="42223"/>
                </a:lnTo>
                <a:lnTo>
                  <a:pt x="93925" y="42223"/>
                </a:lnTo>
                <a:lnTo>
                  <a:pt x="92388" y="31682"/>
                </a:lnTo>
                <a:lnTo>
                  <a:pt x="82688" y="15406"/>
                </a:lnTo>
                <a:lnTo>
                  <a:pt x="68036" y="4536"/>
                </a:lnTo>
                <a:lnTo>
                  <a:pt x="50383" y="0"/>
                </a:lnTo>
                <a:close/>
              </a:path>
              <a:path w="541019" h="1351914">
                <a:moveTo>
                  <a:pt x="62543" y="42223"/>
                </a:moveTo>
                <a:lnTo>
                  <a:pt x="32571" y="52891"/>
                </a:lnTo>
                <a:lnTo>
                  <a:pt x="47410" y="94724"/>
                </a:lnTo>
                <a:lnTo>
                  <a:pt x="63432" y="92388"/>
                </a:lnTo>
                <a:lnTo>
                  <a:pt x="77387" y="84072"/>
                </a:lnTo>
                <a:lnTo>
                  <a:pt x="62543" y="42223"/>
                </a:lnTo>
                <a:close/>
              </a:path>
              <a:path w="541019" h="1351914">
                <a:moveTo>
                  <a:pt x="93925" y="42223"/>
                </a:moveTo>
                <a:lnTo>
                  <a:pt x="62543" y="42223"/>
                </a:lnTo>
                <a:lnTo>
                  <a:pt x="77387" y="84072"/>
                </a:lnTo>
                <a:lnTo>
                  <a:pt x="79708" y="82688"/>
                </a:lnTo>
                <a:lnTo>
                  <a:pt x="90578" y="68036"/>
                </a:lnTo>
                <a:lnTo>
                  <a:pt x="95115" y="50383"/>
                </a:lnTo>
                <a:lnTo>
                  <a:pt x="93925" y="42223"/>
                </a:lnTo>
                <a:close/>
              </a:path>
            </a:pathLst>
          </a:custGeom>
          <a:solidFill>
            <a:srgbClr val="A6A6A6"/>
          </a:solidFill>
        </p:spPr>
        <p:txBody>
          <a:bodyPr wrap="square" lIns="0" tIns="0" rIns="0" bIns="0" rtlCol="0"/>
          <a:lstStyle/>
          <a:p/>
        </p:txBody>
      </p:sp>
      <p:sp>
        <p:nvSpPr>
          <p:cNvPr id="25" name="object 25"/>
          <p:cNvSpPr/>
          <p:nvPr/>
        </p:nvSpPr>
        <p:spPr>
          <a:xfrm>
            <a:off x="3652999" y="3108942"/>
            <a:ext cx="1908105" cy="3243097"/>
          </a:xfrm>
          <a:prstGeom prst="rect">
            <a:avLst/>
          </a:prstGeom>
          <a:blipFill>
            <a:blip r:embed="rId3" cstate="print"/>
            <a:stretch>
              <a:fillRect/>
            </a:stretch>
          </a:blipFill>
        </p:spPr>
        <p:txBody>
          <a:bodyPr wrap="square" lIns="0" tIns="0" rIns="0" bIns="0" rtlCol="0"/>
          <a:lstStyle/>
          <a:p/>
        </p:txBody>
      </p:sp>
      <p:sp>
        <p:nvSpPr>
          <p:cNvPr id="26" name="object 26"/>
          <p:cNvSpPr/>
          <p:nvPr/>
        </p:nvSpPr>
        <p:spPr>
          <a:xfrm>
            <a:off x="3718559" y="3186683"/>
            <a:ext cx="1781810" cy="3083560"/>
          </a:xfrm>
          <a:custGeom>
            <a:avLst/>
            <a:gdLst/>
            <a:ahLst/>
            <a:cxnLst/>
            <a:rect l="l" t="t" r="r" b="b"/>
            <a:pathLst>
              <a:path w="1781810" h="3083560">
                <a:moveTo>
                  <a:pt x="0" y="3083052"/>
                </a:moveTo>
                <a:lnTo>
                  <a:pt x="1781556" y="3083052"/>
                </a:lnTo>
                <a:lnTo>
                  <a:pt x="1781556" y="0"/>
                </a:lnTo>
                <a:lnTo>
                  <a:pt x="0" y="0"/>
                </a:lnTo>
                <a:lnTo>
                  <a:pt x="0" y="3083052"/>
                </a:lnTo>
                <a:close/>
              </a:path>
            </a:pathLst>
          </a:custGeom>
          <a:solidFill>
            <a:srgbClr val="1EC7F3"/>
          </a:solidFill>
        </p:spPr>
        <p:txBody>
          <a:bodyPr wrap="square" lIns="0" tIns="0" rIns="0" bIns="0" rtlCol="0"/>
          <a:lstStyle/>
          <a:p/>
        </p:txBody>
      </p:sp>
      <p:sp>
        <p:nvSpPr>
          <p:cNvPr id="27" name="object 27"/>
          <p:cNvSpPr txBox="1"/>
          <p:nvPr/>
        </p:nvSpPr>
        <p:spPr>
          <a:xfrm>
            <a:off x="3814064" y="3338576"/>
            <a:ext cx="1569720" cy="2769235"/>
          </a:xfrm>
          <a:prstGeom prst="rect">
            <a:avLst/>
          </a:prstGeom>
        </p:spPr>
        <p:txBody>
          <a:bodyPr vert="horz" wrap="square" lIns="0" tIns="12700" rIns="0" bIns="0" rtlCol="0">
            <a:spAutoFit/>
          </a:bodyPr>
          <a:lstStyle/>
          <a:p>
            <a:pPr marL="184785" marR="26035" indent="-172720" algn="just">
              <a:lnSpc>
                <a:spcPct val="100000"/>
              </a:lnSpc>
              <a:spcBef>
                <a:spcPts val="100"/>
              </a:spcBef>
              <a:buFont typeface="Wingdings" panose="05000000000000000000"/>
              <a:buChar char=""/>
              <a:tabLst>
                <a:tab pos="185420" algn="l"/>
              </a:tabLst>
            </a:pPr>
            <a:r>
              <a:rPr sz="1200" spc="-5" dirty="0">
                <a:solidFill>
                  <a:srgbClr val="FFFFFF"/>
                </a:solidFill>
                <a:latin typeface="微软雅黑" panose="020B0503020204020204" charset="-122"/>
                <a:cs typeface="微软雅黑" panose="020B0503020204020204" charset="-122"/>
              </a:rPr>
              <a:t>IT</a:t>
            </a:r>
            <a:r>
              <a:rPr sz="1200" dirty="0">
                <a:solidFill>
                  <a:srgbClr val="FFFFFF"/>
                </a:solidFill>
                <a:latin typeface="微软雅黑" panose="020B0503020204020204" charset="-122"/>
                <a:cs typeface="微软雅黑" panose="020B0503020204020204" charset="-122"/>
              </a:rPr>
              <a:t>研发能力是科技企 业的核心竞争力</a:t>
            </a:r>
            <a:endParaRPr sz="1200">
              <a:latin typeface="微软雅黑" panose="020B0503020204020204" charset="-122"/>
              <a:cs typeface="微软雅黑" panose="020B0503020204020204" charset="-122"/>
            </a:endParaRPr>
          </a:p>
          <a:p>
            <a:pPr marL="184785" marR="5080" indent="-172720" algn="just">
              <a:lnSpc>
                <a:spcPct val="100000"/>
              </a:lnSpc>
              <a:buFont typeface="Wingdings" panose="05000000000000000000"/>
              <a:buChar char=""/>
              <a:tabLst>
                <a:tab pos="185420" algn="l"/>
              </a:tabLst>
            </a:pPr>
            <a:r>
              <a:rPr sz="1200" spc="-5" dirty="0">
                <a:solidFill>
                  <a:srgbClr val="FFFFFF"/>
                </a:solidFill>
                <a:latin typeface="微软雅黑" panose="020B0503020204020204" charset="-122"/>
                <a:cs typeface="微软雅黑" panose="020B0503020204020204" charset="-122"/>
              </a:rPr>
              <a:t>业务需求来源多样， </a:t>
            </a:r>
            <a:r>
              <a:rPr sz="1200" dirty="0">
                <a:solidFill>
                  <a:srgbClr val="FFFFFF"/>
                </a:solidFill>
                <a:latin typeface="微软雅黑" panose="020B0503020204020204" charset="-122"/>
                <a:cs typeface="微软雅黑" panose="020B0503020204020204" charset="-122"/>
              </a:rPr>
              <a:t>开发部门权责分化， 开发流程复杂，不能 及时应对外部需求和 环境变化</a:t>
            </a:r>
            <a:endParaRPr sz="1200">
              <a:latin typeface="微软雅黑" panose="020B0503020204020204" charset="-122"/>
              <a:cs typeface="微软雅黑" panose="020B0503020204020204" charset="-122"/>
            </a:endParaRPr>
          </a:p>
          <a:p>
            <a:pPr marL="184785" marR="5080" indent="-172720" algn="just">
              <a:lnSpc>
                <a:spcPct val="100000"/>
              </a:lnSpc>
              <a:buFont typeface="Wingdings" panose="05000000000000000000"/>
              <a:buChar char=""/>
              <a:tabLst>
                <a:tab pos="185420" algn="l"/>
              </a:tabLst>
            </a:pPr>
            <a:r>
              <a:rPr sz="1200" spc="-5" dirty="0">
                <a:solidFill>
                  <a:srgbClr val="FFFFFF"/>
                </a:solidFill>
                <a:latin typeface="微软雅黑" panose="020B0503020204020204" charset="-122"/>
                <a:cs typeface="微软雅黑" panose="020B0503020204020204" charset="-122"/>
              </a:rPr>
              <a:t>IT</a:t>
            </a:r>
            <a:r>
              <a:rPr sz="1200" dirty="0">
                <a:solidFill>
                  <a:srgbClr val="FFFFFF"/>
                </a:solidFill>
                <a:latin typeface="微软雅黑" panose="020B0503020204020204" charset="-122"/>
                <a:cs typeface="微软雅黑" panose="020B0503020204020204" charset="-122"/>
              </a:rPr>
              <a:t>部门员工水平参差 不齐，代码和运维质 </a:t>
            </a:r>
            <a:r>
              <a:rPr sz="1200" spc="-5" dirty="0">
                <a:solidFill>
                  <a:srgbClr val="FFFFFF"/>
                </a:solidFill>
                <a:latin typeface="微软雅黑" panose="020B0503020204020204" charset="-122"/>
                <a:cs typeface="微软雅黑" panose="020B0503020204020204" charset="-122"/>
              </a:rPr>
              <a:t>量难以保障，部门管 </a:t>
            </a:r>
            <a:r>
              <a:rPr sz="1200" dirty="0">
                <a:solidFill>
                  <a:srgbClr val="FFFFFF"/>
                </a:solidFill>
                <a:latin typeface="微软雅黑" panose="020B0503020204020204" charset="-122"/>
                <a:cs typeface="微软雅黑" panose="020B0503020204020204" charset="-122"/>
              </a:rPr>
              <a:t>理透明度低、难度大</a:t>
            </a:r>
            <a:endParaRPr sz="1200">
              <a:latin typeface="微软雅黑" panose="020B0503020204020204" charset="-122"/>
              <a:cs typeface="微软雅黑" panose="020B0503020204020204" charset="-122"/>
            </a:endParaRPr>
          </a:p>
          <a:p>
            <a:pPr marL="184785" marR="5080" indent="-172720" algn="just">
              <a:lnSpc>
                <a:spcPct val="100000"/>
              </a:lnSpc>
              <a:spcBef>
                <a:spcPts val="5"/>
              </a:spcBef>
              <a:buFont typeface="Wingdings" panose="05000000000000000000"/>
              <a:buChar char=""/>
              <a:tabLst>
                <a:tab pos="185420" algn="l"/>
              </a:tabLst>
            </a:pPr>
            <a:r>
              <a:rPr sz="1200" dirty="0">
                <a:solidFill>
                  <a:srgbClr val="FFFFFF"/>
                </a:solidFill>
                <a:latin typeface="微软雅黑" panose="020B0503020204020204" charset="-122"/>
                <a:cs typeface="微软雅黑" panose="020B0503020204020204" charset="-122"/>
              </a:rPr>
              <a:t>业务数据和业务流程 存在各种交互协同创 造价值的可能性，开 发程度还较低</a:t>
            </a:r>
            <a:endParaRPr sz="1200">
              <a:latin typeface="微软雅黑" panose="020B0503020204020204" charset="-122"/>
              <a:cs typeface="微软雅黑" panose="020B0503020204020204" charset="-122"/>
            </a:endParaRPr>
          </a:p>
        </p:txBody>
      </p:sp>
      <p:sp>
        <p:nvSpPr>
          <p:cNvPr id="28" name="object 28"/>
          <p:cNvSpPr/>
          <p:nvPr/>
        </p:nvSpPr>
        <p:spPr>
          <a:xfrm>
            <a:off x="3232785" y="3429380"/>
            <a:ext cx="533400" cy="95250"/>
          </a:xfrm>
          <a:custGeom>
            <a:avLst/>
            <a:gdLst/>
            <a:ahLst/>
            <a:cxnLst/>
            <a:rect l="l" t="t" r="r" b="b"/>
            <a:pathLst>
              <a:path w="533400" h="95250">
                <a:moveTo>
                  <a:pt x="47625" y="0"/>
                </a:moveTo>
                <a:lnTo>
                  <a:pt x="29092" y="3744"/>
                </a:lnTo>
                <a:lnTo>
                  <a:pt x="13954" y="13954"/>
                </a:lnTo>
                <a:lnTo>
                  <a:pt x="3744" y="29092"/>
                </a:lnTo>
                <a:lnTo>
                  <a:pt x="0" y="47625"/>
                </a:lnTo>
                <a:lnTo>
                  <a:pt x="3744" y="66157"/>
                </a:lnTo>
                <a:lnTo>
                  <a:pt x="13954" y="81295"/>
                </a:lnTo>
                <a:lnTo>
                  <a:pt x="29092" y="91505"/>
                </a:lnTo>
                <a:lnTo>
                  <a:pt x="47625" y="95250"/>
                </a:lnTo>
                <a:lnTo>
                  <a:pt x="66157" y="91505"/>
                </a:lnTo>
                <a:lnTo>
                  <a:pt x="81295" y="81295"/>
                </a:lnTo>
                <a:lnTo>
                  <a:pt x="91505" y="66157"/>
                </a:lnTo>
                <a:lnTo>
                  <a:pt x="92042" y="63500"/>
                </a:lnTo>
                <a:lnTo>
                  <a:pt x="47625" y="63500"/>
                </a:lnTo>
                <a:lnTo>
                  <a:pt x="47625" y="31750"/>
                </a:lnTo>
                <a:lnTo>
                  <a:pt x="92042" y="31750"/>
                </a:lnTo>
                <a:lnTo>
                  <a:pt x="91505" y="29092"/>
                </a:lnTo>
                <a:lnTo>
                  <a:pt x="81295" y="13954"/>
                </a:lnTo>
                <a:lnTo>
                  <a:pt x="66157" y="3744"/>
                </a:lnTo>
                <a:lnTo>
                  <a:pt x="47625" y="0"/>
                </a:lnTo>
                <a:close/>
              </a:path>
              <a:path w="533400" h="95250">
                <a:moveTo>
                  <a:pt x="485648" y="0"/>
                </a:moveTo>
                <a:lnTo>
                  <a:pt x="467115" y="3744"/>
                </a:lnTo>
                <a:lnTo>
                  <a:pt x="451977" y="13954"/>
                </a:lnTo>
                <a:lnTo>
                  <a:pt x="441767" y="29092"/>
                </a:lnTo>
                <a:lnTo>
                  <a:pt x="438023" y="47625"/>
                </a:lnTo>
                <a:lnTo>
                  <a:pt x="441767" y="66157"/>
                </a:lnTo>
                <a:lnTo>
                  <a:pt x="451977" y="81295"/>
                </a:lnTo>
                <a:lnTo>
                  <a:pt x="467115" y="91505"/>
                </a:lnTo>
                <a:lnTo>
                  <a:pt x="485648" y="95250"/>
                </a:lnTo>
                <a:lnTo>
                  <a:pt x="504180" y="91505"/>
                </a:lnTo>
                <a:lnTo>
                  <a:pt x="519318" y="81295"/>
                </a:lnTo>
                <a:lnTo>
                  <a:pt x="529528" y="66157"/>
                </a:lnTo>
                <a:lnTo>
                  <a:pt x="530065" y="63500"/>
                </a:lnTo>
                <a:lnTo>
                  <a:pt x="485648" y="63500"/>
                </a:lnTo>
                <a:lnTo>
                  <a:pt x="485648" y="31750"/>
                </a:lnTo>
                <a:lnTo>
                  <a:pt x="530065" y="31750"/>
                </a:lnTo>
                <a:lnTo>
                  <a:pt x="529528" y="29092"/>
                </a:lnTo>
                <a:lnTo>
                  <a:pt x="519318" y="13954"/>
                </a:lnTo>
                <a:lnTo>
                  <a:pt x="504180" y="3744"/>
                </a:lnTo>
                <a:lnTo>
                  <a:pt x="485648" y="0"/>
                </a:lnTo>
                <a:close/>
              </a:path>
              <a:path w="533400" h="95250">
                <a:moveTo>
                  <a:pt x="92042" y="31750"/>
                </a:moveTo>
                <a:lnTo>
                  <a:pt x="47625" y="31750"/>
                </a:lnTo>
                <a:lnTo>
                  <a:pt x="47625" y="63500"/>
                </a:lnTo>
                <a:lnTo>
                  <a:pt x="92042" y="63500"/>
                </a:lnTo>
                <a:lnTo>
                  <a:pt x="95250" y="47625"/>
                </a:lnTo>
                <a:lnTo>
                  <a:pt x="92042" y="31750"/>
                </a:lnTo>
                <a:close/>
              </a:path>
              <a:path w="533400" h="95250">
                <a:moveTo>
                  <a:pt x="441230" y="31750"/>
                </a:moveTo>
                <a:lnTo>
                  <a:pt x="92042" y="31750"/>
                </a:lnTo>
                <a:lnTo>
                  <a:pt x="95250" y="47625"/>
                </a:lnTo>
                <a:lnTo>
                  <a:pt x="92042" y="63500"/>
                </a:lnTo>
                <a:lnTo>
                  <a:pt x="441230" y="63500"/>
                </a:lnTo>
                <a:lnTo>
                  <a:pt x="438023" y="47625"/>
                </a:lnTo>
                <a:lnTo>
                  <a:pt x="441230" y="31750"/>
                </a:lnTo>
                <a:close/>
              </a:path>
              <a:path w="533400" h="95250">
                <a:moveTo>
                  <a:pt x="530065" y="31750"/>
                </a:moveTo>
                <a:lnTo>
                  <a:pt x="485648" y="31750"/>
                </a:lnTo>
                <a:lnTo>
                  <a:pt x="485648" y="63500"/>
                </a:lnTo>
                <a:lnTo>
                  <a:pt x="530065" y="63500"/>
                </a:lnTo>
                <a:lnTo>
                  <a:pt x="533273" y="47625"/>
                </a:lnTo>
                <a:lnTo>
                  <a:pt x="530065" y="31750"/>
                </a:lnTo>
                <a:close/>
              </a:path>
            </a:pathLst>
          </a:custGeom>
          <a:solidFill>
            <a:srgbClr val="A6A6A6"/>
          </a:solidFill>
        </p:spPr>
        <p:txBody>
          <a:bodyPr wrap="square" lIns="0" tIns="0" rIns="0" bIns="0" rtlCol="0"/>
          <a:lstStyle/>
          <a:p/>
        </p:txBody>
      </p:sp>
      <p:sp>
        <p:nvSpPr>
          <p:cNvPr id="29" name="object 29"/>
          <p:cNvSpPr/>
          <p:nvPr/>
        </p:nvSpPr>
        <p:spPr>
          <a:xfrm>
            <a:off x="6156959" y="3090672"/>
            <a:ext cx="2505456" cy="3270504"/>
          </a:xfrm>
          <a:prstGeom prst="rect">
            <a:avLst/>
          </a:prstGeom>
          <a:blipFill>
            <a:blip r:embed="rId4" cstate="print"/>
            <a:stretch>
              <a:fillRect/>
            </a:stretch>
          </a:blipFill>
        </p:spPr>
        <p:txBody>
          <a:bodyPr wrap="square" lIns="0" tIns="0" rIns="0" bIns="0" rtlCol="0"/>
          <a:lstStyle/>
          <a:p/>
        </p:txBody>
      </p:sp>
      <p:sp>
        <p:nvSpPr>
          <p:cNvPr id="30" name="object 30"/>
          <p:cNvSpPr/>
          <p:nvPr/>
        </p:nvSpPr>
        <p:spPr>
          <a:xfrm>
            <a:off x="6245352" y="3186683"/>
            <a:ext cx="2333625" cy="3083560"/>
          </a:xfrm>
          <a:custGeom>
            <a:avLst/>
            <a:gdLst/>
            <a:ahLst/>
            <a:cxnLst/>
            <a:rect l="l" t="t" r="r" b="b"/>
            <a:pathLst>
              <a:path w="2333625" h="3083560">
                <a:moveTo>
                  <a:pt x="0" y="3083052"/>
                </a:moveTo>
                <a:lnTo>
                  <a:pt x="2333244" y="3083052"/>
                </a:lnTo>
                <a:lnTo>
                  <a:pt x="2333244" y="0"/>
                </a:lnTo>
                <a:lnTo>
                  <a:pt x="0" y="0"/>
                </a:lnTo>
                <a:lnTo>
                  <a:pt x="0" y="3083052"/>
                </a:lnTo>
                <a:close/>
              </a:path>
            </a:pathLst>
          </a:custGeom>
          <a:solidFill>
            <a:srgbClr val="00AEE1">
              <a:alpha val="50195"/>
            </a:srgbClr>
          </a:solidFill>
        </p:spPr>
        <p:txBody>
          <a:bodyPr wrap="square" lIns="0" tIns="0" rIns="0" bIns="0" rtlCol="0"/>
          <a:lstStyle/>
          <a:p/>
        </p:txBody>
      </p:sp>
      <p:sp>
        <p:nvSpPr>
          <p:cNvPr id="31" name="object 31"/>
          <p:cNvSpPr txBox="1"/>
          <p:nvPr/>
        </p:nvSpPr>
        <p:spPr>
          <a:xfrm>
            <a:off x="6245352" y="3247135"/>
            <a:ext cx="2333625" cy="2952115"/>
          </a:xfrm>
          <a:prstGeom prst="rect">
            <a:avLst/>
          </a:prstGeom>
        </p:spPr>
        <p:txBody>
          <a:bodyPr vert="horz" wrap="square" lIns="0" tIns="12700" rIns="0" bIns="0" rtlCol="0">
            <a:spAutoFit/>
          </a:bodyPr>
          <a:lstStyle/>
          <a:p>
            <a:pPr marL="280670" marR="215265" indent="-172720" algn="just">
              <a:lnSpc>
                <a:spcPct val="100000"/>
              </a:lnSpc>
              <a:spcBef>
                <a:spcPts val="100"/>
              </a:spcBef>
              <a:buFont typeface="Wingdings" panose="05000000000000000000"/>
              <a:buChar char=""/>
              <a:tabLst>
                <a:tab pos="281305" algn="l"/>
              </a:tabLst>
            </a:pPr>
            <a:r>
              <a:rPr sz="1200" dirty="0">
                <a:solidFill>
                  <a:srgbClr val="FFFFFF"/>
                </a:solidFill>
                <a:latin typeface="微软雅黑" panose="020B0503020204020204" charset="-122"/>
                <a:cs typeface="微软雅黑" panose="020B0503020204020204" charset="-122"/>
              </a:rPr>
              <a:t>统一开发环境，为</a:t>
            </a:r>
            <a:r>
              <a:rPr sz="1200" spc="-5" dirty="0">
                <a:solidFill>
                  <a:srgbClr val="FFFFFF"/>
                </a:solidFill>
                <a:latin typeface="微软雅黑" panose="020B0503020204020204" charset="-122"/>
                <a:cs typeface="微软雅黑" panose="020B0503020204020204" charset="-122"/>
              </a:rPr>
              <a:t>IT</a:t>
            </a:r>
            <a:r>
              <a:rPr sz="1200" dirty="0">
                <a:solidFill>
                  <a:srgbClr val="FFFFFF"/>
                </a:solidFill>
                <a:latin typeface="微软雅黑" panose="020B0503020204020204" charset="-122"/>
                <a:cs typeface="微软雅黑" panose="020B0503020204020204" charset="-122"/>
              </a:rPr>
              <a:t>团队构 建规范的、协同合作的研发 体系，打通研发与运维部门 之间的工作流程，提高</a:t>
            </a:r>
            <a:r>
              <a:rPr sz="1200" spc="-5" dirty="0">
                <a:solidFill>
                  <a:srgbClr val="FFFFFF"/>
                </a:solidFill>
                <a:latin typeface="微软雅黑" panose="020B0503020204020204" charset="-122"/>
                <a:cs typeface="微软雅黑" panose="020B0503020204020204" charset="-122"/>
              </a:rPr>
              <a:t>IT</a:t>
            </a:r>
            <a:r>
              <a:rPr sz="1200" dirty="0">
                <a:solidFill>
                  <a:srgbClr val="FFFFFF"/>
                </a:solidFill>
                <a:latin typeface="微软雅黑" panose="020B0503020204020204" charset="-122"/>
                <a:cs typeface="微软雅黑" panose="020B0503020204020204" charset="-122"/>
              </a:rPr>
              <a:t>工 作自动化水平</a:t>
            </a:r>
            <a:endParaRPr sz="1200">
              <a:latin typeface="微软雅黑" panose="020B0503020204020204" charset="-122"/>
              <a:cs typeface="微软雅黑" panose="020B0503020204020204" charset="-122"/>
            </a:endParaRPr>
          </a:p>
          <a:p>
            <a:pPr>
              <a:lnSpc>
                <a:spcPct val="100000"/>
              </a:lnSpc>
              <a:spcBef>
                <a:spcPts val="55"/>
              </a:spcBef>
              <a:buClr>
                <a:srgbClr val="FFFFFF"/>
              </a:buClr>
              <a:buFont typeface="Wingdings" panose="05000000000000000000"/>
              <a:buChar char=""/>
            </a:pPr>
            <a:endParaRPr sz="750">
              <a:latin typeface="微软雅黑" panose="020B0503020204020204" charset="-122"/>
              <a:cs typeface="微软雅黑" panose="020B0503020204020204" charset="-122"/>
            </a:endParaRPr>
          </a:p>
          <a:p>
            <a:pPr marL="280670" marR="62865" indent="-172720">
              <a:lnSpc>
                <a:spcPct val="100000"/>
              </a:lnSpc>
              <a:spcBef>
                <a:spcPts val="5"/>
              </a:spcBef>
              <a:buFont typeface="Wingdings" panose="05000000000000000000"/>
              <a:buChar char=""/>
              <a:tabLst>
                <a:tab pos="281305" algn="l"/>
              </a:tabLst>
            </a:pPr>
            <a:r>
              <a:rPr sz="1200" dirty="0">
                <a:solidFill>
                  <a:srgbClr val="FFFFFF"/>
                </a:solidFill>
                <a:latin typeface="微软雅黑" panose="020B0503020204020204" charset="-122"/>
                <a:cs typeface="微软雅黑" panose="020B0503020204020204" charset="-122"/>
              </a:rPr>
              <a:t>加速对不断变化的网络环境 和客户需求的反应，实现新 应用快速研发、部署和上线， 提高服务质量和业务拓展速 度，快速获得市场认可</a:t>
            </a:r>
            <a:endParaRPr sz="1200">
              <a:latin typeface="微软雅黑" panose="020B0503020204020204" charset="-122"/>
              <a:cs typeface="微软雅黑" panose="020B0503020204020204" charset="-122"/>
            </a:endParaRPr>
          </a:p>
          <a:p>
            <a:pPr>
              <a:lnSpc>
                <a:spcPct val="100000"/>
              </a:lnSpc>
              <a:spcBef>
                <a:spcPts val="55"/>
              </a:spcBef>
              <a:buClr>
                <a:srgbClr val="FFFFFF"/>
              </a:buClr>
              <a:buFont typeface="Wingdings" panose="05000000000000000000"/>
              <a:buChar char=""/>
            </a:pPr>
            <a:endParaRPr sz="750">
              <a:latin typeface="微软雅黑" panose="020B0503020204020204" charset="-122"/>
              <a:cs typeface="微软雅黑" panose="020B0503020204020204" charset="-122"/>
            </a:endParaRPr>
          </a:p>
          <a:p>
            <a:pPr marL="280670" marR="215265" indent="-172720" algn="just">
              <a:lnSpc>
                <a:spcPct val="100000"/>
              </a:lnSpc>
              <a:spcBef>
                <a:spcPts val="5"/>
              </a:spcBef>
              <a:buFont typeface="Wingdings" panose="05000000000000000000"/>
              <a:buChar char=""/>
              <a:tabLst>
                <a:tab pos="281305" algn="l"/>
              </a:tabLst>
            </a:pPr>
            <a:r>
              <a:rPr sz="1200" dirty="0">
                <a:solidFill>
                  <a:srgbClr val="FFFFFF"/>
                </a:solidFill>
                <a:latin typeface="微软雅黑" panose="020B0503020204020204" charset="-122"/>
                <a:cs typeface="微软雅黑" panose="020B0503020204020204" charset="-122"/>
              </a:rPr>
              <a:t>构建研发和运维效果指标体 系，更好地量化</a:t>
            </a:r>
            <a:r>
              <a:rPr sz="1200" spc="-5" dirty="0">
                <a:solidFill>
                  <a:srgbClr val="FFFFFF"/>
                </a:solidFill>
                <a:latin typeface="微软雅黑" panose="020B0503020204020204" charset="-122"/>
                <a:cs typeface="微软雅黑" panose="020B0503020204020204" charset="-122"/>
              </a:rPr>
              <a:t>IT</a:t>
            </a:r>
            <a:r>
              <a:rPr sz="1200" dirty="0">
                <a:solidFill>
                  <a:srgbClr val="FFFFFF"/>
                </a:solidFill>
                <a:latin typeface="微软雅黑" panose="020B0503020204020204" charset="-122"/>
                <a:cs typeface="微软雅黑" panose="020B0503020204020204" charset="-122"/>
              </a:rPr>
              <a:t>团队的工 作成果，便捷管理层进一步 优化管理决策</a:t>
            </a:r>
            <a:endParaRPr sz="1200">
              <a:latin typeface="微软雅黑" panose="020B0503020204020204" charset="-122"/>
              <a:cs typeface="微软雅黑" panose="020B0503020204020204" charset="-122"/>
            </a:endParaRPr>
          </a:p>
        </p:txBody>
      </p:sp>
      <p:sp>
        <p:nvSpPr>
          <p:cNvPr id="32" name="object 32"/>
          <p:cNvSpPr txBox="1"/>
          <p:nvPr/>
        </p:nvSpPr>
        <p:spPr>
          <a:xfrm>
            <a:off x="5598921" y="4457445"/>
            <a:ext cx="566420" cy="514350"/>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A6A6A6"/>
                </a:solidFill>
                <a:latin typeface="Arial" panose="020B0604020202020204"/>
                <a:cs typeface="Arial" panose="020B0604020202020204"/>
              </a:rPr>
              <a:t>Dev</a:t>
            </a:r>
            <a:endParaRPr sz="1200">
              <a:latin typeface="Arial" panose="020B0604020202020204"/>
              <a:cs typeface="Arial" panose="020B0604020202020204"/>
            </a:endParaRPr>
          </a:p>
          <a:p>
            <a:pPr marL="257175">
              <a:lnSpc>
                <a:spcPct val="100000"/>
              </a:lnSpc>
              <a:spcBef>
                <a:spcPts val="970"/>
              </a:spcBef>
            </a:pPr>
            <a:r>
              <a:rPr sz="1200" b="1" dirty="0">
                <a:solidFill>
                  <a:srgbClr val="A6A6A6"/>
                </a:solidFill>
                <a:latin typeface="Arial" panose="020B0604020202020204"/>
                <a:cs typeface="Arial" panose="020B0604020202020204"/>
              </a:rPr>
              <a:t>Ops</a:t>
            </a:r>
            <a:endParaRPr sz="1200">
              <a:latin typeface="Arial" panose="020B0604020202020204"/>
              <a:cs typeface="Arial" panose="020B0604020202020204"/>
            </a:endParaRPr>
          </a:p>
        </p:txBody>
      </p:sp>
      <p:sp>
        <p:nvSpPr>
          <p:cNvPr id="33" name="object 33"/>
          <p:cNvSpPr/>
          <p:nvPr/>
        </p:nvSpPr>
        <p:spPr>
          <a:xfrm>
            <a:off x="3252596" y="5943980"/>
            <a:ext cx="514984" cy="95250"/>
          </a:xfrm>
          <a:custGeom>
            <a:avLst/>
            <a:gdLst/>
            <a:ahLst/>
            <a:cxnLst/>
            <a:rect l="l" t="t" r="r" b="b"/>
            <a:pathLst>
              <a:path w="514985" h="95250">
                <a:moveTo>
                  <a:pt x="47625" y="0"/>
                </a:moveTo>
                <a:lnTo>
                  <a:pt x="29092" y="3742"/>
                </a:lnTo>
                <a:lnTo>
                  <a:pt x="13954" y="13949"/>
                </a:lnTo>
                <a:lnTo>
                  <a:pt x="3744" y="29087"/>
                </a:lnTo>
                <a:lnTo>
                  <a:pt x="0" y="47625"/>
                </a:lnTo>
                <a:lnTo>
                  <a:pt x="3744" y="66162"/>
                </a:lnTo>
                <a:lnTo>
                  <a:pt x="13954" y="81300"/>
                </a:lnTo>
                <a:lnTo>
                  <a:pt x="29092" y="91507"/>
                </a:lnTo>
                <a:lnTo>
                  <a:pt x="47625" y="95250"/>
                </a:lnTo>
                <a:lnTo>
                  <a:pt x="66157" y="91507"/>
                </a:lnTo>
                <a:lnTo>
                  <a:pt x="81295" y="81300"/>
                </a:lnTo>
                <a:lnTo>
                  <a:pt x="91505" y="66162"/>
                </a:lnTo>
                <a:lnTo>
                  <a:pt x="92043" y="63500"/>
                </a:lnTo>
                <a:lnTo>
                  <a:pt x="47625" y="63500"/>
                </a:lnTo>
                <a:lnTo>
                  <a:pt x="47625" y="31750"/>
                </a:lnTo>
                <a:lnTo>
                  <a:pt x="92043" y="31750"/>
                </a:lnTo>
                <a:lnTo>
                  <a:pt x="91505" y="29087"/>
                </a:lnTo>
                <a:lnTo>
                  <a:pt x="81295" y="13949"/>
                </a:lnTo>
                <a:lnTo>
                  <a:pt x="66157" y="3742"/>
                </a:lnTo>
                <a:lnTo>
                  <a:pt x="47625" y="0"/>
                </a:lnTo>
                <a:close/>
              </a:path>
              <a:path w="514985" h="95250">
                <a:moveTo>
                  <a:pt x="466851" y="0"/>
                </a:moveTo>
                <a:lnTo>
                  <a:pt x="448319" y="3742"/>
                </a:lnTo>
                <a:lnTo>
                  <a:pt x="433181" y="13949"/>
                </a:lnTo>
                <a:lnTo>
                  <a:pt x="422971" y="29087"/>
                </a:lnTo>
                <a:lnTo>
                  <a:pt x="419226" y="47625"/>
                </a:lnTo>
                <a:lnTo>
                  <a:pt x="422971" y="66162"/>
                </a:lnTo>
                <a:lnTo>
                  <a:pt x="433181" y="81300"/>
                </a:lnTo>
                <a:lnTo>
                  <a:pt x="448319" y="91507"/>
                </a:lnTo>
                <a:lnTo>
                  <a:pt x="466851" y="95250"/>
                </a:lnTo>
                <a:lnTo>
                  <a:pt x="485384" y="91507"/>
                </a:lnTo>
                <a:lnTo>
                  <a:pt x="500522" y="81300"/>
                </a:lnTo>
                <a:lnTo>
                  <a:pt x="510732" y="66162"/>
                </a:lnTo>
                <a:lnTo>
                  <a:pt x="511270" y="63500"/>
                </a:lnTo>
                <a:lnTo>
                  <a:pt x="466851" y="63500"/>
                </a:lnTo>
                <a:lnTo>
                  <a:pt x="466851" y="31750"/>
                </a:lnTo>
                <a:lnTo>
                  <a:pt x="511270" y="31750"/>
                </a:lnTo>
                <a:lnTo>
                  <a:pt x="510732" y="29087"/>
                </a:lnTo>
                <a:lnTo>
                  <a:pt x="500522" y="13949"/>
                </a:lnTo>
                <a:lnTo>
                  <a:pt x="485384" y="3742"/>
                </a:lnTo>
                <a:lnTo>
                  <a:pt x="466851" y="0"/>
                </a:lnTo>
                <a:close/>
              </a:path>
              <a:path w="514985" h="95250">
                <a:moveTo>
                  <a:pt x="92043" y="31750"/>
                </a:moveTo>
                <a:lnTo>
                  <a:pt x="47625" y="31750"/>
                </a:lnTo>
                <a:lnTo>
                  <a:pt x="47625" y="63500"/>
                </a:lnTo>
                <a:lnTo>
                  <a:pt x="92043" y="63500"/>
                </a:lnTo>
                <a:lnTo>
                  <a:pt x="95250" y="47625"/>
                </a:lnTo>
                <a:lnTo>
                  <a:pt x="92043" y="31750"/>
                </a:lnTo>
                <a:close/>
              </a:path>
              <a:path w="514985" h="95250">
                <a:moveTo>
                  <a:pt x="422433" y="31750"/>
                </a:moveTo>
                <a:lnTo>
                  <a:pt x="92043" y="31750"/>
                </a:lnTo>
                <a:lnTo>
                  <a:pt x="95250" y="47625"/>
                </a:lnTo>
                <a:lnTo>
                  <a:pt x="92043" y="63500"/>
                </a:lnTo>
                <a:lnTo>
                  <a:pt x="422433" y="63500"/>
                </a:lnTo>
                <a:lnTo>
                  <a:pt x="419226" y="47625"/>
                </a:lnTo>
                <a:lnTo>
                  <a:pt x="422433" y="31750"/>
                </a:lnTo>
                <a:close/>
              </a:path>
              <a:path w="514985" h="95250">
                <a:moveTo>
                  <a:pt x="511270" y="31750"/>
                </a:moveTo>
                <a:lnTo>
                  <a:pt x="466851" y="31750"/>
                </a:lnTo>
                <a:lnTo>
                  <a:pt x="466851" y="63500"/>
                </a:lnTo>
                <a:lnTo>
                  <a:pt x="511270" y="63500"/>
                </a:lnTo>
                <a:lnTo>
                  <a:pt x="514476" y="47625"/>
                </a:lnTo>
                <a:lnTo>
                  <a:pt x="511270" y="31750"/>
                </a:lnTo>
                <a:close/>
              </a:path>
            </a:pathLst>
          </a:custGeom>
          <a:solidFill>
            <a:srgbClr val="A6A6A6"/>
          </a:solidFill>
        </p:spPr>
        <p:txBody>
          <a:bodyPr wrap="square" lIns="0" tIns="0" rIns="0" bIns="0" rtlCol="0"/>
          <a:lstStyle/>
          <a:p/>
        </p:txBody>
      </p:sp>
      <p:sp>
        <p:nvSpPr>
          <p:cNvPr id="34" name="object 34"/>
          <p:cNvSpPr/>
          <p:nvPr/>
        </p:nvSpPr>
        <p:spPr>
          <a:xfrm>
            <a:off x="2050160" y="5943980"/>
            <a:ext cx="263525" cy="95250"/>
          </a:xfrm>
          <a:custGeom>
            <a:avLst/>
            <a:gdLst/>
            <a:ahLst/>
            <a:cxnLst/>
            <a:rect l="l" t="t" r="r" b="b"/>
            <a:pathLst>
              <a:path w="263525" h="95250">
                <a:moveTo>
                  <a:pt x="47625" y="0"/>
                </a:moveTo>
                <a:lnTo>
                  <a:pt x="29092" y="3742"/>
                </a:lnTo>
                <a:lnTo>
                  <a:pt x="13954" y="13949"/>
                </a:lnTo>
                <a:lnTo>
                  <a:pt x="3744" y="29087"/>
                </a:lnTo>
                <a:lnTo>
                  <a:pt x="0" y="47625"/>
                </a:lnTo>
                <a:lnTo>
                  <a:pt x="3744" y="66162"/>
                </a:lnTo>
                <a:lnTo>
                  <a:pt x="13954" y="81300"/>
                </a:lnTo>
                <a:lnTo>
                  <a:pt x="29092" y="91507"/>
                </a:lnTo>
                <a:lnTo>
                  <a:pt x="47625" y="95250"/>
                </a:lnTo>
                <a:lnTo>
                  <a:pt x="66157" y="91507"/>
                </a:lnTo>
                <a:lnTo>
                  <a:pt x="81295" y="81300"/>
                </a:lnTo>
                <a:lnTo>
                  <a:pt x="91505" y="66162"/>
                </a:lnTo>
                <a:lnTo>
                  <a:pt x="92043" y="63500"/>
                </a:lnTo>
                <a:lnTo>
                  <a:pt x="47625" y="63500"/>
                </a:lnTo>
                <a:lnTo>
                  <a:pt x="47625" y="31750"/>
                </a:lnTo>
                <a:lnTo>
                  <a:pt x="92043" y="31750"/>
                </a:lnTo>
                <a:lnTo>
                  <a:pt x="91505" y="29087"/>
                </a:lnTo>
                <a:lnTo>
                  <a:pt x="81295" y="13949"/>
                </a:lnTo>
                <a:lnTo>
                  <a:pt x="66157" y="3742"/>
                </a:lnTo>
                <a:lnTo>
                  <a:pt x="47625" y="0"/>
                </a:lnTo>
                <a:close/>
              </a:path>
              <a:path w="263525" h="95250">
                <a:moveTo>
                  <a:pt x="215900" y="0"/>
                </a:moveTo>
                <a:lnTo>
                  <a:pt x="197367" y="3742"/>
                </a:lnTo>
                <a:lnTo>
                  <a:pt x="182229" y="13949"/>
                </a:lnTo>
                <a:lnTo>
                  <a:pt x="172019" y="29087"/>
                </a:lnTo>
                <a:lnTo>
                  <a:pt x="168275" y="47625"/>
                </a:lnTo>
                <a:lnTo>
                  <a:pt x="172019" y="66162"/>
                </a:lnTo>
                <a:lnTo>
                  <a:pt x="182229" y="81300"/>
                </a:lnTo>
                <a:lnTo>
                  <a:pt x="197367" y="91507"/>
                </a:lnTo>
                <a:lnTo>
                  <a:pt x="215900" y="95250"/>
                </a:lnTo>
                <a:lnTo>
                  <a:pt x="234485" y="91507"/>
                </a:lnTo>
                <a:lnTo>
                  <a:pt x="249618" y="81300"/>
                </a:lnTo>
                <a:lnTo>
                  <a:pt x="259798" y="66162"/>
                </a:lnTo>
                <a:lnTo>
                  <a:pt x="260333" y="63500"/>
                </a:lnTo>
                <a:lnTo>
                  <a:pt x="215900" y="63500"/>
                </a:lnTo>
                <a:lnTo>
                  <a:pt x="215900" y="31750"/>
                </a:lnTo>
                <a:lnTo>
                  <a:pt x="260333" y="31750"/>
                </a:lnTo>
                <a:lnTo>
                  <a:pt x="259798" y="29087"/>
                </a:lnTo>
                <a:lnTo>
                  <a:pt x="249618" y="13949"/>
                </a:lnTo>
                <a:lnTo>
                  <a:pt x="234485" y="3742"/>
                </a:lnTo>
                <a:lnTo>
                  <a:pt x="215900" y="0"/>
                </a:lnTo>
                <a:close/>
              </a:path>
              <a:path w="263525" h="95250">
                <a:moveTo>
                  <a:pt x="92043" y="31750"/>
                </a:moveTo>
                <a:lnTo>
                  <a:pt x="47625" y="31750"/>
                </a:lnTo>
                <a:lnTo>
                  <a:pt x="47625" y="63500"/>
                </a:lnTo>
                <a:lnTo>
                  <a:pt x="92043" y="63500"/>
                </a:lnTo>
                <a:lnTo>
                  <a:pt x="95250" y="47625"/>
                </a:lnTo>
                <a:lnTo>
                  <a:pt x="92043" y="31750"/>
                </a:lnTo>
                <a:close/>
              </a:path>
              <a:path w="263525" h="95250">
                <a:moveTo>
                  <a:pt x="171481" y="31750"/>
                </a:moveTo>
                <a:lnTo>
                  <a:pt x="92043" y="31750"/>
                </a:lnTo>
                <a:lnTo>
                  <a:pt x="95250" y="47625"/>
                </a:lnTo>
                <a:lnTo>
                  <a:pt x="92043" y="63500"/>
                </a:lnTo>
                <a:lnTo>
                  <a:pt x="171481" y="63500"/>
                </a:lnTo>
                <a:lnTo>
                  <a:pt x="168275" y="47625"/>
                </a:lnTo>
                <a:lnTo>
                  <a:pt x="171481" y="31750"/>
                </a:lnTo>
                <a:close/>
              </a:path>
              <a:path w="263525" h="95250">
                <a:moveTo>
                  <a:pt x="260333" y="31750"/>
                </a:moveTo>
                <a:lnTo>
                  <a:pt x="215900" y="31750"/>
                </a:lnTo>
                <a:lnTo>
                  <a:pt x="215900" y="63500"/>
                </a:lnTo>
                <a:lnTo>
                  <a:pt x="260333" y="63500"/>
                </a:lnTo>
                <a:lnTo>
                  <a:pt x="263525" y="47625"/>
                </a:lnTo>
                <a:lnTo>
                  <a:pt x="260333" y="31750"/>
                </a:lnTo>
                <a:close/>
              </a:path>
            </a:pathLst>
          </a:custGeom>
          <a:solidFill>
            <a:srgbClr val="A6A6A6"/>
          </a:solidFill>
        </p:spPr>
        <p:txBody>
          <a:bodyPr wrap="square" lIns="0" tIns="0" rIns="0" bIns="0" rtlCol="0"/>
          <a:lstStyle/>
          <a:p/>
        </p:txBody>
      </p:sp>
      <p:sp>
        <p:nvSpPr>
          <p:cNvPr id="35" name="object 35"/>
          <p:cNvSpPr/>
          <p:nvPr/>
        </p:nvSpPr>
        <p:spPr>
          <a:xfrm>
            <a:off x="5453253" y="4682109"/>
            <a:ext cx="840105" cy="95250"/>
          </a:xfrm>
          <a:custGeom>
            <a:avLst/>
            <a:gdLst/>
            <a:ahLst/>
            <a:cxnLst/>
            <a:rect l="l" t="t" r="r" b="b"/>
            <a:pathLst>
              <a:path w="840104" h="95250">
                <a:moveTo>
                  <a:pt x="47625" y="0"/>
                </a:moveTo>
                <a:lnTo>
                  <a:pt x="29092" y="3744"/>
                </a:lnTo>
                <a:lnTo>
                  <a:pt x="13954" y="13954"/>
                </a:lnTo>
                <a:lnTo>
                  <a:pt x="3744" y="29092"/>
                </a:lnTo>
                <a:lnTo>
                  <a:pt x="0" y="47625"/>
                </a:lnTo>
                <a:lnTo>
                  <a:pt x="3744" y="66157"/>
                </a:lnTo>
                <a:lnTo>
                  <a:pt x="13954" y="81295"/>
                </a:lnTo>
                <a:lnTo>
                  <a:pt x="29092" y="91505"/>
                </a:lnTo>
                <a:lnTo>
                  <a:pt x="47625" y="95250"/>
                </a:lnTo>
                <a:lnTo>
                  <a:pt x="66157" y="91505"/>
                </a:lnTo>
                <a:lnTo>
                  <a:pt x="81295" y="81295"/>
                </a:lnTo>
                <a:lnTo>
                  <a:pt x="91505" y="66157"/>
                </a:lnTo>
                <a:lnTo>
                  <a:pt x="92042" y="63500"/>
                </a:lnTo>
                <a:lnTo>
                  <a:pt x="47625" y="63500"/>
                </a:lnTo>
                <a:lnTo>
                  <a:pt x="47625" y="31750"/>
                </a:lnTo>
                <a:lnTo>
                  <a:pt x="92042" y="31750"/>
                </a:lnTo>
                <a:lnTo>
                  <a:pt x="91505" y="29092"/>
                </a:lnTo>
                <a:lnTo>
                  <a:pt x="81295" y="13954"/>
                </a:lnTo>
                <a:lnTo>
                  <a:pt x="66157" y="3744"/>
                </a:lnTo>
                <a:lnTo>
                  <a:pt x="47625" y="0"/>
                </a:lnTo>
                <a:close/>
              </a:path>
              <a:path w="840104" h="95250">
                <a:moveTo>
                  <a:pt x="792480" y="0"/>
                </a:moveTo>
                <a:lnTo>
                  <a:pt x="773947" y="3744"/>
                </a:lnTo>
                <a:lnTo>
                  <a:pt x="758809" y="13954"/>
                </a:lnTo>
                <a:lnTo>
                  <a:pt x="748599" y="29092"/>
                </a:lnTo>
                <a:lnTo>
                  <a:pt x="744855" y="47625"/>
                </a:lnTo>
                <a:lnTo>
                  <a:pt x="748599" y="66157"/>
                </a:lnTo>
                <a:lnTo>
                  <a:pt x="758809" y="81295"/>
                </a:lnTo>
                <a:lnTo>
                  <a:pt x="773947" y="91505"/>
                </a:lnTo>
                <a:lnTo>
                  <a:pt x="792480" y="95250"/>
                </a:lnTo>
                <a:lnTo>
                  <a:pt x="811012" y="91505"/>
                </a:lnTo>
                <a:lnTo>
                  <a:pt x="826150" y="81295"/>
                </a:lnTo>
                <a:lnTo>
                  <a:pt x="836360" y="66157"/>
                </a:lnTo>
                <a:lnTo>
                  <a:pt x="836897" y="63500"/>
                </a:lnTo>
                <a:lnTo>
                  <a:pt x="792480" y="63500"/>
                </a:lnTo>
                <a:lnTo>
                  <a:pt x="792480" y="31750"/>
                </a:lnTo>
                <a:lnTo>
                  <a:pt x="836897" y="31750"/>
                </a:lnTo>
                <a:lnTo>
                  <a:pt x="836360" y="29092"/>
                </a:lnTo>
                <a:lnTo>
                  <a:pt x="826150" y="13954"/>
                </a:lnTo>
                <a:lnTo>
                  <a:pt x="811012" y="3744"/>
                </a:lnTo>
                <a:lnTo>
                  <a:pt x="792480" y="0"/>
                </a:lnTo>
                <a:close/>
              </a:path>
              <a:path w="840104" h="95250">
                <a:moveTo>
                  <a:pt x="92042" y="31750"/>
                </a:moveTo>
                <a:lnTo>
                  <a:pt x="47625" y="31750"/>
                </a:lnTo>
                <a:lnTo>
                  <a:pt x="47625" y="63500"/>
                </a:lnTo>
                <a:lnTo>
                  <a:pt x="92042" y="63500"/>
                </a:lnTo>
                <a:lnTo>
                  <a:pt x="95250" y="47625"/>
                </a:lnTo>
                <a:lnTo>
                  <a:pt x="92042" y="31750"/>
                </a:lnTo>
                <a:close/>
              </a:path>
              <a:path w="840104" h="95250">
                <a:moveTo>
                  <a:pt x="748062" y="31750"/>
                </a:moveTo>
                <a:lnTo>
                  <a:pt x="92042" y="31750"/>
                </a:lnTo>
                <a:lnTo>
                  <a:pt x="95250" y="47625"/>
                </a:lnTo>
                <a:lnTo>
                  <a:pt x="92042" y="63500"/>
                </a:lnTo>
                <a:lnTo>
                  <a:pt x="748062" y="63500"/>
                </a:lnTo>
                <a:lnTo>
                  <a:pt x="744855" y="47625"/>
                </a:lnTo>
                <a:lnTo>
                  <a:pt x="748062" y="31750"/>
                </a:lnTo>
                <a:close/>
              </a:path>
              <a:path w="840104" h="95250">
                <a:moveTo>
                  <a:pt x="836897" y="31750"/>
                </a:moveTo>
                <a:lnTo>
                  <a:pt x="792480" y="31750"/>
                </a:lnTo>
                <a:lnTo>
                  <a:pt x="792480" y="63500"/>
                </a:lnTo>
                <a:lnTo>
                  <a:pt x="836897" y="63500"/>
                </a:lnTo>
                <a:lnTo>
                  <a:pt x="840105" y="47625"/>
                </a:lnTo>
                <a:lnTo>
                  <a:pt x="836897" y="31750"/>
                </a:lnTo>
                <a:close/>
              </a:path>
            </a:pathLst>
          </a:custGeom>
          <a:solidFill>
            <a:srgbClr val="A6A6A6"/>
          </a:solidFill>
        </p:spPr>
        <p:txBody>
          <a:bodyPr wrap="square" lIns="0" tIns="0" rIns="0" bIns="0" rtlCol="0"/>
          <a:lstStyle/>
          <a:p/>
        </p:txBody>
      </p:sp>
      <p:sp>
        <p:nvSpPr>
          <p:cNvPr id="36" name="object 36"/>
          <p:cNvSpPr/>
          <p:nvPr/>
        </p:nvSpPr>
        <p:spPr>
          <a:xfrm>
            <a:off x="3232785" y="4237101"/>
            <a:ext cx="533400" cy="95250"/>
          </a:xfrm>
          <a:custGeom>
            <a:avLst/>
            <a:gdLst/>
            <a:ahLst/>
            <a:cxnLst/>
            <a:rect l="l" t="t" r="r" b="b"/>
            <a:pathLst>
              <a:path w="533400" h="95250">
                <a:moveTo>
                  <a:pt x="47625" y="0"/>
                </a:moveTo>
                <a:lnTo>
                  <a:pt x="29092" y="3744"/>
                </a:lnTo>
                <a:lnTo>
                  <a:pt x="13954" y="13954"/>
                </a:lnTo>
                <a:lnTo>
                  <a:pt x="3744" y="29092"/>
                </a:lnTo>
                <a:lnTo>
                  <a:pt x="0" y="47625"/>
                </a:lnTo>
                <a:lnTo>
                  <a:pt x="3744" y="66157"/>
                </a:lnTo>
                <a:lnTo>
                  <a:pt x="13954" y="81295"/>
                </a:lnTo>
                <a:lnTo>
                  <a:pt x="29092" y="91505"/>
                </a:lnTo>
                <a:lnTo>
                  <a:pt x="47625" y="95250"/>
                </a:lnTo>
                <a:lnTo>
                  <a:pt x="66157" y="91505"/>
                </a:lnTo>
                <a:lnTo>
                  <a:pt x="81295" y="81295"/>
                </a:lnTo>
                <a:lnTo>
                  <a:pt x="91505" y="66157"/>
                </a:lnTo>
                <a:lnTo>
                  <a:pt x="92042" y="63500"/>
                </a:lnTo>
                <a:lnTo>
                  <a:pt x="47625" y="63500"/>
                </a:lnTo>
                <a:lnTo>
                  <a:pt x="47625" y="31750"/>
                </a:lnTo>
                <a:lnTo>
                  <a:pt x="92042" y="31750"/>
                </a:lnTo>
                <a:lnTo>
                  <a:pt x="91505" y="29092"/>
                </a:lnTo>
                <a:lnTo>
                  <a:pt x="81295" y="13954"/>
                </a:lnTo>
                <a:lnTo>
                  <a:pt x="66157" y="3744"/>
                </a:lnTo>
                <a:lnTo>
                  <a:pt x="47625" y="0"/>
                </a:lnTo>
                <a:close/>
              </a:path>
              <a:path w="533400" h="95250">
                <a:moveTo>
                  <a:pt x="485648" y="0"/>
                </a:moveTo>
                <a:lnTo>
                  <a:pt x="467115" y="3744"/>
                </a:lnTo>
                <a:lnTo>
                  <a:pt x="451977" y="13954"/>
                </a:lnTo>
                <a:lnTo>
                  <a:pt x="441767" y="29092"/>
                </a:lnTo>
                <a:lnTo>
                  <a:pt x="438023" y="47625"/>
                </a:lnTo>
                <a:lnTo>
                  <a:pt x="441767" y="66157"/>
                </a:lnTo>
                <a:lnTo>
                  <a:pt x="451977" y="81295"/>
                </a:lnTo>
                <a:lnTo>
                  <a:pt x="467115" y="91505"/>
                </a:lnTo>
                <a:lnTo>
                  <a:pt x="485648" y="95250"/>
                </a:lnTo>
                <a:lnTo>
                  <a:pt x="504180" y="91505"/>
                </a:lnTo>
                <a:lnTo>
                  <a:pt x="519318" y="81295"/>
                </a:lnTo>
                <a:lnTo>
                  <a:pt x="529528" y="66157"/>
                </a:lnTo>
                <a:lnTo>
                  <a:pt x="530065" y="63500"/>
                </a:lnTo>
                <a:lnTo>
                  <a:pt x="485648" y="63500"/>
                </a:lnTo>
                <a:lnTo>
                  <a:pt x="485648" y="31750"/>
                </a:lnTo>
                <a:lnTo>
                  <a:pt x="530065" y="31750"/>
                </a:lnTo>
                <a:lnTo>
                  <a:pt x="529528" y="29092"/>
                </a:lnTo>
                <a:lnTo>
                  <a:pt x="519318" y="13954"/>
                </a:lnTo>
                <a:lnTo>
                  <a:pt x="504180" y="3744"/>
                </a:lnTo>
                <a:lnTo>
                  <a:pt x="485648" y="0"/>
                </a:lnTo>
                <a:close/>
              </a:path>
              <a:path w="533400" h="95250">
                <a:moveTo>
                  <a:pt x="92042" y="31750"/>
                </a:moveTo>
                <a:lnTo>
                  <a:pt x="47625" y="31750"/>
                </a:lnTo>
                <a:lnTo>
                  <a:pt x="47625" y="63500"/>
                </a:lnTo>
                <a:lnTo>
                  <a:pt x="92042" y="63500"/>
                </a:lnTo>
                <a:lnTo>
                  <a:pt x="95250" y="47625"/>
                </a:lnTo>
                <a:lnTo>
                  <a:pt x="92042" y="31750"/>
                </a:lnTo>
                <a:close/>
              </a:path>
              <a:path w="533400" h="95250">
                <a:moveTo>
                  <a:pt x="441230" y="31750"/>
                </a:moveTo>
                <a:lnTo>
                  <a:pt x="92042" y="31750"/>
                </a:lnTo>
                <a:lnTo>
                  <a:pt x="95250" y="47625"/>
                </a:lnTo>
                <a:lnTo>
                  <a:pt x="92042" y="63500"/>
                </a:lnTo>
                <a:lnTo>
                  <a:pt x="441230" y="63500"/>
                </a:lnTo>
                <a:lnTo>
                  <a:pt x="438023" y="47625"/>
                </a:lnTo>
                <a:lnTo>
                  <a:pt x="441230" y="31750"/>
                </a:lnTo>
                <a:close/>
              </a:path>
              <a:path w="533400" h="95250">
                <a:moveTo>
                  <a:pt x="530065" y="31750"/>
                </a:moveTo>
                <a:lnTo>
                  <a:pt x="485648" y="31750"/>
                </a:lnTo>
                <a:lnTo>
                  <a:pt x="485648" y="63500"/>
                </a:lnTo>
                <a:lnTo>
                  <a:pt x="530065" y="63500"/>
                </a:lnTo>
                <a:lnTo>
                  <a:pt x="533273" y="47625"/>
                </a:lnTo>
                <a:lnTo>
                  <a:pt x="530065" y="31750"/>
                </a:lnTo>
                <a:close/>
              </a:path>
            </a:pathLst>
          </a:custGeom>
          <a:solidFill>
            <a:srgbClr val="A6A6A6"/>
          </a:solidFill>
        </p:spPr>
        <p:txBody>
          <a:bodyPr wrap="square" lIns="0" tIns="0" rIns="0" bIns="0" rtlCol="0"/>
          <a:lstStyle/>
          <a:p/>
        </p:txBody>
      </p:sp>
      <p:sp>
        <p:nvSpPr>
          <p:cNvPr id="37" name="object 37"/>
          <p:cNvSpPr/>
          <p:nvPr/>
        </p:nvSpPr>
        <p:spPr>
          <a:xfrm>
            <a:off x="3232785" y="5096636"/>
            <a:ext cx="514984" cy="95250"/>
          </a:xfrm>
          <a:custGeom>
            <a:avLst/>
            <a:gdLst/>
            <a:ahLst/>
            <a:cxnLst/>
            <a:rect l="l" t="t" r="r" b="b"/>
            <a:pathLst>
              <a:path w="514985" h="95250">
                <a:moveTo>
                  <a:pt x="47625" y="0"/>
                </a:moveTo>
                <a:lnTo>
                  <a:pt x="29092" y="3744"/>
                </a:lnTo>
                <a:lnTo>
                  <a:pt x="13954" y="13954"/>
                </a:lnTo>
                <a:lnTo>
                  <a:pt x="3744" y="29092"/>
                </a:lnTo>
                <a:lnTo>
                  <a:pt x="0" y="47625"/>
                </a:lnTo>
                <a:lnTo>
                  <a:pt x="3744" y="66157"/>
                </a:lnTo>
                <a:lnTo>
                  <a:pt x="13954" y="81295"/>
                </a:lnTo>
                <a:lnTo>
                  <a:pt x="29092" y="91505"/>
                </a:lnTo>
                <a:lnTo>
                  <a:pt x="47625" y="95250"/>
                </a:lnTo>
                <a:lnTo>
                  <a:pt x="66157" y="91505"/>
                </a:lnTo>
                <a:lnTo>
                  <a:pt x="81295" y="81295"/>
                </a:lnTo>
                <a:lnTo>
                  <a:pt x="91505" y="66157"/>
                </a:lnTo>
                <a:lnTo>
                  <a:pt x="92042" y="63500"/>
                </a:lnTo>
                <a:lnTo>
                  <a:pt x="47625" y="63500"/>
                </a:lnTo>
                <a:lnTo>
                  <a:pt x="47625" y="31750"/>
                </a:lnTo>
                <a:lnTo>
                  <a:pt x="92042" y="31750"/>
                </a:lnTo>
                <a:lnTo>
                  <a:pt x="91505" y="29092"/>
                </a:lnTo>
                <a:lnTo>
                  <a:pt x="81295" y="13954"/>
                </a:lnTo>
                <a:lnTo>
                  <a:pt x="66157" y="3744"/>
                </a:lnTo>
                <a:lnTo>
                  <a:pt x="47625" y="0"/>
                </a:lnTo>
                <a:close/>
              </a:path>
              <a:path w="514985" h="95250">
                <a:moveTo>
                  <a:pt x="466851" y="0"/>
                </a:moveTo>
                <a:lnTo>
                  <a:pt x="448319" y="3744"/>
                </a:lnTo>
                <a:lnTo>
                  <a:pt x="433181" y="13954"/>
                </a:lnTo>
                <a:lnTo>
                  <a:pt x="422971" y="29092"/>
                </a:lnTo>
                <a:lnTo>
                  <a:pt x="419226" y="47625"/>
                </a:lnTo>
                <a:lnTo>
                  <a:pt x="422971" y="66157"/>
                </a:lnTo>
                <a:lnTo>
                  <a:pt x="433181" y="81295"/>
                </a:lnTo>
                <a:lnTo>
                  <a:pt x="448319" y="91505"/>
                </a:lnTo>
                <a:lnTo>
                  <a:pt x="466851" y="95250"/>
                </a:lnTo>
                <a:lnTo>
                  <a:pt x="485384" y="91505"/>
                </a:lnTo>
                <a:lnTo>
                  <a:pt x="500522" y="81295"/>
                </a:lnTo>
                <a:lnTo>
                  <a:pt x="510732" y="66157"/>
                </a:lnTo>
                <a:lnTo>
                  <a:pt x="511269" y="63500"/>
                </a:lnTo>
                <a:lnTo>
                  <a:pt x="466851" y="63500"/>
                </a:lnTo>
                <a:lnTo>
                  <a:pt x="466851" y="31750"/>
                </a:lnTo>
                <a:lnTo>
                  <a:pt x="511269" y="31750"/>
                </a:lnTo>
                <a:lnTo>
                  <a:pt x="510732" y="29092"/>
                </a:lnTo>
                <a:lnTo>
                  <a:pt x="500522" y="13954"/>
                </a:lnTo>
                <a:lnTo>
                  <a:pt x="485384" y="3744"/>
                </a:lnTo>
                <a:lnTo>
                  <a:pt x="466851" y="0"/>
                </a:lnTo>
                <a:close/>
              </a:path>
              <a:path w="514985" h="95250">
                <a:moveTo>
                  <a:pt x="92042" y="31750"/>
                </a:moveTo>
                <a:lnTo>
                  <a:pt x="47625" y="31750"/>
                </a:lnTo>
                <a:lnTo>
                  <a:pt x="47625" y="63500"/>
                </a:lnTo>
                <a:lnTo>
                  <a:pt x="92042" y="63500"/>
                </a:lnTo>
                <a:lnTo>
                  <a:pt x="95250" y="47625"/>
                </a:lnTo>
                <a:lnTo>
                  <a:pt x="92042" y="31750"/>
                </a:lnTo>
                <a:close/>
              </a:path>
              <a:path w="514985" h="95250">
                <a:moveTo>
                  <a:pt x="422434" y="31750"/>
                </a:moveTo>
                <a:lnTo>
                  <a:pt x="92042" y="31750"/>
                </a:lnTo>
                <a:lnTo>
                  <a:pt x="95250" y="47625"/>
                </a:lnTo>
                <a:lnTo>
                  <a:pt x="92042" y="63500"/>
                </a:lnTo>
                <a:lnTo>
                  <a:pt x="422434" y="63500"/>
                </a:lnTo>
                <a:lnTo>
                  <a:pt x="419226" y="47625"/>
                </a:lnTo>
                <a:lnTo>
                  <a:pt x="422434" y="31750"/>
                </a:lnTo>
                <a:close/>
              </a:path>
              <a:path w="514985" h="95250">
                <a:moveTo>
                  <a:pt x="511269" y="31750"/>
                </a:moveTo>
                <a:lnTo>
                  <a:pt x="466851" y="31750"/>
                </a:lnTo>
                <a:lnTo>
                  <a:pt x="466851" y="63500"/>
                </a:lnTo>
                <a:lnTo>
                  <a:pt x="511269" y="63500"/>
                </a:lnTo>
                <a:lnTo>
                  <a:pt x="514476" y="47625"/>
                </a:lnTo>
                <a:lnTo>
                  <a:pt x="511269" y="31750"/>
                </a:lnTo>
                <a:close/>
              </a:path>
            </a:pathLst>
          </a:custGeom>
          <a:solidFill>
            <a:srgbClr val="A6A6A6"/>
          </a:solidFill>
        </p:spPr>
        <p:txBody>
          <a:bodyPr wrap="square" lIns="0" tIns="0" rIns="0" bIns="0" rtlCol="0"/>
          <a:lstStyle/>
          <a:p/>
        </p:txBody>
      </p:sp>
      <p:sp>
        <p:nvSpPr>
          <p:cNvPr id="38" name="object 38"/>
          <p:cNvSpPr/>
          <p:nvPr/>
        </p:nvSpPr>
        <p:spPr>
          <a:xfrm>
            <a:off x="1604565" y="4689036"/>
            <a:ext cx="708025" cy="502920"/>
          </a:xfrm>
          <a:custGeom>
            <a:avLst/>
            <a:gdLst/>
            <a:ahLst/>
            <a:cxnLst/>
            <a:rect l="l" t="t" r="r" b="b"/>
            <a:pathLst>
              <a:path w="708025" h="502920">
                <a:moveTo>
                  <a:pt x="614881" y="444559"/>
                </a:moveTo>
                <a:lnTo>
                  <a:pt x="614041" y="446621"/>
                </a:lnTo>
                <a:lnTo>
                  <a:pt x="613965" y="465306"/>
                </a:lnTo>
                <a:lnTo>
                  <a:pt x="620875" y="482203"/>
                </a:lnTo>
                <a:lnTo>
                  <a:pt x="634190" y="495611"/>
                </a:lnTo>
                <a:lnTo>
                  <a:pt x="651744" y="502781"/>
                </a:lnTo>
                <a:lnTo>
                  <a:pt x="670036" y="502675"/>
                </a:lnTo>
                <a:lnTo>
                  <a:pt x="686946" y="495736"/>
                </a:lnTo>
                <a:lnTo>
                  <a:pt x="700357" y="482403"/>
                </a:lnTo>
                <a:lnTo>
                  <a:pt x="705716" y="469195"/>
                </a:lnTo>
                <a:lnTo>
                  <a:pt x="651843" y="469195"/>
                </a:lnTo>
                <a:lnTo>
                  <a:pt x="614881" y="444559"/>
                </a:lnTo>
                <a:close/>
              </a:path>
              <a:path w="708025" h="502920">
                <a:moveTo>
                  <a:pt x="632495" y="418122"/>
                </a:moveTo>
                <a:lnTo>
                  <a:pt x="620982" y="429571"/>
                </a:lnTo>
                <a:lnTo>
                  <a:pt x="614881" y="444559"/>
                </a:lnTo>
                <a:lnTo>
                  <a:pt x="651843" y="469195"/>
                </a:lnTo>
                <a:lnTo>
                  <a:pt x="669496" y="442779"/>
                </a:lnTo>
                <a:lnTo>
                  <a:pt x="632495" y="418122"/>
                </a:lnTo>
                <a:close/>
              </a:path>
              <a:path w="708025" h="502920">
                <a:moveTo>
                  <a:pt x="669542" y="409193"/>
                </a:moveTo>
                <a:lnTo>
                  <a:pt x="651287" y="409299"/>
                </a:lnTo>
                <a:lnTo>
                  <a:pt x="634390" y="416238"/>
                </a:lnTo>
                <a:lnTo>
                  <a:pt x="632495" y="418122"/>
                </a:lnTo>
                <a:lnTo>
                  <a:pt x="669496" y="442779"/>
                </a:lnTo>
                <a:lnTo>
                  <a:pt x="651843" y="469195"/>
                </a:lnTo>
                <a:lnTo>
                  <a:pt x="705716" y="469195"/>
                </a:lnTo>
                <a:lnTo>
                  <a:pt x="707471" y="464869"/>
                </a:lnTo>
                <a:lnTo>
                  <a:pt x="707358" y="446621"/>
                </a:lnTo>
                <a:lnTo>
                  <a:pt x="700410" y="429754"/>
                </a:lnTo>
                <a:lnTo>
                  <a:pt x="687022" y="416363"/>
                </a:lnTo>
                <a:lnTo>
                  <a:pt x="669542" y="409193"/>
                </a:lnTo>
                <a:close/>
              </a:path>
              <a:path w="708025" h="502920">
                <a:moveTo>
                  <a:pt x="92451" y="58241"/>
                </a:moveTo>
                <a:lnTo>
                  <a:pt x="86312" y="73209"/>
                </a:lnTo>
                <a:lnTo>
                  <a:pt x="74846" y="84610"/>
                </a:lnTo>
                <a:lnTo>
                  <a:pt x="614881" y="444559"/>
                </a:lnTo>
                <a:lnTo>
                  <a:pt x="620982" y="429571"/>
                </a:lnTo>
                <a:lnTo>
                  <a:pt x="632495" y="418122"/>
                </a:lnTo>
                <a:lnTo>
                  <a:pt x="92451" y="58241"/>
                </a:lnTo>
                <a:close/>
              </a:path>
              <a:path w="708025" h="502920">
                <a:moveTo>
                  <a:pt x="55624" y="0"/>
                </a:moveTo>
                <a:lnTo>
                  <a:pt x="7064" y="20377"/>
                </a:lnTo>
                <a:lnTo>
                  <a:pt x="0" y="56112"/>
                </a:lnTo>
                <a:lnTo>
                  <a:pt x="6939" y="73009"/>
                </a:lnTo>
                <a:lnTo>
                  <a:pt x="20272" y="86417"/>
                </a:lnTo>
                <a:lnTo>
                  <a:pt x="37752" y="93587"/>
                </a:lnTo>
                <a:lnTo>
                  <a:pt x="56006" y="93481"/>
                </a:lnTo>
                <a:lnTo>
                  <a:pt x="72903" y="86542"/>
                </a:lnTo>
                <a:lnTo>
                  <a:pt x="74846" y="84610"/>
                </a:lnTo>
                <a:lnTo>
                  <a:pt x="37925" y="60001"/>
                </a:lnTo>
                <a:lnTo>
                  <a:pt x="55451" y="33585"/>
                </a:lnTo>
                <a:lnTo>
                  <a:pt x="91779" y="33585"/>
                </a:lnTo>
                <a:lnTo>
                  <a:pt x="86437" y="20577"/>
                </a:lnTo>
                <a:lnTo>
                  <a:pt x="73104" y="7169"/>
                </a:lnTo>
                <a:lnTo>
                  <a:pt x="55624" y="0"/>
                </a:lnTo>
                <a:close/>
              </a:path>
              <a:path w="708025" h="502920">
                <a:moveTo>
                  <a:pt x="55451" y="33585"/>
                </a:moveTo>
                <a:lnTo>
                  <a:pt x="37925" y="60001"/>
                </a:lnTo>
                <a:lnTo>
                  <a:pt x="74846" y="84610"/>
                </a:lnTo>
                <a:lnTo>
                  <a:pt x="86312" y="73209"/>
                </a:lnTo>
                <a:lnTo>
                  <a:pt x="92451" y="58241"/>
                </a:lnTo>
                <a:lnTo>
                  <a:pt x="55451" y="33585"/>
                </a:lnTo>
                <a:close/>
              </a:path>
              <a:path w="708025" h="502920">
                <a:moveTo>
                  <a:pt x="91779" y="33585"/>
                </a:moveTo>
                <a:lnTo>
                  <a:pt x="55451" y="33585"/>
                </a:lnTo>
                <a:lnTo>
                  <a:pt x="92451" y="58241"/>
                </a:lnTo>
                <a:lnTo>
                  <a:pt x="93481" y="55729"/>
                </a:lnTo>
                <a:lnTo>
                  <a:pt x="93376" y="37474"/>
                </a:lnTo>
                <a:lnTo>
                  <a:pt x="91779" y="33585"/>
                </a:lnTo>
                <a:close/>
              </a:path>
            </a:pathLst>
          </a:custGeom>
          <a:solidFill>
            <a:srgbClr val="A6A6A6"/>
          </a:solidFill>
        </p:spPr>
        <p:txBody>
          <a:bodyPr wrap="square" lIns="0" tIns="0" rIns="0" bIns="0" rtlCol="0"/>
          <a:lstStyle/>
          <a:p/>
        </p:txBody>
      </p:sp>
      <p:sp>
        <p:nvSpPr>
          <p:cNvPr id="39" name="object 39"/>
          <p:cNvSpPr txBox="1"/>
          <p:nvPr/>
        </p:nvSpPr>
        <p:spPr>
          <a:xfrm>
            <a:off x="526795" y="6359916"/>
            <a:ext cx="1859280" cy="142347"/>
          </a:xfrm>
          <a:prstGeom prst="rect">
            <a:avLst/>
          </a:prstGeom>
        </p:spPr>
        <p:txBody>
          <a:bodyPr vert="horz" wrap="square" lIns="0" tIns="19050" rIns="0" bIns="0" rtlCol="0">
            <a:spAutoFit/>
          </a:bodyPr>
          <a:lstStyle/>
          <a:p>
            <a:pPr marL="12700">
              <a:lnSpc>
                <a:spcPct val="100000"/>
              </a:lnSpc>
              <a:spcBef>
                <a:spcPts val="150"/>
              </a:spcBef>
            </a:pPr>
            <a:endParaRPr sz="800">
              <a:latin typeface="微软雅黑" panose="020B0503020204020204" charset="-122"/>
              <a:cs typeface="微软雅黑" panose="020B0503020204020204" charset="-122"/>
            </a:endParaRPr>
          </a:p>
        </p:txBody>
      </p:sp>
      <p:sp>
        <p:nvSpPr>
          <p:cNvPr id="40" name="object 40"/>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41" name="object 41"/>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42" name="object 42"/>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27</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p:nvPr/>
        </p:nvSpPr>
        <p:spPr>
          <a:xfrm>
            <a:off x="923950" y="3085845"/>
            <a:ext cx="729234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Verdana" panose="020B0604030504040204"/>
                <a:cs typeface="Verdana" panose="020B0604030504040204"/>
              </a:rPr>
              <a:t>1.6 </a:t>
            </a:r>
            <a:r>
              <a:rPr sz="2800" b="1" spc="-10" dirty="0">
                <a:solidFill>
                  <a:srgbClr val="F38285"/>
                </a:solidFill>
                <a:latin typeface="Verdana" panose="020B0604030504040204"/>
                <a:cs typeface="Verdana" panose="020B0604030504040204"/>
              </a:rPr>
              <a:t>How </a:t>
            </a:r>
            <a:r>
              <a:rPr sz="2800" b="1" spc="-10" dirty="0">
                <a:solidFill>
                  <a:srgbClr val="FFFFFF"/>
                </a:solidFill>
                <a:latin typeface="Verdana" panose="020B0604030504040204"/>
                <a:cs typeface="Verdana" panose="020B0604030504040204"/>
              </a:rPr>
              <a:t>does </a:t>
            </a:r>
            <a:r>
              <a:rPr sz="2800" b="1" spc="-5" dirty="0">
                <a:solidFill>
                  <a:srgbClr val="FFFFFF"/>
                </a:solidFill>
                <a:latin typeface="Verdana" panose="020B0604030504040204"/>
                <a:cs typeface="Verdana" panose="020B0604030504040204"/>
              </a:rPr>
              <a:t>it help your</a:t>
            </a:r>
            <a:r>
              <a:rPr sz="2800" b="1" spc="105" dirty="0">
                <a:solidFill>
                  <a:srgbClr val="FFFFFF"/>
                </a:solidFill>
                <a:latin typeface="Verdana" panose="020B0604030504040204"/>
                <a:cs typeface="Verdana" panose="020B0604030504040204"/>
              </a:rPr>
              <a:t> </a:t>
            </a:r>
            <a:r>
              <a:rPr sz="2800" b="1" spc="-10" dirty="0">
                <a:solidFill>
                  <a:srgbClr val="FFFFFF"/>
                </a:solidFill>
                <a:latin typeface="Verdana" panose="020B0604030504040204"/>
                <a:cs typeface="Verdana" panose="020B0604030504040204"/>
              </a:rPr>
              <a:t>company?</a:t>
            </a:r>
            <a:endParaRPr sz="2800">
              <a:latin typeface="Verdana" panose="020B0604030504040204"/>
              <a:cs typeface="Verdana" panose="020B0604030504040204"/>
            </a:endParaRPr>
          </a:p>
        </p:txBody>
      </p:sp>
      <p:sp>
        <p:nvSpPr>
          <p:cNvPr id="6" name="object 6"/>
          <p:cNvSpPr txBox="1"/>
          <p:nvPr/>
        </p:nvSpPr>
        <p:spPr>
          <a:xfrm>
            <a:off x="2811017" y="3649726"/>
            <a:ext cx="3521710"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38285"/>
                </a:solidFill>
                <a:latin typeface="Verdana" panose="020B0604030504040204"/>
                <a:cs typeface="Verdana" panose="020B0604030504040204"/>
              </a:rPr>
              <a:t>DevOps</a:t>
            </a:r>
            <a:r>
              <a:rPr sz="1800" b="1" dirty="0">
                <a:solidFill>
                  <a:srgbClr val="F38285"/>
                </a:solidFill>
                <a:latin typeface="微软雅黑" panose="020B0503020204020204" charset="-122"/>
                <a:cs typeface="微软雅黑" panose="020B0503020204020204" charset="-122"/>
              </a:rPr>
              <a:t>给企业带来了哪些改变？</a:t>
            </a:r>
            <a:endParaRPr sz="1800">
              <a:latin typeface="微软雅黑" panose="020B0503020204020204" charset="-122"/>
              <a:cs typeface="微软雅黑" panose="020B050302020402020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28</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p:nvPr/>
        </p:nvSpPr>
        <p:spPr>
          <a:xfrm>
            <a:off x="1115567" y="4005071"/>
            <a:ext cx="573405" cy="1821180"/>
          </a:xfrm>
          <a:custGeom>
            <a:avLst/>
            <a:gdLst/>
            <a:ahLst/>
            <a:cxnLst/>
            <a:rect l="l" t="t" r="r" b="b"/>
            <a:pathLst>
              <a:path w="573405" h="1821179">
                <a:moveTo>
                  <a:pt x="573024" y="0"/>
                </a:moveTo>
                <a:lnTo>
                  <a:pt x="0" y="0"/>
                </a:lnTo>
                <a:lnTo>
                  <a:pt x="0" y="1821179"/>
                </a:lnTo>
                <a:lnTo>
                  <a:pt x="573024" y="1821179"/>
                </a:lnTo>
                <a:lnTo>
                  <a:pt x="573024" y="0"/>
                </a:lnTo>
                <a:close/>
              </a:path>
            </a:pathLst>
          </a:custGeom>
          <a:solidFill>
            <a:srgbClr val="B1D234"/>
          </a:solidFill>
        </p:spPr>
        <p:txBody>
          <a:bodyPr wrap="square" lIns="0" tIns="0" rIns="0" bIns="0" rtlCol="0"/>
          <a:lstStyle/>
          <a:p/>
        </p:txBody>
      </p:sp>
      <p:sp>
        <p:nvSpPr>
          <p:cNvPr id="8" name="object 8"/>
          <p:cNvSpPr/>
          <p:nvPr/>
        </p:nvSpPr>
        <p:spPr>
          <a:xfrm>
            <a:off x="2031492" y="4123944"/>
            <a:ext cx="573405" cy="1702435"/>
          </a:xfrm>
          <a:custGeom>
            <a:avLst/>
            <a:gdLst/>
            <a:ahLst/>
            <a:cxnLst/>
            <a:rect l="l" t="t" r="r" b="b"/>
            <a:pathLst>
              <a:path w="573405" h="1702435">
                <a:moveTo>
                  <a:pt x="573024" y="0"/>
                </a:moveTo>
                <a:lnTo>
                  <a:pt x="0" y="0"/>
                </a:lnTo>
                <a:lnTo>
                  <a:pt x="0" y="1702308"/>
                </a:lnTo>
                <a:lnTo>
                  <a:pt x="573024" y="1702308"/>
                </a:lnTo>
                <a:lnTo>
                  <a:pt x="573024" y="0"/>
                </a:lnTo>
                <a:close/>
              </a:path>
            </a:pathLst>
          </a:custGeom>
          <a:solidFill>
            <a:srgbClr val="B1D234"/>
          </a:solidFill>
        </p:spPr>
        <p:txBody>
          <a:bodyPr wrap="square" lIns="0" tIns="0" rIns="0" bIns="0" rtlCol="0"/>
          <a:lstStyle/>
          <a:p/>
        </p:txBody>
      </p:sp>
      <p:sp>
        <p:nvSpPr>
          <p:cNvPr id="9" name="object 9"/>
          <p:cNvSpPr/>
          <p:nvPr/>
        </p:nvSpPr>
        <p:spPr>
          <a:xfrm>
            <a:off x="2947416" y="4297679"/>
            <a:ext cx="573405" cy="1529080"/>
          </a:xfrm>
          <a:custGeom>
            <a:avLst/>
            <a:gdLst/>
            <a:ahLst/>
            <a:cxnLst/>
            <a:rect l="l" t="t" r="r" b="b"/>
            <a:pathLst>
              <a:path w="573404" h="1529079">
                <a:moveTo>
                  <a:pt x="573023" y="0"/>
                </a:moveTo>
                <a:lnTo>
                  <a:pt x="0" y="0"/>
                </a:lnTo>
                <a:lnTo>
                  <a:pt x="0" y="1528572"/>
                </a:lnTo>
                <a:lnTo>
                  <a:pt x="573023" y="1528572"/>
                </a:lnTo>
                <a:lnTo>
                  <a:pt x="573023" y="0"/>
                </a:lnTo>
                <a:close/>
              </a:path>
            </a:pathLst>
          </a:custGeom>
          <a:solidFill>
            <a:srgbClr val="B1D234"/>
          </a:solidFill>
        </p:spPr>
        <p:txBody>
          <a:bodyPr wrap="square" lIns="0" tIns="0" rIns="0" bIns="0" rtlCol="0"/>
          <a:lstStyle/>
          <a:p/>
        </p:txBody>
      </p:sp>
      <p:sp>
        <p:nvSpPr>
          <p:cNvPr id="10" name="object 10"/>
          <p:cNvSpPr/>
          <p:nvPr/>
        </p:nvSpPr>
        <p:spPr>
          <a:xfrm>
            <a:off x="3863340" y="4562855"/>
            <a:ext cx="573405" cy="1263650"/>
          </a:xfrm>
          <a:custGeom>
            <a:avLst/>
            <a:gdLst/>
            <a:ahLst/>
            <a:cxnLst/>
            <a:rect l="l" t="t" r="r" b="b"/>
            <a:pathLst>
              <a:path w="573404" h="1263650">
                <a:moveTo>
                  <a:pt x="573024" y="0"/>
                </a:moveTo>
                <a:lnTo>
                  <a:pt x="0" y="0"/>
                </a:lnTo>
                <a:lnTo>
                  <a:pt x="0" y="1263396"/>
                </a:lnTo>
                <a:lnTo>
                  <a:pt x="573024" y="1263396"/>
                </a:lnTo>
                <a:lnTo>
                  <a:pt x="573024" y="0"/>
                </a:lnTo>
                <a:close/>
              </a:path>
            </a:pathLst>
          </a:custGeom>
          <a:solidFill>
            <a:srgbClr val="B1D234"/>
          </a:solidFill>
        </p:spPr>
        <p:txBody>
          <a:bodyPr wrap="square" lIns="0" tIns="0" rIns="0" bIns="0" rtlCol="0"/>
          <a:lstStyle/>
          <a:p/>
        </p:txBody>
      </p:sp>
      <p:sp>
        <p:nvSpPr>
          <p:cNvPr id="11" name="object 11"/>
          <p:cNvSpPr/>
          <p:nvPr/>
        </p:nvSpPr>
        <p:spPr>
          <a:xfrm>
            <a:off x="4779264" y="4739640"/>
            <a:ext cx="573405" cy="1087120"/>
          </a:xfrm>
          <a:custGeom>
            <a:avLst/>
            <a:gdLst/>
            <a:ahLst/>
            <a:cxnLst/>
            <a:rect l="l" t="t" r="r" b="b"/>
            <a:pathLst>
              <a:path w="573404" h="1087120">
                <a:moveTo>
                  <a:pt x="573024" y="0"/>
                </a:moveTo>
                <a:lnTo>
                  <a:pt x="0" y="0"/>
                </a:lnTo>
                <a:lnTo>
                  <a:pt x="0" y="1086612"/>
                </a:lnTo>
                <a:lnTo>
                  <a:pt x="573024" y="1086612"/>
                </a:lnTo>
                <a:lnTo>
                  <a:pt x="573024" y="0"/>
                </a:lnTo>
                <a:close/>
              </a:path>
            </a:pathLst>
          </a:custGeom>
          <a:solidFill>
            <a:srgbClr val="B1D234"/>
          </a:solidFill>
        </p:spPr>
        <p:txBody>
          <a:bodyPr wrap="square" lIns="0" tIns="0" rIns="0" bIns="0" rtlCol="0"/>
          <a:lstStyle/>
          <a:p/>
        </p:txBody>
      </p:sp>
      <p:sp>
        <p:nvSpPr>
          <p:cNvPr id="12" name="object 12"/>
          <p:cNvSpPr/>
          <p:nvPr/>
        </p:nvSpPr>
        <p:spPr>
          <a:xfrm>
            <a:off x="5695188" y="4768596"/>
            <a:ext cx="571500" cy="1057910"/>
          </a:xfrm>
          <a:custGeom>
            <a:avLst/>
            <a:gdLst/>
            <a:ahLst/>
            <a:cxnLst/>
            <a:rect l="l" t="t" r="r" b="b"/>
            <a:pathLst>
              <a:path w="571500" h="1057910">
                <a:moveTo>
                  <a:pt x="571500" y="0"/>
                </a:moveTo>
                <a:lnTo>
                  <a:pt x="0" y="0"/>
                </a:lnTo>
                <a:lnTo>
                  <a:pt x="0" y="1057655"/>
                </a:lnTo>
                <a:lnTo>
                  <a:pt x="571500" y="1057655"/>
                </a:lnTo>
                <a:lnTo>
                  <a:pt x="571500" y="0"/>
                </a:lnTo>
                <a:close/>
              </a:path>
            </a:pathLst>
          </a:custGeom>
          <a:solidFill>
            <a:srgbClr val="B1D234"/>
          </a:solidFill>
        </p:spPr>
        <p:txBody>
          <a:bodyPr wrap="square" lIns="0" tIns="0" rIns="0" bIns="0" rtlCol="0"/>
          <a:lstStyle/>
          <a:p/>
        </p:txBody>
      </p:sp>
      <p:sp>
        <p:nvSpPr>
          <p:cNvPr id="13" name="object 13"/>
          <p:cNvSpPr/>
          <p:nvPr/>
        </p:nvSpPr>
        <p:spPr>
          <a:xfrm>
            <a:off x="6611111" y="4799076"/>
            <a:ext cx="571500" cy="1027430"/>
          </a:xfrm>
          <a:custGeom>
            <a:avLst/>
            <a:gdLst/>
            <a:ahLst/>
            <a:cxnLst/>
            <a:rect l="l" t="t" r="r" b="b"/>
            <a:pathLst>
              <a:path w="571500" h="1027429">
                <a:moveTo>
                  <a:pt x="571500" y="0"/>
                </a:moveTo>
                <a:lnTo>
                  <a:pt x="0" y="0"/>
                </a:lnTo>
                <a:lnTo>
                  <a:pt x="0" y="1027176"/>
                </a:lnTo>
                <a:lnTo>
                  <a:pt x="571500" y="1027176"/>
                </a:lnTo>
                <a:lnTo>
                  <a:pt x="571500" y="0"/>
                </a:lnTo>
                <a:close/>
              </a:path>
            </a:pathLst>
          </a:custGeom>
          <a:solidFill>
            <a:srgbClr val="B1D234"/>
          </a:solidFill>
        </p:spPr>
        <p:txBody>
          <a:bodyPr wrap="square" lIns="0" tIns="0" rIns="0" bIns="0" rtlCol="0"/>
          <a:lstStyle/>
          <a:p/>
        </p:txBody>
      </p:sp>
      <p:sp>
        <p:nvSpPr>
          <p:cNvPr id="14" name="object 14"/>
          <p:cNvSpPr/>
          <p:nvPr/>
        </p:nvSpPr>
        <p:spPr>
          <a:xfrm>
            <a:off x="7527035" y="5327903"/>
            <a:ext cx="571500" cy="498475"/>
          </a:xfrm>
          <a:custGeom>
            <a:avLst/>
            <a:gdLst/>
            <a:ahLst/>
            <a:cxnLst/>
            <a:rect l="l" t="t" r="r" b="b"/>
            <a:pathLst>
              <a:path w="571500" h="498475">
                <a:moveTo>
                  <a:pt x="571500" y="0"/>
                </a:moveTo>
                <a:lnTo>
                  <a:pt x="0" y="0"/>
                </a:lnTo>
                <a:lnTo>
                  <a:pt x="0" y="498348"/>
                </a:lnTo>
                <a:lnTo>
                  <a:pt x="571500" y="498348"/>
                </a:lnTo>
                <a:lnTo>
                  <a:pt x="571500" y="0"/>
                </a:lnTo>
                <a:close/>
              </a:path>
            </a:pathLst>
          </a:custGeom>
          <a:solidFill>
            <a:srgbClr val="B1D234"/>
          </a:solidFill>
        </p:spPr>
        <p:txBody>
          <a:bodyPr wrap="square" lIns="0" tIns="0" rIns="0" bIns="0" rtlCol="0"/>
          <a:lstStyle/>
          <a:p/>
        </p:txBody>
      </p:sp>
      <p:sp>
        <p:nvSpPr>
          <p:cNvPr id="15" name="object 15"/>
          <p:cNvSpPr/>
          <p:nvPr/>
        </p:nvSpPr>
        <p:spPr>
          <a:xfrm>
            <a:off x="943355" y="5826252"/>
            <a:ext cx="7327900" cy="0"/>
          </a:xfrm>
          <a:custGeom>
            <a:avLst/>
            <a:gdLst/>
            <a:ahLst/>
            <a:cxnLst/>
            <a:rect l="l" t="t" r="r" b="b"/>
            <a:pathLst>
              <a:path w="7327900">
                <a:moveTo>
                  <a:pt x="0" y="0"/>
                </a:moveTo>
                <a:lnTo>
                  <a:pt x="7327392" y="0"/>
                </a:lnTo>
              </a:path>
            </a:pathLst>
          </a:custGeom>
          <a:ln w="3175">
            <a:solidFill>
              <a:srgbClr val="7E7E7E"/>
            </a:solidFill>
          </a:ln>
        </p:spPr>
        <p:txBody>
          <a:bodyPr wrap="square" lIns="0" tIns="0" rIns="0" bIns="0" rtlCol="0"/>
          <a:lstStyle/>
          <a:p/>
        </p:txBody>
      </p:sp>
      <p:sp>
        <p:nvSpPr>
          <p:cNvPr id="16" name="object 16"/>
          <p:cNvSpPr txBox="1"/>
          <p:nvPr/>
        </p:nvSpPr>
        <p:spPr>
          <a:xfrm>
            <a:off x="1204975" y="3751834"/>
            <a:ext cx="3140075" cy="735330"/>
          </a:xfrm>
          <a:prstGeom prst="rect">
            <a:avLst/>
          </a:prstGeom>
        </p:spPr>
        <p:txBody>
          <a:bodyPr vert="horz" wrap="square" lIns="0" tIns="12065" rIns="0" bIns="0" rtlCol="0">
            <a:spAutoFit/>
          </a:bodyPr>
          <a:lstStyle/>
          <a:p>
            <a:pPr marL="12700">
              <a:lnSpc>
                <a:spcPts val="1065"/>
              </a:lnSpc>
              <a:spcBef>
                <a:spcPts val="95"/>
              </a:spcBef>
            </a:pPr>
            <a:r>
              <a:rPr sz="1000" spc="-5" dirty="0">
                <a:solidFill>
                  <a:srgbClr val="585858"/>
                </a:solidFill>
                <a:latin typeface="微软雅黑" panose="020B0503020204020204" charset="-122"/>
                <a:cs typeface="微软雅黑" panose="020B0503020204020204" charset="-122"/>
              </a:rPr>
              <a:t>58.5%</a:t>
            </a:r>
            <a:endParaRPr sz="1000">
              <a:latin typeface="微软雅黑" panose="020B0503020204020204" charset="-122"/>
              <a:cs typeface="微软雅黑" panose="020B0503020204020204" charset="-122"/>
            </a:endParaRPr>
          </a:p>
          <a:p>
            <a:pPr marL="928370">
              <a:lnSpc>
                <a:spcPts val="1065"/>
              </a:lnSpc>
            </a:pPr>
            <a:r>
              <a:rPr sz="1000" spc="-5" dirty="0">
                <a:solidFill>
                  <a:srgbClr val="585858"/>
                </a:solidFill>
                <a:latin typeface="微软雅黑" panose="020B0503020204020204" charset="-122"/>
                <a:cs typeface="微软雅黑" panose="020B0503020204020204" charset="-122"/>
              </a:rPr>
              <a:t>54.7%</a:t>
            </a:r>
            <a:endParaRPr sz="1000">
              <a:latin typeface="微软雅黑" panose="020B0503020204020204" charset="-122"/>
              <a:cs typeface="微软雅黑" panose="020B0503020204020204" charset="-122"/>
            </a:endParaRPr>
          </a:p>
          <a:p>
            <a:pPr marL="1844675">
              <a:lnSpc>
                <a:spcPct val="100000"/>
              </a:lnSpc>
              <a:spcBef>
                <a:spcPts val="170"/>
              </a:spcBef>
            </a:pPr>
            <a:r>
              <a:rPr sz="1000" spc="-5" dirty="0">
                <a:solidFill>
                  <a:srgbClr val="585858"/>
                </a:solidFill>
                <a:latin typeface="微软雅黑" panose="020B0503020204020204" charset="-122"/>
                <a:cs typeface="微软雅黑" panose="020B0503020204020204" charset="-122"/>
              </a:rPr>
              <a:t>49.1%</a:t>
            </a:r>
            <a:endParaRPr sz="1000">
              <a:latin typeface="微软雅黑" panose="020B0503020204020204" charset="-122"/>
              <a:cs typeface="微软雅黑" panose="020B0503020204020204" charset="-122"/>
            </a:endParaRPr>
          </a:p>
          <a:p>
            <a:pPr marR="5080" algn="r">
              <a:lnSpc>
                <a:spcPct val="100000"/>
              </a:lnSpc>
              <a:spcBef>
                <a:spcPts val="885"/>
              </a:spcBef>
            </a:pPr>
            <a:r>
              <a:rPr sz="1000" spc="-5" dirty="0">
                <a:solidFill>
                  <a:srgbClr val="585858"/>
                </a:solidFill>
                <a:latin typeface="微软雅黑" panose="020B0503020204020204" charset="-122"/>
                <a:cs typeface="微软雅黑" panose="020B0503020204020204" charset="-122"/>
              </a:rPr>
              <a:t>40.6%</a:t>
            </a:r>
            <a:endParaRPr sz="1000">
              <a:latin typeface="微软雅黑" panose="020B0503020204020204" charset="-122"/>
              <a:cs typeface="微软雅黑" panose="020B0503020204020204" charset="-122"/>
            </a:endParaRPr>
          </a:p>
        </p:txBody>
      </p:sp>
      <p:sp>
        <p:nvSpPr>
          <p:cNvPr id="17" name="object 17"/>
          <p:cNvSpPr txBox="1"/>
          <p:nvPr/>
        </p:nvSpPr>
        <p:spPr>
          <a:xfrm>
            <a:off x="4868926" y="4487036"/>
            <a:ext cx="39243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34.9%</a:t>
            </a:r>
            <a:endParaRPr sz="1000">
              <a:latin typeface="微软雅黑" panose="020B0503020204020204" charset="-122"/>
              <a:cs typeface="微软雅黑" panose="020B0503020204020204" charset="-122"/>
            </a:endParaRPr>
          </a:p>
        </p:txBody>
      </p:sp>
      <p:sp>
        <p:nvSpPr>
          <p:cNvPr id="18" name="object 18"/>
          <p:cNvSpPr txBox="1"/>
          <p:nvPr/>
        </p:nvSpPr>
        <p:spPr>
          <a:xfrm>
            <a:off x="5784850" y="4515103"/>
            <a:ext cx="39243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34.0%</a:t>
            </a:r>
            <a:endParaRPr sz="1000">
              <a:latin typeface="微软雅黑" panose="020B0503020204020204" charset="-122"/>
              <a:cs typeface="微软雅黑" panose="020B0503020204020204" charset="-122"/>
            </a:endParaRPr>
          </a:p>
        </p:txBody>
      </p:sp>
      <p:sp>
        <p:nvSpPr>
          <p:cNvPr id="19" name="object 19"/>
          <p:cNvSpPr txBox="1"/>
          <p:nvPr/>
        </p:nvSpPr>
        <p:spPr>
          <a:xfrm>
            <a:off x="6700773" y="4546219"/>
            <a:ext cx="39243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33.0%</a:t>
            </a:r>
            <a:endParaRPr sz="1000">
              <a:latin typeface="微软雅黑" panose="020B0503020204020204" charset="-122"/>
              <a:cs typeface="微软雅黑" panose="020B0503020204020204" charset="-122"/>
            </a:endParaRPr>
          </a:p>
        </p:txBody>
      </p:sp>
      <p:sp>
        <p:nvSpPr>
          <p:cNvPr id="20" name="object 20"/>
          <p:cNvSpPr txBox="1"/>
          <p:nvPr/>
        </p:nvSpPr>
        <p:spPr>
          <a:xfrm>
            <a:off x="7616697" y="5075682"/>
            <a:ext cx="39243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16.0%</a:t>
            </a:r>
            <a:endParaRPr sz="1000">
              <a:latin typeface="微软雅黑" panose="020B0503020204020204" charset="-122"/>
              <a:cs typeface="微软雅黑" panose="020B0503020204020204" charset="-122"/>
            </a:endParaRPr>
          </a:p>
        </p:txBody>
      </p:sp>
      <p:graphicFrame>
        <p:nvGraphicFramePr>
          <p:cNvPr id="21" name="object 21"/>
          <p:cNvGraphicFramePr>
            <a:graphicFrameLocks noGrp="1"/>
          </p:cNvGraphicFramePr>
          <p:nvPr/>
        </p:nvGraphicFramePr>
        <p:xfrm>
          <a:off x="1116736" y="5943870"/>
          <a:ext cx="7110092" cy="384878"/>
        </p:xfrm>
        <a:graphic>
          <a:graphicData uri="http://schemas.openxmlformats.org/drawingml/2006/table">
            <a:tbl>
              <a:tblPr firstRow="1" bandRow="1">
                <a:tableStyleId>{2D5ABB26-0587-4C30-8999-92F81FD0307C}</a:tableStyleId>
              </a:tblPr>
              <a:tblGrid>
                <a:gridCol w="742950"/>
                <a:gridCol w="916305"/>
                <a:gridCol w="916305"/>
                <a:gridCol w="916305"/>
                <a:gridCol w="916304"/>
                <a:gridCol w="916304"/>
                <a:gridCol w="852804"/>
                <a:gridCol w="932815"/>
              </a:tblGrid>
              <a:tr h="192439">
                <a:tc>
                  <a:txBody>
                    <a:bodyPr/>
                    <a:lstStyle/>
                    <a:p>
                      <a:pPr marL="31750">
                        <a:lnSpc>
                          <a:spcPct val="100000"/>
                        </a:lnSpc>
                        <a:spcBef>
                          <a:spcPts val="50"/>
                        </a:spcBef>
                      </a:pPr>
                      <a:r>
                        <a:rPr sz="1000" spc="-5" dirty="0">
                          <a:solidFill>
                            <a:srgbClr val="585858"/>
                          </a:solidFill>
                          <a:latin typeface="微软雅黑" panose="020B0503020204020204" charset="-122"/>
                          <a:cs typeface="微软雅黑" panose="020B0503020204020204" charset="-122"/>
                        </a:rPr>
                        <a:t>提高开发</a:t>
                      </a:r>
                      <a:endParaRPr sz="1000">
                        <a:latin typeface="微软雅黑" panose="020B0503020204020204" charset="-122"/>
                        <a:cs typeface="微软雅黑" panose="020B0503020204020204" charset="-122"/>
                      </a:endParaRPr>
                    </a:p>
                  </a:txBody>
                  <a:tcPr marL="0" marR="0" marT="6350" marB="0"/>
                </a:tc>
                <a:tc>
                  <a:txBody>
                    <a:bodyPr/>
                    <a:lstStyle/>
                    <a:p>
                      <a:pPr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提高产品</a:t>
                      </a:r>
                      <a:endParaRPr sz="1000">
                        <a:latin typeface="微软雅黑" panose="020B0503020204020204" charset="-122"/>
                        <a:cs typeface="微软雅黑" panose="020B0503020204020204" charset="-122"/>
                      </a:endParaRPr>
                    </a:p>
                  </a:txBody>
                  <a:tcPr marL="0" marR="0" marT="6350" marB="0"/>
                </a:tc>
                <a:tc>
                  <a:txBody>
                    <a:bodyPr/>
                    <a:lstStyle/>
                    <a:p>
                      <a:pPr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提高用户</a:t>
                      </a:r>
                      <a:endParaRPr sz="1000">
                        <a:latin typeface="微软雅黑" panose="020B0503020204020204" charset="-122"/>
                        <a:cs typeface="微软雅黑" panose="020B0503020204020204" charset="-122"/>
                      </a:endParaRPr>
                    </a:p>
                  </a:txBody>
                  <a:tcPr marL="0" marR="0" marT="6350" marB="0"/>
                </a:tc>
                <a:tc>
                  <a:txBody>
                    <a:bodyPr/>
                    <a:lstStyle/>
                    <a:p>
                      <a:pPr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提高团队</a:t>
                      </a:r>
                      <a:endParaRPr sz="1000">
                        <a:latin typeface="微软雅黑" panose="020B0503020204020204" charset="-122"/>
                        <a:cs typeface="微软雅黑" panose="020B0503020204020204" charset="-122"/>
                      </a:endParaRPr>
                    </a:p>
                  </a:txBody>
                  <a:tcPr marL="0" marR="0" marT="6350" marB="0"/>
                </a:tc>
                <a:tc>
                  <a:txBody>
                    <a:bodyPr/>
                    <a:lstStyle/>
                    <a:p>
                      <a:pPr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降低部门</a:t>
                      </a:r>
                      <a:endParaRPr sz="1000">
                        <a:latin typeface="微软雅黑" panose="020B0503020204020204" charset="-122"/>
                        <a:cs typeface="微软雅黑" panose="020B0503020204020204" charset="-122"/>
                      </a:endParaRPr>
                    </a:p>
                  </a:txBody>
                  <a:tcPr marL="0" marR="0" marT="6350" marB="0"/>
                </a:tc>
                <a:tc>
                  <a:txBody>
                    <a:bodyPr/>
                    <a:lstStyle/>
                    <a:p>
                      <a:pPr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提高交付</a:t>
                      </a:r>
                      <a:endParaRPr sz="1000">
                        <a:latin typeface="微软雅黑" panose="020B0503020204020204" charset="-122"/>
                        <a:cs typeface="微软雅黑" panose="020B0503020204020204" charset="-122"/>
                      </a:endParaRPr>
                    </a:p>
                  </a:txBody>
                  <a:tcPr marL="0" marR="0" marT="6350" marB="0"/>
                </a:tc>
                <a:tc>
                  <a:txBody>
                    <a:bodyPr/>
                    <a:lstStyle/>
                    <a:p>
                      <a:pPr marR="133985" algn="r">
                        <a:lnSpc>
                          <a:spcPct val="100000"/>
                        </a:lnSpc>
                        <a:spcBef>
                          <a:spcPts val="50"/>
                        </a:spcBef>
                      </a:pPr>
                      <a:r>
                        <a:rPr sz="1000" dirty="0">
                          <a:solidFill>
                            <a:srgbClr val="585858"/>
                          </a:solidFill>
                          <a:latin typeface="微软雅黑" panose="020B0503020204020204" charset="-122"/>
                          <a:cs typeface="微软雅黑" panose="020B0503020204020204" charset="-122"/>
                        </a:rPr>
                        <a:t>提高工作</a:t>
                      </a:r>
                      <a:endParaRPr sz="1000">
                        <a:latin typeface="微软雅黑" panose="020B0503020204020204" charset="-122"/>
                        <a:cs typeface="微软雅黑" panose="020B0503020204020204" charset="-122"/>
                      </a:endParaRPr>
                    </a:p>
                  </a:txBody>
                  <a:tcPr marL="0" marR="0" marT="6350" marB="0"/>
                </a:tc>
                <a:tc>
                  <a:txBody>
                    <a:bodyPr/>
                    <a:lstStyle/>
                    <a:p>
                      <a:pPr marL="111125"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为部门管理</a:t>
                      </a:r>
                      <a:endParaRPr sz="1000">
                        <a:latin typeface="微软雅黑" panose="020B0503020204020204" charset="-122"/>
                        <a:cs typeface="微软雅黑" panose="020B0503020204020204" charset="-122"/>
                      </a:endParaRPr>
                    </a:p>
                  </a:txBody>
                  <a:tcPr marL="0" marR="0" marT="6350" marB="0"/>
                </a:tc>
              </a:tr>
              <a:tr h="192439">
                <a:tc>
                  <a:txBody>
                    <a:bodyPr/>
                    <a:lstStyle/>
                    <a:p>
                      <a:pPr marL="31750">
                        <a:lnSpc>
                          <a:spcPts val="1160"/>
                        </a:lnSpc>
                        <a:spcBef>
                          <a:spcPts val="255"/>
                        </a:spcBef>
                      </a:pPr>
                      <a:r>
                        <a:rPr sz="1000" spc="-5" dirty="0">
                          <a:solidFill>
                            <a:srgbClr val="585858"/>
                          </a:solidFill>
                          <a:latin typeface="微软雅黑" panose="020B0503020204020204" charset="-122"/>
                          <a:cs typeface="微软雅黑" panose="020B0503020204020204" charset="-122"/>
                        </a:rPr>
                        <a:t>运维效率</a:t>
                      </a:r>
                      <a:endParaRPr sz="1000">
                        <a:latin typeface="微软雅黑" panose="020B0503020204020204" charset="-122"/>
                        <a:cs typeface="微软雅黑" panose="020B0503020204020204" charset="-122"/>
                      </a:endParaRPr>
                    </a:p>
                  </a:txBody>
                  <a:tcPr marL="0" marR="0" marT="32384" marB="0"/>
                </a:tc>
                <a:tc>
                  <a:txBody>
                    <a:bodyPr/>
                    <a:lstStyle/>
                    <a:p>
                      <a:pPr algn="ctr">
                        <a:lnSpc>
                          <a:spcPts val="1160"/>
                        </a:lnSpc>
                        <a:spcBef>
                          <a:spcPts val="255"/>
                        </a:spcBef>
                      </a:pPr>
                      <a:r>
                        <a:rPr sz="1000" spc="-5" dirty="0">
                          <a:solidFill>
                            <a:srgbClr val="585858"/>
                          </a:solidFill>
                          <a:latin typeface="微软雅黑" panose="020B0503020204020204" charset="-122"/>
                          <a:cs typeface="微软雅黑" panose="020B0503020204020204" charset="-122"/>
                        </a:rPr>
                        <a:t>质量</a:t>
                      </a:r>
                      <a:endParaRPr sz="1000">
                        <a:latin typeface="微软雅黑" panose="020B0503020204020204" charset="-122"/>
                        <a:cs typeface="微软雅黑" panose="020B0503020204020204" charset="-122"/>
                      </a:endParaRPr>
                    </a:p>
                  </a:txBody>
                  <a:tcPr marL="0" marR="0" marT="32384" marB="0"/>
                </a:tc>
                <a:tc>
                  <a:txBody>
                    <a:bodyPr/>
                    <a:lstStyle/>
                    <a:p>
                      <a:pPr marL="1270" algn="ctr">
                        <a:lnSpc>
                          <a:spcPts val="1160"/>
                        </a:lnSpc>
                        <a:spcBef>
                          <a:spcPts val="255"/>
                        </a:spcBef>
                      </a:pPr>
                      <a:r>
                        <a:rPr sz="1000" spc="-5" dirty="0">
                          <a:solidFill>
                            <a:srgbClr val="585858"/>
                          </a:solidFill>
                          <a:latin typeface="微软雅黑" panose="020B0503020204020204" charset="-122"/>
                          <a:cs typeface="微软雅黑" panose="020B0503020204020204" charset="-122"/>
                        </a:rPr>
                        <a:t>满意度</a:t>
                      </a:r>
                      <a:endParaRPr sz="1000">
                        <a:latin typeface="微软雅黑" panose="020B0503020204020204" charset="-122"/>
                        <a:cs typeface="微软雅黑" panose="020B0503020204020204" charset="-122"/>
                      </a:endParaRPr>
                    </a:p>
                  </a:txBody>
                  <a:tcPr marL="0" marR="0" marT="32384" marB="0"/>
                </a:tc>
                <a:tc>
                  <a:txBody>
                    <a:bodyPr/>
                    <a:lstStyle/>
                    <a:p>
                      <a:pPr algn="ctr">
                        <a:lnSpc>
                          <a:spcPts val="1160"/>
                        </a:lnSpc>
                        <a:spcBef>
                          <a:spcPts val="255"/>
                        </a:spcBef>
                      </a:pPr>
                      <a:r>
                        <a:rPr sz="1000" spc="-5" dirty="0">
                          <a:solidFill>
                            <a:srgbClr val="585858"/>
                          </a:solidFill>
                          <a:latin typeface="微软雅黑" panose="020B0503020204020204" charset="-122"/>
                          <a:cs typeface="微软雅黑" panose="020B0503020204020204" charset="-122"/>
                        </a:rPr>
                        <a:t>协作水平</a:t>
                      </a:r>
                      <a:endParaRPr sz="1000">
                        <a:latin typeface="微软雅黑" panose="020B0503020204020204" charset="-122"/>
                        <a:cs typeface="微软雅黑" panose="020B0503020204020204" charset="-122"/>
                      </a:endParaRPr>
                    </a:p>
                  </a:txBody>
                  <a:tcPr marL="0" marR="0" marT="32384" marB="0"/>
                </a:tc>
                <a:tc>
                  <a:txBody>
                    <a:bodyPr/>
                    <a:lstStyle/>
                    <a:p>
                      <a:pPr algn="ctr">
                        <a:lnSpc>
                          <a:spcPts val="1160"/>
                        </a:lnSpc>
                        <a:spcBef>
                          <a:spcPts val="255"/>
                        </a:spcBef>
                      </a:pPr>
                      <a:r>
                        <a:rPr sz="1000" spc="-5" dirty="0">
                          <a:solidFill>
                            <a:srgbClr val="585858"/>
                          </a:solidFill>
                          <a:latin typeface="微软雅黑" panose="020B0503020204020204" charset="-122"/>
                          <a:cs typeface="微软雅黑" panose="020B0503020204020204" charset="-122"/>
                        </a:rPr>
                        <a:t>执行成本</a:t>
                      </a:r>
                      <a:endParaRPr sz="1000">
                        <a:latin typeface="微软雅黑" panose="020B0503020204020204" charset="-122"/>
                        <a:cs typeface="微软雅黑" panose="020B0503020204020204" charset="-122"/>
                      </a:endParaRPr>
                    </a:p>
                  </a:txBody>
                  <a:tcPr marL="0" marR="0" marT="32384" marB="0"/>
                </a:tc>
                <a:tc>
                  <a:txBody>
                    <a:bodyPr/>
                    <a:lstStyle/>
                    <a:p>
                      <a:pPr marL="1270" algn="ctr">
                        <a:lnSpc>
                          <a:spcPts val="1160"/>
                        </a:lnSpc>
                        <a:spcBef>
                          <a:spcPts val="255"/>
                        </a:spcBef>
                      </a:pPr>
                      <a:r>
                        <a:rPr sz="1000" spc="-5" dirty="0">
                          <a:solidFill>
                            <a:srgbClr val="585858"/>
                          </a:solidFill>
                          <a:latin typeface="微软雅黑" panose="020B0503020204020204" charset="-122"/>
                          <a:cs typeface="微软雅黑" panose="020B0503020204020204" charset="-122"/>
                        </a:rPr>
                        <a:t>准时度</a:t>
                      </a:r>
                      <a:endParaRPr sz="1000">
                        <a:latin typeface="微软雅黑" panose="020B0503020204020204" charset="-122"/>
                        <a:cs typeface="微软雅黑" panose="020B0503020204020204" charset="-122"/>
                      </a:endParaRPr>
                    </a:p>
                  </a:txBody>
                  <a:tcPr marL="0" marR="0" marT="32384" marB="0"/>
                </a:tc>
                <a:tc>
                  <a:txBody>
                    <a:bodyPr/>
                    <a:lstStyle/>
                    <a:p>
                      <a:pPr marR="133985" algn="r">
                        <a:lnSpc>
                          <a:spcPts val="1160"/>
                        </a:lnSpc>
                        <a:spcBef>
                          <a:spcPts val="255"/>
                        </a:spcBef>
                      </a:pPr>
                      <a:r>
                        <a:rPr sz="1000" dirty="0">
                          <a:solidFill>
                            <a:srgbClr val="585858"/>
                          </a:solidFill>
                          <a:latin typeface="微软雅黑" panose="020B0503020204020204" charset="-122"/>
                          <a:cs typeface="微软雅黑" panose="020B0503020204020204" charset="-122"/>
                        </a:rPr>
                        <a:t>负载上限</a:t>
                      </a:r>
                      <a:endParaRPr sz="1000">
                        <a:latin typeface="微软雅黑" panose="020B0503020204020204" charset="-122"/>
                        <a:cs typeface="微软雅黑" panose="020B0503020204020204" charset="-122"/>
                      </a:endParaRPr>
                    </a:p>
                  </a:txBody>
                  <a:tcPr marL="0" marR="0" marT="32384" marB="0"/>
                </a:tc>
                <a:tc>
                  <a:txBody>
                    <a:bodyPr/>
                    <a:lstStyle/>
                    <a:p>
                      <a:pPr marL="109855" algn="ctr">
                        <a:lnSpc>
                          <a:spcPts val="1160"/>
                        </a:lnSpc>
                        <a:spcBef>
                          <a:spcPts val="255"/>
                        </a:spcBef>
                      </a:pPr>
                      <a:r>
                        <a:rPr sz="1000" spc="-5" dirty="0">
                          <a:solidFill>
                            <a:srgbClr val="585858"/>
                          </a:solidFill>
                          <a:latin typeface="微软雅黑" panose="020B0503020204020204" charset="-122"/>
                          <a:cs typeface="微软雅黑" panose="020B0503020204020204" charset="-122"/>
                        </a:rPr>
                        <a:t>提供量化依据</a:t>
                      </a:r>
                      <a:endParaRPr sz="1000">
                        <a:latin typeface="微软雅黑" panose="020B0503020204020204" charset="-122"/>
                        <a:cs typeface="微软雅黑" panose="020B0503020204020204" charset="-122"/>
                      </a:endParaRPr>
                    </a:p>
                  </a:txBody>
                  <a:tcPr marL="0" marR="0" marT="32384" marB="0"/>
                </a:tc>
              </a:tr>
            </a:tbl>
          </a:graphicData>
        </a:graphic>
      </p:graphicFrame>
      <p:sp>
        <p:nvSpPr>
          <p:cNvPr id="22" name="object 22"/>
          <p:cNvSpPr/>
          <p:nvPr/>
        </p:nvSpPr>
        <p:spPr>
          <a:xfrm>
            <a:off x="1200911" y="3264408"/>
            <a:ext cx="396240" cy="311150"/>
          </a:xfrm>
          <a:custGeom>
            <a:avLst/>
            <a:gdLst/>
            <a:ahLst/>
            <a:cxnLst/>
            <a:rect l="l" t="t" r="r" b="b"/>
            <a:pathLst>
              <a:path w="396240" h="311150">
                <a:moveTo>
                  <a:pt x="15938" y="0"/>
                </a:moveTo>
                <a:lnTo>
                  <a:pt x="4495" y="0"/>
                </a:lnTo>
                <a:lnTo>
                  <a:pt x="0" y="4190"/>
                </a:lnTo>
                <a:lnTo>
                  <a:pt x="0" y="306704"/>
                </a:lnTo>
                <a:lnTo>
                  <a:pt x="4495" y="310895"/>
                </a:lnTo>
                <a:lnTo>
                  <a:pt x="11760" y="310895"/>
                </a:lnTo>
                <a:lnTo>
                  <a:pt x="12407" y="310768"/>
                </a:lnTo>
                <a:lnTo>
                  <a:pt x="391794" y="310768"/>
                </a:lnTo>
                <a:lnTo>
                  <a:pt x="396240" y="306577"/>
                </a:lnTo>
                <a:lnTo>
                  <a:pt x="396240" y="296037"/>
                </a:lnTo>
                <a:lnTo>
                  <a:pt x="391794" y="291845"/>
                </a:lnTo>
                <a:lnTo>
                  <a:pt x="20421" y="291845"/>
                </a:lnTo>
                <a:lnTo>
                  <a:pt x="20421" y="4190"/>
                </a:lnTo>
                <a:lnTo>
                  <a:pt x="15938" y="0"/>
                </a:lnTo>
                <a:close/>
              </a:path>
              <a:path w="396240" h="311150">
                <a:moveTo>
                  <a:pt x="168528" y="115315"/>
                </a:moveTo>
                <a:lnTo>
                  <a:pt x="123505" y="138568"/>
                </a:lnTo>
                <a:lnTo>
                  <a:pt x="91283" y="171348"/>
                </a:lnTo>
                <a:lnTo>
                  <a:pt x="64033" y="202691"/>
                </a:lnTo>
                <a:lnTo>
                  <a:pt x="61217" y="210657"/>
                </a:lnTo>
                <a:lnTo>
                  <a:pt x="64827" y="216598"/>
                </a:lnTo>
                <a:lnTo>
                  <a:pt x="71684" y="219015"/>
                </a:lnTo>
                <a:lnTo>
                  <a:pt x="78612" y="216407"/>
                </a:lnTo>
                <a:lnTo>
                  <a:pt x="83435" y="211131"/>
                </a:lnTo>
                <a:lnTo>
                  <a:pt x="104478" y="187118"/>
                </a:lnTo>
                <a:lnTo>
                  <a:pt x="118618" y="171322"/>
                </a:lnTo>
                <a:lnTo>
                  <a:pt x="132149" y="157495"/>
                </a:lnTo>
                <a:lnTo>
                  <a:pt x="145811" y="145764"/>
                </a:lnTo>
                <a:lnTo>
                  <a:pt x="158355" y="137604"/>
                </a:lnTo>
                <a:lnTo>
                  <a:pt x="168528" y="134492"/>
                </a:lnTo>
                <a:lnTo>
                  <a:pt x="204481" y="134492"/>
                </a:lnTo>
                <a:lnTo>
                  <a:pt x="190539" y="122082"/>
                </a:lnTo>
                <a:lnTo>
                  <a:pt x="168528" y="115315"/>
                </a:lnTo>
                <a:close/>
              </a:path>
              <a:path w="396240" h="311150">
                <a:moveTo>
                  <a:pt x="204481" y="134492"/>
                </a:moveTo>
                <a:lnTo>
                  <a:pt x="168528" y="134492"/>
                </a:lnTo>
                <a:lnTo>
                  <a:pt x="183864" y="141172"/>
                </a:lnTo>
                <a:lnTo>
                  <a:pt x="198627" y="156114"/>
                </a:lnTo>
                <a:lnTo>
                  <a:pt x="214534" y="171104"/>
                </a:lnTo>
                <a:lnTo>
                  <a:pt x="233299" y="177926"/>
                </a:lnTo>
                <a:lnTo>
                  <a:pt x="251940" y="173462"/>
                </a:lnTo>
                <a:lnTo>
                  <a:pt x="269271" y="161639"/>
                </a:lnTo>
                <a:lnTo>
                  <a:pt x="272216" y="158622"/>
                </a:lnTo>
                <a:lnTo>
                  <a:pt x="234187" y="158622"/>
                </a:lnTo>
                <a:lnTo>
                  <a:pt x="221035" y="151856"/>
                </a:lnTo>
                <a:lnTo>
                  <a:pt x="207264" y="136969"/>
                </a:lnTo>
                <a:lnTo>
                  <a:pt x="204481" y="134492"/>
                </a:lnTo>
                <a:close/>
              </a:path>
              <a:path w="396240" h="311150">
                <a:moveTo>
                  <a:pt x="351281" y="28701"/>
                </a:moveTo>
                <a:lnTo>
                  <a:pt x="341249" y="28701"/>
                </a:lnTo>
                <a:lnTo>
                  <a:pt x="339216" y="29082"/>
                </a:lnTo>
                <a:lnTo>
                  <a:pt x="337438" y="29717"/>
                </a:lnTo>
                <a:lnTo>
                  <a:pt x="274574" y="50545"/>
                </a:lnTo>
                <a:lnTo>
                  <a:pt x="313944" y="71754"/>
                </a:lnTo>
                <a:lnTo>
                  <a:pt x="309707" y="78103"/>
                </a:lnTo>
                <a:lnTo>
                  <a:pt x="304434" y="86058"/>
                </a:lnTo>
                <a:lnTo>
                  <a:pt x="274425" y="127226"/>
                </a:lnTo>
                <a:lnTo>
                  <a:pt x="246092" y="154380"/>
                </a:lnTo>
                <a:lnTo>
                  <a:pt x="234187" y="158622"/>
                </a:lnTo>
                <a:lnTo>
                  <a:pt x="272216" y="158622"/>
                </a:lnTo>
                <a:lnTo>
                  <a:pt x="301625" y="125349"/>
                </a:lnTo>
                <a:lnTo>
                  <a:pt x="326163" y="88826"/>
                </a:lnTo>
                <a:lnTo>
                  <a:pt x="330707" y="80771"/>
                </a:lnTo>
                <a:lnTo>
                  <a:pt x="366578" y="80771"/>
                </a:lnTo>
                <a:lnTo>
                  <a:pt x="359156" y="41020"/>
                </a:lnTo>
                <a:lnTo>
                  <a:pt x="357885" y="34036"/>
                </a:lnTo>
                <a:lnTo>
                  <a:pt x="351281" y="28701"/>
                </a:lnTo>
                <a:close/>
              </a:path>
              <a:path w="396240" h="311150">
                <a:moveTo>
                  <a:pt x="366578" y="80771"/>
                </a:moveTo>
                <a:lnTo>
                  <a:pt x="330707" y="80771"/>
                </a:lnTo>
                <a:lnTo>
                  <a:pt x="370585" y="102234"/>
                </a:lnTo>
                <a:lnTo>
                  <a:pt x="366578" y="80771"/>
                </a:lnTo>
                <a:close/>
              </a:path>
            </a:pathLst>
          </a:custGeom>
          <a:solidFill>
            <a:srgbClr val="A6A6A6"/>
          </a:solidFill>
        </p:spPr>
        <p:txBody>
          <a:bodyPr wrap="square" lIns="0" tIns="0" rIns="0" bIns="0" rtlCol="0"/>
          <a:lstStyle/>
          <a:p/>
        </p:txBody>
      </p:sp>
      <p:sp>
        <p:nvSpPr>
          <p:cNvPr id="23" name="object 23"/>
          <p:cNvSpPr/>
          <p:nvPr/>
        </p:nvSpPr>
        <p:spPr>
          <a:xfrm>
            <a:off x="1200911" y="3264408"/>
            <a:ext cx="396240" cy="311150"/>
          </a:xfrm>
          <a:custGeom>
            <a:avLst/>
            <a:gdLst/>
            <a:ahLst/>
            <a:cxnLst/>
            <a:rect l="l" t="t" r="r" b="b"/>
            <a:pathLst>
              <a:path w="396240" h="311150">
                <a:moveTo>
                  <a:pt x="386206" y="291845"/>
                </a:moveTo>
                <a:lnTo>
                  <a:pt x="20421" y="291845"/>
                </a:lnTo>
                <a:lnTo>
                  <a:pt x="20421" y="9270"/>
                </a:lnTo>
                <a:lnTo>
                  <a:pt x="20421" y="4190"/>
                </a:lnTo>
                <a:lnTo>
                  <a:pt x="15938" y="0"/>
                </a:lnTo>
                <a:lnTo>
                  <a:pt x="10413" y="0"/>
                </a:lnTo>
                <a:lnTo>
                  <a:pt x="10007" y="0"/>
                </a:lnTo>
                <a:lnTo>
                  <a:pt x="4495" y="0"/>
                </a:lnTo>
                <a:lnTo>
                  <a:pt x="0" y="4190"/>
                </a:lnTo>
                <a:lnTo>
                  <a:pt x="0" y="9270"/>
                </a:lnTo>
                <a:lnTo>
                  <a:pt x="0" y="301116"/>
                </a:lnTo>
                <a:lnTo>
                  <a:pt x="0" y="301497"/>
                </a:lnTo>
                <a:lnTo>
                  <a:pt x="0" y="301625"/>
                </a:lnTo>
                <a:lnTo>
                  <a:pt x="0" y="306704"/>
                </a:lnTo>
                <a:lnTo>
                  <a:pt x="4495" y="310895"/>
                </a:lnTo>
                <a:lnTo>
                  <a:pt x="10007" y="310895"/>
                </a:lnTo>
                <a:lnTo>
                  <a:pt x="10413" y="310895"/>
                </a:lnTo>
                <a:lnTo>
                  <a:pt x="11099" y="310895"/>
                </a:lnTo>
                <a:lnTo>
                  <a:pt x="11760" y="310895"/>
                </a:lnTo>
                <a:lnTo>
                  <a:pt x="12407" y="310768"/>
                </a:lnTo>
                <a:lnTo>
                  <a:pt x="386206" y="310768"/>
                </a:lnTo>
                <a:lnTo>
                  <a:pt x="391794" y="310768"/>
                </a:lnTo>
                <a:lnTo>
                  <a:pt x="396240" y="306577"/>
                </a:lnTo>
                <a:lnTo>
                  <a:pt x="396240" y="301497"/>
                </a:lnTo>
                <a:lnTo>
                  <a:pt x="396240" y="301116"/>
                </a:lnTo>
                <a:lnTo>
                  <a:pt x="396240" y="296037"/>
                </a:lnTo>
                <a:lnTo>
                  <a:pt x="391794" y="291845"/>
                </a:lnTo>
                <a:lnTo>
                  <a:pt x="386206" y="291845"/>
                </a:lnTo>
                <a:close/>
              </a:path>
            </a:pathLst>
          </a:custGeom>
          <a:ln w="9525">
            <a:solidFill>
              <a:srgbClr val="A6A6A6"/>
            </a:solidFill>
          </a:ln>
        </p:spPr>
        <p:txBody>
          <a:bodyPr wrap="square" lIns="0" tIns="0" rIns="0" bIns="0" rtlCol="0"/>
          <a:lstStyle/>
          <a:p/>
        </p:txBody>
      </p:sp>
      <p:sp>
        <p:nvSpPr>
          <p:cNvPr id="24" name="object 24"/>
          <p:cNvSpPr/>
          <p:nvPr/>
        </p:nvSpPr>
        <p:spPr>
          <a:xfrm>
            <a:off x="1262129" y="3293109"/>
            <a:ext cx="309880" cy="190500"/>
          </a:xfrm>
          <a:custGeom>
            <a:avLst/>
            <a:gdLst/>
            <a:ahLst/>
            <a:cxnLst/>
            <a:rect l="l" t="t" r="r" b="b"/>
            <a:pathLst>
              <a:path w="309880" h="190500">
                <a:moveTo>
                  <a:pt x="17395" y="187705"/>
                </a:moveTo>
                <a:lnTo>
                  <a:pt x="22217" y="182429"/>
                </a:lnTo>
                <a:lnTo>
                  <a:pt x="31111" y="172259"/>
                </a:lnTo>
                <a:lnTo>
                  <a:pt x="43148" y="158541"/>
                </a:lnTo>
                <a:lnTo>
                  <a:pt x="70931" y="128793"/>
                </a:lnTo>
                <a:lnTo>
                  <a:pt x="107311" y="105790"/>
                </a:lnTo>
                <a:lnTo>
                  <a:pt x="122646" y="112470"/>
                </a:lnTo>
                <a:lnTo>
                  <a:pt x="137410" y="127412"/>
                </a:lnTo>
                <a:lnTo>
                  <a:pt x="153316" y="142402"/>
                </a:lnTo>
                <a:lnTo>
                  <a:pt x="172081" y="149225"/>
                </a:lnTo>
                <a:lnTo>
                  <a:pt x="190722" y="144760"/>
                </a:lnTo>
                <a:lnTo>
                  <a:pt x="208053" y="132937"/>
                </a:lnTo>
                <a:lnTo>
                  <a:pt x="240407" y="96647"/>
                </a:lnTo>
                <a:lnTo>
                  <a:pt x="264945" y="60124"/>
                </a:lnTo>
                <a:lnTo>
                  <a:pt x="269490" y="52069"/>
                </a:lnTo>
                <a:lnTo>
                  <a:pt x="309368" y="73532"/>
                </a:lnTo>
                <a:lnTo>
                  <a:pt x="297938" y="12318"/>
                </a:lnTo>
                <a:lnTo>
                  <a:pt x="296668" y="5334"/>
                </a:lnTo>
                <a:lnTo>
                  <a:pt x="290064" y="0"/>
                </a:lnTo>
                <a:lnTo>
                  <a:pt x="282063" y="0"/>
                </a:lnTo>
                <a:lnTo>
                  <a:pt x="280031" y="0"/>
                </a:lnTo>
                <a:lnTo>
                  <a:pt x="277999" y="380"/>
                </a:lnTo>
                <a:lnTo>
                  <a:pt x="276221" y="1015"/>
                </a:lnTo>
                <a:lnTo>
                  <a:pt x="213356" y="21843"/>
                </a:lnTo>
                <a:lnTo>
                  <a:pt x="252726" y="43052"/>
                </a:lnTo>
                <a:lnTo>
                  <a:pt x="248489" y="49401"/>
                </a:lnTo>
                <a:lnTo>
                  <a:pt x="243216" y="57356"/>
                </a:lnTo>
                <a:lnTo>
                  <a:pt x="236348" y="67431"/>
                </a:lnTo>
                <a:lnTo>
                  <a:pt x="213207" y="98524"/>
                </a:lnTo>
                <a:lnTo>
                  <a:pt x="184874" y="125678"/>
                </a:lnTo>
                <a:lnTo>
                  <a:pt x="172970" y="129920"/>
                </a:lnTo>
                <a:lnTo>
                  <a:pt x="159817" y="123154"/>
                </a:lnTo>
                <a:lnTo>
                  <a:pt x="146046" y="108267"/>
                </a:lnTo>
                <a:lnTo>
                  <a:pt x="129321" y="93380"/>
                </a:lnTo>
                <a:lnTo>
                  <a:pt x="107311" y="86613"/>
                </a:lnTo>
                <a:lnTo>
                  <a:pt x="93112" y="89586"/>
                </a:lnTo>
                <a:lnTo>
                  <a:pt x="77926" y="97726"/>
                </a:lnTo>
                <a:lnTo>
                  <a:pt x="46732" y="124840"/>
                </a:lnTo>
                <a:lnTo>
                  <a:pt x="16058" y="158416"/>
                </a:lnTo>
                <a:lnTo>
                  <a:pt x="0" y="181955"/>
                </a:lnTo>
                <a:lnTo>
                  <a:pt x="3609" y="187896"/>
                </a:lnTo>
                <a:lnTo>
                  <a:pt x="10466" y="190313"/>
                </a:lnTo>
                <a:lnTo>
                  <a:pt x="17395" y="187705"/>
                </a:lnTo>
                <a:close/>
              </a:path>
            </a:pathLst>
          </a:custGeom>
          <a:ln w="9525">
            <a:solidFill>
              <a:srgbClr val="A6A6A6"/>
            </a:solidFill>
          </a:ln>
        </p:spPr>
        <p:txBody>
          <a:bodyPr wrap="square" lIns="0" tIns="0" rIns="0" bIns="0" rtlCol="0"/>
          <a:lstStyle/>
          <a:p/>
        </p:txBody>
      </p:sp>
      <p:sp>
        <p:nvSpPr>
          <p:cNvPr id="25" name="object 25"/>
          <p:cNvSpPr/>
          <p:nvPr/>
        </p:nvSpPr>
        <p:spPr>
          <a:xfrm>
            <a:off x="2109216" y="3438144"/>
            <a:ext cx="398145" cy="364490"/>
          </a:xfrm>
          <a:custGeom>
            <a:avLst/>
            <a:gdLst/>
            <a:ahLst/>
            <a:cxnLst/>
            <a:rect l="l" t="t" r="r" b="b"/>
            <a:pathLst>
              <a:path w="398144" h="364489">
                <a:moveTo>
                  <a:pt x="360298" y="0"/>
                </a:moveTo>
                <a:lnTo>
                  <a:pt x="37464" y="0"/>
                </a:lnTo>
                <a:lnTo>
                  <a:pt x="22663" y="2625"/>
                </a:lnTo>
                <a:lnTo>
                  <a:pt x="10779" y="9858"/>
                </a:lnTo>
                <a:lnTo>
                  <a:pt x="2871" y="20734"/>
                </a:lnTo>
                <a:lnTo>
                  <a:pt x="0" y="34289"/>
                </a:lnTo>
                <a:lnTo>
                  <a:pt x="0" y="329945"/>
                </a:lnTo>
                <a:lnTo>
                  <a:pt x="2871" y="343501"/>
                </a:lnTo>
                <a:lnTo>
                  <a:pt x="10779" y="354377"/>
                </a:lnTo>
                <a:lnTo>
                  <a:pt x="22663" y="361610"/>
                </a:lnTo>
                <a:lnTo>
                  <a:pt x="37464" y="364235"/>
                </a:lnTo>
                <a:lnTo>
                  <a:pt x="360298" y="364235"/>
                </a:lnTo>
                <a:lnTo>
                  <a:pt x="375100" y="361610"/>
                </a:lnTo>
                <a:lnTo>
                  <a:pt x="386984" y="354377"/>
                </a:lnTo>
                <a:lnTo>
                  <a:pt x="394892" y="343501"/>
                </a:lnTo>
                <a:lnTo>
                  <a:pt x="397763" y="329945"/>
                </a:lnTo>
                <a:lnTo>
                  <a:pt x="397763" y="324230"/>
                </a:lnTo>
                <a:lnTo>
                  <a:pt x="68198" y="324230"/>
                </a:lnTo>
                <a:lnTo>
                  <a:pt x="58582" y="322427"/>
                </a:lnTo>
                <a:lnTo>
                  <a:pt x="50800" y="317515"/>
                </a:lnTo>
                <a:lnTo>
                  <a:pt x="45589" y="310247"/>
                </a:lnTo>
                <a:lnTo>
                  <a:pt x="43687" y="301370"/>
                </a:lnTo>
                <a:lnTo>
                  <a:pt x="43687" y="96773"/>
                </a:lnTo>
                <a:lnTo>
                  <a:pt x="45589" y="87897"/>
                </a:lnTo>
                <a:lnTo>
                  <a:pt x="50800" y="80629"/>
                </a:lnTo>
                <a:lnTo>
                  <a:pt x="58582" y="75717"/>
                </a:lnTo>
                <a:lnTo>
                  <a:pt x="68198" y="73913"/>
                </a:lnTo>
                <a:lnTo>
                  <a:pt x="173862" y="73913"/>
                </a:lnTo>
                <a:lnTo>
                  <a:pt x="188128" y="73735"/>
                </a:lnTo>
                <a:lnTo>
                  <a:pt x="195119" y="72485"/>
                </a:lnTo>
                <a:lnTo>
                  <a:pt x="197419" y="69091"/>
                </a:lnTo>
                <a:lnTo>
                  <a:pt x="197611" y="62483"/>
                </a:lnTo>
                <a:lnTo>
                  <a:pt x="199772" y="52220"/>
                </a:lnTo>
                <a:lnTo>
                  <a:pt x="200741" y="51053"/>
                </a:lnTo>
                <a:lnTo>
                  <a:pt x="48259" y="51053"/>
                </a:lnTo>
                <a:lnTo>
                  <a:pt x="41147" y="45338"/>
                </a:lnTo>
                <a:lnTo>
                  <a:pt x="41147" y="29717"/>
                </a:lnTo>
                <a:lnTo>
                  <a:pt x="48259" y="24002"/>
                </a:lnTo>
                <a:lnTo>
                  <a:pt x="395584" y="24002"/>
                </a:lnTo>
                <a:lnTo>
                  <a:pt x="394892" y="20734"/>
                </a:lnTo>
                <a:lnTo>
                  <a:pt x="386984" y="9858"/>
                </a:lnTo>
                <a:lnTo>
                  <a:pt x="375100" y="2625"/>
                </a:lnTo>
                <a:lnTo>
                  <a:pt x="360298" y="0"/>
                </a:lnTo>
                <a:close/>
              </a:path>
              <a:path w="398144" h="364489">
                <a:moveTo>
                  <a:pt x="397763" y="40004"/>
                </a:moveTo>
                <a:lnTo>
                  <a:pt x="329056" y="40004"/>
                </a:lnTo>
                <a:lnTo>
                  <a:pt x="338806" y="41749"/>
                </a:lnTo>
                <a:lnTo>
                  <a:pt x="346757" y="46529"/>
                </a:lnTo>
                <a:lnTo>
                  <a:pt x="352113" y="53667"/>
                </a:lnTo>
                <a:lnTo>
                  <a:pt x="354075" y="62483"/>
                </a:lnTo>
                <a:lnTo>
                  <a:pt x="354075" y="301370"/>
                </a:lnTo>
                <a:lnTo>
                  <a:pt x="352113" y="310247"/>
                </a:lnTo>
                <a:lnTo>
                  <a:pt x="346757" y="317515"/>
                </a:lnTo>
                <a:lnTo>
                  <a:pt x="338806" y="322427"/>
                </a:lnTo>
                <a:lnTo>
                  <a:pt x="329056" y="324230"/>
                </a:lnTo>
                <a:lnTo>
                  <a:pt x="397763" y="324230"/>
                </a:lnTo>
                <a:lnTo>
                  <a:pt x="397763" y="40004"/>
                </a:lnTo>
                <a:close/>
              </a:path>
              <a:path w="398144" h="364489">
                <a:moveTo>
                  <a:pt x="130682" y="156971"/>
                </a:moveTo>
                <a:lnTo>
                  <a:pt x="81914" y="156971"/>
                </a:lnTo>
                <a:lnTo>
                  <a:pt x="170179" y="264032"/>
                </a:lnTo>
                <a:lnTo>
                  <a:pt x="225737" y="201548"/>
                </a:lnTo>
                <a:lnTo>
                  <a:pt x="170179" y="201548"/>
                </a:lnTo>
                <a:lnTo>
                  <a:pt x="130682" y="156971"/>
                </a:lnTo>
                <a:close/>
              </a:path>
              <a:path w="398144" h="364489">
                <a:moveTo>
                  <a:pt x="315848" y="100202"/>
                </a:moveTo>
                <a:lnTo>
                  <a:pt x="265810" y="100202"/>
                </a:lnTo>
                <a:lnTo>
                  <a:pt x="170179" y="201548"/>
                </a:lnTo>
                <a:lnTo>
                  <a:pt x="225737" y="201548"/>
                </a:lnTo>
                <a:lnTo>
                  <a:pt x="315848" y="100202"/>
                </a:lnTo>
                <a:close/>
              </a:path>
              <a:path w="398144" h="364489">
                <a:moveTo>
                  <a:pt x="89407" y="24002"/>
                </a:moveTo>
                <a:lnTo>
                  <a:pt x="63245" y="24002"/>
                </a:lnTo>
                <a:lnTo>
                  <a:pt x="70738" y="29717"/>
                </a:lnTo>
                <a:lnTo>
                  <a:pt x="70738" y="45338"/>
                </a:lnTo>
                <a:lnTo>
                  <a:pt x="64515" y="51053"/>
                </a:lnTo>
                <a:lnTo>
                  <a:pt x="88264" y="51053"/>
                </a:lnTo>
                <a:lnTo>
                  <a:pt x="81914" y="45338"/>
                </a:lnTo>
                <a:lnTo>
                  <a:pt x="81914" y="29717"/>
                </a:lnTo>
                <a:lnTo>
                  <a:pt x="89407" y="24002"/>
                </a:lnTo>
                <a:close/>
              </a:path>
              <a:path w="398144" h="364489">
                <a:moveTo>
                  <a:pt x="130682" y="24002"/>
                </a:moveTo>
                <a:lnTo>
                  <a:pt x="104393" y="24002"/>
                </a:lnTo>
                <a:lnTo>
                  <a:pt x="111886" y="29717"/>
                </a:lnTo>
                <a:lnTo>
                  <a:pt x="111886" y="45338"/>
                </a:lnTo>
                <a:lnTo>
                  <a:pt x="105663" y="51053"/>
                </a:lnTo>
                <a:lnTo>
                  <a:pt x="130682" y="51053"/>
                </a:lnTo>
                <a:lnTo>
                  <a:pt x="124459" y="44195"/>
                </a:lnTo>
                <a:lnTo>
                  <a:pt x="124459" y="30860"/>
                </a:lnTo>
                <a:lnTo>
                  <a:pt x="130682" y="24002"/>
                </a:lnTo>
                <a:close/>
              </a:path>
              <a:path w="398144" h="364489">
                <a:moveTo>
                  <a:pt x="395584" y="24002"/>
                </a:moveTo>
                <a:lnTo>
                  <a:pt x="146431" y="24002"/>
                </a:lnTo>
                <a:lnTo>
                  <a:pt x="153923" y="29717"/>
                </a:lnTo>
                <a:lnTo>
                  <a:pt x="153923" y="45338"/>
                </a:lnTo>
                <a:lnTo>
                  <a:pt x="147700" y="51053"/>
                </a:lnTo>
                <a:lnTo>
                  <a:pt x="200741" y="51053"/>
                </a:lnTo>
                <a:lnTo>
                  <a:pt x="205565" y="45243"/>
                </a:lnTo>
                <a:lnTo>
                  <a:pt x="213953" y="41267"/>
                </a:lnTo>
                <a:lnTo>
                  <a:pt x="223900" y="40004"/>
                </a:lnTo>
                <a:lnTo>
                  <a:pt x="397763" y="40004"/>
                </a:lnTo>
                <a:lnTo>
                  <a:pt x="397763" y="34289"/>
                </a:lnTo>
                <a:lnTo>
                  <a:pt x="395584" y="24002"/>
                </a:lnTo>
                <a:close/>
              </a:path>
            </a:pathLst>
          </a:custGeom>
          <a:solidFill>
            <a:srgbClr val="A6A6A6"/>
          </a:solidFill>
        </p:spPr>
        <p:txBody>
          <a:bodyPr wrap="square" lIns="0" tIns="0" rIns="0" bIns="0" rtlCol="0"/>
          <a:lstStyle/>
          <a:p/>
        </p:txBody>
      </p:sp>
      <p:sp>
        <p:nvSpPr>
          <p:cNvPr id="26" name="object 26"/>
          <p:cNvSpPr/>
          <p:nvPr/>
        </p:nvSpPr>
        <p:spPr>
          <a:xfrm>
            <a:off x="3003804" y="3634740"/>
            <a:ext cx="455295" cy="361315"/>
          </a:xfrm>
          <a:custGeom>
            <a:avLst/>
            <a:gdLst/>
            <a:ahLst/>
            <a:cxnLst/>
            <a:rect l="l" t="t" r="r" b="b"/>
            <a:pathLst>
              <a:path w="455295" h="361314">
                <a:moveTo>
                  <a:pt x="235142" y="334137"/>
                </a:moveTo>
                <a:lnTo>
                  <a:pt x="185673" y="334137"/>
                </a:lnTo>
                <a:lnTo>
                  <a:pt x="193166" y="334264"/>
                </a:lnTo>
                <a:lnTo>
                  <a:pt x="200913" y="334645"/>
                </a:lnTo>
                <a:lnTo>
                  <a:pt x="203962" y="337439"/>
                </a:lnTo>
                <a:lnTo>
                  <a:pt x="205612" y="338836"/>
                </a:lnTo>
                <a:lnTo>
                  <a:pt x="208279" y="342392"/>
                </a:lnTo>
                <a:lnTo>
                  <a:pt x="247649" y="360680"/>
                </a:lnTo>
                <a:lnTo>
                  <a:pt x="357558" y="360894"/>
                </a:lnTo>
                <a:lnTo>
                  <a:pt x="382143" y="360680"/>
                </a:lnTo>
                <a:lnTo>
                  <a:pt x="407167" y="354514"/>
                </a:lnTo>
                <a:lnTo>
                  <a:pt x="424132" y="342503"/>
                </a:lnTo>
                <a:lnTo>
                  <a:pt x="428810" y="335915"/>
                </a:lnTo>
                <a:lnTo>
                  <a:pt x="236346" y="335915"/>
                </a:lnTo>
                <a:lnTo>
                  <a:pt x="235142" y="334137"/>
                </a:lnTo>
                <a:close/>
              </a:path>
              <a:path w="455295" h="361314">
                <a:moveTo>
                  <a:pt x="97789" y="159893"/>
                </a:moveTo>
                <a:lnTo>
                  <a:pt x="36702" y="159893"/>
                </a:lnTo>
                <a:lnTo>
                  <a:pt x="22449" y="162544"/>
                </a:lnTo>
                <a:lnTo>
                  <a:pt x="10779" y="169767"/>
                </a:lnTo>
                <a:lnTo>
                  <a:pt x="2895" y="180467"/>
                </a:lnTo>
                <a:lnTo>
                  <a:pt x="0" y="193548"/>
                </a:lnTo>
                <a:lnTo>
                  <a:pt x="83" y="308864"/>
                </a:lnTo>
                <a:lnTo>
                  <a:pt x="2895" y="321637"/>
                </a:lnTo>
                <a:lnTo>
                  <a:pt x="10779" y="332374"/>
                </a:lnTo>
                <a:lnTo>
                  <a:pt x="22449" y="339611"/>
                </a:lnTo>
                <a:lnTo>
                  <a:pt x="36702" y="342265"/>
                </a:lnTo>
                <a:lnTo>
                  <a:pt x="99568" y="342265"/>
                </a:lnTo>
                <a:lnTo>
                  <a:pt x="107950" y="339217"/>
                </a:lnTo>
                <a:lnTo>
                  <a:pt x="114300" y="334137"/>
                </a:lnTo>
                <a:lnTo>
                  <a:pt x="235142" y="334137"/>
                </a:lnTo>
                <a:lnTo>
                  <a:pt x="219453" y="316992"/>
                </a:lnTo>
                <a:lnTo>
                  <a:pt x="31622" y="316992"/>
                </a:lnTo>
                <a:lnTo>
                  <a:pt x="27582" y="313203"/>
                </a:lnTo>
                <a:lnTo>
                  <a:pt x="27558" y="188976"/>
                </a:lnTo>
                <a:lnTo>
                  <a:pt x="31622" y="185166"/>
                </a:lnTo>
                <a:lnTo>
                  <a:pt x="203595" y="185166"/>
                </a:lnTo>
                <a:lnTo>
                  <a:pt x="203962" y="178816"/>
                </a:lnTo>
                <a:lnTo>
                  <a:pt x="204860" y="172591"/>
                </a:lnTo>
                <a:lnTo>
                  <a:pt x="206803" y="165227"/>
                </a:lnTo>
                <a:lnTo>
                  <a:pt x="110362" y="165227"/>
                </a:lnTo>
                <a:lnTo>
                  <a:pt x="104647" y="161925"/>
                </a:lnTo>
                <a:lnTo>
                  <a:pt x="97789" y="159893"/>
                </a:lnTo>
                <a:close/>
              </a:path>
              <a:path w="455295" h="361314">
                <a:moveTo>
                  <a:pt x="339967" y="25273"/>
                </a:moveTo>
                <a:lnTo>
                  <a:pt x="295909" y="25273"/>
                </a:lnTo>
                <a:lnTo>
                  <a:pt x="304653" y="26880"/>
                </a:lnTo>
                <a:lnTo>
                  <a:pt x="311753" y="31273"/>
                </a:lnTo>
                <a:lnTo>
                  <a:pt x="316519" y="37810"/>
                </a:lnTo>
                <a:lnTo>
                  <a:pt x="318261" y="45847"/>
                </a:lnTo>
                <a:lnTo>
                  <a:pt x="318385" y="46101"/>
                </a:lnTo>
                <a:lnTo>
                  <a:pt x="317755" y="67540"/>
                </a:lnTo>
                <a:lnTo>
                  <a:pt x="314277" y="85058"/>
                </a:lnTo>
                <a:lnTo>
                  <a:pt x="309298" y="99290"/>
                </a:lnTo>
                <a:lnTo>
                  <a:pt x="300605" y="118453"/>
                </a:lnTo>
                <a:lnTo>
                  <a:pt x="298164" y="125872"/>
                </a:lnTo>
                <a:lnTo>
                  <a:pt x="325119" y="151892"/>
                </a:lnTo>
                <a:lnTo>
                  <a:pt x="404113" y="151892"/>
                </a:lnTo>
                <a:lnTo>
                  <a:pt x="409446" y="153191"/>
                </a:lnTo>
                <a:lnTo>
                  <a:pt x="417052" y="156575"/>
                </a:lnTo>
                <a:lnTo>
                  <a:pt x="424062" y="162982"/>
                </a:lnTo>
                <a:lnTo>
                  <a:pt x="427608" y="173355"/>
                </a:lnTo>
                <a:lnTo>
                  <a:pt x="426406" y="200382"/>
                </a:lnTo>
                <a:lnTo>
                  <a:pt x="421893" y="239744"/>
                </a:lnTo>
                <a:lnTo>
                  <a:pt x="416143" y="280582"/>
                </a:lnTo>
                <a:lnTo>
                  <a:pt x="406145" y="322199"/>
                </a:lnTo>
                <a:lnTo>
                  <a:pt x="247904" y="335407"/>
                </a:lnTo>
                <a:lnTo>
                  <a:pt x="246887" y="335407"/>
                </a:lnTo>
                <a:lnTo>
                  <a:pt x="236346" y="335915"/>
                </a:lnTo>
                <a:lnTo>
                  <a:pt x="428810" y="335915"/>
                </a:lnTo>
                <a:lnTo>
                  <a:pt x="434167" y="328372"/>
                </a:lnTo>
                <a:lnTo>
                  <a:pt x="447865" y="253396"/>
                </a:lnTo>
                <a:lnTo>
                  <a:pt x="453477" y="206371"/>
                </a:lnTo>
                <a:lnTo>
                  <a:pt x="455041" y="171704"/>
                </a:lnTo>
                <a:lnTo>
                  <a:pt x="448804" y="151641"/>
                </a:lnTo>
                <a:lnTo>
                  <a:pt x="436006" y="138080"/>
                </a:lnTo>
                <a:lnTo>
                  <a:pt x="420661" y="130091"/>
                </a:lnTo>
                <a:lnTo>
                  <a:pt x="406781" y="126746"/>
                </a:lnTo>
                <a:lnTo>
                  <a:pt x="406272" y="126746"/>
                </a:lnTo>
                <a:lnTo>
                  <a:pt x="405765" y="126618"/>
                </a:lnTo>
                <a:lnTo>
                  <a:pt x="327406" y="126618"/>
                </a:lnTo>
                <a:lnTo>
                  <a:pt x="327024" y="126492"/>
                </a:lnTo>
                <a:lnTo>
                  <a:pt x="326644" y="126492"/>
                </a:lnTo>
                <a:lnTo>
                  <a:pt x="327532" y="124587"/>
                </a:lnTo>
                <a:lnTo>
                  <a:pt x="328548" y="122555"/>
                </a:lnTo>
                <a:lnTo>
                  <a:pt x="329437" y="120650"/>
                </a:lnTo>
                <a:lnTo>
                  <a:pt x="335176" y="107916"/>
                </a:lnTo>
                <a:lnTo>
                  <a:pt x="340963" y="91265"/>
                </a:lnTo>
                <a:lnTo>
                  <a:pt x="345065" y="70532"/>
                </a:lnTo>
                <a:lnTo>
                  <a:pt x="345820" y="45212"/>
                </a:lnTo>
                <a:lnTo>
                  <a:pt x="341701" y="27592"/>
                </a:lnTo>
                <a:lnTo>
                  <a:pt x="339967" y="25273"/>
                </a:lnTo>
                <a:close/>
              </a:path>
              <a:path w="455295" h="361314">
                <a:moveTo>
                  <a:pt x="203595" y="185166"/>
                </a:moveTo>
                <a:lnTo>
                  <a:pt x="95503" y="185166"/>
                </a:lnTo>
                <a:lnTo>
                  <a:pt x="99694" y="188976"/>
                </a:lnTo>
                <a:lnTo>
                  <a:pt x="99670" y="313203"/>
                </a:lnTo>
                <a:lnTo>
                  <a:pt x="95503" y="316992"/>
                </a:lnTo>
                <a:lnTo>
                  <a:pt x="219453" y="316992"/>
                </a:lnTo>
                <a:lnTo>
                  <a:pt x="212500" y="313203"/>
                </a:lnTo>
                <a:lnTo>
                  <a:pt x="201501" y="310308"/>
                </a:lnTo>
                <a:lnTo>
                  <a:pt x="191478" y="309104"/>
                </a:lnTo>
                <a:lnTo>
                  <a:pt x="184657" y="308864"/>
                </a:lnTo>
                <a:lnTo>
                  <a:pt x="127126" y="308864"/>
                </a:lnTo>
                <a:lnTo>
                  <a:pt x="127000" y="190881"/>
                </a:lnTo>
                <a:lnTo>
                  <a:pt x="127000" y="190627"/>
                </a:lnTo>
                <a:lnTo>
                  <a:pt x="197484" y="190627"/>
                </a:lnTo>
                <a:lnTo>
                  <a:pt x="203581" y="185420"/>
                </a:lnTo>
                <a:lnTo>
                  <a:pt x="203595" y="185166"/>
                </a:lnTo>
                <a:close/>
              </a:path>
              <a:path w="455295" h="361314">
                <a:moveTo>
                  <a:pt x="127126" y="190627"/>
                </a:moveTo>
                <a:lnTo>
                  <a:pt x="127000" y="190881"/>
                </a:lnTo>
                <a:lnTo>
                  <a:pt x="127126" y="190627"/>
                </a:lnTo>
                <a:close/>
              </a:path>
              <a:path w="455295" h="361314">
                <a:moveTo>
                  <a:pt x="295909" y="0"/>
                </a:moveTo>
                <a:lnTo>
                  <a:pt x="276538" y="3609"/>
                </a:lnTo>
                <a:lnTo>
                  <a:pt x="260667" y="13446"/>
                </a:lnTo>
                <a:lnTo>
                  <a:pt x="249939" y="28021"/>
                </a:lnTo>
                <a:lnTo>
                  <a:pt x="245998" y="45847"/>
                </a:lnTo>
                <a:lnTo>
                  <a:pt x="246125" y="45847"/>
                </a:lnTo>
                <a:lnTo>
                  <a:pt x="246125" y="46101"/>
                </a:lnTo>
                <a:lnTo>
                  <a:pt x="245998" y="46101"/>
                </a:lnTo>
                <a:lnTo>
                  <a:pt x="245935" y="60668"/>
                </a:lnTo>
                <a:lnTo>
                  <a:pt x="243300" y="70532"/>
                </a:lnTo>
                <a:lnTo>
                  <a:pt x="236140" y="79801"/>
                </a:lnTo>
                <a:lnTo>
                  <a:pt x="222503" y="92583"/>
                </a:lnTo>
                <a:lnTo>
                  <a:pt x="214629" y="99695"/>
                </a:lnTo>
                <a:lnTo>
                  <a:pt x="199366" y="117024"/>
                </a:lnTo>
                <a:lnTo>
                  <a:pt x="188817" y="134889"/>
                </a:lnTo>
                <a:lnTo>
                  <a:pt x="182125" y="151540"/>
                </a:lnTo>
                <a:lnTo>
                  <a:pt x="178434" y="165227"/>
                </a:lnTo>
                <a:lnTo>
                  <a:pt x="206803" y="165227"/>
                </a:lnTo>
                <a:lnTo>
                  <a:pt x="208867" y="157400"/>
                </a:lnTo>
                <a:lnTo>
                  <a:pt x="217945" y="137614"/>
                </a:lnTo>
                <a:lnTo>
                  <a:pt x="234060" y="117602"/>
                </a:lnTo>
                <a:lnTo>
                  <a:pt x="236981" y="115062"/>
                </a:lnTo>
                <a:lnTo>
                  <a:pt x="239521" y="112649"/>
                </a:lnTo>
                <a:lnTo>
                  <a:pt x="268033" y="81819"/>
                </a:lnTo>
                <a:lnTo>
                  <a:pt x="273543" y="46101"/>
                </a:lnTo>
                <a:lnTo>
                  <a:pt x="273670" y="45212"/>
                </a:lnTo>
                <a:lnTo>
                  <a:pt x="275318" y="37756"/>
                </a:lnTo>
                <a:lnTo>
                  <a:pt x="280114" y="31257"/>
                </a:lnTo>
                <a:lnTo>
                  <a:pt x="287220" y="26878"/>
                </a:lnTo>
                <a:lnTo>
                  <a:pt x="295909" y="25273"/>
                </a:lnTo>
                <a:lnTo>
                  <a:pt x="339967" y="25273"/>
                </a:lnTo>
                <a:lnTo>
                  <a:pt x="330962" y="13223"/>
                </a:lnTo>
                <a:lnTo>
                  <a:pt x="315174" y="3546"/>
                </a:lnTo>
                <a:lnTo>
                  <a:pt x="295909" y="0"/>
                </a:lnTo>
                <a:close/>
              </a:path>
            </a:pathLst>
          </a:custGeom>
          <a:solidFill>
            <a:srgbClr val="A6A6A6"/>
          </a:solidFill>
        </p:spPr>
        <p:txBody>
          <a:bodyPr wrap="square" lIns="0" tIns="0" rIns="0" bIns="0" rtlCol="0"/>
          <a:lstStyle/>
          <a:p/>
        </p:txBody>
      </p:sp>
      <p:sp>
        <p:nvSpPr>
          <p:cNvPr id="27" name="object 27"/>
          <p:cNvSpPr/>
          <p:nvPr/>
        </p:nvSpPr>
        <p:spPr>
          <a:xfrm>
            <a:off x="3892105" y="3860101"/>
            <a:ext cx="474345" cy="393573"/>
          </a:xfrm>
          <a:prstGeom prst="rect">
            <a:avLst/>
          </a:prstGeom>
          <a:blipFill>
            <a:blip r:embed="rId1" cstate="print"/>
            <a:stretch>
              <a:fillRect/>
            </a:stretch>
          </a:blipFill>
        </p:spPr>
        <p:txBody>
          <a:bodyPr wrap="square" lIns="0" tIns="0" rIns="0" bIns="0" rtlCol="0"/>
          <a:lstStyle/>
          <a:p/>
        </p:txBody>
      </p:sp>
      <p:sp>
        <p:nvSpPr>
          <p:cNvPr id="28" name="object 28"/>
          <p:cNvSpPr/>
          <p:nvPr/>
        </p:nvSpPr>
        <p:spPr>
          <a:xfrm>
            <a:off x="4818888" y="4066032"/>
            <a:ext cx="451484" cy="364490"/>
          </a:xfrm>
          <a:custGeom>
            <a:avLst/>
            <a:gdLst/>
            <a:ahLst/>
            <a:cxnLst/>
            <a:rect l="l" t="t" r="r" b="b"/>
            <a:pathLst>
              <a:path w="451485" h="364489">
                <a:moveTo>
                  <a:pt x="98425" y="183261"/>
                </a:moveTo>
                <a:lnTo>
                  <a:pt x="0" y="273812"/>
                </a:lnTo>
                <a:lnTo>
                  <a:pt x="98425" y="364236"/>
                </a:lnTo>
                <a:lnTo>
                  <a:pt x="110998" y="352679"/>
                </a:lnTo>
                <a:lnTo>
                  <a:pt x="34036" y="281940"/>
                </a:lnTo>
                <a:lnTo>
                  <a:pt x="367538" y="281940"/>
                </a:lnTo>
                <a:lnTo>
                  <a:pt x="367538" y="265557"/>
                </a:lnTo>
                <a:lnTo>
                  <a:pt x="34036" y="265557"/>
                </a:lnTo>
                <a:lnTo>
                  <a:pt x="110998" y="194818"/>
                </a:lnTo>
                <a:lnTo>
                  <a:pt x="98425" y="183261"/>
                </a:lnTo>
                <a:close/>
              </a:path>
              <a:path w="451485" h="364489">
                <a:moveTo>
                  <a:pt x="352678" y="0"/>
                </a:moveTo>
                <a:lnTo>
                  <a:pt x="340106" y="11557"/>
                </a:lnTo>
                <a:lnTo>
                  <a:pt x="417067" y="82296"/>
                </a:lnTo>
                <a:lnTo>
                  <a:pt x="83565" y="82296"/>
                </a:lnTo>
                <a:lnTo>
                  <a:pt x="83565" y="98679"/>
                </a:lnTo>
                <a:lnTo>
                  <a:pt x="417067" y="98679"/>
                </a:lnTo>
                <a:lnTo>
                  <a:pt x="340106" y="169418"/>
                </a:lnTo>
                <a:lnTo>
                  <a:pt x="352678" y="180975"/>
                </a:lnTo>
                <a:lnTo>
                  <a:pt x="451103" y="90424"/>
                </a:lnTo>
                <a:lnTo>
                  <a:pt x="352678" y="0"/>
                </a:lnTo>
                <a:close/>
              </a:path>
            </a:pathLst>
          </a:custGeom>
          <a:solidFill>
            <a:srgbClr val="A6A6A6"/>
          </a:solidFill>
        </p:spPr>
        <p:txBody>
          <a:bodyPr wrap="square" lIns="0" tIns="0" rIns="0" bIns="0" rtlCol="0"/>
          <a:lstStyle/>
          <a:p/>
        </p:txBody>
      </p:sp>
      <p:sp>
        <p:nvSpPr>
          <p:cNvPr id="29" name="object 29"/>
          <p:cNvSpPr/>
          <p:nvPr/>
        </p:nvSpPr>
        <p:spPr>
          <a:xfrm>
            <a:off x="4818888" y="4249292"/>
            <a:ext cx="367665" cy="180975"/>
          </a:xfrm>
          <a:custGeom>
            <a:avLst/>
            <a:gdLst/>
            <a:ahLst/>
            <a:cxnLst/>
            <a:rect l="l" t="t" r="r" b="b"/>
            <a:pathLst>
              <a:path w="367664" h="180975">
                <a:moveTo>
                  <a:pt x="98425" y="0"/>
                </a:moveTo>
                <a:lnTo>
                  <a:pt x="110998" y="11556"/>
                </a:lnTo>
                <a:lnTo>
                  <a:pt x="34036" y="82295"/>
                </a:lnTo>
                <a:lnTo>
                  <a:pt x="367538" y="82295"/>
                </a:lnTo>
                <a:lnTo>
                  <a:pt x="367538" y="98678"/>
                </a:lnTo>
                <a:lnTo>
                  <a:pt x="34036" y="98678"/>
                </a:lnTo>
                <a:lnTo>
                  <a:pt x="110998" y="169417"/>
                </a:lnTo>
                <a:lnTo>
                  <a:pt x="98425" y="180974"/>
                </a:lnTo>
                <a:lnTo>
                  <a:pt x="0" y="90550"/>
                </a:lnTo>
                <a:lnTo>
                  <a:pt x="98425" y="0"/>
                </a:lnTo>
                <a:close/>
              </a:path>
            </a:pathLst>
          </a:custGeom>
          <a:ln w="9525">
            <a:solidFill>
              <a:srgbClr val="A6A6A6"/>
            </a:solidFill>
          </a:ln>
        </p:spPr>
        <p:txBody>
          <a:bodyPr wrap="square" lIns="0" tIns="0" rIns="0" bIns="0" rtlCol="0"/>
          <a:lstStyle/>
          <a:p/>
        </p:txBody>
      </p:sp>
      <p:sp>
        <p:nvSpPr>
          <p:cNvPr id="30" name="object 30"/>
          <p:cNvSpPr/>
          <p:nvPr/>
        </p:nvSpPr>
        <p:spPr>
          <a:xfrm>
            <a:off x="4902453" y="4066032"/>
            <a:ext cx="367665" cy="180975"/>
          </a:xfrm>
          <a:custGeom>
            <a:avLst/>
            <a:gdLst/>
            <a:ahLst/>
            <a:cxnLst/>
            <a:rect l="l" t="t" r="r" b="b"/>
            <a:pathLst>
              <a:path w="367664" h="180975">
                <a:moveTo>
                  <a:pt x="269113" y="0"/>
                </a:moveTo>
                <a:lnTo>
                  <a:pt x="367538" y="90424"/>
                </a:lnTo>
                <a:lnTo>
                  <a:pt x="269113" y="180975"/>
                </a:lnTo>
                <a:lnTo>
                  <a:pt x="256540" y="169418"/>
                </a:lnTo>
                <a:lnTo>
                  <a:pt x="333501" y="98679"/>
                </a:lnTo>
                <a:lnTo>
                  <a:pt x="0" y="98679"/>
                </a:lnTo>
                <a:lnTo>
                  <a:pt x="0" y="82296"/>
                </a:lnTo>
                <a:lnTo>
                  <a:pt x="333501" y="82296"/>
                </a:lnTo>
                <a:lnTo>
                  <a:pt x="256540" y="11557"/>
                </a:lnTo>
                <a:lnTo>
                  <a:pt x="269113" y="0"/>
                </a:lnTo>
                <a:close/>
              </a:path>
            </a:pathLst>
          </a:custGeom>
          <a:ln w="9525">
            <a:solidFill>
              <a:srgbClr val="A6A6A6"/>
            </a:solidFill>
          </a:ln>
        </p:spPr>
        <p:txBody>
          <a:bodyPr wrap="square" lIns="0" tIns="0" rIns="0" bIns="0" rtlCol="0"/>
          <a:lstStyle/>
          <a:p/>
        </p:txBody>
      </p:sp>
      <p:sp>
        <p:nvSpPr>
          <p:cNvPr id="31" name="object 31"/>
          <p:cNvSpPr/>
          <p:nvPr/>
        </p:nvSpPr>
        <p:spPr>
          <a:xfrm>
            <a:off x="5756306" y="4040123"/>
            <a:ext cx="421005" cy="390525"/>
          </a:xfrm>
          <a:custGeom>
            <a:avLst/>
            <a:gdLst/>
            <a:ahLst/>
            <a:cxnLst/>
            <a:rect l="l" t="t" r="r" b="b"/>
            <a:pathLst>
              <a:path w="421004" h="390525">
                <a:moveTo>
                  <a:pt x="210661" y="0"/>
                </a:moveTo>
                <a:lnTo>
                  <a:pt x="171672" y="3397"/>
                </a:lnTo>
                <a:lnTo>
                  <a:pt x="133826" y="13462"/>
                </a:lnTo>
                <a:lnTo>
                  <a:pt x="96701" y="30956"/>
                </a:lnTo>
                <a:lnTo>
                  <a:pt x="64469" y="54451"/>
                </a:lnTo>
                <a:lnTo>
                  <a:pt x="37832" y="83327"/>
                </a:lnTo>
                <a:lnTo>
                  <a:pt x="17494" y="116967"/>
                </a:lnTo>
                <a:lnTo>
                  <a:pt x="3242" y="159923"/>
                </a:lnTo>
                <a:lnTo>
                  <a:pt x="0" y="203388"/>
                </a:lnTo>
                <a:lnTo>
                  <a:pt x="7114" y="245802"/>
                </a:lnTo>
                <a:lnTo>
                  <a:pt x="23933" y="285606"/>
                </a:lnTo>
                <a:lnTo>
                  <a:pt x="49802" y="321240"/>
                </a:lnTo>
                <a:lnTo>
                  <a:pt x="84068" y="351145"/>
                </a:lnTo>
                <a:lnTo>
                  <a:pt x="126079" y="373761"/>
                </a:lnTo>
                <a:lnTo>
                  <a:pt x="167323" y="386048"/>
                </a:lnTo>
                <a:lnTo>
                  <a:pt x="210280" y="390144"/>
                </a:lnTo>
                <a:lnTo>
                  <a:pt x="259401" y="384807"/>
                </a:lnTo>
                <a:lnTo>
                  <a:pt x="304937" y="369462"/>
                </a:lnTo>
                <a:lnTo>
                  <a:pt x="311274" y="365632"/>
                </a:lnTo>
                <a:lnTo>
                  <a:pt x="210280" y="365632"/>
                </a:lnTo>
                <a:lnTo>
                  <a:pt x="191359" y="364730"/>
                </a:lnTo>
                <a:lnTo>
                  <a:pt x="136620" y="351281"/>
                </a:lnTo>
                <a:lnTo>
                  <a:pt x="94439" y="327532"/>
                </a:lnTo>
                <a:lnTo>
                  <a:pt x="61592" y="295439"/>
                </a:lnTo>
                <a:lnTo>
                  <a:pt x="38989" y="257159"/>
                </a:lnTo>
                <a:lnTo>
                  <a:pt x="27542" y="214846"/>
                </a:lnTo>
                <a:lnTo>
                  <a:pt x="28159" y="170656"/>
                </a:lnTo>
                <a:lnTo>
                  <a:pt x="41751" y="126745"/>
                </a:lnTo>
                <a:lnTo>
                  <a:pt x="70235" y="84645"/>
                </a:lnTo>
                <a:lnTo>
                  <a:pt x="109792" y="52450"/>
                </a:lnTo>
                <a:lnTo>
                  <a:pt x="157587" y="31876"/>
                </a:lnTo>
                <a:lnTo>
                  <a:pt x="210788" y="24637"/>
                </a:lnTo>
                <a:lnTo>
                  <a:pt x="312746" y="24637"/>
                </a:lnTo>
                <a:lnTo>
                  <a:pt x="295116" y="16509"/>
                </a:lnTo>
                <a:lnTo>
                  <a:pt x="274598" y="9322"/>
                </a:lnTo>
                <a:lnTo>
                  <a:pt x="253651" y="4159"/>
                </a:lnTo>
                <a:lnTo>
                  <a:pt x="232323" y="1043"/>
                </a:lnTo>
                <a:lnTo>
                  <a:pt x="210661" y="0"/>
                </a:lnTo>
                <a:close/>
              </a:path>
              <a:path w="421004" h="390525">
                <a:moveTo>
                  <a:pt x="394176" y="211074"/>
                </a:moveTo>
                <a:lnTo>
                  <a:pt x="384270" y="252148"/>
                </a:lnTo>
                <a:lnTo>
                  <a:pt x="350905" y="305625"/>
                </a:lnTo>
                <a:lnTo>
                  <a:pt x="311341" y="337819"/>
                </a:lnTo>
                <a:lnTo>
                  <a:pt x="263537" y="358394"/>
                </a:lnTo>
                <a:lnTo>
                  <a:pt x="210280" y="365632"/>
                </a:lnTo>
                <a:lnTo>
                  <a:pt x="311274" y="365632"/>
                </a:lnTo>
                <a:lnTo>
                  <a:pt x="345255" y="345100"/>
                </a:lnTo>
                <a:lnTo>
                  <a:pt x="378721" y="312716"/>
                </a:lnTo>
                <a:lnTo>
                  <a:pt x="403701" y="273303"/>
                </a:lnTo>
                <a:lnTo>
                  <a:pt x="417275" y="233441"/>
                </a:lnTo>
                <a:lnTo>
                  <a:pt x="420465" y="214249"/>
                </a:lnTo>
                <a:lnTo>
                  <a:pt x="394176" y="211074"/>
                </a:lnTo>
                <a:close/>
              </a:path>
              <a:path w="421004" h="390525">
                <a:moveTo>
                  <a:pt x="223361" y="236474"/>
                </a:moveTo>
                <a:lnTo>
                  <a:pt x="196183" y="236474"/>
                </a:lnTo>
                <a:lnTo>
                  <a:pt x="196183" y="331343"/>
                </a:lnTo>
                <a:lnTo>
                  <a:pt x="223361" y="331343"/>
                </a:lnTo>
                <a:lnTo>
                  <a:pt x="223361" y="236474"/>
                </a:lnTo>
                <a:close/>
              </a:path>
              <a:path w="421004" h="390525">
                <a:moveTo>
                  <a:pt x="309467" y="212217"/>
                </a:moveTo>
                <a:lnTo>
                  <a:pt x="111982" y="212217"/>
                </a:lnTo>
                <a:lnTo>
                  <a:pt x="111982" y="236474"/>
                </a:lnTo>
                <a:lnTo>
                  <a:pt x="309467" y="236474"/>
                </a:lnTo>
                <a:lnTo>
                  <a:pt x="309467" y="212217"/>
                </a:lnTo>
                <a:close/>
              </a:path>
              <a:path w="421004" h="390525">
                <a:moveTo>
                  <a:pt x="223361" y="164973"/>
                </a:moveTo>
                <a:lnTo>
                  <a:pt x="196183" y="164973"/>
                </a:lnTo>
                <a:lnTo>
                  <a:pt x="196183" y="212217"/>
                </a:lnTo>
                <a:lnTo>
                  <a:pt x="223361" y="212217"/>
                </a:lnTo>
                <a:lnTo>
                  <a:pt x="223361" y="164973"/>
                </a:lnTo>
                <a:close/>
              </a:path>
              <a:path w="421004" h="390525">
                <a:moveTo>
                  <a:pt x="309467" y="140843"/>
                </a:moveTo>
                <a:lnTo>
                  <a:pt x="111982" y="140843"/>
                </a:lnTo>
                <a:lnTo>
                  <a:pt x="111982" y="164973"/>
                </a:lnTo>
                <a:lnTo>
                  <a:pt x="309467" y="164973"/>
                </a:lnTo>
                <a:lnTo>
                  <a:pt x="309467" y="140843"/>
                </a:lnTo>
                <a:close/>
              </a:path>
              <a:path w="421004" h="390525">
                <a:moveTo>
                  <a:pt x="151352" y="88773"/>
                </a:moveTo>
                <a:lnTo>
                  <a:pt x="128746" y="101473"/>
                </a:lnTo>
                <a:lnTo>
                  <a:pt x="154400" y="140843"/>
                </a:lnTo>
                <a:lnTo>
                  <a:pt x="185388" y="140843"/>
                </a:lnTo>
                <a:lnTo>
                  <a:pt x="151352" y="88773"/>
                </a:lnTo>
                <a:close/>
              </a:path>
              <a:path w="421004" h="390525">
                <a:moveTo>
                  <a:pt x="270224" y="88773"/>
                </a:moveTo>
                <a:lnTo>
                  <a:pt x="236315" y="140843"/>
                </a:lnTo>
                <a:lnTo>
                  <a:pt x="267176" y="140843"/>
                </a:lnTo>
                <a:lnTo>
                  <a:pt x="292830" y="101473"/>
                </a:lnTo>
                <a:lnTo>
                  <a:pt x="270224" y="88773"/>
                </a:lnTo>
                <a:close/>
              </a:path>
              <a:path w="421004" h="390525">
                <a:moveTo>
                  <a:pt x="312746" y="24637"/>
                </a:moveTo>
                <a:lnTo>
                  <a:pt x="210788" y="24637"/>
                </a:lnTo>
                <a:lnTo>
                  <a:pt x="229781" y="25538"/>
                </a:lnTo>
                <a:lnTo>
                  <a:pt x="248428" y="28225"/>
                </a:lnTo>
                <a:lnTo>
                  <a:pt x="301966" y="46997"/>
                </a:lnTo>
                <a:lnTo>
                  <a:pt x="347186" y="80644"/>
                </a:lnTo>
                <a:lnTo>
                  <a:pt x="351250" y="84708"/>
                </a:lnTo>
                <a:lnTo>
                  <a:pt x="370808" y="68325"/>
                </a:lnTo>
                <a:lnTo>
                  <a:pt x="366744" y="64134"/>
                </a:lnTo>
                <a:lnTo>
                  <a:pt x="351016" y="49621"/>
                </a:lnTo>
                <a:lnTo>
                  <a:pt x="333788" y="36798"/>
                </a:lnTo>
                <a:lnTo>
                  <a:pt x="315131" y="25737"/>
                </a:lnTo>
                <a:lnTo>
                  <a:pt x="312746" y="24637"/>
                </a:lnTo>
                <a:close/>
              </a:path>
            </a:pathLst>
          </a:custGeom>
          <a:solidFill>
            <a:srgbClr val="A6A6A6"/>
          </a:solidFill>
        </p:spPr>
        <p:txBody>
          <a:bodyPr wrap="square" lIns="0" tIns="0" rIns="0" bIns="0" rtlCol="0"/>
          <a:lstStyle/>
          <a:p/>
        </p:txBody>
      </p:sp>
      <p:sp>
        <p:nvSpPr>
          <p:cNvPr id="32" name="object 32"/>
          <p:cNvSpPr/>
          <p:nvPr/>
        </p:nvSpPr>
        <p:spPr>
          <a:xfrm>
            <a:off x="6675119" y="4066032"/>
            <a:ext cx="394970" cy="364490"/>
          </a:xfrm>
          <a:custGeom>
            <a:avLst/>
            <a:gdLst/>
            <a:ahLst/>
            <a:cxnLst/>
            <a:rect l="l" t="t" r="r" b="b"/>
            <a:pathLst>
              <a:path w="394970" h="364489">
                <a:moveTo>
                  <a:pt x="302132" y="0"/>
                </a:moveTo>
                <a:lnTo>
                  <a:pt x="92709" y="0"/>
                </a:lnTo>
                <a:lnTo>
                  <a:pt x="79357" y="1972"/>
                </a:lnTo>
                <a:lnTo>
                  <a:pt x="46862" y="25400"/>
                </a:lnTo>
                <a:lnTo>
                  <a:pt x="12826" y="84709"/>
                </a:lnTo>
                <a:lnTo>
                  <a:pt x="76" y="131699"/>
                </a:lnTo>
                <a:lnTo>
                  <a:pt x="0" y="331597"/>
                </a:lnTo>
                <a:lnTo>
                  <a:pt x="2786" y="344304"/>
                </a:lnTo>
                <a:lnTo>
                  <a:pt x="10382" y="354679"/>
                </a:lnTo>
                <a:lnTo>
                  <a:pt x="21645" y="361672"/>
                </a:lnTo>
                <a:lnTo>
                  <a:pt x="35432" y="364236"/>
                </a:lnTo>
                <a:lnTo>
                  <a:pt x="359282" y="364236"/>
                </a:lnTo>
                <a:lnTo>
                  <a:pt x="373070" y="361672"/>
                </a:lnTo>
                <a:lnTo>
                  <a:pt x="384333" y="354679"/>
                </a:lnTo>
                <a:lnTo>
                  <a:pt x="391470" y="344932"/>
                </a:lnTo>
                <a:lnTo>
                  <a:pt x="27431" y="344932"/>
                </a:lnTo>
                <a:lnTo>
                  <a:pt x="20954" y="338963"/>
                </a:lnTo>
                <a:lnTo>
                  <a:pt x="21081" y="130429"/>
                </a:lnTo>
                <a:lnTo>
                  <a:pt x="21208" y="127508"/>
                </a:lnTo>
                <a:lnTo>
                  <a:pt x="394170" y="127508"/>
                </a:lnTo>
                <a:lnTo>
                  <a:pt x="393731" y="122289"/>
                </a:lnTo>
                <a:lnTo>
                  <a:pt x="391032" y="109474"/>
                </a:lnTo>
                <a:lnTo>
                  <a:pt x="390624" y="108204"/>
                </a:lnTo>
                <a:lnTo>
                  <a:pt x="25400" y="108204"/>
                </a:lnTo>
                <a:lnTo>
                  <a:pt x="26288" y="105791"/>
                </a:lnTo>
                <a:lnTo>
                  <a:pt x="28066" y="100457"/>
                </a:lnTo>
                <a:lnTo>
                  <a:pt x="29718" y="96520"/>
                </a:lnTo>
                <a:lnTo>
                  <a:pt x="31369" y="93726"/>
                </a:lnTo>
                <a:lnTo>
                  <a:pt x="65404" y="34417"/>
                </a:lnTo>
                <a:lnTo>
                  <a:pt x="70260" y="28660"/>
                </a:lnTo>
                <a:lnTo>
                  <a:pt x="77104" y="23796"/>
                </a:lnTo>
                <a:lnTo>
                  <a:pt x="84925" y="20433"/>
                </a:lnTo>
                <a:lnTo>
                  <a:pt x="92709" y="19177"/>
                </a:lnTo>
                <a:lnTo>
                  <a:pt x="342673" y="19177"/>
                </a:lnTo>
                <a:lnTo>
                  <a:pt x="339762" y="15537"/>
                </a:lnTo>
                <a:lnTo>
                  <a:pt x="328564" y="7397"/>
                </a:lnTo>
                <a:lnTo>
                  <a:pt x="315554" y="1968"/>
                </a:lnTo>
                <a:lnTo>
                  <a:pt x="302132" y="0"/>
                </a:lnTo>
                <a:close/>
              </a:path>
              <a:path w="394970" h="364489">
                <a:moveTo>
                  <a:pt x="394170" y="127508"/>
                </a:moveTo>
                <a:lnTo>
                  <a:pt x="373252" y="127508"/>
                </a:lnTo>
                <a:lnTo>
                  <a:pt x="373530" y="130429"/>
                </a:lnTo>
                <a:lnTo>
                  <a:pt x="373645" y="131064"/>
                </a:lnTo>
                <a:lnTo>
                  <a:pt x="373760" y="338963"/>
                </a:lnTo>
                <a:lnTo>
                  <a:pt x="367283" y="344932"/>
                </a:lnTo>
                <a:lnTo>
                  <a:pt x="391470" y="344932"/>
                </a:lnTo>
                <a:lnTo>
                  <a:pt x="391929" y="344304"/>
                </a:lnTo>
                <a:lnTo>
                  <a:pt x="394715" y="331597"/>
                </a:lnTo>
                <a:lnTo>
                  <a:pt x="394598" y="132588"/>
                </a:lnTo>
                <a:lnTo>
                  <a:pt x="394170" y="127508"/>
                </a:lnTo>
                <a:close/>
              </a:path>
              <a:path w="394970" h="364489">
                <a:moveTo>
                  <a:pt x="207899" y="229743"/>
                </a:moveTo>
                <a:lnTo>
                  <a:pt x="202437" y="229743"/>
                </a:lnTo>
                <a:lnTo>
                  <a:pt x="199771" y="230632"/>
                </a:lnTo>
                <a:lnTo>
                  <a:pt x="195833" y="234315"/>
                </a:lnTo>
                <a:lnTo>
                  <a:pt x="194690" y="236728"/>
                </a:lnTo>
                <a:lnTo>
                  <a:pt x="194690" y="241935"/>
                </a:lnTo>
                <a:lnTo>
                  <a:pt x="195833" y="244348"/>
                </a:lnTo>
                <a:lnTo>
                  <a:pt x="197738" y="246126"/>
                </a:lnTo>
                <a:lnTo>
                  <a:pt x="234823" y="280289"/>
                </a:lnTo>
                <a:lnTo>
                  <a:pt x="239013" y="281432"/>
                </a:lnTo>
                <a:lnTo>
                  <a:pt x="243585" y="279527"/>
                </a:lnTo>
                <a:lnTo>
                  <a:pt x="245363" y="278892"/>
                </a:lnTo>
                <a:lnTo>
                  <a:pt x="246760" y="278130"/>
                </a:lnTo>
                <a:lnTo>
                  <a:pt x="247903" y="277114"/>
                </a:lnTo>
                <a:lnTo>
                  <a:pt x="267967" y="257302"/>
                </a:lnTo>
                <a:lnTo>
                  <a:pt x="239395" y="257302"/>
                </a:lnTo>
                <a:lnTo>
                  <a:pt x="212598" y="232537"/>
                </a:lnTo>
                <a:lnTo>
                  <a:pt x="210565" y="230632"/>
                </a:lnTo>
                <a:lnTo>
                  <a:pt x="207899" y="229743"/>
                </a:lnTo>
                <a:close/>
              </a:path>
              <a:path w="394970" h="364489">
                <a:moveTo>
                  <a:pt x="128143" y="260477"/>
                </a:moveTo>
                <a:lnTo>
                  <a:pt x="79248" y="260477"/>
                </a:lnTo>
                <a:lnTo>
                  <a:pt x="74549" y="264795"/>
                </a:lnTo>
                <a:lnTo>
                  <a:pt x="74549" y="275463"/>
                </a:lnTo>
                <a:lnTo>
                  <a:pt x="79248" y="279781"/>
                </a:lnTo>
                <a:lnTo>
                  <a:pt x="128143" y="279781"/>
                </a:lnTo>
                <a:lnTo>
                  <a:pt x="132841" y="275463"/>
                </a:lnTo>
                <a:lnTo>
                  <a:pt x="132841" y="264795"/>
                </a:lnTo>
                <a:lnTo>
                  <a:pt x="128143" y="260477"/>
                </a:lnTo>
                <a:close/>
              </a:path>
              <a:path w="394970" h="364489">
                <a:moveTo>
                  <a:pt x="314071" y="189992"/>
                </a:moveTo>
                <a:lnTo>
                  <a:pt x="307594" y="190119"/>
                </a:lnTo>
                <a:lnTo>
                  <a:pt x="303529" y="193929"/>
                </a:lnTo>
                <a:lnTo>
                  <a:pt x="239395" y="257302"/>
                </a:lnTo>
                <a:lnTo>
                  <a:pt x="267967" y="257302"/>
                </a:lnTo>
                <a:lnTo>
                  <a:pt x="318770" y="207137"/>
                </a:lnTo>
                <a:lnTo>
                  <a:pt x="320675" y="205232"/>
                </a:lnTo>
                <a:lnTo>
                  <a:pt x="321690" y="202819"/>
                </a:lnTo>
                <a:lnTo>
                  <a:pt x="321563" y="197739"/>
                </a:lnTo>
                <a:lnTo>
                  <a:pt x="320294" y="195326"/>
                </a:lnTo>
                <a:lnTo>
                  <a:pt x="318261" y="193548"/>
                </a:lnTo>
                <a:lnTo>
                  <a:pt x="314071" y="189992"/>
                </a:lnTo>
                <a:close/>
              </a:path>
              <a:path w="394970" h="364489">
                <a:moveTo>
                  <a:pt x="165988" y="211328"/>
                </a:moveTo>
                <a:lnTo>
                  <a:pt x="79628" y="211328"/>
                </a:lnTo>
                <a:lnTo>
                  <a:pt x="74929" y="215646"/>
                </a:lnTo>
                <a:lnTo>
                  <a:pt x="74929" y="226314"/>
                </a:lnTo>
                <a:lnTo>
                  <a:pt x="79628" y="230632"/>
                </a:lnTo>
                <a:lnTo>
                  <a:pt x="165988" y="230632"/>
                </a:lnTo>
                <a:lnTo>
                  <a:pt x="170687" y="226314"/>
                </a:lnTo>
                <a:lnTo>
                  <a:pt x="170687" y="215646"/>
                </a:lnTo>
                <a:lnTo>
                  <a:pt x="165988" y="211328"/>
                </a:lnTo>
                <a:close/>
              </a:path>
              <a:path w="394970" h="364489">
                <a:moveTo>
                  <a:pt x="342673" y="19177"/>
                </a:moveTo>
                <a:lnTo>
                  <a:pt x="302259" y="19177"/>
                </a:lnTo>
                <a:lnTo>
                  <a:pt x="310084" y="20433"/>
                </a:lnTo>
                <a:lnTo>
                  <a:pt x="317849" y="23749"/>
                </a:lnTo>
                <a:lnTo>
                  <a:pt x="363474" y="94869"/>
                </a:lnTo>
                <a:lnTo>
                  <a:pt x="369061" y="108204"/>
                </a:lnTo>
                <a:lnTo>
                  <a:pt x="390624" y="108204"/>
                </a:lnTo>
                <a:lnTo>
                  <a:pt x="387000" y="96944"/>
                </a:lnTo>
                <a:lnTo>
                  <a:pt x="382015" y="86106"/>
                </a:lnTo>
                <a:lnTo>
                  <a:pt x="347852" y="25654"/>
                </a:lnTo>
                <a:lnTo>
                  <a:pt x="342673" y="19177"/>
                </a:lnTo>
                <a:close/>
              </a:path>
            </a:pathLst>
          </a:custGeom>
          <a:solidFill>
            <a:srgbClr val="A6A6A6"/>
          </a:solidFill>
        </p:spPr>
        <p:txBody>
          <a:bodyPr wrap="square" lIns="0" tIns="0" rIns="0" bIns="0" rtlCol="0"/>
          <a:lstStyle/>
          <a:p/>
        </p:txBody>
      </p:sp>
      <p:sp>
        <p:nvSpPr>
          <p:cNvPr id="33" name="object 33"/>
          <p:cNvSpPr/>
          <p:nvPr/>
        </p:nvSpPr>
        <p:spPr>
          <a:xfrm>
            <a:off x="7607807" y="4964429"/>
            <a:ext cx="384175" cy="0"/>
          </a:xfrm>
          <a:custGeom>
            <a:avLst/>
            <a:gdLst/>
            <a:ahLst/>
            <a:cxnLst/>
            <a:rect l="l" t="t" r="r" b="b"/>
            <a:pathLst>
              <a:path w="384175">
                <a:moveTo>
                  <a:pt x="0" y="0"/>
                </a:moveTo>
                <a:lnTo>
                  <a:pt x="384048" y="0"/>
                </a:lnTo>
              </a:path>
            </a:pathLst>
          </a:custGeom>
          <a:ln w="35559">
            <a:solidFill>
              <a:srgbClr val="A6A6A6"/>
            </a:solidFill>
          </a:ln>
        </p:spPr>
        <p:txBody>
          <a:bodyPr wrap="square" lIns="0" tIns="0" rIns="0" bIns="0" rtlCol="0"/>
          <a:lstStyle/>
          <a:p/>
        </p:txBody>
      </p:sp>
      <p:sp>
        <p:nvSpPr>
          <p:cNvPr id="34" name="object 34"/>
          <p:cNvSpPr/>
          <p:nvPr/>
        </p:nvSpPr>
        <p:spPr>
          <a:xfrm>
            <a:off x="7626984" y="4627879"/>
            <a:ext cx="0" cy="318770"/>
          </a:xfrm>
          <a:custGeom>
            <a:avLst/>
            <a:gdLst/>
            <a:ahLst/>
            <a:cxnLst/>
            <a:rect l="l" t="t" r="r" b="b"/>
            <a:pathLst>
              <a:path h="318770">
                <a:moveTo>
                  <a:pt x="0" y="0"/>
                </a:moveTo>
                <a:lnTo>
                  <a:pt x="0" y="318770"/>
                </a:lnTo>
              </a:path>
            </a:pathLst>
          </a:custGeom>
          <a:ln w="38353">
            <a:solidFill>
              <a:srgbClr val="A6A6A6"/>
            </a:solidFill>
          </a:ln>
        </p:spPr>
        <p:txBody>
          <a:bodyPr wrap="square" lIns="0" tIns="0" rIns="0" bIns="0" rtlCol="0"/>
          <a:lstStyle/>
          <a:p/>
        </p:txBody>
      </p:sp>
      <p:sp>
        <p:nvSpPr>
          <p:cNvPr id="35" name="object 35"/>
          <p:cNvSpPr/>
          <p:nvPr/>
        </p:nvSpPr>
        <p:spPr>
          <a:xfrm>
            <a:off x="7722996" y="4787519"/>
            <a:ext cx="0" cy="123825"/>
          </a:xfrm>
          <a:custGeom>
            <a:avLst/>
            <a:gdLst/>
            <a:ahLst/>
            <a:cxnLst/>
            <a:rect l="l" t="t" r="r" b="b"/>
            <a:pathLst>
              <a:path h="123825">
                <a:moveTo>
                  <a:pt x="0" y="0"/>
                </a:moveTo>
                <a:lnTo>
                  <a:pt x="0" y="123697"/>
                </a:lnTo>
              </a:path>
            </a:pathLst>
          </a:custGeom>
          <a:ln w="38353">
            <a:solidFill>
              <a:srgbClr val="A6A6A6"/>
            </a:solidFill>
          </a:ln>
        </p:spPr>
        <p:txBody>
          <a:bodyPr wrap="square" lIns="0" tIns="0" rIns="0" bIns="0" rtlCol="0"/>
          <a:lstStyle/>
          <a:p/>
        </p:txBody>
      </p:sp>
      <p:sp>
        <p:nvSpPr>
          <p:cNvPr id="36" name="object 36"/>
          <p:cNvSpPr/>
          <p:nvPr/>
        </p:nvSpPr>
        <p:spPr>
          <a:xfrm>
            <a:off x="7828660" y="4681473"/>
            <a:ext cx="0" cy="229870"/>
          </a:xfrm>
          <a:custGeom>
            <a:avLst/>
            <a:gdLst/>
            <a:ahLst/>
            <a:cxnLst/>
            <a:rect l="l" t="t" r="r" b="b"/>
            <a:pathLst>
              <a:path h="229870">
                <a:moveTo>
                  <a:pt x="0" y="0"/>
                </a:moveTo>
                <a:lnTo>
                  <a:pt x="0" y="229743"/>
                </a:lnTo>
              </a:path>
            </a:pathLst>
          </a:custGeom>
          <a:ln w="38354">
            <a:solidFill>
              <a:srgbClr val="A6A6A6"/>
            </a:solidFill>
          </a:ln>
        </p:spPr>
        <p:txBody>
          <a:bodyPr wrap="square" lIns="0" tIns="0" rIns="0" bIns="0" rtlCol="0"/>
          <a:lstStyle/>
          <a:p/>
        </p:txBody>
      </p:sp>
      <p:sp>
        <p:nvSpPr>
          <p:cNvPr id="37" name="object 37"/>
          <p:cNvSpPr/>
          <p:nvPr/>
        </p:nvSpPr>
        <p:spPr>
          <a:xfrm>
            <a:off x="7934261" y="4734433"/>
            <a:ext cx="0" cy="177165"/>
          </a:xfrm>
          <a:custGeom>
            <a:avLst/>
            <a:gdLst/>
            <a:ahLst/>
            <a:cxnLst/>
            <a:rect l="l" t="t" r="r" b="b"/>
            <a:pathLst>
              <a:path h="177164">
                <a:moveTo>
                  <a:pt x="0" y="0"/>
                </a:moveTo>
                <a:lnTo>
                  <a:pt x="0" y="176784"/>
                </a:lnTo>
              </a:path>
            </a:pathLst>
          </a:custGeom>
          <a:ln w="38480">
            <a:solidFill>
              <a:srgbClr val="A6A6A6"/>
            </a:solidFill>
          </a:ln>
        </p:spPr>
        <p:txBody>
          <a:bodyPr wrap="square" lIns="0" tIns="0" rIns="0" bIns="0" rtlCol="0"/>
          <a:lstStyle/>
          <a:p/>
        </p:txBody>
      </p:sp>
      <p:sp>
        <p:nvSpPr>
          <p:cNvPr id="38" name="object 38"/>
          <p:cNvSpPr txBox="1">
            <a:spLocks noGrp="1"/>
          </p:cNvSpPr>
          <p:nvPr>
            <p:ph type="title"/>
          </p:nvPr>
        </p:nvSpPr>
        <p:spPr>
          <a:xfrm>
            <a:off x="526795" y="482345"/>
            <a:ext cx="4748530"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为企业</a:t>
            </a:r>
            <a:r>
              <a:rPr spc="-15" dirty="0"/>
              <a:t>带</a:t>
            </a:r>
            <a:r>
              <a:rPr dirty="0"/>
              <a:t>来的</a:t>
            </a:r>
            <a:r>
              <a:rPr spc="-15" dirty="0"/>
              <a:t>价</a:t>
            </a:r>
            <a:r>
              <a:rPr dirty="0"/>
              <a:t>值</a:t>
            </a:r>
            <a:endParaRPr dirty="0"/>
          </a:p>
        </p:txBody>
      </p:sp>
      <p:sp>
        <p:nvSpPr>
          <p:cNvPr id="39" name="object 39"/>
          <p:cNvSpPr txBox="1"/>
          <p:nvPr/>
        </p:nvSpPr>
        <p:spPr>
          <a:xfrm>
            <a:off x="526795" y="6365849"/>
            <a:ext cx="3225165" cy="14795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7E7E7E"/>
                </a:solidFill>
                <a:latin typeface="微软雅黑" panose="020B0503020204020204" charset="-122"/>
                <a:cs typeface="微软雅黑" panose="020B0503020204020204" charset="-122"/>
              </a:rPr>
              <a:t>样本</a:t>
            </a:r>
            <a:r>
              <a:rPr sz="800" spc="-5" dirty="0">
                <a:solidFill>
                  <a:srgbClr val="7E7E7E"/>
                </a:solidFill>
                <a:latin typeface="微软雅黑" panose="020B0503020204020204" charset="-122"/>
                <a:cs typeface="微软雅黑" panose="020B0503020204020204" charset="-122"/>
              </a:rPr>
              <a:t>：</a:t>
            </a:r>
            <a:r>
              <a:rPr sz="800" spc="-5" dirty="0">
                <a:solidFill>
                  <a:srgbClr val="7E7E7E"/>
                </a:solidFill>
                <a:latin typeface="Arial" panose="020B0604020202020204"/>
                <a:cs typeface="Arial" panose="020B0604020202020204"/>
              </a:rPr>
              <a:t>N=197</a:t>
            </a:r>
            <a:r>
              <a:rPr sz="800" spc="-5" dirty="0">
                <a:solidFill>
                  <a:srgbClr val="7E7E7E"/>
                </a:solidFill>
                <a:latin typeface="微软雅黑" panose="020B0503020204020204" charset="-122"/>
                <a:cs typeface="微软雅黑" panose="020B0503020204020204" charset="-122"/>
              </a:rPr>
              <a:t>；</a:t>
            </a:r>
            <a:r>
              <a:rPr sz="800" dirty="0">
                <a:solidFill>
                  <a:srgbClr val="7E7E7E"/>
                </a:solidFill>
                <a:latin typeface="微软雅黑" panose="020B0503020204020204" charset="-122"/>
                <a:cs typeface="微软雅黑" panose="020B0503020204020204" charset="-122"/>
              </a:rPr>
              <a:t>于</a:t>
            </a:r>
            <a:r>
              <a:rPr sz="800" spc="-5" dirty="0">
                <a:solidFill>
                  <a:srgbClr val="7E7E7E"/>
                </a:solidFill>
                <a:latin typeface="Arial" panose="020B0604020202020204"/>
                <a:cs typeface="Arial" panose="020B0604020202020204"/>
              </a:rPr>
              <a:t>2020</a:t>
            </a:r>
            <a:r>
              <a:rPr sz="800" dirty="0">
                <a:solidFill>
                  <a:srgbClr val="7E7E7E"/>
                </a:solidFill>
                <a:latin typeface="微软雅黑" panose="020B0503020204020204" charset="-122"/>
                <a:cs typeface="微软雅黑" panose="020B0503020204020204" charset="-122"/>
              </a:rPr>
              <a:t>年</a:t>
            </a:r>
            <a:r>
              <a:rPr sz="800" spc="-5" dirty="0">
                <a:solidFill>
                  <a:srgbClr val="7E7E7E"/>
                </a:solidFill>
                <a:latin typeface="Arial" panose="020B0604020202020204"/>
                <a:cs typeface="Arial" panose="020B0604020202020204"/>
              </a:rPr>
              <a:t>10</a:t>
            </a:r>
            <a:r>
              <a:rPr sz="800" dirty="0">
                <a:solidFill>
                  <a:srgbClr val="7E7E7E"/>
                </a:solidFill>
                <a:latin typeface="微软雅黑" panose="020B0503020204020204" charset="-122"/>
                <a:cs typeface="微软雅黑" panose="020B0503020204020204" charset="-122"/>
              </a:rPr>
              <a:t>月</a:t>
            </a:r>
            <a:r>
              <a:rPr sz="800" spc="-5" dirty="0">
                <a:solidFill>
                  <a:srgbClr val="7E7E7E"/>
                </a:solidFill>
                <a:latin typeface="Arial" panose="020B0604020202020204"/>
                <a:cs typeface="Arial" panose="020B0604020202020204"/>
              </a:rPr>
              <a:t>-2020</a:t>
            </a:r>
            <a:r>
              <a:rPr sz="800" dirty="0">
                <a:solidFill>
                  <a:srgbClr val="7E7E7E"/>
                </a:solidFill>
                <a:latin typeface="微软雅黑" panose="020B0503020204020204" charset="-122"/>
                <a:cs typeface="微软雅黑" panose="020B0503020204020204" charset="-122"/>
              </a:rPr>
              <a:t>年</a:t>
            </a:r>
            <a:r>
              <a:rPr sz="800" spc="-5" dirty="0">
                <a:solidFill>
                  <a:srgbClr val="7E7E7E"/>
                </a:solidFill>
                <a:latin typeface="Arial" panose="020B0604020202020204"/>
                <a:cs typeface="Arial" panose="020B0604020202020204"/>
              </a:rPr>
              <a:t>11</a:t>
            </a:r>
            <a:r>
              <a:rPr sz="800" dirty="0">
                <a:solidFill>
                  <a:srgbClr val="7E7E7E"/>
                </a:solidFill>
                <a:latin typeface="微软雅黑" panose="020B0503020204020204" charset="-122"/>
                <a:cs typeface="微软雅黑" panose="020B0503020204020204" charset="-122"/>
              </a:rPr>
              <a:t>月通过</a:t>
            </a:r>
            <a:r>
              <a:rPr sz="800" spc="-5" dirty="0">
                <a:solidFill>
                  <a:srgbClr val="7E7E7E"/>
                </a:solidFill>
                <a:latin typeface="Arial" panose="020B0604020202020204"/>
                <a:cs typeface="Arial" panose="020B0604020202020204"/>
              </a:rPr>
              <a:t>iUserSurvey</a:t>
            </a:r>
            <a:r>
              <a:rPr sz="800" dirty="0">
                <a:solidFill>
                  <a:srgbClr val="7E7E7E"/>
                </a:solidFill>
                <a:latin typeface="微软雅黑" panose="020B0503020204020204" charset="-122"/>
                <a:cs typeface="微软雅黑" panose="020B0503020204020204" charset="-122"/>
              </a:rPr>
              <a:t>调研获得。</a:t>
            </a:r>
            <a:endParaRPr sz="800">
              <a:latin typeface="微软雅黑" panose="020B0503020204020204" charset="-122"/>
              <a:cs typeface="微软雅黑" panose="020B0503020204020204" charset="-122"/>
            </a:endParaRPr>
          </a:p>
        </p:txBody>
      </p:sp>
      <p:sp>
        <p:nvSpPr>
          <p:cNvPr id="40" name="object 40"/>
          <p:cNvSpPr txBox="1"/>
          <p:nvPr/>
        </p:nvSpPr>
        <p:spPr>
          <a:xfrm>
            <a:off x="526795" y="1062685"/>
            <a:ext cx="8163559" cy="218376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工作效率及产品质量得到提高，量化指标还有优化空间</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20" dirty="0">
                <a:solidFill>
                  <a:srgbClr val="585858"/>
                </a:solidFill>
                <a:latin typeface="微软雅黑" panose="020B0503020204020204" charset="-122"/>
                <a:cs typeface="微软雅黑" panose="020B0503020204020204" charset="-122"/>
              </a:rPr>
              <a:t>调查</a:t>
            </a:r>
            <a:r>
              <a:rPr sz="1200" spc="10" dirty="0">
                <a:solidFill>
                  <a:srgbClr val="585858"/>
                </a:solidFill>
                <a:latin typeface="微软雅黑" panose="020B0503020204020204" charset="-122"/>
                <a:cs typeface="微软雅黑" panose="020B0503020204020204" charset="-122"/>
              </a:rPr>
              <a:t>结</a:t>
            </a:r>
            <a:r>
              <a:rPr sz="1200" spc="20" dirty="0">
                <a:solidFill>
                  <a:srgbClr val="585858"/>
                </a:solidFill>
                <a:latin typeface="微软雅黑" panose="020B0503020204020204" charset="-122"/>
                <a:cs typeface="微软雅黑" panose="020B0503020204020204" charset="-122"/>
              </a:rPr>
              <a:t>果显示</a:t>
            </a:r>
            <a:r>
              <a:rPr sz="120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实</a:t>
            </a:r>
            <a:r>
              <a:rPr sz="1200" spc="10" dirty="0">
                <a:solidFill>
                  <a:srgbClr val="585858"/>
                </a:solidFill>
                <a:latin typeface="微软雅黑" panose="020B0503020204020204" charset="-122"/>
                <a:cs typeface="微软雅黑" panose="020B0503020204020204" charset="-122"/>
              </a:rPr>
              <a:t>践</a:t>
            </a:r>
            <a:r>
              <a:rPr sz="1200" spc="20" dirty="0">
                <a:solidFill>
                  <a:srgbClr val="585858"/>
                </a:solidFill>
                <a:latin typeface="微软雅黑" panose="020B0503020204020204" charset="-122"/>
                <a:cs typeface="微软雅黑" panose="020B0503020204020204" charset="-122"/>
              </a:rPr>
              <a:t>给企</a:t>
            </a:r>
            <a:r>
              <a:rPr sz="1200" spc="1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带</a:t>
            </a:r>
            <a:r>
              <a:rPr sz="1200" spc="10" dirty="0">
                <a:solidFill>
                  <a:srgbClr val="585858"/>
                </a:solidFill>
                <a:latin typeface="微软雅黑" panose="020B0503020204020204" charset="-122"/>
                <a:cs typeface="微软雅黑" panose="020B0503020204020204" charset="-122"/>
              </a:rPr>
              <a:t>来</a:t>
            </a:r>
            <a:r>
              <a:rPr sz="1200" spc="20" dirty="0">
                <a:solidFill>
                  <a:srgbClr val="585858"/>
                </a:solidFill>
                <a:latin typeface="微软雅黑" panose="020B0503020204020204" charset="-122"/>
                <a:cs typeface="微软雅黑" panose="020B0503020204020204" charset="-122"/>
              </a:rPr>
              <a:t>最</a:t>
            </a:r>
            <a:r>
              <a:rPr sz="1200" spc="10" dirty="0">
                <a:solidFill>
                  <a:srgbClr val="585858"/>
                </a:solidFill>
                <a:latin typeface="微软雅黑" panose="020B0503020204020204" charset="-122"/>
                <a:cs typeface="微软雅黑" panose="020B0503020204020204" charset="-122"/>
              </a:rPr>
              <a:t>显</a:t>
            </a:r>
            <a:r>
              <a:rPr sz="1200" spc="20" dirty="0">
                <a:solidFill>
                  <a:srgbClr val="585858"/>
                </a:solidFill>
                <a:latin typeface="微软雅黑" panose="020B0503020204020204" charset="-122"/>
                <a:cs typeface="微软雅黑" panose="020B0503020204020204" charset="-122"/>
              </a:rPr>
              <a:t>著的</a:t>
            </a:r>
            <a:r>
              <a:rPr sz="1200" spc="10" dirty="0">
                <a:solidFill>
                  <a:srgbClr val="585858"/>
                </a:solidFill>
                <a:latin typeface="微软雅黑" panose="020B0503020204020204" charset="-122"/>
                <a:cs typeface="微软雅黑" panose="020B0503020204020204" charset="-122"/>
              </a:rPr>
              <a:t>收</a:t>
            </a:r>
            <a:r>
              <a:rPr sz="1200" spc="20" dirty="0">
                <a:solidFill>
                  <a:srgbClr val="585858"/>
                </a:solidFill>
                <a:latin typeface="微软雅黑" panose="020B0503020204020204" charset="-122"/>
                <a:cs typeface="微软雅黑" panose="020B0503020204020204" charset="-122"/>
              </a:rPr>
              <a:t>益</a:t>
            </a:r>
            <a:r>
              <a:rPr sz="1200" spc="10" dirty="0">
                <a:solidFill>
                  <a:srgbClr val="585858"/>
                </a:solidFill>
                <a:latin typeface="微软雅黑" panose="020B0503020204020204" charset="-122"/>
                <a:cs typeface="微软雅黑" panose="020B0503020204020204" charset="-122"/>
              </a:rPr>
              <a:t>主</a:t>
            </a:r>
            <a:r>
              <a:rPr sz="1200" spc="20" dirty="0">
                <a:solidFill>
                  <a:srgbClr val="585858"/>
                </a:solidFill>
                <a:latin typeface="微软雅黑" panose="020B0503020204020204" charset="-122"/>
                <a:cs typeface="微软雅黑" panose="020B0503020204020204" charset="-122"/>
              </a:rPr>
              <a:t>要包</a:t>
            </a:r>
            <a:r>
              <a:rPr sz="1200" spc="10" dirty="0">
                <a:solidFill>
                  <a:srgbClr val="585858"/>
                </a:solidFill>
                <a:latin typeface="微软雅黑" panose="020B0503020204020204" charset="-122"/>
                <a:cs typeface="微软雅黑" panose="020B0503020204020204" charset="-122"/>
              </a:rPr>
              <a:t>括</a:t>
            </a:r>
            <a:r>
              <a:rPr sz="1200" spc="20" dirty="0">
                <a:solidFill>
                  <a:srgbClr val="585858"/>
                </a:solidFill>
                <a:latin typeface="微软雅黑" panose="020B0503020204020204" charset="-122"/>
                <a:cs typeface="微软雅黑" panose="020B0503020204020204" charset="-122"/>
              </a:rPr>
              <a:t>提</a:t>
            </a:r>
            <a:r>
              <a:rPr sz="1200" spc="10" dirty="0">
                <a:solidFill>
                  <a:srgbClr val="585858"/>
                </a:solidFill>
                <a:latin typeface="微软雅黑" panose="020B0503020204020204" charset="-122"/>
                <a:cs typeface="微软雅黑" panose="020B0503020204020204" charset="-122"/>
              </a:rPr>
              <a:t>高</a:t>
            </a:r>
            <a:r>
              <a:rPr sz="1200" spc="20" dirty="0">
                <a:solidFill>
                  <a:srgbClr val="585858"/>
                </a:solidFill>
                <a:latin typeface="微软雅黑" panose="020B0503020204020204" charset="-122"/>
                <a:cs typeface="微软雅黑" panose="020B0503020204020204" charset="-122"/>
              </a:rPr>
              <a:t>了开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运</a:t>
            </a:r>
            <a:r>
              <a:rPr sz="1200" spc="20" dirty="0">
                <a:solidFill>
                  <a:srgbClr val="585858"/>
                </a:solidFill>
                <a:latin typeface="微软雅黑" panose="020B0503020204020204" charset="-122"/>
                <a:cs typeface="微软雅黑" panose="020B0503020204020204" charset="-122"/>
              </a:rPr>
              <a:t>维工</a:t>
            </a:r>
            <a:r>
              <a:rPr sz="1200" spc="1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效</a:t>
            </a:r>
            <a:r>
              <a:rPr sz="1200" spc="60" dirty="0">
                <a:solidFill>
                  <a:srgbClr val="585858"/>
                </a:solidFill>
                <a:latin typeface="微软雅黑" panose="020B0503020204020204" charset="-122"/>
                <a:cs typeface="微软雅黑" panose="020B0503020204020204" charset="-122"/>
              </a:rPr>
              <a:t>率</a:t>
            </a:r>
            <a:r>
              <a:rPr sz="1200" spc="2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提</a:t>
            </a:r>
            <a:r>
              <a:rPr sz="1200" spc="20" dirty="0">
                <a:solidFill>
                  <a:srgbClr val="585858"/>
                </a:solidFill>
                <a:latin typeface="微软雅黑" panose="020B0503020204020204" charset="-122"/>
                <a:cs typeface="微软雅黑" panose="020B0503020204020204" charset="-122"/>
              </a:rPr>
              <a:t>高</a:t>
            </a:r>
            <a:r>
              <a:rPr sz="1200" spc="10" dirty="0">
                <a:solidFill>
                  <a:srgbClr val="585858"/>
                </a:solidFill>
                <a:latin typeface="微软雅黑" panose="020B0503020204020204" charset="-122"/>
                <a:cs typeface="微软雅黑" panose="020B0503020204020204" charset="-122"/>
              </a:rPr>
              <a:t>了</a:t>
            </a:r>
            <a:r>
              <a:rPr sz="1200" spc="20" dirty="0">
                <a:solidFill>
                  <a:srgbClr val="585858"/>
                </a:solidFill>
                <a:latin typeface="微软雅黑" panose="020B0503020204020204" charset="-122"/>
                <a:cs typeface="微软雅黑" panose="020B0503020204020204" charset="-122"/>
              </a:rPr>
              <a:t>软件</a:t>
            </a:r>
            <a:r>
              <a:rPr sz="1200" spc="10" dirty="0">
                <a:solidFill>
                  <a:srgbClr val="585858"/>
                </a:solidFill>
                <a:latin typeface="微软雅黑" panose="020B0503020204020204" charset="-122"/>
                <a:cs typeface="微软雅黑" panose="020B0503020204020204" charset="-122"/>
              </a:rPr>
              <a:t>产</a:t>
            </a:r>
            <a:r>
              <a:rPr sz="1200" spc="20" dirty="0">
                <a:solidFill>
                  <a:srgbClr val="585858"/>
                </a:solidFill>
                <a:latin typeface="微软雅黑" panose="020B0503020204020204" charset="-122"/>
                <a:cs typeface="微软雅黑" panose="020B0503020204020204" charset="-122"/>
              </a:rPr>
              <a:t>品</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质量</a:t>
            </a:r>
            <a:r>
              <a:rPr sz="1200" dirty="0">
                <a:solidFill>
                  <a:srgbClr val="585858"/>
                </a:solidFill>
                <a:latin typeface="微软雅黑" panose="020B0503020204020204" charset="-122"/>
                <a:cs typeface="微软雅黑" panose="020B0503020204020204" charset="-122"/>
              </a:rPr>
              <a:t>以 </a:t>
            </a:r>
            <a:r>
              <a:rPr sz="1200" spc="20" dirty="0">
                <a:solidFill>
                  <a:srgbClr val="585858"/>
                </a:solidFill>
                <a:latin typeface="微软雅黑" panose="020B0503020204020204" charset="-122"/>
                <a:cs typeface="微软雅黑" panose="020B0503020204020204" charset="-122"/>
              </a:rPr>
              <a:t>及用户的满意</a:t>
            </a:r>
            <a:r>
              <a:rPr sz="1200" spc="25" dirty="0">
                <a:solidFill>
                  <a:srgbClr val="585858"/>
                </a:solidFill>
                <a:latin typeface="微软雅黑" panose="020B0503020204020204" charset="-122"/>
                <a:cs typeface="微软雅黑" panose="020B0503020204020204" charset="-122"/>
              </a:rPr>
              <a:t>度</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此</a:t>
            </a:r>
            <a:r>
              <a:rPr sz="1200" spc="10" dirty="0">
                <a:solidFill>
                  <a:srgbClr val="585858"/>
                </a:solidFill>
                <a:latin typeface="微软雅黑" panose="020B0503020204020204" charset="-122"/>
                <a:cs typeface="微软雅黑" panose="020B0503020204020204" charset="-122"/>
              </a:rPr>
              <a:t>外</a:t>
            </a:r>
            <a:r>
              <a:rPr sz="1200"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也对团</a:t>
            </a:r>
            <a:r>
              <a:rPr sz="1200" spc="10" dirty="0">
                <a:solidFill>
                  <a:srgbClr val="585858"/>
                </a:solidFill>
                <a:latin typeface="微软雅黑" panose="020B0503020204020204" charset="-122"/>
                <a:cs typeface="微软雅黑" panose="020B0503020204020204" charset="-122"/>
              </a:rPr>
              <a:t>队</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协</a:t>
            </a:r>
            <a:r>
              <a:rPr sz="1200" spc="20" dirty="0">
                <a:solidFill>
                  <a:srgbClr val="585858"/>
                </a:solidFill>
                <a:latin typeface="微软雅黑" panose="020B0503020204020204" charset="-122"/>
                <a:cs typeface="微软雅黑" panose="020B0503020204020204" charset="-122"/>
              </a:rPr>
              <a:t>作水</a:t>
            </a:r>
            <a:r>
              <a:rPr sz="1200" spc="35" dirty="0">
                <a:solidFill>
                  <a:srgbClr val="585858"/>
                </a:solidFill>
                <a:latin typeface="微软雅黑" panose="020B0503020204020204" charset="-122"/>
                <a:cs typeface="微软雅黑" panose="020B0503020204020204" charset="-122"/>
              </a:rPr>
              <a:t>平</a:t>
            </a:r>
            <a:r>
              <a:rPr sz="1200" spc="20" dirty="0">
                <a:solidFill>
                  <a:srgbClr val="585858"/>
                </a:solidFill>
                <a:latin typeface="微软雅黑" panose="020B0503020204020204" charset="-122"/>
                <a:cs typeface="微软雅黑" panose="020B0503020204020204" charset="-122"/>
              </a:rPr>
              <a:t>、任务</a:t>
            </a:r>
            <a:r>
              <a:rPr sz="1200" spc="10" dirty="0">
                <a:solidFill>
                  <a:srgbClr val="585858"/>
                </a:solidFill>
                <a:latin typeface="微软雅黑" panose="020B0503020204020204" charset="-122"/>
                <a:cs typeface="微软雅黑" panose="020B0503020204020204" charset="-122"/>
              </a:rPr>
              <a:t>交</a:t>
            </a:r>
            <a:r>
              <a:rPr sz="1200" spc="20" dirty="0">
                <a:solidFill>
                  <a:srgbClr val="585858"/>
                </a:solidFill>
                <a:latin typeface="微软雅黑" panose="020B0503020204020204" charset="-122"/>
                <a:cs typeface="微软雅黑" panose="020B0503020204020204" charset="-122"/>
              </a:rPr>
              <a:t>付的</a:t>
            </a:r>
            <a:r>
              <a:rPr sz="1200" spc="10" dirty="0">
                <a:solidFill>
                  <a:srgbClr val="585858"/>
                </a:solidFill>
                <a:latin typeface="微软雅黑" panose="020B0503020204020204" charset="-122"/>
                <a:cs typeface="微软雅黑" panose="020B0503020204020204" charset="-122"/>
              </a:rPr>
              <a:t>准</a:t>
            </a:r>
            <a:r>
              <a:rPr sz="1200" spc="20" dirty="0">
                <a:solidFill>
                  <a:srgbClr val="585858"/>
                </a:solidFill>
                <a:latin typeface="微软雅黑" panose="020B0503020204020204" charset="-122"/>
                <a:cs typeface="微软雅黑" panose="020B0503020204020204" charset="-122"/>
              </a:rPr>
              <a:t>确度有所助</a:t>
            </a:r>
            <a:r>
              <a:rPr sz="1200" spc="35" dirty="0">
                <a:solidFill>
                  <a:srgbClr val="585858"/>
                </a:solidFill>
                <a:latin typeface="微软雅黑" panose="020B0503020204020204" charset="-122"/>
                <a:cs typeface="微软雅黑" panose="020B0503020204020204" charset="-122"/>
              </a:rPr>
              <a:t>益</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并在</a:t>
            </a:r>
            <a:r>
              <a:rPr sz="1200" spc="10" dirty="0">
                <a:solidFill>
                  <a:srgbClr val="585858"/>
                </a:solidFill>
                <a:latin typeface="微软雅黑" panose="020B0503020204020204" charset="-122"/>
                <a:cs typeface="微软雅黑" panose="020B0503020204020204" charset="-122"/>
              </a:rPr>
              <a:t>一</a:t>
            </a:r>
            <a:r>
              <a:rPr sz="1200" spc="20" dirty="0">
                <a:solidFill>
                  <a:srgbClr val="585858"/>
                </a:solidFill>
                <a:latin typeface="微软雅黑" panose="020B0503020204020204" charset="-122"/>
                <a:cs typeface="微软雅黑" panose="020B0503020204020204" charset="-122"/>
              </a:rPr>
              <a:t>定程度上降低</a:t>
            </a:r>
            <a:r>
              <a:rPr sz="1200" spc="35" dirty="0">
                <a:solidFill>
                  <a:srgbClr val="585858"/>
                </a:solidFill>
                <a:latin typeface="微软雅黑" panose="020B0503020204020204" charset="-122"/>
                <a:cs typeface="微软雅黑" panose="020B0503020204020204" charset="-122"/>
              </a:rPr>
              <a:t>了</a:t>
            </a:r>
            <a:r>
              <a:rPr sz="1200" spc="10" dirty="0">
                <a:solidFill>
                  <a:srgbClr val="585858"/>
                </a:solidFill>
                <a:latin typeface="Arial" panose="020B0604020202020204"/>
                <a:cs typeface="Arial" panose="020B0604020202020204"/>
              </a:rPr>
              <a:t>IT</a:t>
            </a:r>
            <a:r>
              <a:rPr sz="1200" spc="10" dirty="0">
                <a:solidFill>
                  <a:srgbClr val="585858"/>
                </a:solidFill>
                <a:latin typeface="微软雅黑" panose="020B0503020204020204" charset="-122"/>
                <a:cs typeface="微软雅黑" panose="020B0503020204020204" charset="-122"/>
              </a:rPr>
              <a:t>部门</a:t>
            </a:r>
            <a:r>
              <a:rPr sz="1200" spc="20" dirty="0">
                <a:solidFill>
                  <a:srgbClr val="585858"/>
                </a:solidFill>
                <a:latin typeface="微软雅黑" panose="020B0503020204020204" charset="-122"/>
                <a:cs typeface="微软雅黑" panose="020B0503020204020204" charset="-122"/>
              </a:rPr>
              <a:t>的运</a:t>
            </a:r>
            <a:r>
              <a:rPr sz="1200" dirty="0">
                <a:solidFill>
                  <a:srgbClr val="585858"/>
                </a:solidFill>
                <a:latin typeface="微软雅黑" panose="020B0503020204020204" charset="-122"/>
                <a:cs typeface="微软雅黑" panose="020B0503020204020204" charset="-122"/>
              </a:rPr>
              <a:t>行 </a:t>
            </a:r>
            <a:r>
              <a:rPr sz="1200" spc="20" dirty="0">
                <a:solidFill>
                  <a:srgbClr val="585858"/>
                </a:solidFill>
                <a:latin typeface="微软雅黑" panose="020B0503020204020204" charset="-122"/>
                <a:cs typeface="微软雅黑" panose="020B0503020204020204" charset="-122"/>
              </a:rPr>
              <a:t>成本</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提高</a:t>
            </a:r>
            <a:r>
              <a:rPr sz="1200" spc="10" dirty="0">
                <a:solidFill>
                  <a:srgbClr val="585858"/>
                </a:solidFill>
                <a:latin typeface="微软雅黑" panose="020B0503020204020204" charset="-122"/>
                <a:cs typeface="微软雅黑" panose="020B0503020204020204" charset="-122"/>
              </a:rPr>
              <a:t>了</a:t>
            </a:r>
            <a:r>
              <a:rPr sz="1200" spc="20" dirty="0">
                <a:solidFill>
                  <a:srgbClr val="585858"/>
                </a:solidFill>
                <a:latin typeface="微软雅黑" panose="020B0503020204020204" charset="-122"/>
                <a:cs typeface="微软雅黑" panose="020B0503020204020204" charset="-122"/>
              </a:rPr>
              <a:t>部门</a:t>
            </a:r>
            <a:r>
              <a:rPr sz="1200" spc="10" dirty="0">
                <a:solidFill>
                  <a:srgbClr val="585858"/>
                </a:solidFill>
                <a:latin typeface="微软雅黑" panose="020B0503020204020204" charset="-122"/>
                <a:cs typeface="微软雅黑" panose="020B0503020204020204" charset="-122"/>
              </a:rPr>
              <a:t>的工</a:t>
            </a:r>
            <a:r>
              <a:rPr sz="1200" spc="20" dirty="0">
                <a:solidFill>
                  <a:srgbClr val="585858"/>
                </a:solidFill>
                <a:latin typeface="微软雅黑" panose="020B0503020204020204" charset="-122"/>
                <a:cs typeface="微软雅黑" panose="020B0503020204020204" charset="-122"/>
              </a:rPr>
              <a:t>作负</a:t>
            </a:r>
            <a:r>
              <a:rPr sz="1200" spc="10" dirty="0">
                <a:solidFill>
                  <a:srgbClr val="585858"/>
                </a:solidFill>
                <a:latin typeface="微软雅黑" panose="020B0503020204020204" charset="-122"/>
                <a:cs typeface="微软雅黑" panose="020B0503020204020204" charset="-122"/>
              </a:rPr>
              <a:t>载</a:t>
            </a:r>
            <a:r>
              <a:rPr sz="1200" spc="20" dirty="0">
                <a:solidFill>
                  <a:srgbClr val="585858"/>
                </a:solidFill>
                <a:latin typeface="微软雅黑" panose="020B0503020204020204" charset="-122"/>
                <a:cs typeface="微软雅黑" panose="020B0503020204020204" charset="-122"/>
              </a:rPr>
              <a:t>能</a:t>
            </a:r>
            <a:r>
              <a:rPr sz="1200" spc="35" dirty="0">
                <a:solidFill>
                  <a:srgbClr val="585858"/>
                </a:solidFill>
                <a:latin typeface="微软雅黑" panose="020B0503020204020204" charset="-122"/>
                <a:cs typeface="微软雅黑" panose="020B0503020204020204" charset="-122"/>
              </a:rPr>
              <a:t>力</a:t>
            </a:r>
            <a:r>
              <a:rPr sz="1200" spc="10" dirty="0">
                <a:solidFill>
                  <a:srgbClr val="585858"/>
                </a:solidFill>
                <a:latin typeface="微软雅黑" panose="020B0503020204020204" charset="-122"/>
                <a:cs typeface="微软雅黑" panose="020B0503020204020204" charset="-122"/>
              </a:rPr>
              <a:t>。</a:t>
            </a:r>
            <a:r>
              <a:rPr sz="1200" spc="25" dirty="0">
                <a:solidFill>
                  <a:srgbClr val="585858"/>
                </a:solidFill>
                <a:latin typeface="微软雅黑" panose="020B0503020204020204" charset="-122"/>
                <a:cs typeface="微软雅黑" panose="020B0503020204020204" charset="-122"/>
              </a:rPr>
              <a:t>值</a:t>
            </a:r>
            <a:r>
              <a:rPr sz="1200" spc="10" dirty="0">
                <a:solidFill>
                  <a:srgbClr val="585858"/>
                </a:solidFill>
                <a:latin typeface="微软雅黑" panose="020B0503020204020204" charset="-122"/>
                <a:cs typeface="微软雅黑" panose="020B0503020204020204" charset="-122"/>
              </a:rPr>
              <a:t>得</a:t>
            </a:r>
            <a:r>
              <a:rPr sz="1200" spc="25" dirty="0">
                <a:solidFill>
                  <a:srgbClr val="585858"/>
                </a:solidFill>
                <a:latin typeface="微软雅黑" panose="020B0503020204020204" charset="-122"/>
                <a:cs typeface="微软雅黑" panose="020B0503020204020204" charset="-122"/>
              </a:rPr>
              <a:t>注</a:t>
            </a:r>
            <a:r>
              <a:rPr sz="1200" spc="10" dirty="0">
                <a:solidFill>
                  <a:srgbClr val="585858"/>
                </a:solidFill>
                <a:latin typeface="微软雅黑" panose="020B0503020204020204" charset="-122"/>
                <a:cs typeface="微软雅黑" panose="020B0503020204020204" charset="-122"/>
              </a:rPr>
              <a:t>意</a:t>
            </a:r>
            <a:r>
              <a:rPr sz="1200" spc="25"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是</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相</a:t>
            </a:r>
            <a:r>
              <a:rPr sz="1200" spc="10" dirty="0">
                <a:solidFill>
                  <a:srgbClr val="585858"/>
                </a:solidFill>
                <a:latin typeface="微软雅黑" panose="020B0503020204020204" charset="-122"/>
                <a:cs typeface="微软雅黑" panose="020B0503020204020204" charset="-122"/>
              </a:rPr>
              <a:t>对</a:t>
            </a:r>
            <a:r>
              <a:rPr sz="1200" spc="20" dirty="0">
                <a:solidFill>
                  <a:srgbClr val="585858"/>
                </a:solidFill>
                <a:latin typeface="微软雅黑" panose="020B0503020204020204" charset="-122"/>
                <a:cs typeface="微软雅黑" panose="020B0503020204020204" charset="-122"/>
              </a:rPr>
              <a:t>较少</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受</a:t>
            </a:r>
            <a:r>
              <a:rPr sz="1200" spc="10" dirty="0">
                <a:solidFill>
                  <a:srgbClr val="585858"/>
                </a:solidFill>
                <a:latin typeface="微软雅黑" panose="020B0503020204020204" charset="-122"/>
                <a:cs typeface="微软雅黑" panose="020B0503020204020204" charset="-122"/>
              </a:rPr>
              <a:t>访</a:t>
            </a:r>
            <a:r>
              <a:rPr sz="1200" spc="20" dirty="0">
                <a:solidFill>
                  <a:srgbClr val="585858"/>
                </a:solidFill>
                <a:latin typeface="微软雅黑" panose="020B0503020204020204" charset="-122"/>
                <a:cs typeface="微软雅黑" panose="020B0503020204020204" charset="-122"/>
              </a:rPr>
              <a:t>者认</a:t>
            </a:r>
            <a:r>
              <a:rPr sz="1200" spc="35" dirty="0">
                <a:solidFill>
                  <a:srgbClr val="585858"/>
                </a:solidFill>
                <a:latin typeface="微软雅黑" panose="020B0503020204020204" charset="-122"/>
                <a:cs typeface="微软雅黑" panose="020B0503020204020204" charset="-122"/>
              </a:rPr>
              <a:t>为</a:t>
            </a:r>
            <a:r>
              <a:rPr sz="1200" spc="-20" dirty="0">
                <a:solidFill>
                  <a:srgbClr val="585858"/>
                </a:solidFill>
                <a:latin typeface="Arial" panose="020B0604020202020204"/>
                <a:cs typeface="Arial" panose="020B0604020202020204"/>
              </a:rPr>
              <a:t>D</a:t>
            </a:r>
            <a:r>
              <a:rPr sz="1200" spc="-5" dirty="0">
                <a:solidFill>
                  <a:srgbClr val="585858"/>
                </a:solidFill>
                <a:latin typeface="Arial" panose="020B0604020202020204"/>
                <a:cs typeface="Arial" panose="020B0604020202020204"/>
              </a:rPr>
              <a:t>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10" dirty="0">
                <a:solidFill>
                  <a:srgbClr val="585858"/>
                </a:solidFill>
                <a:latin typeface="Arial" panose="020B0604020202020204"/>
                <a:cs typeface="Arial" panose="020B0604020202020204"/>
              </a:rPr>
              <a:t>s</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引入</a:t>
            </a:r>
            <a:r>
              <a:rPr sz="1200" spc="20" dirty="0">
                <a:solidFill>
                  <a:srgbClr val="585858"/>
                </a:solidFill>
                <a:latin typeface="微软雅黑" panose="020B0503020204020204" charset="-122"/>
                <a:cs typeface="微软雅黑" panose="020B0503020204020204" charset="-122"/>
              </a:rPr>
              <a:t>为部</a:t>
            </a:r>
            <a:r>
              <a:rPr sz="1200" spc="10" dirty="0">
                <a:solidFill>
                  <a:srgbClr val="585858"/>
                </a:solidFill>
                <a:latin typeface="微软雅黑" panose="020B0503020204020204" charset="-122"/>
                <a:cs typeface="微软雅黑" panose="020B0503020204020204" charset="-122"/>
              </a:rPr>
              <a:t>门</a:t>
            </a:r>
            <a:r>
              <a:rPr sz="1200" spc="2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理</a:t>
            </a:r>
            <a:r>
              <a:rPr sz="1200" spc="20" dirty="0">
                <a:solidFill>
                  <a:srgbClr val="585858"/>
                </a:solidFill>
                <a:latin typeface="微软雅黑" panose="020B0503020204020204" charset="-122"/>
                <a:cs typeface="微软雅黑" panose="020B0503020204020204" charset="-122"/>
              </a:rPr>
              <a:t>提供</a:t>
            </a:r>
            <a:r>
              <a:rPr sz="1200" spc="10" dirty="0">
                <a:solidFill>
                  <a:srgbClr val="585858"/>
                </a:solidFill>
                <a:latin typeface="微软雅黑" panose="020B0503020204020204" charset="-122"/>
                <a:cs typeface="微软雅黑" panose="020B0503020204020204" charset="-122"/>
              </a:rPr>
              <a:t>了</a:t>
            </a:r>
            <a:r>
              <a:rPr sz="1200" spc="20" dirty="0">
                <a:solidFill>
                  <a:srgbClr val="585858"/>
                </a:solidFill>
                <a:latin typeface="微软雅黑" panose="020B0503020204020204" charset="-122"/>
                <a:cs typeface="微软雅黑" panose="020B0503020204020204" charset="-122"/>
              </a:rPr>
              <a:t>量</a:t>
            </a:r>
            <a:r>
              <a:rPr sz="1200" spc="10"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依</a:t>
            </a:r>
            <a:r>
              <a:rPr sz="1200" spc="40" dirty="0">
                <a:solidFill>
                  <a:srgbClr val="585858"/>
                </a:solidFill>
                <a:latin typeface="微软雅黑" panose="020B0503020204020204" charset="-122"/>
                <a:cs typeface="微软雅黑" panose="020B0503020204020204" charset="-122"/>
              </a:rPr>
              <a:t>据</a:t>
            </a:r>
            <a:r>
              <a:rPr sz="1200" dirty="0">
                <a:solidFill>
                  <a:srgbClr val="585858"/>
                </a:solidFill>
                <a:latin typeface="微软雅黑" panose="020B0503020204020204" charset="-122"/>
                <a:cs typeface="微软雅黑" panose="020B0503020204020204" charset="-122"/>
              </a:rPr>
              <a:t>。 </a:t>
            </a:r>
            <a:r>
              <a:rPr sz="1200" spc="20" dirty="0">
                <a:solidFill>
                  <a:srgbClr val="585858"/>
                </a:solidFill>
                <a:latin typeface="微软雅黑" panose="020B0503020204020204" charset="-122"/>
                <a:cs typeface="微软雅黑" panose="020B0503020204020204" charset="-122"/>
              </a:rPr>
              <a:t>我们</a:t>
            </a:r>
            <a:r>
              <a:rPr sz="1200" spc="10" dirty="0">
                <a:solidFill>
                  <a:srgbClr val="585858"/>
                </a:solidFill>
                <a:latin typeface="微软雅黑" panose="020B0503020204020204" charset="-122"/>
                <a:cs typeface="微软雅黑" panose="020B0503020204020204" charset="-122"/>
              </a:rPr>
              <a:t>认</a:t>
            </a:r>
            <a:r>
              <a:rPr sz="1200" spc="20" dirty="0">
                <a:solidFill>
                  <a:srgbClr val="585858"/>
                </a:solidFill>
                <a:latin typeface="微软雅黑" panose="020B0503020204020204" charset="-122"/>
                <a:cs typeface="微软雅黑" panose="020B0503020204020204" charset="-122"/>
              </a:rPr>
              <a:t>为这</a:t>
            </a:r>
            <a:r>
              <a:rPr sz="1200" spc="10" dirty="0">
                <a:solidFill>
                  <a:srgbClr val="585858"/>
                </a:solidFill>
                <a:latin typeface="微软雅黑" panose="020B0503020204020204" charset="-122"/>
                <a:cs typeface="微软雅黑" panose="020B0503020204020204" charset="-122"/>
              </a:rPr>
              <a:t>是</a:t>
            </a:r>
            <a:r>
              <a:rPr sz="1200" spc="20" dirty="0">
                <a:solidFill>
                  <a:srgbClr val="585858"/>
                </a:solidFill>
                <a:latin typeface="微软雅黑" panose="020B0503020204020204" charset="-122"/>
                <a:cs typeface="微软雅黑" panose="020B0503020204020204" charset="-122"/>
              </a:rPr>
              <a:t>由于</a:t>
            </a:r>
            <a:r>
              <a:rPr sz="1200" spc="10" dirty="0">
                <a:solidFill>
                  <a:srgbClr val="585858"/>
                </a:solidFill>
                <a:latin typeface="微软雅黑" panose="020B0503020204020204" charset="-122"/>
                <a:cs typeface="微软雅黑" panose="020B0503020204020204" charset="-122"/>
              </a:rPr>
              <a:t>目前</a:t>
            </a:r>
            <a:r>
              <a:rPr sz="1200" spc="20" dirty="0">
                <a:solidFill>
                  <a:srgbClr val="585858"/>
                </a:solidFill>
                <a:latin typeface="微软雅黑" panose="020B0503020204020204" charset="-122"/>
                <a:cs typeface="微软雅黑" panose="020B0503020204020204" charset="-122"/>
              </a:rPr>
              <a:t>国内</a:t>
            </a:r>
            <a:r>
              <a:rPr sz="1200" spc="10" dirty="0">
                <a:solidFill>
                  <a:srgbClr val="585858"/>
                </a:solidFill>
                <a:latin typeface="微软雅黑" panose="020B0503020204020204" charset="-122"/>
                <a:cs typeface="微软雅黑" panose="020B0503020204020204" charset="-122"/>
              </a:rPr>
              <a:t>企</a:t>
            </a:r>
            <a:r>
              <a:rPr sz="1200" spc="20" dirty="0">
                <a:solidFill>
                  <a:srgbClr val="585858"/>
                </a:solidFill>
                <a:latin typeface="微软雅黑" panose="020B0503020204020204" charset="-122"/>
                <a:cs typeface="微软雅黑" panose="020B0503020204020204" charset="-122"/>
              </a:rPr>
              <a:t>业采</a:t>
            </a:r>
            <a:r>
              <a:rPr sz="1200" spc="10" dirty="0">
                <a:solidFill>
                  <a:srgbClr val="585858"/>
                </a:solidFill>
                <a:latin typeface="微软雅黑" panose="020B0503020204020204" charset="-122"/>
                <a:cs typeface="微软雅黑" panose="020B0503020204020204" charset="-122"/>
              </a:rPr>
              <a:t>用</a:t>
            </a:r>
            <a:r>
              <a:rPr sz="1200" spc="45" dirty="0">
                <a:solidFill>
                  <a:srgbClr val="585858"/>
                </a:solidFill>
                <a:latin typeface="微软雅黑" panose="020B0503020204020204" charset="-122"/>
                <a:cs typeface="微软雅黑" panose="020B0503020204020204" charset="-122"/>
              </a:rPr>
              <a:t>的</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具</a:t>
            </a:r>
            <a:r>
              <a:rPr sz="1200" spc="2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数</a:t>
            </a:r>
            <a:r>
              <a:rPr sz="1200" spc="20" dirty="0">
                <a:solidFill>
                  <a:srgbClr val="585858"/>
                </a:solidFill>
                <a:latin typeface="微软雅黑" panose="020B0503020204020204" charset="-122"/>
                <a:cs typeface="微软雅黑" panose="020B0503020204020204" charset="-122"/>
              </a:rPr>
              <a:t>据仪</a:t>
            </a:r>
            <a:r>
              <a:rPr sz="1200" spc="10" dirty="0">
                <a:solidFill>
                  <a:srgbClr val="585858"/>
                </a:solidFill>
                <a:latin typeface="微软雅黑" panose="020B0503020204020204" charset="-122"/>
                <a:cs typeface="微软雅黑" panose="020B0503020204020204" charset="-122"/>
              </a:rPr>
              <a:t>表</a:t>
            </a:r>
            <a:r>
              <a:rPr sz="1200" spc="20" dirty="0">
                <a:solidFill>
                  <a:srgbClr val="585858"/>
                </a:solidFill>
                <a:latin typeface="微软雅黑" panose="020B0503020204020204" charset="-122"/>
                <a:cs typeface="微软雅黑" panose="020B0503020204020204" charset="-122"/>
              </a:rPr>
              <a:t>盘</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功能</a:t>
            </a:r>
            <a:r>
              <a:rPr sz="1200" spc="10" dirty="0">
                <a:solidFill>
                  <a:srgbClr val="585858"/>
                </a:solidFill>
                <a:latin typeface="微软雅黑" panose="020B0503020204020204" charset="-122"/>
                <a:cs typeface="微软雅黑" panose="020B0503020204020204" charset="-122"/>
              </a:rPr>
              <a:t>还</a:t>
            </a:r>
            <a:r>
              <a:rPr sz="1200" spc="2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够</a:t>
            </a:r>
            <a:r>
              <a:rPr sz="1200" spc="20" dirty="0">
                <a:solidFill>
                  <a:srgbClr val="585858"/>
                </a:solidFill>
                <a:latin typeface="微软雅黑" panose="020B0503020204020204" charset="-122"/>
                <a:cs typeface="微软雅黑" panose="020B0503020204020204" charset="-122"/>
              </a:rPr>
              <a:t>完</a:t>
            </a:r>
            <a:r>
              <a:rPr sz="1200" spc="40" dirty="0">
                <a:solidFill>
                  <a:srgbClr val="585858"/>
                </a:solidFill>
                <a:latin typeface="微软雅黑" panose="020B0503020204020204" charset="-122"/>
                <a:cs typeface="微软雅黑" panose="020B0503020204020204" charset="-122"/>
              </a:rPr>
              <a:t>善</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尽</a:t>
            </a:r>
            <a:r>
              <a:rPr sz="1200" spc="10" dirty="0">
                <a:solidFill>
                  <a:srgbClr val="585858"/>
                </a:solidFill>
                <a:latin typeface="微软雅黑" panose="020B0503020204020204" charset="-122"/>
                <a:cs typeface="微软雅黑" panose="020B0503020204020204" charset="-122"/>
              </a:rPr>
              <a:t>管</a:t>
            </a:r>
            <a:r>
              <a:rPr sz="1200" spc="20" dirty="0">
                <a:solidFill>
                  <a:srgbClr val="585858"/>
                </a:solidFill>
                <a:latin typeface="微软雅黑" panose="020B0503020204020204" charset="-122"/>
                <a:cs typeface="微软雅黑" panose="020B0503020204020204" charset="-122"/>
              </a:rPr>
              <a:t>大部</a:t>
            </a:r>
            <a:r>
              <a:rPr sz="1200" spc="10" dirty="0">
                <a:solidFill>
                  <a:srgbClr val="585858"/>
                </a:solidFill>
                <a:latin typeface="微软雅黑" panose="020B0503020204020204" charset="-122"/>
                <a:cs typeface="微软雅黑" panose="020B0503020204020204" charset="-122"/>
              </a:rPr>
              <a:t>分</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自</a:t>
            </a:r>
            <a:r>
              <a:rPr sz="1200" spc="20" dirty="0">
                <a:solidFill>
                  <a:srgbClr val="585858"/>
                </a:solidFill>
                <a:latin typeface="微软雅黑" panose="020B0503020204020204" charset="-122"/>
                <a:cs typeface="微软雅黑" panose="020B0503020204020204" charset="-122"/>
              </a:rPr>
              <a:t>动化</a:t>
            </a:r>
            <a:r>
              <a:rPr sz="1200" spc="10" dirty="0">
                <a:solidFill>
                  <a:srgbClr val="585858"/>
                </a:solidFill>
                <a:latin typeface="微软雅黑" panose="020B0503020204020204" charset="-122"/>
                <a:cs typeface="微软雅黑" panose="020B0503020204020204" charset="-122"/>
              </a:rPr>
              <a:t>工</a:t>
            </a:r>
            <a:r>
              <a:rPr sz="1200" spc="20"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都</a:t>
            </a:r>
            <a:r>
              <a:rPr sz="1200" spc="20" dirty="0">
                <a:solidFill>
                  <a:srgbClr val="585858"/>
                </a:solidFill>
                <a:latin typeface="微软雅黑" panose="020B0503020204020204" charset="-122"/>
                <a:cs typeface="微软雅黑" panose="020B0503020204020204" charset="-122"/>
              </a:rPr>
              <a:t>能提</a:t>
            </a:r>
            <a:r>
              <a:rPr sz="1200" dirty="0">
                <a:solidFill>
                  <a:srgbClr val="585858"/>
                </a:solidFill>
                <a:latin typeface="微软雅黑" panose="020B0503020204020204" charset="-122"/>
                <a:cs typeface="微软雅黑" panose="020B0503020204020204" charset="-122"/>
              </a:rPr>
              <a:t>供 </a:t>
            </a:r>
            <a:r>
              <a:rPr sz="1200" spc="10" dirty="0">
                <a:solidFill>
                  <a:srgbClr val="585858"/>
                </a:solidFill>
                <a:latin typeface="微软雅黑" panose="020B0503020204020204" charset="-122"/>
                <a:cs typeface="微软雅黑" panose="020B0503020204020204" charset="-122"/>
              </a:rPr>
              <a:t>一些统计</a:t>
            </a:r>
            <a:r>
              <a:rPr sz="1200" dirty="0">
                <a:solidFill>
                  <a:srgbClr val="585858"/>
                </a:solidFill>
                <a:latin typeface="微软雅黑" panose="020B0503020204020204" charset="-122"/>
                <a:cs typeface="微软雅黑" panose="020B0503020204020204" charset="-122"/>
              </a:rPr>
              <a:t>指</a:t>
            </a:r>
            <a:r>
              <a:rPr sz="1200" spc="10" dirty="0">
                <a:solidFill>
                  <a:srgbClr val="585858"/>
                </a:solidFill>
                <a:latin typeface="微软雅黑" panose="020B0503020204020204" charset="-122"/>
                <a:cs typeface="微软雅黑" panose="020B0503020204020204" charset="-122"/>
              </a:rPr>
              <a:t>标来反</a:t>
            </a:r>
            <a:r>
              <a:rPr sz="1200" dirty="0">
                <a:solidFill>
                  <a:srgbClr val="585858"/>
                </a:solidFill>
                <a:latin typeface="微软雅黑" panose="020B0503020204020204" charset="-122"/>
                <a:cs typeface="微软雅黑" panose="020B0503020204020204" charset="-122"/>
              </a:rPr>
              <a:t>应部</a:t>
            </a:r>
            <a:r>
              <a:rPr sz="1200" spc="10" dirty="0">
                <a:solidFill>
                  <a:srgbClr val="585858"/>
                </a:solidFill>
                <a:latin typeface="微软雅黑" panose="020B0503020204020204" charset="-122"/>
                <a:cs typeface="微软雅黑" panose="020B0503020204020204" charset="-122"/>
              </a:rPr>
              <a:t>门和员工</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工作效</a:t>
            </a:r>
            <a:r>
              <a:rPr sz="1200" dirty="0">
                <a:solidFill>
                  <a:srgbClr val="585858"/>
                </a:solidFill>
                <a:latin typeface="微软雅黑" panose="020B0503020204020204" charset="-122"/>
                <a:cs typeface="微软雅黑" panose="020B0503020204020204" charset="-122"/>
              </a:rPr>
              <a:t>率以</a:t>
            </a:r>
            <a:r>
              <a:rPr sz="1200" spc="10" dirty="0">
                <a:solidFill>
                  <a:srgbClr val="585858"/>
                </a:solidFill>
                <a:latin typeface="微软雅黑" panose="020B0503020204020204" charset="-122"/>
                <a:cs typeface="微软雅黑" panose="020B0503020204020204" charset="-122"/>
              </a:rPr>
              <a:t>及成</a:t>
            </a:r>
            <a:r>
              <a:rPr sz="1200" spc="35" dirty="0">
                <a:solidFill>
                  <a:srgbClr val="585858"/>
                </a:solidFill>
                <a:latin typeface="微软雅黑" panose="020B0503020204020204" charset="-122"/>
                <a:cs typeface="微软雅黑" panose="020B0503020204020204" charset="-122"/>
              </a:rPr>
              <a:t>果</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然</a:t>
            </a:r>
            <a:r>
              <a:rPr sz="1200" spc="10" dirty="0">
                <a:solidFill>
                  <a:srgbClr val="585858"/>
                </a:solidFill>
                <a:latin typeface="微软雅黑" panose="020B0503020204020204" charset="-122"/>
                <a:cs typeface="微软雅黑" panose="020B0503020204020204" charset="-122"/>
              </a:rPr>
              <a:t>而这些</a:t>
            </a:r>
            <a:r>
              <a:rPr sz="1200" dirty="0">
                <a:solidFill>
                  <a:srgbClr val="585858"/>
                </a:solidFill>
                <a:latin typeface="微软雅黑" panose="020B0503020204020204" charset="-122"/>
                <a:cs typeface="微软雅黑" panose="020B0503020204020204" charset="-122"/>
              </a:rPr>
              <a:t>指标</a:t>
            </a:r>
            <a:r>
              <a:rPr sz="1200" spc="10" dirty="0">
                <a:solidFill>
                  <a:srgbClr val="585858"/>
                </a:solidFill>
                <a:latin typeface="微软雅黑" panose="020B0503020204020204" charset="-122"/>
                <a:cs typeface="微软雅黑" panose="020B0503020204020204" charset="-122"/>
              </a:rPr>
              <a:t>可定制化</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程度较低</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比较局限</a:t>
            </a:r>
            <a:r>
              <a:rPr sz="1200" dirty="0">
                <a:solidFill>
                  <a:srgbClr val="585858"/>
                </a:solidFill>
                <a:latin typeface="微软雅黑" panose="020B0503020204020204" charset="-122"/>
                <a:cs typeface="微软雅黑" panose="020B0503020204020204" charset="-122"/>
              </a:rPr>
              <a:t>于</a:t>
            </a:r>
            <a:r>
              <a:rPr sz="1200" spc="10" dirty="0">
                <a:solidFill>
                  <a:srgbClr val="585858"/>
                </a:solidFill>
                <a:latin typeface="微软雅黑" panose="020B0503020204020204" charset="-122"/>
                <a:cs typeface="微软雅黑" panose="020B0503020204020204" charset="-122"/>
              </a:rPr>
              <a:t>技术</a:t>
            </a:r>
            <a:r>
              <a:rPr sz="1200" dirty="0">
                <a:solidFill>
                  <a:srgbClr val="585858"/>
                </a:solidFill>
                <a:latin typeface="微软雅黑" panose="020B0503020204020204" charset="-122"/>
                <a:cs typeface="微软雅黑" panose="020B0503020204020204" charset="-122"/>
              </a:rPr>
              <a:t>领</a:t>
            </a:r>
            <a:r>
              <a:rPr sz="1200" spc="10" dirty="0">
                <a:solidFill>
                  <a:srgbClr val="585858"/>
                </a:solidFill>
                <a:latin typeface="微软雅黑" panose="020B0503020204020204" charset="-122"/>
                <a:cs typeface="微软雅黑" panose="020B0503020204020204" charset="-122"/>
              </a:rPr>
              <a:t>域</a:t>
            </a:r>
            <a:r>
              <a:rPr sz="1200" dirty="0">
                <a:solidFill>
                  <a:srgbClr val="585858"/>
                </a:solidFill>
                <a:latin typeface="微软雅黑" panose="020B0503020204020204" charset="-122"/>
                <a:cs typeface="微软雅黑" panose="020B0503020204020204" charset="-122"/>
              </a:rPr>
              <a:t>而</a:t>
            </a:r>
            <a:r>
              <a:rPr sz="1200" spc="20" dirty="0">
                <a:solidFill>
                  <a:srgbClr val="585858"/>
                </a:solidFill>
                <a:latin typeface="微软雅黑" panose="020B0503020204020204" charset="-122"/>
                <a:cs typeface="微软雅黑" panose="020B0503020204020204" charset="-122"/>
              </a:rPr>
              <a:t>非聚</a:t>
            </a:r>
            <a:r>
              <a:rPr sz="1200" dirty="0">
                <a:solidFill>
                  <a:srgbClr val="585858"/>
                </a:solidFill>
                <a:latin typeface="微软雅黑" panose="020B0503020204020204" charset="-122"/>
                <a:cs typeface="微软雅黑" panose="020B0503020204020204" charset="-122"/>
              </a:rPr>
              <a:t>焦 管理视角，如果要为管理层提供更加清晰和多维度的管理透视，还需要加强指标构建的灵活度和定制化能</a:t>
            </a:r>
            <a:r>
              <a:rPr sz="1200" spc="5" dirty="0">
                <a:solidFill>
                  <a:srgbClr val="585858"/>
                </a:solidFill>
                <a:latin typeface="微软雅黑" panose="020B0503020204020204" charset="-122"/>
                <a:cs typeface="微软雅黑" panose="020B0503020204020204" charset="-122"/>
              </a:rPr>
              <a:t>力</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L="635" algn="ctr">
              <a:lnSpc>
                <a:spcPct val="100000"/>
              </a:lnSpc>
              <a:spcBef>
                <a:spcPts val="1080"/>
              </a:spcBef>
            </a:pP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理念和方法给我国</a:t>
            </a:r>
            <a:r>
              <a:rPr sz="1400" b="1" spc="-10" dirty="0">
                <a:solidFill>
                  <a:srgbClr val="404040"/>
                </a:solidFill>
                <a:latin typeface="Arial" panose="020B0604020202020204"/>
                <a:cs typeface="Arial" panose="020B0604020202020204"/>
              </a:rPr>
              <a:t>/IT</a:t>
            </a:r>
            <a:r>
              <a:rPr sz="1400" b="1" dirty="0">
                <a:solidFill>
                  <a:srgbClr val="404040"/>
                </a:solidFill>
                <a:latin typeface="微软雅黑" panose="020B0503020204020204" charset="-122"/>
                <a:cs typeface="微软雅黑" panose="020B0503020204020204" charset="-122"/>
              </a:rPr>
              <a:t>部门</a:t>
            </a:r>
            <a:r>
              <a:rPr sz="1400" b="1" spc="-15" dirty="0">
                <a:solidFill>
                  <a:srgbClr val="404040"/>
                </a:solidFill>
                <a:latin typeface="微软雅黑" panose="020B0503020204020204" charset="-122"/>
                <a:cs typeface="微软雅黑" panose="020B0503020204020204" charset="-122"/>
              </a:rPr>
              <a:t>企</a:t>
            </a:r>
            <a:r>
              <a:rPr sz="1400" b="1" dirty="0">
                <a:solidFill>
                  <a:srgbClr val="404040"/>
                </a:solidFill>
                <a:latin typeface="微软雅黑" panose="020B0503020204020204" charset="-122"/>
                <a:cs typeface="微软雅黑" panose="020B0503020204020204" charset="-122"/>
              </a:rPr>
              <a:t>业带</a:t>
            </a:r>
            <a:r>
              <a:rPr sz="1400" b="1" spc="-15" dirty="0">
                <a:solidFill>
                  <a:srgbClr val="404040"/>
                </a:solidFill>
                <a:latin typeface="微软雅黑" panose="020B0503020204020204" charset="-122"/>
                <a:cs typeface="微软雅黑" panose="020B0503020204020204" charset="-122"/>
              </a:rPr>
              <a:t>来</a:t>
            </a:r>
            <a:r>
              <a:rPr sz="1400" b="1" dirty="0">
                <a:solidFill>
                  <a:srgbClr val="404040"/>
                </a:solidFill>
                <a:latin typeface="微软雅黑" panose="020B0503020204020204" charset="-122"/>
                <a:cs typeface="微软雅黑" panose="020B0503020204020204" charset="-122"/>
              </a:rPr>
              <a:t>的收益</a:t>
            </a:r>
            <a:endParaRPr sz="1400">
              <a:latin typeface="微软雅黑" panose="020B0503020204020204" charset="-122"/>
              <a:cs typeface="微软雅黑" panose="020B050302020402020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839469" cy="513715"/>
          </a:xfrm>
          <a:prstGeom prst="rect">
            <a:avLst/>
          </a:prstGeom>
        </p:spPr>
        <p:txBody>
          <a:bodyPr vert="horz" wrap="square" lIns="0" tIns="13335" rIns="0" bIns="0" rtlCol="0">
            <a:spAutoFit/>
          </a:bodyPr>
          <a:lstStyle/>
          <a:p>
            <a:pPr marL="12700">
              <a:lnSpc>
                <a:spcPct val="100000"/>
              </a:lnSpc>
              <a:spcBef>
                <a:spcPts val="105"/>
              </a:spcBef>
            </a:pPr>
            <a:r>
              <a:rPr dirty="0"/>
              <a:t>摘要</a:t>
            </a:r>
            <a:endParaRPr dirty="0"/>
          </a:p>
        </p:txBody>
      </p:sp>
      <p:sp>
        <p:nvSpPr>
          <p:cNvPr id="8" name="object 8"/>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9" name="object 9"/>
          <p:cNvSpPr/>
          <p:nvPr/>
        </p:nvSpPr>
        <p:spPr>
          <a:xfrm>
            <a:off x="1381505" y="1178814"/>
            <a:ext cx="0" cy="654685"/>
          </a:xfrm>
          <a:custGeom>
            <a:avLst/>
            <a:gdLst/>
            <a:ahLst/>
            <a:cxnLst/>
            <a:rect l="l" t="t" r="r" b="b"/>
            <a:pathLst>
              <a:path h="654685">
                <a:moveTo>
                  <a:pt x="0" y="0"/>
                </a:moveTo>
                <a:lnTo>
                  <a:pt x="0" y="654176"/>
                </a:lnTo>
              </a:path>
            </a:pathLst>
          </a:custGeom>
          <a:ln w="28575">
            <a:solidFill>
              <a:srgbClr val="AFD12E"/>
            </a:solidFill>
          </a:ln>
        </p:spPr>
        <p:txBody>
          <a:bodyPr wrap="square" lIns="0" tIns="0" rIns="0" bIns="0" rtlCol="0"/>
          <a:lstStyle/>
          <a:p/>
        </p:txBody>
      </p:sp>
      <p:sp>
        <p:nvSpPr>
          <p:cNvPr id="10" name="object 10"/>
          <p:cNvSpPr/>
          <p:nvPr/>
        </p:nvSpPr>
        <p:spPr>
          <a:xfrm>
            <a:off x="586739" y="1210055"/>
            <a:ext cx="576580" cy="576580"/>
          </a:xfrm>
          <a:custGeom>
            <a:avLst/>
            <a:gdLst/>
            <a:ahLst/>
            <a:cxnLst/>
            <a:rect l="l" t="t" r="r" b="b"/>
            <a:pathLst>
              <a:path w="576580" h="576580">
                <a:moveTo>
                  <a:pt x="288035"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6"/>
                </a:lnTo>
                <a:lnTo>
                  <a:pt x="3768" y="334769"/>
                </a:lnTo>
                <a:lnTo>
                  <a:pt x="14679" y="379098"/>
                </a:lnTo>
                <a:lnTo>
                  <a:pt x="32140" y="420428"/>
                </a:lnTo>
                <a:lnTo>
                  <a:pt x="55558" y="458169"/>
                </a:lnTo>
                <a:lnTo>
                  <a:pt x="84343" y="491728"/>
                </a:lnTo>
                <a:lnTo>
                  <a:pt x="117902" y="520513"/>
                </a:lnTo>
                <a:lnTo>
                  <a:pt x="155643" y="543931"/>
                </a:lnTo>
                <a:lnTo>
                  <a:pt x="196973" y="561392"/>
                </a:lnTo>
                <a:lnTo>
                  <a:pt x="241302" y="572303"/>
                </a:lnTo>
                <a:lnTo>
                  <a:pt x="288035" y="576072"/>
                </a:lnTo>
                <a:lnTo>
                  <a:pt x="334769" y="572303"/>
                </a:lnTo>
                <a:lnTo>
                  <a:pt x="379098" y="561392"/>
                </a:lnTo>
                <a:lnTo>
                  <a:pt x="420428" y="543931"/>
                </a:lnTo>
                <a:lnTo>
                  <a:pt x="458169" y="520513"/>
                </a:lnTo>
                <a:lnTo>
                  <a:pt x="491728" y="491728"/>
                </a:lnTo>
                <a:lnTo>
                  <a:pt x="520513" y="458169"/>
                </a:lnTo>
                <a:lnTo>
                  <a:pt x="543931" y="420428"/>
                </a:lnTo>
                <a:lnTo>
                  <a:pt x="561392" y="379098"/>
                </a:lnTo>
                <a:lnTo>
                  <a:pt x="572303" y="334769"/>
                </a:lnTo>
                <a:lnTo>
                  <a:pt x="576072" y="288036"/>
                </a:lnTo>
                <a:lnTo>
                  <a:pt x="572303" y="241302"/>
                </a:lnTo>
                <a:lnTo>
                  <a:pt x="561392" y="196973"/>
                </a:lnTo>
                <a:lnTo>
                  <a:pt x="543931" y="155643"/>
                </a:lnTo>
                <a:lnTo>
                  <a:pt x="520513" y="117902"/>
                </a:lnTo>
                <a:lnTo>
                  <a:pt x="491728" y="84343"/>
                </a:lnTo>
                <a:lnTo>
                  <a:pt x="458169" y="55558"/>
                </a:lnTo>
                <a:lnTo>
                  <a:pt x="420428" y="32140"/>
                </a:lnTo>
                <a:lnTo>
                  <a:pt x="379098" y="14679"/>
                </a:lnTo>
                <a:lnTo>
                  <a:pt x="334769" y="3768"/>
                </a:lnTo>
                <a:lnTo>
                  <a:pt x="288035" y="0"/>
                </a:lnTo>
                <a:close/>
              </a:path>
            </a:pathLst>
          </a:custGeom>
          <a:solidFill>
            <a:srgbClr val="B1D234"/>
          </a:solidFill>
        </p:spPr>
        <p:txBody>
          <a:bodyPr wrap="square" lIns="0" tIns="0" rIns="0" bIns="0" rtlCol="0"/>
          <a:lstStyle/>
          <a:p/>
        </p:txBody>
      </p:sp>
      <p:sp>
        <p:nvSpPr>
          <p:cNvPr id="11" name="object 11"/>
          <p:cNvSpPr/>
          <p:nvPr/>
        </p:nvSpPr>
        <p:spPr>
          <a:xfrm>
            <a:off x="681227" y="1310639"/>
            <a:ext cx="386080" cy="370840"/>
          </a:xfrm>
          <a:custGeom>
            <a:avLst/>
            <a:gdLst/>
            <a:ahLst/>
            <a:cxnLst/>
            <a:rect l="l" t="t" r="r" b="b"/>
            <a:pathLst>
              <a:path w="386080" h="370839">
                <a:moveTo>
                  <a:pt x="128143" y="320548"/>
                </a:moveTo>
                <a:lnTo>
                  <a:pt x="121677" y="326868"/>
                </a:lnTo>
                <a:lnTo>
                  <a:pt x="114522" y="332438"/>
                </a:lnTo>
                <a:lnTo>
                  <a:pt x="106725" y="337185"/>
                </a:lnTo>
                <a:lnTo>
                  <a:pt x="98425" y="340995"/>
                </a:lnTo>
                <a:lnTo>
                  <a:pt x="119374" y="353401"/>
                </a:lnTo>
                <a:lnTo>
                  <a:pt x="142192" y="362616"/>
                </a:lnTo>
                <a:lnTo>
                  <a:pt x="166558" y="368355"/>
                </a:lnTo>
                <a:lnTo>
                  <a:pt x="192150" y="370332"/>
                </a:lnTo>
                <a:lnTo>
                  <a:pt x="217892" y="368331"/>
                </a:lnTo>
                <a:lnTo>
                  <a:pt x="242347" y="362521"/>
                </a:lnTo>
                <a:lnTo>
                  <a:pt x="265231" y="353187"/>
                </a:lnTo>
                <a:lnTo>
                  <a:pt x="286258" y="340613"/>
                </a:lnTo>
                <a:lnTo>
                  <a:pt x="279074" y="337185"/>
                </a:lnTo>
                <a:lnTo>
                  <a:pt x="192150" y="337185"/>
                </a:lnTo>
                <a:lnTo>
                  <a:pt x="175006" y="336067"/>
                </a:lnTo>
                <a:lnTo>
                  <a:pt x="158527" y="332819"/>
                </a:lnTo>
                <a:lnTo>
                  <a:pt x="142859" y="327594"/>
                </a:lnTo>
                <a:lnTo>
                  <a:pt x="128143" y="320548"/>
                </a:lnTo>
                <a:close/>
              </a:path>
              <a:path w="386080" h="370839">
                <a:moveTo>
                  <a:pt x="256921" y="320039"/>
                </a:moveTo>
                <a:lnTo>
                  <a:pt x="242085" y="327326"/>
                </a:lnTo>
                <a:lnTo>
                  <a:pt x="226250" y="332708"/>
                </a:lnTo>
                <a:lnTo>
                  <a:pt x="209557" y="336042"/>
                </a:lnTo>
                <a:lnTo>
                  <a:pt x="192150" y="337185"/>
                </a:lnTo>
                <a:lnTo>
                  <a:pt x="279074" y="337185"/>
                </a:lnTo>
                <a:lnTo>
                  <a:pt x="278102" y="336720"/>
                </a:lnTo>
                <a:lnTo>
                  <a:pt x="270446" y="331946"/>
                </a:lnTo>
                <a:lnTo>
                  <a:pt x="263362" y="326362"/>
                </a:lnTo>
                <a:lnTo>
                  <a:pt x="256921" y="320039"/>
                </a:lnTo>
                <a:close/>
              </a:path>
              <a:path w="386080" h="370839">
                <a:moveTo>
                  <a:pt x="69087" y="197485"/>
                </a:moveTo>
                <a:lnTo>
                  <a:pt x="42219" y="202904"/>
                </a:lnTo>
                <a:lnTo>
                  <a:pt x="20256" y="217693"/>
                </a:lnTo>
                <a:lnTo>
                  <a:pt x="5437" y="239650"/>
                </a:lnTo>
                <a:lnTo>
                  <a:pt x="0" y="266573"/>
                </a:lnTo>
                <a:lnTo>
                  <a:pt x="5437" y="293441"/>
                </a:lnTo>
                <a:lnTo>
                  <a:pt x="20256" y="315404"/>
                </a:lnTo>
                <a:lnTo>
                  <a:pt x="42219" y="330223"/>
                </a:lnTo>
                <a:lnTo>
                  <a:pt x="69087" y="335661"/>
                </a:lnTo>
                <a:lnTo>
                  <a:pt x="95982" y="330223"/>
                </a:lnTo>
                <a:lnTo>
                  <a:pt x="117919" y="315452"/>
                </a:lnTo>
                <a:lnTo>
                  <a:pt x="126651" y="302513"/>
                </a:lnTo>
                <a:lnTo>
                  <a:pt x="69087" y="302513"/>
                </a:lnTo>
                <a:lnTo>
                  <a:pt x="55114" y="299684"/>
                </a:lnTo>
                <a:lnTo>
                  <a:pt x="43688" y="291973"/>
                </a:lnTo>
                <a:lnTo>
                  <a:pt x="35976" y="280546"/>
                </a:lnTo>
                <a:lnTo>
                  <a:pt x="33146" y="266573"/>
                </a:lnTo>
                <a:lnTo>
                  <a:pt x="35976" y="252545"/>
                </a:lnTo>
                <a:lnTo>
                  <a:pt x="43687" y="241125"/>
                </a:lnTo>
                <a:lnTo>
                  <a:pt x="55114" y="233443"/>
                </a:lnTo>
                <a:lnTo>
                  <a:pt x="69087" y="230632"/>
                </a:lnTo>
                <a:lnTo>
                  <a:pt x="126651" y="230632"/>
                </a:lnTo>
                <a:lnTo>
                  <a:pt x="117919" y="217693"/>
                </a:lnTo>
                <a:lnTo>
                  <a:pt x="95956" y="202904"/>
                </a:lnTo>
                <a:lnTo>
                  <a:pt x="69087" y="197485"/>
                </a:lnTo>
                <a:close/>
              </a:path>
              <a:path w="386080" h="370839">
                <a:moveTo>
                  <a:pt x="316484" y="197485"/>
                </a:moveTo>
                <a:lnTo>
                  <a:pt x="289615" y="202904"/>
                </a:lnTo>
                <a:lnTo>
                  <a:pt x="267652" y="217693"/>
                </a:lnTo>
                <a:lnTo>
                  <a:pt x="252833" y="239650"/>
                </a:lnTo>
                <a:lnTo>
                  <a:pt x="247396" y="266573"/>
                </a:lnTo>
                <a:lnTo>
                  <a:pt x="252833" y="293441"/>
                </a:lnTo>
                <a:lnTo>
                  <a:pt x="267652" y="315404"/>
                </a:lnTo>
                <a:lnTo>
                  <a:pt x="289615" y="330223"/>
                </a:lnTo>
                <a:lnTo>
                  <a:pt x="316484" y="335661"/>
                </a:lnTo>
                <a:lnTo>
                  <a:pt x="343352" y="330223"/>
                </a:lnTo>
                <a:lnTo>
                  <a:pt x="365315" y="315404"/>
                </a:lnTo>
                <a:lnTo>
                  <a:pt x="374013" y="302513"/>
                </a:lnTo>
                <a:lnTo>
                  <a:pt x="316484" y="302513"/>
                </a:lnTo>
                <a:lnTo>
                  <a:pt x="302510" y="299684"/>
                </a:lnTo>
                <a:lnTo>
                  <a:pt x="291084" y="291973"/>
                </a:lnTo>
                <a:lnTo>
                  <a:pt x="283372" y="280546"/>
                </a:lnTo>
                <a:lnTo>
                  <a:pt x="280543" y="266573"/>
                </a:lnTo>
                <a:lnTo>
                  <a:pt x="283372" y="252545"/>
                </a:lnTo>
                <a:lnTo>
                  <a:pt x="291083" y="241125"/>
                </a:lnTo>
                <a:lnTo>
                  <a:pt x="302510" y="233443"/>
                </a:lnTo>
                <a:lnTo>
                  <a:pt x="316484" y="230632"/>
                </a:lnTo>
                <a:lnTo>
                  <a:pt x="374077" y="230632"/>
                </a:lnTo>
                <a:lnTo>
                  <a:pt x="365363" y="217693"/>
                </a:lnTo>
                <a:lnTo>
                  <a:pt x="343406" y="202904"/>
                </a:lnTo>
                <a:lnTo>
                  <a:pt x="316484" y="197485"/>
                </a:lnTo>
                <a:close/>
              </a:path>
              <a:path w="386080" h="370839">
                <a:moveTo>
                  <a:pt x="126651" y="230632"/>
                </a:moveTo>
                <a:lnTo>
                  <a:pt x="69087" y="230632"/>
                </a:lnTo>
                <a:lnTo>
                  <a:pt x="83061" y="233443"/>
                </a:lnTo>
                <a:lnTo>
                  <a:pt x="94487" y="241125"/>
                </a:lnTo>
                <a:lnTo>
                  <a:pt x="102199" y="252545"/>
                </a:lnTo>
                <a:lnTo>
                  <a:pt x="105028" y="266573"/>
                </a:lnTo>
                <a:lnTo>
                  <a:pt x="102199" y="280546"/>
                </a:lnTo>
                <a:lnTo>
                  <a:pt x="94487" y="291973"/>
                </a:lnTo>
                <a:lnTo>
                  <a:pt x="83061" y="299684"/>
                </a:lnTo>
                <a:lnTo>
                  <a:pt x="69087" y="302513"/>
                </a:lnTo>
                <a:lnTo>
                  <a:pt x="126651" y="302513"/>
                </a:lnTo>
                <a:lnTo>
                  <a:pt x="132738" y="293495"/>
                </a:lnTo>
                <a:lnTo>
                  <a:pt x="138175" y="266573"/>
                </a:lnTo>
                <a:lnTo>
                  <a:pt x="132738" y="239650"/>
                </a:lnTo>
                <a:lnTo>
                  <a:pt x="126651" y="230632"/>
                </a:lnTo>
                <a:close/>
              </a:path>
              <a:path w="386080" h="370839">
                <a:moveTo>
                  <a:pt x="374077" y="230632"/>
                </a:moveTo>
                <a:lnTo>
                  <a:pt x="316484" y="230632"/>
                </a:lnTo>
                <a:lnTo>
                  <a:pt x="330457" y="233443"/>
                </a:lnTo>
                <a:lnTo>
                  <a:pt x="341884" y="241125"/>
                </a:lnTo>
                <a:lnTo>
                  <a:pt x="349595" y="252545"/>
                </a:lnTo>
                <a:lnTo>
                  <a:pt x="352424" y="266573"/>
                </a:lnTo>
                <a:lnTo>
                  <a:pt x="349595" y="280546"/>
                </a:lnTo>
                <a:lnTo>
                  <a:pt x="341884" y="291973"/>
                </a:lnTo>
                <a:lnTo>
                  <a:pt x="330457" y="299684"/>
                </a:lnTo>
                <a:lnTo>
                  <a:pt x="316484" y="302513"/>
                </a:lnTo>
                <a:lnTo>
                  <a:pt x="374013" y="302513"/>
                </a:lnTo>
                <a:lnTo>
                  <a:pt x="380134" y="293441"/>
                </a:lnTo>
                <a:lnTo>
                  <a:pt x="385572" y="266573"/>
                </a:lnTo>
                <a:lnTo>
                  <a:pt x="380152" y="239650"/>
                </a:lnTo>
                <a:lnTo>
                  <a:pt x="374077" y="230632"/>
                </a:lnTo>
                <a:close/>
              </a:path>
              <a:path w="386080" h="370839">
                <a:moveTo>
                  <a:pt x="112522" y="61849"/>
                </a:moveTo>
                <a:lnTo>
                  <a:pt x="79267" y="86175"/>
                </a:lnTo>
                <a:lnTo>
                  <a:pt x="53085" y="117967"/>
                </a:lnTo>
                <a:lnTo>
                  <a:pt x="35476" y="155735"/>
                </a:lnTo>
                <a:lnTo>
                  <a:pt x="27940" y="197993"/>
                </a:lnTo>
                <a:lnTo>
                  <a:pt x="35833" y="193835"/>
                </a:lnTo>
                <a:lnTo>
                  <a:pt x="44227" y="190547"/>
                </a:lnTo>
                <a:lnTo>
                  <a:pt x="53050" y="188188"/>
                </a:lnTo>
                <a:lnTo>
                  <a:pt x="62230" y="186817"/>
                </a:lnTo>
                <a:lnTo>
                  <a:pt x="68986" y="160226"/>
                </a:lnTo>
                <a:lnTo>
                  <a:pt x="80851" y="136112"/>
                </a:lnTo>
                <a:lnTo>
                  <a:pt x="97239" y="115073"/>
                </a:lnTo>
                <a:lnTo>
                  <a:pt x="117475" y="97789"/>
                </a:lnTo>
                <a:lnTo>
                  <a:pt x="115190" y="90965"/>
                </a:lnTo>
                <a:lnTo>
                  <a:pt x="113522" y="83915"/>
                </a:lnTo>
                <a:lnTo>
                  <a:pt x="112489" y="76555"/>
                </a:lnTo>
                <a:lnTo>
                  <a:pt x="112140" y="69087"/>
                </a:lnTo>
                <a:lnTo>
                  <a:pt x="112140" y="66675"/>
                </a:lnTo>
                <a:lnTo>
                  <a:pt x="112281" y="64135"/>
                </a:lnTo>
                <a:lnTo>
                  <a:pt x="112522" y="61849"/>
                </a:lnTo>
                <a:close/>
              </a:path>
              <a:path w="386080" h="370839">
                <a:moveTo>
                  <a:pt x="271780" y="61849"/>
                </a:moveTo>
                <a:lnTo>
                  <a:pt x="272034" y="64135"/>
                </a:lnTo>
                <a:lnTo>
                  <a:pt x="272034" y="69087"/>
                </a:lnTo>
                <a:lnTo>
                  <a:pt x="271677" y="76608"/>
                </a:lnTo>
                <a:lnTo>
                  <a:pt x="270657" y="83915"/>
                </a:lnTo>
                <a:lnTo>
                  <a:pt x="269027" y="90983"/>
                </a:lnTo>
                <a:lnTo>
                  <a:pt x="266827" y="97789"/>
                </a:lnTo>
                <a:lnTo>
                  <a:pt x="287029" y="115093"/>
                </a:lnTo>
                <a:lnTo>
                  <a:pt x="303355" y="136048"/>
                </a:lnTo>
                <a:lnTo>
                  <a:pt x="315243" y="160119"/>
                </a:lnTo>
                <a:lnTo>
                  <a:pt x="322072" y="186689"/>
                </a:lnTo>
                <a:lnTo>
                  <a:pt x="331180" y="187870"/>
                </a:lnTo>
                <a:lnTo>
                  <a:pt x="339978" y="190039"/>
                </a:lnTo>
                <a:lnTo>
                  <a:pt x="348396" y="193137"/>
                </a:lnTo>
                <a:lnTo>
                  <a:pt x="356361" y="197104"/>
                </a:lnTo>
                <a:lnTo>
                  <a:pt x="348628" y="155146"/>
                </a:lnTo>
                <a:lnTo>
                  <a:pt x="330977" y="117665"/>
                </a:lnTo>
                <a:lnTo>
                  <a:pt x="304873" y="86090"/>
                </a:lnTo>
                <a:lnTo>
                  <a:pt x="271780" y="61849"/>
                </a:lnTo>
                <a:close/>
              </a:path>
              <a:path w="386080" h="370839">
                <a:moveTo>
                  <a:pt x="192150" y="0"/>
                </a:moveTo>
                <a:lnTo>
                  <a:pt x="165282" y="5437"/>
                </a:lnTo>
                <a:lnTo>
                  <a:pt x="143319" y="20256"/>
                </a:lnTo>
                <a:lnTo>
                  <a:pt x="128500" y="42219"/>
                </a:lnTo>
                <a:lnTo>
                  <a:pt x="123062" y="69087"/>
                </a:lnTo>
                <a:lnTo>
                  <a:pt x="128500" y="96029"/>
                </a:lnTo>
                <a:lnTo>
                  <a:pt x="143319" y="118030"/>
                </a:lnTo>
                <a:lnTo>
                  <a:pt x="165282" y="132863"/>
                </a:lnTo>
                <a:lnTo>
                  <a:pt x="192150" y="138302"/>
                </a:lnTo>
                <a:lnTo>
                  <a:pt x="219019" y="132863"/>
                </a:lnTo>
                <a:lnTo>
                  <a:pt x="240982" y="118030"/>
                </a:lnTo>
                <a:lnTo>
                  <a:pt x="249740" y="105029"/>
                </a:lnTo>
                <a:lnTo>
                  <a:pt x="192150" y="105029"/>
                </a:lnTo>
                <a:lnTo>
                  <a:pt x="178177" y="102217"/>
                </a:lnTo>
                <a:lnTo>
                  <a:pt x="166750" y="94535"/>
                </a:lnTo>
                <a:lnTo>
                  <a:pt x="159039" y="83115"/>
                </a:lnTo>
                <a:lnTo>
                  <a:pt x="156209" y="69087"/>
                </a:lnTo>
                <a:lnTo>
                  <a:pt x="159039" y="55114"/>
                </a:lnTo>
                <a:lnTo>
                  <a:pt x="166750" y="43688"/>
                </a:lnTo>
                <a:lnTo>
                  <a:pt x="178177" y="35976"/>
                </a:lnTo>
                <a:lnTo>
                  <a:pt x="192150" y="33147"/>
                </a:lnTo>
                <a:lnTo>
                  <a:pt x="249680" y="33147"/>
                </a:lnTo>
                <a:lnTo>
                  <a:pt x="240982" y="20256"/>
                </a:lnTo>
                <a:lnTo>
                  <a:pt x="219019" y="5437"/>
                </a:lnTo>
                <a:lnTo>
                  <a:pt x="192150" y="0"/>
                </a:lnTo>
                <a:close/>
              </a:path>
              <a:path w="386080" h="370839">
                <a:moveTo>
                  <a:pt x="249680" y="33147"/>
                </a:moveTo>
                <a:lnTo>
                  <a:pt x="192150" y="33147"/>
                </a:lnTo>
                <a:lnTo>
                  <a:pt x="206124" y="35976"/>
                </a:lnTo>
                <a:lnTo>
                  <a:pt x="217550" y="43688"/>
                </a:lnTo>
                <a:lnTo>
                  <a:pt x="225262" y="55114"/>
                </a:lnTo>
                <a:lnTo>
                  <a:pt x="228091" y="69087"/>
                </a:lnTo>
                <a:lnTo>
                  <a:pt x="225262" y="83115"/>
                </a:lnTo>
                <a:lnTo>
                  <a:pt x="217550" y="94535"/>
                </a:lnTo>
                <a:lnTo>
                  <a:pt x="206124" y="102217"/>
                </a:lnTo>
                <a:lnTo>
                  <a:pt x="192150" y="105029"/>
                </a:lnTo>
                <a:lnTo>
                  <a:pt x="249740" y="105029"/>
                </a:lnTo>
                <a:lnTo>
                  <a:pt x="255801" y="96029"/>
                </a:lnTo>
                <a:lnTo>
                  <a:pt x="261238" y="69087"/>
                </a:lnTo>
                <a:lnTo>
                  <a:pt x="255801" y="42219"/>
                </a:lnTo>
                <a:lnTo>
                  <a:pt x="249680" y="33147"/>
                </a:lnTo>
                <a:close/>
              </a:path>
            </a:pathLst>
          </a:custGeom>
          <a:solidFill>
            <a:srgbClr val="FFFFFF"/>
          </a:solidFill>
        </p:spPr>
        <p:txBody>
          <a:bodyPr wrap="square" lIns="0" tIns="0" rIns="0" bIns="0" rtlCol="0"/>
          <a:lstStyle/>
          <a:p/>
        </p:txBody>
      </p:sp>
      <p:sp>
        <p:nvSpPr>
          <p:cNvPr id="12" name="object 12"/>
          <p:cNvSpPr/>
          <p:nvPr/>
        </p:nvSpPr>
        <p:spPr>
          <a:xfrm>
            <a:off x="1378457" y="3284982"/>
            <a:ext cx="0" cy="654685"/>
          </a:xfrm>
          <a:custGeom>
            <a:avLst/>
            <a:gdLst/>
            <a:ahLst/>
            <a:cxnLst/>
            <a:rect l="l" t="t" r="r" b="b"/>
            <a:pathLst>
              <a:path h="654685">
                <a:moveTo>
                  <a:pt x="0" y="0"/>
                </a:moveTo>
                <a:lnTo>
                  <a:pt x="0" y="654177"/>
                </a:lnTo>
              </a:path>
            </a:pathLst>
          </a:custGeom>
          <a:ln w="28575">
            <a:solidFill>
              <a:srgbClr val="64AE45"/>
            </a:solidFill>
          </a:ln>
        </p:spPr>
        <p:txBody>
          <a:bodyPr wrap="square" lIns="0" tIns="0" rIns="0" bIns="0" rtlCol="0"/>
          <a:lstStyle/>
          <a:p/>
        </p:txBody>
      </p:sp>
      <p:sp>
        <p:nvSpPr>
          <p:cNvPr id="13" name="object 13"/>
          <p:cNvSpPr/>
          <p:nvPr/>
        </p:nvSpPr>
        <p:spPr>
          <a:xfrm>
            <a:off x="751332" y="3587496"/>
            <a:ext cx="263525" cy="161925"/>
          </a:xfrm>
          <a:custGeom>
            <a:avLst/>
            <a:gdLst/>
            <a:ahLst/>
            <a:cxnLst/>
            <a:rect l="l" t="t" r="r" b="b"/>
            <a:pathLst>
              <a:path w="263525" h="161925">
                <a:moveTo>
                  <a:pt x="8509" y="87121"/>
                </a:moveTo>
                <a:lnTo>
                  <a:pt x="6350" y="91439"/>
                </a:lnTo>
                <a:lnTo>
                  <a:pt x="2159" y="93471"/>
                </a:lnTo>
                <a:lnTo>
                  <a:pt x="0" y="99948"/>
                </a:lnTo>
                <a:lnTo>
                  <a:pt x="4190" y="101980"/>
                </a:lnTo>
                <a:lnTo>
                  <a:pt x="15251" y="116804"/>
                </a:lnTo>
                <a:lnTo>
                  <a:pt x="28670" y="129412"/>
                </a:lnTo>
                <a:lnTo>
                  <a:pt x="74094" y="154418"/>
                </a:lnTo>
                <a:lnTo>
                  <a:pt x="120904" y="161543"/>
                </a:lnTo>
                <a:lnTo>
                  <a:pt x="132417" y="161107"/>
                </a:lnTo>
                <a:lnTo>
                  <a:pt x="144526" y="159670"/>
                </a:lnTo>
                <a:lnTo>
                  <a:pt x="157015" y="157043"/>
                </a:lnTo>
                <a:lnTo>
                  <a:pt x="169672" y="153034"/>
                </a:lnTo>
                <a:lnTo>
                  <a:pt x="186775" y="144827"/>
                </a:lnTo>
                <a:lnTo>
                  <a:pt x="114554" y="144827"/>
                </a:lnTo>
                <a:lnTo>
                  <a:pt x="89955" y="141444"/>
                </a:lnTo>
                <a:lnTo>
                  <a:pt x="51861" y="125493"/>
                </a:lnTo>
                <a:lnTo>
                  <a:pt x="17018" y="93471"/>
                </a:lnTo>
                <a:lnTo>
                  <a:pt x="14859" y="89280"/>
                </a:lnTo>
                <a:lnTo>
                  <a:pt x="8509" y="87121"/>
                </a:lnTo>
                <a:close/>
              </a:path>
              <a:path w="263525" h="161925">
                <a:moveTo>
                  <a:pt x="258826" y="0"/>
                </a:moveTo>
                <a:lnTo>
                  <a:pt x="250317" y="0"/>
                </a:lnTo>
                <a:lnTo>
                  <a:pt x="246126" y="4190"/>
                </a:lnTo>
                <a:lnTo>
                  <a:pt x="246126" y="8508"/>
                </a:lnTo>
                <a:lnTo>
                  <a:pt x="246512" y="24435"/>
                </a:lnTo>
                <a:lnTo>
                  <a:pt x="244744" y="40385"/>
                </a:lnTo>
                <a:lnTo>
                  <a:pt x="222400" y="93295"/>
                </a:lnTo>
                <a:lnTo>
                  <a:pt x="185951" y="126644"/>
                </a:lnTo>
                <a:lnTo>
                  <a:pt x="139152" y="143805"/>
                </a:lnTo>
                <a:lnTo>
                  <a:pt x="114554" y="144827"/>
                </a:lnTo>
                <a:lnTo>
                  <a:pt x="186775" y="144827"/>
                </a:lnTo>
                <a:lnTo>
                  <a:pt x="235608" y="102814"/>
                </a:lnTo>
                <a:lnTo>
                  <a:pt x="257105" y="61997"/>
                </a:lnTo>
                <a:lnTo>
                  <a:pt x="263443" y="26338"/>
                </a:lnTo>
                <a:lnTo>
                  <a:pt x="263017" y="8508"/>
                </a:lnTo>
                <a:lnTo>
                  <a:pt x="263017" y="2158"/>
                </a:lnTo>
                <a:lnTo>
                  <a:pt x="258826" y="0"/>
                </a:lnTo>
                <a:close/>
              </a:path>
            </a:pathLst>
          </a:custGeom>
          <a:solidFill>
            <a:srgbClr val="FFFFFF"/>
          </a:solidFill>
        </p:spPr>
        <p:txBody>
          <a:bodyPr wrap="square" lIns="0" tIns="0" rIns="0" bIns="0" rtlCol="0"/>
          <a:lstStyle/>
          <a:p/>
        </p:txBody>
      </p:sp>
      <p:sp>
        <p:nvSpPr>
          <p:cNvPr id="14" name="object 14"/>
          <p:cNvSpPr/>
          <p:nvPr/>
        </p:nvSpPr>
        <p:spPr>
          <a:xfrm>
            <a:off x="728154" y="3461210"/>
            <a:ext cx="278130" cy="192405"/>
          </a:xfrm>
          <a:custGeom>
            <a:avLst/>
            <a:gdLst/>
            <a:ahLst/>
            <a:cxnLst/>
            <a:rect l="l" t="t" r="r" b="b"/>
            <a:pathLst>
              <a:path w="278130" h="192404">
                <a:moveTo>
                  <a:pt x="149209" y="0"/>
                </a:moveTo>
                <a:lnTo>
                  <a:pt x="93281" y="7921"/>
                </a:lnTo>
                <a:lnTo>
                  <a:pt x="45831" y="38004"/>
                </a:lnTo>
                <a:lnTo>
                  <a:pt x="12763" y="83994"/>
                </a:lnTo>
                <a:lnTo>
                  <a:pt x="0" y="134238"/>
                </a:lnTo>
                <a:lnTo>
                  <a:pt x="762" y="160736"/>
                </a:lnTo>
                <a:lnTo>
                  <a:pt x="6286" y="187626"/>
                </a:lnTo>
                <a:lnTo>
                  <a:pt x="6286" y="189658"/>
                </a:lnTo>
                <a:lnTo>
                  <a:pt x="10604" y="191817"/>
                </a:lnTo>
                <a:lnTo>
                  <a:pt x="16954" y="191817"/>
                </a:lnTo>
                <a:lnTo>
                  <a:pt x="21145" y="189658"/>
                </a:lnTo>
                <a:lnTo>
                  <a:pt x="23304" y="185467"/>
                </a:lnTo>
                <a:lnTo>
                  <a:pt x="21145" y="181276"/>
                </a:lnTo>
                <a:lnTo>
                  <a:pt x="16815" y="158746"/>
                </a:lnTo>
                <a:lnTo>
                  <a:pt x="19966" y="112875"/>
                </a:lnTo>
                <a:lnTo>
                  <a:pt x="40570" y="68193"/>
                </a:lnTo>
                <a:lnTo>
                  <a:pt x="77055" y="35034"/>
                </a:lnTo>
                <a:lnTo>
                  <a:pt x="123783" y="18948"/>
                </a:lnTo>
                <a:lnTo>
                  <a:pt x="148351" y="17430"/>
                </a:lnTo>
                <a:lnTo>
                  <a:pt x="209288" y="17430"/>
                </a:lnTo>
                <a:lnTo>
                  <a:pt x="203517" y="14271"/>
                </a:lnTo>
                <a:lnTo>
                  <a:pt x="177059" y="4367"/>
                </a:lnTo>
                <a:lnTo>
                  <a:pt x="149209" y="0"/>
                </a:lnTo>
                <a:close/>
              </a:path>
              <a:path w="278130" h="192404">
                <a:moveTo>
                  <a:pt x="209288" y="17430"/>
                </a:moveTo>
                <a:lnTo>
                  <a:pt x="148351" y="17430"/>
                </a:lnTo>
                <a:lnTo>
                  <a:pt x="172944" y="20651"/>
                </a:lnTo>
                <a:lnTo>
                  <a:pt x="197167" y="29003"/>
                </a:lnTo>
                <a:lnTo>
                  <a:pt x="234489" y="55435"/>
                </a:lnTo>
                <a:lnTo>
                  <a:pt x="260667" y="94535"/>
                </a:lnTo>
                <a:lnTo>
                  <a:pt x="262826" y="98853"/>
                </a:lnTo>
                <a:lnTo>
                  <a:pt x="267144" y="100885"/>
                </a:lnTo>
                <a:lnTo>
                  <a:pt x="271335" y="98853"/>
                </a:lnTo>
                <a:lnTo>
                  <a:pt x="275526" y="96694"/>
                </a:lnTo>
                <a:lnTo>
                  <a:pt x="277685" y="92503"/>
                </a:lnTo>
                <a:lnTo>
                  <a:pt x="263685" y="64456"/>
                </a:lnTo>
                <a:lnTo>
                  <a:pt x="247475" y="44084"/>
                </a:lnTo>
                <a:lnTo>
                  <a:pt x="227288" y="27285"/>
                </a:lnTo>
                <a:lnTo>
                  <a:pt x="209288" y="17430"/>
                </a:lnTo>
                <a:close/>
              </a:path>
            </a:pathLst>
          </a:custGeom>
          <a:solidFill>
            <a:srgbClr val="FFFFFF"/>
          </a:solidFill>
        </p:spPr>
        <p:txBody>
          <a:bodyPr wrap="square" lIns="0" tIns="0" rIns="0" bIns="0" rtlCol="0"/>
          <a:lstStyle/>
          <a:p/>
        </p:txBody>
      </p:sp>
      <p:sp>
        <p:nvSpPr>
          <p:cNvPr id="15" name="object 15"/>
          <p:cNvSpPr/>
          <p:nvPr/>
        </p:nvSpPr>
        <p:spPr>
          <a:xfrm>
            <a:off x="667791" y="3513980"/>
            <a:ext cx="407034" cy="183515"/>
          </a:xfrm>
          <a:custGeom>
            <a:avLst/>
            <a:gdLst/>
            <a:ahLst/>
            <a:cxnLst/>
            <a:rect l="l" t="t" r="r" b="b"/>
            <a:pathLst>
              <a:path w="407035" h="183514">
                <a:moveTo>
                  <a:pt x="68047" y="90914"/>
                </a:moveTo>
                <a:lnTo>
                  <a:pt x="32354" y="113867"/>
                </a:lnTo>
                <a:lnTo>
                  <a:pt x="401" y="149328"/>
                </a:lnTo>
                <a:lnTo>
                  <a:pt x="0" y="164351"/>
                </a:lnTo>
                <a:lnTo>
                  <a:pt x="6473" y="172581"/>
                </a:lnTo>
                <a:lnTo>
                  <a:pt x="16532" y="178496"/>
                </a:lnTo>
                <a:lnTo>
                  <a:pt x="30568" y="182054"/>
                </a:lnTo>
                <a:lnTo>
                  <a:pt x="48997" y="183243"/>
                </a:lnTo>
                <a:lnTo>
                  <a:pt x="55730" y="183209"/>
                </a:lnTo>
                <a:lnTo>
                  <a:pt x="63046" y="182973"/>
                </a:lnTo>
                <a:lnTo>
                  <a:pt x="70767" y="182332"/>
                </a:lnTo>
                <a:lnTo>
                  <a:pt x="78715" y="181084"/>
                </a:lnTo>
                <a:lnTo>
                  <a:pt x="110871" y="176401"/>
                </a:lnTo>
                <a:lnTo>
                  <a:pt x="146231" y="168765"/>
                </a:lnTo>
                <a:lnTo>
                  <a:pt x="157344" y="165705"/>
                </a:lnTo>
                <a:lnTo>
                  <a:pt x="49604" y="165705"/>
                </a:lnTo>
                <a:lnTo>
                  <a:pt x="31629" y="164351"/>
                </a:lnTo>
                <a:lnTo>
                  <a:pt x="21227" y="161426"/>
                </a:lnTo>
                <a:lnTo>
                  <a:pt x="16993" y="158097"/>
                </a:lnTo>
                <a:lnTo>
                  <a:pt x="17911" y="152576"/>
                </a:lnTo>
                <a:lnTo>
                  <a:pt x="25581" y="142317"/>
                </a:lnTo>
                <a:lnTo>
                  <a:pt x="42799" y="127343"/>
                </a:lnTo>
                <a:lnTo>
                  <a:pt x="72365" y="107678"/>
                </a:lnTo>
                <a:lnTo>
                  <a:pt x="76556" y="105519"/>
                </a:lnTo>
                <a:lnTo>
                  <a:pt x="76556" y="99296"/>
                </a:lnTo>
                <a:lnTo>
                  <a:pt x="74524" y="97137"/>
                </a:lnTo>
                <a:lnTo>
                  <a:pt x="72365" y="92946"/>
                </a:lnTo>
                <a:lnTo>
                  <a:pt x="68047" y="90914"/>
                </a:lnTo>
                <a:close/>
              </a:path>
              <a:path w="407035" h="183514">
                <a:moveTo>
                  <a:pt x="404276" y="16853"/>
                </a:moveTo>
                <a:lnTo>
                  <a:pt x="350727" y="16853"/>
                </a:lnTo>
                <a:lnTo>
                  <a:pt x="373656" y="17063"/>
                </a:lnTo>
                <a:lnTo>
                  <a:pt x="385799" y="20036"/>
                </a:lnTo>
                <a:lnTo>
                  <a:pt x="389357" y="23604"/>
                </a:lnTo>
                <a:lnTo>
                  <a:pt x="388974" y="28777"/>
                </a:lnTo>
                <a:lnTo>
                  <a:pt x="383435" y="37844"/>
                </a:lnTo>
                <a:lnTo>
                  <a:pt x="348844" y="67800"/>
                </a:lnTo>
                <a:lnTo>
                  <a:pt x="289312" y="98978"/>
                </a:lnTo>
                <a:lnTo>
                  <a:pt x="217018" y="128633"/>
                </a:lnTo>
                <a:lnTo>
                  <a:pt x="178925" y="141603"/>
                </a:lnTo>
                <a:lnTo>
                  <a:pt x="142024" y="152001"/>
                </a:lnTo>
                <a:lnTo>
                  <a:pt x="76556" y="164320"/>
                </a:lnTo>
                <a:lnTo>
                  <a:pt x="49604" y="165705"/>
                </a:lnTo>
                <a:lnTo>
                  <a:pt x="157344" y="165705"/>
                </a:lnTo>
                <a:lnTo>
                  <a:pt x="223368" y="145397"/>
                </a:lnTo>
                <a:lnTo>
                  <a:pt x="261055" y="130557"/>
                </a:lnTo>
                <a:lnTo>
                  <a:pt x="296742" y="114504"/>
                </a:lnTo>
                <a:lnTo>
                  <a:pt x="357353" y="80373"/>
                </a:lnTo>
                <a:lnTo>
                  <a:pt x="398628" y="47559"/>
                </a:lnTo>
                <a:lnTo>
                  <a:pt x="406787" y="32813"/>
                </a:lnTo>
                <a:lnTo>
                  <a:pt x="406375" y="19413"/>
                </a:lnTo>
                <a:lnTo>
                  <a:pt x="404276" y="16853"/>
                </a:lnTo>
                <a:close/>
              </a:path>
              <a:path w="407035" h="183514">
                <a:moveTo>
                  <a:pt x="349796" y="0"/>
                </a:moveTo>
                <a:lnTo>
                  <a:pt x="312776" y="4808"/>
                </a:lnTo>
                <a:lnTo>
                  <a:pt x="306299" y="4808"/>
                </a:lnTo>
                <a:lnTo>
                  <a:pt x="304267" y="8999"/>
                </a:lnTo>
                <a:lnTo>
                  <a:pt x="304267" y="13190"/>
                </a:lnTo>
                <a:lnTo>
                  <a:pt x="306299" y="17381"/>
                </a:lnTo>
                <a:lnTo>
                  <a:pt x="310617" y="21572"/>
                </a:lnTo>
                <a:lnTo>
                  <a:pt x="314808" y="21572"/>
                </a:lnTo>
                <a:lnTo>
                  <a:pt x="350727" y="16853"/>
                </a:lnTo>
                <a:lnTo>
                  <a:pt x="404276" y="16853"/>
                </a:lnTo>
                <a:lnTo>
                  <a:pt x="396786" y="7719"/>
                </a:lnTo>
                <a:lnTo>
                  <a:pt x="377863" y="1109"/>
                </a:lnTo>
                <a:lnTo>
                  <a:pt x="349796" y="0"/>
                </a:lnTo>
                <a:close/>
              </a:path>
            </a:pathLst>
          </a:custGeom>
          <a:solidFill>
            <a:srgbClr val="FFFFFF"/>
          </a:solidFill>
        </p:spPr>
        <p:txBody>
          <a:bodyPr wrap="square" lIns="0" tIns="0" rIns="0" bIns="0" rtlCol="0"/>
          <a:lstStyle/>
          <a:p/>
        </p:txBody>
      </p:sp>
      <p:sp>
        <p:nvSpPr>
          <p:cNvPr id="16" name="object 16"/>
          <p:cNvSpPr/>
          <p:nvPr/>
        </p:nvSpPr>
        <p:spPr>
          <a:xfrm>
            <a:off x="731519" y="3543300"/>
            <a:ext cx="274320" cy="109855"/>
          </a:xfrm>
          <a:custGeom>
            <a:avLst/>
            <a:gdLst/>
            <a:ahLst/>
            <a:cxnLst/>
            <a:rect l="l" t="t" r="r" b="b"/>
            <a:pathLst>
              <a:path w="274319" h="109854">
                <a:moveTo>
                  <a:pt x="265811" y="0"/>
                </a:moveTo>
                <a:lnTo>
                  <a:pt x="203644" y="28511"/>
                </a:lnTo>
                <a:lnTo>
                  <a:pt x="136144" y="54863"/>
                </a:lnTo>
                <a:lnTo>
                  <a:pt x="69135" y="77803"/>
                </a:lnTo>
                <a:lnTo>
                  <a:pt x="8509" y="92837"/>
                </a:lnTo>
                <a:lnTo>
                  <a:pt x="4191" y="94995"/>
                </a:lnTo>
                <a:lnTo>
                  <a:pt x="0" y="99187"/>
                </a:lnTo>
                <a:lnTo>
                  <a:pt x="2159" y="103377"/>
                </a:lnTo>
                <a:lnTo>
                  <a:pt x="2159" y="107568"/>
                </a:lnTo>
                <a:lnTo>
                  <a:pt x="6350" y="109727"/>
                </a:lnTo>
                <a:lnTo>
                  <a:pt x="10668" y="109727"/>
                </a:lnTo>
                <a:lnTo>
                  <a:pt x="73342" y="93932"/>
                </a:lnTo>
                <a:lnTo>
                  <a:pt x="142494" y="71755"/>
                </a:lnTo>
                <a:lnTo>
                  <a:pt x="209994" y="45084"/>
                </a:lnTo>
                <a:lnTo>
                  <a:pt x="272161" y="14731"/>
                </a:lnTo>
                <a:lnTo>
                  <a:pt x="274320" y="10541"/>
                </a:lnTo>
                <a:lnTo>
                  <a:pt x="272161" y="6350"/>
                </a:lnTo>
                <a:lnTo>
                  <a:pt x="270129" y="2158"/>
                </a:lnTo>
                <a:lnTo>
                  <a:pt x="265811" y="0"/>
                </a:lnTo>
                <a:close/>
              </a:path>
            </a:pathLst>
          </a:custGeom>
          <a:solidFill>
            <a:srgbClr val="FFFFFF"/>
          </a:solidFill>
        </p:spPr>
        <p:txBody>
          <a:bodyPr wrap="square" lIns="0" tIns="0" rIns="0" bIns="0" rtlCol="0"/>
          <a:lstStyle/>
          <a:p/>
        </p:txBody>
      </p:sp>
      <p:sp>
        <p:nvSpPr>
          <p:cNvPr id="17" name="object 17"/>
          <p:cNvSpPr/>
          <p:nvPr/>
        </p:nvSpPr>
        <p:spPr>
          <a:xfrm>
            <a:off x="583691" y="3311652"/>
            <a:ext cx="576580" cy="576580"/>
          </a:xfrm>
          <a:custGeom>
            <a:avLst/>
            <a:gdLst/>
            <a:ahLst/>
            <a:cxnLst/>
            <a:rect l="l" t="t" r="r" b="b"/>
            <a:pathLst>
              <a:path w="576580" h="576579">
                <a:moveTo>
                  <a:pt x="288036"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6"/>
                </a:lnTo>
                <a:lnTo>
                  <a:pt x="3768" y="334769"/>
                </a:lnTo>
                <a:lnTo>
                  <a:pt x="14679" y="379098"/>
                </a:lnTo>
                <a:lnTo>
                  <a:pt x="32140" y="420428"/>
                </a:lnTo>
                <a:lnTo>
                  <a:pt x="55558" y="458169"/>
                </a:lnTo>
                <a:lnTo>
                  <a:pt x="84343" y="491728"/>
                </a:lnTo>
                <a:lnTo>
                  <a:pt x="117902" y="520513"/>
                </a:lnTo>
                <a:lnTo>
                  <a:pt x="155643" y="543931"/>
                </a:lnTo>
                <a:lnTo>
                  <a:pt x="196973" y="561392"/>
                </a:lnTo>
                <a:lnTo>
                  <a:pt x="241302" y="572303"/>
                </a:lnTo>
                <a:lnTo>
                  <a:pt x="288036" y="576072"/>
                </a:lnTo>
                <a:lnTo>
                  <a:pt x="334769" y="572303"/>
                </a:lnTo>
                <a:lnTo>
                  <a:pt x="379098" y="561392"/>
                </a:lnTo>
                <a:lnTo>
                  <a:pt x="420428" y="543931"/>
                </a:lnTo>
                <a:lnTo>
                  <a:pt x="458169" y="520513"/>
                </a:lnTo>
                <a:lnTo>
                  <a:pt x="491728" y="491728"/>
                </a:lnTo>
                <a:lnTo>
                  <a:pt x="520513" y="458169"/>
                </a:lnTo>
                <a:lnTo>
                  <a:pt x="543931" y="420428"/>
                </a:lnTo>
                <a:lnTo>
                  <a:pt x="561392" y="379098"/>
                </a:lnTo>
                <a:lnTo>
                  <a:pt x="572303" y="334769"/>
                </a:lnTo>
                <a:lnTo>
                  <a:pt x="576072" y="288036"/>
                </a:lnTo>
                <a:lnTo>
                  <a:pt x="572303" y="241302"/>
                </a:lnTo>
                <a:lnTo>
                  <a:pt x="561392" y="196973"/>
                </a:lnTo>
                <a:lnTo>
                  <a:pt x="543931" y="155643"/>
                </a:lnTo>
                <a:lnTo>
                  <a:pt x="520513" y="117902"/>
                </a:lnTo>
                <a:lnTo>
                  <a:pt x="491728" y="84343"/>
                </a:lnTo>
                <a:lnTo>
                  <a:pt x="458169" y="55558"/>
                </a:lnTo>
                <a:lnTo>
                  <a:pt x="420428" y="32140"/>
                </a:lnTo>
                <a:lnTo>
                  <a:pt x="379098" y="14679"/>
                </a:lnTo>
                <a:lnTo>
                  <a:pt x="334769" y="3768"/>
                </a:lnTo>
                <a:lnTo>
                  <a:pt x="288036" y="0"/>
                </a:lnTo>
                <a:close/>
              </a:path>
            </a:pathLst>
          </a:custGeom>
          <a:solidFill>
            <a:srgbClr val="64AE45"/>
          </a:solidFill>
        </p:spPr>
        <p:txBody>
          <a:bodyPr wrap="square" lIns="0" tIns="0" rIns="0" bIns="0" rtlCol="0"/>
          <a:lstStyle/>
          <a:p/>
        </p:txBody>
      </p:sp>
      <p:sp>
        <p:nvSpPr>
          <p:cNvPr id="18" name="object 18"/>
          <p:cNvSpPr/>
          <p:nvPr/>
        </p:nvSpPr>
        <p:spPr>
          <a:xfrm>
            <a:off x="693419" y="3456432"/>
            <a:ext cx="337185" cy="268605"/>
          </a:xfrm>
          <a:custGeom>
            <a:avLst/>
            <a:gdLst/>
            <a:ahLst/>
            <a:cxnLst/>
            <a:rect l="l" t="t" r="r" b="b"/>
            <a:pathLst>
              <a:path w="337185" h="268604">
                <a:moveTo>
                  <a:pt x="332867" y="250317"/>
                </a:moveTo>
                <a:lnTo>
                  <a:pt x="3937" y="250317"/>
                </a:lnTo>
                <a:lnTo>
                  <a:pt x="0" y="254381"/>
                </a:lnTo>
                <a:lnTo>
                  <a:pt x="0" y="264287"/>
                </a:lnTo>
                <a:lnTo>
                  <a:pt x="3937" y="268224"/>
                </a:lnTo>
                <a:lnTo>
                  <a:pt x="332867" y="268224"/>
                </a:lnTo>
                <a:lnTo>
                  <a:pt x="336804" y="264287"/>
                </a:lnTo>
                <a:lnTo>
                  <a:pt x="336804" y="254381"/>
                </a:lnTo>
                <a:lnTo>
                  <a:pt x="332867" y="250317"/>
                </a:lnTo>
                <a:close/>
              </a:path>
              <a:path w="337185" h="268604">
                <a:moveTo>
                  <a:pt x="83058" y="138557"/>
                </a:moveTo>
                <a:lnTo>
                  <a:pt x="29845" y="138557"/>
                </a:lnTo>
                <a:lnTo>
                  <a:pt x="25781" y="142621"/>
                </a:lnTo>
                <a:lnTo>
                  <a:pt x="25781" y="250317"/>
                </a:lnTo>
                <a:lnTo>
                  <a:pt x="87122" y="250317"/>
                </a:lnTo>
                <a:lnTo>
                  <a:pt x="87122" y="142621"/>
                </a:lnTo>
                <a:lnTo>
                  <a:pt x="83058" y="138557"/>
                </a:lnTo>
                <a:close/>
              </a:path>
              <a:path w="337185" h="268604">
                <a:moveTo>
                  <a:pt x="158750" y="88900"/>
                </a:moveTo>
                <a:lnTo>
                  <a:pt x="105537" y="88900"/>
                </a:lnTo>
                <a:lnTo>
                  <a:pt x="101473" y="92837"/>
                </a:lnTo>
                <a:lnTo>
                  <a:pt x="101473" y="250317"/>
                </a:lnTo>
                <a:lnTo>
                  <a:pt x="162687" y="250317"/>
                </a:lnTo>
                <a:lnTo>
                  <a:pt x="162687" y="92837"/>
                </a:lnTo>
                <a:lnTo>
                  <a:pt x="158750" y="88900"/>
                </a:lnTo>
                <a:close/>
              </a:path>
              <a:path w="337185" h="268604">
                <a:moveTo>
                  <a:pt x="234569" y="34798"/>
                </a:moveTo>
                <a:lnTo>
                  <a:pt x="181229" y="34798"/>
                </a:lnTo>
                <a:lnTo>
                  <a:pt x="177292" y="38735"/>
                </a:lnTo>
                <a:lnTo>
                  <a:pt x="177292" y="250317"/>
                </a:lnTo>
                <a:lnTo>
                  <a:pt x="238506" y="250317"/>
                </a:lnTo>
                <a:lnTo>
                  <a:pt x="238506" y="38735"/>
                </a:lnTo>
                <a:lnTo>
                  <a:pt x="234569" y="34798"/>
                </a:lnTo>
                <a:close/>
              </a:path>
              <a:path w="337185" h="268604">
                <a:moveTo>
                  <a:pt x="310134" y="0"/>
                </a:moveTo>
                <a:lnTo>
                  <a:pt x="256921" y="0"/>
                </a:lnTo>
                <a:lnTo>
                  <a:pt x="252857" y="3937"/>
                </a:lnTo>
                <a:lnTo>
                  <a:pt x="252857" y="250317"/>
                </a:lnTo>
                <a:lnTo>
                  <a:pt x="314198" y="250317"/>
                </a:lnTo>
                <a:lnTo>
                  <a:pt x="314198" y="3937"/>
                </a:lnTo>
                <a:lnTo>
                  <a:pt x="310134" y="0"/>
                </a:lnTo>
                <a:close/>
              </a:path>
            </a:pathLst>
          </a:custGeom>
          <a:solidFill>
            <a:srgbClr val="FFFFFF"/>
          </a:solidFill>
        </p:spPr>
        <p:txBody>
          <a:bodyPr wrap="square" lIns="0" tIns="0" rIns="0" bIns="0" rtlCol="0"/>
          <a:lstStyle/>
          <a:p/>
        </p:txBody>
      </p:sp>
      <p:sp>
        <p:nvSpPr>
          <p:cNvPr id="19" name="object 19"/>
          <p:cNvSpPr/>
          <p:nvPr/>
        </p:nvSpPr>
        <p:spPr>
          <a:xfrm>
            <a:off x="1378457" y="2234945"/>
            <a:ext cx="0" cy="654685"/>
          </a:xfrm>
          <a:custGeom>
            <a:avLst/>
            <a:gdLst/>
            <a:ahLst/>
            <a:cxnLst/>
            <a:rect l="l" t="t" r="r" b="b"/>
            <a:pathLst>
              <a:path h="654685">
                <a:moveTo>
                  <a:pt x="0" y="0"/>
                </a:moveTo>
                <a:lnTo>
                  <a:pt x="0" y="654176"/>
                </a:lnTo>
              </a:path>
            </a:pathLst>
          </a:custGeom>
          <a:ln w="28575">
            <a:solidFill>
              <a:srgbClr val="8AC53E"/>
            </a:solidFill>
          </a:ln>
        </p:spPr>
        <p:txBody>
          <a:bodyPr wrap="square" lIns="0" tIns="0" rIns="0" bIns="0" rtlCol="0"/>
          <a:lstStyle/>
          <a:p/>
        </p:txBody>
      </p:sp>
      <p:sp>
        <p:nvSpPr>
          <p:cNvPr id="20" name="object 20"/>
          <p:cNvSpPr/>
          <p:nvPr/>
        </p:nvSpPr>
        <p:spPr>
          <a:xfrm>
            <a:off x="751332" y="2537460"/>
            <a:ext cx="263525" cy="160020"/>
          </a:xfrm>
          <a:custGeom>
            <a:avLst/>
            <a:gdLst/>
            <a:ahLst/>
            <a:cxnLst/>
            <a:rect l="l" t="t" r="r" b="b"/>
            <a:pathLst>
              <a:path w="263525" h="160020">
                <a:moveTo>
                  <a:pt x="8509" y="86360"/>
                </a:moveTo>
                <a:lnTo>
                  <a:pt x="6350" y="90550"/>
                </a:lnTo>
                <a:lnTo>
                  <a:pt x="2159" y="92582"/>
                </a:lnTo>
                <a:lnTo>
                  <a:pt x="0" y="98932"/>
                </a:lnTo>
                <a:lnTo>
                  <a:pt x="4190" y="101091"/>
                </a:lnTo>
                <a:lnTo>
                  <a:pt x="15251" y="115746"/>
                </a:lnTo>
                <a:lnTo>
                  <a:pt x="28670" y="128222"/>
                </a:lnTo>
                <a:lnTo>
                  <a:pt x="74094" y="152947"/>
                </a:lnTo>
                <a:lnTo>
                  <a:pt x="120904" y="160019"/>
                </a:lnTo>
                <a:lnTo>
                  <a:pt x="132417" y="159585"/>
                </a:lnTo>
                <a:lnTo>
                  <a:pt x="144526" y="158162"/>
                </a:lnTo>
                <a:lnTo>
                  <a:pt x="157015" y="155573"/>
                </a:lnTo>
                <a:lnTo>
                  <a:pt x="169672" y="151637"/>
                </a:lnTo>
                <a:lnTo>
                  <a:pt x="186798" y="143462"/>
                </a:lnTo>
                <a:lnTo>
                  <a:pt x="114554" y="143462"/>
                </a:lnTo>
                <a:lnTo>
                  <a:pt x="89955" y="140102"/>
                </a:lnTo>
                <a:lnTo>
                  <a:pt x="51861" y="124319"/>
                </a:lnTo>
                <a:lnTo>
                  <a:pt x="17018" y="92582"/>
                </a:lnTo>
                <a:lnTo>
                  <a:pt x="14859" y="88391"/>
                </a:lnTo>
                <a:lnTo>
                  <a:pt x="8509" y="86360"/>
                </a:lnTo>
                <a:close/>
              </a:path>
              <a:path w="263525" h="160020">
                <a:moveTo>
                  <a:pt x="258826" y="0"/>
                </a:moveTo>
                <a:lnTo>
                  <a:pt x="250317" y="0"/>
                </a:lnTo>
                <a:lnTo>
                  <a:pt x="246126" y="4190"/>
                </a:lnTo>
                <a:lnTo>
                  <a:pt x="246126" y="8381"/>
                </a:lnTo>
                <a:lnTo>
                  <a:pt x="246512" y="24193"/>
                </a:lnTo>
                <a:lnTo>
                  <a:pt x="244744" y="40004"/>
                </a:lnTo>
                <a:lnTo>
                  <a:pt x="222400" y="92471"/>
                </a:lnTo>
                <a:lnTo>
                  <a:pt x="185951" y="125491"/>
                </a:lnTo>
                <a:lnTo>
                  <a:pt x="139152" y="142464"/>
                </a:lnTo>
                <a:lnTo>
                  <a:pt x="114554" y="143462"/>
                </a:lnTo>
                <a:lnTo>
                  <a:pt x="186798" y="143462"/>
                </a:lnTo>
                <a:lnTo>
                  <a:pt x="235608" y="101846"/>
                </a:lnTo>
                <a:lnTo>
                  <a:pt x="257105" y="61424"/>
                </a:lnTo>
                <a:lnTo>
                  <a:pt x="263443" y="26094"/>
                </a:lnTo>
                <a:lnTo>
                  <a:pt x="263017" y="8381"/>
                </a:lnTo>
                <a:lnTo>
                  <a:pt x="263017" y="2159"/>
                </a:lnTo>
                <a:lnTo>
                  <a:pt x="258826" y="0"/>
                </a:lnTo>
                <a:close/>
              </a:path>
            </a:pathLst>
          </a:custGeom>
          <a:solidFill>
            <a:srgbClr val="FFFFFF"/>
          </a:solidFill>
        </p:spPr>
        <p:txBody>
          <a:bodyPr wrap="square" lIns="0" tIns="0" rIns="0" bIns="0" rtlCol="0"/>
          <a:lstStyle/>
          <a:p/>
        </p:txBody>
      </p:sp>
      <p:sp>
        <p:nvSpPr>
          <p:cNvPr id="21" name="object 21"/>
          <p:cNvSpPr/>
          <p:nvPr/>
        </p:nvSpPr>
        <p:spPr>
          <a:xfrm>
            <a:off x="728154" y="2411174"/>
            <a:ext cx="278130" cy="192405"/>
          </a:xfrm>
          <a:custGeom>
            <a:avLst/>
            <a:gdLst/>
            <a:ahLst/>
            <a:cxnLst/>
            <a:rect l="l" t="t" r="r" b="b"/>
            <a:pathLst>
              <a:path w="278130" h="192405">
                <a:moveTo>
                  <a:pt x="149209" y="0"/>
                </a:moveTo>
                <a:lnTo>
                  <a:pt x="93281" y="7921"/>
                </a:lnTo>
                <a:lnTo>
                  <a:pt x="45831" y="38004"/>
                </a:lnTo>
                <a:lnTo>
                  <a:pt x="12763" y="83994"/>
                </a:lnTo>
                <a:lnTo>
                  <a:pt x="0" y="134239"/>
                </a:lnTo>
                <a:lnTo>
                  <a:pt x="762" y="160736"/>
                </a:lnTo>
                <a:lnTo>
                  <a:pt x="6286" y="187626"/>
                </a:lnTo>
                <a:lnTo>
                  <a:pt x="6286" y="189658"/>
                </a:lnTo>
                <a:lnTo>
                  <a:pt x="10604" y="191817"/>
                </a:lnTo>
                <a:lnTo>
                  <a:pt x="16954" y="191817"/>
                </a:lnTo>
                <a:lnTo>
                  <a:pt x="21145" y="189658"/>
                </a:lnTo>
                <a:lnTo>
                  <a:pt x="23304" y="185467"/>
                </a:lnTo>
                <a:lnTo>
                  <a:pt x="21145" y="181276"/>
                </a:lnTo>
                <a:lnTo>
                  <a:pt x="16815" y="158746"/>
                </a:lnTo>
                <a:lnTo>
                  <a:pt x="19966" y="112875"/>
                </a:lnTo>
                <a:lnTo>
                  <a:pt x="40570" y="68193"/>
                </a:lnTo>
                <a:lnTo>
                  <a:pt x="77055" y="35034"/>
                </a:lnTo>
                <a:lnTo>
                  <a:pt x="123783" y="18948"/>
                </a:lnTo>
                <a:lnTo>
                  <a:pt x="148351" y="17430"/>
                </a:lnTo>
                <a:lnTo>
                  <a:pt x="209288" y="17430"/>
                </a:lnTo>
                <a:lnTo>
                  <a:pt x="203517" y="14271"/>
                </a:lnTo>
                <a:lnTo>
                  <a:pt x="177059" y="4367"/>
                </a:lnTo>
                <a:lnTo>
                  <a:pt x="149209" y="0"/>
                </a:lnTo>
                <a:close/>
              </a:path>
              <a:path w="278130" h="192405">
                <a:moveTo>
                  <a:pt x="209288" y="17430"/>
                </a:moveTo>
                <a:lnTo>
                  <a:pt x="148351" y="17430"/>
                </a:lnTo>
                <a:lnTo>
                  <a:pt x="172944" y="20651"/>
                </a:lnTo>
                <a:lnTo>
                  <a:pt x="197167" y="29003"/>
                </a:lnTo>
                <a:lnTo>
                  <a:pt x="234489" y="55435"/>
                </a:lnTo>
                <a:lnTo>
                  <a:pt x="260667" y="94535"/>
                </a:lnTo>
                <a:lnTo>
                  <a:pt x="262826" y="98853"/>
                </a:lnTo>
                <a:lnTo>
                  <a:pt x="267144" y="100885"/>
                </a:lnTo>
                <a:lnTo>
                  <a:pt x="271335" y="98853"/>
                </a:lnTo>
                <a:lnTo>
                  <a:pt x="275526" y="96694"/>
                </a:lnTo>
                <a:lnTo>
                  <a:pt x="277685" y="92503"/>
                </a:lnTo>
                <a:lnTo>
                  <a:pt x="263685" y="64456"/>
                </a:lnTo>
                <a:lnTo>
                  <a:pt x="247475" y="44084"/>
                </a:lnTo>
                <a:lnTo>
                  <a:pt x="227288" y="27285"/>
                </a:lnTo>
                <a:lnTo>
                  <a:pt x="209288" y="17430"/>
                </a:lnTo>
                <a:close/>
              </a:path>
            </a:pathLst>
          </a:custGeom>
          <a:solidFill>
            <a:srgbClr val="FFFFFF"/>
          </a:solidFill>
        </p:spPr>
        <p:txBody>
          <a:bodyPr wrap="square" lIns="0" tIns="0" rIns="0" bIns="0" rtlCol="0"/>
          <a:lstStyle/>
          <a:p/>
        </p:txBody>
      </p:sp>
      <p:sp>
        <p:nvSpPr>
          <p:cNvPr id="22" name="object 22"/>
          <p:cNvSpPr/>
          <p:nvPr/>
        </p:nvSpPr>
        <p:spPr>
          <a:xfrm>
            <a:off x="667766" y="2462424"/>
            <a:ext cx="407034" cy="184785"/>
          </a:xfrm>
          <a:custGeom>
            <a:avLst/>
            <a:gdLst/>
            <a:ahLst/>
            <a:cxnLst/>
            <a:rect l="l" t="t" r="r" b="b"/>
            <a:pathLst>
              <a:path w="407035" h="184785">
                <a:moveTo>
                  <a:pt x="68072" y="91672"/>
                </a:moveTo>
                <a:lnTo>
                  <a:pt x="32379" y="114813"/>
                </a:lnTo>
                <a:lnTo>
                  <a:pt x="426" y="150604"/>
                </a:lnTo>
                <a:lnTo>
                  <a:pt x="0" y="165713"/>
                </a:lnTo>
                <a:lnTo>
                  <a:pt x="6498" y="174047"/>
                </a:lnTo>
                <a:lnTo>
                  <a:pt x="16557" y="180000"/>
                </a:lnTo>
                <a:lnTo>
                  <a:pt x="30593" y="183572"/>
                </a:lnTo>
                <a:lnTo>
                  <a:pt x="49021" y="184763"/>
                </a:lnTo>
                <a:lnTo>
                  <a:pt x="55754" y="184729"/>
                </a:lnTo>
                <a:lnTo>
                  <a:pt x="63071" y="184493"/>
                </a:lnTo>
                <a:lnTo>
                  <a:pt x="70792" y="183852"/>
                </a:lnTo>
                <a:lnTo>
                  <a:pt x="78740" y="182604"/>
                </a:lnTo>
                <a:lnTo>
                  <a:pt x="110896" y="177899"/>
                </a:lnTo>
                <a:lnTo>
                  <a:pt x="146256" y="170205"/>
                </a:lnTo>
                <a:lnTo>
                  <a:pt x="157526" y="167078"/>
                </a:lnTo>
                <a:lnTo>
                  <a:pt x="49629" y="167078"/>
                </a:lnTo>
                <a:lnTo>
                  <a:pt x="31654" y="165681"/>
                </a:lnTo>
                <a:lnTo>
                  <a:pt x="21252" y="162712"/>
                </a:lnTo>
                <a:lnTo>
                  <a:pt x="17018" y="159363"/>
                </a:lnTo>
                <a:lnTo>
                  <a:pt x="17936" y="153818"/>
                </a:lnTo>
                <a:lnTo>
                  <a:pt x="25606" y="143488"/>
                </a:lnTo>
                <a:lnTo>
                  <a:pt x="42824" y="128395"/>
                </a:lnTo>
                <a:lnTo>
                  <a:pt x="72390" y="108563"/>
                </a:lnTo>
                <a:lnTo>
                  <a:pt x="76581" y="106404"/>
                </a:lnTo>
                <a:lnTo>
                  <a:pt x="76581" y="100054"/>
                </a:lnTo>
                <a:lnTo>
                  <a:pt x="74549" y="98022"/>
                </a:lnTo>
                <a:lnTo>
                  <a:pt x="72390" y="93704"/>
                </a:lnTo>
                <a:lnTo>
                  <a:pt x="68072" y="91672"/>
                </a:lnTo>
                <a:close/>
              </a:path>
              <a:path w="407035" h="184785">
                <a:moveTo>
                  <a:pt x="404283" y="17049"/>
                </a:moveTo>
                <a:lnTo>
                  <a:pt x="350752" y="17049"/>
                </a:lnTo>
                <a:lnTo>
                  <a:pt x="373681" y="17266"/>
                </a:lnTo>
                <a:lnTo>
                  <a:pt x="385824" y="20268"/>
                </a:lnTo>
                <a:lnTo>
                  <a:pt x="389382" y="23854"/>
                </a:lnTo>
                <a:lnTo>
                  <a:pt x="388999" y="29049"/>
                </a:lnTo>
                <a:lnTo>
                  <a:pt x="383460" y="38173"/>
                </a:lnTo>
                <a:lnTo>
                  <a:pt x="348869" y="68304"/>
                </a:lnTo>
                <a:lnTo>
                  <a:pt x="289337" y="99847"/>
                </a:lnTo>
                <a:lnTo>
                  <a:pt x="254392" y="115113"/>
                </a:lnTo>
                <a:lnTo>
                  <a:pt x="217043" y="129772"/>
                </a:lnTo>
                <a:lnTo>
                  <a:pt x="178950" y="142835"/>
                </a:lnTo>
                <a:lnTo>
                  <a:pt x="142049" y="153314"/>
                </a:lnTo>
                <a:lnTo>
                  <a:pt x="76581" y="165713"/>
                </a:lnTo>
                <a:lnTo>
                  <a:pt x="49629" y="167078"/>
                </a:lnTo>
                <a:lnTo>
                  <a:pt x="157526" y="167078"/>
                </a:lnTo>
                <a:lnTo>
                  <a:pt x="223393" y="146663"/>
                </a:lnTo>
                <a:lnTo>
                  <a:pt x="261080" y="131653"/>
                </a:lnTo>
                <a:lnTo>
                  <a:pt x="296767" y="115452"/>
                </a:lnTo>
                <a:lnTo>
                  <a:pt x="357378" y="81004"/>
                </a:lnTo>
                <a:lnTo>
                  <a:pt x="398653" y="47952"/>
                </a:lnTo>
                <a:lnTo>
                  <a:pt x="406812" y="33105"/>
                </a:lnTo>
                <a:lnTo>
                  <a:pt x="406400" y="19663"/>
                </a:lnTo>
                <a:lnTo>
                  <a:pt x="404283" y="17049"/>
                </a:lnTo>
                <a:close/>
              </a:path>
              <a:path w="407035" h="184785">
                <a:moveTo>
                  <a:pt x="349821" y="0"/>
                </a:moveTo>
                <a:lnTo>
                  <a:pt x="312800" y="4804"/>
                </a:lnTo>
                <a:lnTo>
                  <a:pt x="306324" y="4804"/>
                </a:lnTo>
                <a:lnTo>
                  <a:pt x="304292" y="9122"/>
                </a:lnTo>
                <a:lnTo>
                  <a:pt x="304292" y="13313"/>
                </a:lnTo>
                <a:lnTo>
                  <a:pt x="306324" y="17504"/>
                </a:lnTo>
                <a:lnTo>
                  <a:pt x="310642" y="21822"/>
                </a:lnTo>
                <a:lnTo>
                  <a:pt x="314833" y="21822"/>
                </a:lnTo>
                <a:lnTo>
                  <a:pt x="350752" y="17049"/>
                </a:lnTo>
                <a:lnTo>
                  <a:pt x="404283" y="17049"/>
                </a:lnTo>
                <a:lnTo>
                  <a:pt x="396811" y="7822"/>
                </a:lnTo>
                <a:lnTo>
                  <a:pt x="377888" y="1137"/>
                </a:lnTo>
                <a:lnTo>
                  <a:pt x="349821" y="0"/>
                </a:lnTo>
                <a:close/>
              </a:path>
            </a:pathLst>
          </a:custGeom>
          <a:solidFill>
            <a:srgbClr val="FFFFFF"/>
          </a:solidFill>
        </p:spPr>
        <p:txBody>
          <a:bodyPr wrap="square" lIns="0" tIns="0" rIns="0" bIns="0" rtlCol="0"/>
          <a:lstStyle/>
          <a:p/>
        </p:txBody>
      </p:sp>
      <p:sp>
        <p:nvSpPr>
          <p:cNvPr id="23" name="object 23"/>
          <p:cNvSpPr/>
          <p:nvPr/>
        </p:nvSpPr>
        <p:spPr>
          <a:xfrm>
            <a:off x="731519" y="2493264"/>
            <a:ext cx="274320" cy="109855"/>
          </a:xfrm>
          <a:custGeom>
            <a:avLst/>
            <a:gdLst/>
            <a:ahLst/>
            <a:cxnLst/>
            <a:rect l="l" t="t" r="r" b="b"/>
            <a:pathLst>
              <a:path w="274319" h="109855">
                <a:moveTo>
                  <a:pt x="265811" y="0"/>
                </a:moveTo>
                <a:lnTo>
                  <a:pt x="203644" y="28511"/>
                </a:lnTo>
                <a:lnTo>
                  <a:pt x="136144" y="54863"/>
                </a:lnTo>
                <a:lnTo>
                  <a:pt x="69135" y="77803"/>
                </a:lnTo>
                <a:lnTo>
                  <a:pt x="8509" y="92837"/>
                </a:lnTo>
                <a:lnTo>
                  <a:pt x="4191" y="94996"/>
                </a:lnTo>
                <a:lnTo>
                  <a:pt x="0" y="99187"/>
                </a:lnTo>
                <a:lnTo>
                  <a:pt x="2159" y="103377"/>
                </a:lnTo>
                <a:lnTo>
                  <a:pt x="2159" y="107569"/>
                </a:lnTo>
                <a:lnTo>
                  <a:pt x="6350" y="109727"/>
                </a:lnTo>
                <a:lnTo>
                  <a:pt x="10668" y="109727"/>
                </a:lnTo>
                <a:lnTo>
                  <a:pt x="73342" y="93932"/>
                </a:lnTo>
                <a:lnTo>
                  <a:pt x="142494" y="71755"/>
                </a:lnTo>
                <a:lnTo>
                  <a:pt x="209994" y="45084"/>
                </a:lnTo>
                <a:lnTo>
                  <a:pt x="272161" y="14732"/>
                </a:lnTo>
                <a:lnTo>
                  <a:pt x="274320" y="10540"/>
                </a:lnTo>
                <a:lnTo>
                  <a:pt x="272161" y="6350"/>
                </a:lnTo>
                <a:lnTo>
                  <a:pt x="270129" y="2159"/>
                </a:lnTo>
                <a:lnTo>
                  <a:pt x="265811" y="0"/>
                </a:lnTo>
                <a:close/>
              </a:path>
            </a:pathLst>
          </a:custGeom>
          <a:solidFill>
            <a:srgbClr val="FFFFFF"/>
          </a:solidFill>
        </p:spPr>
        <p:txBody>
          <a:bodyPr wrap="square" lIns="0" tIns="0" rIns="0" bIns="0" rtlCol="0"/>
          <a:lstStyle/>
          <a:p/>
        </p:txBody>
      </p:sp>
      <p:sp>
        <p:nvSpPr>
          <p:cNvPr id="24" name="object 24"/>
          <p:cNvSpPr/>
          <p:nvPr/>
        </p:nvSpPr>
        <p:spPr>
          <a:xfrm>
            <a:off x="583691" y="2264664"/>
            <a:ext cx="576580" cy="576580"/>
          </a:xfrm>
          <a:custGeom>
            <a:avLst/>
            <a:gdLst/>
            <a:ahLst/>
            <a:cxnLst/>
            <a:rect l="l" t="t" r="r" b="b"/>
            <a:pathLst>
              <a:path w="576580" h="576579">
                <a:moveTo>
                  <a:pt x="288036"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6"/>
                </a:lnTo>
                <a:lnTo>
                  <a:pt x="3768" y="334769"/>
                </a:lnTo>
                <a:lnTo>
                  <a:pt x="14679" y="379098"/>
                </a:lnTo>
                <a:lnTo>
                  <a:pt x="32140" y="420428"/>
                </a:lnTo>
                <a:lnTo>
                  <a:pt x="55558" y="458169"/>
                </a:lnTo>
                <a:lnTo>
                  <a:pt x="84343" y="491728"/>
                </a:lnTo>
                <a:lnTo>
                  <a:pt x="117902" y="520513"/>
                </a:lnTo>
                <a:lnTo>
                  <a:pt x="155643" y="543931"/>
                </a:lnTo>
                <a:lnTo>
                  <a:pt x="196973" y="561392"/>
                </a:lnTo>
                <a:lnTo>
                  <a:pt x="241302" y="572303"/>
                </a:lnTo>
                <a:lnTo>
                  <a:pt x="288036" y="576072"/>
                </a:lnTo>
                <a:lnTo>
                  <a:pt x="334769" y="572303"/>
                </a:lnTo>
                <a:lnTo>
                  <a:pt x="379098" y="561392"/>
                </a:lnTo>
                <a:lnTo>
                  <a:pt x="420428" y="543931"/>
                </a:lnTo>
                <a:lnTo>
                  <a:pt x="458169" y="520513"/>
                </a:lnTo>
                <a:lnTo>
                  <a:pt x="491728" y="491728"/>
                </a:lnTo>
                <a:lnTo>
                  <a:pt x="520513" y="458169"/>
                </a:lnTo>
                <a:lnTo>
                  <a:pt x="543931" y="420428"/>
                </a:lnTo>
                <a:lnTo>
                  <a:pt x="561392" y="379098"/>
                </a:lnTo>
                <a:lnTo>
                  <a:pt x="572303" y="334769"/>
                </a:lnTo>
                <a:lnTo>
                  <a:pt x="576072" y="288036"/>
                </a:lnTo>
                <a:lnTo>
                  <a:pt x="572303" y="241302"/>
                </a:lnTo>
                <a:lnTo>
                  <a:pt x="561392" y="196973"/>
                </a:lnTo>
                <a:lnTo>
                  <a:pt x="543931" y="155643"/>
                </a:lnTo>
                <a:lnTo>
                  <a:pt x="520513" y="117902"/>
                </a:lnTo>
                <a:lnTo>
                  <a:pt x="491728" y="84343"/>
                </a:lnTo>
                <a:lnTo>
                  <a:pt x="458169" y="55558"/>
                </a:lnTo>
                <a:lnTo>
                  <a:pt x="420428" y="32140"/>
                </a:lnTo>
                <a:lnTo>
                  <a:pt x="379098" y="14679"/>
                </a:lnTo>
                <a:lnTo>
                  <a:pt x="334769" y="3768"/>
                </a:lnTo>
                <a:lnTo>
                  <a:pt x="288036" y="0"/>
                </a:lnTo>
                <a:close/>
              </a:path>
            </a:pathLst>
          </a:custGeom>
          <a:solidFill>
            <a:srgbClr val="8AC53E"/>
          </a:solidFill>
        </p:spPr>
        <p:txBody>
          <a:bodyPr wrap="square" lIns="0" tIns="0" rIns="0" bIns="0" rtlCol="0"/>
          <a:lstStyle/>
          <a:p/>
        </p:txBody>
      </p:sp>
      <p:sp>
        <p:nvSpPr>
          <p:cNvPr id="25" name="object 25"/>
          <p:cNvSpPr/>
          <p:nvPr/>
        </p:nvSpPr>
        <p:spPr>
          <a:xfrm>
            <a:off x="701039" y="2383663"/>
            <a:ext cx="349250" cy="329565"/>
          </a:xfrm>
          <a:custGeom>
            <a:avLst/>
            <a:gdLst/>
            <a:ahLst/>
            <a:cxnLst/>
            <a:rect l="l" t="t" r="r" b="b"/>
            <a:pathLst>
              <a:path w="349250" h="329564">
                <a:moveTo>
                  <a:pt x="220218" y="0"/>
                </a:moveTo>
                <a:lnTo>
                  <a:pt x="73659" y="0"/>
                </a:lnTo>
                <a:lnTo>
                  <a:pt x="59312" y="2855"/>
                </a:lnTo>
                <a:lnTo>
                  <a:pt x="47550" y="10668"/>
                </a:lnTo>
                <a:lnTo>
                  <a:pt x="39620" y="22234"/>
                </a:lnTo>
                <a:lnTo>
                  <a:pt x="36703" y="36449"/>
                </a:lnTo>
                <a:lnTo>
                  <a:pt x="36703" y="274192"/>
                </a:lnTo>
                <a:lnTo>
                  <a:pt x="27431" y="274192"/>
                </a:lnTo>
                <a:lnTo>
                  <a:pt x="0" y="301625"/>
                </a:lnTo>
                <a:lnTo>
                  <a:pt x="2160" y="312340"/>
                </a:lnTo>
                <a:lnTo>
                  <a:pt x="8048" y="321056"/>
                </a:lnTo>
                <a:lnTo>
                  <a:pt x="16769" y="326913"/>
                </a:lnTo>
                <a:lnTo>
                  <a:pt x="27431" y="329057"/>
                </a:lnTo>
                <a:lnTo>
                  <a:pt x="321564" y="329057"/>
                </a:lnTo>
                <a:lnTo>
                  <a:pt x="332172" y="326896"/>
                </a:lnTo>
                <a:lnTo>
                  <a:pt x="340899" y="321008"/>
                </a:lnTo>
                <a:lnTo>
                  <a:pt x="346817" y="312287"/>
                </a:lnTo>
                <a:lnTo>
                  <a:pt x="348996" y="301625"/>
                </a:lnTo>
                <a:lnTo>
                  <a:pt x="347151" y="292481"/>
                </a:lnTo>
                <a:lnTo>
                  <a:pt x="165353" y="292481"/>
                </a:lnTo>
                <a:lnTo>
                  <a:pt x="158190" y="291052"/>
                </a:lnTo>
                <a:lnTo>
                  <a:pt x="152336" y="287147"/>
                </a:lnTo>
                <a:lnTo>
                  <a:pt x="148387" y="281336"/>
                </a:lnTo>
                <a:lnTo>
                  <a:pt x="146938" y="274192"/>
                </a:lnTo>
                <a:lnTo>
                  <a:pt x="146938" y="271907"/>
                </a:lnTo>
                <a:lnTo>
                  <a:pt x="143934" y="271113"/>
                </a:lnTo>
                <a:lnTo>
                  <a:pt x="113347" y="271113"/>
                </a:lnTo>
                <a:lnTo>
                  <a:pt x="106433" y="269755"/>
                </a:lnTo>
                <a:lnTo>
                  <a:pt x="100329" y="265684"/>
                </a:lnTo>
                <a:lnTo>
                  <a:pt x="96329" y="259655"/>
                </a:lnTo>
                <a:lnTo>
                  <a:pt x="94995" y="252793"/>
                </a:lnTo>
                <a:lnTo>
                  <a:pt x="96329" y="245931"/>
                </a:lnTo>
                <a:lnTo>
                  <a:pt x="100329" y="239902"/>
                </a:lnTo>
                <a:lnTo>
                  <a:pt x="101981" y="238251"/>
                </a:lnTo>
                <a:lnTo>
                  <a:pt x="98551" y="232410"/>
                </a:lnTo>
                <a:lnTo>
                  <a:pt x="95884" y="226060"/>
                </a:lnTo>
                <a:lnTo>
                  <a:pt x="94106" y="219328"/>
                </a:lnTo>
                <a:lnTo>
                  <a:pt x="91821" y="219328"/>
                </a:lnTo>
                <a:lnTo>
                  <a:pt x="84677" y="217900"/>
                </a:lnTo>
                <a:lnTo>
                  <a:pt x="78866" y="213994"/>
                </a:lnTo>
                <a:lnTo>
                  <a:pt x="74961" y="208184"/>
                </a:lnTo>
                <a:lnTo>
                  <a:pt x="73532" y="201040"/>
                </a:lnTo>
                <a:lnTo>
                  <a:pt x="74908" y="193950"/>
                </a:lnTo>
                <a:lnTo>
                  <a:pt x="78819" y="188134"/>
                </a:lnTo>
                <a:lnTo>
                  <a:pt x="84659" y="184199"/>
                </a:lnTo>
                <a:lnTo>
                  <a:pt x="91821" y="182752"/>
                </a:lnTo>
                <a:lnTo>
                  <a:pt x="94106" y="182752"/>
                </a:lnTo>
                <a:lnTo>
                  <a:pt x="95884" y="176149"/>
                </a:lnTo>
                <a:lnTo>
                  <a:pt x="98551" y="169799"/>
                </a:lnTo>
                <a:lnTo>
                  <a:pt x="101981" y="163957"/>
                </a:lnTo>
                <a:lnTo>
                  <a:pt x="100329" y="162306"/>
                </a:lnTo>
                <a:lnTo>
                  <a:pt x="96329" y="156257"/>
                </a:lnTo>
                <a:lnTo>
                  <a:pt x="94996" y="149352"/>
                </a:lnTo>
                <a:lnTo>
                  <a:pt x="96329" y="142446"/>
                </a:lnTo>
                <a:lnTo>
                  <a:pt x="100329" y="136398"/>
                </a:lnTo>
                <a:lnTo>
                  <a:pt x="106433" y="132397"/>
                </a:lnTo>
                <a:lnTo>
                  <a:pt x="113347" y="131063"/>
                </a:lnTo>
                <a:lnTo>
                  <a:pt x="143573" y="131063"/>
                </a:lnTo>
                <a:lnTo>
                  <a:pt x="146938" y="130175"/>
                </a:lnTo>
                <a:lnTo>
                  <a:pt x="146938" y="127888"/>
                </a:lnTo>
                <a:lnTo>
                  <a:pt x="148369" y="120798"/>
                </a:lnTo>
                <a:lnTo>
                  <a:pt x="152288" y="114982"/>
                </a:lnTo>
                <a:lnTo>
                  <a:pt x="158136" y="111047"/>
                </a:lnTo>
                <a:lnTo>
                  <a:pt x="165353" y="109600"/>
                </a:lnTo>
                <a:lnTo>
                  <a:pt x="257175" y="109600"/>
                </a:lnTo>
                <a:lnTo>
                  <a:pt x="257175" y="73151"/>
                </a:lnTo>
                <a:lnTo>
                  <a:pt x="91821" y="73151"/>
                </a:lnTo>
                <a:lnTo>
                  <a:pt x="84650" y="71705"/>
                </a:lnTo>
                <a:lnTo>
                  <a:pt x="78866" y="67817"/>
                </a:lnTo>
                <a:lnTo>
                  <a:pt x="74961" y="62007"/>
                </a:lnTo>
                <a:lnTo>
                  <a:pt x="73532" y="54863"/>
                </a:lnTo>
                <a:lnTo>
                  <a:pt x="74908" y="47700"/>
                </a:lnTo>
                <a:lnTo>
                  <a:pt x="78819" y="41846"/>
                </a:lnTo>
                <a:lnTo>
                  <a:pt x="84659" y="37897"/>
                </a:lnTo>
                <a:lnTo>
                  <a:pt x="91821" y="36449"/>
                </a:lnTo>
                <a:lnTo>
                  <a:pt x="257149" y="36449"/>
                </a:lnTo>
                <a:lnTo>
                  <a:pt x="254275" y="22324"/>
                </a:lnTo>
                <a:lnTo>
                  <a:pt x="246340" y="10652"/>
                </a:lnTo>
                <a:lnTo>
                  <a:pt x="234618" y="2821"/>
                </a:lnTo>
                <a:lnTo>
                  <a:pt x="220218" y="0"/>
                </a:lnTo>
                <a:close/>
              </a:path>
              <a:path w="349250" h="329564">
                <a:moveTo>
                  <a:pt x="202691" y="264033"/>
                </a:moveTo>
                <a:lnTo>
                  <a:pt x="196722" y="267462"/>
                </a:lnTo>
                <a:lnTo>
                  <a:pt x="190372" y="270128"/>
                </a:lnTo>
                <a:lnTo>
                  <a:pt x="183641" y="271907"/>
                </a:lnTo>
                <a:lnTo>
                  <a:pt x="183641" y="274192"/>
                </a:lnTo>
                <a:lnTo>
                  <a:pt x="182213" y="281336"/>
                </a:lnTo>
                <a:lnTo>
                  <a:pt x="178307" y="287147"/>
                </a:lnTo>
                <a:lnTo>
                  <a:pt x="172497" y="291052"/>
                </a:lnTo>
                <a:lnTo>
                  <a:pt x="165353" y="292481"/>
                </a:lnTo>
                <a:lnTo>
                  <a:pt x="347151" y="292481"/>
                </a:lnTo>
                <a:lnTo>
                  <a:pt x="346835" y="290909"/>
                </a:lnTo>
                <a:lnTo>
                  <a:pt x="340947" y="282193"/>
                </a:lnTo>
                <a:lnTo>
                  <a:pt x="332226" y="276336"/>
                </a:lnTo>
                <a:lnTo>
                  <a:pt x="321564" y="274192"/>
                </a:lnTo>
                <a:lnTo>
                  <a:pt x="312293" y="274192"/>
                </a:lnTo>
                <a:lnTo>
                  <a:pt x="312293" y="271113"/>
                </a:lnTo>
                <a:lnTo>
                  <a:pt x="217281" y="271113"/>
                </a:lnTo>
                <a:lnTo>
                  <a:pt x="210337" y="269755"/>
                </a:lnTo>
                <a:lnTo>
                  <a:pt x="204215" y="265684"/>
                </a:lnTo>
                <a:lnTo>
                  <a:pt x="202691" y="264033"/>
                </a:lnTo>
                <a:close/>
              </a:path>
              <a:path w="349250" h="329564">
                <a:moveTo>
                  <a:pt x="128015" y="264033"/>
                </a:moveTo>
                <a:lnTo>
                  <a:pt x="126365" y="265684"/>
                </a:lnTo>
                <a:lnTo>
                  <a:pt x="120261" y="269755"/>
                </a:lnTo>
                <a:lnTo>
                  <a:pt x="113347" y="271113"/>
                </a:lnTo>
                <a:lnTo>
                  <a:pt x="143934" y="271113"/>
                </a:lnTo>
                <a:lnTo>
                  <a:pt x="140207" y="270128"/>
                </a:lnTo>
                <a:lnTo>
                  <a:pt x="133857" y="267462"/>
                </a:lnTo>
                <a:lnTo>
                  <a:pt x="128015" y="264033"/>
                </a:lnTo>
                <a:close/>
              </a:path>
              <a:path w="349250" h="329564">
                <a:moveTo>
                  <a:pt x="303480" y="131063"/>
                </a:moveTo>
                <a:lnTo>
                  <a:pt x="217281" y="131063"/>
                </a:lnTo>
                <a:lnTo>
                  <a:pt x="224200" y="132397"/>
                </a:lnTo>
                <a:lnTo>
                  <a:pt x="230250" y="136398"/>
                </a:lnTo>
                <a:lnTo>
                  <a:pt x="234322" y="142446"/>
                </a:lnTo>
                <a:lnTo>
                  <a:pt x="235680" y="149352"/>
                </a:lnTo>
                <a:lnTo>
                  <a:pt x="234322" y="156257"/>
                </a:lnTo>
                <a:lnTo>
                  <a:pt x="230250" y="162306"/>
                </a:lnTo>
                <a:lnTo>
                  <a:pt x="228600" y="163957"/>
                </a:lnTo>
                <a:lnTo>
                  <a:pt x="232156" y="169799"/>
                </a:lnTo>
                <a:lnTo>
                  <a:pt x="234696" y="176149"/>
                </a:lnTo>
                <a:lnTo>
                  <a:pt x="236473" y="182752"/>
                </a:lnTo>
                <a:lnTo>
                  <a:pt x="238759" y="182752"/>
                </a:lnTo>
                <a:lnTo>
                  <a:pt x="245950" y="184199"/>
                </a:lnTo>
                <a:lnTo>
                  <a:pt x="251777" y="188087"/>
                </a:lnTo>
                <a:lnTo>
                  <a:pt x="255726" y="193897"/>
                </a:lnTo>
                <a:lnTo>
                  <a:pt x="257175" y="201040"/>
                </a:lnTo>
                <a:lnTo>
                  <a:pt x="255726" y="208184"/>
                </a:lnTo>
                <a:lnTo>
                  <a:pt x="251777" y="213994"/>
                </a:lnTo>
                <a:lnTo>
                  <a:pt x="245923" y="217900"/>
                </a:lnTo>
                <a:lnTo>
                  <a:pt x="238759" y="219328"/>
                </a:lnTo>
                <a:lnTo>
                  <a:pt x="236473" y="219328"/>
                </a:lnTo>
                <a:lnTo>
                  <a:pt x="234696" y="226060"/>
                </a:lnTo>
                <a:lnTo>
                  <a:pt x="232028" y="232410"/>
                </a:lnTo>
                <a:lnTo>
                  <a:pt x="228600" y="238251"/>
                </a:lnTo>
                <a:lnTo>
                  <a:pt x="230250" y="239902"/>
                </a:lnTo>
                <a:lnTo>
                  <a:pt x="234322" y="245931"/>
                </a:lnTo>
                <a:lnTo>
                  <a:pt x="235680" y="252793"/>
                </a:lnTo>
                <a:lnTo>
                  <a:pt x="234322" y="259655"/>
                </a:lnTo>
                <a:lnTo>
                  <a:pt x="230250" y="265684"/>
                </a:lnTo>
                <a:lnTo>
                  <a:pt x="224200" y="269755"/>
                </a:lnTo>
                <a:lnTo>
                  <a:pt x="217281" y="271113"/>
                </a:lnTo>
                <a:lnTo>
                  <a:pt x="312293" y="271113"/>
                </a:lnTo>
                <a:lnTo>
                  <a:pt x="312293" y="146176"/>
                </a:lnTo>
                <a:lnTo>
                  <a:pt x="310844" y="139106"/>
                </a:lnTo>
                <a:lnTo>
                  <a:pt x="306895" y="133334"/>
                </a:lnTo>
                <a:lnTo>
                  <a:pt x="303480" y="131063"/>
                </a:lnTo>
                <a:close/>
              </a:path>
              <a:path w="349250" h="329564">
                <a:moveTo>
                  <a:pt x="165353" y="164464"/>
                </a:moveTo>
                <a:lnTo>
                  <a:pt x="151026" y="167340"/>
                </a:lnTo>
                <a:lnTo>
                  <a:pt x="139318" y="175180"/>
                </a:lnTo>
                <a:lnTo>
                  <a:pt x="131421" y="186807"/>
                </a:lnTo>
                <a:lnTo>
                  <a:pt x="128523" y="201040"/>
                </a:lnTo>
                <a:lnTo>
                  <a:pt x="131421" y="215274"/>
                </a:lnTo>
                <a:lnTo>
                  <a:pt x="139319" y="226901"/>
                </a:lnTo>
                <a:lnTo>
                  <a:pt x="151026" y="234741"/>
                </a:lnTo>
                <a:lnTo>
                  <a:pt x="165353" y="237616"/>
                </a:lnTo>
                <a:lnTo>
                  <a:pt x="179607" y="234741"/>
                </a:lnTo>
                <a:lnTo>
                  <a:pt x="191277" y="226901"/>
                </a:lnTo>
                <a:lnTo>
                  <a:pt x="199161" y="215274"/>
                </a:lnTo>
                <a:lnTo>
                  <a:pt x="202056" y="201040"/>
                </a:lnTo>
                <a:lnTo>
                  <a:pt x="199161" y="186807"/>
                </a:lnTo>
                <a:lnTo>
                  <a:pt x="191277" y="175180"/>
                </a:lnTo>
                <a:lnTo>
                  <a:pt x="179607" y="167340"/>
                </a:lnTo>
                <a:lnTo>
                  <a:pt x="165353" y="164464"/>
                </a:lnTo>
                <a:close/>
              </a:path>
              <a:path w="349250" h="329564">
                <a:moveTo>
                  <a:pt x="143573" y="131063"/>
                </a:moveTo>
                <a:lnTo>
                  <a:pt x="113347" y="131063"/>
                </a:lnTo>
                <a:lnTo>
                  <a:pt x="120261" y="132397"/>
                </a:lnTo>
                <a:lnTo>
                  <a:pt x="126365" y="136398"/>
                </a:lnTo>
                <a:lnTo>
                  <a:pt x="128015" y="138049"/>
                </a:lnTo>
                <a:lnTo>
                  <a:pt x="133857" y="134620"/>
                </a:lnTo>
                <a:lnTo>
                  <a:pt x="140207" y="131952"/>
                </a:lnTo>
                <a:lnTo>
                  <a:pt x="143573" y="131063"/>
                </a:lnTo>
                <a:close/>
              </a:path>
              <a:path w="349250" h="329564">
                <a:moveTo>
                  <a:pt x="257175" y="109600"/>
                </a:moveTo>
                <a:lnTo>
                  <a:pt x="165353" y="109600"/>
                </a:lnTo>
                <a:lnTo>
                  <a:pt x="172497" y="111047"/>
                </a:lnTo>
                <a:lnTo>
                  <a:pt x="178308" y="114982"/>
                </a:lnTo>
                <a:lnTo>
                  <a:pt x="182213" y="120798"/>
                </a:lnTo>
                <a:lnTo>
                  <a:pt x="183641" y="127888"/>
                </a:lnTo>
                <a:lnTo>
                  <a:pt x="183641" y="130175"/>
                </a:lnTo>
                <a:lnTo>
                  <a:pt x="190372" y="131952"/>
                </a:lnTo>
                <a:lnTo>
                  <a:pt x="196722" y="134620"/>
                </a:lnTo>
                <a:lnTo>
                  <a:pt x="202691" y="138049"/>
                </a:lnTo>
                <a:lnTo>
                  <a:pt x="204215" y="136398"/>
                </a:lnTo>
                <a:lnTo>
                  <a:pt x="210337" y="132397"/>
                </a:lnTo>
                <a:lnTo>
                  <a:pt x="217281" y="131063"/>
                </a:lnTo>
                <a:lnTo>
                  <a:pt x="303480" y="131063"/>
                </a:lnTo>
                <a:lnTo>
                  <a:pt x="301041" y="129442"/>
                </a:lnTo>
                <a:lnTo>
                  <a:pt x="293878" y="128015"/>
                </a:lnTo>
                <a:lnTo>
                  <a:pt x="275463" y="128015"/>
                </a:lnTo>
                <a:lnTo>
                  <a:pt x="268301" y="126567"/>
                </a:lnTo>
                <a:lnTo>
                  <a:pt x="262461" y="122618"/>
                </a:lnTo>
                <a:lnTo>
                  <a:pt x="258550" y="116764"/>
                </a:lnTo>
                <a:lnTo>
                  <a:pt x="257175" y="109600"/>
                </a:lnTo>
                <a:close/>
              </a:path>
              <a:path w="349250" h="329564">
                <a:moveTo>
                  <a:pt x="183641" y="36449"/>
                </a:moveTo>
                <a:lnTo>
                  <a:pt x="110235" y="36449"/>
                </a:lnTo>
                <a:lnTo>
                  <a:pt x="117379" y="37897"/>
                </a:lnTo>
                <a:lnTo>
                  <a:pt x="123190" y="41846"/>
                </a:lnTo>
                <a:lnTo>
                  <a:pt x="127095" y="47700"/>
                </a:lnTo>
                <a:lnTo>
                  <a:pt x="128523" y="54863"/>
                </a:lnTo>
                <a:lnTo>
                  <a:pt x="127095" y="61954"/>
                </a:lnTo>
                <a:lnTo>
                  <a:pt x="123189" y="67770"/>
                </a:lnTo>
                <a:lnTo>
                  <a:pt x="117379" y="71705"/>
                </a:lnTo>
                <a:lnTo>
                  <a:pt x="110235" y="73151"/>
                </a:lnTo>
                <a:lnTo>
                  <a:pt x="183641" y="73151"/>
                </a:lnTo>
                <a:lnTo>
                  <a:pt x="176471" y="71705"/>
                </a:lnTo>
                <a:lnTo>
                  <a:pt x="170687" y="67817"/>
                </a:lnTo>
                <a:lnTo>
                  <a:pt x="166782" y="62007"/>
                </a:lnTo>
                <a:lnTo>
                  <a:pt x="165353" y="54863"/>
                </a:lnTo>
                <a:lnTo>
                  <a:pt x="166729" y="47700"/>
                </a:lnTo>
                <a:lnTo>
                  <a:pt x="170640" y="41846"/>
                </a:lnTo>
                <a:lnTo>
                  <a:pt x="176480" y="37897"/>
                </a:lnTo>
                <a:lnTo>
                  <a:pt x="183641" y="36449"/>
                </a:lnTo>
                <a:close/>
              </a:path>
              <a:path w="349250" h="329564">
                <a:moveTo>
                  <a:pt x="257149" y="36449"/>
                </a:moveTo>
                <a:lnTo>
                  <a:pt x="202056" y="36449"/>
                </a:lnTo>
                <a:lnTo>
                  <a:pt x="209220" y="37897"/>
                </a:lnTo>
                <a:lnTo>
                  <a:pt x="215074" y="41846"/>
                </a:lnTo>
                <a:lnTo>
                  <a:pt x="219023" y="47700"/>
                </a:lnTo>
                <a:lnTo>
                  <a:pt x="220472" y="54863"/>
                </a:lnTo>
                <a:lnTo>
                  <a:pt x="219023" y="61954"/>
                </a:lnTo>
                <a:lnTo>
                  <a:pt x="215074" y="67770"/>
                </a:lnTo>
                <a:lnTo>
                  <a:pt x="209220" y="71705"/>
                </a:lnTo>
                <a:lnTo>
                  <a:pt x="202056" y="73151"/>
                </a:lnTo>
                <a:lnTo>
                  <a:pt x="257175" y="73151"/>
                </a:lnTo>
                <a:lnTo>
                  <a:pt x="257149" y="36449"/>
                </a:lnTo>
                <a:close/>
              </a:path>
            </a:pathLst>
          </a:custGeom>
          <a:solidFill>
            <a:srgbClr val="FFFFFF"/>
          </a:solidFill>
        </p:spPr>
        <p:txBody>
          <a:bodyPr wrap="square" lIns="0" tIns="0" rIns="0" bIns="0" rtlCol="0"/>
          <a:lstStyle/>
          <a:p/>
        </p:txBody>
      </p:sp>
      <p:sp>
        <p:nvSpPr>
          <p:cNvPr id="26" name="object 26"/>
          <p:cNvSpPr/>
          <p:nvPr/>
        </p:nvSpPr>
        <p:spPr>
          <a:xfrm>
            <a:off x="1381505" y="4316729"/>
            <a:ext cx="0" cy="654685"/>
          </a:xfrm>
          <a:custGeom>
            <a:avLst/>
            <a:gdLst/>
            <a:ahLst/>
            <a:cxnLst/>
            <a:rect l="l" t="t" r="r" b="b"/>
            <a:pathLst>
              <a:path h="654685">
                <a:moveTo>
                  <a:pt x="0" y="0"/>
                </a:moveTo>
                <a:lnTo>
                  <a:pt x="0" y="654177"/>
                </a:lnTo>
              </a:path>
            </a:pathLst>
          </a:custGeom>
          <a:ln w="28575">
            <a:solidFill>
              <a:srgbClr val="1EC7F3"/>
            </a:solidFill>
          </a:ln>
        </p:spPr>
        <p:txBody>
          <a:bodyPr wrap="square" lIns="0" tIns="0" rIns="0" bIns="0" rtlCol="0"/>
          <a:lstStyle/>
          <a:p/>
        </p:txBody>
      </p:sp>
      <p:sp>
        <p:nvSpPr>
          <p:cNvPr id="27" name="object 27"/>
          <p:cNvSpPr txBox="1"/>
          <p:nvPr/>
        </p:nvSpPr>
        <p:spPr>
          <a:xfrm>
            <a:off x="1583690" y="1270635"/>
            <a:ext cx="6182360" cy="3594735"/>
          </a:xfrm>
          <a:prstGeom prst="rect">
            <a:avLst/>
          </a:prstGeom>
        </p:spPr>
        <p:txBody>
          <a:bodyPr vert="horz" wrap="square" lIns="0" tIns="12700" rIns="0" bIns="0" rtlCol="0">
            <a:spAutoFit/>
          </a:bodyPr>
          <a:lstStyle/>
          <a:p>
            <a:pPr marL="15240" marR="5080">
              <a:lnSpc>
                <a:spcPct val="120000"/>
              </a:lnSpc>
              <a:spcBef>
                <a:spcPts val="100"/>
              </a:spcBef>
            </a:pPr>
            <a:r>
              <a:rPr sz="1000" b="1" spc="-5" dirty="0">
                <a:solidFill>
                  <a:srgbClr val="B1D234"/>
                </a:solidFill>
                <a:latin typeface="微软雅黑" panose="020B0503020204020204" charset="-122"/>
                <a:cs typeface="微软雅黑" panose="020B0503020204020204" charset="-122"/>
              </a:rPr>
              <a:t>DevOps</a:t>
            </a:r>
            <a:r>
              <a:rPr sz="1000" b="1" spc="5" dirty="0">
                <a:solidFill>
                  <a:srgbClr val="B1D234"/>
                </a:solidFill>
                <a:latin typeface="微软雅黑" panose="020B0503020204020204" charset="-122"/>
                <a:cs typeface="微软雅黑" panose="020B0503020204020204" charset="-122"/>
              </a:rPr>
              <a:t>概</a:t>
            </a:r>
            <a:r>
              <a:rPr sz="1000" b="1" spc="15" dirty="0">
                <a:solidFill>
                  <a:srgbClr val="B1D234"/>
                </a:solidFill>
                <a:latin typeface="微软雅黑" panose="020B0503020204020204" charset="-122"/>
                <a:cs typeface="微软雅黑" panose="020B0503020204020204" charset="-122"/>
              </a:rPr>
              <a:t>念解</a:t>
            </a:r>
            <a:r>
              <a:rPr sz="1000" b="1" spc="5" dirty="0">
                <a:solidFill>
                  <a:srgbClr val="B1D234"/>
                </a:solidFill>
                <a:latin typeface="微软雅黑" panose="020B0503020204020204" charset="-122"/>
                <a:cs typeface="微软雅黑" panose="020B0503020204020204" charset="-122"/>
              </a:rPr>
              <a:t>析</a:t>
            </a:r>
            <a:r>
              <a:rPr sz="1000" b="1" dirty="0">
                <a:solidFill>
                  <a:srgbClr val="B1D234"/>
                </a:solidFill>
                <a:latin typeface="微软雅黑" panose="020B0503020204020204" charset="-122"/>
                <a:cs typeface="微软雅黑" panose="020B0503020204020204" charset="-122"/>
              </a:rPr>
              <a:t>：</a:t>
            </a:r>
            <a:r>
              <a:rPr sz="1000"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开</a:t>
            </a:r>
            <a:r>
              <a:rPr sz="1000" spc="5" dirty="0">
                <a:solidFill>
                  <a:srgbClr val="585858"/>
                </a:solidFill>
                <a:latin typeface="微软雅黑" panose="020B0503020204020204" charset="-122"/>
                <a:cs typeface="微软雅黑" panose="020B0503020204020204" charset="-122"/>
              </a:rPr>
              <a:t>发</a:t>
            </a:r>
            <a:r>
              <a:rPr sz="1000" spc="15" dirty="0">
                <a:solidFill>
                  <a:srgbClr val="585858"/>
                </a:solidFill>
                <a:latin typeface="微软雅黑" panose="020B0503020204020204" charset="-122"/>
                <a:cs typeface="微软雅黑" panose="020B0503020204020204" charset="-122"/>
              </a:rPr>
              <a:t>运</a:t>
            </a:r>
            <a:r>
              <a:rPr sz="1000" spc="5" dirty="0">
                <a:solidFill>
                  <a:srgbClr val="585858"/>
                </a:solidFill>
                <a:latin typeface="微软雅黑" panose="020B0503020204020204" charset="-122"/>
                <a:cs typeface="微软雅黑" panose="020B0503020204020204" charset="-122"/>
              </a:rPr>
              <a:t>维</a:t>
            </a:r>
            <a:r>
              <a:rPr sz="1000" spc="15" dirty="0">
                <a:solidFill>
                  <a:srgbClr val="585858"/>
                </a:solidFill>
                <a:latin typeface="微软雅黑" panose="020B0503020204020204" charset="-122"/>
                <a:cs typeface="微软雅黑" panose="020B0503020204020204" charset="-122"/>
              </a:rPr>
              <a:t>一体</a:t>
            </a:r>
            <a:r>
              <a:rPr sz="1000" spc="10" dirty="0">
                <a:solidFill>
                  <a:srgbClr val="585858"/>
                </a:solidFill>
                <a:latin typeface="微软雅黑" panose="020B0503020204020204" charset="-122"/>
                <a:cs typeface="微软雅黑" panose="020B0503020204020204" charset="-122"/>
              </a:rPr>
              <a:t>化</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不</a:t>
            </a:r>
            <a:r>
              <a:rPr sz="1000" spc="15" dirty="0">
                <a:solidFill>
                  <a:srgbClr val="585858"/>
                </a:solidFill>
                <a:latin typeface="微软雅黑" panose="020B0503020204020204" charset="-122"/>
                <a:cs typeface="微软雅黑" panose="020B0503020204020204" charset="-122"/>
              </a:rPr>
              <a:t>仅</a:t>
            </a:r>
            <a:r>
              <a:rPr sz="1000" spc="5" dirty="0">
                <a:solidFill>
                  <a:srgbClr val="585858"/>
                </a:solidFill>
                <a:latin typeface="微软雅黑" panose="020B0503020204020204" charset="-122"/>
                <a:cs typeface="微软雅黑" panose="020B0503020204020204" charset="-122"/>
              </a:rPr>
              <a:t>包</a:t>
            </a:r>
            <a:r>
              <a:rPr sz="1000" spc="15" dirty="0">
                <a:solidFill>
                  <a:srgbClr val="585858"/>
                </a:solidFill>
                <a:latin typeface="微软雅黑" panose="020B0503020204020204" charset="-122"/>
                <a:cs typeface="微软雅黑" panose="020B0503020204020204" charset="-122"/>
              </a:rPr>
              <a:t>含</a:t>
            </a:r>
            <a:r>
              <a:rPr sz="1000" spc="5" dirty="0">
                <a:solidFill>
                  <a:srgbClr val="585858"/>
                </a:solidFill>
                <a:latin typeface="微软雅黑" panose="020B0503020204020204" charset="-122"/>
                <a:cs typeface="微软雅黑" panose="020B0503020204020204" charset="-122"/>
              </a:rPr>
              <a:t>一</a:t>
            </a:r>
            <a:r>
              <a:rPr sz="1000" spc="15" dirty="0">
                <a:solidFill>
                  <a:srgbClr val="585858"/>
                </a:solidFill>
                <a:latin typeface="微软雅黑" panose="020B0503020204020204" charset="-122"/>
                <a:cs typeface="微软雅黑" panose="020B0503020204020204" charset="-122"/>
              </a:rPr>
              <a:t>系</a:t>
            </a:r>
            <a:r>
              <a:rPr sz="1000" spc="5" dirty="0">
                <a:solidFill>
                  <a:srgbClr val="585858"/>
                </a:solidFill>
                <a:latin typeface="微软雅黑" panose="020B0503020204020204" charset="-122"/>
                <a:cs typeface="微软雅黑" panose="020B0503020204020204" charset="-122"/>
              </a:rPr>
              <a:t>列</a:t>
            </a:r>
            <a:r>
              <a:rPr sz="1000" spc="15" dirty="0">
                <a:solidFill>
                  <a:srgbClr val="585858"/>
                </a:solidFill>
                <a:latin typeface="微软雅黑" panose="020B0503020204020204" charset="-122"/>
                <a:cs typeface="微软雅黑" panose="020B0503020204020204" charset="-122"/>
              </a:rPr>
              <a:t>软件</a:t>
            </a:r>
            <a:r>
              <a:rPr sz="1000" spc="5" dirty="0">
                <a:solidFill>
                  <a:srgbClr val="585858"/>
                </a:solidFill>
                <a:latin typeface="微软雅黑" panose="020B0503020204020204" charset="-122"/>
                <a:cs typeface="微软雅黑" panose="020B0503020204020204" charset="-122"/>
              </a:rPr>
              <a:t>工</a:t>
            </a:r>
            <a:r>
              <a:rPr sz="1000" spc="15" dirty="0">
                <a:solidFill>
                  <a:srgbClr val="585858"/>
                </a:solidFill>
                <a:latin typeface="微软雅黑" panose="020B0503020204020204" charset="-122"/>
                <a:cs typeface="微软雅黑" panose="020B0503020204020204" charset="-122"/>
              </a:rPr>
              <a:t>程</a:t>
            </a:r>
            <a:r>
              <a:rPr sz="1000" spc="5" dirty="0">
                <a:solidFill>
                  <a:srgbClr val="585858"/>
                </a:solidFill>
                <a:latin typeface="微软雅黑" panose="020B0503020204020204" charset="-122"/>
                <a:cs typeface="微软雅黑" panose="020B0503020204020204" charset="-122"/>
              </a:rPr>
              <a:t>相</a:t>
            </a:r>
            <a:r>
              <a:rPr sz="1000" spc="15" dirty="0">
                <a:solidFill>
                  <a:srgbClr val="585858"/>
                </a:solidFill>
                <a:latin typeface="微软雅黑" panose="020B0503020204020204" charset="-122"/>
                <a:cs typeface="微软雅黑" panose="020B0503020204020204" charset="-122"/>
              </a:rPr>
              <a:t>关的</a:t>
            </a:r>
            <a:r>
              <a:rPr sz="1000" spc="5" dirty="0">
                <a:solidFill>
                  <a:srgbClr val="585858"/>
                </a:solidFill>
                <a:latin typeface="微软雅黑" panose="020B0503020204020204" charset="-122"/>
                <a:cs typeface="微软雅黑" panose="020B0503020204020204" charset="-122"/>
              </a:rPr>
              <a:t>软</a:t>
            </a:r>
            <a:r>
              <a:rPr sz="1000" spc="15" dirty="0">
                <a:solidFill>
                  <a:srgbClr val="585858"/>
                </a:solidFill>
                <a:latin typeface="微软雅黑" panose="020B0503020204020204" charset="-122"/>
                <a:cs typeface="微软雅黑" panose="020B0503020204020204" charset="-122"/>
              </a:rPr>
              <a:t>件</a:t>
            </a:r>
            <a:r>
              <a:rPr sz="1000" spc="5" dirty="0">
                <a:solidFill>
                  <a:srgbClr val="585858"/>
                </a:solidFill>
                <a:latin typeface="微软雅黑" panose="020B0503020204020204" charset="-122"/>
                <a:cs typeface="微软雅黑" panose="020B0503020204020204" charset="-122"/>
              </a:rPr>
              <a:t>工</a:t>
            </a:r>
            <a:r>
              <a:rPr sz="1000" spc="40" dirty="0">
                <a:solidFill>
                  <a:srgbClr val="585858"/>
                </a:solidFill>
                <a:latin typeface="微软雅黑" panose="020B0503020204020204" charset="-122"/>
                <a:cs typeface="微软雅黑" panose="020B0503020204020204" charset="-122"/>
              </a:rPr>
              <a:t>具</a:t>
            </a:r>
            <a:r>
              <a:rPr sz="1000" spc="5" dirty="0">
                <a:solidFill>
                  <a:srgbClr val="585858"/>
                </a:solidFill>
                <a:latin typeface="微软雅黑" panose="020B0503020204020204" charset="-122"/>
                <a:cs typeface="微软雅黑" panose="020B0503020204020204" charset="-122"/>
              </a:rPr>
              <a:t>，</a:t>
            </a:r>
            <a:r>
              <a:rPr sz="1000" spc="15" dirty="0">
                <a:solidFill>
                  <a:srgbClr val="585858"/>
                </a:solidFill>
                <a:latin typeface="微软雅黑" panose="020B0503020204020204" charset="-122"/>
                <a:cs typeface="微软雅黑" panose="020B0503020204020204" charset="-122"/>
              </a:rPr>
              <a:t>还</a:t>
            </a:r>
            <a:r>
              <a:rPr sz="1000" spc="5" dirty="0">
                <a:solidFill>
                  <a:srgbClr val="585858"/>
                </a:solidFill>
                <a:latin typeface="微软雅黑" panose="020B0503020204020204" charset="-122"/>
                <a:cs typeface="微软雅黑" panose="020B0503020204020204" charset="-122"/>
              </a:rPr>
              <a:t>涉</a:t>
            </a:r>
            <a:r>
              <a:rPr sz="1000" spc="15" dirty="0">
                <a:solidFill>
                  <a:srgbClr val="585858"/>
                </a:solidFill>
                <a:latin typeface="微软雅黑" panose="020B0503020204020204" charset="-122"/>
                <a:cs typeface="微软雅黑" panose="020B0503020204020204" charset="-122"/>
              </a:rPr>
              <a:t>及</a:t>
            </a:r>
            <a:r>
              <a:rPr sz="1000" spc="-5" dirty="0">
                <a:solidFill>
                  <a:srgbClr val="585858"/>
                </a:solidFill>
                <a:latin typeface="微软雅黑" panose="020B0503020204020204" charset="-122"/>
                <a:cs typeface="微软雅黑" panose="020B0503020204020204" charset="-122"/>
              </a:rPr>
              <a:t>到 </a:t>
            </a:r>
            <a:r>
              <a:rPr sz="1000" spc="5" dirty="0">
                <a:solidFill>
                  <a:srgbClr val="585858"/>
                </a:solidFill>
                <a:latin typeface="微软雅黑" panose="020B0503020204020204" charset="-122"/>
                <a:cs typeface="微软雅黑" panose="020B0503020204020204" charset="-122"/>
              </a:rPr>
              <a:t>企业文</a:t>
            </a:r>
            <a:r>
              <a:rPr sz="1000" spc="15" dirty="0">
                <a:solidFill>
                  <a:srgbClr val="585858"/>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、团</a:t>
            </a:r>
            <a:r>
              <a:rPr sz="1000" spc="15" dirty="0">
                <a:solidFill>
                  <a:srgbClr val="585858"/>
                </a:solidFill>
                <a:latin typeface="微软雅黑" panose="020B0503020204020204" charset="-122"/>
                <a:cs typeface="微软雅黑" panose="020B0503020204020204" charset="-122"/>
              </a:rPr>
              <a:t>队</a:t>
            </a:r>
            <a:r>
              <a:rPr sz="1000" spc="5" dirty="0">
                <a:solidFill>
                  <a:srgbClr val="585858"/>
                </a:solidFill>
                <a:latin typeface="微软雅黑" panose="020B0503020204020204" charset="-122"/>
                <a:cs typeface="微软雅黑" panose="020B0503020204020204" charset="-122"/>
              </a:rPr>
              <a:t>协作流</a:t>
            </a:r>
            <a:r>
              <a:rPr sz="1000" spc="15" dirty="0">
                <a:solidFill>
                  <a:srgbClr val="585858"/>
                </a:solidFill>
                <a:latin typeface="微软雅黑" panose="020B0503020204020204" charset="-122"/>
                <a:cs typeface="微软雅黑" panose="020B0503020204020204" charset="-122"/>
              </a:rPr>
              <a:t>程等</a:t>
            </a:r>
            <a:r>
              <a:rPr sz="1000" spc="5" dirty="0">
                <a:solidFill>
                  <a:srgbClr val="585858"/>
                </a:solidFill>
                <a:latin typeface="微软雅黑" panose="020B0503020204020204" charset="-122"/>
                <a:cs typeface="微软雅黑" panose="020B0503020204020204" charset="-122"/>
              </a:rPr>
              <a:t>多个方</a:t>
            </a:r>
            <a:r>
              <a:rPr sz="1000" spc="15" dirty="0">
                <a:solidFill>
                  <a:srgbClr val="585858"/>
                </a:solidFill>
                <a:latin typeface="微软雅黑" panose="020B0503020204020204" charset="-122"/>
                <a:cs typeface="微软雅黑" panose="020B0503020204020204" charset="-122"/>
              </a:rPr>
              <a:t>面。</a:t>
            </a:r>
            <a:r>
              <a:rPr sz="1000" spc="5" dirty="0">
                <a:solidFill>
                  <a:srgbClr val="585858"/>
                </a:solidFill>
                <a:latin typeface="微软雅黑" panose="020B0503020204020204" charset="-122"/>
                <a:cs typeface="微软雅黑" panose="020B0503020204020204" charset="-122"/>
              </a:rPr>
              <a:t>从工</a:t>
            </a:r>
            <a:r>
              <a:rPr sz="1000" spc="15" dirty="0">
                <a:solidFill>
                  <a:srgbClr val="585858"/>
                </a:solidFill>
                <a:latin typeface="微软雅黑" panose="020B0503020204020204" charset="-122"/>
                <a:cs typeface="微软雅黑" panose="020B0503020204020204" charset="-122"/>
              </a:rPr>
              <a:t>作</a:t>
            </a:r>
            <a:r>
              <a:rPr sz="1000" spc="5" dirty="0">
                <a:solidFill>
                  <a:srgbClr val="585858"/>
                </a:solidFill>
                <a:latin typeface="微软雅黑" panose="020B0503020204020204" charset="-122"/>
                <a:cs typeface="微软雅黑" panose="020B0503020204020204" charset="-122"/>
              </a:rPr>
              <a:t>流的角</a:t>
            </a:r>
            <a:r>
              <a:rPr sz="1000" spc="25" dirty="0">
                <a:solidFill>
                  <a:srgbClr val="585858"/>
                </a:solidFill>
                <a:latin typeface="微软雅黑" panose="020B0503020204020204" charset="-122"/>
                <a:cs typeface="微软雅黑" panose="020B0503020204020204" charset="-122"/>
              </a:rPr>
              <a:t>度</a:t>
            </a:r>
            <a:r>
              <a:rPr sz="1000" spc="-5" dirty="0">
                <a:solidFill>
                  <a:srgbClr val="585858"/>
                </a:solidFill>
                <a:latin typeface="微软雅黑" panose="020B0503020204020204" charset="-122"/>
                <a:cs typeface="微软雅黑" panose="020B0503020204020204" charset="-122"/>
              </a:rPr>
              <a:t>，DevOps</a:t>
            </a:r>
            <a:r>
              <a:rPr sz="1000" spc="5" dirty="0">
                <a:solidFill>
                  <a:srgbClr val="585858"/>
                </a:solidFill>
                <a:latin typeface="微软雅黑" panose="020B0503020204020204" charset="-122"/>
                <a:cs typeface="微软雅黑" panose="020B0503020204020204" charset="-122"/>
              </a:rPr>
              <a:t>包</a:t>
            </a:r>
            <a:r>
              <a:rPr sz="1000" spc="15" dirty="0">
                <a:solidFill>
                  <a:srgbClr val="585858"/>
                </a:solidFill>
                <a:latin typeface="微软雅黑" panose="020B0503020204020204" charset="-122"/>
                <a:cs typeface="微软雅黑" panose="020B0503020204020204" charset="-122"/>
              </a:rPr>
              <a:t>含</a:t>
            </a:r>
            <a:r>
              <a:rPr sz="1000" spc="5" dirty="0">
                <a:solidFill>
                  <a:srgbClr val="585858"/>
                </a:solidFill>
                <a:latin typeface="微软雅黑" panose="020B0503020204020204" charset="-122"/>
                <a:cs typeface="微软雅黑" panose="020B0503020204020204" charset="-122"/>
              </a:rPr>
              <a:t>规</a:t>
            </a:r>
            <a:r>
              <a:rPr sz="1000" spc="10" dirty="0">
                <a:solidFill>
                  <a:srgbClr val="585858"/>
                </a:solidFill>
                <a:latin typeface="微软雅黑" panose="020B0503020204020204" charset="-122"/>
                <a:cs typeface="微软雅黑" panose="020B0503020204020204" charset="-122"/>
              </a:rPr>
              <a:t>划</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开</a:t>
            </a:r>
            <a:r>
              <a:rPr sz="1000" spc="15" dirty="0">
                <a:solidFill>
                  <a:srgbClr val="585858"/>
                </a:solidFill>
                <a:latin typeface="微软雅黑" panose="020B0503020204020204" charset="-122"/>
                <a:cs typeface="微软雅黑" panose="020B0503020204020204" charset="-122"/>
              </a:rPr>
              <a:t>发</a:t>
            </a:r>
            <a:r>
              <a:rPr sz="1000" spc="5" dirty="0">
                <a:solidFill>
                  <a:srgbClr val="585858"/>
                </a:solidFill>
                <a:latin typeface="微软雅黑" panose="020B0503020204020204" charset="-122"/>
                <a:cs typeface="微软雅黑" panose="020B0503020204020204" charset="-122"/>
              </a:rPr>
              <a:t>、运维三</a:t>
            </a:r>
            <a:r>
              <a:rPr sz="1000" spc="15" dirty="0">
                <a:solidFill>
                  <a:srgbClr val="585858"/>
                </a:solidFill>
                <a:latin typeface="微软雅黑" panose="020B0503020204020204" charset="-122"/>
                <a:cs typeface="微软雅黑" panose="020B0503020204020204" charset="-122"/>
              </a:rPr>
              <a:t>个</a:t>
            </a:r>
            <a:r>
              <a:rPr sz="1000" spc="5" dirty="0">
                <a:solidFill>
                  <a:srgbClr val="585858"/>
                </a:solidFill>
                <a:latin typeface="微软雅黑" panose="020B0503020204020204" charset="-122"/>
                <a:cs typeface="微软雅黑" panose="020B0503020204020204" charset="-122"/>
              </a:rPr>
              <a:t>部</a:t>
            </a:r>
            <a:r>
              <a:rPr sz="1000" spc="10" dirty="0">
                <a:solidFill>
                  <a:srgbClr val="585858"/>
                </a:solidFill>
                <a:latin typeface="微软雅黑" panose="020B0503020204020204" charset="-122"/>
                <a:cs typeface="微软雅黑" panose="020B0503020204020204" charset="-122"/>
              </a:rPr>
              <a:t>分</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可 </a:t>
            </a:r>
            <a:r>
              <a:rPr sz="1000" spc="15" dirty="0">
                <a:solidFill>
                  <a:srgbClr val="585858"/>
                </a:solidFill>
                <a:latin typeface="微软雅黑" panose="020B0503020204020204" charset="-122"/>
                <a:cs typeface="微软雅黑" panose="020B0503020204020204" charset="-122"/>
              </a:rPr>
              <a:t>以基于</a:t>
            </a:r>
            <a:r>
              <a:rPr sz="1000" b="1" spc="15" dirty="0">
                <a:solidFill>
                  <a:srgbClr val="B1D234"/>
                </a:solidFill>
                <a:latin typeface="微软雅黑" panose="020B0503020204020204" charset="-122"/>
                <a:cs typeface="微软雅黑" panose="020B0503020204020204" charset="-122"/>
              </a:rPr>
              <a:t>应用设计、敏捷</a:t>
            </a:r>
            <a:r>
              <a:rPr sz="1000" b="1" spc="5" dirty="0">
                <a:solidFill>
                  <a:srgbClr val="B1D234"/>
                </a:solidFill>
                <a:latin typeface="微软雅黑" panose="020B0503020204020204" charset="-122"/>
                <a:cs typeface="微软雅黑" panose="020B0503020204020204" charset="-122"/>
              </a:rPr>
              <a:t>开</a:t>
            </a:r>
            <a:r>
              <a:rPr sz="1000" b="1" spc="10" dirty="0">
                <a:solidFill>
                  <a:srgbClr val="B1D234"/>
                </a:solidFill>
                <a:latin typeface="微软雅黑" panose="020B0503020204020204" charset="-122"/>
                <a:cs typeface="微软雅黑" panose="020B0503020204020204" charset="-122"/>
              </a:rPr>
              <a:t>发</a:t>
            </a:r>
            <a:r>
              <a:rPr sz="1000" b="1" spc="15" dirty="0">
                <a:solidFill>
                  <a:srgbClr val="B1D234"/>
                </a:solidFill>
                <a:latin typeface="微软雅黑" panose="020B0503020204020204" charset="-122"/>
                <a:cs typeface="微软雅黑" panose="020B0503020204020204" charset="-122"/>
              </a:rPr>
              <a:t>、持续交付和监控运维</a:t>
            </a:r>
            <a:r>
              <a:rPr sz="1000" spc="5" dirty="0">
                <a:solidFill>
                  <a:srgbClr val="585858"/>
                </a:solidFill>
                <a:latin typeface="微软雅黑" panose="020B0503020204020204" charset="-122"/>
                <a:cs typeface="微软雅黑" panose="020B0503020204020204" charset="-122"/>
              </a:rPr>
              <a:t>四部</a:t>
            </a:r>
            <a:r>
              <a:rPr sz="1000" spc="15" dirty="0">
                <a:solidFill>
                  <a:srgbClr val="585858"/>
                </a:solidFill>
                <a:latin typeface="微软雅黑" panose="020B0503020204020204" charset="-122"/>
                <a:cs typeface="微软雅黑" panose="020B0503020204020204" charset="-122"/>
              </a:rPr>
              <a:t>分流程来理</a:t>
            </a:r>
            <a:r>
              <a:rPr sz="1000" spc="25" dirty="0">
                <a:solidFill>
                  <a:srgbClr val="585858"/>
                </a:solidFill>
                <a:latin typeface="微软雅黑" panose="020B0503020204020204" charset="-122"/>
                <a:cs typeface="微软雅黑" panose="020B0503020204020204" charset="-122"/>
              </a:rPr>
              <a:t>解</a:t>
            </a:r>
            <a:r>
              <a:rPr sz="1000" spc="15" dirty="0">
                <a:solidFill>
                  <a:srgbClr val="585858"/>
                </a:solidFill>
                <a:latin typeface="微软雅黑" panose="020B0503020204020204" charset="-122"/>
                <a:cs typeface="微软雅黑" panose="020B0503020204020204" charset="-122"/>
              </a:rPr>
              <a:t>。相较于</a:t>
            </a:r>
            <a:r>
              <a:rPr sz="1000" spc="5" dirty="0">
                <a:solidFill>
                  <a:srgbClr val="585858"/>
                </a:solidFill>
                <a:latin typeface="微软雅黑" panose="020B0503020204020204" charset="-122"/>
                <a:cs typeface="微软雅黑" panose="020B0503020204020204" charset="-122"/>
              </a:rPr>
              <a:t>其前</a:t>
            </a:r>
            <a:r>
              <a:rPr sz="1000" spc="15" dirty="0">
                <a:solidFill>
                  <a:srgbClr val="585858"/>
                </a:solidFill>
                <a:latin typeface="微软雅黑" panose="020B0503020204020204" charset="-122"/>
                <a:cs typeface="微软雅黑" panose="020B0503020204020204" charset="-122"/>
              </a:rPr>
              <a:t>身敏</a:t>
            </a:r>
            <a:r>
              <a:rPr sz="1000" spc="25" dirty="0">
                <a:solidFill>
                  <a:srgbClr val="585858"/>
                </a:solidFill>
                <a:latin typeface="微软雅黑" panose="020B0503020204020204" charset="-122"/>
                <a:cs typeface="微软雅黑" panose="020B0503020204020204" charset="-122"/>
              </a:rPr>
              <a:t>捷</a:t>
            </a:r>
            <a:r>
              <a:rPr sz="1000" spc="15" dirty="0">
                <a:solidFill>
                  <a:srgbClr val="585858"/>
                </a:solidFill>
                <a:latin typeface="微软雅黑" panose="020B0503020204020204" charset="-122"/>
                <a:cs typeface="微软雅黑" panose="020B0503020204020204" charset="-122"/>
              </a:rPr>
              <a:t>/精</a:t>
            </a:r>
            <a:r>
              <a:rPr sz="1000" spc="5" dirty="0">
                <a:solidFill>
                  <a:srgbClr val="585858"/>
                </a:solidFill>
                <a:latin typeface="微软雅黑" panose="020B0503020204020204" charset="-122"/>
                <a:cs typeface="微软雅黑" panose="020B0503020204020204" charset="-122"/>
              </a:rPr>
              <a:t>益</a:t>
            </a:r>
            <a:r>
              <a:rPr sz="1000" spc="15" dirty="0">
                <a:solidFill>
                  <a:srgbClr val="585858"/>
                </a:solidFill>
                <a:latin typeface="微软雅黑" panose="020B0503020204020204" charset="-122"/>
                <a:cs typeface="微软雅黑" panose="020B0503020204020204" charset="-122"/>
              </a:rPr>
              <a:t>开</a:t>
            </a:r>
            <a:r>
              <a:rPr sz="1000" spc="20" dirty="0">
                <a:solidFill>
                  <a:srgbClr val="585858"/>
                </a:solidFill>
                <a:latin typeface="微软雅黑" panose="020B0503020204020204" charset="-122"/>
                <a:cs typeface="微软雅黑" panose="020B0503020204020204" charset="-122"/>
              </a:rPr>
              <a:t>发</a:t>
            </a:r>
            <a:r>
              <a:rPr sz="1000" spc="-5" dirty="0">
                <a:solidFill>
                  <a:srgbClr val="585858"/>
                </a:solidFill>
                <a:latin typeface="微软雅黑" panose="020B0503020204020204" charset="-122"/>
                <a:cs typeface="微软雅黑" panose="020B0503020204020204" charset="-122"/>
              </a:rPr>
              <a:t>， </a:t>
            </a:r>
            <a:r>
              <a:rPr sz="1000" spc="-5" dirty="0">
                <a:solidFill>
                  <a:srgbClr val="B1D234"/>
                </a:solidFill>
                <a:latin typeface="微软雅黑" panose="020B0503020204020204" charset="-122"/>
                <a:cs typeface="微软雅黑" panose="020B0503020204020204" charset="-122"/>
              </a:rPr>
              <a:t> 开</a:t>
            </a:r>
            <a:r>
              <a:rPr sz="1000" spc="5" dirty="0">
                <a:solidFill>
                  <a:srgbClr val="B1D234"/>
                </a:solidFill>
                <a:latin typeface="微软雅黑" panose="020B0503020204020204" charset="-122"/>
                <a:cs typeface="微软雅黑" panose="020B0503020204020204" charset="-122"/>
              </a:rPr>
              <a:t>发人员</a:t>
            </a:r>
            <a:r>
              <a:rPr sz="1000" spc="-5" dirty="0">
                <a:solidFill>
                  <a:srgbClr val="B1D234"/>
                </a:solidFill>
                <a:latin typeface="微软雅黑" panose="020B0503020204020204" charset="-122"/>
                <a:cs typeface="微软雅黑" panose="020B0503020204020204" charset="-122"/>
              </a:rPr>
              <a:t>透</a:t>
            </a:r>
            <a:r>
              <a:rPr sz="1000" spc="5" dirty="0">
                <a:solidFill>
                  <a:srgbClr val="B1D234"/>
                </a:solidFill>
                <a:latin typeface="微软雅黑" panose="020B0503020204020204" charset="-122"/>
                <a:cs typeface="微软雅黑" panose="020B0503020204020204" charset="-122"/>
              </a:rPr>
              <a:t>过容</a:t>
            </a:r>
            <a:r>
              <a:rPr sz="1000" spc="-5" dirty="0">
                <a:solidFill>
                  <a:srgbClr val="B1D234"/>
                </a:solidFill>
                <a:latin typeface="微软雅黑" panose="020B0503020204020204" charset="-122"/>
                <a:cs typeface="微软雅黑" panose="020B0503020204020204" charset="-122"/>
              </a:rPr>
              <a:t>器</a:t>
            </a:r>
            <a:r>
              <a:rPr sz="1000" spc="5" dirty="0">
                <a:solidFill>
                  <a:srgbClr val="B1D234"/>
                </a:solidFill>
                <a:latin typeface="微软雅黑" panose="020B0503020204020204" charset="-122"/>
                <a:cs typeface="微软雅黑" panose="020B0503020204020204" charset="-122"/>
              </a:rPr>
              <a:t>向运</a:t>
            </a:r>
            <a:r>
              <a:rPr sz="1000" spc="-5" dirty="0">
                <a:solidFill>
                  <a:srgbClr val="B1D234"/>
                </a:solidFill>
                <a:latin typeface="微软雅黑" panose="020B0503020204020204" charset="-122"/>
                <a:cs typeface="微软雅黑" panose="020B0503020204020204" charset="-122"/>
              </a:rPr>
              <a:t>维</a:t>
            </a:r>
            <a:r>
              <a:rPr sz="1000" spc="5" dirty="0">
                <a:solidFill>
                  <a:srgbClr val="B1D234"/>
                </a:solidFill>
                <a:latin typeface="微软雅黑" panose="020B0503020204020204" charset="-122"/>
                <a:cs typeface="微软雅黑" panose="020B0503020204020204" charset="-122"/>
              </a:rPr>
              <a:t>侧</a:t>
            </a:r>
            <a:r>
              <a:rPr sz="1000" spc="-5" dirty="0">
                <a:solidFill>
                  <a:srgbClr val="B1D234"/>
                </a:solidFill>
                <a:latin typeface="微软雅黑" panose="020B0503020204020204" charset="-122"/>
                <a:cs typeface="微软雅黑" panose="020B0503020204020204" charset="-122"/>
              </a:rPr>
              <a:t>渗</a:t>
            </a:r>
            <a:r>
              <a:rPr sz="1000" spc="15" dirty="0">
                <a:solidFill>
                  <a:srgbClr val="B1D234"/>
                </a:solidFill>
                <a:latin typeface="微软雅黑" panose="020B0503020204020204" charset="-122"/>
                <a:cs typeface="微软雅黑" panose="020B0503020204020204" charset="-122"/>
              </a:rPr>
              <a:t>透</a:t>
            </a:r>
            <a:r>
              <a:rPr sz="1000" spc="5" dirty="0">
                <a:solidFill>
                  <a:srgbClr val="B1D234"/>
                </a:solidFill>
                <a:latin typeface="微软雅黑" panose="020B0503020204020204" charset="-122"/>
                <a:cs typeface="微软雅黑" panose="020B0503020204020204" charset="-122"/>
              </a:rPr>
              <a:t>、</a:t>
            </a:r>
            <a:r>
              <a:rPr sz="1000" spc="-5" dirty="0">
                <a:solidFill>
                  <a:srgbClr val="B1D234"/>
                </a:solidFill>
                <a:latin typeface="微软雅黑" panose="020B0503020204020204" charset="-122"/>
                <a:cs typeface="微软雅黑" panose="020B0503020204020204" charset="-122"/>
              </a:rPr>
              <a:t>打</a:t>
            </a:r>
            <a:r>
              <a:rPr sz="1000" spc="5" dirty="0">
                <a:solidFill>
                  <a:srgbClr val="B1D234"/>
                </a:solidFill>
                <a:latin typeface="微软雅黑" panose="020B0503020204020204" charset="-122"/>
                <a:cs typeface="微软雅黑" panose="020B0503020204020204" charset="-122"/>
              </a:rPr>
              <a:t>通传统</a:t>
            </a:r>
            <a:r>
              <a:rPr sz="1000" dirty="0">
                <a:solidFill>
                  <a:srgbClr val="B1D234"/>
                </a:solidFill>
                <a:latin typeface="微软雅黑" panose="020B0503020204020204" charset="-122"/>
                <a:cs typeface="微软雅黑" panose="020B0503020204020204" charset="-122"/>
              </a:rPr>
              <a:t>IT</a:t>
            </a:r>
            <a:r>
              <a:rPr sz="1000" spc="-5" dirty="0">
                <a:solidFill>
                  <a:srgbClr val="B1D234"/>
                </a:solidFill>
                <a:latin typeface="微软雅黑" panose="020B0503020204020204" charset="-122"/>
                <a:cs typeface="微软雅黑" panose="020B0503020204020204" charset="-122"/>
              </a:rPr>
              <a:t>工</a:t>
            </a:r>
            <a:r>
              <a:rPr sz="1000" spc="5" dirty="0">
                <a:solidFill>
                  <a:srgbClr val="B1D234"/>
                </a:solidFill>
                <a:latin typeface="微软雅黑" panose="020B0503020204020204" charset="-122"/>
                <a:cs typeface="微软雅黑" panose="020B0503020204020204" charset="-122"/>
              </a:rPr>
              <a:t>作中开</a:t>
            </a:r>
            <a:r>
              <a:rPr sz="1000" spc="-5" dirty="0">
                <a:solidFill>
                  <a:srgbClr val="B1D234"/>
                </a:solidFill>
                <a:latin typeface="微软雅黑" panose="020B0503020204020204" charset="-122"/>
                <a:cs typeface="微软雅黑" panose="020B0503020204020204" charset="-122"/>
              </a:rPr>
              <a:t>发</a:t>
            </a:r>
            <a:r>
              <a:rPr sz="1000" dirty="0">
                <a:solidFill>
                  <a:srgbClr val="B1D234"/>
                </a:solidFill>
                <a:latin typeface="微软雅黑" panose="020B0503020204020204" charset="-122"/>
                <a:cs typeface="微软雅黑" panose="020B0503020204020204" charset="-122"/>
              </a:rPr>
              <a:t>/</a:t>
            </a:r>
            <a:r>
              <a:rPr sz="1000" spc="5" dirty="0">
                <a:solidFill>
                  <a:srgbClr val="B1D234"/>
                </a:solidFill>
                <a:latin typeface="微软雅黑" panose="020B0503020204020204" charset="-122"/>
                <a:cs typeface="微软雅黑" panose="020B0503020204020204" charset="-122"/>
              </a:rPr>
              <a:t>运</a:t>
            </a:r>
            <a:r>
              <a:rPr sz="1000" spc="-5" dirty="0">
                <a:solidFill>
                  <a:srgbClr val="B1D234"/>
                </a:solidFill>
                <a:latin typeface="微软雅黑" panose="020B0503020204020204" charset="-122"/>
                <a:cs typeface="微软雅黑" panose="020B0503020204020204" charset="-122"/>
              </a:rPr>
              <a:t>维</a:t>
            </a:r>
            <a:r>
              <a:rPr sz="1000" spc="5" dirty="0">
                <a:solidFill>
                  <a:srgbClr val="B1D234"/>
                </a:solidFill>
                <a:latin typeface="微软雅黑" panose="020B0503020204020204" charset="-122"/>
                <a:cs typeface="微软雅黑" panose="020B0503020204020204" charset="-122"/>
              </a:rPr>
              <a:t>的矛</a:t>
            </a:r>
            <a:r>
              <a:rPr sz="1000" spc="-5" dirty="0">
                <a:solidFill>
                  <a:srgbClr val="B1D234"/>
                </a:solidFill>
                <a:latin typeface="微软雅黑" panose="020B0503020204020204" charset="-122"/>
                <a:cs typeface="微软雅黑" panose="020B0503020204020204" charset="-122"/>
              </a:rPr>
              <a:t>盾</a:t>
            </a:r>
            <a:r>
              <a:rPr sz="1000" spc="5" dirty="0">
                <a:solidFill>
                  <a:srgbClr val="585858"/>
                </a:solidFill>
                <a:latin typeface="微软雅黑" panose="020B0503020204020204" charset="-122"/>
                <a:cs typeface="微软雅黑" panose="020B0503020204020204" charset="-122"/>
              </a:rPr>
              <a:t>和沟</a:t>
            </a:r>
            <a:r>
              <a:rPr sz="1000" spc="-5" dirty="0">
                <a:solidFill>
                  <a:srgbClr val="585858"/>
                </a:solidFill>
                <a:latin typeface="微软雅黑" panose="020B0503020204020204" charset="-122"/>
                <a:cs typeface="微软雅黑" panose="020B0503020204020204" charset="-122"/>
              </a:rPr>
              <a:t>通</a:t>
            </a:r>
            <a:r>
              <a:rPr sz="1000" spc="5" dirty="0">
                <a:solidFill>
                  <a:srgbClr val="585858"/>
                </a:solidFill>
                <a:latin typeface="微软雅黑" panose="020B0503020204020204" charset="-122"/>
                <a:cs typeface="微软雅黑" panose="020B0503020204020204" charset="-122"/>
              </a:rPr>
              <a:t>障碍</a:t>
            </a:r>
            <a:r>
              <a:rPr sz="1000" spc="-5" dirty="0">
                <a:solidFill>
                  <a:srgbClr val="585858"/>
                </a:solidFill>
                <a:latin typeface="微软雅黑" panose="020B0503020204020204" charset="-122"/>
                <a:cs typeface="微软雅黑" panose="020B0503020204020204" charset="-122"/>
              </a:rPr>
              <a:t>是DevOps</a:t>
            </a:r>
            <a:r>
              <a:rPr sz="1000" spc="5" dirty="0">
                <a:solidFill>
                  <a:srgbClr val="585858"/>
                </a:solidFill>
                <a:latin typeface="微软雅黑" panose="020B0503020204020204" charset="-122"/>
                <a:cs typeface="微软雅黑" panose="020B0503020204020204" charset="-122"/>
              </a:rPr>
              <a:t>的核</a:t>
            </a:r>
            <a:r>
              <a:rPr sz="1000" spc="-5" dirty="0">
                <a:solidFill>
                  <a:srgbClr val="585858"/>
                </a:solidFill>
                <a:latin typeface="微软雅黑" panose="020B0503020204020204" charset="-122"/>
                <a:cs typeface="微软雅黑" panose="020B0503020204020204" charset="-122"/>
              </a:rPr>
              <a:t>心</a:t>
            </a:r>
            <a:r>
              <a:rPr sz="1000" spc="5" dirty="0">
                <a:solidFill>
                  <a:srgbClr val="585858"/>
                </a:solidFill>
                <a:latin typeface="微软雅黑" panose="020B0503020204020204" charset="-122"/>
                <a:cs typeface="微软雅黑" panose="020B0503020204020204" charset="-122"/>
              </a:rPr>
              <a:t>进</a:t>
            </a:r>
            <a:r>
              <a:rPr sz="1000" spc="-5" dirty="0">
                <a:solidFill>
                  <a:srgbClr val="585858"/>
                </a:solidFill>
                <a:latin typeface="微软雅黑" panose="020B0503020204020204" charset="-122"/>
                <a:cs typeface="微软雅黑" panose="020B0503020204020204" charset="-122"/>
              </a:rPr>
              <a:t>步。</a:t>
            </a:r>
            <a:endParaRPr sz="1000">
              <a:latin typeface="微软雅黑" panose="020B0503020204020204" charset="-122"/>
              <a:cs typeface="微软雅黑" panose="020B0503020204020204" charset="-122"/>
            </a:endParaRPr>
          </a:p>
          <a:p>
            <a:pPr>
              <a:lnSpc>
                <a:spcPct val="100000"/>
              </a:lnSpc>
              <a:spcBef>
                <a:spcPts val="70"/>
              </a:spcBef>
            </a:pPr>
            <a:endParaRPr sz="1350">
              <a:latin typeface="微软雅黑" panose="020B0503020204020204" charset="-122"/>
              <a:cs typeface="微软雅黑" panose="020B0503020204020204" charset="-122"/>
            </a:endParaRPr>
          </a:p>
          <a:p>
            <a:pPr marL="12700" marR="7620">
              <a:lnSpc>
                <a:spcPct val="120000"/>
              </a:lnSpc>
            </a:pPr>
            <a:r>
              <a:rPr sz="1000" b="1" spc="-5" dirty="0">
                <a:solidFill>
                  <a:srgbClr val="8AC53E"/>
                </a:solidFill>
                <a:latin typeface="微软雅黑" panose="020B0503020204020204" charset="-122"/>
                <a:cs typeface="微软雅黑" panose="020B0503020204020204" charset="-122"/>
              </a:rPr>
              <a:t>DevOps</a:t>
            </a:r>
            <a:r>
              <a:rPr sz="1000" b="1" spc="5" dirty="0">
                <a:solidFill>
                  <a:srgbClr val="8AC53E"/>
                </a:solidFill>
                <a:latin typeface="微软雅黑" panose="020B0503020204020204" charset="-122"/>
                <a:cs typeface="微软雅黑" panose="020B0503020204020204" charset="-122"/>
              </a:rPr>
              <a:t>企</a:t>
            </a:r>
            <a:r>
              <a:rPr sz="1000" b="1" spc="15" dirty="0">
                <a:solidFill>
                  <a:srgbClr val="8AC53E"/>
                </a:solidFill>
                <a:latin typeface="微软雅黑" panose="020B0503020204020204" charset="-122"/>
                <a:cs typeface="微软雅黑" panose="020B0503020204020204" charset="-122"/>
              </a:rPr>
              <a:t>业实</a:t>
            </a:r>
            <a:r>
              <a:rPr sz="1000" b="1" spc="5" dirty="0">
                <a:solidFill>
                  <a:srgbClr val="8AC53E"/>
                </a:solidFill>
                <a:latin typeface="微软雅黑" panose="020B0503020204020204" charset="-122"/>
                <a:cs typeface="微软雅黑" panose="020B0503020204020204" charset="-122"/>
              </a:rPr>
              <a:t>践</a:t>
            </a:r>
            <a:r>
              <a:rPr sz="1000" b="1" spc="20" dirty="0">
                <a:solidFill>
                  <a:srgbClr val="8AC53E"/>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由</a:t>
            </a:r>
            <a:r>
              <a:rPr sz="1000" spc="15" dirty="0">
                <a:solidFill>
                  <a:srgbClr val="585858"/>
                </a:solidFill>
                <a:latin typeface="微软雅黑" panose="020B0503020204020204" charset="-122"/>
                <a:cs typeface="微软雅黑" panose="020B0503020204020204" charset="-122"/>
              </a:rPr>
              <a:t>于</a:t>
            </a:r>
            <a:r>
              <a:rPr sz="1000" spc="-5" dirty="0">
                <a:solidFill>
                  <a:srgbClr val="585858"/>
                </a:solidFill>
                <a:latin typeface="微软雅黑" panose="020B0503020204020204" charset="-122"/>
                <a:cs typeface="微软雅黑" panose="020B0503020204020204" charset="-122"/>
              </a:rPr>
              <a:t>DevOps</a:t>
            </a:r>
            <a:r>
              <a:rPr sz="1000" spc="5" dirty="0">
                <a:solidFill>
                  <a:srgbClr val="585858"/>
                </a:solidFill>
                <a:latin typeface="微软雅黑" panose="020B0503020204020204" charset="-122"/>
                <a:cs typeface="微软雅黑" panose="020B0503020204020204" charset="-122"/>
              </a:rPr>
              <a:t>的</a:t>
            </a:r>
            <a:r>
              <a:rPr sz="1000" spc="15" dirty="0">
                <a:solidFill>
                  <a:srgbClr val="585858"/>
                </a:solidFill>
                <a:latin typeface="微软雅黑" panose="020B0503020204020204" charset="-122"/>
                <a:cs typeface="微软雅黑" panose="020B0503020204020204" charset="-122"/>
              </a:rPr>
              <a:t>实践</a:t>
            </a:r>
            <a:r>
              <a:rPr sz="1000" spc="5" dirty="0">
                <a:solidFill>
                  <a:srgbClr val="585858"/>
                </a:solidFill>
                <a:latin typeface="微软雅黑" panose="020B0503020204020204" charset="-122"/>
                <a:cs typeface="微软雅黑" panose="020B0503020204020204" charset="-122"/>
              </a:rPr>
              <a:t>远</a:t>
            </a:r>
            <a:r>
              <a:rPr sz="1000" spc="15" dirty="0">
                <a:solidFill>
                  <a:srgbClr val="585858"/>
                </a:solidFill>
                <a:latin typeface="微软雅黑" panose="020B0503020204020204" charset="-122"/>
                <a:cs typeface="微软雅黑" panose="020B0503020204020204" charset="-122"/>
              </a:rPr>
              <a:t>不</a:t>
            </a:r>
            <a:r>
              <a:rPr sz="1000" spc="5" dirty="0">
                <a:solidFill>
                  <a:srgbClr val="585858"/>
                </a:solidFill>
                <a:latin typeface="微软雅黑" panose="020B0503020204020204" charset="-122"/>
                <a:cs typeface="微软雅黑" panose="020B0503020204020204" charset="-122"/>
              </a:rPr>
              <a:t>仅</a:t>
            </a:r>
            <a:r>
              <a:rPr sz="1000" spc="15" dirty="0">
                <a:solidFill>
                  <a:srgbClr val="585858"/>
                </a:solidFill>
                <a:latin typeface="微软雅黑" panose="020B0503020204020204" charset="-122"/>
                <a:cs typeface="微软雅黑" panose="020B0503020204020204" charset="-122"/>
              </a:rPr>
              <a:t>限</a:t>
            </a:r>
            <a:r>
              <a:rPr sz="1000" spc="5" dirty="0">
                <a:solidFill>
                  <a:srgbClr val="585858"/>
                </a:solidFill>
                <a:latin typeface="微软雅黑" panose="020B0503020204020204" charset="-122"/>
                <a:cs typeface="微软雅黑" panose="020B0503020204020204" charset="-122"/>
              </a:rPr>
              <a:t>于</a:t>
            </a:r>
            <a:r>
              <a:rPr sz="1000" spc="15" dirty="0">
                <a:solidFill>
                  <a:srgbClr val="585858"/>
                </a:solidFill>
                <a:latin typeface="微软雅黑" panose="020B0503020204020204" charset="-122"/>
                <a:cs typeface="微软雅黑" panose="020B0503020204020204" charset="-122"/>
              </a:rPr>
              <a:t>安</a:t>
            </a:r>
            <a:r>
              <a:rPr sz="1000" spc="5" dirty="0">
                <a:solidFill>
                  <a:srgbClr val="585858"/>
                </a:solidFill>
                <a:latin typeface="微软雅黑" panose="020B0503020204020204" charset="-122"/>
                <a:cs typeface="微软雅黑" panose="020B0503020204020204" charset="-122"/>
              </a:rPr>
              <a:t>装</a:t>
            </a:r>
            <a:r>
              <a:rPr sz="1000" spc="15" dirty="0">
                <a:solidFill>
                  <a:srgbClr val="585858"/>
                </a:solidFill>
                <a:latin typeface="微软雅黑" panose="020B0503020204020204" charset="-122"/>
                <a:cs typeface="微软雅黑" panose="020B0503020204020204" charset="-122"/>
              </a:rPr>
              <a:t>软</a:t>
            </a:r>
            <a:r>
              <a:rPr sz="1000" spc="5" dirty="0">
                <a:solidFill>
                  <a:srgbClr val="585858"/>
                </a:solidFill>
                <a:latin typeface="微软雅黑" panose="020B0503020204020204" charset="-122"/>
                <a:cs typeface="微软雅黑" panose="020B0503020204020204" charset="-122"/>
              </a:rPr>
              <a:t>件</a:t>
            </a:r>
            <a:r>
              <a:rPr sz="1000" spc="15" dirty="0">
                <a:solidFill>
                  <a:srgbClr val="585858"/>
                </a:solidFill>
                <a:latin typeface="微软雅黑" panose="020B0503020204020204" charset="-122"/>
                <a:cs typeface="微软雅黑" panose="020B0503020204020204" charset="-122"/>
              </a:rPr>
              <a:t>工</a:t>
            </a:r>
            <a:r>
              <a:rPr sz="1000" spc="20" dirty="0">
                <a:solidFill>
                  <a:srgbClr val="585858"/>
                </a:solidFill>
                <a:latin typeface="微软雅黑" panose="020B0503020204020204" charset="-122"/>
                <a:cs typeface="微软雅黑" panose="020B0503020204020204" charset="-122"/>
              </a:rPr>
              <a:t>具</a:t>
            </a:r>
            <a:r>
              <a:rPr sz="1000" spc="15" dirty="0">
                <a:solidFill>
                  <a:srgbClr val="585858"/>
                </a:solidFill>
                <a:latin typeface="微软雅黑" panose="020B0503020204020204" charset="-122"/>
                <a:cs typeface="微软雅黑" panose="020B0503020204020204" charset="-122"/>
              </a:rPr>
              <a:t>，其</a:t>
            </a:r>
            <a:r>
              <a:rPr sz="1000" spc="5" dirty="0">
                <a:solidFill>
                  <a:srgbClr val="585858"/>
                </a:solidFill>
                <a:latin typeface="微软雅黑" panose="020B0503020204020204" charset="-122"/>
                <a:cs typeface="微软雅黑" panose="020B0503020204020204" charset="-122"/>
              </a:rPr>
              <a:t>在</a:t>
            </a:r>
            <a:r>
              <a:rPr sz="1000" spc="15" dirty="0">
                <a:solidFill>
                  <a:srgbClr val="585858"/>
                </a:solidFill>
                <a:latin typeface="微软雅黑" panose="020B0503020204020204" charset="-122"/>
                <a:cs typeface="微软雅黑" panose="020B0503020204020204" charset="-122"/>
              </a:rPr>
              <a:t>企</a:t>
            </a:r>
            <a:r>
              <a:rPr sz="1000" spc="5" dirty="0">
                <a:solidFill>
                  <a:srgbClr val="585858"/>
                </a:solidFill>
                <a:latin typeface="微软雅黑" panose="020B0503020204020204" charset="-122"/>
                <a:cs typeface="微软雅黑" panose="020B0503020204020204" charset="-122"/>
              </a:rPr>
              <a:t>业</a:t>
            </a:r>
            <a:r>
              <a:rPr sz="1000" spc="15" dirty="0">
                <a:solidFill>
                  <a:srgbClr val="585858"/>
                </a:solidFill>
                <a:latin typeface="微软雅黑" panose="020B0503020204020204" charset="-122"/>
                <a:cs typeface="微软雅黑" panose="020B0503020204020204" charset="-122"/>
              </a:rPr>
              <a:t>内部</a:t>
            </a:r>
            <a:r>
              <a:rPr sz="1000" spc="5" dirty="0">
                <a:solidFill>
                  <a:srgbClr val="585858"/>
                </a:solidFill>
                <a:latin typeface="微软雅黑" panose="020B0503020204020204" charset="-122"/>
                <a:cs typeface="微软雅黑" panose="020B0503020204020204" charset="-122"/>
              </a:rPr>
              <a:t>的</a:t>
            </a:r>
            <a:r>
              <a:rPr sz="1000" spc="15" dirty="0">
                <a:solidFill>
                  <a:srgbClr val="585858"/>
                </a:solidFill>
                <a:latin typeface="微软雅黑" panose="020B0503020204020204" charset="-122"/>
                <a:cs typeface="微软雅黑" panose="020B0503020204020204" charset="-122"/>
              </a:rPr>
              <a:t>落</a:t>
            </a:r>
            <a:r>
              <a:rPr sz="1000" spc="5" dirty="0">
                <a:solidFill>
                  <a:srgbClr val="585858"/>
                </a:solidFill>
                <a:latin typeface="微软雅黑" panose="020B0503020204020204" charset="-122"/>
                <a:cs typeface="微软雅黑" panose="020B0503020204020204" charset="-122"/>
              </a:rPr>
              <a:t>地</a:t>
            </a:r>
            <a:r>
              <a:rPr sz="1000" spc="15" dirty="0">
                <a:solidFill>
                  <a:srgbClr val="585858"/>
                </a:solidFill>
                <a:latin typeface="微软雅黑" panose="020B0503020204020204" charset="-122"/>
                <a:cs typeface="微软雅黑" panose="020B0503020204020204" charset="-122"/>
              </a:rPr>
              <a:t>实</a:t>
            </a:r>
            <a:r>
              <a:rPr sz="1000" spc="5" dirty="0">
                <a:solidFill>
                  <a:srgbClr val="585858"/>
                </a:solidFill>
                <a:latin typeface="微软雅黑" panose="020B0503020204020204" charset="-122"/>
                <a:cs typeface="微软雅黑" panose="020B0503020204020204" charset="-122"/>
              </a:rPr>
              <a:t>践</a:t>
            </a:r>
            <a:r>
              <a:rPr sz="1000" spc="15" dirty="0">
                <a:solidFill>
                  <a:srgbClr val="585858"/>
                </a:solidFill>
                <a:latin typeface="微软雅黑" panose="020B0503020204020204" charset="-122"/>
                <a:cs typeface="微软雅黑" panose="020B0503020204020204" charset="-122"/>
              </a:rPr>
              <a:t>需</a:t>
            </a:r>
            <a:r>
              <a:rPr sz="1000" spc="5" dirty="0">
                <a:solidFill>
                  <a:srgbClr val="585858"/>
                </a:solidFill>
                <a:latin typeface="微软雅黑" panose="020B0503020204020204" charset="-122"/>
                <a:cs typeface="微软雅黑" panose="020B0503020204020204" charset="-122"/>
              </a:rPr>
              <a:t>要</a:t>
            </a:r>
            <a:r>
              <a:rPr sz="1000" spc="15" dirty="0">
                <a:solidFill>
                  <a:srgbClr val="585858"/>
                </a:solidFill>
                <a:latin typeface="微软雅黑" panose="020B0503020204020204" charset="-122"/>
                <a:cs typeface="微软雅黑" panose="020B0503020204020204" charset="-122"/>
              </a:rPr>
              <a:t>经</a:t>
            </a:r>
            <a:r>
              <a:rPr sz="1000" spc="-5" dirty="0">
                <a:solidFill>
                  <a:srgbClr val="585858"/>
                </a:solidFill>
                <a:latin typeface="微软雅黑" panose="020B0503020204020204" charset="-122"/>
                <a:cs typeface="微软雅黑" panose="020B0503020204020204" charset="-122"/>
              </a:rPr>
              <a:t>历</a:t>
            </a:r>
            <a:r>
              <a:rPr sz="1000" spc="5" dirty="0">
                <a:solidFill>
                  <a:srgbClr val="585858"/>
                </a:solidFill>
                <a:latin typeface="微软雅黑" panose="020B0503020204020204" charset="-122"/>
                <a:cs typeface="微软雅黑" panose="020B0503020204020204" charset="-122"/>
              </a:rPr>
              <a:t>复杂的转</a:t>
            </a:r>
            <a:r>
              <a:rPr sz="1000" spc="15" dirty="0">
                <a:solidFill>
                  <a:srgbClr val="585858"/>
                </a:solidFill>
                <a:latin typeface="微软雅黑" panose="020B0503020204020204" charset="-122"/>
                <a:cs typeface="微软雅黑" panose="020B0503020204020204" charset="-122"/>
              </a:rPr>
              <a:t>型</a:t>
            </a:r>
            <a:r>
              <a:rPr sz="1000" spc="5" dirty="0">
                <a:solidFill>
                  <a:srgbClr val="585858"/>
                </a:solidFill>
                <a:latin typeface="微软雅黑" panose="020B0503020204020204" charset="-122"/>
                <a:cs typeface="微软雅黑" panose="020B0503020204020204" charset="-122"/>
              </a:rPr>
              <a:t>过</a:t>
            </a:r>
            <a:r>
              <a:rPr sz="1000" spc="10" dirty="0">
                <a:solidFill>
                  <a:srgbClr val="585858"/>
                </a:solidFill>
                <a:latin typeface="微软雅黑" panose="020B0503020204020204" charset="-122"/>
                <a:cs typeface="微软雅黑" panose="020B0503020204020204" charset="-122"/>
              </a:rPr>
              <a:t>程</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我们认</a:t>
            </a:r>
            <a:r>
              <a:rPr sz="1000" spc="15" dirty="0">
                <a:solidFill>
                  <a:srgbClr val="585858"/>
                </a:solidFill>
                <a:latin typeface="微软雅黑" panose="020B0503020204020204" charset="-122"/>
                <a:cs typeface="微软雅黑" panose="020B0503020204020204" charset="-122"/>
              </a:rPr>
              <a:t>为</a:t>
            </a:r>
            <a:r>
              <a:rPr sz="1000" spc="-5" dirty="0">
                <a:solidFill>
                  <a:srgbClr val="585858"/>
                </a:solidFill>
                <a:latin typeface="微软雅黑" panose="020B0503020204020204" charset="-122"/>
                <a:cs typeface="微软雅黑" panose="020B0503020204020204" charset="-122"/>
              </a:rPr>
              <a:t>DevOps</a:t>
            </a:r>
            <a:r>
              <a:rPr sz="1000" spc="5" dirty="0">
                <a:solidFill>
                  <a:srgbClr val="585858"/>
                </a:solidFill>
                <a:latin typeface="微软雅黑" panose="020B0503020204020204" charset="-122"/>
                <a:cs typeface="微软雅黑" panose="020B0503020204020204" charset="-122"/>
              </a:rPr>
              <a:t>的成</a:t>
            </a:r>
            <a:r>
              <a:rPr sz="1000" spc="15" dirty="0">
                <a:solidFill>
                  <a:srgbClr val="585858"/>
                </a:solidFill>
                <a:latin typeface="微软雅黑" panose="020B0503020204020204" charset="-122"/>
                <a:cs typeface="微软雅黑" panose="020B0503020204020204" charset="-122"/>
              </a:rPr>
              <a:t>功</a:t>
            </a:r>
            <a:r>
              <a:rPr sz="1000" spc="5" dirty="0">
                <a:solidFill>
                  <a:srgbClr val="585858"/>
                </a:solidFill>
                <a:latin typeface="微软雅黑" panose="020B0503020204020204" charset="-122"/>
                <a:cs typeface="微软雅黑" panose="020B0503020204020204" charset="-122"/>
              </a:rPr>
              <a:t>实践</a:t>
            </a:r>
            <a:r>
              <a:rPr sz="1000" spc="15" dirty="0">
                <a:solidFill>
                  <a:srgbClr val="585858"/>
                </a:solidFill>
                <a:latin typeface="微软雅黑" panose="020B0503020204020204" charset="-122"/>
                <a:cs typeface="微软雅黑" panose="020B0503020204020204" charset="-122"/>
              </a:rPr>
              <a:t>需</a:t>
            </a:r>
            <a:r>
              <a:rPr sz="1000" spc="5" dirty="0">
                <a:solidFill>
                  <a:srgbClr val="585858"/>
                </a:solidFill>
                <a:latin typeface="微软雅黑" panose="020B0503020204020204" charset="-122"/>
                <a:cs typeface="微软雅黑" panose="020B0503020204020204" charset="-122"/>
              </a:rPr>
              <a:t>要</a:t>
            </a:r>
            <a:r>
              <a:rPr sz="1000" spc="15" dirty="0">
                <a:solidFill>
                  <a:srgbClr val="585858"/>
                </a:solidFill>
                <a:latin typeface="微软雅黑" panose="020B0503020204020204" charset="-122"/>
                <a:cs typeface="微软雅黑" panose="020B0503020204020204" charset="-122"/>
              </a:rPr>
              <a:t>企业</a:t>
            </a:r>
            <a:r>
              <a:rPr sz="1000" spc="5" dirty="0">
                <a:solidFill>
                  <a:srgbClr val="8AC53E"/>
                </a:solidFill>
                <a:latin typeface="微软雅黑" panose="020B0503020204020204" charset="-122"/>
                <a:cs typeface="微软雅黑" panose="020B0503020204020204" charset="-122"/>
              </a:rPr>
              <a:t>工程解</a:t>
            </a:r>
            <a:r>
              <a:rPr sz="1000" spc="15" dirty="0">
                <a:solidFill>
                  <a:srgbClr val="8AC53E"/>
                </a:solidFill>
                <a:latin typeface="微软雅黑" panose="020B0503020204020204" charset="-122"/>
                <a:cs typeface="微软雅黑" panose="020B0503020204020204" charset="-122"/>
              </a:rPr>
              <a:t>耦</a:t>
            </a:r>
            <a:r>
              <a:rPr sz="1000" spc="10" dirty="0">
                <a:solidFill>
                  <a:srgbClr val="8AC53E"/>
                </a:solidFill>
                <a:latin typeface="微软雅黑" panose="020B0503020204020204" charset="-122"/>
                <a:cs typeface="微软雅黑" panose="020B0503020204020204" charset="-122"/>
              </a:rPr>
              <a:t>化</a:t>
            </a:r>
            <a:r>
              <a:rPr sz="1000" spc="5" dirty="0">
                <a:solidFill>
                  <a:srgbClr val="8AC53E"/>
                </a:solidFill>
                <a:latin typeface="微软雅黑" panose="020B0503020204020204" charset="-122"/>
                <a:cs typeface="微软雅黑" panose="020B0503020204020204" charset="-122"/>
              </a:rPr>
              <a:t>、流</a:t>
            </a:r>
            <a:r>
              <a:rPr sz="1000" spc="15" dirty="0">
                <a:solidFill>
                  <a:srgbClr val="8AC53E"/>
                </a:solidFill>
                <a:latin typeface="微软雅黑" panose="020B0503020204020204" charset="-122"/>
                <a:cs typeface="微软雅黑" panose="020B0503020204020204" charset="-122"/>
              </a:rPr>
              <a:t>程</a:t>
            </a:r>
            <a:r>
              <a:rPr sz="1000" spc="5" dirty="0">
                <a:solidFill>
                  <a:srgbClr val="8AC53E"/>
                </a:solidFill>
                <a:latin typeface="微软雅黑" panose="020B0503020204020204" charset="-122"/>
                <a:cs typeface="微软雅黑" panose="020B0503020204020204" charset="-122"/>
              </a:rPr>
              <a:t>协同</a:t>
            </a:r>
            <a:r>
              <a:rPr sz="1000" spc="15" dirty="0">
                <a:solidFill>
                  <a:srgbClr val="8AC53E"/>
                </a:solidFill>
                <a:latin typeface="微软雅黑" panose="020B0503020204020204" charset="-122"/>
                <a:cs typeface="微软雅黑" panose="020B0503020204020204" charset="-122"/>
              </a:rPr>
              <a:t>化</a:t>
            </a:r>
            <a:r>
              <a:rPr sz="1000" spc="5" dirty="0">
                <a:solidFill>
                  <a:srgbClr val="8AC53E"/>
                </a:solidFill>
                <a:latin typeface="微软雅黑" panose="020B0503020204020204" charset="-122"/>
                <a:cs typeface="微软雅黑" panose="020B0503020204020204" charset="-122"/>
              </a:rPr>
              <a:t>和管理颗粒</a:t>
            </a:r>
            <a:r>
              <a:rPr sz="1000" spc="25" dirty="0">
                <a:solidFill>
                  <a:srgbClr val="8AC53E"/>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的改</a:t>
            </a:r>
            <a:r>
              <a:rPr sz="1000" spc="20" dirty="0">
                <a:solidFill>
                  <a:srgbClr val="585858"/>
                </a:solidFill>
                <a:latin typeface="微软雅黑" panose="020B0503020204020204" charset="-122"/>
                <a:cs typeface="微软雅黑" panose="020B0503020204020204" charset="-122"/>
              </a:rPr>
              <a:t>变</a:t>
            </a:r>
            <a:r>
              <a:rPr sz="1000" spc="-5" dirty="0">
                <a:solidFill>
                  <a:srgbClr val="585858"/>
                </a:solidFill>
                <a:latin typeface="微软雅黑" panose="020B0503020204020204" charset="-122"/>
                <a:cs typeface="微软雅黑" panose="020B0503020204020204" charset="-122"/>
              </a:rPr>
              <a:t>，  </a:t>
            </a:r>
            <a:r>
              <a:rPr sz="1000" spc="5" dirty="0">
                <a:solidFill>
                  <a:srgbClr val="585858"/>
                </a:solidFill>
                <a:latin typeface="微软雅黑" panose="020B0503020204020204" charset="-122"/>
                <a:cs typeface="微软雅黑" panose="020B0503020204020204" charset="-122"/>
              </a:rPr>
              <a:t>要</a:t>
            </a:r>
            <a:r>
              <a:rPr sz="1000" spc="-5" dirty="0">
                <a:solidFill>
                  <a:srgbClr val="585858"/>
                </a:solidFill>
                <a:latin typeface="微软雅黑" panose="020B0503020204020204" charset="-122"/>
                <a:cs typeface="微软雅黑" panose="020B0503020204020204" charset="-122"/>
              </a:rPr>
              <a:t>走</a:t>
            </a:r>
            <a:r>
              <a:rPr sz="1000" spc="5" dirty="0">
                <a:solidFill>
                  <a:srgbClr val="585858"/>
                </a:solidFill>
                <a:latin typeface="微软雅黑" panose="020B0503020204020204" charset="-122"/>
                <a:cs typeface="微软雅黑" panose="020B0503020204020204" charset="-122"/>
              </a:rPr>
              <a:t>过从资源</a:t>
            </a:r>
            <a:r>
              <a:rPr sz="1000" spc="-5" dirty="0">
                <a:solidFill>
                  <a:srgbClr val="585858"/>
                </a:solidFill>
                <a:latin typeface="微软雅黑" panose="020B0503020204020204" charset="-122"/>
                <a:cs typeface="微软雅黑" panose="020B0503020204020204" charset="-122"/>
              </a:rPr>
              <a:t>整</a:t>
            </a:r>
            <a:r>
              <a:rPr sz="1000" spc="5" dirty="0">
                <a:solidFill>
                  <a:srgbClr val="585858"/>
                </a:solidFill>
                <a:latin typeface="微软雅黑" panose="020B0503020204020204" charset="-122"/>
                <a:cs typeface="微软雅黑" panose="020B0503020204020204" charset="-122"/>
              </a:rPr>
              <a:t>合到自</a:t>
            </a:r>
            <a:r>
              <a:rPr sz="1000" spc="-5" dirty="0">
                <a:solidFill>
                  <a:srgbClr val="585858"/>
                </a:solidFill>
                <a:latin typeface="微软雅黑" panose="020B0503020204020204" charset="-122"/>
                <a:cs typeface="微软雅黑" panose="020B0503020204020204" charset="-122"/>
              </a:rPr>
              <a:t>助</a:t>
            </a:r>
            <a:r>
              <a:rPr sz="1000" spc="5" dirty="0">
                <a:solidFill>
                  <a:srgbClr val="585858"/>
                </a:solidFill>
                <a:latin typeface="微软雅黑" panose="020B0503020204020204" charset="-122"/>
                <a:cs typeface="微软雅黑" panose="020B0503020204020204" charset="-122"/>
              </a:rPr>
              <a:t>服务</a:t>
            </a:r>
            <a:r>
              <a:rPr sz="1000" spc="-5"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五个步</a:t>
            </a:r>
            <a:r>
              <a:rPr sz="1000" spc="20" dirty="0">
                <a:solidFill>
                  <a:srgbClr val="585858"/>
                </a:solidFill>
                <a:latin typeface="微软雅黑" panose="020B0503020204020204" charset="-122"/>
                <a:cs typeface="微软雅黑" panose="020B0503020204020204" charset="-122"/>
              </a:rPr>
              <a:t>骤</a:t>
            </a:r>
            <a:r>
              <a:rPr sz="1000" spc="-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在这个</a:t>
            </a:r>
            <a:r>
              <a:rPr sz="1000" spc="-5" dirty="0">
                <a:solidFill>
                  <a:srgbClr val="585858"/>
                </a:solidFill>
                <a:latin typeface="微软雅黑" panose="020B0503020204020204" charset="-122"/>
                <a:cs typeface="微软雅黑" panose="020B0503020204020204" charset="-122"/>
              </a:rPr>
              <a:t>过</a:t>
            </a:r>
            <a:r>
              <a:rPr sz="1000" spc="5" dirty="0">
                <a:solidFill>
                  <a:srgbClr val="585858"/>
                </a:solidFill>
                <a:latin typeface="微软雅黑" panose="020B0503020204020204" charset="-122"/>
                <a:cs typeface="微软雅黑" panose="020B0503020204020204" charset="-122"/>
              </a:rPr>
              <a:t>程</a:t>
            </a:r>
            <a:r>
              <a:rPr sz="1000" spc="10" dirty="0">
                <a:solidFill>
                  <a:srgbClr val="585858"/>
                </a:solidFill>
                <a:latin typeface="微软雅黑" panose="020B0503020204020204" charset="-122"/>
                <a:cs typeface="微软雅黑" panose="020B0503020204020204" charset="-122"/>
              </a:rPr>
              <a:t>中</a:t>
            </a:r>
            <a:r>
              <a:rPr sz="1000" spc="-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企业和团</a:t>
            </a:r>
            <a:r>
              <a:rPr sz="1000" spc="-5" dirty="0">
                <a:solidFill>
                  <a:srgbClr val="585858"/>
                </a:solidFill>
                <a:latin typeface="微软雅黑" panose="020B0503020204020204" charset="-122"/>
                <a:cs typeface="微软雅黑" panose="020B0503020204020204" charset="-122"/>
              </a:rPr>
              <a:t>队</a:t>
            </a:r>
            <a:r>
              <a:rPr sz="1000" spc="5" dirty="0">
                <a:solidFill>
                  <a:srgbClr val="585858"/>
                </a:solidFill>
                <a:latin typeface="微软雅黑" panose="020B0503020204020204" charset="-122"/>
                <a:cs typeface="微软雅黑" panose="020B0503020204020204" charset="-122"/>
              </a:rPr>
              <a:t>需要更</a:t>
            </a:r>
            <a:r>
              <a:rPr sz="1000" spc="-5" dirty="0">
                <a:solidFill>
                  <a:srgbClr val="585858"/>
                </a:solidFill>
                <a:latin typeface="微软雅黑" panose="020B0503020204020204" charset="-122"/>
                <a:cs typeface="微软雅黑" panose="020B0503020204020204" charset="-122"/>
              </a:rPr>
              <a:t>多</a:t>
            </a:r>
            <a:r>
              <a:rPr sz="1000" spc="5" dirty="0">
                <a:solidFill>
                  <a:srgbClr val="585858"/>
                </a:solidFill>
                <a:latin typeface="微软雅黑" panose="020B0503020204020204" charset="-122"/>
                <a:cs typeface="微软雅黑" panose="020B0503020204020204" charset="-122"/>
              </a:rPr>
              <a:t>地</a:t>
            </a:r>
            <a:r>
              <a:rPr sz="1000" spc="-5" dirty="0">
                <a:solidFill>
                  <a:srgbClr val="585858"/>
                </a:solidFill>
                <a:latin typeface="微软雅黑" panose="020B0503020204020204" charset="-122"/>
                <a:cs typeface="微软雅黑" panose="020B0503020204020204" charset="-122"/>
              </a:rPr>
              <a:t>关</a:t>
            </a:r>
            <a:r>
              <a:rPr sz="1000" spc="5" dirty="0">
                <a:solidFill>
                  <a:srgbClr val="585858"/>
                </a:solidFill>
                <a:latin typeface="微软雅黑" panose="020B0503020204020204" charset="-122"/>
                <a:cs typeface="微软雅黑" panose="020B0503020204020204" charset="-122"/>
              </a:rPr>
              <a:t>注管理</a:t>
            </a:r>
            <a:r>
              <a:rPr sz="1000" spc="-5" dirty="0">
                <a:solidFill>
                  <a:srgbClr val="585858"/>
                </a:solidFill>
                <a:latin typeface="微软雅黑" panose="020B0503020204020204" charset="-122"/>
                <a:cs typeface="微软雅黑" panose="020B0503020204020204" charset="-122"/>
              </a:rPr>
              <a:t>方</a:t>
            </a:r>
            <a:r>
              <a:rPr sz="1000" spc="5" dirty="0">
                <a:solidFill>
                  <a:srgbClr val="585858"/>
                </a:solidFill>
                <a:latin typeface="微软雅黑" panose="020B0503020204020204" charset="-122"/>
                <a:cs typeface="微软雅黑" panose="020B0503020204020204" charset="-122"/>
              </a:rPr>
              <a:t>式和文</a:t>
            </a:r>
            <a:r>
              <a:rPr sz="1000" spc="-5" dirty="0">
                <a:solidFill>
                  <a:srgbClr val="585858"/>
                </a:solidFill>
                <a:latin typeface="微软雅黑" panose="020B0503020204020204" charset="-122"/>
                <a:cs typeface="微软雅黑" panose="020B0503020204020204" charset="-122"/>
              </a:rPr>
              <a:t>化 适应性，引入</a:t>
            </a:r>
            <a:r>
              <a:rPr sz="1000" spc="-5" dirty="0">
                <a:solidFill>
                  <a:srgbClr val="8AC53E"/>
                </a:solidFill>
                <a:latin typeface="微软雅黑" panose="020B0503020204020204" charset="-122"/>
                <a:cs typeface="微软雅黑" panose="020B0503020204020204" charset="-122"/>
              </a:rPr>
              <a:t>专业机构的咨询和培</a:t>
            </a:r>
            <a:r>
              <a:rPr sz="1000" spc="5" dirty="0">
                <a:solidFill>
                  <a:srgbClr val="8AC53E"/>
                </a:solidFill>
                <a:latin typeface="微软雅黑" panose="020B0503020204020204" charset="-122"/>
                <a:cs typeface="微软雅黑" panose="020B0503020204020204" charset="-122"/>
              </a:rPr>
              <a:t>训</a:t>
            </a:r>
            <a:r>
              <a:rPr sz="1000" spc="-5" dirty="0">
                <a:solidFill>
                  <a:srgbClr val="8AC53E"/>
                </a:solidFill>
                <a:latin typeface="微软雅黑" panose="020B0503020204020204" charset="-122"/>
                <a:cs typeface="微软雅黑" panose="020B0503020204020204" charset="-122"/>
              </a:rPr>
              <a:t>服务</a:t>
            </a:r>
            <a:r>
              <a:rPr sz="1000" spc="5" dirty="0">
                <a:solidFill>
                  <a:srgbClr val="585858"/>
                </a:solidFill>
                <a:latin typeface="微软雅黑" panose="020B0503020204020204" charset="-122"/>
                <a:cs typeface="微软雅黑" panose="020B0503020204020204" charset="-122"/>
              </a:rPr>
              <a:t>能</a:t>
            </a:r>
            <a:r>
              <a:rPr sz="1000" spc="-5" dirty="0">
                <a:solidFill>
                  <a:srgbClr val="585858"/>
                </a:solidFill>
                <a:latin typeface="微软雅黑" panose="020B0503020204020204" charset="-122"/>
                <a:cs typeface="微软雅黑" panose="020B0503020204020204" charset="-122"/>
              </a:rPr>
              <a:t>够有</a:t>
            </a:r>
            <a:r>
              <a:rPr sz="1000" spc="5" dirty="0">
                <a:solidFill>
                  <a:srgbClr val="585858"/>
                </a:solidFill>
                <a:latin typeface="微软雅黑" panose="020B0503020204020204" charset="-122"/>
                <a:cs typeface="微软雅黑" panose="020B0503020204020204" charset="-122"/>
              </a:rPr>
              <a:t>效</a:t>
            </a:r>
            <a:r>
              <a:rPr sz="1000" spc="-5" dirty="0">
                <a:solidFill>
                  <a:srgbClr val="585858"/>
                </a:solidFill>
                <a:latin typeface="微软雅黑" panose="020B0503020204020204" charset="-122"/>
                <a:cs typeface="微软雅黑" panose="020B0503020204020204" charset="-122"/>
              </a:rPr>
              <a:t>减</a:t>
            </a:r>
            <a:r>
              <a:rPr sz="1000" spc="5" dirty="0">
                <a:solidFill>
                  <a:srgbClr val="585858"/>
                </a:solidFill>
                <a:latin typeface="微软雅黑" panose="020B0503020204020204" charset="-122"/>
                <a:cs typeface="微软雅黑" panose="020B0503020204020204" charset="-122"/>
              </a:rPr>
              <a:t>少</a:t>
            </a:r>
            <a:r>
              <a:rPr sz="1000" spc="-5" dirty="0">
                <a:solidFill>
                  <a:srgbClr val="585858"/>
                </a:solidFill>
                <a:latin typeface="微软雅黑" panose="020B0503020204020204" charset="-122"/>
                <a:cs typeface="微软雅黑" panose="020B0503020204020204" charset="-122"/>
              </a:rPr>
              <a:t>DevOps转</a:t>
            </a:r>
            <a:r>
              <a:rPr sz="1000" spc="5" dirty="0">
                <a:solidFill>
                  <a:srgbClr val="585858"/>
                </a:solidFill>
                <a:latin typeface="微软雅黑" panose="020B0503020204020204" charset="-122"/>
                <a:cs typeface="微软雅黑" panose="020B0503020204020204" charset="-122"/>
              </a:rPr>
              <a:t>型</a:t>
            </a:r>
            <a:r>
              <a:rPr sz="1000" spc="-5" dirty="0">
                <a:solidFill>
                  <a:srgbClr val="585858"/>
                </a:solidFill>
                <a:latin typeface="微软雅黑" panose="020B0503020204020204" charset="-122"/>
                <a:cs typeface="微软雅黑" panose="020B0503020204020204" charset="-122"/>
              </a:rPr>
              <a:t>过程</a:t>
            </a:r>
            <a:r>
              <a:rPr sz="1000" spc="5" dirty="0">
                <a:solidFill>
                  <a:srgbClr val="585858"/>
                </a:solidFill>
                <a:latin typeface="微软雅黑" panose="020B0503020204020204" charset="-122"/>
                <a:cs typeface="微软雅黑" panose="020B0503020204020204" charset="-122"/>
              </a:rPr>
              <a:t>中</a:t>
            </a:r>
            <a:r>
              <a:rPr sz="1000" spc="-5" dirty="0">
                <a:solidFill>
                  <a:srgbClr val="585858"/>
                </a:solidFill>
                <a:latin typeface="微软雅黑" panose="020B0503020204020204" charset="-122"/>
                <a:cs typeface="微软雅黑" panose="020B0503020204020204" charset="-122"/>
              </a:rPr>
              <a:t>的摩</a:t>
            </a:r>
            <a:r>
              <a:rPr sz="1000" spc="5" dirty="0">
                <a:solidFill>
                  <a:srgbClr val="585858"/>
                </a:solidFill>
                <a:latin typeface="微软雅黑" panose="020B0503020204020204" charset="-122"/>
                <a:cs typeface="微软雅黑" panose="020B0503020204020204" charset="-122"/>
              </a:rPr>
              <a:t>擦</a:t>
            </a:r>
            <a:r>
              <a:rPr sz="1000" spc="-5" dirty="0">
                <a:solidFill>
                  <a:srgbClr val="585858"/>
                </a:solidFill>
                <a:latin typeface="微软雅黑" panose="020B0503020204020204" charset="-122"/>
                <a:cs typeface="微软雅黑" panose="020B0503020204020204" charset="-122"/>
              </a:rPr>
              <a:t>成</a:t>
            </a:r>
            <a:r>
              <a:rPr sz="1000" dirty="0">
                <a:solidFill>
                  <a:srgbClr val="585858"/>
                </a:solidFill>
                <a:latin typeface="微软雅黑" panose="020B0503020204020204" charset="-122"/>
                <a:cs typeface="微软雅黑" panose="020B0503020204020204" charset="-122"/>
              </a:rPr>
              <a:t>本</a:t>
            </a:r>
            <a:r>
              <a:rPr sz="1000" spc="-5" dirty="0">
                <a:solidFill>
                  <a:srgbClr val="585858"/>
                </a:solidFill>
                <a:latin typeface="微软雅黑" panose="020B0503020204020204" charset="-122"/>
                <a:cs typeface="微软雅黑" panose="020B0503020204020204" charset="-122"/>
              </a:rPr>
              <a:t>。</a:t>
            </a:r>
            <a:endParaRPr sz="1000">
              <a:latin typeface="微软雅黑" panose="020B0503020204020204" charset="-122"/>
              <a:cs typeface="微软雅黑" panose="020B0503020204020204" charset="-122"/>
            </a:endParaRPr>
          </a:p>
          <a:p>
            <a:pPr>
              <a:lnSpc>
                <a:spcPct val="100000"/>
              </a:lnSpc>
              <a:spcBef>
                <a:spcPts val="25"/>
              </a:spcBef>
            </a:pPr>
            <a:endParaRPr sz="1350">
              <a:latin typeface="微软雅黑" panose="020B0503020204020204" charset="-122"/>
              <a:cs typeface="微软雅黑" panose="020B0503020204020204" charset="-122"/>
            </a:endParaRPr>
          </a:p>
          <a:p>
            <a:pPr marL="12700" marR="132715" algn="just">
              <a:lnSpc>
                <a:spcPct val="120000"/>
              </a:lnSpc>
            </a:pPr>
            <a:r>
              <a:rPr sz="1000" b="1" spc="-5" dirty="0">
                <a:solidFill>
                  <a:srgbClr val="64AE45"/>
                </a:solidFill>
                <a:latin typeface="微软雅黑" panose="020B0503020204020204" charset="-122"/>
                <a:cs typeface="微软雅黑" panose="020B0503020204020204" charset="-122"/>
              </a:rPr>
              <a:t>DevOps</a:t>
            </a:r>
            <a:r>
              <a:rPr sz="1000" b="1" spc="15" dirty="0">
                <a:solidFill>
                  <a:srgbClr val="64AE45"/>
                </a:solidFill>
                <a:latin typeface="微软雅黑" panose="020B0503020204020204" charset="-122"/>
                <a:cs typeface="微软雅黑" panose="020B0503020204020204" charset="-122"/>
              </a:rPr>
              <a:t>市场现状：</a:t>
            </a:r>
            <a:r>
              <a:rPr sz="1000" spc="25" dirty="0">
                <a:solidFill>
                  <a:srgbClr val="585858"/>
                </a:solidFill>
                <a:latin typeface="微软雅黑" panose="020B0503020204020204" charset="-122"/>
                <a:cs typeface="微软雅黑" panose="020B0503020204020204" charset="-122"/>
              </a:rPr>
              <a:t>早</a:t>
            </a:r>
            <a:r>
              <a:rPr sz="1000" spc="15" dirty="0">
                <a:solidFill>
                  <a:srgbClr val="585858"/>
                </a:solidFill>
                <a:latin typeface="微软雅黑" panose="020B0503020204020204" charset="-122"/>
                <a:cs typeface="微软雅黑" panose="020B0503020204020204" charset="-122"/>
              </a:rPr>
              <a:t>在</a:t>
            </a:r>
            <a:r>
              <a:rPr sz="1000" spc="25" dirty="0">
                <a:solidFill>
                  <a:srgbClr val="585858"/>
                </a:solidFill>
                <a:latin typeface="微软雅黑" panose="020B0503020204020204" charset="-122"/>
                <a:cs typeface="微软雅黑" panose="020B0503020204020204" charset="-122"/>
              </a:rPr>
              <a:t>云</a:t>
            </a:r>
            <a:r>
              <a:rPr sz="1000" spc="15" dirty="0">
                <a:solidFill>
                  <a:srgbClr val="585858"/>
                </a:solidFill>
                <a:latin typeface="微软雅黑" panose="020B0503020204020204" charset="-122"/>
                <a:cs typeface="微软雅黑" panose="020B0503020204020204" charset="-122"/>
              </a:rPr>
              <a:t>计算诞生之</a:t>
            </a:r>
            <a:r>
              <a:rPr sz="1000" spc="40" dirty="0">
                <a:solidFill>
                  <a:srgbClr val="585858"/>
                </a:solidFill>
                <a:latin typeface="微软雅黑" panose="020B0503020204020204" charset="-122"/>
                <a:cs typeface="微软雅黑" panose="020B0503020204020204" charset="-122"/>
              </a:rPr>
              <a:t>前</a:t>
            </a:r>
            <a:r>
              <a:rPr sz="1000"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已</a:t>
            </a:r>
            <a:r>
              <a:rPr sz="1000" spc="25" dirty="0">
                <a:solidFill>
                  <a:srgbClr val="585858"/>
                </a:solidFill>
                <a:latin typeface="微软雅黑" panose="020B0503020204020204" charset="-122"/>
                <a:cs typeface="微软雅黑" panose="020B0503020204020204" charset="-122"/>
              </a:rPr>
              <a:t>然</a:t>
            </a:r>
            <a:r>
              <a:rPr sz="1000" spc="15" dirty="0">
                <a:solidFill>
                  <a:srgbClr val="585858"/>
                </a:solidFill>
                <a:latin typeface="微软雅黑" panose="020B0503020204020204" charset="-122"/>
                <a:cs typeface="微软雅黑" panose="020B0503020204020204" charset="-122"/>
              </a:rPr>
              <a:t>存</a:t>
            </a:r>
            <a:r>
              <a:rPr sz="1000" spc="20" dirty="0">
                <a:solidFill>
                  <a:srgbClr val="585858"/>
                </a:solidFill>
                <a:latin typeface="微软雅黑" panose="020B0503020204020204" charset="-122"/>
                <a:cs typeface="微软雅黑" panose="020B0503020204020204" charset="-122"/>
              </a:rPr>
              <a:t>在</a:t>
            </a:r>
            <a:r>
              <a:rPr sz="1000" spc="15" dirty="0">
                <a:solidFill>
                  <a:srgbClr val="585858"/>
                </a:solidFill>
                <a:latin typeface="微软雅黑" panose="020B0503020204020204" charset="-122"/>
                <a:cs typeface="微软雅黑" panose="020B0503020204020204" charset="-122"/>
              </a:rPr>
              <a:t>，长期</a:t>
            </a:r>
            <a:r>
              <a:rPr sz="1000" spc="25" dirty="0">
                <a:solidFill>
                  <a:srgbClr val="585858"/>
                </a:solidFill>
                <a:latin typeface="微软雅黑" panose="020B0503020204020204" charset="-122"/>
                <a:cs typeface="微软雅黑" panose="020B0503020204020204" charset="-122"/>
              </a:rPr>
              <a:t>以</a:t>
            </a:r>
            <a:r>
              <a:rPr sz="1000" spc="20" dirty="0">
                <a:solidFill>
                  <a:srgbClr val="585858"/>
                </a:solidFill>
                <a:latin typeface="微软雅黑" panose="020B0503020204020204" charset="-122"/>
                <a:cs typeface="微软雅黑" panose="020B0503020204020204" charset="-122"/>
              </a:rPr>
              <a:t>来</a:t>
            </a:r>
            <a:r>
              <a:rPr sz="1000" dirty="0">
                <a:solidFill>
                  <a:srgbClr val="585858"/>
                </a:solidFill>
                <a:latin typeface="微软雅黑" panose="020B0503020204020204" charset="-122"/>
                <a:cs typeface="微软雅黑" panose="020B0503020204020204" charset="-122"/>
              </a:rPr>
              <a:t>DevOps</a:t>
            </a:r>
            <a:r>
              <a:rPr sz="1000" spc="25" dirty="0">
                <a:solidFill>
                  <a:srgbClr val="585858"/>
                </a:solidFill>
                <a:latin typeface="微软雅黑" panose="020B0503020204020204" charset="-122"/>
                <a:cs typeface="微软雅黑" panose="020B0503020204020204" charset="-122"/>
              </a:rPr>
              <a:t>实</a:t>
            </a:r>
            <a:r>
              <a:rPr sz="1000" spc="15" dirty="0">
                <a:solidFill>
                  <a:srgbClr val="585858"/>
                </a:solidFill>
                <a:latin typeface="微软雅黑" panose="020B0503020204020204" charset="-122"/>
                <a:cs typeface="微软雅黑" panose="020B0503020204020204" charset="-122"/>
              </a:rPr>
              <a:t>践使用的软件</a:t>
            </a:r>
            <a:r>
              <a:rPr sz="1000" spc="25" dirty="0">
                <a:solidFill>
                  <a:srgbClr val="585858"/>
                </a:solidFill>
                <a:latin typeface="微软雅黑" panose="020B0503020204020204" charset="-122"/>
                <a:cs typeface="微软雅黑" panose="020B0503020204020204" charset="-122"/>
              </a:rPr>
              <a:t>工</a:t>
            </a:r>
            <a:r>
              <a:rPr sz="1000" spc="15" dirty="0">
                <a:solidFill>
                  <a:srgbClr val="585858"/>
                </a:solidFill>
                <a:latin typeface="微软雅黑" panose="020B0503020204020204" charset="-122"/>
                <a:cs typeface="微软雅黑" panose="020B0503020204020204" charset="-122"/>
              </a:rPr>
              <a:t>具</a:t>
            </a:r>
            <a:r>
              <a:rPr sz="1000" spc="-5" dirty="0">
                <a:solidFill>
                  <a:srgbClr val="585858"/>
                </a:solidFill>
                <a:latin typeface="微软雅黑" panose="020B0503020204020204" charset="-122"/>
                <a:cs typeface="微软雅黑" panose="020B0503020204020204" charset="-122"/>
              </a:rPr>
              <a:t>以 </a:t>
            </a:r>
            <a:r>
              <a:rPr sz="1000" spc="15" dirty="0">
                <a:solidFill>
                  <a:srgbClr val="585858"/>
                </a:solidFill>
                <a:latin typeface="微软雅黑" panose="020B0503020204020204" charset="-122"/>
                <a:cs typeface="微软雅黑" panose="020B0503020204020204" charset="-122"/>
              </a:rPr>
              <a:t>免费的开源软件为主。尽</a:t>
            </a:r>
            <a:r>
              <a:rPr sz="1000" spc="5" dirty="0">
                <a:solidFill>
                  <a:srgbClr val="585858"/>
                </a:solidFill>
                <a:latin typeface="微软雅黑" panose="020B0503020204020204" charset="-122"/>
                <a:cs typeface="微软雅黑" panose="020B0503020204020204" charset="-122"/>
              </a:rPr>
              <a:t>管</a:t>
            </a:r>
            <a:r>
              <a:rPr sz="1000" spc="15" dirty="0">
                <a:solidFill>
                  <a:srgbClr val="585858"/>
                </a:solidFill>
                <a:latin typeface="微软雅黑" panose="020B0503020204020204" charset="-122"/>
                <a:cs typeface="微软雅黑" panose="020B0503020204020204" charset="-122"/>
              </a:rPr>
              <a:t>如</a:t>
            </a:r>
            <a:r>
              <a:rPr sz="1000" spc="25" dirty="0">
                <a:solidFill>
                  <a:srgbClr val="585858"/>
                </a:solidFill>
                <a:latin typeface="微软雅黑" panose="020B0503020204020204" charset="-122"/>
                <a:cs typeface="微软雅黑" panose="020B0503020204020204" charset="-122"/>
              </a:rPr>
              <a:t>此</a:t>
            </a:r>
            <a:r>
              <a:rPr sz="1000" spc="15" dirty="0">
                <a:solidFill>
                  <a:srgbClr val="585858"/>
                </a:solidFill>
                <a:latin typeface="微软雅黑" panose="020B0503020204020204" charset="-122"/>
                <a:cs typeface="微软雅黑" panose="020B0503020204020204" charset="-122"/>
              </a:rPr>
              <a:t>，</a:t>
            </a:r>
            <a:r>
              <a:rPr sz="1000" spc="15" dirty="0">
                <a:solidFill>
                  <a:srgbClr val="64AE45"/>
                </a:solidFill>
                <a:latin typeface="微软雅黑" panose="020B0503020204020204" charset="-122"/>
                <a:cs typeface="微软雅黑" panose="020B0503020204020204" charset="-122"/>
              </a:rPr>
              <a:t>一体化的</a:t>
            </a:r>
            <a:r>
              <a:rPr sz="1000" dirty="0">
                <a:solidFill>
                  <a:srgbClr val="64AE45"/>
                </a:solidFill>
                <a:latin typeface="微软雅黑" panose="020B0503020204020204" charset="-122"/>
                <a:cs typeface="微软雅黑" panose="020B0503020204020204" charset="-122"/>
              </a:rPr>
              <a:t>DevOps</a:t>
            </a:r>
            <a:r>
              <a:rPr sz="1000" spc="5" dirty="0">
                <a:solidFill>
                  <a:srgbClr val="64AE45"/>
                </a:solidFill>
                <a:latin typeface="微软雅黑" panose="020B0503020204020204" charset="-122"/>
                <a:cs typeface="微软雅黑" panose="020B0503020204020204" charset="-122"/>
              </a:rPr>
              <a:t>平</a:t>
            </a:r>
            <a:r>
              <a:rPr sz="1000" spc="15" dirty="0">
                <a:solidFill>
                  <a:srgbClr val="64AE45"/>
                </a:solidFill>
                <a:latin typeface="微软雅黑" panose="020B0503020204020204" charset="-122"/>
                <a:cs typeface="微软雅黑" panose="020B0503020204020204" charset="-122"/>
              </a:rPr>
              <a:t>台</a:t>
            </a:r>
            <a:r>
              <a:rPr sz="1000" spc="15" dirty="0">
                <a:solidFill>
                  <a:srgbClr val="585858"/>
                </a:solidFill>
                <a:latin typeface="微软雅黑" panose="020B0503020204020204" charset="-122"/>
                <a:cs typeface="微软雅黑" panose="020B0503020204020204" charset="-122"/>
              </a:rPr>
              <a:t>正在成为全球范围内</a:t>
            </a:r>
            <a:r>
              <a:rPr sz="1000" spc="20"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发展趋势</a:t>
            </a:r>
            <a:r>
              <a:rPr sz="1000" spc="20"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国</a:t>
            </a:r>
            <a:r>
              <a:rPr sz="1000" spc="5" dirty="0">
                <a:solidFill>
                  <a:srgbClr val="585858"/>
                </a:solidFill>
                <a:latin typeface="微软雅黑" panose="020B0503020204020204" charset="-122"/>
                <a:cs typeface="微软雅黑" panose="020B0503020204020204" charset="-122"/>
              </a:rPr>
              <a:t>内</a:t>
            </a:r>
            <a:r>
              <a:rPr sz="1000" spc="15" dirty="0">
                <a:solidFill>
                  <a:srgbClr val="585858"/>
                </a:solidFill>
                <a:latin typeface="微软雅黑" panose="020B0503020204020204" charset="-122"/>
                <a:cs typeface="微软雅黑" panose="020B0503020204020204" charset="-122"/>
              </a:rPr>
              <a:t>企业通</a:t>
            </a:r>
            <a:r>
              <a:rPr sz="1000" spc="5" dirty="0">
                <a:solidFill>
                  <a:srgbClr val="585858"/>
                </a:solidFill>
                <a:latin typeface="微软雅黑" panose="020B0503020204020204" charset="-122"/>
                <a:cs typeface="微软雅黑" panose="020B0503020204020204" charset="-122"/>
              </a:rPr>
              <a:t>常</a:t>
            </a:r>
            <a:r>
              <a:rPr sz="1000" spc="15" dirty="0">
                <a:solidFill>
                  <a:srgbClr val="585858"/>
                </a:solidFill>
                <a:latin typeface="微软雅黑" panose="020B0503020204020204" charset="-122"/>
                <a:cs typeface="微软雅黑" panose="020B0503020204020204" charset="-122"/>
              </a:rPr>
              <a:t>采用一</a:t>
            </a:r>
            <a:r>
              <a:rPr sz="1000" spc="5" dirty="0">
                <a:solidFill>
                  <a:srgbClr val="585858"/>
                </a:solidFill>
                <a:latin typeface="微软雅黑" panose="020B0503020204020204" charset="-122"/>
                <a:cs typeface="微软雅黑" panose="020B0503020204020204" charset="-122"/>
              </a:rPr>
              <a:t>体</a:t>
            </a:r>
            <a:r>
              <a:rPr sz="1000" spc="15" dirty="0">
                <a:solidFill>
                  <a:srgbClr val="585858"/>
                </a:solidFill>
                <a:latin typeface="微软雅黑" panose="020B0503020204020204" charset="-122"/>
                <a:cs typeface="微软雅黑" panose="020B0503020204020204" charset="-122"/>
              </a:rPr>
              <a:t>化平</a:t>
            </a:r>
            <a:r>
              <a:rPr sz="1000" spc="30" dirty="0">
                <a:solidFill>
                  <a:srgbClr val="585858"/>
                </a:solidFill>
                <a:latin typeface="微软雅黑" panose="020B0503020204020204" charset="-122"/>
                <a:cs typeface="微软雅黑" panose="020B0503020204020204" charset="-122"/>
              </a:rPr>
              <a:t>台</a:t>
            </a:r>
            <a:r>
              <a:rPr sz="1000" spc="10"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开</a:t>
            </a:r>
            <a:r>
              <a:rPr sz="1000" spc="15" dirty="0">
                <a:solidFill>
                  <a:srgbClr val="585858"/>
                </a:solidFill>
                <a:latin typeface="微软雅黑" panose="020B0503020204020204" charset="-122"/>
                <a:cs typeface="微软雅黑" panose="020B0503020204020204" charset="-122"/>
              </a:rPr>
              <a:t>源软件</a:t>
            </a:r>
            <a:r>
              <a:rPr sz="1000" spc="5" dirty="0">
                <a:solidFill>
                  <a:srgbClr val="585858"/>
                </a:solidFill>
                <a:latin typeface="微软雅黑" panose="020B0503020204020204" charset="-122"/>
                <a:cs typeface="微软雅黑" panose="020B0503020204020204" charset="-122"/>
              </a:rPr>
              <a:t>的</a:t>
            </a:r>
            <a:r>
              <a:rPr sz="1000" spc="15" dirty="0">
                <a:solidFill>
                  <a:srgbClr val="585858"/>
                </a:solidFill>
                <a:latin typeface="微软雅黑" panose="020B0503020204020204" charset="-122"/>
                <a:cs typeface="微软雅黑" panose="020B0503020204020204" charset="-122"/>
              </a:rPr>
              <a:t>方式构</a:t>
            </a:r>
            <a:r>
              <a:rPr sz="1000" spc="5" dirty="0">
                <a:solidFill>
                  <a:srgbClr val="585858"/>
                </a:solidFill>
                <a:latin typeface="微软雅黑" panose="020B0503020204020204" charset="-122"/>
                <a:cs typeface="微软雅黑" panose="020B0503020204020204" charset="-122"/>
              </a:rPr>
              <a:t>建</a:t>
            </a:r>
            <a:r>
              <a:rPr sz="1000" spc="15" dirty="0">
                <a:solidFill>
                  <a:srgbClr val="585858"/>
                </a:solidFill>
                <a:latin typeface="微软雅黑" panose="020B0503020204020204" charset="-122"/>
                <a:cs typeface="微软雅黑" panose="020B0503020204020204" charset="-122"/>
              </a:rPr>
              <a:t>自己</a:t>
            </a:r>
            <a:r>
              <a:rPr sz="1000" spc="20"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DevOps</a:t>
            </a:r>
            <a:r>
              <a:rPr sz="1000" spc="20" dirty="0">
                <a:solidFill>
                  <a:srgbClr val="585858"/>
                </a:solidFill>
                <a:latin typeface="微软雅黑" panose="020B0503020204020204" charset="-122"/>
                <a:cs typeface="微软雅黑" panose="020B0503020204020204" charset="-122"/>
              </a:rPr>
              <a:t>体</a:t>
            </a:r>
            <a:r>
              <a:rPr sz="1000" spc="15" dirty="0">
                <a:solidFill>
                  <a:srgbClr val="585858"/>
                </a:solidFill>
                <a:latin typeface="微软雅黑" panose="020B0503020204020204" charset="-122"/>
                <a:cs typeface="微软雅黑" panose="020B0503020204020204" charset="-122"/>
              </a:rPr>
              <a:t>系</a:t>
            </a:r>
            <a:r>
              <a:rPr sz="1000" spc="5" dirty="0">
                <a:solidFill>
                  <a:srgbClr val="585858"/>
                </a:solidFill>
                <a:latin typeface="微软雅黑" panose="020B0503020204020204" charset="-122"/>
                <a:cs typeface="微软雅黑" panose="020B0503020204020204" charset="-122"/>
              </a:rPr>
              <a:t>。</a:t>
            </a:r>
            <a:r>
              <a:rPr sz="1000" dirty="0">
                <a:solidFill>
                  <a:srgbClr val="585858"/>
                </a:solidFill>
                <a:latin typeface="微软雅黑" panose="020B0503020204020204" charset="-122"/>
                <a:cs typeface="微软雅黑" panose="020B0503020204020204" charset="-122"/>
              </a:rPr>
              <a:t>2020</a:t>
            </a:r>
            <a:r>
              <a:rPr sz="1000" spc="15" dirty="0">
                <a:solidFill>
                  <a:srgbClr val="585858"/>
                </a:solidFill>
                <a:latin typeface="微软雅黑" panose="020B0503020204020204" charset="-122"/>
                <a:cs typeface="微软雅黑" panose="020B0503020204020204" charset="-122"/>
              </a:rPr>
              <a:t>年国</a:t>
            </a:r>
            <a:r>
              <a:rPr sz="1000" spc="5" dirty="0">
                <a:solidFill>
                  <a:srgbClr val="585858"/>
                </a:solidFill>
                <a:latin typeface="微软雅黑" panose="020B0503020204020204" charset="-122"/>
                <a:cs typeface="微软雅黑" panose="020B0503020204020204" charset="-122"/>
              </a:rPr>
              <a:t>内</a:t>
            </a:r>
            <a:r>
              <a:rPr sz="1000" spc="-5"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服务</a:t>
            </a:r>
            <a:r>
              <a:rPr sz="1000" spc="5" dirty="0">
                <a:solidFill>
                  <a:srgbClr val="585858"/>
                </a:solidFill>
                <a:latin typeface="微软雅黑" panose="020B0503020204020204" charset="-122"/>
                <a:cs typeface="微软雅黑" panose="020B0503020204020204" charset="-122"/>
              </a:rPr>
              <a:t>的</a:t>
            </a:r>
            <a:r>
              <a:rPr sz="1000" spc="-5" dirty="0">
                <a:solidFill>
                  <a:srgbClr val="64AE45"/>
                </a:solidFill>
                <a:latin typeface="微软雅黑" panose="020B0503020204020204" charset="-122"/>
                <a:cs typeface="微软雅黑" panose="020B0503020204020204" charset="-122"/>
              </a:rPr>
              <a:t>市 场规模达到27亿元</a:t>
            </a:r>
            <a:r>
              <a:rPr sz="1000" spc="-5" dirty="0">
                <a:solidFill>
                  <a:srgbClr val="585858"/>
                </a:solidFill>
                <a:latin typeface="微软雅黑" panose="020B0503020204020204" charset="-122"/>
                <a:cs typeface="微软雅黑" panose="020B0503020204020204" charset="-122"/>
              </a:rPr>
              <a:t>，市场</a:t>
            </a:r>
            <a:r>
              <a:rPr sz="1000" spc="5" dirty="0">
                <a:solidFill>
                  <a:srgbClr val="585858"/>
                </a:solidFill>
                <a:latin typeface="微软雅黑" panose="020B0503020204020204" charset="-122"/>
                <a:cs typeface="微软雅黑" panose="020B0503020204020204" charset="-122"/>
              </a:rPr>
              <a:t>发</a:t>
            </a:r>
            <a:r>
              <a:rPr sz="1000" spc="-5" dirty="0">
                <a:solidFill>
                  <a:srgbClr val="585858"/>
                </a:solidFill>
                <a:latin typeface="微软雅黑" panose="020B0503020204020204" charset="-122"/>
                <a:cs typeface="微软雅黑" panose="020B0503020204020204" charset="-122"/>
              </a:rPr>
              <a:t>展前</a:t>
            </a:r>
            <a:r>
              <a:rPr sz="1000" spc="5" dirty="0">
                <a:solidFill>
                  <a:srgbClr val="585858"/>
                </a:solidFill>
                <a:latin typeface="微软雅黑" panose="020B0503020204020204" charset="-122"/>
                <a:cs typeface="微软雅黑" panose="020B0503020204020204" charset="-122"/>
              </a:rPr>
              <a:t>景</a:t>
            </a:r>
            <a:r>
              <a:rPr sz="1000" spc="-5" dirty="0">
                <a:solidFill>
                  <a:srgbClr val="585858"/>
                </a:solidFill>
                <a:latin typeface="微软雅黑" panose="020B0503020204020204" charset="-122"/>
                <a:cs typeface="微软雅黑" panose="020B0503020204020204" charset="-122"/>
              </a:rPr>
              <a:t>良好。</a:t>
            </a:r>
            <a:endParaRPr sz="1000">
              <a:latin typeface="微软雅黑" panose="020B0503020204020204" charset="-122"/>
              <a:cs typeface="微软雅黑" panose="020B0503020204020204" charset="-122"/>
            </a:endParaRPr>
          </a:p>
          <a:p>
            <a:pPr>
              <a:lnSpc>
                <a:spcPct val="100000"/>
              </a:lnSpc>
              <a:spcBef>
                <a:spcPts val="55"/>
              </a:spcBef>
            </a:pPr>
            <a:endParaRPr sz="1250">
              <a:latin typeface="微软雅黑" panose="020B0503020204020204" charset="-122"/>
              <a:cs typeface="微软雅黑" panose="020B0503020204020204" charset="-122"/>
            </a:endParaRPr>
          </a:p>
          <a:p>
            <a:pPr marL="15240" marR="127635" algn="just">
              <a:lnSpc>
                <a:spcPct val="120000"/>
              </a:lnSpc>
              <a:spcBef>
                <a:spcPts val="5"/>
              </a:spcBef>
            </a:pPr>
            <a:r>
              <a:rPr sz="1000" b="1" spc="-10" dirty="0">
                <a:solidFill>
                  <a:srgbClr val="1EC7F3"/>
                </a:solidFill>
                <a:latin typeface="微软雅黑" panose="020B0503020204020204" charset="-122"/>
                <a:cs typeface="微软雅黑" panose="020B0503020204020204" charset="-122"/>
              </a:rPr>
              <a:t>DevOps</a:t>
            </a:r>
            <a:r>
              <a:rPr sz="1000" b="1" spc="5" dirty="0">
                <a:solidFill>
                  <a:srgbClr val="1EC7F3"/>
                </a:solidFill>
                <a:latin typeface="微软雅黑" panose="020B0503020204020204" charset="-122"/>
                <a:cs typeface="微软雅黑" panose="020B0503020204020204" charset="-122"/>
              </a:rPr>
              <a:t>应</a:t>
            </a:r>
            <a:r>
              <a:rPr sz="1000" b="1" spc="-5" dirty="0">
                <a:solidFill>
                  <a:srgbClr val="1EC7F3"/>
                </a:solidFill>
                <a:latin typeface="微软雅黑" panose="020B0503020204020204" charset="-122"/>
                <a:cs typeface="微软雅黑" panose="020B0503020204020204" charset="-122"/>
              </a:rPr>
              <a:t>用</a:t>
            </a:r>
            <a:r>
              <a:rPr sz="1000" b="1" spc="5" dirty="0">
                <a:solidFill>
                  <a:srgbClr val="1EC7F3"/>
                </a:solidFill>
                <a:latin typeface="微软雅黑" panose="020B0503020204020204" charset="-122"/>
                <a:cs typeface="微软雅黑" panose="020B0503020204020204" charset="-122"/>
              </a:rPr>
              <a:t>展望</a:t>
            </a:r>
            <a:r>
              <a:rPr sz="1000" b="1" spc="-5" dirty="0">
                <a:solidFill>
                  <a:srgbClr val="1EC7F3"/>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DevOps</a:t>
            </a:r>
            <a:r>
              <a:rPr sz="1000" spc="5" dirty="0">
                <a:solidFill>
                  <a:srgbClr val="585858"/>
                </a:solidFill>
                <a:latin typeface="微软雅黑" panose="020B0503020204020204" charset="-122"/>
                <a:cs typeface="微软雅黑" panose="020B0503020204020204" charset="-122"/>
              </a:rPr>
              <a:t>面对</a:t>
            </a:r>
            <a:r>
              <a:rPr sz="1000" spc="-5"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企业</a:t>
            </a:r>
            <a:r>
              <a:rPr sz="1000" spc="-5" dirty="0">
                <a:solidFill>
                  <a:srgbClr val="585858"/>
                </a:solidFill>
                <a:latin typeface="微软雅黑" panose="020B0503020204020204" charset="-122"/>
                <a:cs typeface="微软雅黑" panose="020B0503020204020204" charset="-122"/>
              </a:rPr>
              <a:t>文</a:t>
            </a:r>
            <a:r>
              <a:rPr sz="1000" spc="5" dirty="0">
                <a:solidFill>
                  <a:srgbClr val="585858"/>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上</a:t>
            </a:r>
            <a:r>
              <a:rPr sz="1000" spc="5" dirty="0">
                <a:solidFill>
                  <a:srgbClr val="585858"/>
                </a:solidFill>
                <a:latin typeface="微软雅黑" panose="020B0503020204020204" charset="-122"/>
                <a:cs typeface="微软雅黑" panose="020B0503020204020204" charset="-122"/>
              </a:rPr>
              <a:t>的敏态</a:t>
            </a:r>
            <a:r>
              <a:rPr sz="1000" spc="-5" dirty="0">
                <a:solidFill>
                  <a:srgbClr val="585858"/>
                </a:solidFill>
                <a:latin typeface="微软雅黑" panose="020B0503020204020204" charset="-122"/>
                <a:cs typeface="微软雅黑" panose="020B0503020204020204" charset="-122"/>
              </a:rPr>
              <a:t>转</a:t>
            </a:r>
            <a:r>
              <a:rPr sz="1000" spc="5" dirty="0">
                <a:solidFill>
                  <a:srgbClr val="585858"/>
                </a:solidFill>
                <a:latin typeface="微软雅黑" panose="020B0503020204020204" charset="-122"/>
                <a:cs typeface="微软雅黑" panose="020B0503020204020204" charset="-122"/>
              </a:rPr>
              <a:t>型</a:t>
            </a:r>
            <a:r>
              <a:rPr sz="1000" spc="-5" dirty="0">
                <a:solidFill>
                  <a:srgbClr val="585858"/>
                </a:solidFill>
                <a:latin typeface="微软雅黑" panose="020B0503020204020204" charset="-122"/>
                <a:cs typeface="微软雅黑" panose="020B0503020204020204" charset="-122"/>
              </a:rPr>
              <a:t>以</a:t>
            </a:r>
            <a:r>
              <a:rPr sz="1000" spc="5" dirty="0">
                <a:solidFill>
                  <a:srgbClr val="585858"/>
                </a:solidFill>
                <a:latin typeface="微软雅黑" panose="020B0503020204020204" charset="-122"/>
                <a:cs typeface="微软雅黑" panose="020B0503020204020204" charset="-122"/>
              </a:rPr>
              <a:t>及其</a:t>
            </a:r>
            <a:r>
              <a:rPr sz="1000" spc="-5" dirty="0">
                <a:solidFill>
                  <a:srgbClr val="585858"/>
                </a:solidFill>
                <a:latin typeface="微软雅黑" panose="020B0503020204020204" charset="-122"/>
                <a:cs typeface="微软雅黑" panose="020B0503020204020204" charset="-122"/>
              </a:rPr>
              <a:t>所</a:t>
            </a:r>
            <a:r>
              <a:rPr sz="1000" spc="5" dirty="0">
                <a:solidFill>
                  <a:srgbClr val="585858"/>
                </a:solidFill>
                <a:latin typeface="微软雅黑" panose="020B0503020204020204" charset="-122"/>
                <a:cs typeface="微软雅黑" panose="020B0503020204020204" charset="-122"/>
              </a:rPr>
              <a:t>使用</a:t>
            </a:r>
            <a:r>
              <a:rPr sz="1000" spc="-5"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不</a:t>
            </a:r>
            <a:r>
              <a:rPr sz="1000" spc="-5" dirty="0">
                <a:solidFill>
                  <a:srgbClr val="585858"/>
                </a:solidFill>
                <a:latin typeface="微软雅黑" panose="020B0503020204020204" charset="-122"/>
                <a:cs typeface="微软雅黑" panose="020B0503020204020204" charset="-122"/>
              </a:rPr>
              <a:t>断</a:t>
            </a:r>
            <a:r>
              <a:rPr sz="1000" spc="5" dirty="0">
                <a:solidFill>
                  <a:srgbClr val="585858"/>
                </a:solidFill>
                <a:latin typeface="微软雅黑" panose="020B0503020204020204" charset="-122"/>
                <a:cs typeface="微软雅黑" panose="020B0503020204020204" charset="-122"/>
              </a:rPr>
              <a:t>优</a:t>
            </a:r>
            <a:r>
              <a:rPr sz="1000" spc="-5" dirty="0">
                <a:solidFill>
                  <a:srgbClr val="585858"/>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开</a:t>
            </a:r>
            <a:r>
              <a:rPr sz="1000" spc="25" dirty="0">
                <a:solidFill>
                  <a:srgbClr val="585858"/>
                </a:solidFill>
                <a:latin typeface="微软雅黑" panose="020B0503020204020204" charset="-122"/>
                <a:cs typeface="微软雅黑" panose="020B0503020204020204" charset="-122"/>
              </a:rPr>
              <a:t>发</a:t>
            </a:r>
            <a:r>
              <a:rPr sz="1000"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运</a:t>
            </a:r>
            <a:r>
              <a:rPr sz="1000" spc="5" dirty="0">
                <a:solidFill>
                  <a:srgbClr val="585858"/>
                </a:solidFill>
                <a:latin typeface="微软雅黑" panose="020B0503020204020204" charset="-122"/>
                <a:cs typeface="微软雅黑" panose="020B0503020204020204" charset="-122"/>
              </a:rPr>
              <a:t>维软</a:t>
            </a:r>
            <a:r>
              <a:rPr sz="1000" spc="-5" dirty="0">
                <a:solidFill>
                  <a:srgbClr val="585858"/>
                </a:solidFill>
                <a:latin typeface="微软雅黑" panose="020B0503020204020204" charset="-122"/>
                <a:cs typeface="微软雅黑" panose="020B0503020204020204" charset="-122"/>
              </a:rPr>
              <a:t>件都</a:t>
            </a:r>
            <a:r>
              <a:rPr sz="1000" spc="40" dirty="0">
                <a:solidFill>
                  <a:srgbClr val="585858"/>
                </a:solidFill>
                <a:latin typeface="微软雅黑" panose="020B0503020204020204" charset="-122"/>
                <a:cs typeface="微软雅黑" panose="020B0503020204020204" charset="-122"/>
              </a:rPr>
              <a:t>决定了</a:t>
            </a:r>
            <a:r>
              <a:rPr sz="1000" dirty="0">
                <a:solidFill>
                  <a:srgbClr val="585858"/>
                </a:solidFill>
                <a:latin typeface="微软雅黑" panose="020B0503020204020204" charset="-122"/>
                <a:cs typeface="微软雅黑" panose="020B0503020204020204" charset="-122"/>
              </a:rPr>
              <a:t>DevOps</a:t>
            </a:r>
            <a:r>
              <a:rPr sz="1000" spc="40" dirty="0">
                <a:solidFill>
                  <a:srgbClr val="585858"/>
                </a:solidFill>
                <a:latin typeface="微软雅黑" panose="020B0503020204020204" charset="-122"/>
                <a:cs typeface="微软雅黑" panose="020B0503020204020204" charset="-122"/>
              </a:rPr>
              <a:t>不</a:t>
            </a:r>
            <a:r>
              <a:rPr sz="1000" spc="50" dirty="0">
                <a:solidFill>
                  <a:srgbClr val="585858"/>
                </a:solidFill>
                <a:latin typeface="微软雅黑" panose="020B0503020204020204" charset="-122"/>
                <a:cs typeface="微软雅黑" panose="020B0503020204020204" charset="-122"/>
              </a:rPr>
              <a:t>会</a:t>
            </a:r>
            <a:r>
              <a:rPr sz="1000" spc="40" dirty="0">
                <a:solidFill>
                  <a:srgbClr val="585858"/>
                </a:solidFill>
                <a:latin typeface="微软雅黑" panose="020B0503020204020204" charset="-122"/>
                <a:cs typeface="微软雅黑" panose="020B0503020204020204" charset="-122"/>
              </a:rPr>
              <a:t>成为</a:t>
            </a:r>
            <a:r>
              <a:rPr sz="1000" spc="50" dirty="0">
                <a:solidFill>
                  <a:srgbClr val="585858"/>
                </a:solidFill>
                <a:latin typeface="微软雅黑" panose="020B0503020204020204" charset="-122"/>
                <a:cs typeface="微软雅黑" panose="020B0503020204020204" charset="-122"/>
              </a:rPr>
              <a:t>一</a:t>
            </a:r>
            <a:r>
              <a:rPr sz="1000" spc="40" dirty="0">
                <a:solidFill>
                  <a:srgbClr val="585858"/>
                </a:solidFill>
                <a:latin typeface="微软雅黑" panose="020B0503020204020204" charset="-122"/>
                <a:cs typeface="微软雅黑" panose="020B0503020204020204" charset="-122"/>
              </a:rPr>
              <a:t>种故步自封的</a:t>
            </a:r>
            <a:r>
              <a:rPr sz="1000" spc="50" dirty="0">
                <a:solidFill>
                  <a:srgbClr val="585858"/>
                </a:solidFill>
                <a:latin typeface="微软雅黑" panose="020B0503020204020204" charset="-122"/>
                <a:cs typeface="微软雅黑" panose="020B0503020204020204" charset="-122"/>
              </a:rPr>
              <a:t>工</a:t>
            </a:r>
            <a:r>
              <a:rPr sz="1000" spc="55" dirty="0">
                <a:solidFill>
                  <a:srgbClr val="585858"/>
                </a:solidFill>
                <a:latin typeface="微软雅黑" panose="020B0503020204020204" charset="-122"/>
                <a:cs typeface="微软雅黑" panose="020B0503020204020204" charset="-122"/>
              </a:rPr>
              <a:t>具</a:t>
            </a:r>
            <a:r>
              <a:rPr sz="1000" spc="40" dirty="0">
                <a:solidFill>
                  <a:srgbClr val="585858"/>
                </a:solidFill>
                <a:latin typeface="微软雅黑" panose="020B0503020204020204" charset="-122"/>
                <a:cs typeface="微软雅黑" panose="020B0503020204020204" charset="-122"/>
              </a:rPr>
              <a:t>，云</a:t>
            </a:r>
            <a:r>
              <a:rPr sz="1000" spc="50" dirty="0">
                <a:solidFill>
                  <a:srgbClr val="585858"/>
                </a:solidFill>
                <a:latin typeface="微软雅黑" panose="020B0503020204020204" charset="-122"/>
                <a:cs typeface="微软雅黑" panose="020B0503020204020204" charset="-122"/>
              </a:rPr>
              <a:t>原</a:t>
            </a:r>
            <a:r>
              <a:rPr sz="1000" spc="40" dirty="0">
                <a:solidFill>
                  <a:srgbClr val="585858"/>
                </a:solidFill>
                <a:latin typeface="微软雅黑" panose="020B0503020204020204" charset="-122"/>
                <a:cs typeface="微软雅黑" panose="020B0503020204020204" charset="-122"/>
              </a:rPr>
              <a:t>生更是</a:t>
            </a:r>
            <a:r>
              <a:rPr sz="1000" spc="50" dirty="0">
                <a:solidFill>
                  <a:srgbClr val="585858"/>
                </a:solidFill>
                <a:latin typeface="微软雅黑" panose="020B0503020204020204" charset="-122"/>
                <a:cs typeface="微软雅黑" panose="020B0503020204020204" charset="-122"/>
              </a:rPr>
              <a:t>为</a:t>
            </a:r>
            <a:r>
              <a:rPr sz="1000" dirty="0">
                <a:solidFill>
                  <a:srgbClr val="585858"/>
                </a:solidFill>
                <a:latin typeface="微软雅黑" panose="020B0503020204020204" charset="-122"/>
                <a:cs typeface="微软雅黑" panose="020B0503020204020204" charset="-122"/>
              </a:rPr>
              <a:t>DevOps</a:t>
            </a:r>
            <a:r>
              <a:rPr sz="1000" spc="40" dirty="0">
                <a:solidFill>
                  <a:srgbClr val="585858"/>
                </a:solidFill>
                <a:latin typeface="微软雅黑" panose="020B0503020204020204" charset="-122"/>
                <a:cs typeface="微软雅黑" panose="020B0503020204020204" charset="-122"/>
              </a:rPr>
              <a:t>大</a:t>
            </a:r>
            <a:r>
              <a:rPr sz="1000" spc="50" dirty="0">
                <a:solidFill>
                  <a:srgbClr val="585858"/>
                </a:solidFill>
                <a:latin typeface="微软雅黑" panose="020B0503020204020204" charset="-122"/>
                <a:cs typeface="微软雅黑" panose="020B0503020204020204" charset="-122"/>
              </a:rPr>
              <a:t>展</a:t>
            </a:r>
            <a:r>
              <a:rPr sz="1000" spc="40" dirty="0">
                <a:solidFill>
                  <a:srgbClr val="585858"/>
                </a:solidFill>
                <a:latin typeface="微软雅黑" panose="020B0503020204020204" charset="-122"/>
                <a:cs typeface="微软雅黑" panose="020B0503020204020204" charset="-122"/>
              </a:rPr>
              <a:t>身</a:t>
            </a:r>
            <a:r>
              <a:rPr sz="1000" spc="50" dirty="0">
                <a:solidFill>
                  <a:srgbClr val="585858"/>
                </a:solidFill>
                <a:latin typeface="微软雅黑" panose="020B0503020204020204" charset="-122"/>
                <a:cs typeface="微软雅黑" panose="020B0503020204020204" charset="-122"/>
              </a:rPr>
              <a:t>手</a:t>
            </a:r>
            <a:r>
              <a:rPr sz="1000" spc="40" dirty="0">
                <a:solidFill>
                  <a:srgbClr val="585858"/>
                </a:solidFill>
                <a:latin typeface="微软雅黑" panose="020B0503020204020204" charset="-122"/>
                <a:cs typeface="微软雅黑" panose="020B0503020204020204" charset="-122"/>
              </a:rPr>
              <a:t>提供了广阔的平</a:t>
            </a:r>
            <a:r>
              <a:rPr sz="1000" spc="70" dirty="0">
                <a:solidFill>
                  <a:srgbClr val="585858"/>
                </a:solidFill>
                <a:latin typeface="微软雅黑" panose="020B0503020204020204" charset="-122"/>
                <a:cs typeface="微软雅黑" panose="020B0503020204020204" charset="-122"/>
              </a:rPr>
              <a:t>台</a:t>
            </a:r>
            <a:r>
              <a:rPr sz="1000" spc="-5" dirty="0">
                <a:solidFill>
                  <a:srgbClr val="585858"/>
                </a:solidFill>
                <a:latin typeface="微软雅黑" panose="020B0503020204020204" charset="-122"/>
                <a:cs typeface="微软雅黑" panose="020B0503020204020204" charset="-122"/>
              </a:rPr>
              <a:t>。 </a:t>
            </a:r>
            <a:r>
              <a:rPr sz="1000"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将会在自动化</a:t>
            </a:r>
            <a:r>
              <a:rPr sz="1000" spc="20"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数</a:t>
            </a:r>
            <a:r>
              <a:rPr sz="1000" spc="15" dirty="0">
                <a:solidFill>
                  <a:srgbClr val="585858"/>
                </a:solidFill>
                <a:latin typeface="微软雅黑" panose="020B0503020204020204" charset="-122"/>
                <a:cs typeface="微软雅黑" panose="020B0503020204020204" charset="-122"/>
              </a:rPr>
              <a:t>据</a:t>
            </a:r>
            <a:r>
              <a:rPr sz="1000" spc="20" dirty="0">
                <a:solidFill>
                  <a:srgbClr val="585858"/>
                </a:solidFill>
                <a:latin typeface="微软雅黑" panose="020B0503020204020204" charset="-122"/>
                <a:cs typeface="微软雅黑" panose="020B0503020204020204" charset="-122"/>
              </a:rPr>
              <a:t>化</a:t>
            </a:r>
            <a:r>
              <a:rPr sz="1000" spc="15" dirty="0">
                <a:solidFill>
                  <a:srgbClr val="585858"/>
                </a:solidFill>
                <a:latin typeface="微软雅黑" panose="020B0503020204020204" charset="-122"/>
                <a:cs typeface="微软雅黑" panose="020B0503020204020204" charset="-122"/>
              </a:rPr>
              <a:t>、一体化和智能化方</a:t>
            </a:r>
            <a:r>
              <a:rPr sz="1000" spc="5" dirty="0">
                <a:solidFill>
                  <a:srgbClr val="585858"/>
                </a:solidFill>
                <a:latin typeface="微软雅黑" panose="020B0503020204020204" charset="-122"/>
                <a:cs typeface="微软雅黑" panose="020B0503020204020204" charset="-122"/>
              </a:rPr>
              <a:t>向</a:t>
            </a:r>
            <a:r>
              <a:rPr sz="1000" spc="15" dirty="0">
                <a:solidFill>
                  <a:srgbClr val="585858"/>
                </a:solidFill>
                <a:latin typeface="微软雅黑" panose="020B0503020204020204" charset="-122"/>
                <a:cs typeface="微软雅黑" panose="020B0503020204020204" charset="-122"/>
              </a:rPr>
              <a:t>上不断自驱发</a:t>
            </a:r>
            <a:r>
              <a:rPr sz="1000" spc="20" dirty="0">
                <a:solidFill>
                  <a:srgbClr val="585858"/>
                </a:solidFill>
                <a:latin typeface="微软雅黑" panose="020B0503020204020204" charset="-122"/>
                <a:cs typeface="微软雅黑" panose="020B0503020204020204" charset="-122"/>
              </a:rPr>
              <a:t>展</a:t>
            </a:r>
            <a:r>
              <a:rPr sz="1000" dirty="0">
                <a:solidFill>
                  <a:srgbClr val="585858"/>
                </a:solidFill>
                <a:latin typeface="微软雅黑" panose="020B0503020204020204" charset="-122"/>
                <a:cs typeface="微软雅黑" panose="020B0503020204020204" charset="-122"/>
              </a:rPr>
              <a:t>，DevOps</a:t>
            </a:r>
            <a:r>
              <a:rPr sz="1000" spc="15" dirty="0">
                <a:solidFill>
                  <a:srgbClr val="585858"/>
                </a:solidFill>
                <a:latin typeface="微软雅黑" panose="020B0503020204020204" charset="-122"/>
                <a:cs typeface="微软雅黑" panose="020B0503020204020204" charset="-122"/>
              </a:rPr>
              <a:t>与人工智</a:t>
            </a:r>
            <a:r>
              <a:rPr sz="1000" spc="20" dirty="0">
                <a:solidFill>
                  <a:srgbClr val="585858"/>
                </a:solidFill>
                <a:latin typeface="微软雅黑" panose="020B0503020204020204" charset="-122"/>
                <a:cs typeface="微软雅黑" panose="020B0503020204020204" charset="-122"/>
              </a:rPr>
              <a:t>能</a:t>
            </a:r>
            <a:r>
              <a:rPr sz="1000" spc="15" dirty="0">
                <a:solidFill>
                  <a:srgbClr val="585858"/>
                </a:solidFill>
                <a:latin typeface="微软雅黑" panose="020B0503020204020204" charset="-122"/>
                <a:cs typeface="微软雅黑" panose="020B0503020204020204" charset="-122"/>
              </a:rPr>
              <a:t>、无服务</a:t>
            </a:r>
            <a:r>
              <a:rPr sz="1000" spc="-5" dirty="0">
                <a:solidFill>
                  <a:srgbClr val="585858"/>
                </a:solidFill>
                <a:latin typeface="微软雅黑" panose="020B0503020204020204" charset="-122"/>
                <a:cs typeface="微软雅黑" panose="020B0503020204020204" charset="-122"/>
              </a:rPr>
              <a:t>器和安全工程的融合发展将会为DevOps注入</a:t>
            </a:r>
            <a:r>
              <a:rPr sz="1000" spc="5" dirty="0">
                <a:solidFill>
                  <a:srgbClr val="585858"/>
                </a:solidFill>
                <a:latin typeface="微软雅黑" panose="020B0503020204020204" charset="-122"/>
                <a:cs typeface="微软雅黑" panose="020B0503020204020204" charset="-122"/>
              </a:rPr>
              <a:t>新</a:t>
            </a:r>
            <a:r>
              <a:rPr sz="1000" spc="-5" dirty="0">
                <a:solidFill>
                  <a:srgbClr val="585858"/>
                </a:solidFill>
                <a:latin typeface="微软雅黑" panose="020B0503020204020204" charset="-122"/>
                <a:cs typeface="微软雅黑" panose="020B0503020204020204" charset="-122"/>
              </a:rPr>
              <a:t>的活</a:t>
            </a:r>
            <a:r>
              <a:rPr sz="1000" spc="5" dirty="0">
                <a:solidFill>
                  <a:srgbClr val="585858"/>
                </a:solidFill>
                <a:latin typeface="微软雅黑" panose="020B0503020204020204" charset="-122"/>
                <a:cs typeface="微软雅黑" panose="020B0503020204020204" charset="-122"/>
              </a:rPr>
              <a:t>力</a:t>
            </a:r>
            <a:r>
              <a:rPr sz="1000" spc="-5" dirty="0">
                <a:solidFill>
                  <a:srgbClr val="585858"/>
                </a:solidFill>
                <a:latin typeface="微软雅黑" panose="020B0503020204020204" charset="-122"/>
                <a:cs typeface="微软雅黑" panose="020B0503020204020204" charset="-122"/>
              </a:rPr>
              <a:t>和可</a:t>
            </a:r>
            <a:r>
              <a:rPr sz="1000" spc="5" dirty="0">
                <a:solidFill>
                  <a:srgbClr val="585858"/>
                </a:solidFill>
                <a:latin typeface="微软雅黑" panose="020B0503020204020204" charset="-122"/>
                <a:cs typeface="微软雅黑" panose="020B0503020204020204" charset="-122"/>
              </a:rPr>
              <a:t>能</a:t>
            </a:r>
            <a:r>
              <a:rPr sz="1000" dirty="0">
                <a:solidFill>
                  <a:srgbClr val="585858"/>
                </a:solidFill>
                <a:latin typeface="微软雅黑" panose="020B0503020204020204" charset="-122"/>
                <a:cs typeface="微软雅黑" panose="020B0503020204020204" charset="-122"/>
              </a:rPr>
              <a:t>性</a:t>
            </a:r>
            <a:r>
              <a:rPr sz="1000" spc="-5" dirty="0">
                <a:solidFill>
                  <a:srgbClr val="585858"/>
                </a:solidFill>
                <a:latin typeface="微软雅黑" panose="020B0503020204020204" charset="-122"/>
                <a:cs typeface="微软雅黑" panose="020B0503020204020204" charset="-122"/>
              </a:rPr>
              <a:t>。</a:t>
            </a:r>
            <a:endParaRPr sz="1000">
              <a:latin typeface="微软雅黑" panose="020B0503020204020204" charset="-122"/>
              <a:cs typeface="微软雅黑" panose="020B0503020204020204" charset="-122"/>
            </a:endParaRPr>
          </a:p>
        </p:txBody>
      </p:sp>
      <p:sp>
        <p:nvSpPr>
          <p:cNvPr id="28" name="object 28"/>
          <p:cNvSpPr/>
          <p:nvPr/>
        </p:nvSpPr>
        <p:spPr>
          <a:xfrm>
            <a:off x="580644" y="4341876"/>
            <a:ext cx="576580" cy="576580"/>
          </a:xfrm>
          <a:custGeom>
            <a:avLst/>
            <a:gdLst/>
            <a:ahLst/>
            <a:cxnLst/>
            <a:rect l="l" t="t" r="r" b="b"/>
            <a:pathLst>
              <a:path w="576580" h="576579">
                <a:moveTo>
                  <a:pt x="288036" y="0"/>
                </a:moveTo>
                <a:lnTo>
                  <a:pt x="241302" y="3768"/>
                </a:lnTo>
                <a:lnTo>
                  <a:pt x="196973" y="14679"/>
                </a:lnTo>
                <a:lnTo>
                  <a:pt x="155643" y="32140"/>
                </a:lnTo>
                <a:lnTo>
                  <a:pt x="117902" y="55558"/>
                </a:lnTo>
                <a:lnTo>
                  <a:pt x="84343" y="84343"/>
                </a:lnTo>
                <a:lnTo>
                  <a:pt x="55558" y="117902"/>
                </a:lnTo>
                <a:lnTo>
                  <a:pt x="32140" y="155643"/>
                </a:lnTo>
                <a:lnTo>
                  <a:pt x="14679" y="196973"/>
                </a:lnTo>
                <a:lnTo>
                  <a:pt x="3768" y="241302"/>
                </a:lnTo>
                <a:lnTo>
                  <a:pt x="0" y="288036"/>
                </a:lnTo>
                <a:lnTo>
                  <a:pt x="3768" y="334769"/>
                </a:lnTo>
                <a:lnTo>
                  <a:pt x="14679" y="379098"/>
                </a:lnTo>
                <a:lnTo>
                  <a:pt x="32140" y="420428"/>
                </a:lnTo>
                <a:lnTo>
                  <a:pt x="55558" y="458169"/>
                </a:lnTo>
                <a:lnTo>
                  <a:pt x="84343" y="491728"/>
                </a:lnTo>
                <a:lnTo>
                  <a:pt x="117902" y="520513"/>
                </a:lnTo>
                <a:lnTo>
                  <a:pt x="155643" y="543931"/>
                </a:lnTo>
                <a:lnTo>
                  <a:pt x="196973" y="561392"/>
                </a:lnTo>
                <a:lnTo>
                  <a:pt x="241302" y="572303"/>
                </a:lnTo>
                <a:lnTo>
                  <a:pt x="288036" y="576072"/>
                </a:lnTo>
                <a:lnTo>
                  <a:pt x="334769" y="572303"/>
                </a:lnTo>
                <a:lnTo>
                  <a:pt x="379098" y="561392"/>
                </a:lnTo>
                <a:lnTo>
                  <a:pt x="420428" y="543931"/>
                </a:lnTo>
                <a:lnTo>
                  <a:pt x="458169" y="520513"/>
                </a:lnTo>
                <a:lnTo>
                  <a:pt x="491728" y="491728"/>
                </a:lnTo>
                <a:lnTo>
                  <a:pt x="520513" y="458169"/>
                </a:lnTo>
                <a:lnTo>
                  <a:pt x="543931" y="420428"/>
                </a:lnTo>
                <a:lnTo>
                  <a:pt x="561392" y="379098"/>
                </a:lnTo>
                <a:lnTo>
                  <a:pt x="572303" y="334769"/>
                </a:lnTo>
                <a:lnTo>
                  <a:pt x="576072" y="288036"/>
                </a:lnTo>
                <a:lnTo>
                  <a:pt x="572303" y="241302"/>
                </a:lnTo>
                <a:lnTo>
                  <a:pt x="561392" y="196973"/>
                </a:lnTo>
                <a:lnTo>
                  <a:pt x="543931" y="155643"/>
                </a:lnTo>
                <a:lnTo>
                  <a:pt x="520513" y="117902"/>
                </a:lnTo>
                <a:lnTo>
                  <a:pt x="491728" y="84343"/>
                </a:lnTo>
                <a:lnTo>
                  <a:pt x="458169" y="55558"/>
                </a:lnTo>
                <a:lnTo>
                  <a:pt x="420428" y="32140"/>
                </a:lnTo>
                <a:lnTo>
                  <a:pt x="379098" y="14679"/>
                </a:lnTo>
                <a:lnTo>
                  <a:pt x="334769" y="3768"/>
                </a:lnTo>
                <a:lnTo>
                  <a:pt x="288036" y="0"/>
                </a:lnTo>
                <a:close/>
              </a:path>
            </a:pathLst>
          </a:custGeom>
          <a:solidFill>
            <a:srgbClr val="1EC7F3"/>
          </a:solidFill>
        </p:spPr>
        <p:txBody>
          <a:bodyPr wrap="square" lIns="0" tIns="0" rIns="0" bIns="0" rtlCol="0"/>
          <a:lstStyle/>
          <a:p/>
        </p:txBody>
      </p:sp>
      <p:sp>
        <p:nvSpPr>
          <p:cNvPr id="29" name="object 29"/>
          <p:cNvSpPr/>
          <p:nvPr/>
        </p:nvSpPr>
        <p:spPr>
          <a:xfrm>
            <a:off x="667900" y="4433671"/>
            <a:ext cx="403225" cy="403860"/>
          </a:xfrm>
          <a:custGeom>
            <a:avLst/>
            <a:gdLst/>
            <a:ahLst/>
            <a:cxnLst/>
            <a:rect l="l" t="t" r="r" b="b"/>
            <a:pathLst>
              <a:path w="403225" h="403860">
                <a:moveTo>
                  <a:pt x="201613" y="0"/>
                </a:moveTo>
                <a:lnTo>
                  <a:pt x="155383" y="5324"/>
                </a:lnTo>
                <a:lnTo>
                  <a:pt x="112947" y="20493"/>
                </a:lnTo>
                <a:lnTo>
                  <a:pt x="75512" y="44293"/>
                </a:lnTo>
                <a:lnTo>
                  <a:pt x="44290" y="75517"/>
                </a:lnTo>
                <a:lnTo>
                  <a:pt x="20476" y="112996"/>
                </a:lnTo>
                <a:lnTo>
                  <a:pt x="5324" y="155390"/>
                </a:lnTo>
                <a:lnTo>
                  <a:pt x="0" y="201619"/>
                </a:lnTo>
                <a:lnTo>
                  <a:pt x="5324" y="247848"/>
                </a:lnTo>
                <a:lnTo>
                  <a:pt x="20491" y="290286"/>
                </a:lnTo>
                <a:lnTo>
                  <a:pt x="44290" y="327721"/>
                </a:lnTo>
                <a:lnTo>
                  <a:pt x="75512" y="358945"/>
                </a:lnTo>
                <a:lnTo>
                  <a:pt x="112947" y="382746"/>
                </a:lnTo>
                <a:lnTo>
                  <a:pt x="155383" y="397914"/>
                </a:lnTo>
                <a:lnTo>
                  <a:pt x="201613" y="403239"/>
                </a:lnTo>
                <a:lnTo>
                  <a:pt x="247840" y="397914"/>
                </a:lnTo>
                <a:lnTo>
                  <a:pt x="290276" y="382746"/>
                </a:lnTo>
                <a:lnTo>
                  <a:pt x="327711" y="358945"/>
                </a:lnTo>
                <a:lnTo>
                  <a:pt x="358933" y="327721"/>
                </a:lnTo>
                <a:lnTo>
                  <a:pt x="359933" y="326149"/>
                </a:lnTo>
                <a:lnTo>
                  <a:pt x="182855" y="326149"/>
                </a:lnTo>
                <a:lnTo>
                  <a:pt x="174889" y="318183"/>
                </a:lnTo>
                <a:lnTo>
                  <a:pt x="174889" y="298535"/>
                </a:lnTo>
                <a:lnTo>
                  <a:pt x="182855" y="290569"/>
                </a:lnTo>
                <a:lnTo>
                  <a:pt x="47645" y="290569"/>
                </a:lnTo>
                <a:lnTo>
                  <a:pt x="42980" y="282011"/>
                </a:lnTo>
                <a:lnTo>
                  <a:pt x="38796" y="273214"/>
                </a:lnTo>
                <a:lnTo>
                  <a:pt x="35102" y="264200"/>
                </a:lnTo>
                <a:lnTo>
                  <a:pt x="31907" y="254989"/>
                </a:lnTo>
                <a:lnTo>
                  <a:pt x="276249" y="254989"/>
                </a:lnTo>
                <a:lnTo>
                  <a:pt x="268283" y="247023"/>
                </a:lnTo>
                <a:lnTo>
                  <a:pt x="268283" y="227375"/>
                </a:lnTo>
                <a:lnTo>
                  <a:pt x="276249" y="219409"/>
                </a:lnTo>
                <a:lnTo>
                  <a:pt x="401177" y="219409"/>
                </a:lnTo>
                <a:lnTo>
                  <a:pt x="403226" y="201619"/>
                </a:lnTo>
                <a:lnTo>
                  <a:pt x="401160" y="183829"/>
                </a:lnTo>
                <a:lnTo>
                  <a:pt x="24608" y="183829"/>
                </a:lnTo>
                <a:lnTo>
                  <a:pt x="30155" y="154222"/>
                </a:lnTo>
                <a:lnTo>
                  <a:pt x="40541" y="126173"/>
                </a:lnTo>
                <a:lnTo>
                  <a:pt x="55493" y="100267"/>
                </a:lnTo>
                <a:lnTo>
                  <a:pt x="74735" y="77089"/>
                </a:lnTo>
                <a:lnTo>
                  <a:pt x="359827" y="77089"/>
                </a:lnTo>
                <a:lnTo>
                  <a:pt x="358864" y="75576"/>
                </a:lnTo>
                <a:lnTo>
                  <a:pt x="327649" y="44361"/>
                </a:lnTo>
                <a:lnTo>
                  <a:pt x="290231" y="20555"/>
                </a:lnTo>
                <a:lnTo>
                  <a:pt x="247817" y="5366"/>
                </a:lnTo>
                <a:lnTo>
                  <a:pt x="201613" y="0"/>
                </a:lnTo>
                <a:close/>
              </a:path>
              <a:path w="403225" h="403860">
                <a:moveTo>
                  <a:pt x="401177" y="219409"/>
                </a:moveTo>
                <a:lnTo>
                  <a:pt x="378578" y="219409"/>
                </a:lnTo>
                <a:lnTo>
                  <a:pt x="373035" y="249016"/>
                </a:lnTo>
                <a:lnTo>
                  <a:pt x="362652" y="277065"/>
                </a:lnTo>
                <a:lnTo>
                  <a:pt x="347706" y="302971"/>
                </a:lnTo>
                <a:lnTo>
                  <a:pt x="328471" y="326149"/>
                </a:lnTo>
                <a:lnTo>
                  <a:pt x="359933" y="326149"/>
                </a:lnTo>
                <a:lnTo>
                  <a:pt x="382733" y="290286"/>
                </a:lnTo>
                <a:lnTo>
                  <a:pt x="397901" y="247848"/>
                </a:lnTo>
                <a:lnTo>
                  <a:pt x="401177" y="219409"/>
                </a:lnTo>
                <a:close/>
              </a:path>
              <a:path w="403225" h="403860">
                <a:moveTo>
                  <a:pt x="309243" y="254989"/>
                </a:moveTo>
                <a:lnTo>
                  <a:pt x="111396" y="254989"/>
                </a:lnTo>
                <a:lnTo>
                  <a:pt x="119356" y="262955"/>
                </a:lnTo>
                <a:lnTo>
                  <a:pt x="119356" y="282603"/>
                </a:lnTo>
                <a:lnTo>
                  <a:pt x="111396" y="290569"/>
                </a:lnTo>
                <a:lnTo>
                  <a:pt x="309243" y="290569"/>
                </a:lnTo>
                <a:lnTo>
                  <a:pt x="317204" y="282603"/>
                </a:lnTo>
                <a:lnTo>
                  <a:pt x="317204" y="262955"/>
                </a:lnTo>
                <a:lnTo>
                  <a:pt x="309243" y="254989"/>
                </a:lnTo>
                <a:close/>
              </a:path>
              <a:path w="403225" h="403860">
                <a:moveTo>
                  <a:pt x="359827" y="77089"/>
                </a:moveTo>
                <a:lnTo>
                  <a:pt x="180295" y="77089"/>
                </a:lnTo>
                <a:lnTo>
                  <a:pt x="188256" y="85055"/>
                </a:lnTo>
                <a:lnTo>
                  <a:pt x="188256" y="104703"/>
                </a:lnTo>
                <a:lnTo>
                  <a:pt x="180295" y="112669"/>
                </a:lnTo>
                <a:lnTo>
                  <a:pt x="117627" y="112669"/>
                </a:lnTo>
                <a:lnTo>
                  <a:pt x="109740" y="120556"/>
                </a:lnTo>
                <a:lnTo>
                  <a:pt x="109661" y="140283"/>
                </a:lnTo>
                <a:lnTo>
                  <a:pt x="117627" y="148249"/>
                </a:lnTo>
                <a:lnTo>
                  <a:pt x="244016" y="148249"/>
                </a:lnTo>
                <a:lnTo>
                  <a:pt x="251976" y="156215"/>
                </a:lnTo>
                <a:lnTo>
                  <a:pt x="251976" y="175863"/>
                </a:lnTo>
                <a:lnTo>
                  <a:pt x="244016" y="183829"/>
                </a:lnTo>
                <a:lnTo>
                  <a:pt x="401160" y="183829"/>
                </a:lnTo>
                <a:lnTo>
                  <a:pt x="397851" y="155390"/>
                </a:lnTo>
                <a:lnTo>
                  <a:pt x="395268" y="148175"/>
                </a:lnTo>
                <a:lnTo>
                  <a:pt x="299286" y="148175"/>
                </a:lnTo>
                <a:lnTo>
                  <a:pt x="291395" y="140283"/>
                </a:lnTo>
                <a:lnTo>
                  <a:pt x="291321" y="120556"/>
                </a:lnTo>
                <a:lnTo>
                  <a:pt x="299286" y="112595"/>
                </a:lnTo>
                <a:lnTo>
                  <a:pt x="382415" y="112595"/>
                </a:lnTo>
                <a:lnTo>
                  <a:pt x="359827" y="77089"/>
                </a:lnTo>
                <a:close/>
              </a:path>
              <a:path w="403225" h="403860">
                <a:moveTo>
                  <a:pt x="382415" y="112595"/>
                </a:moveTo>
                <a:lnTo>
                  <a:pt x="355530" y="112595"/>
                </a:lnTo>
                <a:lnTo>
                  <a:pt x="360200" y="121153"/>
                </a:lnTo>
                <a:lnTo>
                  <a:pt x="364387" y="129950"/>
                </a:lnTo>
                <a:lnTo>
                  <a:pt x="368085" y="138964"/>
                </a:lnTo>
                <a:lnTo>
                  <a:pt x="371284" y="148175"/>
                </a:lnTo>
                <a:lnTo>
                  <a:pt x="395268" y="148175"/>
                </a:lnTo>
                <a:lnTo>
                  <a:pt x="382642" y="112952"/>
                </a:lnTo>
                <a:lnTo>
                  <a:pt x="382415" y="112595"/>
                </a:lnTo>
                <a:close/>
              </a:path>
            </a:pathLst>
          </a:custGeom>
          <a:solidFill>
            <a:srgbClr val="FFFFFF"/>
          </a:solidFill>
        </p:spPr>
        <p:txBody>
          <a:bodyPr wrap="square" lIns="0" tIns="0" rIns="0" bIns="0" rtlCol="0"/>
          <a:lstStyle/>
          <a:p/>
        </p:txBody>
      </p:sp>
      <p:sp>
        <p:nvSpPr>
          <p:cNvPr id="3" name="文本框 2"/>
          <p:cNvSpPr txBox="1"/>
          <p:nvPr/>
        </p:nvSpPr>
        <p:spPr>
          <a:xfrm>
            <a:off x="1447800" y="5029200"/>
            <a:ext cx="5647055" cy="1322070"/>
          </a:xfrm>
          <a:prstGeom prst="rect">
            <a:avLst/>
          </a:prstGeom>
          <a:noFill/>
        </p:spPr>
        <p:txBody>
          <a:bodyPr wrap="square" rtlCol="0">
            <a:spAutoFit/>
          </a:bodyPr>
          <a:p>
            <a:r>
              <a:rPr lang="zh-CN" altLang="en-US" sz="1000"/>
              <a:t>备注：</a:t>
            </a:r>
            <a:endParaRPr lang="zh-CN" altLang="en-US" sz="1000"/>
          </a:p>
          <a:p>
            <a:r>
              <a:rPr lang="zh-CN" altLang="en-US" sz="1000"/>
              <a:t>敏捷开发以用户的需求进化为核心，采用迭代、循序渐进的方法进行软件开发。在敏捷开发中，软件项目在构建初期被切分成多个子项目，各个子项目的成果都经过测试，具备可视、可集成和可运行使用的特征。</a:t>
            </a:r>
            <a:endParaRPr lang="zh-CN" altLang="en-US" sz="1000"/>
          </a:p>
          <a:p>
            <a:r>
              <a:rPr lang="zh-CN" altLang="en-US" sz="1000"/>
              <a:t>云原生是一种构建和运行应用程序的方法，是一套技术体系和方法论。云原生（CloudNative）是一个组合词，Cloud+Native。Cloud表示应用程序位于云中，而不是传统的数据中心；Native表示应用程序从设计之初即考虑到云的环境，原生为云而设计，在云上以最佳姿势运行，充分利用和发挥云平台的弹性+分布式优势。</a:t>
            </a:r>
            <a:endParaRPr lang="zh-CN" altLang="en-US" sz="1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44</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5" name="object 5"/>
          <p:cNvSpPr txBox="1"/>
          <p:nvPr/>
        </p:nvSpPr>
        <p:spPr>
          <a:xfrm>
            <a:off x="526795" y="6624319"/>
            <a:ext cx="1096645" cy="147955"/>
          </a:xfrm>
          <a:prstGeom prst="rect">
            <a:avLst/>
          </a:prstGeom>
        </p:spPr>
        <p:txBody>
          <a:bodyPr vert="horz" wrap="square" lIns="0" tIns="12700" rIns="0" bIns="0" rtlCol="0">
            <a:spAutoFit/>
          </a:bodyPr>
          <a:lstStyle/>
          <a:p>
            <a:pPr marL="12700">
              <a:lnSpc>
                <a:spcPct val="100000"/>
              </a:lnSpc>
              <a:spcBef>
                <a:spcPts val="100"/>
              </a:spcBef>
            </a:pPr>
            <a:r>
              <a:rPr sz="800" spc="-5" dirty="0">
                <a:solidFill>
                  <a:srgbClr val="7E7E7E"/>
                </a:solidFill>
                <a:latin typeface="Arial" panose="020B0604020202020204"/>
                <a:cs typeface="Arial" panose="020B0604020202020204"/>
              </a:rPr>
              <a:t>©2019.6 iResearch</a:t>
            </a:r>
            <a:r>
              <a:rPr sz="800" spc="5" dirty="0">
                <a:solidFill>
                  <a:srgbClr val="7E7E7E"/>
                </a:solidFill>
                <a:latin typeface="Arial" panose="020B0604020202020204"/>
                <a:cs typeface="Arial" panose="020B0604020202020204"/>
              </a:rPr>
              <a:t> </a:t>
            </a:r>
            <a:r>
              <a:rPr sz="800" dirty="0">
                <a:solidFill>
                  <a:srgbClr val="7E7E7E"/>
                </a:solidFill>
                <a:latin typeface="Arial" panose="020B0604020202020204"/>
                <a:cs typeface="Arial" panose="020B0604020202020204"/>
              </a:rPr>
              <a:t>Inc.</a:t>
            </a:r>
            <a:endParaRPr sz="800">
              <a:latin typeface="Arial" panose="020B0604020202020204"/>
              <a:cs typeface="Arial" panose="020B0604020202020204"/>
            </a:endParaRPr>
          </a:p>
        </p:txBody>
      </p:sp>
      <p:sp>
        <p:nvSpPr>
          <p:cNvPr id="6" name="object 6"/>
          <p:cNvSpPr txBox="1"/>
          <p:nvPr/>
        </p:nvSpPr>
        <p:spPr>
          <a:xfrm>
            <a:off x="7512557"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6329680"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DevOps</a:t>
            </a:r>
            <a:r>
              <a:rPr dirty="0"/>
              <a:t>：不断</a:t>
            </a:r>
            <a:r>
              <a:rPr spc="-15" dirty="0"/>
              <a:t>自</a:t>
            </a:r>
            <a:r>
              <a:rPr dirty="0"/>
              <a:t>驱与</a:t>
            </a:r>
            <a:r>
              <a:rPr spc="-15" dirty="0"/>
              <a:t>进</a:t>
            </a:r>
            <a:r>
              <a:rPr dirty="0"/>
              <a:t>步</a:t>
            </a:r>
            <a:r>
              <a:rPr spc="5" dirty="0"/>
              <a:t>的</a:t>
            </a:r>
            <a:r>
              <a:rPr spc="-10" dirty="0">
                <a:latin typeface="Arial" panose="020B0604020202020204"/>
                <a:cs typeface="Arial" panose="020B0604020202020204"/>
              </a:rPr>
              <a:t>IT</a:t>
            </a:r>
            <a:r>
              <a:rPr dirty="0"/>
              <a:t>文化</a:t>
            </a:r>
            <a:endParaRPr dirty="0"/>
          </a:p>
        </p:txBody>
      </p:sp>
      <p:sp>
        <p:nvSpPr>
          <p:cNvPr id="8" name="object 8"/>
          <p:cNvSpPr/>
          <p:nvPr/>
        </p:nvSpPr>
        <p:spPr>
          <a:xfrm>
            <a:off x="5189220" y="3154679"/>
            <a:ext cx="946785" cy="946785"/>
          </a:xfrm>
          <a:custGeom>
            <a:avLst/>
            <a:gdLst/>
            <a:ahLst/>
            <a:cxnLst/>
            <a:rect l="l" t="t" r="r" b="b"/>
            <a:pathLst>
              <a:path w="946785" h="946785">
                <a:moveTo>
                  <a:pt x="473201" y="0"/>
                </a:moveTo>
                <a:lnTo>
                  <a:pt x="424815" y="2442"/>
                </a:lnTo>
                <a:lnTo>
                  <a:pt x="377828" y="9612"/>
                </a:lnTo>
                <a:lnTo>
                  <a:pt x="332477" y="21272"/>
                </a:lnTo>
                <a:lnTo>
                  <a:pt x="289000" y="37183"/>
                </a:lnTo>
                <a:lnTo>
                  <a:pt x="247635" y="57108"/>
                </a:lnTo>
                <a:lnTo>
                  <a:pt x="208619" y="80809"/>
                </a:lnTo>
                <a:lnTo>
                  <a:pt x="172191" y="108048"/>
                </a:lnTo>
                <a:lnTo>
                  <a:pt x="138588" y="138588"/>
                </a:lnTo>
                <a:lnTo>
                  <a:pt x="108048" y="172191"/>
                </a:lnTo>
                <a:lnTo>
                  <a:pt x="80809" y="208619"/>
                </a:lnTo>
                <a:lnTo>
                  <a:pt x="57108" y="247635"/>
                </a:lnTo>
                <a:lnTo>
                  <a:pt x="37183" y="289000"/>
                </a:lnTo>
                <a:lnTo>
                  <a:pt x="21272" y="332477"/>
                </a:lnTo>
                <a:lnTo>
                  <a:pt x="9612" y="377828"/>
                </a:lnTo>
                <a:lnTo>
                  <a:pt x="2442" y="424815"/>
                </a:lnTo>
                <a:lnTo>
                  <a:pt x="0" y="473202"/>
                </a:lnTo>
                <a:lnTo>
                  <a:pt x="2442" y="521588"/>
                </a:lnTo>
                <a:lnTo>
                  <a:pt x="9612" y="568575"/>
                </a:lnTo>
                <a:lnTo>
                  <a:pt x="21272" y="613926"/>
                </a:lnTo>
                <a:lnTo>
                  <a:pt x="37183" y="657403"/>
                </a:lnTo>
                <a:lnTo>
                  <a:pt x="57108" y="698768"/>
                </a:lnTo>
                <a:lnTo>
                  <a:pt x="80809" y="737784"/>
                </a:lnTo>
                <a:lnTo>
                  <a:pt x="108048" y="774212"/>
                </a:lnTo>
                <a:lnTo>
                  <a:pt x="138588" y="807815"/>
                </a:lnTo>
                <a:lnTo>
                  <a:pt x="172191" y="838355"/>
                </a:lnTo>
                <a:lnTo>
                  <a:pt x="208619" y="865594"/>
                </a:lnTo>
                <a:lnTo>
                  <a:pt x="247635" y="889295"/>
                </a:lnTo>
                <a:lnTo>
                  <a:pt x="289000" y="909220"/>
                </a:lnTo>
                <a:lnTo>
                  <a:pt x="332477" y="925131"/>
                </a:lnTo>
                <a:lnTo>
                  <a:pt x="377828" y="936791"/>
                </a:lnTo>
                <a:lnTo>
                  <a:pt x="424815" y="943961"/>
                </a:lnTo>
                <a:lnTo>
                  <a:pt x="473201" y="946404"/>
                </a:lnTo>
                <a:lnTo>
                  <a:pt x="521588" y="943961"/>
                </a:lnTo>
                <a:lnTo>
                  <a:pt x="568575" y="936791"/>
                </a:lnTo>
                <a:lnTo>
                  <a:pt x="613926" y="925131"/>
                </a:lnTo>
                <a:lnTo>
                  <a:pt x="657403" y="909220"/>
                </a:lnTo>
                <a:lnTo>
                  <a:pt x="698768" y="889295"/>
                </a:lnTo>
                <a:lnTo>
                  <a:pt x="737784" y="865594"/>
                </a:lnTo>
                <a:lnTo>
                  <a:pt x="774212" y="838355"/>
                </a:lnTo>
                <a:lnTo>
                  <a:pt x="807815" y="807815"/>
                </a:lnTo>
                <a:lnTo>
                  <a:pt x="838355" y="774212"/>
                </a:lnTo>
                <a:lnTo>
                  <a:pt x="865594" y="737784"/>
                </a:lnTo>
                <a:lnTo>
                  <a:pt x="889295" y="698768"/>
                </a:lnTo>
                <a:lnTo>
                  <a:pt x="909220" y="657403"/>
                </a:lnTo>
                <a:lnTo>
                  <a:pt x="925131" y="613926"/>
                </a:lnTo>
                <a:lnTo>
                  <a:pt x="936791" y="568575"/>
                </a:lnTo>
                <a:lnTo>
                  <a:pt x="943961" y="521588"/>
                </a:lnTo>
                <a:lnTo>
                  <a:pt x="946403" y="473202"/>
                </a:lnTo>
                <a:lnTo>
                  <a:pt x="943961" y="424815"/>
                </a:lnTo>
                <a:lnTo>
                  <a:pt x="936791" y="377828"/>
                </a:lnTo>
                <a:lnTo>
                  <a:pt x="925131" y="332477"/>
                </a:lnTo>
                <a:lnTo>
                  <a:pt x="909220" y="289000"/>
                </a:lnTo>
                <a:lnTo>
                  <a:pt x="889295" y="247635"/>
                </a:lnTo>
                <a:lnTo>
                  <a:pt x="865594" y="208619"/>
                </a:lnTo>
                <a:lnTo>
                  <a:pt x="838355" y="172191"/>
                </a:lnTo>
                <a:lnTo>
                  <a:pt x="807815" y="138588"/>
                </a:lnTo>
                <a:lnTo>
                  <a:pt x="774212" y="108048"/>
                </a:lnTo>
                <a:lnTo>
                  <a:pt x="737784" y="80809"/>
                </a:lnTo>
                <a:lnTo>
                  <a:pt x="698768" y="57108"/>
                </a:lnTo>
                <a:lnTo>
                  <a:pt x="657403" y="37183"/>
                </a:lnTo>
                <a:lnTo>
                  <a:pt x="613926" y="21272"/>
                </a:lnTo>
                <a:lnTo>
                  <a:pt x="568575" y="9612"/>
                </a:lnTo>
                <a:lnTo>
                  <a:pt x="521588" y="2442"/>
                </a:lnTo>
                <a:lnTo>
                  <a:pt x="473201" y="0"/>
                </a:lnTo>
                <a:close/>
              </a:path>
            </a:pathLst>
          </a:custGeom>
          <a:solidFill>
            <a:srgbClr val="64AE45"/>
          </a:solidFill>
        </p:spPr>
        <p:txBody>
          <a:bodyPr wrap="square" lIns="0" tIns="0" rIns="0" bIns="0" rtlCol="0"/>
          <a:lstStyle/>
          <a:p/>
        </p:txBody>
      </p:sp>
      <p:sp>
        <p:nvSpPr>
          <p:cNvPr id="9" name="object 9"/>
          <p:cNvSpPr/>
          <p:nvPr/>
        </p:nvSpPr>
        <p:spPr>
          <a:xfrm>
            <a:off x="5425440" y="3392423"/>
            <a:ext cx="475488" cy="475488"/>
          </a:xfrm>
          <a:prstGeom prst="rect">
            <a:avLst/>
          </a:prstGeom>
          <a:blipFill>
            <a:blip r:embed="rId1" cstate="print"/>
            <a:stretch>
              <a:fillRect/>
            </a:stretch>
          </a:blipFill>
        </p:spPr>
        <p:txBody>
          <a:bodyPr wrap="square" lIns="0" tIns="0" rIns="0" bIns="0" rtlCol="0"/>
          <a:lstStyle/>
          <a:p/>
        </p:txBody>
      </p:sp>
      <p:sp>
        <p:nvSpPr>
          <p:cNvPr id="10" name="object 10"/>
          <p:cNvSpPr/>
          <p:nvPr/>
        </p:nvSpPr>
        <p:spPr>
          <a:xfrm>
            <a:off x="3019044" y="3154679"/>
            <a:ext cx="942340" cy="943610"/>
          </a:xfrm>
          <a:custGeom>
            <a:avLst/>
            <a:gdLst/>
            <a:ahLst/>
            <a:cxnLst/>
            <a:rect l="l" t="t" r="r" b="b"/>
            <a:pathLst>
              <a:path w="942339" h="943610">
                <a:moveTo>
                  <a:pt x="470916" y="0"/>
                </a:moveTo>
                <a:lnTo>
                  <a:pt x="422764" y="2435"/>
                </a:lnTo>
                <a:lnTo>
                  <a:pt x="376005" y="9583"/>
                </a:lnTo>
                <a:lnTo>
                  <a:pt x="330873" y="21207"/>
                </a:lnTo>
                <a:lnTo>
                  <a:pt x="287607" y="37070"/>
                </a:lnTo>
                <a:lnTo>
                  <a:pt x="246442" y="56933"/>
                </a:lnTo>
                <a:lnTo>
                  <a:pt x="207615" y="80561"/>
                </a:lnTo>
                <a:lnTo>
                  <a:pt x="171362" y="107715"/>
                </a:lnTo>
                <a:lnTo>
                  <a:pt x="137921" y="138160"/>
                </a:lnTo>
                <a:lnTo>
                  <a:pt x="107529" y="171656"/>
                </a:lnTo>
                <a:lnTo>
                  <a:pt x="80420" y="207968"/>
                </a:lnTo>
                <a:lnTo>
                  <a:pt x="56833" y="246858"/>
                </a:lnTo>
                <a:lnTo>
                  <a:pt x="37004" y="288089"/>
                </a:lnTo>
                <a:lnTo>
                  <a:pt x="21170" y="331424"/>
                </a:lnTo>
                <a:lnTo>
                  <a:pt x="9566" y="376625"/>
                </a:lnTo>
                <a:lnTo>
                  <a:pt x="2431" y="423455"/>
                </a:lnTo>
                <a:lnTo>
                  <a:pt x="0" y="471678"/>
                </a:lnTo>
                <a:lnTo>
                  <a:pt x="2431" y="519900"/>
                </a:lnTo>
                <a:lnTo>
                  <a:pt x="9566" y="566730"/>
                </a:lnTo>
                <a:lnTo>
                  <a:pt x="21170" y="611931"/>
                </a:lnTo>
                <a:lnTo>
                  <a:pt x="37004" y="655266"/>
                </a:lnTo>
                <a:lnTo>
                  <a:pt x="56833" y="696497"/>
                </a:lnTo>
                <a:lnTo>
                  <a:pt x="80420" y="735387"/>
                </a:lnTo>
                <a:lnTo>
                  <a:pt x="107529" y="771699"/>
                </a:lnTo>
                <a:lnTo>
                  <a:pt x="137921" y="805195"/>
                </a:lnTo>
                <a:lnTo>
                  <a:pt x="171362" y="835640"/>
                </a:lnTo>
                <a:lnTo>
                  <a:pt x="207615" y="862794"/>
                </a:lnTo>
                <a:lnTo>
                  <a:pt x="246442" y="886422"/>
                </a:lnTo>
                <a:lnTo>
                  <a:pt x="287607" y="906285"/>
                </a:lnTo>
                <a:lnTo>
                  <a:pt x="330873" y="922148"/>
                </a:lnTo>
                <a:lnTo>
                  <a:pt x="376005" y="933772"/>
                </a:lnTo>
                <a:lnTo>
                  <a:pt x="422764" y="940920"/>
                </a:lnTo>
                <a:lnTo>
                  <a:pt x="470916" y="943356"/>
                </a:lnTo>
                <a:lnTo>
                  <a:pt x="519067" y="940920"/>
                </a:lnTo>
                <a:lnTo>
                  <a:pt x="565826" y="933772"/>
                </a:lnTo>
                <a:lnTo>
                  <a:pt x="610958" y="922148"/>
                </a:lnTo>
                <a:lnTo>
                  <a:pt x="654224" y="906285"/>
                </a:lnTo>
                <a:lnTo>
                  <a:pt x="695389" y="886422"/>
                </a:lnTo>
                <a:lnTo>
                  <a:pt x="734216" y="862794"/>
                </a:lnTo>
                <a:lnTo>
                  <a:pt x="770469" y="835640"/>
                </a:lnTo>
                <a:lnTo>
                  <a:pt x="803909" y="805195"/>
                </a:lnTo>
                <a:lnTo>
                  <a:pt x="834302" y="771699"/>
                </a:lnTo>
                <a:lnTo>
                  <a:pt x="861411" y="735387"/>
                </a:lnTo>
                <a:lnTo>
                  <a:pt x="884998" y="696497"/>
                </a:lnTo>
                <a:lnTo>
                  <a:pt x="904827" y="655266"/>
                </a:lnTo>
                <a:lnTo>
                  <a:pt x="920661" y="611931"/>
                </a:lnTo>
                <a:lnTo>
                  <a:pt x="932265" y="566730"/>
                </a:lnTo>
                <a:lnTo>
                  <a:pt x="939400" y="519900"/>
                </a:lnTo>
                <a:lnTo>
                  <a:pt x="941832" y="471678"/>
                </a:lnTo>
                <a:lnTo>
                  <a:pt x="939400" y="423455"/>
                </a:lnTo>
                <a:lnTo>
                  <a:pt x="932265" y="376625"/>
                </a:lnTo>
                <a:lnTo>
                  <a:pt x="920661" y="331424"/>
                </a:lnTo>
                <a:lnTo>
                  <a:pt x="904827" y="288089"/>
                </a:lnTo>
                <a:lnTo>
                  <a:pt x="884998" y="246858"/>
                </a:lnTo>
                <a:lnTo>
                  <a:pt x="861411" y="207968"/>
                </a:lnTo>
                <a:lnTo>
                  <a:pt x="834302" y="171656"/>
                </a:lnTo>
                <a:lnTo>
                  <a:pt x="803910" y="138160"/>
                </a:lnTo>
                <a:lnTo>
                  <a:pt x="770469" y="107715"/>
                </a:lnTo>
                <a:lnTo>
                  <a:pt x="734216" y="80561"/>
                </a:lnTo>
                <a:lnTo>
                  <a:pt x="695389" y="56933"/>
                </a:lnTo>
                <a:lnTo>
                  <a:pt x="654224" y="37070"/>
                </a:lnTo>
                <a:lnTo>
                  <a:pt x="610958" y="21207"/>
                </a:lnTo>
                <a:lnTo>
                  <a:pt x="565826" y="9583"/>
                </a:lnTo>
                <a:lnTo>
                  <a:pt x="519067" y="2435"/>
                </a:lnTo>
                <a:lnTo>
                  <a:pt x="470916" y="0"/>
                </a:lnTo>
                <a:close/>
              </a:path>
            </a:pathLst>
          </a:custGeom>
          <a:solidFill>
            <a:srgbClr val="8AC53E"/>
          </a:solidFill>
        </p:spPr>
        <p:txBody>
          <a:bodyPr wrap="square" lIns="0" tIns="0" rIns="0" bIns="0" rtlCol="0"/>
          <a:lstStyle/>
          <a:p/>
        </p:txBody>
      </p:sp>
      <p:sp>
        <p:nvSpPr>
          <p:cNvPr id="11" name="object 11"/>
          <p:cNvSpPr/>
          <p:nvPr/>
        </p:nvSpPr>
        <p:spPr>
          <a:xfrm>
            <a:off x="3204972" y="3357371"/>
            <a:ext cx="554736" cy="522731"/>
          </a:xfrm>
          <a:prstGeom prst="rect">
            <a:avLst/>
          </a:prstGeom>
          <a:blipFill>
            <a:blip r:embed="rId2" cstate="print"/>
            <a:stretch>
              <a:fillRect/>
            </a:stretch>
          </a:blipFill>
        </p:spPr>
        <p:txBody>
          <a:bodyPr wrap="square" lIns="0" tIns="0" rIns="0" bIns="0" rtlCol="0"/>
          <a:lstStyle/>
          <a:p/>
        </p:txBody>
      </p:sp>
      <p:sp>
        <p:nvSpPr>
          <p:cNvPr id="12" name="object 12"/>
          <p:cNvSpPr txBox="1"/>
          <p:nvPr/>
        </p:nvSpPr>
        <p:spPr>
          <a:xfrm>
            <a:off x="526795" y="1062685"/>
            <a:ext cx="8314690" cy="197167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自动化、数据化、一体化、智能化是未</a:t>
            </a:r>
            <a:r>
              <a:rPr sz="2400" dirty="0">
                <a:solidFill>
                  <a:srgbClr val="585858"/>
                </a:solidFill>
                <a:latin typeface="微软雅黑" panose="020B0503020204020204" charset="-122"/>
                <a:cs typeface="微软雅黑" panose="020B0503020204020204" charset="-122"/>
              </a:rPr>
              <a:t>来</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的发展方向</a:t>
            </a:r>
            <a:endParaRPr sz="2400">
              <a:latin typeface="微软雅黑" panose="020B0503020204020204" charset="-122"/>
              <a:cs typeface="微软雅黑" panose="020B0503020204020204" charset="-122"/>
            </a:endParaRPr>
          </a:p>
          <a:p>
            <a:pPr marL="12700" marR="5080">
              <a:lnSpc>
                <a:spcPct val="120000"/>
              </a:lnSpc>
              <a:spcBef>
                <a:spcPts val="980"/>
              </a:spcBef>
            </a:pPr>
            <a:r>
              <a:rPr sz="1200" spc="10" dirty="0">
                <a:solidFill>
                  <a:srgbClr val="585858"/>
                </a:solidFill>
                <a:latin typeface="微软雅黑" panose="020B0503020204020204" charset="-122"/>
                <a:cs typeface="微软雅黑" panose="020B0503020204020204" charset="-122"/>
              </a:rPr>
              <a:t>尽管</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包</a:t>
            </a:r>
            <a:r>
              <a:rPr sz="1200" dirty="0">
                <a:solidFill>
                  <a:srgbClr val="585858"/>
                </a:solidFill>
                <a:latin typeface="微软雅黑" panose="020B0503020204020204" charset="-122"/>
                <a:cs typeface="微软雅黑" panose="020B0503020204020204" charset="-122"/>
              </a:rPr>
              <a:t>含</a:t>
            </a:r>
            <a:r>
              <a:rPr sz="1200" spc="10" dirty="0">
                <a:solidFill>
                  <a:srgbClr val="585858"/>
                </a:solidFill>
                <a:latin typeface="微软雅黑" panose="020B0503020204020204" charset="-122"/>
                <a:cs typeface="微软雅黑" panose="020B0503020204020204" charset="-122"/>
              </a:rPr>
              <a:t>大量</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领</a:t>
            </a:r>
            <a:r>
              <a:rPr sz="1200" spc="10" dirty="0">
                <a:solidFill>
                  <a:srgbClr val="585858"/>
                </a:solidFill>
                <a:latin typeface="微软雅黑" panose="020B0503020204020204" charset="-122"/>
                <a:cs typeface="微软雅黑" panose="020B0503020204020204" charset="-122"/>
              </a:rPr>
              <a:t>域的</a:t>
            </a:r>
            <a:r>
              <a:rPr sz="1200" dirty="0">
                <a:solidFill>
                  <a:srgbClr val="585858"/>
                </a:solidFill>
                <a:latin typeface="微软雅黑" panose="020B0503020204020204" charset="-122"/>
                <a:cs typeface="微软雅黑" panose="020B0503020204020204" charset="-122"/>
              </a:rPr>
              <a:t>技</a:t>
            </a:r>
            <a:r>
              <a:rPr sz="1200" spc="10" dirty="0">
                <a:solidFill>
                  <a:srgbClr val="585858"/>
                </a:solidFill>
                <a:latin typeface="微软雅黑" panose="020B0503020204020204" charset="-122"/>
                <a:cs typeface="微软雅黑" panose="020B0503020204020204" charset="-122"/>
              </a:rPr>
              <a:t>术</a:t>
            </a:r>
            <a:r>
              <a:rPr sz="120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方</a:t>
            </a:r>
            <a:r>
              <a:rPr sz="1200" spc="15" dirty="0">
                <a:solidFill>
                  <a:srgbClr val="585858"/>
                </a:solidFill>
                <a:latin typeface="微软雅黑" panose="020B0503020204020204" charset="-122"/>
                <a:cs typeface="微软雅黑" panose="020B0503020204020204" charset="-122"/>
              </a:rPr>
              <a:t>法</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然而</a:t>
            </a:r>
            <a:r>
              <a:rPr sz="1200" dirty="0">
                <a:solidFill>
                  <a:srgbClr val="585858"/>
                </a:solidFill>
                <a:latin typeface="微软雅黑" panose="020B0503020204020204" charset="-122"/>
                <a:cs typeface="微软雅黑" panose="020B0503020204020204" charset="-122"/>
              </a:rPr>
              <a:t>更</a:t>
            </a:r>
            <a:r>
              <a:rPr sz="1200" spc="10" dirty="0">
                <a:solidFill>
                  <a:srgbClr val="585858"/>
                </a:solidFill>
                <a:latin typeface="微软雅黑" panose="020B0503020204020204" charset="-122"/>
                <a:cs typeface="微软雅黑" panose="020B0503020204020204" charset="-122"/>
              </a:rPr>
              <a:t>多</a:t>
            </a:r>
            <a:r>
              <a:rPr sz="1200" dirty="0">
                <a:solidFill>
                  <a:srgbClr val="585858"/>
                </a:solidFill>
                <a:latin typeface="微软雅黑" panose="020B0503020204020204" charset="-122"/>
                <a:cs typeface="微软雅黑" panose="020B0503020204020204" charset="-122"/>
              </a:rPr>
              <a:t>是</a:t>
            </a:r>
            <a:r>
              <a:rPr sz="1200" spc="10" dirty="0">
                <a:solidFill>
                  <a:srgbClr val="585858"/>
                </a:solidFill>
                <a:latin typeface="微软雅黑" panose="020B0503020204020204" charset="-122"/>
                <a:cs typeface="微软雅黑" panose="020B0503020204020204" charset="-122"/>
              </a:rPr>
              <a:t>一种</a:t>
            </a:r>
            <a:r>
              <a:rPr sz="1200" dirty="0">
                <a:solidFill>
                  <a:srgbClr val="585858"/>
                </a:solidFill>
                <a:latin typeface="微软雅黑" panose="020B0503020204020204" charset="-122"/>
                <a:cs typeface="微软雅黑" panose="020B0503020204020204" charset="-122"/>
              </a:rPr>
              <a:t>协</a:t>
            </a:r>
            <a:r>
              <a:rPr sz="1200" spc="10" dirty="0">
                <a:solidFill>
                  <a:srgbClr val="585858"/>
                </a:solidFill>
                <a:latin typeface="微软雅黑" panose="020B0503020204020204" charset="-122"/>
                <a:cs typeface="微软雅黑" panose="020B0503020204020204" charset="-122"/>
              </a:rPr>
              <a:t>作</a:t>
            </a:r>
            <a:r>
              <a:rPr sz="1200" dirty="0">
                <a:solidFill>
                  <a:srgbClr val="585858"/>
                </a:solidFill>
                <a:latin typeface="微软雅黑" panose="020B0503020204020204" charset="-122"/>
                <a:cs typeface="微软雅黑" panose="020B0503020204020204" charset="-122"/>
              </a:rPr>
              <a:t>文</a:t>
            </a:r>
            <a:r>
              <a:rPr sz="1200" spc="10" dirty="0">
                <a:solidFill>
                  <a:srgbClr val="585858"/>
                </a:solidFill>
                <a:latin typeface="微软雅黑" panose="020B0503020204020204" charset="-122"/>
                <a:cs typeface="微软雅黑" panose="020B0503020204020204" charset="-122"/>
              </a:rPr>
              <a:t>化和</a:t>
            </a:r>
            <a:r>
              <a:rPr sz="1200" dirty="0">
                <a:solidFill>
                  <a:srgbClr val="585858"/>
                </a:solidFill>
                <a:latin typeface="微软雅黑" panose="020B0503020204020204" charset="-122"/>
                <a:cs typeface="微软雅黑" panose="020B0503020204020204" charset="-122"/>
              </a:rPr>
              <a:t>企</a:t>
            </a:r>
            <a:r>
              <a:rPr sz="1200" spc="10" dirty="0">
                <a:solidFill>
                  <a:srgbClr val="585858"/>
                </a:solidFill>
                <a:latin typeface="微软雅黑" panose="020B0503020204020204" charset="-122"/>
                <a:cs typeface="微软雅黑" panose="020B0503020204020204" charset="-122"/>
              </a:rPr>
              <a:t>业</a:t>
            </a:r>
            <a:r>
              <a:rPr sz="120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理的</a:t>
            </a:r>
            <a:r>
              <a:rPr sz="1200" dirty="0">
                <a:solidFill>
                  <a:srgbClr val="585858"/>
                </a:solidFill>
                <a:latin typeface="微软雅黑" panose="020B0503020204020204" charset="-122"/>
                <a:cs typeface="微软雅黑" panose="020B0503020204020204" charset="-122"/>
              </a:rPr>
              <a:t>理</a:t>
            </a:r>
            <a:r>
              <a:rPr sz="1200" spc="10" dirty="0">
                <a:solidFill>
                  <a:srgbClr val="585858"/>
                </a:solidFill>
                <a:latin typeface="微软雅黑" panose="020B0503020204020204" charset="-122"/>
                <a:cs typeface="微软雅黑" panose="020B0503020204020204" charset="-122"/>
              </a:rPr>
              <a:t>念</a:t>
            </a:r>
            <a:r>
              <a:rPr sz="120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思</a:t>
            </a:r>
            <a:r>
              <a:rPr sz="1200" spc="30" dirty="0">
                <a:solidFill>
                  <a:srgbClr val="585858"/>
                </a:solidFill>
                <a:latin typeface="微软雅黑" panose="020B0503020204020204" charset="-122"/>
                <a:cs typeface="微软雅黑" panose="020B0503020204020204" charset="-122"/>
              </a:rPr>
              <a:t>路</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也</a:t>
            </a:r>
            <a:r>
              <a:rPr sz="1200" dirty="0">
                <a:solidFill>
                  <a:srgbClr val="585858"/>
                </a:solidFill>
                <a:latin typeface="微软雅黑" panose="020B0503020204020204" charset="-122"/>
                <a:cs typeface="微软雅黑" panose="020B0503020204020204" charset="-122"/>
              </a:rPr>
              <a:t>正</a:t>
            </a:r>
            <a:r>
              <a:rPr sz="1200" spc="10" dirty="0">
                <a:solidFill>
                  <a:srgbClr val="585858"/>
                </a:solidFill>
                <a:latin typeface="微软雅黑" panose="020B0503020204020204" charset="-122"/>
                <a:cs typeface="微软雅黑" panose="020B0503020204020204" charset="-122"/>
              </a:rPr>
              <a:t>因如</a:t>
            </a:r>
            <a:r>
              <a:rPr sz="1200" dirty="0">
                <a:solidFill>
                  <a:srgbClr val="585858"/>
                </a:solidFill>
                <a:latin typeface="微软雅黑" panose="020B0503020204020204" charset="-122"/>
                <a:cs typeface="微软雅黑" panose="020B0503020204020204" charset="-122"/>
              </a:rPr>
              <a:t>此</a:t>
            </a:r>
            <a:r>
              <a:rPr sz="1200" spc="-5"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的 </a:t>
            </a:r>
            <a:r>
              <a:rPr sz="1200" spc="10" dirty="0">
                <a:solidFill>
                  <a:srgbClr val="585858"/>
                </a:solidFill>
                <a:latin typeface="微软雅黑" panose="020B0503020204020204" charset="-122"/>
                <a:cs typeface="微软雅黑" panose="020B0503020204020204" charset="-122"/>
              </a:rPr>
              <a:t>应用框架</a:t>
            </a:r>
            <a:r>
              <a:rPr sz="120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是一成</a:t>
            </a:r>
            <a:r>
              <a:rPr sz="1200" dirty="0">
                <a:solidFill>
                  <a:srgbClr val="585858"/>
                </a:solidFill>
                <a:latin typeface="微软雅黑" panose="020B0503020204020204" charset="-122"/>
                <a:cs typeface="微软雅黑" panose="020B0503020204020204" charset="-122"/>
              </a:rPr>
              <a:t>不变</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，将会</a:t>
            </a:r>
            <a:r>
              <a:rPr sz="1200" dirty="0">
                <a:solidFill>
                  <a:srgbClr val="585858"/>
                </a:solidFill>
                <a:latin typeface="微软雅黑" panose="020B0503020204020204" charset="-122"/>
                <a:cs typeface="微软雅黑" panose="020B0503020204020204" charset="-122"/>
              </a:rPr>
              <a:t>随</a:t>
            </a:r>
            <a:r>
              <a:rPr sz="1200" spc="10" dirty="0">
                <a:solidFill>
                  <a:srgbClr val="585858"/>
                </a:solidFill>
                <a:latin typeface="微软雅黑" panose="020B0503020204020204" charset="-122"/>
                <a:cs typeface="微软雅黑" panose="020B0503020204020204" charset="-122"/>
              </a:rPr>
              <a:t>着信息</a:t>
            </a:r>
            <a:r>
              <a:rPr sz="1200" dirty="0">
                <a:solidFill>
                  <a:srgbClr val="585858"/>
                </a:solidFill>
                <a:latin typeface="微软雅黑" panose="020B0503020204020204" charset="-122"/>
                <a:cs typeface="微软雅黑" panose="020B0503020204020204" charset="-122"/>
              </a:rPr>
              <a:t>技术</a:t>
            </a:r>
            <a:r>
              <a:rPr sz="1200" spc="10" dirty="0">
                <a:solidFill>
                  <a:srgbClr val="585858"/>
                </a:solidFill>
                <a:latin typeface="微软雅黑" panose="020B0503020204020204" charset="-122"/>
                <a:cs typeface="微软雅黑" panose="020B0503020204020204" charset="-122"/>
              </a:rPr>
              <a:t>和软件工</a:t>
            </a:r>
            <a:r>
              <a:rPr sz="1200" dirty="0">
                <a:solidFill>
                  <a:srgbClr val="585858"/>
                </a:solidFill>
                <a:latin typeface="微软雅黑" panose="020B0503020204020204" charset="-122"/>
                <a:cs typeface="微软雅黑" panose="020B0503020204020204" charset="-122"/>
              </a:rPr>
              <a:t>具</a:t>
            </a:r>
            <a:r>
              <a:rPr sz="1200" spc="10" dirty="0">
                <a:solidFill>
                  <a:srgbClr val="585858"/>
                </a:solidFill>
                <a:latin typeface="微软雅黑" panose="020B0503020204020204" charset="-122"/>
                <a:cs typeface="微软雅黑" panose="020B0503020204020204" charset="-122"/>
              </a:rPr>
              <a:t>的发展</a:t>
            </a:r>
            <a:r>
              <a:rPr sz="1200" dirty="0">
                <a:solidFill>
                  <a:srgbClr val="585858"/>
                </a:solidFill>
                <a:latin typeface="微软雅黑" panose="020B0503020204020204" charset="-122"/>
                <a:cs typeface="微软雅黑" panose="020B0503020204020204" charset="-122"/>
              </a:rPr>
              <a:t>而不</a:t>
            </a:r>
            <a:r>
              <a:rPr sz="1200" spc="10" dirty="0">
                <a:solidFill>
                  <a:srgbClr val="585858"/>
                </a:solidFill>
                <a:latin typeface="微软雅黑" panose="020B0503020204020204" charset="-122"/>
                <a:cs typeface="微软雅黑" panose="020B0503020204020204" charset="-122"/>
              </a:rPr>
              <a:t>断革</a:t>
            </a:r>
            <a:r>
              <a:rPr sz="1200" spc="30" dirty="0">
                <a:solidFill>
                  <a:srgbClr val="585858"/>
                </a:solidFill>
                <a:latin typeface="微软雅黑" panose="020B0503020204020204" charset="-122"/>
                <a:cs typeface="微软雅黑" panose="020B0503020204020204" charset="-122"/>
              </a:rPr>
              <a:t>新</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断适</a:t>
            </a:r>
            <a:r>
              <a:rPr sz="1200" dirty="0">
                <a:solidFill>
                  <a:srgbClr val="585858"/>
                </a:solidFill>
                <a:latin typeface="微软雅黑" panose="020B0503020204020204" charset="-122"/>
                <a:cs typeface="微软雅黑" panose="020B0503020204020204" charset="-122"/>
              </a:rPr>
              <a:t>应</a:t>
            </a:r>
            <a:r>
              <a:rPr sz="1200" spc="10" dirty="0">
                <a:solidFill>
                  <a:srgbClr val="585858"/>
                </a:solidFill>
                <a:latin typeface="微软雅黑" panose="020B0503020204020204" charset="-122"/>
                <a:cs typeface="微软雅黑" panose="020B0503020204020204" charset="-122"/>
              </a:rPr>
              <a:t>新</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软件开发</a:t>
            </a:r>
            <a:r>
              <a:rPr sz="1200" dirty="0">
                <a:solidFill>
                  <a:srgbClr val="585858"/>
                </a:solidFill>
                <a:latin typeface="微软雅黑" panose="020B0503020204020204" charset="-122"/>
                <a:cs typeface="微软雅黑" panose="020B0503020204020204" charset="-122"/>
              </a:rPr>
              <a:t>环</a:t>
            </a:r>
            <a:r>
              <a:rPr sz="1200" spc="10" dirty="0">
                <a:solidFill>
                  <a:srgbClr val="585858"/>
                </a:solidFill>
                <a:latin typeface="微软雅黑" panose="020B0503020204020204" charset="-122"/>
                <a:cs typeface="微软雅黑" panose="020B0503020204020204" charset="-122"/>
              </a:rPr>
              <a:t>境和</a:t>
            </a:r>
            <a:r>
              <a:rPr sz="1200" dirty="0">
                <a:solidFill>
                  <a:srgbClr val="585858"/>
                </a:solidFill>
                <a:latin typeface="微软雅黑" panose="020B0503020204020204" charset="-122"/>
                <a:cs typeface="微软雅黑" panose="020B0503020204020204" charset="-122"/>
              </a:rPr>
              <a:t>市</a:t>
            </a:r>
            <a:r>
              <a:rPr sz="1200" spc="10" dirty="0">
                <a:solidFill>
                  <a:srgbClr val="585858"/>
                </a:solidFill>
                <a:latin typeface="微软雅黑" panose="020B0503020204020204" charset="-122"/>
                <a:cs typeface="微软雅黑" panose="020B0503020204020204" charset="-122"/>
              </a:rPr>
              <a:t>场</a:t>
            </a:r>
            <a:r>
              <a:rPr sz="1200" dirty="0">
                <a:solidFill>
                  <a:srgbClr val="585858"/>
                </a:solidFill>
                <a:latin typeface="微软雅黑" panose="020B0503020204020204" charset="-122"/>
                <a:cs typeface="微软雅黑" panose="020B0503020204020204" charset="-122"/>
              </a:rPr>
              <a:t>需</a:t>
            </a:r>
            <a:r>
              <a:rPr sz="1200" spc="10" dirty="0">
                <a:solidFill>
                  <a:srgbClr val="585858"/>
                </a:solidFill>
                <a:latin typeface="微软雅黑" panose="020B0503020204020204" charset="-122"/>
                <a:cs typeface="微软雅黑" panose="020B0503020204020204" charset="-122"/>
              </a:rPr>
              <a:t>求环</a:t>
            </a:r>
            <a:r>
              <a:rPr sz="1200" spc="25" dirty="0">
                <a:solidFill>
                  <a:srgbClr val="585858"/>
                </a:solidFill>
                <a:latin typeface="微软雅黑" panose="020B0503020204020204" charset="-122"/>
                <a:cs typeface="微软雅黑" panose="020B0503020204020204" charset="-122"/>
              </a:rPr>
              <a:t>境</a:t>
            </a:r>
            <a:r>
              <a:rPr sz="1200" dirty="0">
                <a:solidFill>
                  <a:srgbClr val="585858"/>
                </a:solidFill>
                <a:latin typeface="微软雅黑" panose="020B0503020204020204" charset="-122"/>
                <a:cs typeface="微软雅黑" panose="020B0503020204020204" charset="-122"/>
              </a:rPr>
              <a:t>。 </a:t>
            </a:r>
            <a:r>
              <a:rPr sz="1200" spc="20" dirty="0">
                <a:solidFill>
                  <a:srgbClr val="585858"/>
                </a:solidFill>
                <a:latin typeface="微软雅黑" panose="020B0503020204020204" charset="-122"/>
                <a:cs typeface="微软雅黑" panose="020B0503020204020204" charset="-122"/>
              </a:rPr>
              <a:t>整体</a:t>
            </a:r>
            <a:r>
              <a:rPr sz="1200" spc="10" dirty="0">
                <a:solidFill>
                  <a:srgbClr val="585858"/>
                </a:solidFill>
                <a:latin typeface="微软雅黑" panose="020B0503020204020204" charset="-122"/>
                <a:cs typeface="微软雅黑" panose="020B0503020204020204" charset="-122"/>
              </a:rPr>
              <a:t>来</a:t>
            </a:r>
            <a:r>
              <a:rPr sz="1200" spc="25" dirty="0">
                <a:solidFill>
                  <a:srgbClr val="585858"/>
                </a:solidFill>
                <a:latin typeface="微软雅黑" panose="020B0503020204020204" charset="-122"/>
                <a:cs typeface="微软雅黑" panose="020B0503020204020204" charset="-122"/>
              </a:rPr>
              <a:t>看，</a:t>
            </a:r>
            <a:r>
              <a:rPr sz="1200" spc="10" dirty="0">
                <a:solidFill>
                  <a:srgbClr val="585858"/>
                </a:solidFill>
                <a:latin typeface="微软雅黑" panose="020B0503020204020204" charset="-122"/>
                <a:cs typeface="微软雅黑" panose="020B0503020204020204" charset="-122"/>
              </a:rPr>
              <a:t>未</a:t>
            </a:r>
            <a:r>
              <a:rPr sz="1200" spc="20" dirty="0">
                <a:solidFill>
                  <a:srgbClr val="585858"/>
                </a:solidFill>
                <a:latin typeface="微软雅黑" panose="020B0503020204020204" charset="-122"/>
                <a:cs typeface="微软雅黑" panose="020B0503020204020204" charset="-122"/>
              </a:rPr>
              <a:t>来</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应</a:t>
            </a:r>
            <a:r>
              <a:rPr sz="1200" spc="10" dirty="0">
                <a:solidFill>
                  <a:srgbClr val="585858"/>
                </a:solidFill>
                <a:latin typeface="微软雅黑" panose="020B0503020204020204" charset="-122"/>
                <a:cs typeface="微软雅黑" panose="020B0503020204020204" charset="-122"/>
              </a:rPr>
              <a:t>用</a:t>
            </a:r>
            <a:r>
              <a:rPr sz="1200" spc="20" dirty="0">
                <a:solidFill>
                  <a:srgbClr val="585858"/>
                </a:solidFill>
                <a:latin typeface="微软雅黑" panose="020B0503020204020204" charset="-122"/>
                <a:cs typeface="微软雅黑" panose="020B0503020204020204" charset="-122"/>
              </a:rPr>
              <a:t>发展</a:t>
            </a:r>
            <a:r>
              <a:rPr sz="1200" spc="10" dirty="0">
                <a:solidFill>
                  <a:srgbClr val="585858"/>
                </a:solidFill>
                <a:latin typeface="微软雅黑" panose="020B0503020204020204" charset="-122"/>
                <a:cs typeface="微软雅黑" panose="020B0503020204020204" charset="-122"/>
              </a:rPr>
              <a:t>将</a:t>
            </a:r>
            <a:r>
              <a:rPr sz="1200" spc="20" dirty="0">
                <a:solidFill>
                  <a:srgbClr val="585858"/>
                </a:solidFill>
                <a:latin typeface="微软雅黑" panose="020B0503020204020204" charset="-122"/>
                <a:cs typeface="微软雅黑" panose="020B0503020204020204" charset="-122"/>
              </a:rPr>
              <a:t>呈</a:t>
            </a:r>
            <a:r>
              <a:rPr sz="1200" spc="10" dirty="0">
                <a:solidFill>
                  <a:srgbClr val="585858"/>
                </a:solidFill>
                <a:latin typeface="微软雅黑" panose="020B0503020204020204" charset="-122"/>
                <a:cs typeface="微软雅黑" panose="020B0503020204020204" charset="-122"/>
              </a:rPr>
              <a:t>现</a:t>
            </a:r>
            <a:r>
              <a:rPr sz="1200" spc="20" dirty="0">
                <a:solidFill>
                  <a:srgbClr val="585858"/>
                </a:solidFill>
                <a:latin typeface="微软雅黑" panose="020B0503020204020204" charset="-122"/>
                <a:cs typeface="微软雅黑" panose="020B0503020204020204" charset="-122"/>
              </a:rPr>
              <a:t>出</a:t>
            </a:r>
            <a:r>
              <a:rPr sz="1200" spc="10" dirty="0">
                <a:solidFill>
                  <a:srgbClr val="585858"/>
                </a:solidFill>
                <a:latin typeface="微软雅黑" panose="020B0503020204020204" charset="-122"/>
                <a:cs typeface="微软雅黑" panose="020B0503020204020204" charset="-122"/>
              </a:rPr>
              <a:t>自</a:t>
            </a:r>
            <a:r>
              <a:rPr sz="1200" spc="20" dirty="0">
                <a:solidFill>
                  <a:srgbClr val="585858"/>
                </a:solidFill>
                <a:latin typeface="微软雅黑" panose="020B0503020204020204" charset="-122"/>
                <a:cs typeface="微软雅黑" panose="020B0503020204020204" charset="-122"/>
              </a:rPr>
              <a:t>动</a:t>
            </a:r>
            <a:r>
              <a:rPr sz="1200" spc="35"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数</a:t>
            </a:r>
            <a:r>
              <a:rPr sz="1200" spc="10" dirty="0">
                <a:solidFill>
                  <a:srgbClr val="585858"/>
                </a:solidFill>
                <a:latin typeface="微软雅黑" panose="020B0503020204020204" charset="-122"/>
                <a:cs typeface="微软雅黑" panose="020B0503020204020204" charset="-122"/>
              </a:rPr>
              <a:t>据</a:t>
            </a:r>
            <a:r>
              <a:rPr sz="1200" spc="25"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一</a:t>
            </a:r>
            <a:r>
              <a:rPr sz="1200" spc="20" dirty="0">
                <a:solidFill>
                  <a:srgbClr val="585858"/>
                </a:solidFill>
                <a:latin typeface="微软雅黑" panose="020B0503020204020204" charset="-122"/>
                <a:cs typeface="微软雅黑" panose="020B0503020204020204" charset="-122"/>
              </a:rPr>
              <a:t>体</a:t>
            </a:r>
            <a:r>
              <a:rPr sz="1200" spc="15" dirty="0">
                <a:solidFill>
                  <a:srgbClr val="585858"/>
                </a:solidFill>
                <a:latin typeface="微软雅黑" panose="020B0503020204020204" charset="-122"/>
                <a:cs typeface="微软雅黑" panose="020B0503020204020204" charset="-122"/>
              </a:rPr>
              <a:t>化</a:t>
            </a:r>
            <a:r>
              <a:rPr sz="1200" spc="20" dirty="0">
                <a:solidFill>
                  <a:srgbClr val="585858"/>
                </a:solidFill>
                <a:latin typeface="微软雅黑" panose="020B0503020204020204" charset="-122"/>
                <a:cs typeface="微软雅黑" panose="020B0503020204020204" charset="-122"/>
              </a:rPr>
              <a:t>、智</a:t>
            </a:r>
            <a:r>
              <a:rPr sz="1200" spc="10" dirty="0">
                <a:solidFill>
                  <a:srgbClr val="585858"/>
                </a:solidFill>
                <a:latin typeface="微软雅黑" panose="020B0503020204020204" charset="-122"/>
                <a:cs typeface="微软雅黑" panose="020B0503020204020204" charset="-122"/>
              </a:rPr>
              <a:t>能</a:t>
            </a:r>
            <a:r>
              <a:rPr sz="1200" spc="20" dirty="0">
                <a:solidFill>
                  <a:srgbClr val="585858"/>
                </a:solidFill>
                <a:latin typeface="微软雅黑" panose="020B0503020204020204" charset="-122"/>
                <a:cs typeface="微软雅黑" panose="020B0503020204020204" charset="-122"/>
              </a:rPr>
              <a:t>化</a:t>
            </a:r>
            <a:r>
              <a:rPr sz="1200" spc="10" dirty="0">
                <a:solidFill>
                  <a:srgbClr val="585858"/>
                </a:solidFill>
                <a:latin typeface="微软雅黑" panose="020B0503020204020204" charset="-122"/>
                <a:cs typeface="微软雅黑" panose="020B0503020204020204" charset="-122"/>
              </a:rPr>
              <a:t>四</a:t>
            </a:r>
            <a:r>
              <a:rPr sz="1200" spc="20" dirty="0">
                <a:solidFill>
                  <a:srgbClr val="585858"/>
                </a:solidFill>
                <a:latin typeface="微软雅黑" panose="020B0503020204020204" charset="-122"/>
                <a:cs typeface="微软雅黑" panose="020B0503020204020204" charset="-122"/>
              </a:rPr>
              <a:t>大趋</a:t>
            </a:r>
            <a:r>
              <a:rPr sz="1200" spc="15" dirty="0">
                <a:solidFill>
                  <a:srgbClr val="585858"/>
                </a:solidFill>
                <a:latin typeface="微软雅黑" panose="020B0503020204020204" charset="-122"/>
                <a:cs typeface="微软雅黑" panose="020B0503020204020204" charset="-122"/>
              </a:rPr>
              <a:t>势</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分</a:t>
            </a:r>
            <a:r>
              <a:rPr sz="1200" spc="20" dirty="0">
                <a:solidFill>
                  <a:srgbClr val="585858"/>
                </a:solidFill>
                <a:latin typeface="微软雅黑" panose="020B0503020204020204" charset="-122"/>
                <a:cs typeface="微软雅黑" panose="020B0503020204020204" charset="-122"/>
              </a:rPr>
              <a:t>别对</a:t>
            </a:r>
            <a:r>
              <a:rPr sz="1200" spc="10" dirty="0">
                <a:solidFill>
                  <a:srgbClr val="585858"/>
                </a:solidFill>
                <a:latin typeface="微软雅黑" panose="020B0503020204020204" charset="-122"/>
                <a:cs typeface="微软雅黑" panose="020B0503020204020204" charset="-122"/>
              </a:rPr>
              <a:t>应</a:t>
            </a:r>
            <a:r>
              <a:rPr sz="1200" spc="20" dirty="0">
                <a:solidFill>
                  <a:srgbClr val="585858"/>
                </a:solidFill>
                <a:latin typeface="微软雅黑" panose="020B0503020204020204" charset="-122"/>
                <a:cs typeface="微软雅黑" panose="020B0503020204020204" charset="-122"/>
              </a:rPr>
              <a:t>目</a:t>
            </a:r>
            <a:r>
              <a:rPr sz="1200" spc="10" dirty="0">
                <a:solidFill>
                  <a:srgbClr val="585858"/>
                </a:solidFill>
                <a:latin typeface="微软雅黑" panose="020B0503020204020204" charset="-122"/>
                <a:cs typeface="微软雅黑" panose="020B0503020204020204" charset="-122"/>
              </a:rPr>
              <a:t>前</a:t>
            </a:r>
            <a:r>
              <a:rPr sz="1200" spc="20" dirty="0">
                <a:solidFill>
                  <a:srgbClr val="585858"/>
                </a:solidFill>
                <a:latin typeface="微软雅黑" panose="020B0503020204020204" charset="-122"/>
                <a:cs typeface="微软雅黑" panose="020B0503020204020204" charset="-122"/>
              </a:rPr>
              <a:t>软件</a:t>
            </a:r>
            <a:r>
              <a:rPr sz="1200" spc="1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发</a:t>
            </a:r>
            <a:r>
              <a:rPr sz="1200" spc="10" dirty="0">
                <a:solidFill>
                  <a:srgbClr val="585858"/>
                </a:solidFill>
                <a:latin typeface="微软雅黑" panose="020B0503020204020204" charset="-122"/>
                <a:cs typeface="微软雅黑" panose="020B0503020204020204" charset="-122"/>
              </a:rPr>
              <a:t>和</a:t>
            </a:r>
            <a:r>
              <a:rPr sz="1200" spc="20" dirty="0">
                <a:solidFill>
                  <a:srgbClr val="585858"/>
                </a:solidFill>
                <a:latin typeface="微软雅黑" panose="020B0503020204020204" charset="-122"/>
                <a:cs typeface="微软雅黑" panose="020B0503020204020204" charset="-122"/>
              </a:rPr>
              <a:t>运维</a:t>
            </a:r>
            <a:r>
              <a:rPr sz="1200" dirty="0">
                <a:solidFill>
                  <a:srgbClr val="585858"/>
                </a:solidFill>
                <a:latin typeface="微软雅黑" panose="020B0503020204020204" charset="-122"/>
                <a:cs typeface="微软雅黑" panose="020B0503020204020204" charset="-122"/>
              </a:rPr>
              <a:t>领 </a:t>
            </a:r>
            <a:r>
              <a:rPr sz="1200" spc="10" dirty="0">
                <a:solidFill>
                  <a:srgbClr val="585858"/>
                </a:solidFill>
                <a:latin typeface="微软雅黑" panose="020B0503020204020204" charset="-122"/>
                <a:cs typeface="微软雅黑" panose="020B0503020204020204" charset="-122"/>
              </a:rPr>
              <a:t>域人工参</a:t>
            </a:r>
            <a:r>
              <a:rPr sz="1200" dirty="0">
                <a:solidFill>
                  <a:srgbClr val="585858"/>
                </a:solidFill>
                <a:latin typeface="微软雅黑" panose="020B0503020204020204" charset="-122"/>
                <a:cs typeface="微软雅黑" panose="020B0503020204020204" charset="-122"/>
              </a:rPr>
              <a:t>与</a:t>
            </a:r>
            <a:r>
              <a:rPr sz="1200" spc="10" dirty="0">
                <a:solidFill>
                  <a:srgbClr val="585858"/>
                </a:solidFill>
                <a:latin typeface="微软雅黑" panose="020B0503020204020204" charset="-122"/>
                <a:cs typeface="微软雅黑" panose="020B0503020204020204" charset="-122"/>
              </a:rPr>
              <a:t>较</a:t>
            </a:r>
            <a:r>
              <a:rPr sz="1200" spc="20" dirty="0">
                <a:solidFill>
                  <a:srgbClr val="585858"/>
                </a:solidFill>
                <a:latin typeface="微软雅黑" panose="020B0503020204020204" charset="-122"/>
                <a:cs typeface="微软雅黑" panose="020B0503020204020204" charset="-122"/>
              </a:rPr>
              <a:t>多</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量化</a:t>
            </a:r>
            <a:r>
              <a:rPr sz="1200" spc="10" dirty="0">
                <a:solidFill>
                  <a:srgbClr val="585858"/>
                </a:solidFill>
                <a:latin typeface="微软雅黑" panose="020B0503020204020204" charset="-122"/>
                <a:cs typeface="微软雅黑" panose="020B0503020204020204" charset="-122"/>
              </a:rPr>
              <a:t>指标不够</a:t>
            </a:r>
            <a:r>
              <a:rPr sz="1200" dirty="0">
                <a:solidFill>
                  <a:srgbClr val="585858"/>
                </a:solidFill>
                <a:latin typeface="微软雅黑" panose="020B0503020204020204" charset="-122"/>
                <a:cs typeface="微软雅黑" panose="020B0503020204020204" charset="-122"/>
              </a:rPr>
              <a:t>清</a:t>
            </a:r>
            <a:r>
              <a:rPr sz="1200" spc="15" dirty="0">
                <a:solidFill>
                  <a:srgbClr val="585858"/>
                </a:solidFill>
                <a:latin typeface="微软雅黑" panose="020B0503020204020204" charset="-122"/>
                <a:cs typeface="微软雅黑" panose="020B0503020204020204" charset="-122"/>
              </a:rPr>
              <a:t>晰、</a:t>
            </a:r>
            <a:r>
              <a:rPr sz="1200" spc="10" dirty="0">
                <a:solidFill>
                  <a:srgbClr val="585858"/>
                </a:solidFill>
                <a:latin typeface="微软雅黑" panose="020B0503020204020204" charset="-122"/>
                <a:cs typeface="微软雅黑" panose="020B0503020204020204" charset="-122"/>
              </a:rPr>
              <a:t>开</a:t>
            </a:r>
            <a:r>
              <a:rPr sz="1200" dirty="0">
                <a:solidFill>
                  <a:srgbClr val="585858"/>
                </a:solidFill>
                <a:latin typeface="微软雅黑" panose="020B0503020204020204" charset="-122"/>
                <a:cs typeface="微软雅黑" panose="020B0503020204020204" charset="-122"/>
              </a:rPr>
              <a:t>发运</a:t>
            </a:r>
            <a:r>
              <a:rPr sz="1200" spc="10" dirty="0">
                <a:solidFill>
                  <a:srgbClr val="585858"/>
                </a:solidFill>
                <a:latin typeface="微软雅黑" panose="020B0503020204020204" charset="-122"/>
                <a:cs typeface="微软雅黑" panose="020B0503020204020204" charset="-122"/>
              </a:rPr>
              <a:t>维链条有</a:t>
            </a:r>
            <a:r>
              <a:rPr sz="1200" dirty="0">
                <a:solidFill>
                  <a:srgbClr val="585858"/>
                </a:solidFill>
                <a:latin typeface="微软雅黑" panose="020B0503020204020204" charset="-122"/>
                <a:cs typeface="微软雅黑" panose="020B0503020204020204" charset="-122"/>
              </a:rPr>
              <a:t>待</a:t>
            </a:r>
            <a:r>
              <a:rPr sz="1200" spc="10" dirty="0">
                <a:solidFill>
                  <a:srgbClr val="585858"/>
                </a:solidFill>
                <a:latin typeface="微软雅黑" panose="020B0503020204020204" charset="-122"/>
                <a:cs typeface="微软雅黑" panose="020B0503020204020204" charset="-122"/>
              </a:rPr>
              <a:t>完善和</a:t>
            </a:r>
            <a:r>
              <a:rPr sz="1200" dirty="0">
                <a:solidFill>
                  <a:srgbClr val="585858"/>
                </a:solidFill>
                <a:latin typeface="微软雅黑" panose="020B0503020204020204" charset="-122"/>
                <a:cs typeface="微软雅黑" panose="020B0503020204020204" charset="-122"/>
              </a:rPr>
              <a:t>智能</a:t>
            </a:r>
            <a:r>
              <a:rPr sz="1200" spc="10" dirty="0">
                <a:solidFill>
                  <a:srgbClr val="585858"/>
                </a:solidFill>
                <a:latin typeface="微软雅黑" panose="020B0503020204020204" charset="-122"/>
                <a:cs typeface="微软雅黑" panose="020B0503020204020204" charset="-122"/>
              </a:rPr>
              <a:t>化程度尚</a:t>
            </a:r>
            <a:r>
              <a:rPr sz="1200" dirty="0">
                <a:solidFill>
                  <a:srgbClr val="585858"/>
                </a:solidFill>
                <a:latin typeface="微软雅黑" panose="020B0503020204020204" charset="-122"/>
                <a:cs typeface="微软雅黑" panose="020B0503020204020204" charset="-122"/>
              </a:rPr>
              <a:t>待</a:t>
            </a:r>
            <a:r>
              <a:rPr sz="1200" spc="10" dirty="0">
                <a:solidFill>
                  <a:srgbClr val="585858"/>
                </a:solidFill>
                <a:latin typeface="微软雅黑" panose="020B0503020204020204" charset="-122"/>
                <a:cs typeface="微软雅黑" panose="020B0503020204020204" charset="-122"/>
              </a:rPr>
              <a:t>提高等</a:t>
            </a:r>
            <a:r>
              <a:rPr sz="1200" dirty="0">
                <a:solidFill>
                  <a:srgbClr val="585858"/>
                </a:solidFill>
                <a:latin typeface="微软雅黑" panose="020B0503020204020204" charset="-122"/>
                <a:cs typeface="微软雅黑" panose="020B0503020204020204" charset="-122"/>
              </a:rPr>
              <a:t>主要</a:t>
            </a:r>
            <a:r>
              <a:rPr sz="1200" spc="10" dirty="0">
                <a:solidFill>
                  <a:srgbClr val="585858"/>
                </a:solidFill>
                <a:latin typeface="微软雅黑" panose="020B0503020204020204" charset="-122"/>
                <a:cs typeface="微软雅黑" panose="020B0503020204020204" charset="-122"/>
              </a:rPr>
              <a:t>问</a:t>
            </a:r>
            <a:r>
              <a:rPr sz="1200" spc="35" dirty="0">
                <a:solidFill>
                  <a:srgbClr val="585858"/>
                </a:solidFill>
                <a:latin typeface="微软雅黑" panose="020B0503020204020204" charset="-122"/>
                <a:cs typeface="微软雅黑" panose="020B0503020204020204" charset="-122"/>
              </a:rPr>
              <a:t>题</a:t>
            </a:r>
            <a:r>
              <a:rPr sz="1200" spc="10" dirty="0">
                <a:solidFill>
                  <a:srgbClr val="585858"/>
                </a:solidFill>
                <a:latin typeface="微软雅黑" panose="020B0503020204020204" charset="-122"/>
                <a:cs typeface="微软雅黑" panose="020B0503020204020204" charset="-122"/>
              </a:rPr>
              <a:t>，最</a:t>
            </a:r>
            <a:r>
              <a:rPr sz="1200" dirty="0">
                <a:solidFill>
                  <a:srgbClr val="585858"/>
                </a:solidFill>
                <a:latin typeface="微软雅黑" panose="020B0503020204020204" charset="-122"/>
                <a:cs typeface="微软雅黑" panose="020B0503020204020204" charset="-122"/>
              </a:rPr>
              <a:t>终</a:t>
            </a:r>
            <a:r>
              <a:rPr sz="1200" spc="10" dirty="0">
                <a:solidFill>
                  <a:srgbClr val="585858"/>
                </a:solidFill>
                <a:latin typeface="微软雅黑" panose="020B0503020204020204" charset="-122"/>
                <a:cs typeface="微软雅黑" panose="020B0503020204020204" charset="-122"/>
              </a:rPr>
              <a:t>目标</a:t>
            </a:r>
            <a:r>
              <a:rPr sz="1200" dirty="0">
                <a:solidFill>
                  <a:srgbClr val="585858"/>
                </a:solidFill>
                <a:latin typeface="微软雅黑" panose="020B0503020204020204" charset="-122"/>
                <a:cs typeface="微软雅黑" panose="020B0503020204020204" charset="-122"/>
              </a:rPr>
              <a:t>是</a:t>
            </a:r>
            <a:r>
              <a:rPr sz="1200" spc="10" dirty="0">
                <a:solidFill>
                  <a:srgbClr val="585858"/>
                </a:solidFill>
                <a:latin typeface="微软雅黑" panose="020B0503020204020204" charset="-122"/>
                <a:cs typeface="微软雅黑" panose="020B0503020204020204" charset="-122"/>
              </a:rPr>
              <a:t>最</a:t>
            </a:r>
            <a:r>
              <a:rPr sz="1200" dirty="0">
                <a:solidFill>
                  <a:srgbClr val="585858"/>
                </a:solidFill>
                <a:latin typeface="微软雅黑" panose="020B0503020204020204" charset="-122"/>
                <a:cs typeface="微软雅黑" panose="020B0503020204020204" charset="-122"/>
              </a:rPr>
              <a:t>大</a:t>
            </a:r>
            <a:r>
              <a:rPr sz="1200" spc="20" dirty="0">
                <a:solidFill>
                  <a:srgbClr val="585858"/>
                </a:solidFill>
                <a:latin typeface="微软雅黑" panose="020B0503020204020204" charset="-122"/>
                <a:cs typeface="微软雅黑" panose="020B0503020204020204" charset="-122"/>
              </a:rPr>
              <a:t>限度</a:t>
            </a:r>
            <a:r>
              <a:rPr sz="1200" dirty="0">
                <a:solidFill>
                  <a:srgbClr val="585858"/>
                </a:solidFill>
                <a:latin typeface="微软雅黑" panose="020B0503020204020204" charset="-122"/>
                <a:cs typeface="微软雅黑" panose="020B0503020204020204" charset="-122"/>
              </a:rPr>
              <a:t>减 少人工对无意义、重复工作的参与并提高软件开发和运维工作的有效</a:t>
            </a:r>
            <a:r>
              <a:rPr sz="1200" spc="5" dirty="0">
                <a:solidFill>
                  <a:srgbClr val="585858"/>
                </a:solidFill>
                <a:latin typeface="微软雅黑" panose="020B0503020204020204" charset="-122"/>
                <a:cs typeface="微软雅黑" panose="020B0503020204020204" charset="-122"/>
              </a:rPr>
              <a:t>性</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marR="212725" algn="ctr">
              <a:lnSpc>
                <a:spcPct val="100000"/>
              </a:lnSpc>
              <a:spcBef>
                <a:spcPts val="1135"/>
              </a:spcBef>
            </a:pPr>
            <a:r>
              <a:rPr sz="1400" b="1" spc="-5" dirty="0">
                <a:solidFill>
                  <a:srgbClr val="404040"/>
                </a:solidFill>
                <a:latin typeface="Arial" panose="020B0604020202020204"/>
                <a:cs typeface="Arial" panose="020B0604020202020204"/>
              </a:rPr>
              <a:t>DevOps</a:t>
            </a:r>
            <a:r>
              <a:rPr sz="1400" b="1" dirty="0">
                <a:solidFill>
                  <a:srgbClr val="404040"/>
                </a:solidFill>
                <a:latin typeface="微软雅黑" panose="020B0503020204020204" charset="-122"/>
                <a:cs typeface="微软雅黑" panose="020B0503020204020204" charset="-122"/>
              </a:rPr>
              <a:t>理念和方法的主要发</a:t>
            </a:r>
            <a:r>
              <a:rPr sz="1400" b="1" spc="-15" dirty="0">
                <a:solidFill>
                  <a:srgbClr val="404040"/>
                </a:solidFill>
                <a:latin typeface="微软雅黑" panose="020B0503020204020204" charset="-122"/>
                <a:cs typeface="微软雅黑" panose="020B0503020204020204" charset="-122"/>
              </a:rPr>
              <a:t>展</a:t>
            </a:r>
            <a:r>
              <a:rPr sz="1400" b="1" dirty="0">
                <a:solidFill>
                  <a:srgbClr val="404040"/>
                </a:solidFill>
                <a:latin typeface="微软雅黑" panose="020B0503020204020204" charset="-122"/>
                <a:cs typeface="微软雅黑" panose="020B0503020204020204" charset="-122"/>
              </a:rPr>
              <a:t>方向</a:t>
            </a:r>
            <a:endParaRPr sz="1400">
              <a:latin typeface="微软雅黑" panose="020B0503020204020204" charset="-122"/>
              <a:cs typeface="微软雅黑" panose="020B0503020204020204" charset="-122"/>
            </a:endParaRPr>
          </a:p>
        </p:txBody>
      </p:sp>
      <p:sp>
        <p:nvSpPr>
          <p:cNvPr id="13" name="object 13"/>
          <p:cNvSpPr txBox="1"/>
          <p:nvPr/>
        </p:nvSpPr>
        <p:spPr>
          <a:xfrm>
            <a:off x="521004" y="4007815"/>
            <a:ext cx="1864995" cy="2506345"/>
          </a:xfrm>
          <a:prstGeom prst="rect">
            <a:avLst/>
          </a:prstGeom>
        </p:spPr>
        <p:txBody>
          <a:bodyPr vert="horz" wrap="square" lIns="0" tIns="150495" rIns="0" bIns="0" rtlCol="0">
            <a:spAutoFit/>
          </a:bodyPr>
          <a:lstStyle/>
          <a:p>
            <a:pPr marL="561975">
              <a:lnSpc>
                <a:spcPct val="100000"/>
              </a:lnSpc>
              <a:spcBef>
                <a:spcPts val="1185"/>
              </a:spcBef>
            </a:pPr>
            <a:r>
              <a:rPr sz="1600" b="1" spc="-10" dirty="0">
                <a:solidFill>
                  <a:srgbClr val="B1D234"/>
                </a:solidFill>
                <a:latin typeface="微软雅黑" panose="020B0503020204020204" charset="-122"/>
                <a:cs typeface="微软雅黑" panose="020B0503020204020204" charset="-122"/>
              </a:rPr>
              <a:t>自动化</a:t>
            </a:r>
            <a:endParaRPr sz="1600">
              <a:latin typeface="微软雅黑" panose="020B0503020204020204" charset="-122"/>
              <a:cs typeface="微软雅黑" panose="020B0503020204020204" charset="-122"/>
            </a:endParaRPr>
          </a:p>
          <a:p>
            <a:pPr marL="12700" marR="140970" algn="just">
              <a:lnSpc>
                <a:spcPct val="120000"/>
              </a:lnSpc>
              <a:spcBef>
                <a:spcPts val="530"/>
              </a:spcBef>
            </a:pPr>
            <a:r>
              <a:rPr sz="1200" spc="20" dirty="0">
                <a:solidFill>
                  <a:srgbClr val="585858"/>
                </a:solidFill>
                <a:latin typeface="微软雅黑" panose="020B0503020204020204" charset="-122"/>
                <a:cs typeface="微软雅黑" panose="020B0503020204020204" charset="-122"/>
              </a:rPr>
              <a:t>尽管自动化</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开发和</a:t>
            </a:r>
            <a:r>
              <a:rPr sz="1200" spc="10"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维 </a:t>
            </a:r>
            <a:r>
              <a:rPr sz="1200" spc="20" dirty="0">
                <a:solidFill>
                  <a:srgbClr val="585858"/>
                </a:solidFill>
                <a:latin typeface="微软雅黑" panose="020B0503020204020204" charset="-122"/>
                <a:cs typeface="微软雅黑" panose="020B0503020204020204" charset="-122"/>
              </a:rPr>
              <a:t>流程在我国</a:t>
            </a:r>
            <a:r>
              <a:rPr sz="1200" spc="10" dirty="0">
                <a:solidFill>
                  <a:srgbClr val="585858"/>
                </a:solidFill>
                <a:latin typeface="微软雅黑" panose="020B0503020204020204" charset="-122"/>
                <a:cs typeface="微软雅黑" panose="020B0503020204020204" charset="-122"/>
              </a:rPr>
              <a:t>已</a:t>
            </a:r>
            <a:r>
              <a:rPr sz="1200" spc="20" dirty="0">
                <a:solidFill>
                  <a:srgbClr val="585858"/>
                </a:solidFill>
                <a:latin typeface="微软雅黑" panose="020B0503020204020204" charset="-122"/>
                <a:cs typeface="微软雅黑" panose="020B0503020204020204" charset="-122"/>
              </a:rPr>
              <a:t>经过多</a:t>
            </a:r>
            <a:r>
              <a:rPr sz="1200" spc="10" dirty="0">
                <a:solidFill>
                  <a:srgbClr val="585858"/>
                </a:solidFill>
                <a:latin typeface="微软雅黑" panose="020B0503020204020204" charset="-122"/>
                <a:cs typeface="微软雅黑" panose="020B0503020204020204" charset="-122"/>
              </a:rPr>
              <a:t>年</a:t>
            </a:r>
            <a:r>
              <a:rPr sz="1200" dirty="0">
                <a:solidFill>
                  <a:srgbClr val="585858"/>
                </a:solidFill>
                <a:latin typeface="微软雅黑" panose="020B0503020204020204" charset="-122"/>
                <a:cs typeface="微软雅黑" panose="020B0503020204020204" charset="-122"/>
              </a:rPr>
              <a:t>沉 </a:t>
            </a:r>
            <a:r>
              <a:rPr sz="1200" spc="35" dirty="0">
                <a:solidFill>
                  <a:srgbClr val="585858"/>
                </a:solidFill>
                <a:latin typeface="微软雅黑" panose="020B0503020204020204" charset="-122"/>
                <a:cs typeface="微软雅黑" panose="020B0503020204020204" charset="-122"/>
              </a:rPr>
              <a:t>淀，目前</a:t>
            </a:r>
            <a:r>
              <a:rPr sz="1200" dirty="0">
                <a:solidFill>
                  <a:srgbClr val="585858"/>
                </a:solidFill>
                <a:latin typeface="Arial" panose="020B0604020202020204"/>
                <a:cs typeface="Arial" panose="020B0604020202020204"/>
              </a:rPr>
              <a:t>I</a:t>
            </a:r>
            <a:r>
              <a:rPr sz="1200" spc="45" dirty="0">
                <a:solidFill>
                  <a:srgbClr val="585858"/>
                </a:solidFill>
                <a:latin typeface="Arial" panose="020B0604020202020204"/>
                <a:cs typeface="Arial" panose="020B0604020202020204"/>
              </a:rPr>
              <a:t>T</a:t>
            </a:r>
            <a:r>
              <a:rPr sz="1200" spc="20" dirty="0">
                <a:solidFill>
                  <a:srgbClr val="585858"/>
                </a:solidFill>
                <a:latin typeface="微软雅黑" panose="020B0503020204020204" charset="-122"/>
                <a:cs typeface="微软雅黑" panose="020B0503020204020204" charset="-122"/>
              </a:rPr>
              <a:t>部</a:t>
            </a:r>
            <a:r>
              <a:rPr sz="1200" spc="30" dirty="0">
                <a:solidFill>
                  <a:srgbClr val="585858"/>
                </a:solidFill>
                <a:latin typeface="微软雅黑" panose="020B0503020204020204" charset="-122"/>
                <a:cs typeface="微软雅黑" panose="020B0503020204020204" charset="-122"/>
              </a:rPr>
              <a:t>门仍有</a:t>
            </a:r>
            <a:r>
              <a:rPr sz="1200" spc="20" dirty="0">
                <a:solidFill>
                  <a:srgbClr val="585858"/>
                </a:solidFill>
                <a:latin typeface="微软雅黑" panose="020B0503020204020204" charset="-122"/>
                <a:cs typeface="微软雅黑" panose="020B0503020204020204" charset="-122"/>
              </a:rPr>
              <a:t>大</a:t>
            </a:r>
            <a:r>
              <a:rPr sz="1200" dirty="0">
                <a:solidFill>
                  <a:srgbClr val="585858"/>
                </a:solidFill>
                <a:latin typeface="微软雅黑" panose="020B0503020204020204" charset="-122"/>
                <a:cs typeface="微软雅黑" panose="020B0503020204020204" charset="-122"/>
              </a:rPr>
              <a:t>量 </a:t>
            </a:r>
            <a:r>
              <a:rPr sz="1200" spc="20" dirty="0">
                <a:solidFill>
                  <a:srgbClr val="585858"/>
                </a:solidFill>
                <a:latin typeface="微软雅黑" panose="020B0503020204020204" charset="-122"/>
                <a:cs typeface="微软雅黑" panose="020B0503020204020204" charset="-122"/>
              </a:rPr>
              <a:t>的任务是通</a:t>
            </a:r>
            <a:r>
              <a:rPr sz="1200" spc="10" dirty="0">
                <a:solidFill>
                  <a:srgbClr val="585858"/>
                </a:solidFill>
                <a:latin typeface="微软雅黑" panose="020B0503020204020204" charset="-122"/>
                <a:cs typeface="微软雅黑" panose="020B0503020204020204" charset="-122"/>
              </a:rPr>
              <a:t>过</a:t>
            </a:r>
            <a:r>
              <a:rPr sz="1200" spc="20" dirty="0">
                <a:solidFill>
                  <a:srgbClr val="585858"/>
                </a:solidFill>
                <a:latin typeface="微软雅黑" panose="020B0503020204020204" charset="-122"/>
                <a:cs typeface="微软雅黑" panose="020B0503020204020204" charset="-122"/>
              </a:rPr>
              <a:t>员工手</a:t>
            </a:r>
            <a:r>
              <a:rPr sz="1200" spc="10" dirty="0">
                <a:solidFill>
                  <a:srgbClr val="585858"/>
                </a:solidFill>
                <a:latin typeface="微软雅黑" panose="020B0503020204020204" charset="-122"/>
                <a:cs typeface="微软雅黑" panose="020B0503020204020204" charset="-122"/>
              </a:rPr>
              <a:t>动</a:t>
            </a:r>
            <a:r>
              <a:rPr sz="1200" dirty="0">
                <a:solidFill>
                  <a:srgbClr val="585858"/>
                </a:solidFill>
                <a:latin typeface="微软雅黑" panose="020B0503020204020204" charset="-122"/>
                <a:cs typeface="微软雅黑" panose="020B0503020204020204" charset="-122"/>
              </a:rPr>
              <a:t>完 </a:t>
            </a:r>
            <a:r>
              <a:rPr sz="1200" spc="155" dirty="0">
                <a:solidFill>
                  <a:srgbClr val="585858"/>
                </a:solidFill>
                <a:latin typeface="微软雅黑" panose="020B0503020204020204" charset="-122"/>
                <a:cs typeface="微软雅黑" panose="020B0503020204020204" charset="-122"/>
              </a:rPr>
              <a:t>成</a:t>
            </a:r>
            <a:r>
              <a:rPr sz="1200" dirty="0">
                <a:solidFill>
                  <a:srgbClr val="585858"/>
                </a:solidFill>
                <a:latin typeface="微软雅黑" panose="020B0503020204020204" charset="-122"/>
                <a:cs typeface="微软雅黑" panose="020B0503020204020204" charset="-122"/>
              </a:rPr>
              <a:t>，</a:t>
            </a:r>
            <a:r>
              <a:rPr sz="1200" spc="-280" dirty="0">
                <a:solidFill>
                  <a:srgbClr val="585858"/>
                </a:solidFill>
                <a:latin typeface="微软雅黑" panose="020B0503020204020204" charset="-122"/>
                <a:cs typeface="微软雅黑" panose="020B0503020204020204" charset="-122"/>
              </a:rPr>
              <a:t> </a:t>
            </a:r>
            <a:r>
              <a:rPr sz="1200" spc="150" dirty="0">
                <a:solidFill>
                  <a:srgbClr val="585858"/>
                </a:solidFill>
                <a:latin typeface="微软雅黑" panose="020B0503020204020204" charset="-122"/>
                <a:cs typeface="微软雅黑" panose="020B0503020204020204" charset="-122"/>
              </a:rPr>
              <a:t>加大了出错的</a:t>
            </a:r>
            <a:r>
              <a:rPr sz="1200" spc="165" dirty="0">
                <a:solidFill>
                  <a:srgbClr val="585858"/>
                </a:solidFill>
                <a:latin typeface="微软雅黑" panose="020B0503020204020204" charset="-122"/>
                <a:cs typeface="微软雅黑" panose="020B0503020204020204" charset="-122"/>
              </a:rPr>
              <a:t>可</a:t>
            </a:r>
            <a:r>
              <a:rPr sz="1200" dirty="0">
                <a:solidFill>
                  <a:srgbClr val="585858"/>
                </a:solidFill>
                <a:latin typeface="微软雅黑" panose="020B0503020204020204" charset="-122"/>
                <a:cs typeface="微软雅黑" panose="020B0503020204020204" charset="-122"/>
              </a:rPr>
              <a:t>能 </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95" dirty="0">
                <a:solidFill>
                  <a:srgbClr val="585858"/>
                </a:solidFill>
                <a:latin typeface="Arial" panose="020B0604020202020204"/>
                <a:cs typeface="Arial" panose="020B0604020202020204"/>
              </a:rPr>
              <a:t>s</a:t>
            </a:r>
            <a:r>
              <a:rPr sz="1200" spc="90" dirty="0">
                <a:solidFill>
                  <a:srgbClr val="585858"/>
                </a:solidFill>
                <a:latin typeface="微软雅黑" panose="020B0503020204020204" charset="-122"/>
                <a:cs typeface="微软雅黑" panose="020B0503020204020204" charset="-122"/>
              </a:rPr>
              <a:t>在未来将通</a:t>
            </a:r>
            <a:r>
              <a:rPr sz="1200" spc="105" dirty="0">
                <a:solidFill>
                  <a:srgbClr val="585858"/>
                </a:solidFill>
                <a:latin typeface="微软雅黑" panose="020B0503020204020204" charset="-122"/>
                <a:cs typeface="微软雅黑" panose="020B0503020204020204" charset="-122"/>
              </a:rPr>
              <a:t>过</a:t>
            </a:r>
            <a:r>
              <a:rPr sz="1200" dirty="0">
                <a:solidFill>
                  <a:srgbClr val="585858"/>
                </a:solidFill>
                <a:latin typeface="微软雅黑" panose="020B0503020204020204" charset="-122"/>
                <a:cs typeface="微软雅黑" panose="020B0503020204020204" charset="-122"/>
              </a:rPr>
              <a:t>与  </a:t>
            </a:r>
            <a:r>
              <a:rPr sz="1200" spc="-5" dirty="0">
                <a:solidFill>
                  <a:srgbClr val="585858"/>
                </a:solidFill>
                <a:latin typeface="Arial" panose="020B0604020202020204"/>
                <a:cs typeface="Arial" panose="020B0604020202020204"/>
              </a:rPr>
              <a:t>R</a:t>
            </a:r>
            <a:r>
              <a:rPr sz="1200" spc="-90" dirty="0">
                <a:solidFill>
                  <a:srgbClr val="585858"/>
                </a:solidFill>
                <a:latin typeface="Arial" panose="020B0604020202020204"/>
                <a:cs typeface="Arial" panose="020B0604020202020204"/>
              </a:rPr>
              <a:t>P</a:t>
            </a:r>
            <a:r>
              <a:rPr sz="1200" spc="25" dirty="0">
                <a:solidFill>
                  <a:srgbClr val="585858"/>
                </a:solidFill>
                <a:latin typeface="Arial" panose="020B0604020202020204"/>
                <a:cs typeface="Arial" panose="020B0604020202020204"/>
              </a:rPr>
              <a:t>A</a:t>
            </a:r>
            <a:r>
              <a:rPr sz="1200" spc="20" dirty="0">
                <a:solidFill>
                  <a:srgbClr val="585858"/>
                </a:solidFill>
                <a:latin typeface="微软雅黑" panose="020B0503020204020204" charset="-122"/>
                <a:cs typeface="微软雅黑" panose="020B0503020204020204" charset="-122"/>
              </a:rPr>
              <a:t>相结合，进一步</a:t>
            </a:r>
            <a:r>
              <a:rPr sz="1200" spc="30" dirty="0">
                <a:solidFill>
                  <a:srgbClr val="585858"/>
                </a:solidFill>
                <a:latin typeface="微软雅黑" panose="020B0503020204020204" charset="-122"/>
                <a:cs typeface="微软雅黑" panose="020B0503020204020204" charset="-122"/>
              </a:rPr>
              <a:t>提</a:t>
            </a:r>
            <a:r>
              <a:rPr sz="1200" dirty="0">
                <a:solidFill>
                  <a:srgbClr val="585858"/>
                </a:solidFill>
                <a:latin typeface="微软雅黑" panose="020B0503020204020204" charset="-122"/>
                <a:cs typeface="微软雅黑" panose="020B0503020204020204" charset="-122"/>
              </a:rPr>
              <a:t>高 开发运维效率</a:t>
            </a:r>
            <a:endParaRPr sz="1200">
              <a:latin typeface="微软雅黑" panose="020B0503020204020204" charset="-122"/>
              <a:cs typeface="微软雅黑" panose="020B0503020204020204" charset="-122"/>
            </a:endParaRPr>
          </a:p>
          <a:p>
            <a:pPr marL="18415">
              <a:lnSpc>
                <a:spcPct val="100000"/>
              </a:lnSpc>
              <a:spcBef>
                <a:spcPts val="1210"/>
              </a:spcBef>
            </a:pPr>
            <a:endParaRPr sz="800">
              <a:latin typeface="微软雅黑" panose="020B0503020204020204" charset="-122"/>
              <a:cs typeface="微软雅黑" panose="020B0503020204020204" charset="-122"/>
            </a:endParaRPr>
          </a:p>
        </p:txBody>
      </p:sp>
      <p:sp>
        <p:nvSpPr>
          <p:cNvPr id="14" name="object 14"/>
          <p:cNvSpPr txBox="1"/>
          <p:nvPr/>
        </p:nvSpPr>
        <p:spPr>
          <a:xfrm>
            <a:off x="4792217" y="4009845"/>
            <a:ext cx="1729739" cy="2447290"/>
          </a:xfrm>
          <a:prstGeom prst="rect">
            <a:avLst/>
          </a:prstGeom>
        </p:spPr>
        <p:txBody>
          <a:bodyPr vert="horz" wrap="square" lIns="0" tIns="148590" rIns="0" bIns="0" rtlCol="0">
            <a:spAutoFit/>
          </a:bodyPr>
          <a:lstStyle/>
          <a:p>
            <a:pPr marL="560070">
              <a:lnSpc>
                <a:spcPct val="100000"/>
              </a:lnSpc>
              <a:spcBef>
                <a:spcPts val="1170"/>
              </a:spcBef>
            </a:pPr>
            <a:r>
              <a:rPr sz="1600" b="1" spc="-10" dirty="0">
                <a:solidFill>
                  <a:srgbClr val="64AE45"/>
                </a:solidFill>
                <a:latin typeface="微软雅黑" panose="020B0503020204020204" charset="-122"/>
                <a:cs typeface="微软雅黑" panose="020B0503020204020204" charset="-122"/>
              </a:rPr>
              <a:t>一体</a:t>
            </a:r>
            <a:r>
              <a:rPr sz="1600" b="1" spc="-5" dirty="0">
                <a:solidFill>
                  <a:srgbClr val="64AE45"/>
                </a:solidFill>
                <a:latin typeface="微软雅黑" panose="020B0503020204020204" charset="-122"/>
                <a:cs typeface="微软雅黑" panose="020B0503020204020204" charset="-122"/>
              </a:rPr>
              <a:t>化</a:t>
            </a:r>
            <a:endParaRPr sz="1600">
              <a:latin typeface="微软雅黑" panose="020B0503020204020204" charset="-122"/>
              <a:cs typeface="微软雅黑" panose="020B0503020204020204" charset="-122"/>
            </a:endParaRPr>
          </a:p>
          <a:p>
            <a:pPr marL="12700" marR="5080" algn="just">
              <a:lnSpc>
                <a:spcPct val="120000"/>
              </a:lnSpc>
              <a:spcBef>
                <a:spcPts val="520"/>
              </a:spcBef>
            </a:pPr>
            <a:r>
              <a:rPr sz="1200" spc="95" dirty="0">
                <a:solidFill>
                  <a:srgbClr val="585858"/>
                </a:solidFill>
                <a:latin typeface="微软雅黑" panose="020B0503020204020204" charset="-122"/>
                <a:cs typeface="微软雅黑" panose="020B0503020204020204" charset="-122"/>
              </a:rPr>
              <a:t>形成一体化的</a:t>
            </a:r>
            <a:r>
              <a:rPr sz="1200" spc="-5" dirty="0">
                <a:solidFill>
                  <a:srgbClr val="585858"/>
                </a:solidFill>
                <a:latin typeface="Arial" panose="020B0604020202020204"/>
                <a:cs typeface="Arial" panose="020B0604020202020204"/>
              </a:rPr>
              <a:t>DevOps</a:t>
            </a:r>
            <a:r>
              <a:rPr sz="1200" spc="-290" dirty="0">
                <a:solidFill>
                  <a:srgbClr val="585858"/>
                </a:solidFill>
                <a:latin typeface="Arial" panose="020B0604020202020204"/>
                <a:cs typeface="Arial" panose="020B0604020202020204"/>
              </a:rPr>
              <a:t> </a:t>
            </a:r>
            <a:r>
              <a:rPr sz="1200" dirty="0">
                <a:solidFill>
                  <a:srgbClr val="585858"/>
                </a:solidFill>
                <a:latin typeface="微软雅黑" panose="020B0503020204020204" charset="-122"/>
                <a:cs typeface="微软雅黑" panose="020B0503020204020204" charset="-122"/>
              </a:rPr>
              <a:t>平 </a:t>
            </a:r>
            <a:r>
              <a:rPr sz="1200" spc="35" dirty="0">
                <a:solidFill>
                  <a:srgbClr val="585858"/>
                </a:solidFill>
                <a:latin typeface="微软雅黑" panose="020B0503020204020204" charset="-122"/>
                <a:cs typeface="微软雅黑" panose="020B0503020204020204" charset="-122"/>
              </a:rPr>
              <a:t>台和工作流更加</a:t>
            </a:r>
            <a:r>
              <a:rPr sz="1200" spc="20" dirty="0">
                <a:solidFill>
                  <a:srgbClr val="585858"/>
                </a:solidFill>
                <a:latin typeface="微软雅黑" panose="020B0503020204020204" charset="-122"/>
                <a:cs typeface="微软雅黑" panose="020B0503020204020204" charset="-122"/>
              </a:rPr>
              <a:t>符</a:t>
            </a:r>
            <a:r>
              <a:rPr sz="1200" spc="35" dirty="0">
                <a:solidFill>
                  <a:srgbClr val="585858"/>
                </a:solidFill>
                <a:latin typeface="微软雅黑" panose="020B0503020204020204" charset="-122"/>
                <a:cs typeface="微软雅黑" panose="020B0503020204020204" charset="-122"/>
              </a:rPr>
              <a:t>合</a:t>
            </a:r>
            <a:r>
              <a:rPr sz="1200" dirty="0">
                <a:solidFill>
                  <a:srgbClr val="585858"/>
                </a:solidFill>
                <a:latin typeface="Arial" panose="020B0604020202020204"/>
                <a:cs typeface="Arial" panose="020B0604020202020204"/>
              </a:rPr>
              <a:t>I</a:t>
            </a:r>
            <a:r>
              <a:rPr sz="1200" spc="30" dirty="0">
                <a:solidFill>
                  <a:srgbClr val="585858"/>
                </a:solidFill>
                <a:latin typeface="Arial" panose="020B0604020202020204"/>
                <a:cs typeface="Arial" panose="020B0604020202020204"/>
              </a:rPr>
              <a:t>T</a:t>
            </a:r>
            <a:r>
              <a:rPr sz="1200" dirty="0">
                <a:solidFill>
                  <a:srgbClr val="585858"/>
                </a:solidFill>
                <a:latin typeface="微软雅黑" panose="020B0503020204020204" charset="-122"/>
                <a:cs typeface="微软雅黑" panose="020B0503020204020204" charset="-122"/>
              </a:rPr>
              <a:t>工 </a:t>
            </a:r>
            <a:r>
              <a:rPr sz="1200" spc="20" dirty="0">
                <a:solidFill>
                  <a:srgbClr val="585858"/>
                </a:solidFill>
                <a:latin typeface="微软雅黑" panose="020B0503020204020204" charset="-122"/>
                <a:cs typeface="微软雅黑" panose="020B0503020204020204" charset="-122"/>
              </a:rPr>
              <a:t>作者的提效</a:t>
            </a:r>
            <a:r>
              <a:rPr sz="1200" spc="5" dirty="0">
                <a:solidFill>
                  <a:srgbClr val="585858"/>
                </a:solidFill>
                <a:latin typeface="微软雅黑" panose="020B0503020204020204" charset="-122"/>
                <a:cs typeface="微软雅黑" panose="020B0503020204020204" charset="-122"/>
              </a:rPr>
              <a:t>需</a:t>
            </a:r>
            <a:r>
              <a:rPr sz="1200" spc="30" dirty="0">
                <a:solidFill>
                  <a:srgbClr val="585858"/>
                </a:solidFill>
                <a:latin typeface="微软雅黑" panose="020B0503020204020204" charset="-122"/>
                <a:cs typeface="微软雅黑" panose="020B0503020204020204" charset="-122"/>
              </a:rPr>
              <a:t>求</a:t>
            </a:r>
            <a:r>
              <a:rPr sz="1200" spc="20" dirty="0">
                <a:solidFill>
                  <a:srgbClr val="585858"/>
                </a:solidFill>
                <a:latin typeface="微软雅黑" panose="020B0503020204020204" charset="-122"/>
                <a:cs typeface="微软雅黑" panose="020B0503020204020204" charset="-122"/>
              </a:rPr>
              <a:t>。目</a:t>
            </a:r>
            <a:r>
              <a:rPr sz="1200" spc="5" dirty="0">
                <a:solidFill>
                  <a:srgbClr val="585858"/>
                </a:solidFill>
                <a:latin typeface="微软雅黑" panose="020B0503020204020204" charset="-122"/>
                <a:cs typeface="微软雅黑" panose="020B0503020204020204" charset="-122"/>
              </a:rPr>
              <a:t>前</a:t>
            </a:r>
            <a:r>
              <a:rPr sz="1200" dirty="0">
                <a:solidFill>
                  <a:srgbClr val="585858"/>
                </a:solidFill>
                <a:latin typeface="微软雅黑" panose="020B0503020204020204" charset="-122"/>
                <a:cs typeface="微软雅黑" panose="020B0503020204020204" charset="-122"/>
              </a:rPr>
              <a:t>在 </a:t>
            </a:r>
            <a:r>
              <a:rPr sz="1200" spc="20" dirty="0">
                <a:solidFill>
                  <a:srgbClr val="585858"/>
                </a:solidFill>
                <a:latin typeface="微软雅黑" panose="020B0503020204020204" charset="-122"/>
                <a:cs typeface="微软雅黑" panose="020B0503020204020204" charset="-122"/>
              </a:rPr>
              <a:t>开发和运维</a:t>
            </a:r>
            <a:r>
              <a:rPr sz="1200" spc="10" dirty="0">
                <a:solidFill>
                  <a:srgbClr val="585858"/>
                </a:solidFill>
                <a:latin typeface="微软雅黑" panose="020B0503020204020204" charset="-122"/>
                <a:cs typeface="微软雅黑" panose="020B0503020204020204" charset="-122"/>
              </a:rPr>
              <a:t>软</a:t>
            </a:r>
            <a:r>
              <a:rPr sz="1200" spc="20" dirty="0">
                <a:solidFill>
                  <a:srgbClr val="585858"/>
                </a:solidFill>
                <a:latin typeface="微软雅黑" panose="020B0503020204020204" charset="-122"/>
                <a:cs typeface="微软雅黑" panose="020B0503020204020204" charset="-122"/>
              </a:rPr>
              <a:t>件市场</a:t>
            </a:r>
            <a:r>
              <a:rPr sz="1200" spc="10" dirty="0">
                <a:solidFill>
                  <a:srgbClr val="585858"/>
                </a:solidFill>
                <a:latin typeface="微软雅黑" panose="020B0503020204020204" charset="-122"/>
                <a:cs typeface="微软雅黑" panose="020B0503020204020204" charset="-122"/>
              </a:rPr>
              <a:t>以</a:t>
            </a:r>
            <a:r>
              <a:rPr sz="1200" dirty="0">
                <a:solidFill>
                  <a:srgbClr val="585858"/>
                </a:solidFill>
                <a:latin typeface="微软雅黑" panose="020B0503020204020204" charset="-122"/>
                <a:cs typeface="微软雅黑" panose="020B0503020204020204" charset="-122"/>
              </a:rPr>
              <a:t>及 </a:t>
            </a:r>
            <a:r>
              <a:rPr sz="1200" spc="20" dirty="0">
                <a:solidFill>
                  <a:srgbClr val="585858"/>
                </a:solidFill>
                <a:latin typeface="微软雅黑" panose="020B0503020204020204" charset="-122"/>
                <a:cs typeface="微软雅黑" panose="020B0503020204020204" charset="-122"/>
              </a:rPr>
              <a:t>相关领域的</a:t>
            </a:r>
            <a:r>
              <a:rPr sz="1200" spc="1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源社区</a:t>
            </a:r>
            <a:r>
              <a:rPr sz="1200" spc="10" dirty="0">
                <a:solidFill>
                  <a:srgbClr val="585858"/>
                </a:solidFill>
                <a:latin typeface="微软雅黑" panose="020B0503020204020204" charset="-122"/>
                <a:cs typeface="微软雅黑" panose="020B0503020204020204" charset="-122"/>
              </a:rPr>
              <a:t>中</a:t>
            </a:r>
            <a:r>
              <a:rPr sz="1200" dirty="0">
                <a:solidFill>
                  <a:srgbClr val="585858"/>
                </a:solidFill>
                <a:latin typeface="微软雅黑" panose="020B0503020204020204" charset="-122"/>
                <a:cs typeface="微软雅黑" panose="020B0503020204020204" charset="-122"/>
              </a:rPr>
              <a:t>已 </a:t>
            </a:r>
            <a:r>
              <a:rPr sz="1200" spc="20" dirty="0">
                <a:solidFill>
                  <a:srgbClr val="585858"/>
                </a:solidFill>
                <a:latin typeface="微软雅黑" panose="020B0503020204020204" charset="-122"/>
                <a:cs typeface="微软雅黑" panose="020B0503020204020204" charset="-122"/>
              </a:rPr>
              <a:t>经存在了大</a:t>
            </a:r>
            <a:r>
              <a:rPr sz="1200" spc="10" dirty="0">
                <a:solidFill>
                  <a:srgbClr val="585858"/>
                </a:solidFill>
                <a:latin typeface="微软雅黑" panose="020B0503020204020204" charset="-122"/>
                <a:cs typeface="微软雅黑" panose="020B0503020204020204" charset="-122"/>
              </a:rPr>
              <a:t>量</a:t>
            </a:r>
            <a:r>
              <a:rPr sz="1200" spc="20" dirty="0">
                <a:solidFill>
                  <a:srgbClr val="585858"/>
                </a:solidFill>
                <a:latin typeface="微软雅黑" panose="020B0503020204020204" charset="-122"/>
                <a:cs typeface="微软雅黑" panose="020B0503020204020204" charset="-122"/>
              </a:rPr>
              <a:t>获得市</a:t>
            </a:r>
            <a:r>
              <a:rPr sz="1200" spc="10" dirty="0">
                <a:solidFill>
                  <a:srgbClr val="585858"/>
                </a:solidFill>
                <a:latin typeface="微软雅黑" panose="020B0503020204020204" charset="-122"/>
                <a:cs typeface="微软雅黑" panose="020B0503020204020204" charset="-122"/>
              </a:rPr>
              <a:t>场</a:t>
            </a:r>
            <a:r>
              <a:rPr sz="1200" dirty="0">
                <a:solidFill>
                  <a:srgbClr val="585858"/>
                </a:solidFill>
                <a:latin typeface="微软雅黑" panose="020B0503020204020204" charset="-122"/>
                <a:cs typeface="微软雅黑" panose="020B0503020204020204" charset="-122"/>
              </a:rPr>
              <a:t>认 </a:t>
            </a:r>
            <a:r>
              <a:rPr sz="1200" spc="20" dirty="0">
                <a:solidFill>
                  <a:srgbClr val="585858"/>
                </a:solidFill>
                <a:latin typeface="微软雅黑" panose="020B0503020204020204" charset="-122"/>
                <a:cs typeface="微软雅黑" panose="020B0503020204020204" charset="-122"/>
              </a:rPr>
              <a:t>可的工</a:t>
            </a:r>
            <a:r>
              <a:rPr sz="1200" spc="25" dirty="0">
                <a:solidFill>
                  <a:srgbClr val="585858"/>
                </a:solidFill>
                <a:latin typeface="微软雅黑" panose="020B0503020204020204" charset="-122"/>
                <a:cs typeface="微软雅黑" panose="020B0503020204020204" charset="-122"/>
              </a:rPr>
              <a:t>具</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然</a:t>
            </a:r>
            <a:r>
              <a:rPr sz="1200" spc="20" dirty="0">
                <a:solidFill>
                  <a:srgbClr val="585858"/>
                </a:solidFill>
                <a:latin typeface="微软雅黑" panose="020B0503020204020204" charset="-122"/>
                <a:cs typeface="微软雅黑" panose="020B0503020204020204" charset="-122"/>
              </a:rPr>
              <a:t>而在过</a:t>
            </a:r>
            <a:r>
              <a:rPr sz="1200" spc="10" dirty="0">
                <a:solidFill>
                  <a:srgbClr val="585858"/>
                </a:solidFill>
                <a:latin typeface="微软雅黑" panose="020B0503020204020204" charset="-122"/>
                <a:cs typeface="微软雅黑" panose="020B0503020204020204" charset="-122"/>
              </a:rPr>
              <a:t>程</a:t>
            </a:r>
            <a:r>
              <a:rPr sz="1200" dirty="0">
                <a:solidFill>
                  <a:srgbClr val="585858"/>
                </a:solidFill>
                <a:latin typeface="微软雅黑" panose="020B0503020204020204" charset="-122"/>
                <a:cs typeface="微软雅黑" panose="020B0503020204020204" charset="-122"/>
              </a:rPr>
              <a:t>衔 </a:t>
            </a:r>
            <a:r>
              <a:rPr sz="1200" spc="20" dirty="0">
                <a:solidFill>
                  <a:srgbClr val="585858"/>
                </a:solidFill>
                <a:latin typeface="微软雅黑" panose="020B0503020204020204" charset="-122"/>
                <a:cs typeface="微软雅黑" panose="020B0503020204020204" charset="-122"/>
              </a:rPr>
              <a:t>接和平台适</a:t>
            </a:r>
            <a:r>
              <a:rPr sz="1200" spc="10" dirty="0">
                <a:solidFill>
                  <a:srgbClr val="585858"/>
                </a:solidFill>
                <a:latin typeface="微软雅黑" panose="020B0503020204020204" charset="-122"/>
                <a:cs typeface="微软雅黑" panose="020B0503020204020204" charset="-122"/>
              </a:rPr>
              <a:t>配</a:t>
            </a:r>
            <a:r>
              <a:rPr sz="1200" spc="20" dirty="0">
                <a:solidFill>
                  <a:srgbClr val="585858"/>
                </a:solidFill>
                <a:latin typeface="微软雅黑" panose="020B0503020204020204" charset="-122"/>
                <a:cs typeface="微软雅黑" panose="020B0503020204020204" charset="-122"/>
              </a:rPr>
              <a:t>方面还</a:t>
            </a:r>
            <a:r>
              <a:rPr sz="1200" spc="10" dirty="0">
                <a:solidFill>
                  <a:srgbClr val="585858"/>
                </a:solidFill>
                <a:latin typeface="微软雅黑" panose="020B0503020204020204" charset="-122"/>
                <a:cs typeface="微软雅黑" panose="020B0503020204020204" charset="-122"/>
              </a:rPr>
              <a:t>有</a:t>
            </a:r>
            <a:r>
              <a:rPr sz="1200" dirty="0">
                <a:solidFill>
                  <a:srgbClr val="585858"/>
                </a:solidFill>
                <a:latin typeface="微软雅黑" panose="020B0503020204020204" charset="-122"/>
                <a:cs typeface="微软雅黑" panose="020B0503020204020204" charset="-122"/>
              </a:rPr>
              <a:t>很 </a:t>
            </a:r>
            <a:r>
              <a:rPr sz="1200" spc="-5" dirty="0">
                <a:solidFill>
                  <a:srgbClr val="585858"/>
                </a:solidFill>
                <a:latin typeface="微软雅黑" panose="020B0503020204020204" charset="-122"/>
                <a:cs typeface="微软雅黑" panose="020B0503020204020204" charset="-122"/>
              </a:rPr>
              <a:t>大提升空间</a:t>
            </a:r>
            <a:endParaRPr sz="1200">
              <a:latin typeface="微软雅黑" panose="020B0503020204020204" charset="-122"/>
              <a:cs typeface="微软雅黑" panose="020B0503020204020204" charset="-122"/>
            </a:endParaRPr>
          </a:p>
        </p:txBody>
      </p:sp>
      <p:sp>
        <p:nvSpPr>
          <p:cNvPr id="15" name="object 15"/>
          <p:cNvSpPr txBox="1"/>
          <p:nvPr/>
        </p:nvSpPr>
        <p:spPr>
          <a:xfrm>
            <a:off x="2625344" y="4009845"/>
            <a:ext cx="1729739" cy="2227580"/>
          </a:xfrm>
          <a:prstGeom prst="rect">
            <a:avLst/>
          </a:prstGeom>
        </p:spPr>
        <p:txBody>
          <a:bodyPr vert="horz" wrap="square" lIns="0" tIns="148590" rIns="0" bIns="0" rtlCol="0">
            <a:spAutoFit/>
          </a:bodyPr>
          <a:lstStyle/>
          <a:p>
            <a:pPr marL="559435">
              <a:lnSpc>
                <a:spcPct val="100000"/>
              </a:lnSpc>
              <a:spcBef>
                <a:spcPts val="1170"/>
              </a:spcBef>
            </a:pPr>
            <a:r>
              <a:rPr sz="1600" b="1" spc="-10" dirty="0">
                <a:solidFill>
                  <a:srgbClr val="8AC53E"/>
                </a:solidFill>
                <a:latin typeface="微软雅黑" panose="020B0503020204020204" charset="-122"/>
                <a:cs typeface="微软雅黑" panose="020B0503020204020204" charset="-122"/>
              </a:rPr>
              <a:t>数据化</a:t>
            </a:r>
            <a:endParaRPr sz="1600">
              <a:latin typeface="微软雅黑" panose="020B0503020204020204" charset="-122"/>
              <a:cs typeface="微软雅黑" panose="020B0503020204020204" charset="-122"/>
            </a:endParaRPr>
          </a:p>
          <a:p>
            <a:pPr marL="12700" marR="5080" algn="just">
              <a:lnSpc>
                <a:spcPct val="120000"/>
              </a:lnSpc>
              <a:spcBef>
                <a:spcPts val="520"/>
              </a:spcBef>
            </a:pPr>
            <a:r>
              <a:rPr sz="1200" spc="95" dirty="0">
                <a:solidFill>
                  <a:srgbClr val="585858"/>
                </a:solidFill>
                <a:latin typeface="微软雅黑" panose="020B0503020204020204" charset="-122"/>
                <a:cs typeface="微软雅黑" panose="020B0503020204020204" charset="-122"/>
              </a:rPr>
              <a:t>随着</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95" dirty="0">
                <a:solidFill>
                  <a:srgbClr val="585858"/>
                </a:solidFill>
                <a:latin typeface="Arial" panose="020B0604020202020204"/>
                <a:cs typeface="Arial" panose="020B0604020202020204"/>
              </a:rPr>
              <a:t>s</a:t>
            </a:r>
            <a:r>
              <a:rPr sz="1200" spc="90" dirty="0">
                <a:solidFill>
                  <a:srgbClr val="585858"/>
                </a:solidFill>
                <a:latin typeface="微软雅黑" panose="020B0503020204020204" charset="-122"/>
                <a:cs typeface="微软雅黑" panose="020B0503020204020204" charset="-122"/>
              </a:rPr>
              <a:t>工具的</a:t>
            </a:r>
            <a:r>
              <a:rPr sz="1200" spc="105" dirty="0">
                <a:solidFill>
                  <a:srgbClr val="585858"/>
                </a:solidFill>
                <a:latin typeface="微软雅黑" panose="020B0503020204020204" charset="-122"/>
                <a:cs typeface="微软雅黑" panose="020B0503020204020204" charset="-122"/>
              </a:rPr>
              <a:t>自</a:t>
            </a:r>
            <a:r>
              <a:rPr sz="1200" dirty="0">
                <a:solidFill>
                  <a:srgbClr val="585858"/>
                </a:solidFill>
                <a:latin typeface="微软雅黑" panose="020B0503020204020204" charset="-122"/>
                <a:cs typeface="微软雅黑" panose="020B0503020204020204" charset="-122"/>
              </a:rPr>
              <a:t>动 </a:t>
            </a:r>
            <a:r>
              <a:rPr sz="1200" spc="35" dirty="0">
                <a:solidFill>
                  <a:srgbClr val="585858"/>
                </a:solidFill>
                <a:latin typeface="微软雅黑" panose="020B0503020204020204" charset="-122"/>
                <a:cs typeface="微软雅黑" panose="020B0503020204020204" charset="-122"/>
              </a:rPr>
              <a:t>化升级，</a:t>
            </a:r>
            <a:r>
              <a:rPr sz="1200" spc="30" dirty="0">
                <a:solidFill>
                  <a:srgbClr val="585858"/>
                </a:solidFill>
                <a:latin typeface="微软雅黑" panose="020B0503020204020204" charset="-122"/>
                <a:cs typeface="微软雅黑" panose="020B0503020204020204" charset="-122"/>
              </a:rPr>
              <a:t>企业将</a:t>
            </a:r>
            <a:r>
              <a:rPr sz="1200" spc="20" dirty="0">
                <a:solidFill>
                  <a:srgbClr val="585858"/>
                </a:solidFill>
                <a:latin typeface="微软雅黑" panose="020B0503020204020204" charset="-122"/>
                <a:cs typeface="微软雅黑" panose="020B0503020204020204" charset="-122"/>
              </a:rPr>
              <a:t>能够</a:t>
            </a:r>
            <a:r>
              <a:rPr sz="1200" spc="40" dirty="0">
                <a:solidFill>
                  <a:srgbClr val="585858"/>
                </a:solidFill>
                <a:latin typeface="微软雅黑" panose="020B0503020204020204" charset="-122"/>
                <a:cs typeface="微软雅黑" panose="020B0503020204020204" charset="-122"/>
              </a:rPr>
              <a:t>从</a:t>
            </a:r>
            <a:r>
              <a:rPr sz="1200" dirty="0">
                <a:solidFill>
                  <a:srgbClr val="585858"/>
                </a:solidFill>
                <a:latin typeface="Arial" panose="020B0604020202020204"/>
                <a:cs typeface="Arial" panose="020B0604020202020204"/>
              </a:rPr>
              <a:t>IT </a:t>
            </a:r>
            <a:r>
              <a:rPr sz="1200" spc="20" dirty="0">
                <a:solidFill>
                  <a:srgbClr val="585858"/>
                </a:solidFill>
                <a:latin typeface="微软雅黑" panose="020B0503020204020204" charset="-122"/>
                <a:cs typeface="微软雅黑" panose="020B0503020204020204" charset="-122"/>
              </a:rPr>
              <a:t>开发和运维</a:t>
            </a:r>
            <a:r>
              <a:rPr sz="1200" spc="5" dirty="0">
                <a:solidFill>
                  <a:srgbClr val="585858"/>
                </a:solidFill>
                <a:latin typeface="微软雅黑" panose="020B0503020204020204" charset="-122"/>
                <a:cs typeface="微软雅黑" panose="020B0503020204020204" charset="-122"/>
              </a:rPr>
              <a:t>过</a:t>
            </a:r>
            <a:r>
              <a:rPr sz="1200" spc="20" dirty="0">
                <a:solidFill>
                  <a:srgbClr val="585858"/>
                </a:solidFill>
                <a:latin typeface="微软雅黑" panose="020B0503020204020204" charset="-122"/>
                <a:cs typeface="微软雅黑" panose="020B0503020204020204" charset="-122"/>
              </a:rPr>
              <a:t>程中收</a:t>
            </a:r>
            <a:r>
              <a:rPr sz="1200" spc="5" dirty="0">
                <a:solidFill>
                  <a:srgbClr val="585858"/>
                </a:solidFill>
                <a:latin typeface="微软雅黑" panose="020B0503020204020204" charset="-122"/>
                <a:cs typeface="微软雅黑" panose="020B0503020204020204" charset="-122"/>
              </a:rPr>
              <a:t>集</a:t>
            </a:r>
            <a:r>
              <a:rPr sz="1200" dirty="0">
                <a:solidFill>
                  <a:srgbClr val="585858"/>
                </a:solidFill>
                <a:latin typeface="微软雅黑" panose="020B0503020204020204" charset="-122"/>
                <a:cs typeface="微软雅黑" panose="020B0503020204020204" charset="-122"/>
              </a:rPr>
              <a:t>到 </a:t>
            </a:r>
            <a:r>
              <a:rPr sz="1200" spc="20" dirty="0">
                <a:solidFill>
                  <a:srgbClr val="585858"/>
                </a:solidFill>
                <a:latin typeface="微软雅黑" panose="020B0503020204020204" charset="-122"/>
                <a:cs typeface="微软雅黑" panose="020B0503020204020204" charset="-122"/>
              </a:rPr>
              <a:t>更多一线数</a:t>
            </a:r>
            <a:r>
              <a:rPr sz="1200" spc="10" dirty="0">
                <a:solidFill>
                  <a:srgbClr val="585858"/>
                </a:solidFill>
                <a:latin typeface="微软雅黑" panose="020B0503020204020204" charset="-122"/>
                <a:cs typeface="微软雅黑" panose="020B0503020204020204" charset="-122"/>
              </a:rPr>
              <a:t>据</a:t>
            </a:r>
            <a:r>
              <a:rPr sz="1200" spc="20" dirty="0">
                <a:solidFill>
                  <a:srgbClr val="585858"/>
                </a:solidFill>
                <a:latin typeface="微软雅黑" panose="020B0503020204020204" charset="-122"/>
                <a:cs typeface="微软雅黑" panose="020B0503020204020204" charset="-122"/>
              </a:rPr>
              <a:t>，通过</a:t>
            </a:r>
            <a:r>
              <a:rPr sz="1200" spc="10" dirty="0">
                <a:solidFill>
                  <a:srgbClr val="585858"/>
                </a:solidFill>
                <a:latin typeface="微软雅黑" panose="020B0503020204020204" charset="-122"/>
                <a:cs typeface="微软雅黑" panose="020B0503020204020204" charset="-122"/>
              </a:rPr>
              <a:t>整</a:t>
            </a:r>
            <a:r>
              <a:rPr sz="1200" dirty="0">
                <a:solidFill>
                  <a:srgbClr val="585858"/>
                </a:solidFill>
                <a:latin typeface="微软雅黑" panose="020B0503020204020204" charset="-122"/>
                <a:cs typeface="微软雅黑" panose="020B0503020204020204" charset="-122"/>
              </a:rPr>
              <a:t>理 </a:t>
            </a:r>
            <a:r>
              <a:rPr sz="1200" spc="35" dirty="0">
                <a:solidFill>
                  <a:srgbClr val="585858"/>
                </a:solidFill>
                <a:latin typeface="微软雅黑" panose="020B0503020204020204" charset="-122"/>
                <a:cs typeface="微软雅黑" panose="020B0503020204020204" charset="-122"/>
              </a:rPr>
              <a:t>和分析生成指导</a:t>
            </a:r>
            <a:r>
              <a:rPr sz="1200" spc="20" dirty="0">
                <a:solidFill>
                  <a:srgbClr val="585858"/>
                </a:solidFill>
                <a:latin typeface="微软雅黑" panose="020B0503020204020204" charset="-122"/>
                <a:cs typeface="微软雅黑" panose="020B0503020204020204" charset="-122"/>
              </a:rPr>
              <a:t>未</a:t>
            </a:r>
            <a:r>
              <a:rPr sz="1200" spc="35" dirty="0">
                <a:solidFill>
                  <a:srgbClr val="585858"/>
                </a:solidFill>
                <a:latin typeface="微软雅黑" panose="020B0503020204020204" charset="-122"/>
                <a:cs typeface="微软雅黑" panose="020B0503020204020204" charset="-122"/>
              </a:rPr>
              <a:t>来</a:t>
            </a:r>
            <a:r>
              <a:rPr sz="1200" dirty="0">
                <a:solidFill>
                  <a:srgbClr val="585858"/>
                </a:solidFill>
                <a:latin typeface="Arial" panose="020B0604020202020204"/>
                <a:cs typeface="Arial" panose="020B0604020202020204"/>
              </a:rPr>
              <a:t>I</a:t>
            </a:r>
            <a:r>
              <a:rPr sz="1200" spc="30" dirty="0">
                <a:solidFill>
                  <a:srgbClr val="585858"/>
                </a:solidFill>
                <a:latin typeface="Arial" panose="020B0604020202020204"/>
                <a:cs typeface="Arial" panose="020B0604020202020204"/>
              </a:rPr>
              <a:t>T</a:t>
            </a:r>
            <a:r>
              <a:rPr sz="1200" dirty="0">
                <a:solidFill>
                  <a:srgbClr val="585858"/>
                </a:solidFill>
                <a:latin typeface="微软雅黑" panose="020B0503020204020204" charset="-122"/>
                <a:cs typeface="微软雅黑" panose="020B0503020204020204" charset="-122"/>
              </a:rPr>
              <a:t>工 </a:t>
            </a:r>
            <a:r>
              <a:rPr sz="1200" spc="20" dirty="0">
                <a:solidFill>
                  <a:srgbClr val="585858"/>
                </a:solidFill>
                <a:latin typeface="微软雅黑" panose="020B0503020204020204" charset="-122"/>
                <a:cs typeface="微软雅黑" panose="020B0503020204020204" charset="-122"/>
              </a:rPr>
              <a:t>作的有效信</a:t>
            </a:r>
            <a:r>
              <a:rPr sz="1200" spc="10" dirty="0">
                <a:solidFill>
                  <a:srgbClr val="585858"/>
                </a:solidFill>
                <a:latin typeface="微软雅黑" panose="020B0503020204020204" charset="-122"/>
                <a:cs typeface="微软雅黑" panose="020B0503020204020204" charset="-122"/>
              </a:rPr>
              <a:t>息</a:t>
            </a:r>
            <a:r>
              <a:rPr sz="1200" spc="20" dirty="0">
                <a:solidFill>
                  <a:srgbClr val="585858"/>
                </a:solidFill>
                <a:latin typeface="微软雅黑" panose="020B0503020204020204" charset="-122"/>
                <a:cs typeface="微软雅黑" panose="020B0503020204020204" charset="-122"/>
              </a:rPr>
              <a:t>，形成</a:t>
            </a:r>
            <a:r>
              <a:rPr sz="1200" spc="10" dirty="0">
                <a:solidFill>
                  <a:srgbClr val="585858"/>
                </a:solidFill>
                <a:latin typeface="微软雅黑" panose="020B0503020204020204" charset="-122"/>
                <a:cs typeface="微软雅黑" panose="020B0503020204020204" charset="-122"/>
              </a:rPr>
              <a:t>开</a:t>
            </a:r>
            <a:r>
              <a:rPr sz="1200" dirty="0">
                <a:solidFill>
                  <a:srgbClr val="585858"/>
                </a:solidFill>
                <a:latin typeface="微软雅黑" panose="020B0503020204020204" charset="-122"/>
                <a:cs typeface="微软雅黑" panose="020B0503020204020204" charset="-122"/>
              </a:rPr>
              <a:t>发</a:t>
            </a:r>
            <a:endParaRPr sz="1200">
              <a:latin typeface="微软雅黑" panose="020B0503020204020204" charset="-122"/>
              <a:cs typeface="微软雅黑" panose="020B0503020204020204" charset="-122"/>
            </a:endParaRPr>
          </a:p>
          <a:p>
            <a:pPr marL="12700" marR="5715">
              <a:lnSpc>
                <a:spcPct val="120000"/>
              </a:lnSpc>
            </a:pPr>
            <a:r>
              <a:rPr sz="1200" spc="55" dirty="0">
                <a:solidFill>
                  <a:srgbClr val="585858"/>
                </a:solidFill>
                <a:latin typeface="Arial" panose="020B0604020202020204"/>
                <a:cs typeface="Arial" panose="020B0604020202020204"/>
              </a:rPr>
              <a:t>-</a:t>
            </a:r>
            <a:r>
              <a:rPr sz="1200" spc="60" dirty="0">
                <a:solidFill>
                  <a:srgbClr val="585858"/>
                </a:solidFill>
                <a:latin typeface="微软雅黑" panose="020B0503020204020204" charset="-122"/>
                <a:cs typeface="微软雅黑" panose="020B0503020204020204" charset="-122"/>
              </a:rPr>
              <a:t>数据</a:t>
            </a:r>
            <a:r>
              <a:rPr sz="1200" spc="55" dirty="0">
                <a:solidFill>
                  <a:srgbClr val="585858"/>
                </a:solidFill>
                <a:latin typeface="Arial" panose="020B0604020202020204"/>
                <a:cs typeface="Arial" panose="020B0604020202020204"/>
              </a:rPr>
              <a:t>-</a:t>
            </a:r>
            <a:r>
              <a:rPr sz="1200" spc="55" dirty="0">
                <a:solidFill>
                  <a:srgbClr val="585858"/>
                </a:solidFill>
                <a:latin typeface="微软雅黑" panose="020B0503020204020204" charset="-122"/>
                <a:cs typeface="微软雅黑" panose="020B0503020204020204" charset="-122"/>
              </a:rPr>
              <a:t>开</a:t>
            </a:r>
            <a:r>
              <a:rPr sz="1200" spc="45" dirty="0">
                <a:solidFill>
                  <a:srgbClr val="585858"/>
                </a:solidFill>
                <a:latin typeface="微软雅黑" panose="020B0503020204020204" charset="-122"/>
                <a:cs typeface="微软雅黑" panose="020B0503020204020204" charset="-122"/>
              </a:rPr>
              <a:t>发</a:t>
            </a:r>
            <a:r>
              <a:rPr sz="1200" spc="55" dirty="0">
                <a:solidFill>
                  <a:srgbClr val="585858"/>
                </a:solidFill>
                <a:latin typeface="微软雅黑" panose="020B0503020204020204" charset="-122"/>
                <a:cs typeface="微软雅黑" panose="020B0503020204020204" charset="-122"/>
              </a:rPr>
              <a:t>效</a:t>
            </a:r>
            <a:r>
              <a:rPr sz="1200" spc="45" dirty="0">
                <a:solidFill>
                  <a:srgbClr val="585858"/>
                </a:solidFill>
                <a:latin typeface="微软雅黑" panose="020B0503020204020204" charset="-122"/>
                <a:cs typeface="微软雅黑" panose="020B0503020204020204" charset="-122"/>
              </a:rPr>
              <a:t>能</a:t>
            </a:r>
            <a:r>
              <a:rPr sz="1200" spc="55" dirty="0">
                <a:solidFill>
                  <a:srgbClr val="585858"/>
                </a:solidFill>
                <a:latin typeface="微软雅黑" panose="020B0503020204020204" charset="-122"/>
                <a:cs typeface="微软雅黑" panose="020B0503020204020204" charset="-122"/>
              </a:rPr>
              <a:t>提升</a:t>
            </a:r>
            <a:r>
              <a:rPr sz="1200" spc="45"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工 作闭环</a:t>
            </a:r>
            <a:endParaRPr sz="1200">
              <a:latin typeface="微软雅黑" panose="020B0503020204020204" charset="-122"/>
              <a:cs typeface="微软雅黑" panose="020B0503020204020204" charset="-122"/>
            </a:endParaRPr>
          </a:p>
        </p:txBody>
      </p:sp>
      <p:sp>
        <p:nvSpPr>
          <p:cNvPr id="16" name="object 16"/>
          <p:cNvSpPr/>
          <p:nvPr/>
        </p:nvSpPr>
        <p:spPr>
          <a:xfrm>
            <a:off x="7257288" y="3154679"/>
            <a:ext cx="946785" cy="946785"/>
          </a:xfrm>
          <a:custGeom>
            <a:avLst/>
            <a:gdLst/>
            <a:ahLst/>
            <a:cxnLst/>
            <a:rect l="l" t="t" r="r" b="b"/>
            <a:pathLst>
              <a:path w="946784" h="946785">
                <a:moveTo>
                  <a:pt x="473201" y="0"/>
                </a:moveTo>
                <a:lnTo>
                  <a:pt x="424815" y="2442"/>
                </a:lnTo>
                <a:lnTo>
                  <a:pt x="377828" y="9612"/>
                </a:lnTo>
                <a:lnTo>
                  <a:pt x="332477" y="21272"/>
                </a:lnTo>
                <a:lnTo>
                  <a:pt x="289000" y="37183"/>
                </a:lnTo>
                <a:lnTo>
                  <a:pt x="247635" y="57108"/>
                </a:lnTo>
                <a:lnTo>
                  <a:pt x="208619" y="80809"/>
                </a:lnTo>
                <a:lnTo>
                  <a:pt x="172191" y="108048"/>
                </a:lnTo>
                <a:lnTo>
                  <a:pt x="138588" y="138588"/>
                </a:lnTo>
                <a:lnTo>
                  <a:pt x="108048" y="172191"/>
                </a:lnTo>
                <a:lnTo>
                  <a:pt x="80809" y="208619"/>
                </a:lnTo>
                <a:lnTo>
                  <a:pt x="57108" y="247635"/>
                </a:lnTo>
                <a:lnTo>
                  <a:pt x="37183" y="289000"/>
                </a:lnTo>
                <a:lnTo>
                  <a:pt x="21272" y="332477"/>
                </a:lnTo>
                <a:lnTo>
                  <a:pt x="9612" y="377828"/>
                </a:lnTo>
                <a:lnTo>
                  <a:pt x="2442" y="424815"/>
                </a:lnTo>
                <a:lnTo>
                  <a:pt x="0" y="473202"/>
                </a:lnTo>
                <a:lnTo>
                  <a:pt x="2442" y="521588"/>
                </a:lnTo>
                <a:lnTo>
                  <a:pt x="9612" y="568575"/>
                </a:lnTo>
                <a:lnTo>
                  <a:pt x="21272" y="613926"/>
                </a:lnTo>
                <a:lnTo>
                  <a:pt x="37183" y="657403"/>
                </a:lnTo>
                <a:lnTo>
                  <a:pt x="57108" y="698768"/>
                </a:lnTo>
                <a:lnTo>
                  <a:pt x="80809" y="737784"/>
                </a:lnTo>
                <a:lnTo>
                  <a:pt x="108048" y="774212"/>
                </a:lnTo>
                <a:lnTo>
                  <a:pt x="138588" y="807815"/>
                </a:lnTo>
                <a:lnTo>
                  <a:pt x="172191" y="838355"/>
                </a:lnTo>
                <a:lnTo>
                  <a:pt x="208619" y="865594"/>
                </a:lnTo>
                <a:lnTo>
                  <a:pt x="247635" y="889295"/>
                </a:lnTo>
                <a:lnTo>
                  <a:pt x="289000" y="909220"/>
                </a:lnTo>
                <a:lnTo>
                  <a:pt x="332477" y="925131"/>
                </a:lnTo>
                <a:lnTo>
                  <a:pt x="377828" y="936791"/>
                </a:lnTo>
                <a:lnTo>
                  <a:pt x="424815" y="943961"/>
                </a:lnTo>
                <a:lnTo>
                  <a:pt x="473201" y="946404"/>
                </a:lnTo>
                <a:lnTo>
                  <a:pt x="521588" y="943961"/>
                </a:lnTo>
                <a:lnTo>
                  <a:pt x="568575" y="936791"/>
                </a:lnTo>
                <a:lnTo>
                  <a:pt x="613926" y="925131"/>
                </a:lnTo>
                <a:lnTo>
                  <a:pt x="657403" y="909220"/>
                </a:lnTo>
                <a:lnTo>
                  <a:pt x="698768" y="889295"/>
                </a:lnTo>
                <a:lnTo>
                  <a:pt x="737784" y="865594"/>
                </a:lnTo>
                <a:lnTo>
                  <a:pt x="774212" y="838355"/>
                </a:lnTo>
                <a:lnTo>
                  <a:pt x="807815" y="807815"/>
                </a:lnTo>
                <a:lnTo>
                  <a:pt x="838355" y="774212"/>
                </a:lnTo>
                <a:lnTo>
                  <a:pt x="865594" y="737784"/>
                </a:lnTo>
                <a:lnTo>
                  <a:pt x="889295" y="698768"/>
                </a:lnTo>
                <a:lnTo>
                  <a:pt x="909220" y="657403"/>
                </a:lnTo>
                <a:lnTo>
                  <a:pt x="925131" y="613926"/>
                </a:lnTo>
                <a:lnTo>
                  <a:pt x="936791" y="568575"/>
                </a:lnTo>
                <a:lnTo>
                  <a:pt x="943961" y="521588"/>
                </a:lnTo>
                <a:lnTo>
                  <a:pt x="946403" y="473202"/>
                </a:lnTo>
                <a:lnTo>
                  <a:pt x="943961" y="424815"/>
                </a:lnTo>
                <a:lnTo>
                  <a:pt x="936791" y="377828"/>
                </a:lnTo>
                <a:lnTo>
                  <a:pt x="925131" y="332477"/>
                </a:lnTo>
                <a:lnTo>
                  <a:pt x="909220" y="289000"/>
                </a:lnTo>
                <a:lnTo>
                  <a:pt x="889295" y="247635"/>
                </a:lnTo>
                <a:lnTo>
                  <a:pt x="865594" y="208619"/>
                </a:lnTo>
                <a:lnTo>
                  <a:pt x="838355" y="172191"/>
                </a:lnTo>
                <a:lnTo>
                  <a:pt x="807815" y="138588"/>
                </a:lnTo>
                <a:lnTo>
                  <a:pt x="774212" y="108048"/>
                </a:lnTo>
                <a:lnTo>
                  <a:pt x="737784" y="80809"/>
                </a:lnTo>
                <a:lnTo>
                  <a:pt x="698768" y="57108"/>
                </a:lnTo>
                <a:lnTo>
                  <a:pt x="657403" y="37183"/>
                </a:lnTo>
                <a:lnTo>
                  <a:pt x="613926" y="21272"/>
                </a:lnTo>
                <a:lnTo>
                  <a:pt x="568575" y="9612"/>
                </a:lnTo>
                <a:lnTo>
                  <a:pt x="521588" y="2442"/>
                </a:lnTo>
                <a:lnTo>
                  <a:pt x="473201" y="0"/>
                </a:lnTo>
                <a:close/>
              </a:path>
            </a:pathLst>
          </a:custGeom>
          <a:solidFill>
            <a:srgbClr val="1EC7F3"/>
          </a:solidFill>
        </p:spPr>
        <p:txBody>
          <a:bodyPr wrap="square" lIns="0" tIns="0" rIns="0" bIns="0" rtlCol="0"/>
          <a:lstStyle/>
          <a:p/>
        </p:txBody>
      </p:sp>
      <p:sp>
        <p:nvSpPr>
          <p:cNvPr id="17" name="object 17"/>
          <p:cNvSpPr/>
          <p:nvPr/>
        </p:nvSpPr>
        <p:spPr>
          <a:xfrm>
            <a:off x="7517766" y="3444254"/>
            <a:ext cx="427990" cy="364490"/>
          </a:xfrm>
          <a:custGeom>
            <a:avLst/>
            <a:gdLst/>
            <a:ahLst/>
            <a:cxnLst/>
            <a:rect l="l" t="t" r="r" b="b"/>
            <a:pathLst>
              <a:path w="427990" h="364489">
                <a:moveTo>
                  <a:pt x="170108" y="5079"/>
                </a:moveTo>
                <a:lnTo>
                  <a:pt x="155565" y="5079"/>
                </a:lnTo>
                <a:lnTo>
                  <a:pt x="141222" y="7619"/>
                </a:lnTo>
                <a:lnTo>
                  <a:pt x="127640" y="13969"/>
                </a:lnTo>
                <a:lnTo>
                  <a:pt x="116013" y="22859"/>
                </a:lnTo>
                <a:lnTo>
                  <a:pt x="106694" y="34289"/>
                </a:lnTo>
                <a:lnTo>
                  <a:pt x="100032" y="46989"/>
                </a:lnTo>
                <a:lnTo>
                  <a:pt x="96288" y="46989"/>
                </a:lnTo>
                <a:lnTo>
                  <a:pt x="71438" y="52069"/>
                </a:lnTo>
                <a:lnTo>
                  <a:pt x="51153" y="66039"/>
                </a:lnTo>
                <a:lnTo>
                  <a:pt x="37386" y="86359"/>
                </a:lnTo>
                <a:lnTo>
                  <a:pt x="32096" y="110489"/>
                </a:lnTo>
                <a:lnTo>
                  <a:pt x="32096" y="114299"/>
                </a:lnTo>
                <a:lnTo>
                  <a:pt x="17828" y="124459"/>
                </a:lnTo>
                <a:lnTo>
                  <a:pt x="7422" y="138429"/>
                </a:lnTo>
                <a:lnTo>
                  <a:pt x="1328" y="154939"/>
                </a:lnTo>
                <a:lnTo>
                  <a:pt x="0" y="173989"/>
                </a:lnTo>
                <a:lnTo>
                  <a:pt x="6452" y="196849"/>
                </a:lnTo>
                <a:lnTo>
                  <a:pt x="21129" y="215899"/>
                </a:lnTo>
                <a:lnTo>
                  <a:pt x="41825" y="228599"/>
                </a:lnTo>
                <a:lnTo>
                  <a:pt x="66331" y="232409"/>
                </a:lnTo>
                <a:lnTo>
                  <a:pt x="149246" y="232409"/>
                </a:lnTo>
                <a:lnTo>
                  <a:pt x="174179" y="237489"/>
                </a:lnTo>
                <a:lnTo>
                  <a:pt x="194648" y="251459"/>
                </a:lnTo>
                <a:lnTo>
                  <a:pt x="208599" y="271779"/>
                </a:lnTo>
                <a:lnTo>
                  <a:pt x="213973" y="295909"/>
                </a:lnTo>
                <a:lnTo>
                  <a:pt x="213973" y="364489"/>
                </a:lnTo>
                <a:lnTo>
                  <a:pt x="256233" y="364489"/>
                </a:lnTo>
                <a:lnTo>
                  <a:pt x="256355" y="295909"/>
                </a:lnTo>
                <a:lnTo>
                  <a:pt x="269606" y="248919"/>
                </a:lnTo>
                <a:lnTo>
                  <a:pt x="303775" y="220979"/>
                </a:lnTo>
                <a:lnTo>
                  <a:pt x="309191" y="215899"/>
                </a:lnTo>
                <a:lnTo>
                  <a:pt x="314206" y="212089"/>
                </a:lnTo>
                <a:lnTo>
                  <a:pt x="316513" y="209549"/>
                </a:lnTo>
                <a:lnTo>
                  <a:pt x="68471" y="209549"/>
                </a:lnTo>
                <a:lnTo>
                  <a:pt x="63657" y="204469"/>
                </a:lnTo>
                <a:lnTo>
                  <a:pt x="63657" y="199389"/>
                </a:lnTo>
                <a:lnTo>
                  <a:pt x="65629" y="184149"/>
                </a:lnTo>
                <a:lnTo>
                  <a:pt x="70611" y="170179"/>
                </a:lnTo>
                <a:lnTo>
                  <a:pt x="78401" y="157479"/>
                </a:lnTo>
                <a:lnTo>
                  <a:pt x="88798" y="147319"/>
                </a:lnTo>
                <a:lnTo>
                  <a:pt x="79404" y="144779"/>
                </a:lnTo>
                <a:lnTo>
                  <a:pt x="70611" y="140969"/>
                </a:lnTo>
                <a:lnTo>
                  <a:pt x="62620" y="137159"/>
                </a:lnTo>
                <a:lnTo>
                  <a:pt x="55633" y="129539"/>
                </a:lnTo>
                <a:lnTo>
                  <a:pt x="51888" y="125729"/>
                </a:lnTo>
                <a:lnTo>
                  <a:pt x="52958" y="119379"/>
                </a:lnTo>
                <a:lnTo>
                  <a:pt x="61517" y="111759"/>
                </a:lnTo>
                <a:lnTo>
                  <a:pt x="149747" y="111759"/>
                </a:lnTo>
                <a:lnTo>
                  <a:pt x="155130" y="107949"/>
                </a:lnTo>
                <a:lnTo>
                  <a:pt x="118755" y="74929"/>
                </a:lnTo>
                <a:lnTo>
                  <a:pt x="115545" y="68579"/>
                </a:lnTo>
                <a:lnTo>
                  <a:pt x="117685" y="62229"/>
                </a:lnTo>
                <a:lnTo>
                  <a:pt x="122499" y="59689"/>
                </a:lnTo>
                <a:lnTo>
                  <a:pt x="127849" y="57149"/>
                </a:lnTo>
                <a:lnTo>
                  <a:pt x="224276" y="57149"/>
                </a:lnTo>
                <a:lnTo>
                  <a:pt x="223686" y="48259"/>
                </a:lnTo>
                <a:lnTo>
                  <a:pt x="223602" y="40639"/>
                </a:lnTo>
                <a:lnTo>
                  <a:pt x="228951" y="36829"/>
                </a:lnTo>
                <a:lnTo>
                  <a:pt x="346247" y="36829"/>
                </a:lnTo>
                <a:lnTo>
                  <a:pt x="342424" y="33019"/>
                </a:lnTo>
                <a:lnTo>
                  <a:pt x="324896" y="24129"/>
                </a:lnTo>
                <a:lnTo>
                  <a:pt x="314904" y="22859"/>
                </a:lnTo>
                <a:lnTo>
                  <a:pt x="289933" y="22859"/>
                </a:lnTo>
                <a:lnTo>
                  <a:pt x="283253" y="16509"/>
                </a:lnTo>
                <a:lnTo>
                  <a:pt x="197390" y="16509"/>
                </a:lnTo>
                <a:lnTo>
                  <a:pt x="184251" y="8889"/>
                </a:lnTo>
                <a:lnTo>
                  <a:pt x="170108" y="5079"/>
                </a:lnTo>
                <a:close/>
              </a:path>
              <a:path w="427990" h="364489">
                <a:moveTo>
                  <a:pt x="325774" y="229869"/>
                </a:moveTo>
                <a:lnTo>
                  <a:pt x="320425" y="233679"/>
                </a:lnTo>
                <a:lnTo>
                  <a:pt x="314540" y="237489"/>
                </a:lnTo>
                <a:lnTo>
                  <a:pt x="309191" y="241299"/>
                </a:lnTo>
                <a:lnTo>
                  <a:pt x="280255" y="271779"/>
                </a:lnTo>
                <a:lnTo>
                  <a:pt x="277095" y="364489"/>
                </a:lnTo>
                <a:lnTo>
                  <a:pt x="319890" y="364489"/>
                </a:lnTo>
                <a:lnTo>
                  <a:pt x="325139" y="323849"/>
                </a:lnTo>
                <a:lnTo>
                  <a:pt x="337008" y="302259"/>
                </a:lnTo>
                <a:lnTo>
                  <a:pt x="349679" y="293369"/>
                </a:lnTo>
                <a:lnTo>
                  <a:pt x="357335" y="290829"/>
                </a:lnTo>
                <a:lnTo>
                  <a:pt x="371268" y="284479"/>
                </a:lnTo>
                <a:lnTo>
                  <a:pt x="388963" y="273049"/>
                </a:lnTo>
                <a:lnTo>
                  <a:pt x="405554" y="253999"/>
                </a:lnTo>
                <a:lnTo>
                  <a:pt x="406060" y="252729"/>
                </a:lnTo>
                <a:lnTo>
                  <a:pt x="354125" y="252729"/>
                </a:lnTo>
                <a:lnTo>
                  <a:pt x="350916" y="251459"/>
                </a:lnTo>
                <a:lnTo>
                  <a:pt x="344204" y="246379"/>
                </a:lnTo>
                <a:lnTo>
                  <a:pt x="337743" y="241299"/>
                </a:lnTo>
                <a:lnTo>
                  <a:pt x="331583" y="234949"/>
                </a:lnTo>
                <a:lnTo>
                  <a:pt x="325774" y="229869"/>
                </a:lnTo>
                <a:close/>
              </a:path>
              <a:path w="427990" h="364489">
                <a:moveTo>
                  <a:pt x="413361" y="105409"/>
                </a:moveTo>
                <a:lnTo>
                  <a:pt x="373383" y="105409"/>
                </a:lnTo>
                <a:lnTo>
                  <a:pt x="377663" y="106679"/>
                </a:lnTo>
                <a:lnTo>
                  <a:pt x="380337" y="109219"/>
                </a:lnTo>
                <a:lnTo>
                  <a:pt x="383547" y="113029"/>
                </a:lnTo>
                <a:lnTo>
                  <a:pt x="384617" y="115569"/>
                </a:lnTo>
                <a:lnTo>
                  <a:pt x="383547" y="120649"/>
                </a:lnTo>
                <a:lnTo>
                  <a:pt x="382034" y="128269"/>
                </a:lnTo>
                <a:lnTo>
                  <a:pt x="363487" y="163829"/>
                </a:lnTo>
                <a:lnTo>
                  <a:pt x="350381" y="173989"/>
                </a:lnTo>
                <a:lnTo>
                  <a:pt x="348993" y="184149"/>
                </a:lnTo>
                <a:lnTo>
                  <a:pt x="346503" y="193039"/>
                </a:lnTo>
                <a:lnTo>
                  <a:pt x="343009" y="203199"/>
                </a:lnTo>
                <a:lnTo>
                  <a:pt x="338612" y="212089"/>
                </a:lnTo>
                <a:lnTo>
                  <a:pt x="343945" y="218439"/>
                </a:lnTo>
                <a:lnTo>
                  <a:pt x="349579" y="223519"/>
                </a:lnTo>
                <a:lnTo>
                  <a:pt x="355613" y="228599"/>
                </a:lnTo>
                <a:lnTo>
                  <a:pt x="362149" y="232409"/>
                </a:lnTo>
                <a:lnTo>
                  <a:pt x="365359" y="234949"/>
                </a:lnTo>
                <a:lnTo>
                  <a:pt x="367499" y="238759"/>
                </a:lnTo>
                <a:lnTo>
                  <a:pt x="367499" y="246379"/>
                </a:lnTo>
                <a:lnTo>
                  <a:pt x="365359" y="250189"/>
                </a:lnTo>
                <a:lnTo>
                  <a:pt x="357870" y="252729"/>
                </a:lnTo>
                <a:lnTo>
                  <a:pt x="406060" y="252729"/>
                </a:lnTo>
                <a:lnTo>
                  <a:pt x="416178" y="227329"/>
                </a:lnTo>
                <a:lnTo>
                  <a:pt x="417248" y="226059"/>
                </a:lnTo>
                <a:lnTo>
                  <a:pt x="416713" y="223519"/>
                </a:lnTo>
                <a:lnTo>
                  <a:pt x="416713" y="220979"/>
                </a:lnTo>
                <a:lnTo>
                  <a:pt x="425247" y="203199"/>
                </a:lnTo>
                <a:lnTo>
                  <a:pt x="427612" y="182879"/>
                </a:lnTo>
                <a:lnTo>
                  <a:pt x="423859" y="163829"/>
                </a:lnTo>
                <a:lnTo>
                  <a:pt x="414038" y="146049"/>
                </a:lnTo>
                <a:lnTo>
                  <a:pt x="416178" y="139699"/>
                </a:lnTo>
                <a:lnTo>
                  <a:pt x="417248" y="133349"/>
                </a:lnTo>
                <a:lnTo>
                  <a:pt x="417248" y="126999"/>
                </a:lnTo>
                <a:lnTo>
                  <a:pt x="413361" y="105409"/>
                </a:lnTo>
                <a:close/>
              </a:path>
              <a:path w="427990" h="364489">
                <a:moveTo>
                  <a:pt x="184552" y="115569"/>
                </a:moveTo>
                <a:lnTo>
                  <a:pt x="178132" y="115569"/>
                </a:lnTo>
                <a:lnTo>
                  <a:pt x="168453" y="125729"/>
                </a:lnTo>
                <a:lnTo>
                  <a:pt x="157270" y="133349"/>
                </a:lnTo>
                <a:lnTo>
                  <a:pt x="144883" y="139699"/>
                </a:lnTo>
                <a:lnTo>
                  <a:pt x="131593" y="144779"/>
                </a:lnTo>
                <a:lnTo>
                  <a:pt x="114166" y="154939"/>
                </a:lnTo>
                <a:lnTo>
                  <a:pt x="99297" y="166369"/>
                </a:lnTo>
                <a:lnTo>
                  <a:pt x="88941" y="181609"/>
                </a:lnTo>
                <a:lnTo>
                  <a:pt x="85054" y="199389"/>
                </a:lnTo>
                <a:lnTo>
                  <a:pt x="85054" y="204469"/>
                </a:lnTo>
                <a:lnTo>
                  <a:pt x="80240" y="209549"/>
                </a:lnTo>
                <a:lnTo>
                  <a:pt x="316513" y="209549"/>
                </a:lnTo>
                <a:lnTo>
                  <a:pt x="318820" y="207009"/>
                </a:lnTo>
                <a:lnTo>
                  <a:pt x="320348" y="204469"/>
                </a:lnTo>
                <a:lnTo>
                  <a:pt x="244464" y="204469"/>
                </a:lnTo>
                <a:lnTo>
                  <a:pt x="240185" y="201929"/>
                </a:lnTo>
                <a:lnTo>
                  <a:pt x="235571" y="196849"/>
                </a:lnTo>
                <a:lnTo>
                  <a:pt x="231358" y="191769"/>
                </a:lnTo>
                <a:lnTo>
                  <a:pt x="227547" y="186689"/>
                </a:lnTo>
                <a:lnTo>
                  <a:pt x="224137" y="181609"/>
                </a:lnTo>
                <a:lnTo>
                  <a:pt x="223067" y="181609"/>
                </a:lnTo>
                <a:lnTo>
                  <a:pt x="177062" y="167639"/>
                </a:lnTo>
                <a:lnTo>
                  <a:pt x="171178" y="157479"/>
                </a:lnTo>
                <a:lnTo>
                  <a:pt x="177597" y="147319"/>
                </a:lnTo>
                <a:lnTo>
                  <a:pt x="184017" y="146049"/>
                </a:lnTo>
                <a:lnTo>
                  <a:pt x="213348" y="146049"/>
                </a:lnTo>
                <a:lnTo>
                  <a:pt x="213229" y="140969"/>
                </a:lnTo>
                <a:lnTo>
                  <a:pt x="214174" y="132079"/>
                </a:lnTo>
                <a:lnTo>
                  <a:pt x="216221" y="123189"/>
                </a:lnTo>
                <a:lnTo>
                  <a:pt x="218805" y="116839"/>
                </a:lnTo>
                <a:lnTo>
                  <a:pt x="190971" y="116839"/>
                </a:lnTo>
                <a:lnTo>
                  <a:pt x="184552" y="115569"/>
                </a:lnTo>
                <a:close/>
              </a:path>
              <a:path w="427990" h="364489">
                <a:moveTo>
                  <a:pt x="270141" y="104139"/>
                </a:moveTo>
                <a:lnTo>
                  <a:pt x="269606" y="104139"/>
                </a:lnTo>
                <a:lnTo>
                  <a:pt x="265327" y="105409"/>
                </a:lnTo>
                <a:lnTo>
                  <a:pt x="261582" y="105409"/>
                </a:lnTo>
                <a:lnTo>
                  <a:pt x="257303" y="107949"/>
                </a:lnTo>
                <a:lnTo>
                  <a:pt x="252488" y="109219"/>
                </a:lnTo>
                <a:lnTo>
                  <a:pt x="247139" y="109219"/>
                </a:lnTo>
                <a:lnTo>
                  <a:pt x="241146" y="118109"/>
                </a:lnTo>
                <a:lnTo>
                  <a:pt x="236908" y="128269"/>
                </a:lnTo>
                <a:lnTo>
                  <a:pt x="234576" y="138429"/>
                </a:lnTo>
                <a:lnTo>
                  <a:pt x="234300" y="148589"/>
                </a:lnTo>
                <a:lnTo>
                  <a:pt x="236173" y="160019"/>
                </a:lnTo>
                <a:lnTo>
                  <a:pt x="240051" y="168909"/>
                </a:lnTo>
                <a:lnTo>
                  <a:pt x="245735" y="177799"/>
                </a:lnTo>
                <a:lnTo>
                  <a:pt x="253023" y="185419"/>
                </a:lnTo>
                <a:lnTo>
                  <a:pt x="257303" y="189229"/>
                </a:lnTo>
                <a:lnTo>
                  <a:pt x="257303" y="195579"/>
                </a:lnTo>
                <a:lnTo>
                  <a:pt x="254093" y="200659"/>
                </a:lnTo>
                <a:lnTo>
                  <a:pt x="250883" y="204469"/>
                </a:lnTo>
                <a:lnTo>
                  <a:pt x="320348" y="204469"/>
                </a:lnTo>
                <a:lnTo>
                  <a:pt x="324169" y="198119"/>
                </a:lnTo>
                <a:lnTo>
                  <a:pt x="325774" y="194309"/>
                </a:lnTo>
                <a:lnTo>
                  <a:pt x="312923" y="190499"/>
                </a:lnTo>
                <a:lnTo>
                  <a:pt x="285119" y="190499"/>
                </a:lnTo>
                <a:lnTo>
                  <a:pt x="279770" y="186689"/>
                </a:lnTo>
                <a:lnTo>
                  <a:pt x="278700" y="180339"/>
                </a:lnTo>
                <a:lnTo>
                  <a:pt x="278165" y="175259"/>
                </a:lnTo>
                <a:lnTo>
                  <a:pt x="281909" y="168909"/>
                </a:lnTo>
                <a:lnTo>
                  <a:pt x="287794" y="167639"/>
                </a:lnTo>
                <a:lnTo>
                  <a:pt x="331143" y="167639"/>
                </a:lnTo>
                <a:lnTo>
                  <a:pt x="331224" y="162559"/>
                </a:lnTo>
                <a:lnTo>
                  <a:pt x="309793" y="121919"/>
                </a:lnTo>
                <a:lnTo>
                  <a:pt x="284049" y="109219"/>
                </a:lnTo>
                <a:lnTo>
                  <a:pt x="277630" y="106679"/>
                </a:lnTo>
                <a:lnTo>
                  <a:pt x="273351" y="105409"/>
                </a:lnTo>
                <a:lnTo>
                  <a:pt x="270141" y="104139"/>
                </a:lnTo>
                <a:close/>
              </a:path>
              <a:path w="427990" h="364489">
                <a:moveTo>
                  <a:pt x="308589" y="189229"/>
                </a:moveTo>
                <a:lnTo>
                  <a:pt x="291003" y="189229"/>
                </a:lnTo>
                <a:lnTo>
                  <a:pt x="285119" y="190499"/>
                </a:lnTo>
                <a:lnTo>
                  <a:pt x="312923" y="190499"/>
                </a:lnTo>
                <a:lnTo>
                  <a:pt x="308589" y="189229"/>
                </a:lnTo>
                <a:close/>
              </a:path>
              <a:path w="427990" h="364489">
                <a:moveTo>
                  <a:pt x="331143" y="167639"/>
                </a:moveTo>
                <a:lnTo>
                  <a:pt x="309392" y="167639"/>
                </a:lnTo>
                <a:lnTo>
                  <a:pt x="330588" y="172719"/>
                </a:lnTo>
                <a:lnTo>
                  <a:pt x="330588" y="170179"/>
                </a:lnTo>
                <a:lnTo>
                  <a:pt x="331123" y="168909"/>
                </a:lnTo>
                <a:lnTo>
                  <a:pt x="331143" y="167639"/>
                </a:lnTo>
                <a:close/>
              </a:path>
              <a:path w="427990" h="364489">
                <a:moveTo>
                  <a:pt x="213348" y="146049"/>
                </a:moveTo>
                <a:lnTo>
                  <a:pt x="184017" y="146049"/>
                </a:lnTo>
                <a:lnTo>
                  <a:pt x="188831" y="149859"/>
                </a:lnTo>
                <a:lnTo>
                  <a:pt x="195041" y="152399"/>
                </a:lnTo>
                <a:lnTo>
                  <a:pt x="201603" y="154939"/>
                </a:lnTo>
                <a:lnTo>
                  <a:pt x="208465" y="157479"/>
                </a:lnTo>
                <a:lnTo>
                  <a:pt x="215578" y="158749"/>
                </a:lnTo>
                <a:lnTo>
                  <a:pt x="214508" y="156209"/>
                </a:lnTo>
                <a:lnTo>
                  <a:pt x="213973" y="153669"/>
                </a:lnTo>
                <a:lnTo>
                  <a:pt x="213438" y="149859"/>
                </a:lnTo>
                <a:lnTo>
                  <a:pt x="213348" y="146049"/>
                </a:lnTo>
                <a:close/>
              </a:path>
              <a:path w="427990" h="364489">
                <a:moveTo>
                  <a:pt x="361843" y="57149"/>
                </a:moveTo>
                <a:lnTo>
                  <a:pt x="326309" y="57149"/>
                </a:lnTo>
                <a:lnTo>
                  <a:pt x="332193" y="60959"/>
                </a:lnTo>
                <a:lnTo>
                  <a:pt x="335403" y="72389"/>
                </a:lnTo>
                <a:lnTo>
                  <a:pt x="331658" y="78739"/>
                </a:lnTo>
                <a:lnTo>
                  <a:pt x="325774" y="80009"/>
                </a:lnTo>
                <a:lnTo>
                  <a:pt x="318285" y="82549"/>
                </a:lnTo>
                <a:lnTo>
                  <a:pt x="312401" y="87629"/>
                </a:lnTo>
                <a:lnTo>
                  <a:pt x="308656" y="93979"/>
                </a:lnTo>
                <a:lnTo>
                  <a:pt x="308656" y="95249"/>
                </a:lnTo>
                <a:lnTo>
                  <a:pt x="320617" y="101599"/>
                </a:lnTo>
                <a:lnTo>
                  <a:pt x="331324" y="110489"/>
                </a:lnTo>
                <a:lnTo>
                  <a:pt x="350381" y="147319"/>
                </a:lnTo>
                <a:lnTo>
                  <a:pt x="352521" y="146049"/>
                </a:lnTo>
                <a:lnTo>
                  <a:pt x="354125" y="143509"/>
                </a:lnTo>
                <a:lnTo>
                  <a:pt x="355195" y="140969"/>
                </a:lnTo>
                <a:lnTo>
                  <a:pt x="357795" y="135889"/>
                </a:lnTo>
                <a:lnTo>
                  <a:pt x="359943" y="129539"/>
                </a:lnTo>
                <a:lnTo>
                  <a:pt x="361589" y="123189"/>
                </a:lnTo>
                <a:lnTo>
                  <a:pt x="362684" y="115569"/>
                </a:lnTo>
                <a:lnTo>
                  <a:pt x="363219" y="113029"/>
                </a:lnTo>
                <a:lnTo>
                  <a:pt x="365894" y="109219"/>
                </a:lnTo>
                <a:lnTo>
                  <a:pt x="373383" y="105409"/>
                </a:lnTo>
                <a:lnTo>
                  <a:pt x="413361" y="105409"/>
                </a:lnTo>
                <a:lnTo>
                  <a:pt x="402604" y="86359"/>
                </a:lnTo>
                <a:lnTo>
                  <a:pt x="386330" y="72389"/>
                </a:lnTo>
                <a:lnTo>
                  <a:pt x="365894" y="64769"/>
                </a:lnTo>
                <a:lnTo>
                  <a:pt x="361843" y="57149"/>
                </a:lnTo>
                <a:close/>
              </a:path>
              <a:path w="427990" h="364489">
                <a:moveTo>
                  <a:pt x="149747" y="111759"/>
                </a:moveTo>
                <a:lnTo>
                  <a:pt x="68471" y="111759"/>
                </a:lnTo>
                <a:lnTo>
                  <a:pt x="72216" y="115569"/>
                </a:lnTo>
                <a:lnTo>
                  <a:pt x="76888" y="120649"/>
                </a:lnTo>
                <a:lnTo>
                  <a:pt x="84318" y="123189"/>
                </a:lnTo>
                <a:lnTo>
                  <a:pt x="94256" y="125729"/>
                </a:lnTo>
                <a:lnTo>
                  <a:pt x="106451" y="125729"/>
                </a:lnTo>
                <a:lnTo>
                  <a:pt x="119624" y="124459"/>
                </a:lnTo>
                <a:lnTo>
                  <a:pt x="132396" y="120649"/>
                </a:lnTo>
                <a:lnTo>
                  <a:pt x="144365" y="115569"/>
                </a:lnTo>
                <a:lnTo>
                  <a:pt x="149747" y="111759"/>
                </a:lnTo>
                <a:close/>
              </a:path>
              <a:path w="427990" h="364489">
                <a:moveTo>
                  <a:pt x="219322" y="115569"/>
                </a:moveTo>
                <a:lnTo>
                  <a:pt x="211833" y="115569"/>
                </a:lnTo>
                <a:lnTo>
                  <a:pt x="204879" y="116839"/>
                </a:lnTo>
                <a:lnTo>
                  <a:pt x="218805" y="116839"/>
                </a:lnTo>
                <a:lnTo>
                  <a:pt x="219322" y="115569"/>
                </a:lnTo>
                <a:close/>
              </a:path>
              <a:path w="427990" h="364489">
                <a:moveTo>
                  <a:pt x="224276" y="57149"/>
                </a:moveTo>
                <a:lnTo>
                  <a:pt x="127849" y="57149"/>
                </a:lnTo>
                <a:lnTo>
                  <a:pt x="134268" y="58419"/>
                </a:lnTo>
                <a:lnTo>
                  <a:pt x="136942" y="63499"/>
                </a:lnTo>
                <a:lnTo>
                  <a:pt x="152313" y="81279"/>
                </a:lnTo>
                <a:lnTo>
                  <a:pt x="174455" y="91439"/>
                </a:lnTo>
                <a:lnTo>
                  <a:pt x="203517" y="93979"/>
                </a:lnTo>
                <a:lnTo>
                  <a:pt x="239650" y="88899"/>
                </a:lnTo>
                <a:lnTo>
                  <a:pt x="233005" y="81279"/>
                </a:lnTo>
                <a:lnTo>
                  <a:pt x="227814" y="72389"/>
                </a:lnTo>
                <a:lnTo>
                  <a:pt x="224529" y="60959"/>
                </a:lnTo>
                <a:lnTo>
                  <a:pt x="224276" y="57149"/>
                </a:lnTo>
                <a:close/>
              </a:path>
              <a:path w="427990" h="364489">
                <a:moveTo>
                  <a:pt x="346247" y="36829"/>
                </a:moveTo>
                <a:lnTo>
                  <a:pt x="240720" y="36829"/>
                </a:lnTo>
                <a:lnTo>
                  <a:pt x="245534" y="41909"/>
                </a:lnTo>
                <a:lnTo>
                  <a:pt x="244999" y="48259"/>
                </a:lnTo>
                <a:lnTo>
                  <a:pt x="246804" y="62229"/>
                </a:lnTo>
                <a:lnTo>
                  <a:pt x="253424" y="72389"/>
                </a:lnTo>
                <a:lnTo>
                  <a:pt x="264257" y="78739"/>
                </a:lnTo>
                <a:lnTo>
                  <a:pt x="281909" y="85089"/>
                </a:lnTo>
                <a:lnTo>
                  <a:pt x="285119" y="85089"/>
                </a:lnTo>
                <a:lnTo>
                  <a:pt x="288329" y="86359"/>
                </a:lnTo>
                <a:lnTo>
                  <a:pt x="320425" y="58419"/>
                </a:lnTo>
                <a:lnTo>
                  <a:pt x="326309" y="57149"/>
                </a:lnTo>
                <a:lnTo>
                  <a:pt x="361843" y="57149"/>
                </a:lnTo>
                <a:lnTo>
                  <a:pt x="356441" y="46989"/>
                </a:lnTo>
                <a:lnTo>
                  <a:pt x="346247" y="36829"/>
                </a:lnTo>
                <a:close/>
              </a:path>
              <a:path w="427990" h="364489">
                <a:moveTo>
                  <a:pt x="304912" y="21589"/>
                </a:moveTo>
                <a:lnTo>
                  <a:pt x="294748" y="21589"/>
                </a:lnTo>
                <a:lnTo>
                  <a:pt x="289933" y="22859"/>
                </a:lnTo>
                <a:lnTo>
                  <a:pt x="314904" y="22859"/>
                </a:lnTo>
                <a:lnTo>
                  <a:pt x="304912" y="21589"/>
                </a:lnTo>
                <a:close/>
              </a:path>
              <a:path w="427990" h="364489">
                <a:moveTo>
                  <a:pt x="244999" y="0"/>
                </a:moveTo>
                <a:lnTo>
                  <a:pt x="231918" y="0"/>
                </a:lnTo>
                <a:lnTo>
                  <a:pt x="219389" y="3809"/>
                </a:lnTo>
                <a:lnTo>
                  <a:pt x="207763" y="8889"/>
                </a:lnTo>
                <a:lnTo>
                  <a:pt x="197390" y="16509"/>
                </a:lnTo>
                <a:lnTo>
                  <a:pt x="283253" y="16509"/>
                </a:lnTo>
                <a:lnTo>
                  <a:pt x="280580" y="13969"/>
                </a:lnTo>
                <a:lnTo>
                  <a:pt x="269673" y="6349"/>
                </a:lnTo>
                <a:lnTo>
                  <a:pt x="257662" y="2539"/>
                </a:lnTo>
                <a:lnTo>
                  <a:pt x="244999" y="0"/>
                </a:lnTo>
                <a:close/>
              </a:path>
            </a:pathLst>
          </a:custGeom>
          <a:solidFill>
            <a:srgbClr val="FFFFFF"/>
          </a:solidFill>
        </p:spPr>
        <p:txBody>
          <a:bodyPr wrap="square" lIns="0" tIns="0" rIns="0" bIns="0" rtlCol="0"/>
          <a:lstStyle/>
          <a:p/>
        </p:txBody>
      </p:sp>
      <p:sp>
        <p:nvSpPr>
          <p:cNvPr id="18" name="object 18"/>
          <p:cNvSpPr/>
          <p:nvPr/>
        </p:nvSpPr>
        <p:spPr>
          <a:xfrm>
            <a:off x="914400" y="3154679"/>
            <a:ext cx="943610" cy="943610"/>
          </a:xfrm>
          <a:custGeom>
            <a:avLst/>
            <a:gdLst/>
            <a:ahLst/>
            <a:cxnLst/>
            <a:rect l="l" t="t" r="r" b="b"/>
            <a:pathLst>
              <a:path w="943610" h="943610">
                <a:moveTo>
                  <a:pt x="471678" y="0"/>
                </a:moveTo>
                <a:lnTo>
                  <a:pt x="423451" y="2435"/>
                </a:lnTo>
                <a:lnTo>
                  <a:pt x="376617" y="9583"/>
                </a:lnTo>
                <a:lnTo>
                  <a:pt x="331414" y="21207"/>
                </a:lnTo>
                <a:lnTo>
                  <a:pt x="288078" y="37070"/>
                </a:lnTo>
                <a:lnTo>
                  <a:pt x="246847" y="56933"/>
                </a:lnTo>
                <a:lnTo>
                  <a:pt x="207957" y="80561"/>
                </a:lnTo>
                <a:lnTo>
                  <a:pt x="171646" y="107715"/>
                </a:lnTo>
                <a:lnTo>
                  <a:pt x="138150" y="138160"/>
                </a:lnTo>
                <a:lnTo>
                  <a:pt x="107707" y="171656"/>
                </a:lnTo>
                <a:lnTo>
                  <a:pt x="80554" y="207968"/>
                </a:lnTo>
                <a:lnTo>
                  <a:pt x="56928" y="246858"/>
                </a:lnTo>
                <a:lnTo>
                  <a:pt x="37066" y="288089"/>
                </a:lnTo>
                <a:lnTo>
                  <a:pt x="21205" y="331424"/>
                </a:lnTo>
                <a:lnTo>
                  <a:pt x="9582" y="376625"/>
                </a:lnTo>
                <a:lnTo>
                  <a:pt x="2435" y="423455"/>
                </a:lnTo>
                <a:lnTo>
                  <a:pt x="0" y="471678"/>
                </a:lnTo>
                <a:lnTo>
                  <a:pt x="2435" y="519900"/>
                </a:lnTo>
                <a:lnTo>
                  <a:pt x="9582" y="566730"/>
                </a:lnTo>
                <a:lnTo>
                  <a:pt x="21205" y="611931"/>
                </a:lnTo>
                <a:lnTo>
                  <a:pt x="37066" y="655266"/>
                </a:lnTo>
                <a:lnTo>
                  <a:pt x="56928" y="696497"/>
                </a:lnTo>
                <a:lnTo>
                  <a:pt x="80554" y="735387"/>
                </a:lnTo>
                <a:lnTo>
                  <a:pt x="107707" y="771699"/>
                </a:lnTo>
                <a:lnTo>
                  <a:pt x="138150" y="805195"/>
                </a:lnTo>
                <a:lnTo>
                  <a:pt x="171646" y="835640"/>
                </a:lnTo>
                <a:lnTo>
                  <a:pt x="207957" y="862794"/>
                </a:lnTo>
                <a:lnTo>
                  <a:pt x="246847" y="886422"/>
                </a:lnTo>
                <a:lnTo>
                  <a:pt x="288078" y="906285"/>
                </a:lnTo>
                <a:lnTo>
                  <a:pt x="331414" y="922148"/>
                </a:lnTo>
                <a:lnTo>
                  <a:pt x="376617" y="933772"/>
                </a:lnTo>
                <a:lnTo>
                  <a:pt x="423451" y="940920"/>
                </a:lnTo>
                <a:lnTo>
                  <a:pt x="471678" y="943356"/>
                </a:lnTo>
                <a:lnTo>
                  <a:pt x="519900" y="940920"/>
                </a:lnTo>
                <a:lnTo>
                  <a:pt x="566730" y="933772"/>
                </a:lnTo>
                <a:lnTo>
                  <a:pt x="611931" y="922148"/>
                </a:lnTo>
                <a:lnTo>
                  <a:pt x="655266" y="906285"/>
                </a:lnTo>
                <a:lnTo>
                  <a:pt x="696497" y="886422"/>
                </a:lnTo>
                <a:lnTo>
                  <a:pt x="735387" y="862794"/>
                </a:lnTo>
                <a:lnTo>
                  <a:pt x="771699" y="835640"/>
                </a:lnTo>
                <a:lnTo>
                  <a:pt x="805195" y="805195"/>
                </a:lnTo>
                <a:lnTo>
                  <a:pt x="835640" y="771699"/>
                </a:lnTo>
                <a:lnTo>
                  <a:pt x="862794" y="735387"/>
                </a:lnTo>
                <a:lnTo>
                  <a:pt x="886422" y="696497"/>
                </a:lnTo>
                <a:lnTo>
                  <a:pt x="906285" y="655266"/>
                </a:lnTo>
                <a:lnTo>
                  <a:pt x="922148" y="611931"/>
                </a:lnTo>
                <a:lnTo>
                  <a:pt x="933772" y="566730"/>
                </a:lnTo>
                <a:lnTo>
                  <a:pt x="940920" y="519900"/>
                </a:lnTo>
                <a:lnTo>
                  <a:pt x="943356" y="471678"/>
                </a:lnTo>
                <a:lnTo>
                  <a:pt x="940920" y="423455"/>
                </a:lnTo>
                <a:lnTo>
                  <a:pt x="933772" y="376625"/>
                </a:lnTo>
                <a:lnTo>
                  <a:pt x="922148" y="331424"/>
                </a:lnTo>
                <a:lnTo>
                  <a:pt x="906285" y="288089"/>
                </a:lnTo>
                <a:lnTo>
                  <a:pt x="886422" y="246858"/>
                </a:lnTo>
                <a:lnTo>
                  <a:pt x="862794" y="207968"/>
                </a:lnTo>
                <a:lnTo>
                  <a:pt x="835640" y="171656"/>
                </a:lnTo>
                <a:lnTo>
                  <a:pt x="805195" y="138160"/>
                </a:lnTo>
                <a:lnTo>
                  <a:pt x="771699" y="107715"/>
                </a:lnTo>
                <a:lnTo>
                  <a:pt x="735387" y="80561"/>
                </a:lnTo>
                <a:lnTo>
                  <a:pt x="696497" y="56933"/>
                </a:lnTo>
                <a:lnTo>
                  <a:pt x="655266" y="37070"/>
                </a:lnTo>
                <a:lnTo>
                  <a:pt x="611931" y="21207"/>
                </a:lnTo>
                <a:lnTo>
                  <a:pt x="566730" y="9583"/>
                </a:lnTo>
                <a:lnTo>
                  <a:pt x="519900" y="2435"/>
                </a:lnTo>
                <a:lnTo>
                  <a:pt x="471678" y="0"/>
                </a:lnTo>
                <a:close/>
              </a:path>
            </a:pathLst>
          </a:custGeom>
          <a:solidFill>
            <a:srgbClr val="B1D234"/>
          </a:solidFill>
        </p:spPr>
        <p:txBody>
          <a:bodyPr wrap="square" lIns="0" tIns="0" rIns="0" bIns="0" rtlCol="0"/>
          <a:lstStyle/>
          <a:p/>
        </p:txBody>
      </p:sp>
      <p:sp>
        <p:nvSpPr>
          <p:cNvPr id="19" name="object 19"/>
          <p:cNvSpPr/>
          <p:nvPr/>
        </p:nvSpPr>
        <p:spPr>
          <a:xfrm>
            <a:off x="1187593" y="3430930"/>
            <a:ext cx="390525" cy="389890"/>
          </a:xfrm>
          <a:custGeom>
            <a:avLst/>
            <a:gdLst/>
            <a:ahLst/>
            <a:cxnLst/>
            <a:rect l="l" t="t" r="r" b="b"/>
            <a:pathLst>
              <a:path w="390525" h="389889">
                <a:moveTo>
                  <a:pt x="273694" y="334399"/>
                </a:moveTo>
                <a:lnTo>
                  <a:pt x="116234" y="334399"/>
                </a:lnTo>
                <a:lnTo>
                  <a:pt x="124930" y="338899"/>
                </a:lnTo>
                <a:lnTo>
                  <a:pt x="133841" y="342916"/>
                </a:lnTo>
                <a:lnTo>
                  <a:pt x="142966" y="346397"/>
                </a:lnTo>
                <a:lnTo>
                  <a:pt x="152307" y="349287"/>
                </a:lnTo>
                <a:lnTo>
                  <a:pt x="172347" y="389369"/>
                </a:lnTo>
                <a:lnTo>
                  <a:pt x="218154" y="389369"/>
                </a:lnTo>
                <a:lnTo>
                  <a:pt x="238194" y="349287"/>
                </a:lnTo>
                <a:lnTo>
                  <a:pt x="247525" y="346397"/>
                </a:lnTo>
                <a:lnTo>
                  <a:pt x="256588" y="342916"/>
                </a:lnTo>
                <a:lnTo>
                  <a:pt x="265329" y="338899"/>
                </a:lnTo>
                <a:lnTo>
                  <a:pt x="273694" y="334399"/>
                </a:lnTo>
                <a:close/>
              </a:path>
              <a:path w="390525" h="389889">
                <a:moveTo>
                  <a:pt x="73290" y="40654"/>
                </a:moveTo>
                <a:lnTo>
                  <a:pt x="40653" y="73293"/>
                </a:lnTo>
                <a:lnTo>
                  <a:pt x="54967" y="116238"/>
                </a:lnTo>
                <a:lnTo>
                  <a:pt x="50467" y="124934"/>
                </a:lnTo>
                <a:lnTo>
                  <a:pt x="46450" y="133845"/>
                </a:lnTo>
                <a:lnTo>
                  <a:pt x="42970" y="142971"/>
                </a:lnTo>
                <a:lnTo>
                  <a:pt x="40080" y="152312"/>
                </a:lnTo>
                <a:lnTo>
                  <a:pt x="0" y="171780"/>
                </a:lnTo>
                <a:lnTo>
                  <a:pt x="0" y="217588"/>
                </a:lnTo>
                <a:lnTo>
                  <a:pt x="40080" y="237629"/>
                </a:lnTo>
                <a:lnTo>
                  <a:pt x="42970" y="246961"/>
                </a:lnTo>
                <a:lnTo>
                  <a:pt x="46450" y="256024"/>
                </a:lnTo>
                <a:lnTo>
                  <a:pt x="50467" y="264765"/>
                </a:lnTo>
                <a:lnTo>
                  <a:pt x="54967" y="273130"/>
                </a:lnTo>
                <a:lnTo>
                  <a:pt x="40653" y="316076"/>
                </a:lnTo>
                <a:lnTo>
                  <a:pt x="73290" y="348714"/>
                </a:lnTo>
                <a:lnTo>
                  <a:pt x="116234" y="334399"/>
                </a:lnTo>
                <a:lnTo>
                  <a:pt x="330953" y="334399"/>
                </a:lnTo>
                <a:lnTo>
                  <a:pt x="349275" y="316076"/>
                </a:lnTo>
                <a:lnTo>
                  <a:pt x="334961" y="273130"/>
                </a:lnTo>
                <a:lnTo>
                  <a:pt x="339461" y="264434"/>
                </a:lnTo>
                <a:lnTo>
                  <a:pt x="339929" y="263396"/>
                </a:lnTo>
                <a:lnTo>
                  <a:pt x="194678" y="263396"/>
                </a:lnTo>
                <a:lnTo>
                  <a:pt x="167999" y="257974"/>
                </a:lnTo>
                <a:lnTo>
                  <a:pt x="146151" y="243212"/>
                </a:lnTo>
                <a:lnTo>
                  <a:pt x="131389" y="221364"/>
                </a:lnTo>
                <a:lnTo>
                  <a:pt x="125968" y="194684"/>
                </a:lnTo>
                <a:lnTo>
                  <a:pt x="131389" y="168004"/>
                </a:lnTo>
                <a:lnTo>
                  <a:pt x="146151" y="146156"/>
                </a:lnTo>
                <a:lnTo>
                  <a:pt x="167999" y="131394"/>
                </a:lnTo>
                <a:lnTo>
                  <a:pt x="194678" y="125972"/>
                </a:lnTo>
                <a:lnTo>
                  <a:pt x="339517" y="125972"/>
                </a:lnTo>
                <a:lnTo>
                  <a:pt x="338888" y="124603"/>
                </a:lnTo>
                <a:lnTo>
                  <a:pt x="334388" y="116238"/>
                </a:lnTo>
                <a:lnTo>
                  <a:pt x="348703" y="73293"/>
                </a:lnTo>
                <a:lnTo>
                  <a:pt x="330380" y="54969"/>
                </a:lnTo>
                <a:lnTo>
                  <a:pt x="116234" y="54969"/>
                </a:lnTo>
                <a:lnTo>
                  <a:pt x="73290" y="40654"/>
                </a:lnTo>
                <a:close/>
              </a:path>
              <a:path w="390525" h="389889">
                <a:moveTo>
                  <a:pt x="330953" y="334399"/>
                </a:moveTo>
                <a:lnTo>
                  <a:pt x="273694" y="334399"/>
                </a:lnTo>
                <a:lnTo>
                  <a:pt x="316638" y="348714"/>
                </a:lnTo>
                <a:lnTo>
                  <a:pt x="330953" y="334399"/>
                </a:lnTo>
                <a:close/>
              </a:path>
              <a:path w="390525" h="389889">
                <a:moveTo>
                  <a:pt x="339517" y="125972"/>
                </a:moveTo>
                <a:lnTo>
                  <a:pt x="194678" y="125972"/>
                </a:lnTo>
                <a:lnTo>
                  <a:pt x="221357" y="131394"/>
                </a:lnTo>
                <a:lnTo>
                  <a:pt x="243204" y="146156"/>
                </a:lnTo>
                <a:lnTo>
                  <a:pt x="257966" y="168004"/>
                </a:lnTo>
                <a:lnTo>
                  <a:pt x="263388" y="194684"/>
                </a:lnTo>
                <a:lnTo>
                  <a:pt x="257966" y="221364"/>
                </a:lnTo>
                <a:lnTo>
                  <a:pt x="243204" y="243212"/>
                </a:lnTo>
                <a:lnTo>
                  <a:pt x="221357" y="257974"/>
                </a:lnTo>
                <a:lnTo>
                  <a:pt x="194678" y="263396"/>
                </a:lnTo>
                <a:lnTo>
                  <a:pt x="339929" y="263396"/>
                </a:lnTo>
                <a:lnTo>
                  <a:pt x="343478" y="255523"/>
                </a:lnTo>
                <a:lnTo>
                  <a:pt x="346958" y="246397"/>
                </a:lnTo>
                <a:lnTo>
                  <a:pt x="349848" y="237057"/>
                </a:lnTo>
                <a:lnTo>
                  <a:pt x="389929" y="217016"/>
                </a:lnTo>
                <a:lnTo>
                  <a:pt x="389929" y="171207"/>
                </a:lnTo>
                <a:lnTo>
                  <a:pt x="349275" y="151739"/>
                </a:lnTo>
                <a:lnTo>
                  <a:pt x="346385" y="142407"/>
                </a:lnTo>
                <a:lnTo>
                  <a:pt x="342905" y="133344"/>
                </a:lnTo>
                <a:lnTo>
                  <a:pt x="339517" y="125972"/>
                </a:lnTo>
                <a:close/>
              </a:path>
              <a:path w="390525" h="389889">
                <a:moveTo>
                  <a:pt x="217581" y="0"/>
                </a:moveTo>
                <a:lnTo>
                  <a:pt x="171774" y="0"/>
                </a:lnTo>
                <a:lnTo>
                  <a:pt x="151734" y="40082"/>
                </a:lnTo>
                <a:lnTo>
                  <a:pt x="142403" y="42971"/>
                </a:lnTo>
                <a:lnTo>
                  <a:pt x="133340" y="46452"/>
                </a:lnTo>
                <a:lnTo>
                  <a:pt x="124599" y="50469"/>
                </a:lnTo>
                <a:lnTo>
                  <a:pt x="116234" y="54969"/>
                </a:lnTo>
                <a:lnTo>
                  <a:pt x="273122" y="54969"/>
                </a:lnTo>
                <a:lnTo>
                  <a:pt x="264426" y="50469"/>
                </a:lnTo>
                <a:lnTo>
                  <a:pt x="255515" y="46452"/>
                </a:lnTo>
                <a:lnTo>
                  <a:pt x="246389" y="42971"/>
                </a:lnTo>
                <a:lnTo>
                  <a:pt x="237049" y="40082"/>
                </a:lnTo>
                <a:lnTo>
                  <a:pt x="217581" y="0"/>
                </a:lnTo>
                <a:close/>
              </a:path>
              <a:path w="390525" h="389889">
                <a:moveTo>
                  <a:pt x="316065" y="40654"/>
                </a:moveTo>
                <a:lnTo>
                  <a:pt x="273122" y="54969"/>
                </a:lnTo>
                <a:lnTo>
                  <a:pt x="330380" y="54969"/>
                </a:lnTo>
                <a:lnTo>
                  <a:pt x="316065" y="40654"/>
                </a:lnTo>
                <a:close/>
              </a:path>
            </a:pathLst>
          </a:custGeom>
          <a:solidFill>
            <a:srgbClr val="FFFFFF"/>
          </a:solidFill>
        </p:spPr>
        <p:txBody>
          <a:bodyPr wrap="square" lIns="0" tIns="0" rIns="0" bIns="0" rtlCol="0"/>
          <a:lstStyle/>
          <a:p/>
        </p:txBody>
      </p:sp>
      <p:sp>
        <p:nvSpPr>
          <p:cNvPr id="20" name="object 20"/>
          <p:cNvSpPr txBox="1"/>
          <p:nvPr/>
        </p:nvSpPr>
        <p:spPr>
          <a:xfrm>
            <a:off x="6866635" y="4126738"/>
            <a:ext cx="1731010" cy="2329815"/>
          </a:xfrm>
          <a:prstGeom prst="rect">
            <a:avLst/>
          </a:prstGeom>
        </p:spPr>
        <p:txBody>
          <a:bodyPr vert="horz" wrap="square" lIns="0" tIns="12065" rIns="0" bIns="0" rtlCol="0">
            <a:spAutoFit/>
          </a:bodyPr>
          <a:lstStyle/>
          <a:p>
            <a:pPr marL="568960">
              <a:lnSpc>
                <a:spcPct val="100000"/>
              </a:lnSpc>
              <a:spcBef>
                <a:spcPts val="95"/>
              </a:spcBef>
            </a:pPr>
            <a:r>
              <a:rPr sz="1600" b="1" spc="-5" dirty="0">
                <a:solidFill>
                  <a:srgbClr val="1EC7F3"/>
                </a:solidFill>
                <a:latin typeface="微软雅黑" panose="020B0503020204020204" charset="-122"/>
                <a:cs typeface="微软雅黑" panose="020B0503020204020204" charset="-122"/>
              </a:rPr>
              <a:t>智能化</a:t>
            </a:r>
            <a:endParaRPr sz="1600">
              <a:latin typeface="微软雅黑" panose="020B0503020204020204" charset="-122"/>
              <a:cs typeface="微软雅黑" panose="020B0503020204020204" charset="-122"/>
            </a:endParaRPr>
          </a:p>
          <a:p>
            <a:pPr marL="12700" marR="5080" algn="just">
              <a:lnSpc>
                <a:spcPct val="120000"/>
              </a:lnSpc>
              <a:spcBef>
                <a:spcPts val="675"/>
              </a:spcBef>
            </a:pPr>
            <a:r>
              <a:rPr sz="1200" spc="20" dirty="0">
                <a:solidFill>
                  <a:srgbClr val="585858"/>
                </a:solidFill>
                <a:latin typeface="微软雅黑" panose="020B0503020204020204" charset="-122"/>
                <a:cs typeface="微软雅黑" panose="020B0503020204020204" charset="-122"/>
              </a:rPr>
              <a:t>目前人工智</a:t>
            </a:r>
            <a:r>
              <a:rPr sz="1200" spc="10" dirty="0">
                <a:solidFill>
                  <a:srgbClr val="585858"/>
                </a:solidFill>
                <a:latin typeface="微软雅黑" panose="020B0503020204020204" charset="-122"/>
                <a:cs typeface="微软雅黑" panose="020B0503020204020204" charset="-122"/>
              </a:rPr>
              <a:t>能</a:t>
            </a:r>
            <a:r>
              <a:rPr sz="1200" spc="20" dirty="0">
                <a:solidFill>
                  <a:srgbClr val="585858"/>
                </a:solidFill>
                <a:latin typeface="微软雅黑" panose="020B0503020204020204" charset="-122"/>
                <a:cs typeface="微软雅黑" panose="020B0503020204020204" charset="-122"/>
              </a:rPr>
              <a:t>在诸多</a:t>
            </a:r>
            <a:r>
              <a:rPr sz="1200" spc="10" dirty="0">
                <a:solidFill>
                  <a:srgbClr val="585858"/>
                </a:solidFill>
                <a:latin typeface="微软雅黑" panose="020B0503020204020204" charset="-122"/>
                <a:cs typeface="微软雅黑" panose="020B0503020204020204" charset="-122"/>
              </a:rPr>
              <a:t>领</a:t>
            </a:r>
            <a:r>
              <a:rPr sz="1200" dirty="0">
                <a:solidFill>
                  <a:srgbClr val="585858"/>
                </a:solidFill>
                <a:latin typeface="微软雅黑" panose="020B0503020204020204" charset="-122"/>
                <a:cs typeface="微软雅黑" panose="020B0503020204020204" charset="-122"/>
              </a:rPr>
              <a:t>域 </a:t>
            </a:r>
            <a:r>
              <a:rPr sz="1200" spc="20" dirty="0">
                <a:solidFill>
                  <a:srgbClr val="585858"/>
                </a:solidFill>
                <a:latin typeface="微软雅黑" panose="020B0503020204020204" charset="-122"/>
                <a:cs typeface="微软雅黑" panose="020B0503020204020204" charset="-122"/>
              </a:rPr>
              <a:t>的应用都体</a:t>
            </a:r>
            <a:r>
              <a:rPr sz="1200" spc="10" dirty="0">
                <a:solidFill>
                  <a:srgbClr val="585858"/>
                </a:solidFill>
                <a:latin typeface="微软雅黑" panose="020B0503020204020204" charset="-122"/>
                <a:cs typeface="微软雅黑" panose="020B0503020204020204" charset="-122"/>
              </a:rPr>
              <a:t>现</a:t>
            </a:r>
            <a:r>
              <a:rPr sz="1200" spc="20" dirty="0">
                <a:solidFill>
                  <a:srgbClr val="585858"/>
                </a:solidFill>
                <a:latin typeface="微软雅黑" panose="020B0503020204020204" charset="-122"/>
                <a:cs typeface="微软雅黑" panose="020B0503020204020204" charset="-122"/>
              </a:rPr>
              <a:t>出显著</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人 </a:t>
            </a:r>
            <a:r>
              <a:rPr sz="1200" spc="20" dirty="0">
                <a:solidFill>
                  <a:srgbClr val="585858"/>
                </a:solidFill>
                <a:latin typeface="微软雅黑" panose="020B0503020204020204" charset="-122"/>
                <a:cs typeface="微软雅黑" panose="020B0503020204020204" charset="-122"/>
              </a:rPr>
              <a:t>工替代效能</a:t>
            </a:r>
            <a:r>
              <a:rPr sz="1200" spc="5"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即利用</a:t>
            </a:r>
            <a:r>
              <a:rPr sz="1200" spc="5" dirty="0">
                <a:solidFill>
                  <a:srgbClr val="585858"/>
                </a:solidFill>
                <a:latin typeface="微软雅黑" panose="020B0503020204020204" charset="-122"/>
                <a:cs typeface="微软雅黑" panose="020B0503020204020204" charset="-122"/>
              </a:rPr>
              <a:t>机</a:t>
            </a:r>
            <a:r>
              <a:rPr sz="1200" dirty="0">
                <a:solidFill>
                  <a:srgbClr val="585858"/>
                </a:solidFill>
                <a:latin typeface="微软雅黑" panose="020B0503020204020204" charset="-122"/>
                <a:cs typeface="微软雅黑" panose="020B0503020204020204" charset="-122"/>
              </a:rPr>
              <a:t>器 </a:t>
            </a:r>
            <a:r>
              <a:rPr sz="1200" spc="20" dirty="0">
                <a:solidFill>
                  <a:srgbClr val="585858"/>
                </a:solidFill>
                <a:latin typeface="微软雅黑" panose="020B0503020204020204" charset="-122"/>
                <a:cs typeface="微软雅黑" panose="020B0503020204020204" charset="-122"/>
              </a:rPr>
              <a:t>替代重复性</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工</a:t>
            </a:r>
            <a:r>
              <a:rPr sz="1200" spc="30" dirty="0">
                <a:solidFill>
                  <a:srgbClr val="585858"/>
                </a:solidFill>
                <a:latin typeface="微软雅黑" panose="020B0503020204020204" charset="-122"/>
                <a:cs typeface="微软雅黑" panose="020B0503020204020204" charset="-122"/>
              </a:rPr>
              <a:t>作</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这于  </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95" dirty="0">
                <a:solidFill>
                  <a:srgbClr val="585858"/>
                </a:solidFill>
                <a:latin typeface="Arial" panose="020B0604020202020204"/>
                <a:cs typeface="Arial" panose="020B0604020202020204"/>
              </a:rPr>
              <a:t>s</a:t>
            </a:r>
            <a:r>
              <a:rPr sz="1200" spc="90" dirty="0">
                <a:solidFill>
                  <a:srgbClr val="585858"/>
                </a:solidFill>
                <a:latin typeface="微软雅黑" panose="020B0503020204020204" charset="-122"/>
                <a:cs typeface="微软雅黑" panose="020B0503020204020204" charset="-122"/>
              </a:rPr>
              <a:t>在软件工程</a:t>
            </a:r>
            <a:r>
              <a:rPr sz="1200" spc="105" dirty="0">
                <a:solidFill>
                  <a:srgbClr val="585858"/>
                </a:solidFill>
                <a:latin typeface="微软雅黑" panose="020B0503020204020204" charset="-122"/>
                <a:cs typeface="微软雅黑" panose="020B0503020204020204" charset="-122"/>
              </a:rPr>
              <a:t>领</a:t>
            </a:r>
            <a:r>
              <a:rPr sz="1200" dirty="0">
                <a:solidFill>
                  <a:srgbClr val="585858"/>
                </a:solidFill>
                <a:latin typeface="微软雅黑" panose="020B0503020204020204" charset="-122"/>
                <a:cs typeface="微软雅黑" panose="020B0503020204020204" charset="-122"/>
              </a:rPr>
              <a:t>域 </a:t>
            </a:r>
            <a:r>
              <a:rPr sz="1200" spc="20" dirty="0">
                <a:solidFill>
                  <a:srgbClr val="585858"/>
                </a:solidFill>
                <a:latin typeface="微软雅黑" panose="020B0503020204020204" charset="-122"/>
                <a:cs typeface="微软雅黑" panose="020B0503020204020204" charset="-122"/>
              </a:rPr>
              <a:t>的目标高度</a:t>
            </a:r>
            <a:r>
              <a:rPr sz="1200" spc="10" dirty="0">
                <a:solidFill>
                  <a:srgbClr val="585858"/>
                </a:solidFill>
                <a:latin typeface="微软雅黑" panose="020B0503020204020204" charset="-122"/>
                <a:cs typeface="微软雅黑" panose="020B0503020204020204" charset="-122"/>
              </a:rPr>
              <a:t>一</a:t>
            </a:r>
            <a:r>
              <a:rPr sz="1200" spc="30" dirty="0">
                <a:solidFill>
                  <a:srgbClr val="585858"/>
                </a:solidFill>
                <a:latin typeface="微软雅黑" panose="020B0503020204020204" charset="-122"/>
                <a:cs typeface="微软雅黑" panose="020B0503020204020204" charset="-122"/>
              </a:rPr>
              <a:t>致</a:t>
            </a:r>
            <a:r>
              <a:rPr sz="1200" spc="20" dirty="0">
                <a:solidFill>
                  <a:srgbClr val="585858"/>
                </a:solidFill>
                <a:latin typeface="微软雅黑" panose="020B0503020204020204" charset="-122"/>
                <a:cs typeface="微软雅黑" panose="020B0503020204020204" charset="-122"/>
              </a:rPr>
              <a:t>。人</a:t>
            </a:r>
            <a:r>
              <a:rPr sz="1200" spc="10" dirty="0">
                <a:solidFill>
                  <a:srgbClr val="585858"/>
                </a:solidFill>
                <a:latin typeface="微软雅黑" panose="020B0503020204020204" charset="-122"/>
                <a:cs typeface="微软雅黑" panose="020B0503020204020204" charset="-122"/>
              </a:rPr>
              <a:t>工</a:t>
            </a:r>
            <a:r>
              <a:rPr sz="1200" dirty="0">
                <a:solidFill>
                  <a:srgbClr val="585858"/>
                </a:solidFill>
                <a:latin typeface="微软雅黑" panose="020B0503020204020204" charset="-122"/>
                <a:cs typeface="微软雅黑" panose="020B0503020204020204" charset="-122"/>
              </a:rPr>
              <a:t>智 </a:t>
            </a:r>
            <a:r>
              <a:rPr sz="1200" spc="95" dirty="0">
                <a:solidFill>
                  <a:srgbClr val="585858"/>
                </a:solidFill>
                <a:latin typeface="微软雅黑" panose="020B0503020204020204" charset="-122"/>
                <a:cs typeface="微软雅黑" panose="020B0503020204020204" charset="-122"/>
              </a:rPr>
              <a:t>能在</a:t>
            </a:r>
            <a:r>
              <a:rPr sz="1200" spc="-5" dirty="0">
                <a:solidFill>
                  <a:srgbClr val="585858"/>
                </a:solidFill>
                <a:latin typeface="Arial" panose="020B0604020202020204"/>
                <a:cs typeface="Arial" panose="020B0604020202020204"/>
              </a:rPr>
              <a:t>De</a:t>
            </a:r>
            <a:r>
              <a:rPr sz="1200" spc="-15" dirty="0">
                <a:solidFill>
                  <a:srgbClr val="585858"/>
                </a:solidFill>
                <a:latin typeface="Arial" panose="020B0604020202020204"/>
                <a:cs typeface="Arial" panose="020B0604020202020204"/>
              </a:rPr>
              <a:t>v</a:t>
            </a:r>
            <a:r>
              <a:rPr sz="1200" dirty="0">
                <a:solidFill>
                  <a:srgbClr val="585858"/>
                </a:solidFill>
                <a:latin typeface="Arial" panose="020B0604020202020204"/>
                <a:cs typeface="Arial" panose="020B0604020202020204"/>
              </a:rPr>
              <a:t>O</a:t>
            </a:r>
            <a:r>
              <a:rPr sz="1200" spc="5" dirty="0">
                <a:solidFill>
                  <a:srgbClr val="585858"/>
                </a:solidFill>
                <a:latin typeface="Arial" panose="020B0604020202020204"/>
                <a:cs typeface="Arial" panose="020B0604020202020204"/>
              </a:rPr>
              <a:t>p</a:t>
            </a:r>
            <a:r>
              <a:rPr sz="1200" spc="95" dirty="0">
                <a:solidFill>
                  <a:srgbClr val="585858"/>
                </a:solidFill>
                <a:latin typeface="Arial" panose="020B0604020202020204"/>
                <a:cs typeface="Arial" panose="020B0604020202020204"/>
              </a:rPr>
              <a:t>s</a:t>
            </a:r>
            <a:r>
              <a:rPr sz="1200" spc="90" dirty="0">
                <a:solidFill>
                  <a:srgbClr val="585858"/>
                </a:solidFill>
                <a:latin typeface="微软雅黑" panose="020B0503020204020204" charset="-122"/>
                <a:cs typeface="微软雅黑" panose="020B0503020204020204" charset="-122"/>
              </a:rPr>
              <a:t>领域的</a:t>
            </a:r>
            <a:r>
              <a:rPr sz="1200" spc="105" dirty="0">
                <a:solidFill>
                  <a:srgbClr val="585858"/>
                </a:solidFill>
                <a:latin typeface="微软雅黑" panose="020B0503020204020204" charset="-122"/>
                <a:cs typeface="微软雅黑" panose="020B0503020204020204" charset="-122"/>
              </a:rPr>
              <a:t>运</a:t>
            </a:r>
            <a:r>
              <a:rPr sz="1200" dirty="0">
                <a:solidFill>
                  <a:srgbClr val="585858"/>
                </a:solidFill>
                <a:latin typeface="微软雅黑" panose="020B0503020204020204" charset="-122"/>
                <a:cs typeface="微软雅黑" panose="020B0503020204020204" charset="-122"/>
              </a:rPr>
              <a:t>营 </a:t>
            </a:r>
            <a:r>
              <a:rPr sz="1200" spc="20" dirty="0">
                <a:solidFill>
                  <a:srgbClr val="585858"/>
                </a:solidFill>
                <a:latin typeface="微软雅黑" panose="020B0503020204020204" charset="-122"/>
                <a:cs typeface="微软雅黑" panose="020B0503020204020204" charset="-122"/>
              </a:rPr>
              <a:t>将进一步提</a:t>
            </a:r>
            <a:r>
              <a:rPr sz="1200" spc="10" dirty="0">
                <a:solidFill>
                  <a:srgbClr val="585858"/>
                </a:solidFill>
                <a:latin typeface="微软雅黑" panose="020B0503020204020204" charset="-122"/>
                <a:cs typeface="微软雅黑" panose="020B0503020204020204" charset="-122"/>
              </a:rPr>
              <a:t>升</a:t>
            </a:r>
            <a:r>
              <a:rPr sz="1200" spc="20" dirty="0">
                <a:solidFill>
                  <a:srgbClr val="585858"/>
                </a:solidFill>
                <a:latin typeface="微软雅黑" panose="020B0503020204020204" charset="-122"/>
                <a:cs typeface="微软雅黑" panose="020B0503020204020204" charset="-122"/>
              </a:rPr>
              <a:t>软件工</a:t>
            </a:r>
            <a:r>
              <a:rPr sz="1200" spc="10" dirty="0">
                <a:solidFill>
                  <a:srgbClr val="585858"/>
                </a:solidFill>
                <a:latin typeface="微软雅黑" panose="020B0503020204020204" charset="-122"/>
                <a:cs typeface="微软雅黑" panose="020B0503020204020204" charset="-122"/>
              </a:rPr>
              <a:t>程</a:t>
            </a:r>
            <a:r>
              <a:rPr sz="1200" dirty="0">
                <a:solidFill>
                  <a:srgbClr val="585858"/>
                </a:solidFill>
                <a:latin typeface="微软雅黑" panose="020B0503020204020204" charset="-122"/>
                <a:cs typeface="微软雅黑" panose="020B0503020204020204" charset="-122"/>
              </a:rPr>
              <a:t>师 </a:t>
            </a:r>
            <a:r>
              <a:rPr sz="1200" spc="-5" dirty="0">
                <a:solidFill>
                  <a:srgbClr val="585858"/>
                </a:solidFill>
                <a:latin typeface="微软雅黑" panose="020B0503020204020204" charset="-122"/>
                <a:cs typeface="微软雅黑" panose="020B0503020204020204" charset="-122"/>
              </a:rPr>
              <a:t>的工作效率和体验</a:t>
            </a:r>
            <a:endParaRPr sz="1200">
              <a:latin typeface="微软雅黑" panose="020B0503020204020204" charset="-122"/>
              <a:cs typeface="微软雅黑" panose="020B050302020402020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5394"/>
            <a:ext cx="387667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Serverless +</a:t>
            </a:r>
            <a:r>
              <a:rPr spc="-105" dirty="0">
                <a:latin typeface="Arial" panose="020B0604020202020204"/>
                <a:cs typeface="Arial" panose="020B0604020202020204"/>
              </a:rPr>
              <a:t> </a:t>
            </a:r>
            <a:r>
              <a:rPr dirty="0">
                <a:latin typeface="Arial" panose="020B0604020202020204"/>
                <a:cs typeface="Arial" panose="020B0604020202020204"/>
              </a:rPr>
              <a:t>DevOps</a:t>
            </a:r>
            <a:endParaRPr dirty="0">
              <a:latin typeface="Arial" panose="020B0604020202020204"/>
              <a:cs typeface="Arial" panose="020B0604020202020204"/>
            </a:endParaRPr>
          </a:p>
        </p:txBody>
      </p:sp>
      <p:sp>
        <p:nvSpPr>
          <p:cNvPr id="5" name="object 5"/>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6" name="object 6"/>
          <p:cNvSpPr/>
          <p:nvPr/>
        </p:nvSpPr>
        <p:spPr>
          <a:xfrm>
            <a:off x="3950208" y="3660647"/>
            <a:ext cx="2487295" cy="2489200"/>
          </a:xfrm>
          <a:custGeom>
            <a:avLst/>
            <a:gdLst/>
            <a:ahLst/>
            <a:cxnLst/>
            <a:rect l="l" t="t" r="r" b="b"/>
            <a:pathLst>
              <a:path w="2487295" h="2489200">
                <a:moveTo>
                  <a:pt x="1243583" y="0"/>
                </a:moveTo>
                <a:lnTo>
                  <a:pt x="1195882" y="898"/>
                </a:lnTo>
                <a:lnTo>
                  <a:pt x="1148636" y="3572"/>
                </a:lnTo>
                <a:lnTo>
                  <a:pt x="1101875" y="7990"/>
                </a:lnTo>
                <a:lnTo>
                  <a:pt x="1055633" y="14119"/>
                </a:lnTo>
                <a:lnTo>
                  <a:pt x="1009942" y="21927"/>
                </a:lnTo>
                <a:lnTo>
                  <a:pt x="964835" y="31382"/>
                </a:lnTo>
                <a:lnTo>
                  <a:pt x="920342" y="42452"/>
                </a:lnTo>
                <a:lnTo>
                  <a:pt x="876496" y="55103"/>
                </a:lnTo>
                <a:lnTo>
                  <a:pt x="833331" y="69305"/>
                </a:lnTo>
                <a:lnTo>
                  <a:pt x="790877" y="85025"/>
                </a:lnTo>
                <a:lnTo>
                  <a:pt x="749167" y="102230"/>
                </a:lnTo>
                <a:lnTo>
                  <a:pt x="708233" y="120889"/>
                </a:lnTo>
                <a:lnTo>
                  <a:pt x="668108" y="140969"/>
                </a:lnTo>
                <a:lnTo>
                  <a:pt x="628824" y="162438"/>
                </a:lnTo>
                <a:lnTo>
                  <a:pt x="590412" y="185263"/>
                </a:lnTo>
                <a:lnTo>
                  <a:pt x="552905" y="209414"/>
                </a:lnTo>
                <a:lnTo>
                  <a:pt x="516336" y="234856"/>
                </a:lnTo>
                <a:lnTo>
                  <a:pt x="480736" y="261558"/>
                </a:lnTo>
                <a:lnTo>
                  <a:pt x="446138" y="289488"/>
                </a:lnTo>
                <a:lnTo>
                  <a:pt x="412573" y="318614"/>
                </a:lnTo>
                <a:lnTo>
                  <a:pt x="380075" y="348903"/>
                </a:lnTo>
                <a:lnTo>
                  <a:pt x="348675" y="380323"/>
                </a:lnTo>
                <a:lnTo>
                  <a:pt x="318405" y="412842"/>
                </a:lnTo>
                <a:lnTo>
                  <a:pt x="289298" y="446428"/>
                </a:lnTo>
                <a:lnTo>
                  <a:pt x="261386" y="481048"/>
                </a:lnTo>
                <a:lnTo>
                  <a:pt x="234701" y="516670"/>
                </a:lnTo>
                <a:lnTo>
                  <a:pt x="209275" y="553262"/>
                </a:lnTo>
                <a:lnTo>
                  <a:pt x="185141" y="590792"/>
                </a:lnTo>
                <a:lnTo>
                  <a:pt x="162330" y="629227"/>
                </a:lnTo>
                <a:lnTo>
                  <a:pt x="140875" y="668535"/>
                </a:lnTo>
                <a:lnTo>
                  <a:pt x="120808" y="708685"/>
                </a:lnTo>
                <a:lnTo>
                  <a:pt x="102162" y="749643"/>
                </a:lnTo>
                <a:lnTo>
                  <a:pt x="84968" y="791378"/>
                </a:lnTo>
                <a:lnTo>
                  <a:pt x="69259" y="833857"/>
                </a:lnTo>
                <a:lnTo>
                  <a:pt x="55066" y="877048"/>
                </a:lnTo>
                <a:lnTo>
                  <a:pt x="42423" y="920919"/>
                </a:lnTo>
                <a:lnTo>
                  <a:pt x="31361" y="965438"/>
                </a:lnTo>
                <a:lnTo>
                  <a:pt x="21912" y="1010572"/>
                </a:lnTo>
                <a:lnTo>
                  <a:pt x="14110" y="1056289"/>
                </a:lnTo>
                <a:lnTo>
                  <a:pt x="7985" y="1102558"/>
                </a:lnTo>
                <a:lnTo>
                  <a:pt x="3570" y="1149345"/>
                </a:lnTo>
                <a:lnTo>
                  <a:pt x="897" y="1196618"/>
                </a:lnTo>
                <a:lnTo>
                  <a:pt x="0" y="1244345"/>
                </a:lnTo>
                <a:lnTo>
                  <a:pt x="897" y="1292076"/>
                </a:lnTo>
                <a:lnTo>
                  <a:pt x="3570" y="1339351"/>
                </a:lnTo>
                <a:lnTo>
                  <a:pt x="7985" y="1386140"/>
                </a:lnTo>
                <a:lnTo>
                  <a:pt x="14110" y="1432410"/>
                </a:lnTo>
                <a:lnTo>
                  <a:pt x="21912" y="1478129"/>
                </a:lnTo>
                <a:lnTo>
                  <a:pt x="31361" y="1523265"/>
                </a:lnTo>
                <a:lnTo>
                  <a:pt x="42423" y="1567785"/>
                </a:lnTo>
                <a:lnTo>
                  <a:pt x="55066" y="1611657"/>
                </a:lnTo>
                <a:lnTo>
                  <a:pt x="69259" y="1654849"/>
                </a:lnTo>
                <a:lnTo>
                  <a:pt x="84968" y="1697329"/>
                </a:lnTo>
                <a:lnTo>
                  <a:pt x="102162" y="1739064"/>
                </a:lnTo>
                <a:lnTo>
                  <a:pt x="120808" y="1780023"/>
                </a:lnTo>
                <a:lnTo>
                  <a:pt x="140875" y="1820173"/>
                </a:lnTo>
                <a:lnTo>
                  <a:pt x="162330" y="1859481"/>
                </a:lnTo>
                <a:lnTo>
                  <a:pt x="185141" y="1897916"/>
                </a:lnTo>
                <a:lnTo>
                  <a:pt x="209275" y="1935446"/>
                </a:lnTo>
                <a:lnTo>
                  <a:pt x="234701" y="1972038"/>
                </a:lnTo>
                <a:lnTo>
                  <a:pt x="261386" y="2007660"/>
                </a:lnTo>
                <a:lnTo>
                  <a:pt x="289298" y="2042279"/>
                </a:lnTo>
                <a:lnTo>
                  <a:pt x="318405" y="2075864"/>
                </a:lnTo>
                <a:lnTo>
                  <a:pt x="348675" y="2108383"/>
                </a:lnTo>
                <a:lnTo>
                  <a:pt x="380075" y="2139802"/>
                </a:lnTo>
                <a:lnTo>
                  <a:pt x="412573" y="2170090"/>
                </a:lnTo>
                <a:lnTo>
                  <a:pt x="446138" y="2199215"/>
                </a:lnTo>
                <a:lnTo>
                  <a:pt x="480736" y="2227144"/>
                </a:lnTo>
                <a:lnTo>
                  <a:pt x="516336" y="2253846"/>
                </a:lnTo>
                <a:lnTo>
                  <a:pt x="552905" y="2279287"/>
                </a:lnTo>
                <a:lnTo>
                  <a:pt x="590412" y="2303437"/>
                </a:lnTo>
                <a:lnTo>
                  <a:pt x="628824" y="2326261"/>
                </a:lnTo>
                <a:lnTo>
                  <a:pt x="668108" y="2347729"/>
                </a:lnTo>
                <a:lnTo>
                  <a:pt x="708233" y="2367808"/>
                </a:lnTo>
                <a:lnTo>
                  <a:pt x="749167" y="2386466"/>
                </a:lnTo>
                <a:lnTo>
                  <a:pt x="790877" y="2403671"/>
                </a:lnTo>
                <a:lnTo>
                  <a:pt x="833331" y="2419390"/>
                </a:lnTo>
                <a:lnTo>
                  <a:pt x="876496" y="2433591"/>
                </a:lnTo>
                <a:lnTo>
                  <a:pt x="920342" y="2446242"/>
                </a:lnTo>
                <a:lnTo>
                  <a:pt x="964835" y="2457311"/>
                </a:lnTo>
                <a:lnTo>
                  <a:pt x="1009942" y="2466765"/>
                </a:lnTo>
                <a:lnTo>
                  <a:pt x="1055633" y="2474573"/>
                </a:lnTo>
                <a:lnTo>
                  <a:pt x="1101875" y="2480701"/>
                </a:lnTo>
                <a:lnTo>
                  <a:pt x="1148636" y="2485119"/>
                </a:lnTo>
                <a:lnTo>
                  <a:pt x="1195882" y="2487793"/>
                </a:lnTo>
                <a:lnTo>
                  <a:pt x="1243583" y="2488691"/>
                </a:lnTo>
                <a:lnTo>
                  <a:pt x="1291285" y="2487793"/>
                </a:lnTo>
                <a:lnTo>
                  <a:pt x="1338531" y="2485119"/>
                </a:lnTo>
                <a:lnTo>
                  <a:pt x="1385292" y="2480701"/>
                </a:lnTo>
                <a:lnTo>
                  <a:pt x="1431534" y="2474573"/>
                </a:lnTo>
                <a:lnTo>
                  <a:pt x="1477225" y="2466765"/>
                </a:lnTo>
                <a:lnTo>
                  <a:pt x="1522332" y="2457311"/>
                </a:lnTo>
                <a:lnTo>
                  <a:pt x="1566825" y="2446242"/>
                </a:lnTo>
                <a:lnTo>
                  <a:pt x="1610671" y="2433591"/>
                </a:lnTo>
                <a:lnTo>
                  <a:pt x="1653836" y="2419390"/>
                </a:lnTo>
                <a:lnTo>
                  <a:pt x="1696290" y="2403671"/>
                </a:lnTo>
                <a:lnTo>
                  <a:pt x="1738000" y="2386466"/>
                </a:lnTo>
                <a:lnTo>
                  <a:pt x="1778934" y="2367808"/>
                </a:lnTo>
                <a:lnTo>
                  <a:pt x="1819059" y="2347729"/>
                </a:lnTo>
                <a:lnTo>
                  <a:pt x="1858343" y="2326261"/>
                </a:lnTo>
                <a:lnTo>
                  <a:pt x="1896755" y="2303437"/>
                </a:lnTo>
                <a:lnTo>
                  <a:pt x="1934262" y="2279287"/>
                </a:lnTo>
                <a:lnTo>
                  <a:pt x="1970831" y="2253846"/>
                </a:lnTo>
                <a:lnTo>
                  <a:pt x="2006431" y="2227144"/>
                </a:lnTo>
                <a:lnTo>
                  <a:pt x="2041029" y="2199215"/>
                </a:lnTo>
                <a:lnTo>
                  <a:pt x="2074594" y="2170090"/>
                </a:lnTo>
                <a:lnTo>
                  <a:pt x="2107092" y="2139802"/>
                </a:lnTo>
                <a:lnTo>
                  <a:pt x="2138492" y="2108383"/>
                </a:lnTo>
                <a:lnTo>
                  <a:pt x="2168762" y="2075864"/>
                </a:lnTo>
                <a:lnTo>
                  <a:pt x="2197869" y="2042279"/>
                </a:lnTo>
                <a:lnTo>
                  <a:pt x="2225781" y="2007660"/>
                </a:lnTo>
                <a:lnTo>
                  <a:pt x="2252466" y="1972038"/>
                </a:lnTo>
                <a:lnTo>
                  <a:pt x="2277892" y="1935446"/>
                </a:lnTo>
                <a:lnTo>
                  <a:pt x="2302026" y="1897916"/>
                </a:lnTo>
                <a:lnTo>
                  <a:pt x="2324837" y="1859481"/>
                </a:lnTo>
                <a:lnTo>
                  <a:pt x="2346292" y="1820173"/>
                </a:lnTo>
                <a:lnTo>
                  <a:pt x="2366359" y="1780023"/>
                </a:lnTo>
                <a:lnTo>
                  <a:pt x="2385005" y="1739064"/>
                </a:lnTo>
                <a:lnTo>
                  <a:pt x="2402199" y="1697329"/>
                </a:lnTo>
                <a:lnTo>
                  <a:pt x="2417908" y="1654849"/>
                </a:lnTo>
                <a:lnTo>
                  <a:pt x="2432101" y="1611657"/>
                </a:lnTo>
                <a:lnTo>
                  <a:pt x="2444744" y="1567785"/>
                </a:lnTo>
                <a:lnTo>
                  <a:pt x="2455806" y="1523265"/>
                </a:lnTo>
                <a:lnTo>
                  <a:pt x="2465255" y="1478129"/>
                </a:lnTo>
                <a:lnTo>
                  <a:pt x="2473057" y="1432410"/>
                </a:lnTo>
                <a:lnTo>
                  <a:pt x="2479182" y="1386140"/>
                </a:lnTo>
                <a:lnTo>
                  <a:pt x="2483597" y="1339351"/>
                </a:lnTo>
                <a:lnTo>
                  <a:pt x="2486270" y="1292076"/>
                </a:lnTo>
                <a:lnTo>
                  <a:pt x="2487167" y="1244345"/>
                </a:lnTo>
                <a:lnTo>
                  <a:pt x="2486270" y="1196618"/>
                </a:lnTo>
                <a:lnTo>
                  <a:pt x="2483597" y="1149345"/>
                </a:lnTo>
                <a:lnTo>
                  <a:pt x="2479182" y="1102558"/>
                </a:lnTo>
                <a:lnTo>
                  <a:pt x="2473057" y="1056289"/>
                </a:lnTo>
                <a:lnTo>
                  <a:pt x="2465255" y="1010572"/>
                </a:lnTo>
                <a:lnTo>
                  <a:pt x="2455806" y="965438"/>
                </a:lnTo>
                <a:lnTo>
                  <a:pt x="2444744" y="920919"/>
                </a:lnTo>
                <a:lnTo>
                  <a:pt x="2432101" y="877048"/>
                </a:lnTo>
                <a:lnTo>
                  <a:pt x="2417908" y="833857"/>
                </a:lnTo>
                <a:lnTo>
                  <a:pt x="2402199" y="791378"/>
                </a:lnTo>
                <a:lnTo>
                  <a:pt x="2385005" y="749643"/>
                </a:lnTo>
                <a:lnTo>
                  <a:pt x="2366359" y="708685"/>
                </a:lnTo>
                <a:lnTo>
                  <a:pt x="2346292" y="668535"/>
                </a:lnTo>
                <a:lnTo>
                  <a:pt x="2324837" y="629227"/>
                </a:lnTo>
                <a:lnTo>
                  <a:pt x="2302026" y="590792"/>
                </a:lnTo>
                <a:lnTo>
                  <a:pt x="2277892" y="553262"/>
                </a:lnTo>
                <a:lnTo>
                  <a:pt x="2252466" y="516670"/>
                </a:lnTo>
                <a:lnTo>
                  <a:pt x="2225781" y="481048"/>
                </a:lnTo>
                <a:lnTo>
                  <a:pt x="2197869" y="446428"/>
                </a:lnTo>
                <a:lnTo>
                  <a:pt x="2168762" y="412842"/>
                </a:lnTo>
                <a:lnTo>
                  <a:pt x="2138492" y="380323"/>
                </a:lnTo>
                <a:lnTo>
                  <a:pt x="2107092" y="348903"/>
                </a:lnTo>
                <a:lnTo>
                  <a:pt x="2074594" y="318614"/>
                </a:lnTo>
                <a:lnTo>
                  <a:pt x="2041029" y="289488"/>
                </a:lnTo>
                <a:lnTo>
                  <a:pt x="2006431" y="261558"/>
                </a:lnTo>
                <a:lnTo>
                  <a:pt x="1970831" y="234856"/>
                </a:lnTo>
                <a:lnTo>
                  <a:pt x="1934262" y="209414"/>
                </a:lnTo>
                <a:lnTo>
                  <a:pt x="1896755" y="185263"/>
                </a:lnTo>
                <a:lnTo>
                  <a:pt x="1858343" y="162438"/>
                </a:lnTo>
                <a:lnTo>
                  <a:pt x="1819059" y="140969"/>
                </a:lnTo>
                <a:lnTo>
                  <a:pt x="1778934" y="120889"/>
                </a:lnTo>
                <a:lnTo>
                  <a:pt x="1738000" y="102230"/>
                </a:lnTo>
                <a:lnTo>
                  <a:pt x="1696290" y="85025"/>
                </a:lnTo>
                <a:lnTo>
                  <a:pt x="1653836" y="69305"/>
                </a:lnTo>
                <a:lnTo>
                  <a:pt x="1610671" y="55103"/>
                </a:lnTo>
                <a:lnTo>
                  <a:pt x="1566825" y="42452"/>
                </a:lnTo>
                <a:lnTo>
                  <a:pt x="1522332" y="31382"/>
                </a:lnTo>
                <a:lnTo>
                  <a:pt x="1477225" y="21927"/>
                </a:lnTo>
                <a:lnTo>
                  <a:pt x="1431534" y="14119"/>
                </a:lnTo>
                <a:lnTo>
                  <a:pt x="1385292" y="7990"/>
                </a:lnTo>
                <a:lnTo>
                  <a:pt x="1338531" y="3572"/>
                </a:lnTo>
                <a:lnTo>
                  <a:pt x="1291285" y="898"/>
                </a:lnTo>
                <a:lnTo>
                  <a:pt x="1243583" y="0"/>
                </a:lnTo>
                <a:close/>
              </a:path>
            </a:pathLst>
          </a:custGeom>
          <a:solidFill>
            <a:srgbClr val="1EC7F3">
              <a:alpha val="79998"/>
            </a:srgbClr>
          </a:solidFill>
        </p:spPr>
        <p:txBody>
          <a:bodyPr wrap="square" lIns="0" tIns="0" rIns="0" bIns="0" rtlCol="0"/>
          <a:lstStyle/>
          <a:p/>
        </p:txBody>
      </p:sp>
      <p:sp>
        <p:nvSpPr>
          <p:cNvPr id="7" name="object 7"/>
          <p:cNvSpPr/>
          <p:nvPr/>
        </p:nvSpPr>
        <p:spPr>
          <a:xfrm>
            <a:off x="2706623" y="3669791"/>
            <a:ext cx="2487295" cy="2489200"/>
          </a:xfrm>
          <a:custGeom>
            <a:avLst/>
            <a:gdLst/>
            <a:ahLst/>
            <a:cxnLst/>
            <a:rect l="l" t="t" r="r" b="b"/>
            <a:pathLst>
              <a:path w="2487295" h="2489200">
                <a:moveTo>
                  <a:pt x="1243584" y="0"/>
                </a:moveTo>
                <a:lnTo>
                  <a:pt x="1195882" y="898"/>
                </a:lnTo>
                <a:lnTo>
                  <a:pt x="1148636" y="3572"/>
                </a:lnTo>
                <a:lnTo>
                  <a:pt x="1101875" y="7990"/>
                </a:lnTo>
                <a:lnTo>
                  <a:pt x="1055633" y="14119"/>
                </a:lnTo>
                <a:lnTo>
                  <a:pt x="1009942" y="21927"/>
                </a:lnTo>
                <a:lnTo>
                  <a:pt x="964835" y="31382"/>
                </a:lnTo>
                <a:lnTo>
                  <a:pt x="920342" y="42452"/>
                </a:lnTo>
                <a:lnTo>
                  <a:pt x="876496" y="55103"/>
                </a:lnTo>
                <a:lnTo>
                  <a:pt x="833331" y="69305"/>
                </a:lnTo>
                <a:lnTo>
                  <a:pt x="790877" y="85025"/>
                </a:lnTo>
                <a:lnTo>
                  <a:pt x="749167" y="102230"/>
                </a:lnTo>
                <a:lnTo>
                  <a:pt x="708233" y="120889"/>
                </a:lnTo>
                <a:lnTo>
                  <a:pt x="668108" y="140969"/>
                </a:lnTo>
                <a:lnTo>
                  <a:pt x="628824" y="162438"/>
                </a:lnTo>
                <a:lnTo>
                  <a:pt x="590412" y="185263"/>
                </a:lnTo>
                <a:lnTo>
                  <a:pt x="552905" y="209414"/>
                </a:lnTo>
                <a:lnTo>
                  <a:pt x="516336" y="234856"/>
                </a:lnTo>
                <a:lnTo>
                  <a:pt x="480736" y="261558"/>
                </a:lnTo>
                <a:lnTo>
                  <a:pt x="446138" y="289488"/>
                </a:lnTo>
                <a:lnTo>
                  <a:pt x="412573" y="318614"/>
                </a:lnTo>
                <a:lnTo>
                  <a:pt x="380075" y="348903"/>
                </a:lnTo>
                <a:lnTo>
                  <a:pt x="348675" y="380323"/>
                </a:lnTo>
                <a:lnTo>
                  <a:pt x="318405" y="412842"/>
                </a:lnTo>
                <a:lnTo>
                  <a:pt x="289298" y="446428"/>
                </a:lnTo>
                <a:lnTo>
                  <a:pt x="261386" y="481048"/>
                </a:lnTo>
                <a:lnTo>
                  <a:pt x="234701" y="516670"/>
                </a:lnTo>
                <a:lnTo>
                  <a:pt x="209275" y="553262"/>
                </a:lnTo>
                <a:lnTo>
                  <a:pt x="185141" y="590792"/>
                </a:lnTo>
                <a:lnTo>
                  <a:pt x="162330" y="629227"/>
                </a:lnTo>
                <a:lnTo>
                  <a:pt x="140875" y="668535"/>
                </a:lnTo>
                <a:lnTo>
                  <a:pt x="120808" y="708685"/>
                </a:lnTo>
                <a:lnTo>
                  <a:pt x="102162" y="749643"/>
                </a:lnTo>
                <a:lnTo>
                  <a:pt x="84968" y="791378"/>
                </a:lnTo>
                <a:lnTo>
                  <a:pt x="69259" y="833857"/>
                </a:lnTo>
                <a:lnTo>
                  <a:pt x="55066" y="877048"/>
                </a:lnTo>
                <a:lnTo>
                  <a:pt x="42423" y="920919"/>
                </a:lnTo>
                <a:lnTo>
                  <a:pt x="31361" y="965438"/>
                </a:lnTo>
                <a:lnTo>
                  <a:pt x="21912" y="1010572"/>
                </a:lnTo>
                <a:lnTo>
                  <a:pt x="14110" y="1056289"/>
                </a:lnTo>
                <a:lnTo>
                  <a:pt x="7985" y="1102558"/>
                </a:lnTo>
                <a:lnTo>
                  <a:pt x="3570" y="1149345"/>
                </a:lnTo>
                <a:lnTo>
                  <a:pt x="897" y="1196618"/>
                </a:lnTo>
                <a:lnTo>
                  <a:pt x="0" y="1244345"/>
                </a:lnTo>
                <a:lnTo>
                  <a:pt x="897" y="1292076"/>
                </a:lnTo>
                <a:lnTo>
                  <a:pt x="3570" y="1339351"/>
                </a:lnTo>
                <a:lnTo>
                  <a:pt x="7985" y="1386140"/>
                </a:lnTo>
                <a:lnTo>
                  <a:pt x="14110" y="1432410"/>
                </a:lnTo>
                <a:lnTo>
                  <a:pt x="21912" y="1478129"/>
                </a:lnTo>
                <a:lnTo>
                  <a:pt x="31361" y="1523265"/>
                </a:lnTo>
                <a:lnTo>
                  <a:pt x="42423" y="1567785"/>
                </a:lnTo>
                <a:lnTo>
                  <a:pt x="55066" y="1611657"/>
                </a:lnTo>
                <a:lnTo>
                  <a:pt x="69259" y="1654849"/>
                </a:lnTo>
                <a:lnTo>
                  <a:pt x="84968" y="1697329"/>
                </a:lnTo>
                <a:lnTo>
                  <a:pt x="102162" y="1739064"/>
                </a:lnTo>
                <a:lnTo>
                  <a:pt x="120808" y="1780023"/>
                </a:lnTo>
                <a:lnTo>
                  <a:pt x="140875" y="1820173"/>
                </a:lnTo>
                <a:lnTo>
                  <a:pt x="162330" y="1859481"/>
                </a:lnTo>
                <a:lnTo>
                  <a:pt x="185141" y="1897916"/>
                </a:lnTo>
                <a:lnTo>
                  <a:pt x="209275" y="1935446"/>
                </a:lnTo>
                <a:lnTo>
                  <a:pt x="234701" y="1972038"/>
                </a:lnTo>
                <a:lnTo>
                  <a:pt x="261386" y="2007660"/>
                </a:lnTo>
                <a:lnTo>
                  <a:pt x="289298" y="2042279"/>
                </a:lnTo>
                <a:lnTo>
                  <a:pt x="318405" y="2075864"/>
                </a:lnTo>
                <a:lnTo>
                  <a:pt x="348675" y="2108383"/>
                </a:lnTo>
                <a:lnTo>
                  <a:pt x="380075" y="2139802"/>
                </a:lnTo>
                <a:lnTo>
                  <a:pt x="412573" y="2170090"/>
                </a:lnTo>
                <a:lnTo>
                  <a:pt x="446138" y="2199215"/>
                </a:lnTo>
                <a:lnTo>
                  <a:pt x="480736" y="2227144"/>
                </a:lnTo>
                <a:lnTo>
                  <a:pt x="516336" y="2253846"/>
                </a:lnTo>
                <a:lnTo>
                  <a:pt x="552905" y="2279287"/>
                </a:lnTo>
                <a:lnTo>
                  <a:pt x="590412" y="2303437"/>
                </a:lnTo>
                <a:lnTo>
                  <a:pt x="628824" y="2326261"/>
                </a:lnTo>
                <a:lnTo>
                  <a:pt x="668108" y="2347729"/>
                </a:lnTo>
                <a:lnTo>
                  <a:pt x="708233" y="2367808"/>
                </a:lnTo>
                <a:lnTo>
                  <a:pt x="749167" y="2386466"/>
                </a:lnTo>
                <a:lnTo>
                  <a:pt x="790877" y="2403671"/>
                </a:lnTo>
                <a:lnTo>
                  <a:pt x="833331" y="2419390"/>
                </a:lnTo>
                <a:lnTo>
                  <a:pt x="876496" y="2433591"/>
                </a:lnTo>
                <a:lnTo>
                  <a:pt x="920342" y="2446242"/>
                </a:lnTo>
                <a:lnTo>
                  <a:pt x="964835" y="2457311"/>
                </a:lnTo>
                <a:lnTo>
                  <a:pt x="1009942" y="2466765"/>
                </a:lnTo>
                <a:lnTo>
                  <a:pt x="1055633" y="2474573"/>
                </a:lnTo>
                <a:lnTo>
                  <a:pt x="1101875" y="2480701"/>
                </a:lnTo>
                <a:lnTo>
                  <a:pt x="1148636" y="2485119"/>
                </a:lnTo>
                <a:lnTo>
                  <a:pt x="1195882" y="2487793"/>
                </a:lnTo>
                <a:lnTo>
                  <a:pt x="1243584" y="2488691"/>
                </a:lnTo>
                <a:lnTo>
                  <a:pt x="1291285" y="2487793"/>
                </a:lnTo>
                <a:lnTo>
                  <a:pt x="1338531" y="2485119"/>
                </a:lnTo>
                <a:lnTo>
                  <a:pt x="1385292" y="2480701"/>
                </a:lnTo>
                <a:lnTo>
                  <a:pt x="1431534" y="2474573"/>
                </a:lnTo>
                <a:lnTo>
                  <a:pt x="1477225" y="2466765"/>
                </a:lnTo>
                <a:lnTo>
                  <a:pt x="1522332" y="2457311"/>
                </a:lnTo>
                <a:lnTo>
                  <a:pt x="1566825" y="2446242"/>
                </a:lnTo>
                <a:lnTo>
                  <a:pt x="1610671" y="2433591"/>
                </a:lnTo>
                <a:lnTo>
                  <a:pt x="1653836" y="2419390"/>
                </a:lnTo>
                <a:lnTo>
                  <a:pt x="1696290" y="2403671"/>
                </a:lnTo>
                <a:lnTo>
                  <a:pt x="1738000" y="2386466"/>
                </a:lnTo>
                <a:lnTo>
                  <a:pt x="1778934" y="2367808"/>
                </a:lnTo>
                <a:lnTo>
                  <a:pt x="1819059" y="2347729"/>
                </a:lnTo>
                <a:lnTo>
                  <a:pt x="1858343" y="2326261"/>
                </a:lnTo>
                <a:lnTo>
                  <a:pt x="1896755" y="2303437"/>
                </a:lnTo>
                <a:lnTo>
                  <a:pt x="1934262" y="2279287"/>
                </a:lnTo>
                <a:lnTo>
                  <a:pt x="1970831" y="2253846"/>
                </a:lnTo>
                <a:lnTo>
                  <a:pt x="2006431" y="2227144"/>
                </a:lnTo>
                <a:lnTo>
                  <a:pt x="2041029" y="2199215"/>
                </a:lnTo>
                <a:lnTo>
                  <a:pt x="2074594" y="2170090"/>
                </a:lnTo>
                <a:lnTo>
                  <a:pt x="2107092" y="2139802"/>
                </a:lnTo>
                <a:lnTo>
                  <a:pt x="2138492" y="2108383"/>
                </a:lnTo>
                <a:lnTo>
                  <a:pt x="2168762" y="2075864"/>
                </a:lnTo>
                <a:lnTo>
                  <a:pt x="2197869" y="2042279"/>
                </a:lnTo>
                <a:lnTo>
                  <a:pt x="2225781" y="2007660"/>
                </a:lnTo>
                <a:lnTo>
                  <a:pt x="2252466" y="1972038"/>
                </a:lnTo>
                <a:lnTo>
                  <a:pt x="2277892" y="1935446"/>
                </a:lnTo>
                <a:lnTo>
                  <a:pt x="2302026" y="1897916"/>
                </a:lnTo>
                <a:lnTo>
                  <a:pt x="2324837" y="1859481"/>
                </a:lnTo>
                <a:lnTo>
                  <a:pt x="2346292" y="1820173"/>
                </a:lnTo>
                <a:lnTo>
                  <a:pt x="2366359" y="1780023"/>
                </a:lnTo>
                <a:lnTo>
                  <a:pt x="2385005" y="1739064"/>
                </a:lnTo>
                <a:lnTo>
                  <a:pt x="2402199" y="1697329"/>
                </a:lnTo>
                <a:lnTo>
                  <a:pt x="2417908" y="1654849"/>
                </a:lnTo>
                <a:lnTo>
                  <a:pt x="2432101" y="1611657"/>
                </a:lnTo>
                <a:lnTo>
                  <a:pt x="2444744" y="1567785"/>
                </a:lnTo>
                <a:lnTo>
                  <a:pt x="2455806" y="1523265"/>
                </a:lnTo>
                <a:lnTo>
                  <a:pt x="2465255" y="1478129"/>
                </a:lnTo>
                <a:lnTo>
                  <a:pt x="2473057" y="1432410"/>
                </a:lnTo>
                <a:lnTo>
                  <a:pt x="2479182" y="1386140"/>
                </a:lnTo>
                <a:lnTo>
                  <a:pt x="2483597" y="1339351"/>
                </a:lnTo>
                <a:lnTo>
                  <a:pt x="2486270" y="1292076"/>
                </a:lnTo>
                <a:lnTo>
                  <a:pt x="2487167" y="1244345"/>
                </a:lnTo>
                <a:lnTo>
                  <a:pt x="2486270" y="1196618"/>
                </a:lnTo>
                <a:lnTo>
                  <a:pt x="2483597" y="1149345"/>
                </a:lnTo>
                <a:lnTo>
                  <a:pt x="2479182" y="1102558"/>
                </a:lnTo>
                <a:lnTo>
                  <a:pt x="2473057" y="1056289"/>
                </a:lnTo>
                <a:lnTo>
                  <a:pt x="2465255" y="1010572"/>
                </a:lnTo>
                <a:lnTo>
                  <a:pt x="2455806" y="965438"/>
                </a:lnTo>
                <a:lnTo>
                  <a:pt x="2444744" y="920919"/>
                </a:lnTo>
                <a:lnTo>
                  <a:pt x="2432101" y="877048"/>
                </a:lnTo>
                <a:lnTo>
                  <a:pt x="2417908" y="833857"/>
                </a:lnTo>
                <a:lnTo>
                  <a:pt x="2402199" y="791378"/>
                </a:lnTo>
                <a:lnTo>
                  <a:pt x="2385005" y="749643"/>
                </a:lnTo>
                <a:lnTo>
                  <a:pt x="2366359" y="708685"/>
                </a:lnTo>
                <a:lnTo>
                  <a:pt x="2346292" y="668535"/>
                </a:lnTo>
                <a:lnTo>
                  <a:pt x="2324837" y="629227"/>
                </a:lnTo>
                <a:lnTo>
                  <a:pt x="2302026" y="590792"/>
                </a:lnTo>
                <a:lnTo>
                  <a:pt x="2277892" y="553262"/>
                </a:lnTo>
                <a:lnTo>
                  <a:pt x="2252466" y="516670"/>
                </a:lnTo>
                <a:lnTo>
                  <a:pt x="2225781" y="481048"/>
                </a:lnTo>
                <a:lnTo>
                  <a:pt x="2197869" y="446428"/>
                </a:lnTo>
                <a:lnTo>
                  <a:pt x="2168762" y="412842"/>
                </a:lnTo>
                <a:lnTo>
                  <a:pt x="2138492" y="380323"/>
                </a:lnTo>
                <a:lnTo>
                  <a:pt x="2107092" y="348903"/>
                </a:lnTo>
                <a:lnTo>
                  <a:pt x="2074594" y="318614"/>
                </a:lnTo>
                <a:lnTo>
                  <a:pt x="2041029" y="289488"/>
                </a:lnTo>
                <a:lnTo>
                  <a:pt x="2006431" y="261558"/>
                </a:lnTo>
                <a:lnTo>
                  <a:pt x="1970831" y="234856"/>
                </a:lnTo>
                <a:lnTo>
                  <a:pt x="1934262" y="209414"/>
                </a:lnTo>
                <a:lnTo>
                  <a:pt x="1896755" y="185263"/>
                </a:lnTo>
                <a:lnTo>
                  <a:pt x="1858343" y="162438"/>
                </a:lnTo>
                <a:lnTo>
                  <a:pt x="1819059" y="140969"/>
                </a:lnTo>
                <a:lnTo>
                  <a:pt x="1778934" y="120889"/>
                </a:lnTo>
                <a:lnTo>
                  <a:pt x="1738000" y="102230"/>
                </a:lnTo>
                <a:lnTo>
                  <a:pt x="1696290" y="85025"/>
                </a:lnTo>
                <a:lnTo>
                  <a:pt x="1653836" y="69305"/>
                </a:lnTo>
                <a:lnTo>
                  <a:pt x="1610671" y="55103"/>
                </a:lnTo>
                <a:lnTo>
                  <a:pt x="1566825" y="42452"/>
                </a:lnTo>
                <a:lnTo>
                  <a:pt x="1522332" y="31382"/>
                </a:lnTo>
                <a:lnTo>
                  <a:pt x="1477225" y="21927"/>
                </a:lnTo>
                <a:lnTo>
                  <a:pt x="1431534" y="14119"/>
                </a:lnTo>
                <a:lnTo>
                  <a:pt x="1385292" y="7990"/>
                </a:lnTo>
                <a:lnTo>
                  <a:pt x="1338531" y="3572"/>
                </a:lnTo>
                <a:lnTo>
                  <a:pt x="1291285" y="898"/>
                </a:lnTo>
                <a:lnTo>
                  <a:pt x="1243584" y="0"/>
                </a:lnTo>
                <a:close/>
              </a:path>
            </a:pathLst>
          </a:custGeom>
          <a:solidFill>
            <a:srgbClr val="B1D234">
              <a:alpha val="79998"/>
            </a:srgbClr>
          </a:solidFill>
        </p:spPr>
        <p:txBody>
          <a:bodyPr wrap="square" lIns="0" tIns="0" rIns="0" bIns="0" rtlCol="0"/>
          <a:lstStyle/>
          <a:p/>
        </p:txBody>
      </p:sp>
      <p:sp>
        <p:nvSpPr>
          <p:cNvPr id="8" name="object 8"/>
          <p:cNvSpPr/>
          <p:nvPr/>
        </p:nvSpPr>
        <p:spPr>
          <a:xfrm>
            <a:off x="2527554" y="3422141"/>
            <a:ext cx="4086225" cy="2842260"/>
          </a:xfrm>
          <a:custGeom>
            <a:avLst/>
            <a:gdLst/>
            <a:ahLst/>
            <a:cxnLst/>
            <a:rect l="l" t="t" r="r" b="b"/>
            <a:pathLst>
              <a:path w="4086225" h="2842260">
                <a:moveTo>
                  <a:pt x="0" y="2842260"/>
                </a:moveTo>
                <a:lnTo>
                  <a:pt x="4085844" y="2842260"/>
                </a:lnTo>
                <a:lnTo>
                  <a:pt x="4085844" y="0"/>
                </a:lnTo>
                <a:lnTo>
                  <a:pt x="0" y="0"/>
                </a:lnTo>
                <a:lnTo>
                  <a:pt x="0" y="2842260"/>
                </a:lnTo>
                <a:close/>
              </a:path>
            </a:pathLst>
          </a:custGeom>
          <a:ln w="25400">
            <a:solidFill>
              <a:srgbClr val="7E7E7E"/>
            </a:solidFill>
            <a:prstDash val="lgDash"/>
          </a:ln>
        </p:spPr>
        <p:txBody>
          <a:bodyPr wrap="square" lIns="0" tIns="0" rIns="0" bIns="0" rtlCol="0"/>
          <a:lstStyle/>
          <a:p/>
        </p:txBody>
      </p:sp>
      <p:sp>
        <p:nvSpPr>
          <p:cNvPr id="9" name="object 9"/>
          <p:cNvSpPr/>
          <p:nvPr/>
        </p:nvSpPr>
        <p:spPr>
          <a:xfrm>
            <a:off x="6496811" y="4623815"/>
            <a:ext cx="546100" cy="579120"/>
          </a:xfrm>
          <a:custGeom>
            <a:avLst/>
            <a:gdLst/>
            <a:ahLst/>
            <a:cxnLst/>
            <a:rect l="l" t="t" r="r" b="b"/>
            <a:pathLst>
              <a:path w="546100" h="579120">
                <a:moveTo>
                  <a:pt x="256920" y="0"/>
                </a:moveTo>
                <a:lnTo>
                  <a:pt x="195707" y="42036"/>
                </a:lnTo>
                <a:lnTo>
                  <a:pt x="181610" y="75564"/>
                </a:lnTo>
                <a:lnTo>
                  <a:pt x="182491" y="85159"/>
                </a:lnTo>
                <a:lnTo>
                  <a:pt x="185134" y="93932"/>
                </a:lnTo>
                <a:lnTo>
                  <a:pt x="189539" y="101871"/>
                </a:lnTo>
                <a:lnTo>
                  <a:pt x="195707" y="108965"/>
                </a:lnTo>
                <a:lnTo>
                  <a:pt x="304291" y="218312"/>
                </a:lnTo>
                <a:lnTo>
                  <a:pt x="43434" y="218312"/>
                </a:lnTo>
                <a:lnTo>
                  <a:pt x="6750" y="239468"/>
                </a:lnTo>
                <a:lnTo>
                  <a:pt x="0" y="265810"/>
                </a:lnTo>
                <a:lnTo>
                  <a:pt x="0" y="313435"/>
                </a:lnTo>
                <a:lnTo>
                  <a:pt x="18591" y="353165"/>
                </a:lnTo>
                <a:lnTo>
                  <a:pt x="43434" y="360933"/>
                </a:lnTo>
                <a:lnTo>
                  <a:pt x="304291" y="360933"/>
                </a:lnTo>
                <a:lnTo>
                  <a:pt x="195707" y="469899"/>
                </a:lnTo>
                <a:lnTo>
                  <a:pt x="189466" y="477303"/>
                </a:lnTo>
                <a:lnTo>
                  <a:pt x="185023" y="485409"/>
                </a:lnTo>
                <a:lnTo>
                  <a:pt x="182366" y="494206"/>
                </a:lnTo>
                <a:lnTo>
                  <a:pt x="181483" y="503681"/>
                </a:lnTo>
                <a:lnTo>
                  <a:pt x="182366" y="513230"/>
                </a:lnTo>
                <a:lnTo>
                  <a:pt x="223519" y="565403"/>
                </a:lnTo>
                <a:lnTo>
                  <a:pt x="256920" y="579119"/>
                </a:lnTo>
                <a:lnTo>
                  <a:pt x="266233" y="578262"/>
                </a:lnTo>
                <a:lnTo>
                  <a:pt x="531876" y="323468"/>
                </a:lnTo>
                <a:lnTo>
                  <a:pt x="545591" y="289559"/>
                </a:lnTo>
                <a:lnTo>
                  <a:pt x="544734" y="279822"/>
                </a:lnTo>
                <a:lnTo>
                  <a:pt x="290703" y="14096"/>
                </a:lnTo>
                <a:lnTo>
                  <a:pt x="266396" y="881"/>
                </a:lnTo>
                <a:lnTo>
                  <a:pt x="256920" y="0"/>
                </a:lnTo>
                <a:close/>
              </a:path>
            </a:pathLst>
          </a:custGeom>
          <a:solidFill>
            <a:srgbClr val="00AEE6"/>
          </a:solidFill>
        </p:spPr>
        <p:txBody>
          <a:bodyPr wrap="square" lIns="0" tIns="0" rIns="0" bIns="0" rtlCol="0"/>
          <a:lstStyle/>
          <a:p/>
        </p:txBody>
      </p:sp>
      <p:sp>
        <p:nvSpPr>
          <p:cNvPr id="10" name="object 10"/>
          <p:cNvSpPr/>
          <p:nvPr/>
        </p:nvSpPr>
        <p:spPr>
          <a:xfrm>
            <a:off x="2098548" y="4614671"/>
            <a:ext cx="547370" cy="577850"/>
          </a:xfrm>
          <a:custGeom>
            <a:avLst/>
            <a:gdLst/>
            <a:ahLst/>
            <a:cxnLst/>
            <a:rect l="l" t="t" r="r" b="b"/>
            <a:pathLst>
              <a:path w="547369" h="577850">
                <a:moveTo>
                  <a:pt x="289432" y="0"/>
                </a:moveTo>
                <a:lnTo>
                  <a:pt x="13715" y="255396"/>
                </a:lnTo>
                <a:lnTo>
                  <a:pt x="0" y="288797"/>
                </a:lnTo>
                <a:lnTo>
                  <a:pt x="857" y="298471"/>
                </a:lnTo>
                <a:lnTo>
                  <a:pt x="255650" y="563879"/>
                </a:lnTo>
                <a:lnTo>
                  <a:pt x="289559" y="577595"/>
                </a:lnTo>
                <a:lnTo>
                  <a:pt x="298779" y="576738"/>
                </a:lnTo>
                <a:lnTo>
                  <a:pt x="350900" y="536066"/>
                </a:lnTo>
                <a:lnTo>
                  <a:pt x="365125" y="502411"/>
                </a:lnTo>
                <a:lnTo>
                  <a:pt x="364241" y="492936"/>
                </a:lnTo>
                <a:lnTo>
                  <a:pt x="361584" y="484139"/>
                </a:lnTo>
                <a:lnTo>
                  <a:pt x="357141" y="476033"/>
                </a:lnTo>
                <a:lnTo>
                  <a:pt x="350900" y="468629"/>
                </a:lnTo>
                <a:lnTo>
                  <a:pt x="242062" y="359917"/>
                </a:lnTo>
                <a:lnTo>
                  <a:pt x="503554" y="359917"/>
                </a:lnTo>
                <a:lnTo>
                  <a:pt x="540257" y="338764"/>
                </a:lnTo>
                <a:lnTo>
                  <a:pt x="547115" y="312546"/>
                </a:lnTo>
                <a:lnTo>
                  <a:pt x="547115" y="265048"/>
                </a:lnTo>
                <a:lnTo>
                  <a:pt x="528468" y="225500"/>
                </a:lnTo>
                <a:lnTo>
                  <a:pt x="503554" y="217677"/>
                </a:lnTo>
                <a:lnTo>
                  <a:pt x="241934" y="217677"/>
                </a:lnTo>
                <a:lnTo>
                  <a:pt x="350774" y="108711"/>
                </a:lnTo>
                <a:lnTo>
                  <a:pt x="357014" y="101617"/>
                </a:lnTo>
                <a:lnTo>
                  <a:pt x="361457" y="93678"/>
                </a:lnTo>
                <a:lnTo>
                  <a:pt x="364114" y="84905"/>
                </a:lnTo>
                <a:lnTo>
                  <a:pt x="364997" y="75310"/>
                </a:lnTo>
                <a:lnTo>
                  <a:pt x="364114" y="65716"/>
                </a:lnTo>
                <a:lnTo>
                  <a:pt x="322960" y="14096"/>
                </a:lnTo>
                <a:lnTo>
                  <a:pt x="298815" y="881"/>
                </a:lnTo>
                <a:lnTo>
                  <a:pt x="289432" y="0"/>
                </a:lnTo>
                <a:close/>
              </a:path>
            </a:pathLst>
          </a:custGeom>
          <a:solidFill>
            <a:srgbClr val="8AC53E"/>
          </a:solidFill>
        </p:spPr>
        <p:txBody>
          <a:bodyPr wrap="square" lIns="0" tIns="0" rIns="0" bIns="0" rtlCol="0"/>
          <a:lstStyle/>
          <a:p/>
        </p:txBody>
      </p:sp>
      <p:sp>
        <p:nvSpPr>
          <p:cNvPr id="11" name="object 11"/>
          <p:cNvSpPr txBox="1"/>
          <p:nvPr/>
        </p:nvSpPr>
        <p:spPr>
          <a:xfrm>
            <a:off x="5093970" y="4769611"/>
            <a:ext cx="124206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微软雅黑" panose="020B0503020204020204" charset="-122"/>
                <a:cs typeface="微软雅黑" panose="020B0503020204020204" charset="-122"/>
              </a:rPr>
              <a:t>基础设施运维</a:t>
            </a:r>
            <a:endParaRPr sz="1600">
              <a:latin typeface="微软雅黑" panose="020B0503020204020204" charset="-122"/>
              <a:cs typeface="微软雅黑" panose="020B0503020204020204" charset="-122"/>
            </a:endParaRPr>
          </a:p>
        </p:txBody>
      </p:sp>
      <p:sp>
        <p:nvSpPr>
          <p:cNvPr id="12" name="object 12"/>
          <p:cNvSpPr txBox="1"/>
          <p:nvPr/>
        </p:nvSpPr>
        <p:spPr>
          <a:xfrm>
            <a:off x="2887726" y="4769611"/>
            <a:ext cx="1242060" cy="269240"/>
          </a:xfrm>
          <a:prstGeom prst="rect">
            <a:avLst/>
          </a:prstGeom>
        </p:spPr>
        <p:txBody>
          <a:bodyPr vert="horz" wrap="square" lIns="0" tIns="12065" rIns="0" bIns="0" rtlCol="0">
            <a:spAutoFit/>
          </a:bodyPr>
          <a:lstStyle/>
          <a:p>
            <a:pPr marL="12700">
              <a:lnSpc>
                <a:spcPct val="100000"/>
              </a:lnSpc>
              <a:spcBef>
                <a:spcPts val="95"/>
              </a:spcBef>
            </a:pPr>
            <a:r>
              <a:rPr sz="1600" b="1" spc="-5" dirty="0">
                <a:solidFill>
                  <a:srgbClr val="FFFFFF"/>
                </a:solidFill>
                <a:latin typeface="微软雅黑" panose="020B0503020204020204" charset="-122"/>
                <a:cs typeface="微软雅黑" panose="020B0503020204020204" charset="-122"/>
              </a:rPr>
              <a:t>业务流程运维</a:t>
            </a:r>
            <a:endParaRPr sz="1600">
              <a:latin typeface="微软雅黑" panose="020B0503020204020204" charset="-122"/>
              <a:cs typeface="微软雅黑" panose="020B0503020204020204" charset="-122"/>
            </a:endParaRPr>
          </a:p>
        </p:txBody>
      </p:sp>
      <p:sp>
        <p:nvSpPr>
          <p:cNvPr id="13" name="object 13"/>
          <p:cNvSpPr txBox="1"/>
          <p:nvPr/>
        </p:nvSpPr>
        <p:spPr>
          <a:xfrm>
            <a:off x="3744467" y="3281171"/>
            <a:ext cx="1722120" cy="291465"/>
          </a:xfrm>
          <a:prstGeom prst="rect">
            <a:avLst/>
          </a:prstGeom>
          <a:solidFill>
            <a:srgbClr val="7E7E7E"/>
          </a:solidFill>
        </p:spPr>
        <p:txBody>
          <a:bodyPr vert="horz" wrap="square" lIns="0" tIns="38100" rIns="0" bIns="0" rtlCol="0">
            <a:spAutoFit/>
          </a:bodyPr>
          <a:lstStyle/>
          <a:p>
            <a:pPr marL="147320">
              <a:lnSpc>
                <a:spcPct val="100000"/>
              </a:lnSpc>
              <a:spcBef>
                <a:spcPts val="300"/>
              </a:spcBef>
            </a:pPr>
            <a:r>
              <a:rPr sz="1400" b="1" dirty="0">
                <a:solidFill>
                  <a:srgbClr val="FFFFFF"/>
                </a:solidFill>
                <a:latin typeface="微软雅黑" panose="020B0503020204020204" charset="-122"/>
                <a:cs typeface="微软雅黑" panose="020B0503020204020204" charset="-122"/>
              </a:rPr>
              <a:t>传统运维工作组成</a:t>
            </a:r>
            <a:endParaRPr sz="1400">
              <a:latin typeface="微软雅黑" panose="020B0503020204020204" charset="-122"/>
              <a:cs typeface="微软雅黑" panose="020B0503020204020204" charset="-122"/>
            </a:endParaRPr>
          </a:p>
        </p:txBody>
      </p:sp>
      <p:sp>
        <p:nvSpPr>
          <p:cNvPr id="14" name="object 14"/>
          <p:cNvSpPr/>
          <p:nvPr/>
        </p:nvSpPr>
        <p:spPr>
          <a:xfrm>
            <a:off x="966063" y="3648086"/>
            <a:ext cx="879588" cy="466878"/>
          </a:xfrm>
          <a:prstGeom prst="rect">
            <a:avLst/>
          </a:prstGeom>
          <a:blipFill>
            <a:blip r:embed="rId1" cstate="print"/>
            <a:stretch>
              <a:fillRect/>
            </a:stretch>
          </a:blipFill>
        </p:spPr>
        <p:txBody>
          <a:bodyPr wrap="square" lIns="0" tIns="0" rIns="0" bIns="0" rtlCol="0"/>
          <a:lstStyle/>
          <a:p/>
        </p:txBody>
      </p:sp>
      <p:sp>
        <p:nvSpPr>
          <p:cNvPr id="15" name="object 15"/>
          <p:cNvSpPr/>
          <p:nvPr/>
        </p:nvSpPr>
        <p:spPr>
          <a:xfrm>
            <a:off x="1001267" y="3645408"/>
            <a:ext cx="805180" cy="391795"/>
          </a:xfrm>
          <a:custGeom>
            <a:avLst/>
            <a:gdLst/>
            <a:ahLst/>
            <a:cxnLst/>
            <a:rect l="l" t="t" r="r" b="b"/>
            <a:pathLst>
              <a:path w="805180" h="391795">
                <a:moveTo>
                  <a:pt x="196049" y="0"/>
                </a:moveTo>
                <a:lnTo>
                  <a:pt x="148760" y="5887"/>
                </a:lnTo>
                <a:lnTo>
                  <a:pt x="106586" y="22246"/>
                </a:lnTo>
                <a:lnTo>
                  <a:pt x="70314" y="47126"/>
                </a:lnTo>
                <a:lnTo>
                  <a:pt x="40733" y="78572"/>
                </a:lnTo>
                <a:lnTo>
                  <a:pt x="18628" y="114633"/>
                </a:lnTo>
                <a:lnTo>
                  <a:pt x="4788" y="153355"/>
                </a:lnTo>
                <a:lnTo>
                  <a:pt x="0" y="192786"/>
                </a:lnTo>
                <a:lnTo>
                  <a:pt x="4595" y="233474"/>
                </a:lnTo>
                <a:lnTo>
                  <a:pt x="17876" y="273424"/>
                </a:lnTo>
                <a:lnTo>
                  <a:pt x="39084" y="310624"/>
                </a:lnTo>
                <a:lnTo>
                  <a:pt x="67460" y="343062"/>
                </a:lnTo>
                <a:lnTo>
                  <a:pt x="102246" y="368723"/>
                </a:lnTo>
                <a:lnTo>
                  <a:pt x="142682" y="385596"/>
                </a:lnTo>
                <a:lnTo>
                  <a:pt x="188010" y="391668"/>
                </a:lnTo>
                <a:lnTo>
                  <a:pt x="236694" y="385024"/>
                </a:lnTo>
                <a:lnTo>
                  <a:pt x="280520" y="366714"/>
                </a:lnTo>
                <a:lnTo>
                  <a:pt x="320379" y="339169"/>
                </a:lnTo>
                <a:lnTo>
                  <a:pt x="348207" y="313182"/>
                </a:lnTo>
                <a:lnTo>
                  <a:pt x="188010" y="313182"/>
                </a:lnTo>
                <a:lnTo>
                  <a:pt x="142230" y="301442"/>
                </a:lnTo>
                <a:lnTo>
                  <a:pt x="107711" y="271843"/>
                </a:lnTo>
                <a:lnTo>
                  <a:pt x="85923" y="232814"/>
                </a:lnTo>
                <a:lnTo>
                  <a:pt x="78333" y="192786"/>
                </a:lnTo>
                <a:lnTo>
                  <a:pt x="86613" y="155263"/>
                </a:lnTo>
                <a:lnTo>
                  <a:pt x="110221" y="118157"/>
                </a:lnTo>
                <a:lnTo>
                  <a:pt x="147315" y="89790"/>
                </a:lnTo>
                <a:lnTo>
                  <a:pt x="196049" y="78486"/>
                </a:lnTo>
                <a:lnTo>
                  <a:pt x="357632" y="78486"/>
                </a:lnTo>
                <a:lnTo>
                  <a:pt x="325607" y="46609"/>
                </a:lnTo>
                <a:lnTo>
                  <a:pt x="271472" y="14470"/>
                </a:lnTo>
                <a:lnTo>
                  <a:pt x="196049" y="0"/>
                </a:lnTo>
                <a:close/>
              </a:path>
              <a:path w="805180" h="391795">
                <a:moveTo>
                  <a:pt x="466947" y="223789"/>
                </a:moveTo>
                <a:lnTo>
                  <a:pt x="452544" y="227847"/>
                </a:lnTo>
                <a:lnTo>
                  <a:pt x="440309" y="237490"/>
                </a:lnTo>
                <a:lnTo>
                  <a:pt x="432810" y="250525"/>
                </a:lnTo>
                <a:lnTo>
                  <a:pt x="430799" y="264906"/>
                </a:lnTo>
                <a:lnTo>
                  <a:pt x="434147" y="278977"/>
                </a:lnTo>
                <a:lnTo>
                  <a:pt x="442722" y="291084"/>
                </a:lnTo>
                <a:lnTo>
                  <a:pt x="443484" y="291846"/>
                </a:lnTo>
                <a:lnTo>
                  <a:pt x="444372" y="292989"/>
                </a:lnTo>
                <a:lnTo>
                  <a:pt x="487416" y="336778"/>
                </a:lnTo>
                <a:lnTo>
                  <a:pt x="523828" y="360873"/>
                </a:lnTo>
                <a:lnTo>
                  <a:pt x="571249" y="379420"/>
                </a:lnTo>
                <a:lnTo>
                  <a:pt x="630301" y="386842"/>
                </a:lnTo>
                <a:lnTo>
                  <a:pt x="681467" y="379525"/>
                </a:lnTo>
                <a:lnTo>
                  <a:pt x="722520" y="359845"/>
                </a:lnTo>
                <a:lnTo>
                  <a:pt x="754274" y="331208"/>
                </a:lnTo>
                <a:lnTo>
                  <a:pt x="769832" y="308356"/>
                </a:lnTo>
                <a:lnTo>
                  <a:pt x="630301" y="308356"/>
                </a:lnTo>
                <a:lnTo>
                  <a:pt x="582699" y="300777"/>
                </a:lnTo>
                <a:lnTo>
                  <a:pt x="546576" y="282781"/>
                </a:lnTo>
                <a:lnTo>
                  <a:pt x="521073" y="261475"/>
                </a:lnTo>
                <a:lnTo>
                  <a:pt x="505332" y="243967"/>
                </a:lnTo>
                <a:lnTo>
                  <a:pt x="501776" y="239522"/>
                </a:lnTo>
                <a:lnTo>
                  <a:pt x="498982" y="236347"/>
                </a:lnTo>
                <a:lnTo>
                  <a:pt x="495300" y="233045"/>
                </a:lnTo>
                <a:lnTo>
                  <a:pt x="481778" y="225470"/>
                </a:lnTo>
                <a:lnTo>
                  <a:pt x="466947" y="223789"/>
                </a:lnTo>
                <a:close/>
              </a:path>
              <a:path w="805180" h="391795">
                <a:moveTo>
                  <a:pt x="620648" y="0"/>
                </a:moveTo>
                <a:lnTo>
                  <a:pt x="574041" y="5411"/>
                </a:lnTo>
                <a:lnTo>
                  <a:pt x="531629" y="20431"/>
                </a:lnTo>
                <a:lnTo>
                  <a:pt x="492892" y="43237"/>
                </a:lnTo>
                <a:lnTo>
                  <a:pt x="457315" y="72008"/>
                </a:lnTo>
                <a:lnTo>
                  <a:pt x="424380" y="104923"/>
                </a:lnTo>
                <a:lnTo>
                  <a:pt x="393568" y="140159"/>
                </a:lnTo>
                <a:lnTo>
                  <a:pt x="330411" y="217385"/>
                </a:lnTo>
                <a:lnTo>
                  <a:pt x="296511" y="254834"/>
                </a:lnTo>
                <a:lnTo>
                  <a:pt x="261952" y="285266"/>
                </a:lnTo>
                <a:lnTo>
                  <a:pt x="226022" y="305707"/>
                </a:lnTo>
                <a:lnTo>
                  <a:pt x="188010" y="313182"/>
                </a:lnTo>
                <a:lnTo>
                  <a:pt x="348207" y="313182"/>
                </a:lnTo>
                <a:lnTo>
                  <a:pt x="357163" y="304818"/>
                </a:lnTo>
                <a:lnTo>
                  <a:pt x="391762" y="266093"/>
                </a:lnTo>
                <a:lnTo>
                  <a:pt x="425069" y="225425"/>
                </a:lnTo>
                <a:lnTo>
                  <a:pt x="461502" y="181077"/>
                </a:lnTo>
                <a:lnTo>
                  <a:pt x="498210" y="141003"/>
                </a:lnTo>
                <a:lnTo>
                  <a:pt x="536260" y="108409"/>
                </a:lnTo>
                <a:lnTo>
                  <a:pt x="576717" y="86501"/>
                </a:lnTo>
                <a:lnTo>
                  <a:pt x="620648" y="78486"/>
                </a:lnTo>
                <a:lnTo>
                  <a:pt x="774677" y="78486"/>
                </a:lnTo>
                <a:lnTo>
                  <a:pt x="761988" y="59096"/>
                </a:lnTo>
                <a:lnTo>
                  <a:pt x="729805" y="29892"/>
                </a:lnTo>
                <a:lnTo>
                  <a:pt x="683525" y="8380"/>
                </a:lnTo>
                <a:lnTo>
                  <a:pt x="620648" y="0"/>
                </a:lnTo>
                <a:close/>
              </a:path>
              <a:path w="805180" h="391795">
                <a:moveTo>
                  <a:pt x="774677" y="78486"/>
                </a:moveTo>
                <a:lnTo>
                  <a:pt x="620648" y="78486"/>
                </a:lnTo>
                <a:lnTo>
                  <a:pt x="652109" y="81442"/>
                </a:lnTo>
                <a:lnTo>
                  <a:pt x="677830" y="90328"/>
                </a:lnTo>
                <a:lnTo>
                  <a:pt x="712724" y="125984"/>
                </a:lnTo>
                <a:lnTo>
                  <a:pt x="724614" y="167306"/>
                </a:lnTo>
                <a:lnTo>
                  <a:pt x="726313" y="195580"/>
                </a:lnTo>
                <a:lnTo>
                  <a:pt x="725578" y="204660"/>
                </a:lnTo>
                <a:lnTo>
                  <a:pt x="707898" y="261239"/>
                </a:lnTo>
                <a:lnTo>
                  <a:pt x="676052" y="296894"/>
                </a:lnTo>
                <a:lnTo>
                  <a:pt x="630301" y="308356"/>
                </a:lnTo>
                <a:lnTo>
                  <a:pt x="769832" y="308356"/>
                </a:lnTo>
                <a:lnTo>
                  <a:pt x="777549" y="297019"/>
                </a:lnTo>
                <a:lnTo>
                  <a:pt x="793162" y="260684"/>
                </a:lnTo>
                <a:lnTo>
                  <a:pt x="801930" y="225609"/>
                </a:lnTo>
                <a:lnTo>
                  <a:pt x="804637" y="195580"/>
                </a:lnTo>
                <a:lnTo>
                  <a:pt x="804554" y="192786"/>
                </a:lnTo>
                <a:lnTo>
                  <a:pt x="803255" y="166167"/>
                </a:lnTo>
                <a:lnTo>
                  <a:pt x="799052" y="138969"/>
                </a:lnTo>
                <a:lnTo>
                  <a:pt x="792134" y="113724"/>
                </a:lnTo>
                <a:lnTo>
                  <a:pt x="782574" y="90551"/>
                </a:lnTo>
                <a:lnTo>
                  <a:pt x="774677" y="78486"/>
                </a:lnTo>
                <a:close/>
              </a:path>
              <a:path w="805180" h="391795">
                <a:moveTo>
                  <a:pt x="357632" y="78486"/>
                </a:moveTo>
                <a:lnTo>
                  <a:pt x="196049" y="78486"/>
                </a:lnTo>
                <a:lnTo>
                  <a:pt x="241967" y="87280"/>
                </a:lnTo>
                <a:lnTo>
                  <a:pt x="275342" y="106838"/>
                </a:lnTo>
                <a:lnTo>
                  <a:pt x="295973" y="126920"/>
                </a:lnTo>
                <a:lnTo>
                  <a:pt x="303656" y="137287"/>
                </a:lnTo>
                <a:lnTo>
                  <a:pt x="314410" y="148703"/>
                </a:lnTo>
                <a:lnTo>
                  <a:pt x="328056" y="154892"/>
                </a:lnTo>
                <a:lnTo>
                  <a:pt x="342965" y="155485"/>
                </a:lnTo>
                <a:lnTo>
                  <a:pt x="357504" y="150114"/>
                </a:lnTo>
                <a:lnTo>
                  <a:pt x="368982" y="139574"/>
                </a:lnTo>
                <a:lnTo>
                  <a:pt x="375316" y="125904"/>
                </a:lnTo>
                <a:lnTo>
                  <a:pt x="376078" y="110876"/>
                </a:lnTo>
                <a:lnTo>
                  <a:pt x="370840" y="96266"/>
                </a:lnTo>
                <a:lnTo>
                  <a:pt x="358661" y="79509"/>
                </a:lnTo>
                <a:lnTo>
                  <a:pt x="357632" y="78486"/>
                </a:lnTo>
                <a:close/>
              </a:path>
            </a:pathLst>
          </a:custGeom>
          <a:solidFill>
            <a:srgbClr val="8AC53E"/>
          </a:solidFill>
        </p:spPr>
        <p:txBody>
          <a:bodyPr wrap="square" lIns="0" tIns="0" rIns="0" bIns="0" rtlCol="0"/>
          <a:lstStyle/>
          <a:p/>
        </p:txBody>
      </p:sp>
      <p:sp>
        <p:nvSpPr>
          <p:cNvPr id="16" name="object 16"/>
          <p:cNvSpPr/>
          <p:nvPr/>
        </p:nvSpPr>
        <p:spPr>
          <a:xfrm>
            <a:off x="1027885" y="4234791"/>
            <a:ext cx="754443" cy="260193"/>
          </a:xfrm>
          <a:prstGeom prst="rect">
            <a:avLst/>
          </a:prstGeom>
          <a:blipFill>
            <a:blip r:embed="rId2" cstate="print"/>
            <a:stretch>
              <a:fillRect/>
            </a:stretch>
          </a:blipFill>
        </p:spPr>
        <p:txBody>
          <a:bodyPr wrap="square" lIns="0" tIns="0" rIns="0" bIns="0" rtlCol="0"/>
          <a:lstStyle/>
          <a:p/>
        </p:txBody>
      </p:sp>
      <p:sp>
        <p:nvSpPr>
          <p:cNvPr id="17" name="object 17"/>
          <p:cNvSpPr/>
          <p:nvPr/>
        </p:nvSpPr>
        <p:spPr>
          <a:xfrm>
            <a:off x="681227" y="4555235"/>
            <a:ext cx="1470660" cy="1652016"/>
          </a:xfrm>
          <a:prstGeom prst="rect">
            <a:avLst/>
          </a:prstGeom>
          <a:blipFill>
            <a:blip r:embed="rId3" cstate="print"/>
            <a:stretch>
              <a:fillRect/>
            </a:stretch>
          </a:blipFill>
        </p:spPr>
        <p:txBody>
          <a:bodyPr wrap="square" lIns="0" tIns="0" rIns="0" bIns="0" rtlCol="0"/>
          <a:lstStyle/>
          <a:p/>
        </p:txBody>
      </p:sp>
      <p:sp>
        <p:nvSpPr>
          <p:cNvPr id="18" name="object 18"/>
          <p:cNvSpPr txBox="1"/>
          <p:nvPr/>
        </p:nvSpPr>
        <p:spPr>
          <a:xfrm>
            <a:off x="779475" y="4185284"/>
            <a:ext cx="1226820" cy="1871980"/>
          </a:xfrm>
          <a:prstGeom prst="rect">
            <a:avLst/>
          </a:prstGeom>
        </p:spPr>
        <p:txBody>
          <a:bodyPr vert="horz" wrap="square" lIns="0" tIns="12700" rIns="0" bIns="0" rtlCol="0">
            <a:spAutoFit/>
          </a:bodyPr>
          <a:lstStyle/>
          <a:p>
            <a:pPr marL="272415">
              <a:lnSpc>
                <a:spcPct val="100000"/>
              </a:lnSpc>
              <a:spcBef>
                <a:spcPts val="100"/>
              </a:spcBef>
            </a:pPr>
            <a:r>
              <a:rPr sz="1400" b="1" dirty="0">
                <a:solidFill>
                  <a:srgbClr val="8AC53E"/>
                </a:solidFill>
                <a:latin typeface="微软雅黑" panose="020B0503020204020204" charset="-122"/>
                <a:cs typeface="微软雅黑" panose="020B0503020204020204" charset="-122"/>
              </a:rPr>
              <a:t>DevOps</a:t>
            </a:r>
            <a:endParaRPr sz="1400">
              <a:latin typeface="微软雅黑" panose="020B0503020204020204" charset="-122"/>
              <a:cs typeface="微软雅黑" panose="020B0503020204020204" charset="-122"/>
            </a:endParaRPr>
          </a:p>
          <a:p>
            <a:pPr marL="12700" marR="5080" algn="just">
              <a:lnSpc>
                <a:spcPct val="150000"/>
              </a:lnSpc>
              <a:spcBef>
                <a:spcPts val="975"/>
              </a:spcBef>
            </a:pPr>
            <a:r>
              <a:rPr sz="1100" spc="90" dirty="0">
                <a:solidFill>
                  <a:srgbClr val="585858"/>
                </a:solidFill>
                <a:latin typeface="微软雅黑" panose="020B0503020204020204" charset="-122"/>
                <a:cs typeface="微软雅黑" panose="020B0503020204020204" charset="-122"/>
              </a:rPr>
              <a:t>传</a:t>
            </a:r>
            <a:r>
              <a:rPr sz="1100" spc="80" dirty="0">
                <a:solidFill>
                  <a:srgbClr val="585858"/>
                </a:solidFill>
                <a:latin typeface="微软雅黑" panose="020B0503020204020204" charset="-122"/>
                <a:cs typeface="微软雅黑" panose="020B0503020204020204" charset="-122"/>
              </a:rPr>
              <a:t>统</a:t>
            </a:r>
            <a:r>
              <a:rPr sz="1100" spc="90" dirty="0">
                <a:solidFill>
                  <a:srgbClr val="585858"/>
                </a:solidFill>
                <a:latin typeface="微软雅黑" panose="020B0503020204020204" charset="-122"/>
                <a:cs typeface="微软雅黑" panose="020B0503020204020204" charset="-122"/>
              </a:rPr>
              <a:t>运</a:t>
            </a:r>
            <a:r>
              <a:rPr sz="1100" spc="80" dirty="0">
                <a:solidFill>
                  <a:srgbClr val="585858"/>
                </a:solidFill>
                <a:latin typeface="微软雅黑" panose="020B0503020204020204" charset="-122"/>
                <a:cs typeface="微软雅黑" panose="020B0503020204020204" charset="-122"/>
              </a:rPr>
              <a:t>维工</a:t>
            </a:r>
            <a:r>
              <a:rPr sz="1100" spc="90" dirty="0">
                <a:solidFill>
                  <a:srgbClr val="585858"/>
                </a:solidFill>
                <a:latin typeface="微软雅黑" panose="020B0503020204020204" charset="-122"/>
                <a:cs typeface="微软雅黑" panose="020B0503020204020204" charset="-122"/>
              </a:rPr>
              <a:t>作</a:t>
            </a:r>
            <a:r>
              <a:rPr sz="1100" spc="80" dirty="0">
                <a:solidFill>
                  <a:srgbClr val="585858"/>
                </a:solidFill>
                <a:latin typeface="微软雅黑" panose="020B0503020204020204" charset="-122"/>
                <a:cs typeface="微软雅黑" panose="020B0503020204020204" charset="-122"/>
              </a:rPr>
              <a:t>中</a:t>
            </a:r>
            <a:r>
              <a:rPr sz="1100" dirty="0">
                <a:solidFill>
                  <a:srgbClr val="585858"/>
                </a:solidFill>
                <a:latin typeface="微软雅黑" panose="020B0503020204020204" charset="-122"/>
                <a:cs typeface="微软雅黑" panose="020B0503020204020204" charset="-122"/>
              </a:rPr>
              <a:t>负 </a:t>
            </a:r>
            <a:r>
              <a:rPr sz="1100" spc="95" dirty="0">
                <a:solidFill>
                  <a:srgbClr val="585858"/>
                </a:solidFill>
                <a:latin typeface="微软雅黑" panose="020B0503020204020204" charset="-122"/>
                <a:cs typeface="微软雅黑" panose="020B0503020204020204" charset="-122"/>
              </a:rPr>
              <a:t>责</a:t>
            </a:r>
            <a:r>
              <a:rPr sz="1100" spc="85" dirty="0">
                <a:solidFill>
                  <a:srgbClr val="585858"/>
                </a:solidFill>
                <a:latin typeface="微软雅黑" panose="020B0503020204020204" charset="-122"/>
                <a:cs typeface="微软雅黑" panose="020B0503020204020204" charset="-122"/>
              </a:rPr>
              <a:t>保</a:t>
            </a:r>
            <a:r>
              <a:rPr sz="1100" spc="95" dirty="0">
                <a:solidFill>
                  <a:srgbClr val="585858"/>
                </a:solidFill>
                <a:latin typeface="微软雅黑" panose="020B0503020204020204" charset="-122"/>
                <a:cs typeface="微软雅黑" panose="020B0503020204020204" charset="-122"/>
              </a:rPr>
              <a:t>障</a:t>
            </a:r>
            <a:r>
              <a:rPr sz="1100" spc="85" dirty="0">
                <a:solidFill>
                  <a:srgbClr val="585858"/>
                </a:solidFill>
                <a:latin typeface="微软雅黑" panose="020B0503020204020204" charset="-122"/>
                <a:cs typeface="微软雅黑" panose="020B0503020204020204" charset="-122"/>
              </a:rPr>
              <a:t>软件</a:t>
            </a:r>
            <a:r>
              <a:rPr sz="1100" spc="95" dirty="0">
                <a:solidFill>
                  <a:srgbClr val="585858"/>
                </a:solidFill>
                <a:latin typeface="微软雅黑" panose="020B0503020204020204" charset="-122"/>
                <a:cs typeface="微软雅黑" panose="020B0503020204020204" charset="-122"/>
              </a:rPr>
              <a:t>运</a:t>
            </a:r>
            <a:r>
              <a:rPr sz="1100" spc="85" dirty="0">
                <a:solidFill>
                  <a:srgbClr val="585858"/>
                </a:solidFill>
                <a:latin typeface="微软雅黑" panose="020B0503020204020204" charset="-122"/>
                <a:cs typeface="微软雅黑" panose="020B0503020204020204" charset="-122"/>
              </a:rPr>
              <a:t>行</a:t>
            </a:r>
            <a:r>
              <a:rPr sz="1100" dirty="0">
                <a:solidFill>
                  <a:srgbClr val="585858"/>
                </a:solidFill>
                <a:latin typeface="微软雅黑" panose="020B0503020204020204" charset="-122"/>
                <a:cs typeface="微软雅黑" panose="020B0503020204020204" charset="-122"/>
              </a:rPr>
              <a:t>过 </a:t>
            </a:r>
            <a:r>
              <a:rPr sz="1100" spc="90" dirty="0">
                <a:solidFill>
                  <a:srgbClr val="585858"/>
                </a:solidFill>
                <a:latin typeface="微软雅黑" panose="020B0503020204020204" charset="-122"/>
                <a:cs typeface="微软雅黑" panose="020B0503020204020204" charset="-122"/>
              </a:rPr>
              <a:t>程</a:t>
            </a:r>
            <a:r>
              <a:rPr sz="1100" spc="80" dirty="0">
                <a:solidFill>
                  <a:srgbClr val="585858"/>
                </a:solidFill>
                <a:latin typeface="微软雅黑" panose="020B0503020204020204" charset="-122"/>
                <a:cs typeface="微软雅黑" panose="020B0503020204020204" charset="-122"/>
              </a:rPr>
              <a:t>中</a:t>
            </a:r>
            <a:r>
              <a:rPr sz="1100" spc="90" dirty="0">
                <a:solidFill>
                  <a:srgbClr val="585858"/>
                </a:solidFill>
                <a:latin typeface="微软雅黑" panose="020B0503020204020204" charset="-122"/>
                <a:cs typeface="微软雅黑" panose="020B0503020204020204" charset="-122"/>
              </a:rPr>
              <a:t>出</a:t>
            </a:r>
            <a:r>
              <a:rPr sz="1100" spc="80" dirty="0">
                <a:solidFill>
                  <a:srgbClr val="585858"/>
                </a:solidFill>
                <a:latin typeface="微软雅黑" panose="020B0503020204020204" charset="-122"/>
                <a:cs typeface="微软雅黑" panose="020B0503020204020204" charset="-122"/>
              </a:rPr>
              <a:t>现的</a:t>
            </a:r>
            <a:r>
              <a:rPr sz="1100" spc="90" dirty="0">
                <a:solidFill>
                  <a:srgbClr val="585858"/>
                </a:solidFill>
                <a:latin typeface="微软雅黑" panose="020B0503020204020204" charset="-122"/>
                <a:cs typeface="微软雅黑" panose="020B0503020204020204" charset="-122"/>
              </a:rPr>
              <a:t>问</a:t>
            </a:r>
            <a:r>
              <a:rPr sz="1100" spc="80" dirty="0">
                <a:solidFill>
                  <a:srgbClr val="585858"/>
                </a:solidFill>
                <a:latin typeface="微软雅黑" panose="020B0503020204020204" charset="-122"/>
                <a:cs typeface="微软雅黑" panose="020B0503020204020204" charset="-122"/>
              </a:rPr>
              <a:t>题</a:t>
            </a:r>
            <a:r>
              <a:rPr sz="1100" dirty="0">
                <a:solidFill>
                  <a:srgbClr val="585858"/>
                </a:solidFill>
                <a:latin typeface="微软雅黑" panose="020B0503020204020204" charset="-122"/>
                <a:cs typeface="微软雅黑" panose="020B0503020204020204" charset="-122"/>
              </a:rPr>
              <a:t>的 </a:t>
            </a:r>
            <a:r>
              <a:rPr sz="1100" spc="90" dirty="0">
                <a:solidFill>
                  <a:srgbClr val="585858"/>
                </a:solidFill>
                <a:latin typeface="微软雅黑" panose="020B0503020204020204" charset="-122"/>
                <a:cs typeface="微软雅黑" panose="020B0503020204020204" charset="-122"/>
              </a:rPr>
              <a:t>部</a:t>
            </a:r>
            <a:r>
              <a:rPr sz="1100" spc="80" dirty="0">
                <a:solidFill>
                  <a:srgbClr val="585858"/>
                </a:solidFill>
                <a:latin typeface="微软雅黑" panose="020B0503020204020204" charset="-122"/>
                <a:cs typeface="微软雅黑" panose="020B0503020204020204" charset="-122"/>
              </a:rPr>
              <a:t>分</a:t>
            </a:r>
            <a:r>
              <a:rPr sz="1100" spc="90" dirty="0">
                <a:solidFill>
                  <a:srgbClr val="585858"/>
                </a:solidFill>
                <a:latin typeface="微软雅黑" panose="020B0503020204020204" charset="-122"/>
                <a:cs typeface="微软雅黑" panose="020B0503020204020204" charset="-122"/>
              </a:rPr>
              <a:t>将</a:t>
            </a:r>
            <a:r>
              <a:rPr sz="1100" spc="80" dirty="0">
                <a:solidFill>
                  <a:srgbClr val="585858"/>
                </a:solidFill>
                <a:latin typeface="微软雅黑" panose="020B0503020204020204" charset="-122"/>
                <a:cs typeface="微软雅黑" panose="020B0503020204020204" charset="-122"/>
              </a:rPr>
              <a:t>越来</a:t>
            </a:r>
            <a:r>
              <a:rPr sz="1100" spc="90" dirty="0">
                <a:solidFill>
                  <a:srgbClr val="585858"/>
                </a:solidFill>
                <a:latin typeface="微软雅黑" panose="020B0503020204020204" charset="-122"/>
                <a:cs typeface="微软雅黑" panose="020B0503020204020204" charset="-122"/>
              </a:rPr>
              <a:t>越</a:t>
            </a:r>
            <a:r>
              <a:rPr sz="1100" spc="80" dirty="0">
                <a:solidFill>
                  <a:srgbClr val="585858"/>
                </a:solidFill>
                <a:latin typeface="微软雅黑" panose="020B0503020204020204" charset="-122"/>
                <a:cs typeface="微软雅黑" panose="020B0503020204020204" charset="-122"/>
              </a:rPr>
              <a:t>转</a:t>
            </a:r>
            <a:r>
              <a:rPr sz="1100" dirty="0">
                <a:solidFill>
                  <a:srgbClr val="585858"/>
                </a:solidFill>
                <a:latin typeface="微软雅黑" panose="020B0503020204020204" charset="-122"/>
                <a:cs typeface="微软雅黑" panose="020B0503020204020204" charset="-122"/>
              </a:rPr>
              <a:t>移 </a:t>
            </a:r>
            <a:r>
              <a:rPr sz="1100" spc="225" dirty="0">
                <a:solidFill>
                  <a:srgbClr val="585858"/>
                </a:solidFill>
                <a:latin typeface="微软雅黑" panose="020B0503020204020204" charset="-122"/>
                <a:cs typeface="微软雅黑" panose="020B0503020204020204" charset="-122"/>
              </a:rPr>
              <a:t>到</a:t>
            </a:r>
            <a:r>
              <a:rPr sz="1100" spc="-5" dirty="0">
                <a:solidFill>
                  <a:srgbClr val="585858"/>
                </a:solidFill>
                <a:latin typeface="微软雅黑" panose="020B0503020204020204" charset="-122"/>
                <a:cs typeface="微软雅黑" panose="020B0503020204020204" charset="-122"/>
              </a:rPr>
              <a:t>DevOps</a:t>
            </a:r>
            <a:r>
              <a:rPr sz="1100" spc="-165" dirty="0">
                <a:solidFill>
                  <a:srgbClr val="585858"/>
                </a:solidFill>
                <a:latin typeface="微软雅黑" panose="020B0503020204020204" charset="-122"/>
                <a:cs typeface="微软雅黑" panose="020B0503020204020204" charset="-122"/>
              </a:rPr>
              <a:t> </a:t>
            </a:r>
            <a:r>
              <a:rPr sz="1100" spc="225" dirty="0">
                <a:solidFill>
                  <a:srgbClr val="585858"/>
                </a:solidFill>
                <a:latin typeface="微软雅黑" panose="020B0503020204020204" charset="-122"/>
                <a:cs typeface="微软雅黑" panose="020B0503020204020204" charset="-122"/>
              </a:rPr>
              <a:t>方</a:t>
            </a:r>
            <a:r>
              <a:rPr sz="1100" spc="215" dirty="0">
                <a:solidFill>
                  <a:srgbClr val="585858"/>
                </a:solidFill>
                <a:latin typeface="微软雅黑" panose="020B0503020204020204" charset="-122"/>
                <a:cs typeface="微软雅黑" panose="020B0503020204020204" charset="-122"/>
              </a:rPr>
              <a:t>法</a:t>
            </a:r>
            <a:r>
              <a:rPr sz="1100" dirty="0">
                <a:solidFill>
                  <a:srgbClr val="585858"/>
                </a:solidFill>
                <a:latin typeface="微软雅黑" panose="020B0503020204020204" charset="-122"/>
                <a:cs typeface="微软雅黑" panose="020B0503020204020204" charset="-122"/>
              </a:rPr>
              <a:t>下 的统一流程中</a:t>
            </a:r>
            <a:endParaRPr sz="1100">
              <a:latin typeface="微软雅黑" panose="020B0503020204020204" charset="-122"/>
              <a:cs typeface="微软雅黑" panose="020B0503020204020204" charset="-122"/>
            </a:endParaRPr>
          </a:p>
        </p:txBody>
      </p:sp>
      <p:sp>
        <p:nvSpPr>
          <p:cNvPr id="19" name="object 19"/>
          <p:cNvSpPr/>
          <p:nvPr/>
        </p:nvSpPr>
        <p:spPr>
          <a:xfrm>
            <a:off x="7130795" y="4142194"/>
            <a:ext cx="1220724" cy="475526"/>
          </a:xfrm>
          <a:prstGeom prst="rect">
            <a:avLst/>
          </a:prstGeom>
          <a:blipFill>
            <a:blip r:embed="rId4" cstate="print"/>
            <a:stretch>
              <a:fillRect/>
            </a:stretch>
          </a:blipFill>
        </p:spPr>
        <p:txBody>
          <a:bodyPr wrap="square" lIns="0" tIns="0" rIns="0" bIns="0" rtlCol="0"/>
          <a:lstStyle/>
          <a:p/>
        </p:txBody>
      </p:sp>
      <p:sp>
        <p:nvSpPr>
          <p:cNvPr id="20" name="object 20"/>
          <p:cNvSpPr/>
          <p:nvPr/>
        </p:nvSpPr>
        <p:spPr>
          <a:xfrm>
            <a:off x="7013447" y="4553711"/>
            <a:ext cx="1470659" cy="1804415"/>
          </a:xfrm>
          <a:prstGeom prst="rect">
            <a:avLst/>
          </a:prstGeom>
          <a:blipFill>
            <a:blip r:embed="rId5" cstate="print"/>
            <a:stretch>
              <a:fillRect/>
            </a:stretch>
          </a:blipFill>
        </p:spPr>
        <p:txBody>
          <a:bodyPr wrap="square" lIns="0" tIns="0" rIns="0" bIns="0" rtlCol="0"/>
          <a:lstStyle/>
          <a:p/>
        </p:txBody>
      </p:sp>
      <p:sp>
        <p:nvSpPr>
          <p:cNvPr id="21" name="object 21"/>
          <p:cNvSpPr txBox="1"/>
          <p:nvPr/>
        </p:nvSpPr>
        <p:spPr>
          <a:xfrm>
            <a:off x="7139431" y="4190441"/>
            <a:ext cx="1226185" cy="2005330"/>
          </a:xfrm>
          <a:prstGeom prst="rect">
            <a:avLst/>
          </a:prstGeom>
        </p:spPr>
        <p:txBody>
          <a:bodyPr vert="horz" wrap="square" lIns="0" tIns="13335" rIns="0" bIns="0" rtlCol="0">
            <a:spAutoFit/>
          </a:bodyPr>
          <a:lstStyle/>
          <a:p>
            <a:pPr marL="151765">
              <a:lnSpc>
                <a:spcPct val="100000"/>
              </a:lnSpc>
              <a:spcBef>
                <a:spcPts val="105"/>
              </a:spcBef>
            </a:pPr>
            <a:r>
              <a:rPr sz="1400" b="1" dirty="0">
                <a:solidFill>
                  <a:srgbClr val="00AEE6"/>
                </a:solidFill>
                <a:latin typeface="微软雅黑" panose="020B0503020204020204" charset="-122"/>
                <a:cs typeface="微软雅黑" panose="020B0503020204020204" charset="-122"/>
              </a:rPr>
              <a:t>Serverless</a:t>
            </a:r>
            <a:endParaRPr sz="1400">
              <a:latin typeface="微软雅黑" panose="020B0503020204020204" charset="-122"/>
              <a:cs typeface="微软雅黑" panose="020B0503020204020204" charset="-122"/>
            </a:endParaRPr>
          </a:p>
          <a:p>
            <a:pPr marL="12700" marR="5080" algn="just">
              <a:lnSpc>
                <a:spcPct val="140000"/>
              </a:lnSpc>
              <a:spcBef>
                <a:spcPts val="965"/>
              </a:spcBef>
            </a:pPr>
            <a:r>
              <a:rPr sz="1100" spc="90" dirty="0">
                <a:solidFill>
                  <a:srgbClr val="585858"/>
                </a:solidFill>
                <a:latin typeface="微软雅黑" panose="020B0503020204020204" charset="-122"/>
                <a:cs typeface="微软雅黑" panose="020B0503020204020204" charset="-122"/>
              </a:rPr>
              <a:t>传</a:t>
            </a:r>
            <a:r>
              <a:rPr sz="1100" spc="80" dirty="0">
                <a:solidFill>
                  <a:srgbClr val="585858"/>
                </a:solidFill>
                <a:latin typeface="微软雅黑" panose="020B0503020204020204" charset="-122"/>
                <a:cs typeface="微软雅黑" panose="020B0503020204020204" charset="-122"/>
              </a:rPr>
              <a:t>统</a:t>
            </a:r>
            <a:r>
              <a:rPr sz="1100" spc="90" dirty="0">
                <a:solidFill>
                  <a:srgbClr val="585858"/>
                </a:solidFill>
                <a:latin typeface="微软雅黑" panose="020B0503020204020204" charset="-122"/>
                <a:cs typeface="微软雅黑" panose="020B0503020204020204" charset="-122"/>
              </a:rPr>
              <a:t>运</a:t>
            </a:r>
            <a:r>
              <a:rPr sz="1100" spc="80" dirty="0">
                <a:solidFill>
                  <a:srgbClr val="585858"/>
                </a:solidFill>
                <a:latin typeface="微软雅黑" panose="020B0503020204020204" charset="-122"/>
                <a:cs typeface="微软雅黑" panose="020B0503020204020204" charset="-122"/>
              </a:rPr>
              <a:t>维工</a:t>
            </a:r>
            <a:r>
              <a:rPr sz="1100" spc="90" dirty="0">
                <a:solidFill>
                  <a:srgbClr val="585858"/>
                </a:solidFill>
                <a:latin typeface="微软雅黑" panose="020B0503020204020204" charset="-122"/>
                <a:cs typeface="微软雅黑" panose="020B0503020204020204" charset="-122"/>
              </a:rPr>
              <a:t>作</a:t>
            </a:r>
            <a:r>
              <a:rPr sz="1100" spc="80" dirty="0">
                <a:solidFill>
                  <a:srgbClr val="585858"/>
                </a:solidFill>
                <a:latin typeface="微软雅黑" panose="020B0503020204020204" charset="-122"/>
                <a:cs typeface="微软雅黑" panose="020B0503020204020204" charset="-122"/>
              </a:rPr>
              <a:t>中</a:t>
            </a:r>
            <a:r>
              <a:rPr sz="1100" dirty="0">
                <a:solidFill>
                  <a:srgbClr val="585858"/>
                </a:solidFill>
                <a:latin typeface="微软雅黑" panose="020B0503020204020204" charset="-122"/>
                <a:cs typeface="微软雅黑" panose="020B0503020204020204" charset="-122"/>
              </a:rPr>
              <a:t>负 </a:t>
            </a:r>
            <a:r>
              <a:rPr sz="1100" spc="90" dirty="0">
                <a:solidFill>
                  <a:srgbClr val="585858"/>
                </a:solidFill>
                <a:latin typeface="微软雅黑" panose="020B0503020204020204" charset="-122"/>
                <a:cs typeface="微软雅黑" panose="020B0503020204020204" charset="-122"/>
              </a:rPr>
              <a:t>责</a:t>
            </a:r>
            <a:r>
              <a:rPr sz="1100" spc="80" dirty="0">
                <a:solidFill>
                  <a:srgbClr val="585858"/>
                </a:solidFill>
                <a:latin typeface="微软雅黑" panose="020B0503020204020204" charset="-122"/>
                <a:cs typeface="微软雅黑" panose="020B0503020204020204" charset="-122"/>
              </a:rPr>
              <a:t>对</a:t>
            </a:r>
            <a:r>
              <a:rPr sz="1100" spc="90" dirty="0">
                <a:solidFill>
                  <a:srgbClr val="585858"/>
                </a:solidFill>
                <a:latin typeface="微软雅黑" panose="020B0503020204020204" charset="-122"/>
                <a:cs typeface="微软雅黑" panose="020B0503020204020204" charset="-122"/>
              </a:rPr>
              <a:t>底</a:t>
            </a:r>
            <a:r>
              <a:rPr sz="1100" spc="80" dirty="0">
                <a:solidFill>
                  <a:srgbClr val="585858"/>
                </a:solidFill>
                <a:latin typeface="微软雅黑" panose="020B0503020204020204" charset="-122"/>
                <a:cs typeface="微软雅黑" panose="020B0503020204020204" charset="-122"/>
              </a:rPr>
              <a:t>层服</a:t>
            </a:r>
            <a:r>
              <a:rPr sz="1100" spc="90" dirty="0">
                <a:solidFill>
                  <a:srgbClr val="585858"/>
                </a:solidFill>
                <a:latin typeface="微软雅黑" panose="020B0503020204020204" charset="-122"/>
                <a:cs typeface="微软雅黑" panose="020B0503020204020204" charset="-122"/>
              </a:rPr>
              <a:t>务</a:t>
            </a:r>
            <a:r>
              <a:rPr sz="1100" spc="80" dirty="0">
                <a:solidFill>
                  <a:srgbClr val="585858"/>
                </a:solidFill>
                <a:latin typeface="微软雅黑" panose="020B0503020204020204" charset="-122"/>
                <a:cs typeface="微软雅黑" panose="020B0503020204020204" charset="-122"/>
              </a:rPr>
              <a:t>器</a:t>
            </a:r>
            <a:r>
              <a:rPr sz="1100" dirty="0">
                <a:solidFill>
                  <a:srgbClr val="585858"/>
                </a:solidFill>
                <a:latin typeface="微软雅黑" panose="020B0503020204020204" charset="-122"/>
                <a:cs typeface="微软雅黑" panose="020B0503020204020204" charset="-122"/>
              </a:rPr>
              <a:t>和 </a:t>
            </a:r>
            <a:r>
              <a:rPr sz="1100" spc="90" dirty="0">
                <a:solidFill>
                  <a:srgbClr val="585858"/>
                </a:solidFill>
                <a:latin typeface="微软雅黑" panose="020B0503020204020204" charset="-122"/>
                <a:cs typeface="微软雅黑" panose="020B0503020204020204" charset="-122"/>
              </a:rPr>
              <a:t>其</a:t>
            </a:r>
            <a:r>
              <a:rPr sz="1100" spc="80" dirty="0">
                <a:solidFill>
                  <a:srgbClr val="585858"/>
                </a:solidFill>
                <a:latin typeface="微软雅黑" panose="020B0503020204020204" charset="-122"/>
                <a:cs typeface="微软雅黑" panose="020B0503020204020204" charset="-122"/>
              </a:rPr>
              <a:t>他</a:t>
            </a:r>
            <a:r>
              <a:rPr sz="1100" spc="90" dirty="0">
                <a:solidFill>
                  <a:srgbClr val="585858"/>
                </a:solidFill>
                <a:latin typeface="微软雅黑" panose="020B0503020204020204" charset="-122"/>
                <a:cs typeface="微软雅黑" panose="020B0503020204020204" charset="-122"/>
              </a:rPr>
              <a:t>基</a:t>
            </a:r>
            <a:r>
              <a:rPr sz="1100" spc="80" dirty="0">
                <a:solidFill>
                  <a:srgbClr val="585858"/>
                </a:solidFill>
                <a:latin typeface="微软雅黑" panose="020B0503020204020204" charset="-122"/>
                <a:cs typeface="微软雅黑" panose="020B0503020204020204" charset="-122"/>
              </a:rPr>
              <a:t>础设</a:t>
            </a:r>
            <a:r>
              <a:rPr sz="1100" spc="90" dirty="0">
                <a:solidFill>
                  <a:srgbClr val="585858"/>
                </a:solidFill>
                <a:latin typeface="微软雅黑" panose="020B0503020204020204" charset="-122"/>
                <a:cs typeface="微软雅黑" panose="020B0503020204020204" charset="-122"/>
              </a:rPr>
              <a:t>施</a:t>
            </a:r>
            <a:r>
              <a:rPr sz="1100" spc="80" dirty="0">
                <a:solidFill>
                  <a:srgbClr val="585858"/>
                </a:solidFill>
                <a:latin typeface="微软雅黑" panose="020B0503020204020204" charset="-122"/>
                <a:cs typeface="微软雅黑" panose="020B0503020204020204" charset="-122"/>
              </a:rPr>
              <a:t>进</a:t>
            </a:r>
            <a:r>
              <a:rPr sz="1100" dirty="0">
                <a:solidFill>
                  <a:srgbClr val="585858"/>
                </a:solidFill>
                <a:latin typeface="微软雅黑" panose="020B0503020204020204" charset="-122"/>
                <a:cs typeface="微软雅黑" panose="020B0503020204020204" charset="-122"/>
              </a:rPr>
              <a:t>行 </a:t>
            </a:r>
            <a:r>
              <a:rPr sz="1100" spc="90" dirty="0">
                <a:solidFill>
                  <a:srgbClr val="585858"/>
                </a:solidFill>
                <a:latin typeface="微软雅黑" panose="020B0503020204020204" charset="-122"/>
                <a:cs typeface="微软雅黑" panose="020B0503020204020204" charset="-122"/>
              </a:rPr>
              <a:t>维</a:t>
            </a:r>
            <a:r>
              <a:rPr sz="1100" spc="80" dirty="0">
                <a:solidFill>
                  <a:srgbClr val="585858"/>
                </a:solidFill>
                <a:latin typeface="微软雅黑" panose="020B0503020204020204" charset="-122"/>
                <a:cs typeface="微软雅黑" panose="020B0503020204020204" charset="-122"/>
              </a:rPr>
              <a:t>护</a:t>
            </a:r>
            <a:r>
              <a:rPr sz="1100" spc="90" dirty="0">
                <a:solidFill>
                  <a:srgbClr val="585858"/>
                </a:solidFill>
                <a:latin typeface="微软雅黑" panose="020B0503020204020204" charset="-122"/>
                <a:cs typeface="微软雅黑" panose="020B0503020204020204" charset="-122"/>
              </a:rPr>
              <a:t>的</a:t>
            </a:r>
            <a:r>
              <a:rPr sz="1100" spc="80" dirty="0">
                <a:solidFill>
                  <a:srgbClr val="585858"/>
                </a:solidFill>
                <a:latin typeface="微软雅黑" panose="020B0503020204020204" charset="-122"/>
                <a:cs typeface="微软雅黑" panose="020B0503020204020204" charset="-122"/>
              </a:rPr>
              <a:t>部分</a:t>
            </a:r>
            <a:r>
              <a:rPr sz="1100" spc="90" dirty="0">
                <a:solidFill>
                  <a:srgbClr val="585858"/>
                </a:solidFill>
                <a:latin typeface="微软雅黑" panose="020B0503020204020204" charset="-122"/>
                <a:cs typeface="微软雅黑" panose="020B0503020204020204" charset="-122"/>
              </a:rPr>
              <a:t>将</a:t>
            </a:r>
            <a:r>
              <a:rPr sz="1100" spc="80" dirty="0">
                <a:solidFill>
                  <a:srgbClr val="585858"/>
                </a:solidFill>
                <a:latin typeface="微软雅黑" panose="020B0503020204020204" charset="-122"/>
                <a:cs typeface="微软雅黑" panose="020B0503020204020204" charset="-122"/>
              </a:rPr>
              <a:t>被</a:t>
            </a:r>
            <a:r>
              <a:rPr sz="1100" dirty="0">
                <a:solidFill>
                  <a:srgbClr val="585858"/>
                </a:solidFill>
                <a:latin typeface="微软雅黑" panose="020B0503020204020204" charset="-122"/>
                <a:cs typeface="微软雅黑" panose="020B0503020204020204" charset="-122"/>
              </a:rPr>
              <a:t>转 </a:t>
            </a:r>
            <a:r>
              <a:rPr sz="1100" spc="90" dirty="0">
                <a:solidFill>
                  <a:srgbClr val="585858"/>
                </a:solidFill>
                <a:latin typeface="微软雅黑" panose="020B0503020204020204" charset="-122"/>
                <a:cs typeface="微软雅黑" panose="020B0503020204020204" charset="-122"/>
              </a:rPr>
              <a:t>移</a:t>
            </a:r>
            <a:r>
              <a:rPr sz="1100" spc="80" dirty="0">
                <a:solidFill>
                  <a:srgbClr val="585858"/>
                </a:solidFill>
                <a:latin typeface="微软雅黑" panose="020B0503020204020204" charset="-122"/>
                <a:cs typeface="微软雅黑" panose="020B0503020204020204" charset="-122"/>
              </a:rPr>
              <a:t>到</a:t>
            </a:r>
            <a:r>
              <a:rPr sz="1100" spc="90" dirty="0">
                <a:solidFill>
                  <a:srgbClr val="585858"/>
                </a:solidFill>
                <a:latin typeface="微软雅黑" panose="020B0503020204020204" charset="-122"/>
                <a:cs typeface="微软雅黑" panose="020B0503020204020204" charset="-122"/>
              </a:rPr>
              <a:t>无</a:t>
            </a:r>
            <a:r>
              <a:rPr sz="1100" spc="80" dirty="0">
                <a:solidFill>
                  <a:srgbClr val="585858"/>
                </a:solidFill>
                <a:latin typeface="微软雅黑" panose="020B0503020204020204" charset="-122"/>
                <a:cs typeface="微软雅黑" panose="020B0503020204020204" charset="-122"/>
              </a:rPr>
              <a:t>服务</a:t>
            </a:r>
            <a:r>
              <a:rPr sz="1100" spc="90" dirty="0">
                <a:solidFill>
                  <a:srgbClr val="585858"/>
                </a:solidFill>
                <a:latin typeface="微软雅黑" panose="020B0503020204020204" charset="-122"/>
                <a:cs typeface="微软雅黑" panose="020B0503020204020204" charset="-122"/>
              </a:rPr>
              <a:t>器</a:t>
            </a:r>
            <a:r>
              <a:rPr sz="1100" spc="80" dirty="0">
                <a:solidFill>
                  <a:srgbClr val="585858"/>
                </a:solidFill>
                <a:latin typeface="微软雅黑" panose="020B0503020204020204" charset="-122"/>
                <a:cs typeface="微软雅黑" panose="020B0503020204020204" charset="-122"/>
              </a:rPr>
              <a:t>服</a:t>
            </a:r>
            <a:r>
              <a:rPr sz="1100" dirty="0">
                <a:solidFill>
                  <a:srgbClr val="585858"/>
                </a:solidFill>
                <a:latin typeface="微软雅黑" panose="020B0503020204020204" charset="-122"/>
                <a:cs typeface="微软雅黑" panose="020B0503020204020204" charset="-122"/>
              </a:rPr>
              <a:t>务 </a:t>
            </a:r>
            <a:r>
              <a:rPr sz="1100" spc="95" dirty="0">
                <a:solidFill>
                  <a:srgbClr val="585858"/>
                </a:solidFill>
                <a:latin typeface="微软雅黑" panose="020B0503020204020204" charset="-122"/>
                <a:cs typeface="微软雅黑" panose="020B0503020204020204" charset="-122"/>
              </a:rPr>
              <a:t>中</a:t>
            </a:r>
            <a:r>
              <a:rPr sz="1100" spc="80" dirty="0">
                <a:solidFill>
                  <a:srgbClr val="585858"/>
                </a:solidFill>
                <a:latin typeface="微软雅黑" panose="020B0503020204020204" charset="-122"/>
                <a:cs typeface="微软雅黑" panose="020B0503020204020204" charset="-122"/>
              </a:rPr>
              <a:t>，</a:t>
            </a:r>
            <a:r>
              <a:rPr sz="1100" spc="90" dirty="0">
                <a:solidFill>
                  <a:srgbClr val="585858"/>
                </a:solidFill>
                <a:latin typeface="微软雅黑" panose="020B0503020204020204" charset="-122"/>
                <a:cs typeface="微软雅黑" panose="020B0503020204020204" charset="-122"/>
              </a:rPr>
              <a:t>由</a:t>
            </a:r>
            <a:r>
              <a:rPr sz="1100" spc="80" dirty="0">
                <a:solidFill>
                  <a:srgbClr val="585858"/>
                </a:solidFill>
                <a:latin typeface="微软雅黑" panose="020B0503020204020204" charset="-122"/>
                <a:cs typeface="微软雅黑" panose="020B0503020204020204" charset="-122"/>
              </a:rPr>
              <a:t>服务</a:t>
            </a:r>
            <a:r>
              <a:rPr sz="1100" spc="90" dirty="0">
                <a:solidFill>
                  <a:srgbClr val="585858"/>
                </a:solidFill>
                <a:latin typeface="微软雅黑" panose="020B0503020204020204" charset="-122"/>
                <a:cs typeface="微软雅黑" panose="020B0503020204020204" charset="-122"/>
              </a:rPr>
              <a:t>提</a:t>
            </a:r>
            <a:r>
              <a:rPr sz="1100" spc="80" dirty="0">
                <a:solidFill>
                  <a:srgbClr val="585858"/>
                </a:solidFill>
                <a:latin typeface="微软雅黑" panose="020B0503020204020204" charset="-122"/>
                <a:cs typeface="微软雅黑" panose="020B0503020204020204" charset="-122"/>
              </a:rPr>
              <a:t>供</a:t>
            </a:r>
            <a:r>
              <a:rPr sz="1100" dirty="0">
                <a:solidFill>
                  <a:srgbClr val="585858"/>
                </a:solidFill>
                <a:latin typeface="微软雅黑" panose="020B0503020204020204" charset="-122"/>
                <a:cs typeface="微软雅黑" panose="020B0503020204020204" charset="-122"/>
              </a:rPr>
              <a:t>商 进行统一管理</a:t>
            </a:r>
            <a:endParaRPr sz="1100">
              <a:latin typeface="微软雅黑" panose="020B0503020204020204" charset="-122"/>
              <a:cs typeface="微软雅黑" panose="020B0503020204020204" charset="-122"/>
            </a:endParaRPr>
          </a:p>
        </p:txBody>
      </p:sp>
      <p:sp>
        <p:nvSpPr>
          <p:cNvPr id="22" name="object 22"/>
          <p:cNvSpPr/>
          <p:nvPr/>
        </p:nvSpPr>
        <p:spPr>
          <a:xfrm>
            <a:off x="7816595" y="3849623"/>
            <a:ext cx="105155" cy="167639"/>
          </a:xfrm>
          <a:prstGeom prst="rect">
            <a:avLst/>
          </a:prstGeom>
          <a:blipFill>
            <a:blip r:embed="rId6" cstate="print"/>
            <a:stretch>
              <a:fillRect/>
            </a:stretch>
          </a:blipFill>
        </p:spPr>
        <p:txBody>
          <a:bodyPr wrap="square" lIns="0" tIns="0" rIns="0" bIns="0" rtlCol="0"/>
          <a:lstStyle/>
          <a:p/>
        </p:txBody>
      </p:sp>
      <p:sp>
        <p:nvSpPr>
          <p:cNvPr id="23" name="object 23"/>
          <p:cNvSpPr/>
          <p:nvPr/>
        </p:nvSpPr>
        <p:spPr>
          <a:xfrm>
            <a:off x="7557516" y="3849623"/>
            <a:ext cx="103631" cy="167639"/>
          </a:xfrm>
          <a:prstGeom prst="rect">
            <a:avLst/>
          </a:prstGeom>
          <a:blipFill>
            <a:blip r:embed="rId7" cstate="print"/>
            <a:stretch>
              <a:fillRect/>
            </a:stretch>
          </a:blipFill>
        </p:spPr>
        <p:txBody>
          <a:bodyPr wrap="square" lIns="0" tIns="0" rIns="0" bIns="0" rtlCol="0"/>
          <a:lstStyle/>
          <a:p/>
        </p:txBody>
      </p:sp>
      <p:sp>
        <p:nvSpPr>
          <p:cNvPr id="24" name="object 24"/>
          <p:cNvSpPr/>
          <p:nvPr/>
        </p:nvSpPr>
        <p:spPr>
          <a:xfrm>
            <a:off x="7690231" y="3847719"/>
            <a:ext cx="97155" cy="180340"/>
          </a:xfrm>
          <a:custGeom>
            <a:avLst/>
            <a:gdLst/>
            <a:ahLst/>
            <a:cxnLst/>
            <a:rect l="l" t="t" r="r" b="b"/>
            <a:pathLst>
              <a:path w="97154" h="180339">
                <a:moveTo>
                  <a:pt x="70103" y="0"/>
                </a:moveTo>
                <a:lnTo>
                  <a:pt x="0" y="169163"/>
                </a:lnTo>
                <a:lnTo>
                  <a:pt x="27177" y="180339"/>
                </a:lnTo>
                <a:lnTo>
                  <a:pt x="97154" y="11302"/>
                </a:lnTo>
                <a:lnTo>
                  <a:pt x="70103" y="0"/>
                </a:lnTo>
                <a:close/>
              </a:path>
            </a:pathLst>
          </a:custGeom>
          <a:solidFill>
            <a:srgbClr val="00AEE6"/>
          </a:solidFill>
        </p:spPr>
        <p:txBody>
          <a:bodyPr wrap="square" lIns="0" tIns="0" rIns="0" bIns="0" rtlCol="0"/>
          <a:lstStyle/>
          <a:p/>
        </p:txBody>
      </p:sp>
      <p:sp>
        <p:nvSpPr>
          <p:cNvPr id="25" name="object 25"/>
          <p:cNvSpPr/>
          <p:nvPr/>
        </p:nvSpPr>
        <p:spPr>
          <a:xfrm>
            <a:off x="7392923" y="3625621"/>
            <a:ext cx="687349" cy="556234"/>
          </a:xfrm>
          <a:prstGeom prst="rect">
            <a:avLst/>
          </a:prstGeom>
          <a:blipFill>
            <a:blip r:embed="rId8" cstate="print"/>
            <a:stretch>
              <a:fillRect/>
            </a:stretch>
          </a:blipFill>
        </p:spPr>
        <p:txBody>
          <a:bodyPr wrap="square" lIns="0" tIns="0" rIns="0" bIns="0" rtlCol="0"/>
          <a:lstStyle/>
          <a:p/>
        </p:txBody>
      </p:sp>
      <p:sp>
        <p:nvSpPr>
          <p:cNvPr id="26" name="object 26"/>
          <p:cNvSpPr/>
          <p:nvPr/>
        </p:nvSpPr>
        <p:spPr>
          <a:xfrm>
            <a:off x="7446264" y="3640835"/>
            <a:ext cx="585470" cy="454659"/>
          </a:xfrm>
          <a:custGeom>
            <a:avLst/>
            <a:gdLst/>
            <a:ahLst/>
            <a:cxnLst/>
            <a:rect l="l" t="t" r="r" b="b"/>
            <a:pathLst>
              <a:path w="585470" h="454660">
                <a:moveTo>
                  <a:pt x="585215" y="0"/>
                </a:moveTo>
                <a:lnTo>
                  <a:pt x="0" y="0"/>
                </a:lnTo>
                <a:lnTo>
                  <a:pt x="0" y="454151"/>
                </a:lnTo>
                <a:lnTo>
                  <a:pt x="585215" y="454151"/>
                </a:lnTo>
                <a:lnTo>
                  <a:pt x="585215" y="410209"/>
                </a:lnTo>
                <a:lnTo>
                  <a:pt x="43941" y="410209"/>
                </a:lnTo>
                <a:lnTo>
                  <a:pt x="43941" y="117220"/>
                </a:lnTo>
                <a:lnTo>
                  <a:pt x="585215" y="117220"/>
                </a:lnTo>
                <a:lnTo>
                  <a:pt x="585215" y="73278"/>
                </a:lnTo>
                <a:lnTo>
                  <a:pt x="394207" y="73278"/>
                </a:lnTo>
                <a:lnTo>
                  <a:pt x="387730" y="66675"/>
                </a:lnTo>
                <a:lnTo>
                  <a:pt x="387730" y="50545"/>
                </a:lnTo>
                <a:lnTo>
                  <a:pt x="394207" y="43941"/>
                </a:lnTo>
                <a:lnTo>
                  <a:pt x="585215" y="43941"/>
                </a:lnTo>
                <a:lnTo>
                  <a:pt x="585215" y="0"/>
                </a:lnTo>
                <a:close/>
              </a:path>
              <a:path w="585470" h="454660">
                <a:moveTo>
                  <a:pt x="585215" y="117220"/>
                </a:moveTo>
                <a:lnTo>
                  <a:pt x="541274" y="117220"/>
                </a:lnTo>
                <a:lnTo>
                  <a:pt x="541274" y="410209"/>
                </a:lnTo>
                <a:lnTo>
                  <a:pt x="585215" y="410209"/>
                </a:lnTo>
                <a:lnTo>
                  <a:pt x="585215" y="117220"/>
                </a:lnTo>
                <a:close/>
              </a:path>
              <a:path w="585470" h="454660">
                <a:moveTo>
                  <a:pt x="445515" y="43941"/>
                </a:moveTo>
                <a:lnTo>
                  <a:pt x="410463" y="43941"/>
                </a:lnTo>
                <a:lnTo>
                  <a:pt x="416940" y="50545"/>
                </a:lnTo>
                <a:lnTo>
                  <a:pt x="416940" y="66675"/>
                </a:lnTo>
                <a:lnTo>
                  <a:pt x="410463" y="73278"/>
                </a:lnTo>
                <a:lnTo>
                  <a:pt x="445515" y="73278"/>
                </a:lnTo>
                <a:lnTo>
                  <a:pt x="438911" y="66675"/>
                </a:lnTo>
                <a:lnTo>
                  <a:pt x="438911" y="50545"/>
                </a:lnTo>
                <a:lnTo>
                  <a:pt x="445515" y="43941"/>
                </a:lnTo>
                <a:close/>
              </a:path>
              <a:path w="585470" h="454660">
                <a:moveTo>
                  <a:pt x="496696" y="43941"/>
                </a:moveTo>
                <a:lnTo>
                  <a:pt x="461644" y="43941"/>
                </a:lnTo>
                <a:lnTo>
                  <a:pt x="468121" y="50545"/>
                </a:lnTo>
                <a:lnTo>
                  <a:pt x="468121" y="66675"/>
                </a:lnTo>
                <a:lnTo>
                  <a:pt x="461644" y="73278"/>
                </a:lnTo>
                <a:lnTo>
                  <a:pt x="496696" y="73278"/>
                </a:lnTo>
                <a:lnTo>
                  <a:pt x="490092" y="66675"/>
                </a:lnTo>
                <a:lnTo>
                  <a:pt x="490092" y="50545"/>
                </a:lnTo>
                <a:lnTo>
                  <a:pt x="496696" y="43941"/>
                </a:lnTo>
                <a:close/>
              </a:path>
              <a:path w="585470" h="454660">
                <a:moveTo>
                  <a:pt x="585215" y="43941"/>
                </a:moveTo>
                <a:lnTo>
                  <a:pt x="512825" y="43941"/>
                </a:lnTo>
                <a:lnTo>
                  <a:pt x="519429" y="50545"/>
                </a:lnTo>
                <a:lnTo>
                  <a:pt x="519429" y="66675"/>
                </a:lnTo>
                <a:lnTo>
                  <a:pt x="512825" y="73278"/>
                </a:lnTo>
                <a:lnTo>
                  <a:pt x="585215" y="73278"/>
                </a:lnTo>
                <a:lnTo>
                  <a:pt x="585215" y="43941"/>
                </a:lnTo>
                <a:close/>
              </a:path>
            </a:pathLst>
          </a:custGeom>
          <a:solidFill>
            <a:srgbClr val="00AEE6"/>
          </a:solidFill>
        </p:spPr>
        <p:txBody>
          <a:bodyPr wrap="square" lIns="0" tIns="0" rIns="0" bIns="0" rtlCol="0"/>
          <a:lstStyle/>
          <a:p/>
        </p:txBody>
      </p:sp>
      <p:sp>
        <p:nvSpPr>
          <p:cNvPr id="27" name="object 27"/>
          <p:cNvSpPr txBox="1"/>
          <p:nvPr/>
        </p:nvSpPr>
        <p:spPr>
          <a:xfrm>
            <a:off x="526795" y="1062685"/>
            <a:ext cx="8162290" cy="21183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以底层资源的智能托管整</a:t>
            </a:r>
            <a:r>
              <a:rPr sz="2400" dirty="0">
                <a:solidFill>
                  <a:srgbClr val="585858"/>
                </a:solidFill>
                <a:latin typeface="微软雅黑" panose="020B0503020204020204" charset="-122"/>
                <a:cs typeface="微软雅黑" panose="020B0503020204020204" charset="-122"/>
              </a:rPr>
              <a:t>合</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的运维工作</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无服务器</a:t>
            </a:r>
            <a:r>
              <a:rPr sz="1200" dirty="0">
                <a:solidFill>
                  <a:srgbClr val="585858"/>
                </a:solidFill>
                <a:latin typeface="微软雅黑" panose="020B0503020204020204" charset="-122"/>
                <a:cs typeface="微软雅黑" panose="020B0503020204020204" charset="-122"/>
              </a:rPr>
              <a:t>架</a:t>
            </a:r>
            <a:r>
              <a:rPr sz="1200" spc="10" dirty="0">
                <a:solidFill>
                  <a:srgbClr val="585858"/>
                </a:solidFill>
                <a:latin typeface="微软雅黑" panose="020B0503020204020204" charset="-122"/>
                <a:cs typeface="微软雅黑" panose="020B0503020204020204" charset="-122"/>
              </a:rPr>
              <a:t>构是目</a:t>
            </a:r>
            <a:r>
              <a:rPr sz="1200" dirty="0">
                <a:solidFill>
                  <a:srgbClr val="585858"/>
                </a:solidFill>
                <a:latin typeface="微软雅黑" panose="020B0503020204020204" charset="-122"/>
                <a:cs typeface="微软雅黑" panose="020B0503020204020204" charset="-122"/>
              </a:rPr>
              <a:t>前仍</a:t>
            </a:r>
            <a:r>
              <a:rPr sz="1200" spc="10" dirty="0">
                <a:solidFill>
                  <a:srgbClr val="585858"/>
                </a:solidFill>
                <a:latin typeface="微软雅黑" panose="020B0503020204020204" charset="-122"/>
                <a:cs typeface="微软雅黑" panose="020B0503020204020204" charset="-122"/>
              </a:rPr>
              <a:t>处于技术</a:t>
            </a:r>
            <a:r>
              <a:rPr sz="1200" dirty="0">
                <a:solidFill>
                  <a:srgbClr val="585858"/>
                </a:solidFill>
                <a:latin typeface="微软雅黑" panose="020B0503020204020204" charset="-122"/>
                <a:cs typeface="微软雅黑" panose="020B0503020204020204" charset="-122"/>
              </a:rPr>
              <a:t>探</a:t>
            </a:r>
            <a:r>
              <a:rPr sz="1200" spc="10" dirty="0">
                <a:solidFill>
                  <a:srgbClr val="585858"/>
                </a:solidFill>
                <a:latin typeface="微软雅黑" panose="020B0503020204020204" charset="-122"/>
                <a:cs typeface="微软雅黑" panose="020B0503020204020204" charset="-122"/>
              </a:rPr>
              <a:t>索和市</a:t>
            </a:r>
            <a:r>
              <a:rPr sz="1200" dirty="0">
                <a:solidFill>
                  <a:srgbClr val="585858"/>
                </a:solidFill>
                <a:latin typeface="微软雅黑" panose="020B0503020204020204" charset="-122"/>
                <a:cs typeface="微软雅黑" panose="020B0503020204020204" charset="-122"/>
              </a:rPr>
              <a:t>场培</a:t>
            </a:r>
            <a:r>
              <a:rPr sz="1200" spc="10" dirty="0">
                <a:solidFill>
                  <a:srgbClr val="585858"/>
                </a:solidFill>
                <a:latin typeface="微软雅黑" panose="020B0503020204020204" charset="-122"/>
                <a:cs typeface="微软雅黑" panose="020B0503020204020204" charset="-122"/>
              </a:rPr>
              <a:t>养阶段的</a:t>
            </a:r>
            <a:r>
              <a:rPr sz="1200" dirty="0">
                <a:solidFill>
                  <a:srgbClr val="585858"/>
                </a:solidFill>
                <a:latin typeface="微软雅黑" panose="020B0503020204020204" charset="-122"/>
                <a:cs typeface="微软雅黑" panose="020B0503020204020204" charset="-122"/>
              </a:rPr>
              <a:t>云</a:t>
            </a:r>
            <a:r>
              <a:rPr sz="1200" spc="10" dirty="0">
                <a:solidFill>
                  <a:srgbClr val="585858"/>
                </a:solidFill>
                <a:latin typeface="微软雅黑" panose="020B0503020204020204" charset="-122"/>
                <a:cs typeface="微软雅黑" panose="020B0503020204020204" charset="-122"/>
              </a:rPr>
              <a:t>原生应</a:t>
            </a:r>
            <a:r>
              <a:rPr sz="1200" spc="30" dirty="0">
                <a:solidFill>
                  <a:srgbClr val="585858"/>
                </a:solidFill>
                <a:latin typeface="微软雅黑" panose="020B0503020204020204" charset="-122"/>
                <a:cs typeface="微软雅黑" panose="020B0503020204020204" charset="-122"/>
              </a:rPr>
              <a:t>用</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其核心是</a:t>
            </a:r>
            <a:r>
              <a:rPr sz="1200" dirty="0">
                <a:solidFill>
                  <a:srgbClr val="585858"/>
                </a:solidFill>
                <a:latin typeface="微软雅黑" panose="020B0503020204020204" charset="-122"/>
                <a:cs typeface="微软雅黑" panose="020B0503020204020204" charset="-122"/>
              </a:rPr>
              <a:t>将</a:t>
            </a:r>
            <a:r>
              <a:rPr sz="1200" spc="10" dirty="0">
                <a:solidFill>
                  <a:srgbClr val="585858"/>
                </a:solidFill>
                <a:latin typeface="微软雅黑" panose="020B0503020204020204" charset="-122"/>
                <a:cs typeface="微软雅黑" panose="020B0503020204020204" charset="-122"/>
              </a:rPr>
              <a:t>服务器</a:t>
            </a:r>
            <a:r>
              <a:rPr sz="1200" dirty="0">
                <a:solidFill>
                  <a:srgbClr val="585858"/>
                </a:solidFill>
                <a:latin typeface="微软雅黑" panose="020B0503020204020204" charset="-122"/>
                <a:cs typeface="微软雅黑" panose="020B0503020204020204" charset="-122"/>
              </a:rPr>
              <a:t>等底</a:t>
            </a:r>
            <a:r>
              <a:rPr sz="1200" spc="10" dirty="0">
                <a:solidFill>
                  <a:srgbClr val="585858"/>
                </a:solidFill>
                <a:latin typeface="微软雅黑" panose="020B0503020204020204" charset="-122"/>
                <a:cs typeface="微软雅黑" panose="020B0503020204020204" charset="-122"/>
              </a:rPr>
              <a:t>层资源的</a:t>
            </a:r>
            <a:r>
              <a:rPr sz="1200" dirty="0">
                <a:solidFill>
                  <a:srgbClr val="585858"/>
                </a:solidFill>
                <a:latin typeface="微软雅黑" panose="020B0503020204020204" charset="-122"/>
                <a:cs typeface="微软雅黑" panose="020B0503020204020204" charset="-122"/>
              </a:rPr>
              <a:t>配</a:t>
            </a:r>
            <a:r>
              <a:rPr sz="1200" spc="10" dirty="0">
                <a:solidFill>
                  <a:srgbClr val="585858"/>
                </a:solidFill>
                <a:latin typeface="微软雅黑" panose="020B0503020204020204" charset="-122"/>
                <a:cs typeface="微软雅黑" panose="020B0503020204020204" charset="-122"/>
              </a:rPr>
              <a:t>置和</a:t>
            </a:r>
            <a:r>
              <a:rPr sz="1200" dirty="0">
                <a:solidFill>
                  <a:srgbClr val="585858"/>
                </a:solidFill>
                <a:latin typeface="微软雅黑" panose="020B0503020204020204" charset="-122"/>
                <a:cs typeface="微软雅黑" panose="020B0503020204020204" charset="-122"/>
              </a:rPr>
              <a:t>维</a:t>
            </a:r>
            <a:r>
              <a:rPr sz="1200" spc="10" dirty="0">
                <a:solidFill>
                  <a:srgbClr val="585858"/>
                </a:solidFill>
                <a:latin typeface="微软雅黑" panose="020B0503020204020204" charset="-122"/>
                <a:cs typeface="微软雅黑" panose="020B0503020204020204" charset="-122"/>
              </a:rPr>
              <a:t>护</a:t>
            </a:r>
            <a:r>
              <a:rPr sz="1200" dirty="0">
                <a:solidFill>
                  <a:srgbClr val="585858"/>
                </a:solidFill>
                <a:latin typeface="微软雅黑" panose="020B0503020204020204" charset="-122"/>
                <a:cs typeface="微软雅黑" panose="020B0503020204020204" charset="-122"/>
              </a:rPr>
              <a:t>工</a:t>
            </a:r>
            <a:r>
              <a:rPr sz="1200" spc="20" dirty="0">
                <a:solidFill>
                  <a:srgbClr val="585858"/>
                </a:solidFill>
                <a:latin typeface="微软雅黑" panose="020B0503020204020204" charset="-122"/>
                <a:cs typeface="微软雅黑" panose="020B0503020204020204" charset="-122"/>
              </a:rPr>
              <a:t>作最</a:t>
            </a:r>
            <a:r>
              <a:rPr sz="1200" dirty="0">
                <a:solidFill>
                  <a:srgbClr val="585858"/>
                </a:solidFill>
                <a:latin typeface="微软雅黑" panose="020B0503020204020204" charset="-122"/>
                <a:cs typeface="微软雅黑" panose="020B0503020204020204" charset="-122"/>
              </a:rPr>
              <a:t>大 </a:t>
            </a:r>
            <a:r>
              <a:rPr sz="1200" spc="10" dirty="0">
                <a:solidFill>
                  <a:srgbClr val="585858"/>
                </a:solidFill>
                <a:latin typeface="微软雅黑" panose="020B0503020204020204" charset="-122"/>
                <a:cs typeface="微软雅黑" panose="020B0503020204020204" charset="-122"/>
              </a:rPr>
              <a:t>程度地交</a:t>
            </a:r>
            <a:r>
              <a:rPr sz="1200" dirty="0">
                <a:solidFill>
                  <a:srgbClr val="585858"/>
                </a:solidFill>
                <a:latin typeface="微软雅黑" panose="020B0503020204020204" charset="-122"/>
                <a:cs typeface="微软雅黑" panose="020B0503020204020204" charset="-122"/>
              </a:rPr>
              <a:t>由</a:t>
            </a:r>
            <a:r>
              <a:rPr sz="1200" spc="10" dirty="0">
                <a:solidFill>
                  <a:srgbClr val="585858"/>
                </a:solidFill>
                <a:latin typeface="微软雅黑" panose="020B0503020204020204" charset="-122"/>
                <a:cs typeface="微软雅黑" panose="020B0503020204020204" charset="-122"/>
              </a:rPr>
              <a:t>云服务</a:t>
            </a:r>
            <a:r>
              <a:rPr sz="1200" dirty="0">
                <a:solidFill>
                  <a:srgbClr val="585858"/>
                </a:solidFill>
                <a:latin typeface="微软雅黑" panose="020B0503020204020204" charset="-122"/>
                <a:cs typeface="微软雅黑" panose="020B0503020204020204" charset="-122"/>
              </a:rPr>
              <a:t>商托</a:t>
            </a:r>
            <a:r>
              <a:rPr sz="1200" spc="20" dirty="0">
                <a:solidFill>
                  <a:srgbClr val="585858"/>
                </a:solidFill>
                <a:latin typeface="微软雅黑" panose="020B0503020204020204" charset="-122"/>
                <a:cs typeface="微软雅黑" panose="020B0503020204020204" charset="-122"/>
              </a:rPr>
              <a:t>管</a:t>
            </a:r>
            <a:r>
              <a:rPr sz="1200" spc="10" dirty="0">
                <a:solidFill>
                  <a:srgbClr val="585858"/>
                </a:solidFill>
                <a:latin typeface="微软雅黑" panose="020B0503020204020204" charset="-122"/>
                <a:cs typeface="微软雅黑" panose="020B0503020204020204" charset="-122"/>
              </a:rPr>
              <a:t>，使得</a:t>
            </a:r>
            <a:r>
              <a:rPr sz="1200" dirty="0">
                <a:solidFill>
                  <a:srgbClr val="585858"/>
                </a:solidFill>
                <a:latin typeface="微软雅黑" panose="020B0503020204020204" charset="-122"/>
                <a:cs typeface="微软雅黑" panose="020B0503020204020204" charset="-122"/>
              </a:rPr>
              <a:t>使</a:t>
            </a:r>
            <a:r>
              <a:rPr sz="1200" spc="10" dirty="0">
                <a:solidFill>
                  <a:srgbClr val="585858"/>
                </a:solidFill>
                <a:latin typeface="微软雅黑" panose="020B0503020204020204" charset="-122"/>
                <a:cs typeface="微软雅黑" panose="020B0503020204020204" charset="-122"/>
              </a:rPr>
              <a:t>用者能</a:t>
            </a:r>
            <a:r>
              <a:rPr sz="1200" dirty="0">
                <a:solidFill>
                  <a:srgbClr val="585858"/>
                </a:solidFill>
                <a:latin typeface="微软雅黑" panose="020B0503020204020204" charset="-122"/>
                <a:cs typeface="微软雅黑" panose="020B0503020204020204" charset="-122"/>
              </a:rPr>
              <a:t>够专</a:t>
            </a:r>
            <a:r>
              <a:rPr sz="1200" spc="10" dirty="0">
                <a:solidFill>
                  <a:srgbClr val="585858"/>
                </a:solidFill>
                <a:latin typeface="微软雅黑" panose="020B0503020204020204" charset="-122"/>
                <a:cs typeface="微软雅黑" panose="020B0503020204020204" charset="-122"/>
              </a:rPr>
              <a:t>注于无服</a:t>
            </a:r>
            <a:r>
              <a:rPr sz="1200" dirty="0">
                <a:solidFill>
                  <a:srgbClr val="585858"/>
                </a:solidFill>
                <a:latin typeface="微软雅黑" panose="020B0503020204020204" charset="-122"/>
                <a:cs typeface="微软雅黑" panose="020B0503020204020204" charset="-122"/>
              </a:rPr>
              <a:t>务</a:t>
            </a:r>
            <a:r>
              <a:rPr sz="1200" spc="10" dirty="0">
                <a:solidFill>
                  <a:srgbClr val="585858"/>
                </a:solidFill>
                <a:latin typeface="微软雅黑" panose="020B0503020204020204" charset="-122"/>
                <a:cs typeface="微软雅黑" panose="020B0503020204020204" charset="-122"/>
              </a:rPr>
              <a:t>器应用</a:t>
            </a:r>
            <a:r>
              <a:rPr sz="1200" dirty="0">
                <a:solidFill>
                  <a:srgbClr val="585858"/>
                </a:solidFill>
                <a:latin typeface="微软雅黑" panose="020B0503020204020204" charset="-122"/>
                <a:cs typeface="微软雅黑" panose="020B0503020204020204" charset="-122"/>
              </a:rPr>
              <a:t>的运</a:t>
            </a:r>
            <a:r>
              <a:rPr sz="1200" spc="30" dirty="0">
                <a:solidFill>
                  <a:srgbClr val="585858"/>
                </a:solidFill>
                <a:latin typeface="微软雅黑" panose="020B0503020204020204" charset="-122"/>
                <a:cs typeface="微软雅黑" panose="020B0503020204020204" charset="-122"/>
              </a:rPr>
              <a:t>行</a:t>
            </a:r>
            <a:r>
              <a:rPr sz="1200" spc="10" dirty="0">
                <a:solidFill>
                  <a:srgbClr val="585858"/>
                </a:solidFill>
                <a:latin typeface="微软雅黑" panose="020B0503020204020204" charset="-122"/>
                <a:cs typeface="微软雅黑" panose="020B0503020204020204" charset="-122"/>
              </a:rPr>
              <a:t>。对于</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件开发</a:t>
            </a:r>
            <a:r>
              <a:rPr sz="1200" dirty="0">
                <a:solidFill>
                  <a:srgbClr val="585858"/>
                </a:solidFill>
                <a:latin typeface="微软雅黑" panose="020B0503020204020204" charset="-122"/>
                <a:cs typeface="微软雅黑" panose="020B0503020204020204" charset="-122"/>
              </a:rPr>
              <a:t>者而</a:t>
            </a:r>
            <a:r>
              <a:rPr sz="1200" spc="15" dirty="0">
                <a:solidFill>
                  <a:srgbClr val="585858"/>
                </a:solidFill>
                <a:latin typeface="微软雅黑" panose="020B0503020204020204" charset="-122"/>
                <a:cs typeface="微软雅黑" panose="020B0503020204020204" charset="-122"/>
              </a:rPr>
              <a:t>言，</a:t>
            </a:r>
            <a:r>
              <a:rPr sz="1200" spc="10" dirty="0">
                <a:solidFill>
                  <a:srgbClr val="585858"/>
                </a:solidFill>
                <a:latin typeface="微软雅黑" panose="020B0503020204020204" charset="-122"/>
                <a:cs typeface="微软雅黑" panose="020B0503020204020204" charset="-122"/>
              </a:rPr>
              <a:t>这一</a:t>
            </a:r>
            <a:r>
              <a:rPr sz="1200" dirty="0">
                <a:solidFill>
                  <a:srgbClr val="585858"/>
                </a:solidFill>
                <a:latin typeface="微软雅黑" panose="020B0503020204020204" charset="-122"/>
                <a:cs typeface="微软雅黑" panose="020B0503020204020204" charset="-122"/>
              </a:rPr>
              <a:t>架</a:t>
            </a:r>
            <a:r>
              <a:rPr sz="1200" spc="10" dirty="0">
                <a:solidFill>
                  <a:srgbClr val="585858"/>
                </a:solidFill>
                <a:latin typeface="微软雅黑" panose="020B0503020204020204" charset="-122"/>
                <a:cs typeface="微软雅黑" panose="020B0503020204020204" charset="-122"/>
              </a:rPr>
              <a:t>构给</a:t>
            </a:r>
            <a:r>
              <a:rPr sz="1200" dirty="0">
                <a:solidFill>
                  <a:srgbClr val="585858"/>
                </a:solidFill>
                <a:latin typeface="微软雅黑" panose="020B0503020204020204" charset="-122"/>
                <a:cs typeface="微软雅黑" panose="020B0503020204020204" charset="-122"/>
              </a:rPr>
              <a:t>予</a:t>
            </a:r>
            <a:r>
              <a:rPr sz="1200" spc="10" dirty="0">
                <a:solidFill>
                  <a:srgbClr val="585858"/>
                </a:solidFill>
                <a:latin typeface="微软雅黑" panose="020B0503020204020204" charset="-122"/>
                <a:cs typeface="微软雅黑" panose="020B0503020204020204" charset="-122"/>
              </a:rPr>
              <a:t>了</a:t>
            </a:r>
            <a:r>
              <a:rPr sz="1200" dirty="0">
                <a:solidFill>
                  <a:srgbClr val="585858"/>
                </a:solidFill>
                <a:latin typeface="微软雅黑" panose="020B0503020204020204" charset="-122"/>
                <a:cs typeface="微软雅黑" panose="020B0503020204020204" charset="-122"/>
              </a:rPr>
              <a:t>他</a:t>
            </a:r>
            <a:r>
              <a:rPr sz="1200" spc="20" dirty="0">
                <a:solidFill>
                  <a:srgbClr val="585858"/>
                </a:solidFill>
                <a:latin typeface="微软雅黑" panose="020B0503020204020204" charset="-122"/>
                <a:cs typeface="微软雅黑" panose="020B0503020204020204" charset="-122"/>
              </a:rPr>
              <a:t>们更</a:t>
            </a:r>
            <a:r>
              <a:rPr sz="1200" dirty="0">
                <a:solidFill>
                  <a:srgbClr val="585858"/>
                </a:solidFill>
                <a:latin typeface="微软雅黑" panose="020B0503020204020204" charset="-122"/>
                <a:cs typeface="微软雅黑" panose="020B0503020204020204" charset="-122"/>
              </a:rPr>
              <a:t>加 </a:t>
            </a:r>
            <a:r>
              <a:rPr sz="1200" spc="10" dirty="0">
                <a:solidFill>
                  <a:srgbClr val="585858"/>
                </a:solidFill>
                <a:latin typeface="微软雅黑" panose="020B0503020204020204" charset="-122"/>
                <a:cs typeface="微软雅黑" panose="020B0503020204020204" charset="-122"/>
              </a:rPr>
              <a:t>专注的工</a:t>
            </a:r>
            <a:r>
              <a:rPr sz="1200"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环</a:t>
            </a:r>
            <a:r>
              <a:rPr sz="1200" spc="20" dirty="0">
                <a:solidFill>
                  <a:srgbClr val="585858"/>
                </a:solidFill>
                <a:latin typeface="微软雅黑" panose="020B0503020204020204" charset="-122"/>
                <a:cs typeface="微软雅黑" panose="020B0503020204020204" charset="-122"/>
              </a:rPr>
              <a:t>境</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能够</a:t>
            </a:r>
            <a:r>
              <a:rPr sz="1200" spc="10" dirty="0">
                <a:solidFill>
                  <a:srgbClr val="585858"/>
                </a:solidFill>
                <a:latin typeface="微软雅黑" panose="020B0503020204020204" charset="-122"/>
                <a:cs typeface="微软雅黑" panose="020B0503020204020204" charset="-122"/>
              </a:rPr>
              <a:t>进一步提</a:t>
            </a:r>
            <a:r>
              <a:rPr sz="1200" dirty="0">
                <a:solidFill>
                  <a:srgbClr val="585858"/>
                </a:solidFill>
                <a:latin typeface="微软雅黑" panose="020B0503020204020204" charset="-122"/>
                <a:cs typeface="微软雅黑" panose="020B0503020204020204" charset="-122"/>
              </a:rPr>
              <a:t>高</a:t>
            </a:r>
            <a:r>
              <a:rPr sz="1200" spc="10" dirty="0">
                <a:solidFill>
                  <a:srgbClr val="585858"/>
                </a:solidFill>
                <a:latin typeface="微软雅黑" panose="020B0503020204020204" charset="-122"/>
                <a:cs typeface="微软雅黑" panose="020B0503020204020204" charset="-122"/>
              </a:rPr>
              <a:t>工作效率</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降低工作</a:t>
            </a:r>
            <a:r>
              <a:rPr sz="1200" dirty="0">
                <a:solidFill>
                  <a:srgbClr val="585858"/>
                </a:solidFill>
                <a:latin typeface="微软雅黑" panose="020B0503020204020204" charset="-122"/>
                <a:cs typeface="微软雅黑" panose="020B0503020204020204" charset="-122"/>
              </a:rPr>
              <a:t>摩</a:t>
            </a:r>
            <a:r>
              <a:rPr sz="1200" spc="15" dirty="0">
                <a:solidFill>
                  <a:srgbClr val="585858"/>
                </a:solidFill>
                <a:latin typeface="微软雅黑" panose="020B0503020204020204" charset="-122"/>
                <a:cs typeface="微软雅黑" panose="020B0503020204020204" charset="-122"/>
              </a:rPr>
              <a:t>擦</a:t>
            </a:r>
            <a:r>
              <a:rPr sz="1200" spc="10" dirty="0">
                <a:solidFill>
                  <a:srgbClr val="585858"/>
                </a:solidFill>
                <a:latin typeface="微软雅黑" panose="020B0503020204020204" charset="-122"/>
                <a:cs typeface="微软雅黑" panose="020B0503020204020204" charset="-122"/>
              </a:rPr>
              <a:t>。同</a:t>
            </a:r>
            <a:r>
              <a:rPr sz="1200" dirty="0">
                <a:solidFill>
                  <a:srgbClr val="585858"/>
                </a:solidFill>
                <a:latin typeface="微软雅黑" panose="020B0503020204020204" charset="-122"/>
                <a:cs typeface="微软雅黑" panose="020B0503020204020204" charset="-122"/>
              </a:rPr>
              <a:t>时，</a:t>
            </a:r>
            <a:r>
              <a:rPr sz="1200" spc="10" dirty="0">
                <a:solidFill>
                  <a:srgbClr val="585858"/>
                </a:solidFill>
                <a:latin typeface="微软雅黑" panose="020B0503020204020204" charset="-122"/>
                <a:cs typeface="微软雅黑" panose="020B0503020204020204" charset="-122"/>
              </a:rPr>
              <a:t>从软件生</a:t>
            </a:r>
            <a:r>
              <a:rPr sz="1200" dirty="0">
                <a:solidFill>
                  <a:srgbClr val="585858"/>
                </a:solidFill>
                <a:latin typeface="微软雅黑" panose="020B0503020204020204" charset="-122"/>
                <a:cs typeface="微软雅黑" panose="020B0503020204020204" charset="-122"/>
              </a:rPr>
              <a:t>命</a:t>
            </a:r>
            <a:r>
              <a:rPr sz="1200" spc="10" dirty="0">
                <a:solidFill>
                  <a:srgbClr val="585858"/>
                </a:solidFill>
                <a:latin typeface="微软雅黑" panose="020B0503020204020204" charset="-122"/>
                <a:cs typeface="微软雅黑" panose="020B0503020204020204" charset="-122"/>
              </a:rPr>
              <a:t>周期来</a:t>
            </a:r>
            <a:r>
              <a:rPr sz="1200" spc="5" dirty="0">
                <a:solidFill>
                  <a:srgbClr val="585858"/>
                </a:solidFill>
                <a:latin typeface="微软雅黑" panose="020B0503020204020204" charset="-122"/>
                <a:cs typeface="微软雅黑" panose="020B0503020204020204" charset="-122"/>
              </a:rPr>
              <a:t>看</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传统的软</a:t>
            </a:r>
            <a:r>
              <a:rPr sz="1200" dirty="0">
                <a:solidFill>
                  <a:srgbClr val="585858"/>
                </a:solidFill>
                <a:latin typeface="微软雅黑" panose="020B0503020204020204" charset="-122"/>
                <a:cs typeface="微软雅黑" panose="020B0503020204020204" charset="-122"/>
              </a:rPr>
              <a:t>件</a:t>
            </a:r>
            <a:r>
              <a:rPr sz="1200" spc="10" dirty="0">
                <a:solidFill>
                  <a:srgbClr val="585858"/>
                </a:solidFill>
                <a:latin typeface="微软雅黑" panose="020B0503020204020204" charset="-122"/>
                <a:cs typeface="微软雅黑" panose="020B0503020204020204" charset="-122"/>
              </a:rPr>
              <a:t>运维</a:t>
            </a:r>
            <a:r>
              <a:rPr sz="1200" dirty="0">
                <a:solidFill>
                  <a:srgbClr val="585858"/>
                </a:solidFill>
                <a:latin typeface="微软雅黑" panose="020B0503020204020204" charset="-122"/>
                <a:cs typeface="微软雅黑" panose="020B0503020204020204" charset="-122"/>
              </a:rPr>
              <a:t>分</a:t>
            </a:r>
            <a:r>
              <a:rPr sz="1200" spc="10" dirty="0">
                <a:solidFill>
                  <a:srgbClr val="585858"/>
                </a:solidFill>
                <a:latin typeface="微软雅黑" panose="020B0503020204020204" charset="-122"/>
                <a:cs typeface="微软雅黑" panose="020B0503020204020204" charset="-122"/>
              </a:rPr>
              <a:t>为</a:t>
            </a:r>
            <a:r>
              <a:rPr sz="1200" dirty="0">
                <a:solidFill>
                  <a:srgbClr val="585858"/>
                </a:solidFill>
                <a:latin typeface="微软雅黑" panose="020B0503020204020204" charset="-122"/>
                <a:cs typeface="微软雅黑" panose="020B0503020204020204" charset="-122"/>
              </a:rPr>
              <a:t>对</a:t>
            </a:r>
            <a:r>
              <a:rPr sz="1200" spc="20" dirty="0">
                <a:solidFill>
                  <a:srgbClr val="585858"/>
                </a:solidFill>
                <a:latin typeface="微软雅黑" panose="020B0503020204020204" charset="-122"/>
                <a:cs typeface="微软雅黑" panose="020B0503020204020204" charset="-122"/>
              </a:rPr>
              <a:t>运行</a:t>
            </a:r>
            <a:r>
              <a:rPr sz="1200" dirty="0">
                <a:solidFill>
                  <a:srgbClr val="585858"/>
                </a:solidFill>
                <a:latin typeface="微软雅黑" panose="020B0503020204020204" charset="-122"/>
                <a:cs typeface="微软雅黑" panose="020B0503020204020204" charset="-122"/>
              </a:rPr>
              <a:t>状 </a:t>
            </a:r>
            <a:r>
              <a:rPr sz="1200" spc="20" dirty="0">
                <a:solidFill>
                  <a:srgbClr val="585858"/>
                </a:solidFill>
                <a:latin typeface="微软雅黑" panose="020B0503020204020204" charset="-122"/>
                <a:cs typeface="微软雅黑" panose="020B0503020204020204" charset="-122"/>
              </a:rPr>
              <a:t>态即</a:t>
            </a:r>
            <a:r>
              <a:rPr sz="1200" spc="1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务流</a:t>
            </a:r>
            <a:r>
              <a:rPr sz="1200" spc="10" dirty="0">
                <a:solidFill>
                  <a:srgbClr val="585858"/>
                </a:solidFill>
                <a:latin typeface="微软雅黑" panose="020B0503020204020204" charset="-122"/>
                <a:cs typeface="微软雅黑" panose="020B0503020204020204" charset="-122"/>
              </a:rPr>
              <a:t>程</a:t>
            </a:r>
            <a:r>
              <a:rPr sz="1200" spc="20" dirty="0">
                <a:solidFill>
                  <a:srgbClr val="585858"/>
                </a:solidFill>
                <a:latin typeface="微软雅黑" panose="020B0503020204020204" charset="-122"/>
                <a:cs typeface="微软雅黑" panose="020B0503020204020204" charset="-122"/>
              </a:rPr>
              <a:t>的运</a:t>
            </a:r>
            <a:r>
              <a:rPr sz="1200" spc="10" dirty="0">
                <a:solidFill>
                  <a:srgbClr val="585858"/>
                </a:solidFill>
                <a:latin typeface="微软雅黑" panose="020B0503020204020204" charset="-122"/>
                <a:cs typeface="微软雅黑" panose="020B0503020204020204" charset="-122"/>
              </a:rPr>
              <a:t>维以</a:t>
            </a:r>
            <a:r>
              <a:rPr sz="1200" spc="20" dirty="0">
                <a:solidFill>
                  <a:srgbClr val="585858"/>
                </a:solidFill>
                <a:latin typeface="微软雅黑" panose="020B0503020204020204" charset="-122"/>
                <a:cs typeface="微软雅黑" panose="020B0503020204020204" charset="-122"/>
              </a:rPr>
              <a:t>及对</a:t>
            </a:r>
            <a:r>
              <a:rPr sz="1200" spc="10" dirty="0">
                <a:solidFill>
                  <a:srgbClr val="585858"/>
                </a:solidFill>
                <a:latin typeface="微软雅黑" panose="020B0503020204020204" charset="-122"/>
                <a:cs typeface="微软雅黑" panose="020B0503020204020204" charset="-122"/>
              </a:rPr>
              <a:t>底</a:t>
            </a:r>
            <a:r>
              <a:rPr sz="1200" spc="20" dirty="0">
                <a:solidFill>
                  <a:srgbClr val="585858"/>
                </a:solidFill>
                <a:latin typeface="微软雅黑" panose="020B0503020204020204" charset="-122"/>
                <a:cs typeface="微软雅黑" panose="020B0503020204020204" charset="-122"/>
              </a:rPr>
              <a:t>层基</a:t>
            </a:r>
            <a:r>
              <a:rPr sz="1200" spc="10" dirty="0">
                <a:solidFill>
                  <a:srgbClr val="585858"/>
                </a:solidFill>
                <a:latin typeface="微软雅黑" panose="020B0503020204020204" charset="-122"/>
                <a:cs typeface="微软雅黑" panose="020B0503020204020204" charset="-122"/>
              </a:rPr>
              <a:t>础</a:t>
            </a:r>
            <a:r>
              <a:rPr sz="1200" spc="20" dirty="0">
                <a:solidFill>
                  <a:srgbClr val="585858"/>
                </a:solidFill>
                <a:latin typeface="微软雅黑" panose="020B0503020204020204" charset="-122"/>
                <a:cs typeface="微软雅黑" panose="020B0503020204020204" charset="-122"/>
              </a:rPr>
              <a:t>设</a:t>
            </a:r>
            <a:r>
              <a:rPr sz="1200" spc="10" dirty="0">
                <a:solidFill>
                  <a:srgbClr val="585858"/>
                </a:solidFill>
                <a:latin typeface="微软雅黑" panose="020B0503020204020204" charset="-122"/>
                <a:cs typeface="微软雅黑" panose="020B0503020204020204" charset="-122"/>
              </a:rPr>
              <a:t>施</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运</a:t>
            </a:r>
            <a:r>
              <a:rPr sz="1200" spc="50" dirty="0">
                <a:solidFill>
                  <a:srgbClr val="585858"/>
                </a:solidFill>
                <a:latin typeface="微软雅黑" panose="020B0503020204020204" charset="-122"/>
                <a:cs typeface="微软雅黑" panose="020B0503020204020204" charset="-122"/>
              </a:rPr>
              <a:t>维</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前</a:t>
            </a:r>
            <a:r>
              <a:rPr sz="1200" spc="20" dirty="0">
                <a:solidFill>
                  <a:srgbClr val="585858"/>
                </a:solidFill>
                <a:latin typeface="微软雅黑" panose="020B0503020204020204" charset="-122"/>
                <a:cs typeface="微软雅黑" panose="020B0503020204020204" charset="-122"/>
              </a:rPr>
              <a:t>文</a:t>
            </a:r>
            <a:r>
              <a:rPr sz="1200" spc="10" dirty="0">
                <a:solidFill>
                  <a:srgbClr val="585858"/>
                </a:solidFill>
                <a:latin typeface="微软雅黑" panose="020B0503020204020204" charset="-122"/>
                <a:cs typeface="微软雅黑" panose="020B0503020204020204" charset="-122"/>
              </a:rPr>
              <a:t>已</a:t>
            </a:r>
            <a:r>
              <a:rPr sz="1200" spc="20" dirty="0">
                <a:solidFill>
                  <a:srgbClr val="585858"/>
                </a:solidFill>
                <a:latin typeface="微软雅黑" panose="020B0503020204020204" charset="-122"/>
                <a:cs typeface="微软雅黑" panose="020B0503020204020204" charset="-122"/>
              </a:rPr>
              <a:t>经阐</a:t>
            </a:r>
            <a:r>
              <a:rPr sz="1200" spc="10" dirty="0">
                <a:solidFill>
                  <a:srgbClr val="585858"/>
                </a:solidFill>
                <a:latin typeface="微软雅黑" panose="020B0503020204020204" charset="-122"/>
                <a:cs typeface="微软雅黑" panose="020B0503020204020204" charset="-122"/>
              </a:rPr>
              <a:t>释</a:t>
            </a:r>
            <a:r>
              <a:rPr sz="1200" spc="30" dirty="0">
                <a:solidFill>
                  <a:srgbClr val="585858"/>
                </a:solidFill>
                <a:latin typeface="微软雅黑" panose="020B0503020204020204" charset="-122"/>
                <a:cs typeface="微软雅黑" panose="020B0503020204020204" charset="-122"/>
              </a:rPr>
              <a:t>了</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如</a:t>
            </a:r>
            <a:r>
              <a:rPr sz="1200" spc="20" dirty="0">
                <a:solidFill>
                  <a:srgbClr val="585858"/>
                </a:solidFill>
                <a:latin typeface="微软雅黑" panose="020B0503020204020204" charset="-122"/>
                <a:cs typeface="微软雅黑" panose="020B0503020204020204" charset="-122"/>
              </a:rPr>
              <a:t>何</a:t>
            </a:r>
            <a:r>
              <a:rPr sz="1200" spc="10" dirty="0">
                <a:solidFill>
                  <a:srgbClr val="585858"/>
                </a:solidFill>
                <a:latin typeface="微软雅黑" panose="020B0503020204020204" charset="-122"/>
                <a:cs typeface="微软雅黑" panose="020B0503020204020204" charset="-122"/>
              </a:rPr>
              <a:t>使</a:t>
            </a:r>
            <a:r>
              <a:rPr sz="1200" spc="20" dirty="0">
                <a:solidFill>
                  <a:srgbClr val="585858"/>
                </a:solidFill>
                <a:latin typeface="微软雅黑" panose="020B0503020204020204" charset="-122"/>
                <a:cs typeface="微软雅黑" panose="020B0503020204020204" charset="-122"/>
              </a:rPr>
              <a:t>得开</a:t>
            </a:r>
            <a:r>
              <a:rPr sz="1200" spc="10" dirty="0">
                <a:solidFill>
                  <a:srgbClr val="585858"/>
                </a:solidFill>
                <a:latin typeface="微软雅黑" panose="020B0503020204020204" charset="-122"/>
                <a:cs typeface="微软雅黑" panose="020B0503020204020204" charset="-122"/>
              </a:rPr>
              <a:t>发人</a:t>
            </a:r>
            <a:r>
              <a:rPr sz="1200" spc="20" dirty="0">
                <a:solidFill>
                  <a:srgbClr val="585858"/>
                </a:solidFill>
                <a:latin typeface="微软雅黑" panose="020B0503020204020204" charset="-122"/>
                <a:cs typeface="微软雅黑" panose="020B0503020204020204" charset="-122"/>
              </a:rPr>
              <a:t>员更</a:t>
            </a:r>
            <a:r>
              <a:rPr sz="1200" spc="10" dirty="0">
                <a:solidFill>
                  <a:srgbClr val="585858"/>
                </a:solidFill>
                <a:latin typeface="微软雅黑" panose="020B0503020204020204" charset="-122"/>
                <a:cs typeface="微软雅黑" panose="020B0503020204020204" charset="-122"/>
              </a:rPr>
              <a:t>好</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融</a:t>
            </a:r>
            <a:r>
              <a:rPr sz="1200" spc="20" dirty="0">
                <a:solidFill>
                  <a:srgbClr val="585858"/>
                </a:solidFill>
                <a:latin typeface="微软雅黑" panose="020B0503020204020204" charset="-122"/>
                <a:cs typeface="微软雅黑" panose="020B0503020204020204" charset="-122"/>
              </a:rPr>
              <a:t>入进</a:t>
            </a:r>
            <a:r>
              <a:rPr sz="1200" spc="10" dirty="0">
                <a:solidFill>
                  <a:srgbClr val="585858"/>
                </a:solidFill>
                <a:latin typeface="微软雅黑" panose="020B0503020204020204" charset="-122"/>
                <a:cs typeface="微软雅黑" panose="020B0503020204020204" charset="-122"/>
              </a:rPr>
              <a:t>业</a:t>
            </a:r>
            <a:r>
              <a:rPr sz="1200" spc="20" dirty="0">
                <a:solidFill>
                  <a:srgbClr val="585858"/>
                </a:solidFill>
                <a:latin typeface="微软雅黑" panose="020B0503020204020204" charset="-122"/>
                <a:cs typeface="微软雅黑" panose="020B0503020204020204" charset="-122"/>
              </a:rPr>
              <a:t>务</a:t>
            </a:r>
            <a:r>
              <a:rPr sz="1200" spc="10" dirty="0">
                <a:solidFill>
                  <a:srgbClr val="585858"/>
                </a:solidFill>
                <a:latin typeface="微软雅黑" panose="020B0503020204020204" charset="-122"/>
                <a:cs typeface="微软雅黑" panose="020B0503020204020204" charset="-122"/>
              </a:rPr>
              <a:t>流</a:t>
            </a:r>
            <a:r>
              <a:rPr sz="1200" spc="20" dirty="0">
                <a:solidFill>
                  <a:srgbClr val="585858"/>
                </a:solidFill>
                <a:latin typeface="微软雅黑" panose="020B0503020204020204" charset="-122"/>
                <a:cs typeface="微软雅黑" panose="020B0503020204020204" charset="-122"/>
              </a:rPr>
              <a:t>程的</a:t>
            </a:r>
            <a:r>
              <a:rPr sz="1200" dirty="0">
                <a:solidFill>
                  <a:srgbClr val="585858"/>
                </a:solidFill>
                <a:latin typeface="微软雅黑" panose="020B0503020204020204" charset="-122"/>
                <a:cs typeface="微软雅黑" panose="020B0503020204020204" charset="-122"/>
              </a:rPr>
              <a:t>运 </a:t>
            </a:r>
            <a:r>
              <a:rPr sz="1200" spc="20" dirty="0">
                <a:solidFill>
                  <a:srgbClr val="585858"/>
                </a:solidFill>
                <a:latin typeface="微软雅黑" panose="020B0503020204020204" charset="-122"/>
                <a:cs typeface="微软雅黑" panose="020B0503020204020204" charset="-122"/>
              </a:rPr>
              <a:t>维工作</a:t>
            </a:r>
            <a:r>
              <a:rPr sz="1200" spc="10" dirty="0">
                <a:solidFill>
                  <a:srgbClr val="585858"/>
                </a:solidFill>
                <a:latin typeface="微软雅黑" panose="020B0503020204020204" charset="-122"/>
                <a:cs typeface="微软雅黑" panose="020B0503020204020204" charset="-122"/>
              </a:rPr>
              <a:t>中</a:t>
            </a:r>
            <a:r>
              <a:rPr sz="1200" spc="30" dirty="0">
                <a:solidFill>
                  <a:srgbClr val="585858"/>
                </a:solidFill>
                <a:latin typeface="微软雅黑" panose="020B0503020204020204" charset="-122"/>
                <a:cs typeface="微软雅黑" panose="020B0503020204020204" charset="-122"/>
              </a:rPr>
              <a:t>来</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而</a:t>
            </a:r>
            <a:r>
              <a:rPr sz="1200" spc="-5" dirty="0">
                <a:solidFill>
                  <a:srgbClr val="585858"/>
                </a:solidFill>
                <a:latin typeface="Arial" panose="020B0604020202020204"/>
                <a:cs typeface="Arial" panose="020B0604020202020204"/>
              </a:rPr>
              <a:t>Serverless</a:t>
            </a:r>
            <a:r>
              <a:rPr sz="1200" spc="20" dirty="0">
                <a:solidFill>
                  <a:srgbClr val="585858"/>
                </a:solidFill>
                <a:latin typeface="微软雅黑" panose="020B0503020204020204" charset="-122"/>
                <a:cs typeface="微软雅黑" panose="020B0503020204020204" charset="-122"/>
              </a:rPr>
              <a:t>的发</a:t>
            </a:r>
            <a:r>
              <a:rPr sz="1200" spc="10" dirty="0">
                <a:solidFill>
                  <a:srgbClr val="585858"/>
                </a:solidFill>
                <a:latin typeface="微软雅黑" panose="020B0503020204020204" charset="-122"/>
                <a:cs typeface="微软雅黑" panose="020B0503020204020204" charset="-122"/>
              </a:rPr>
              <a:t>展</a:t>
            </a:r>
            <a:r>
              <a:rPr sz="1200" spc="2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希</a:t>
            </a:r>
            <a:r>
              <a:rPr sz="1200" spc="20" dirty="0">
                <a:solidFill>
                  <a:srgbClr val="585858"/>
                </a:solidFill>
                <a:latin typeface="微软雅黑" panose="020B0503020204020204" charset="-122"/>
                <a:cs typeface="微软雅黑" panose="020B0503020204020204" charset="-122"/>
              </a:rPr>
              <a:t>望将</a:t>
            </a:r>
            <a:r>
              <a:rPr sz="1200" spc="10" dirty="0">
                <a:solidFill>
                  <a:srgbClr val="585858"/>
                </a:solidFill>
                <a:latin typeface="微软雅黑" panose="020B0503020204020204" charset="-122"/>
                <a:cs typeface="微软雅黑" panose="020B0503020204020204" charset="-122"/>
              </a:rPr>
              <a:t>基</a:t>
            </a:r>
            <a:r>
              <a:rPr sz="1200" spc="20" dirty="0">
                <a:solidFill>
                  <a:srgbClr val="585858"/>
                </a:solidFill>
                <a:latin typeface="微软雅黑" panose="020B0503020204020204" charset="-122"/>
                <a:cs typeface="微软雅黑" panose="020B0503020204020204" charset="-122"/>
              </a:rPr>
              <a:t>础设</a:t>
            </a:r>
            <a:r>
              <a:rPr sz="1200" spc="10" dirty="0">
                <a:solidFill>
                  <a:srgbClr val="585858"/>
                </a:solidFill>
                <a:latin typeface="微软雅黑" panose="020B0503020204020204" charset="-122"/>
                <a:cs typeface="微软雅黑" panose="020B0503020204020204" charset="-122"/>
              </a:rPr>
              <a:t>施</a:t>
            </a:r>
            <a:r>
              <a:rPr sz="1200" spc="20" dirty="0">
                <a:solidFill>
                  <a:srgbClr val="585858"/>
                </a:solidFill>
                <a:latin typeface="微软雅黑" panose="020B0503020204020204" charset="-122"/>
                <a:cs typeface="微软雅黑" panose="020B0503020204020204" charset="-122"/>
              </a:rPr>
              <a:t>运维</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负担</a:t>
            </a:r>
            <a:r>
              <a:rPr sz="1200" spc="10" dirty="0">
                <a:solidFill>
                  <a:srgbClr val="585858"/>
                </a:solidFill>
                <a:latin typeface="微软雅黑" panose="020B0503020204020204" charset="-122"/>
                <a:cs typeface="微软雅黑" panose="020B0503020204020204" charset="-122"/>
              </a:rPr>
              <a:t>从用</a:t>
            </a:r>
            <a:r>
              <a:rPr sz="1200" spc="20" dirty="0">
                <a:solidFill>
                  <a:srgbClr val="585858"/>
                </a:solidFill>
                <a:latin typeface="微软雅黑" panose="020B0503020204020204" charset="-122"/>
                <a:cs typeface="微软雅黑" panose="020B0503020204020204" charset="-122"/>
              </a:rPr>
              <a:t>户手</a:t>
            </a:r>
            <a:r>
              <a:rPr sz="1200" spc="10" dirty="0">
                <a:solidFill>
                  <a:srgbClr val="585858"/>
                </a:solidFill>
                <a:latin typeface="微软雅黑" panose="020B0503020204020204" charset="-122"/>
                <a:cs typeface="微软雅黑" panose="020B0503020204020204" charset="-122"/>
              </a:rPr>
              <a:t>中</a:t>
            </a:r>
            <a:r>
              <a:rPr sz="1200" spc="20" dirty="0">
                <a:solidFill>
                  <a:srgbClr val="585858"/>
                </a:solidFill>
                <a:latin typeface="微软雅黑" panose="020B0503020204020204" charset="-122"/>
                <a:cs typeface="微软雅黑" panose="020B0503020204020204" charset="-122"/>
              </a:rPr>
              <a:t>分</a:t>
            </a:r>
            <a:r>
              <a:rPr sz="1200" spc="55" dirty="0">
                <a:solidFill>
                  <a:srgbClr val="585858"/>
                </a:solidFill>
                <a:latin typeface="微软雅黑" panose="020B0503020204020204" charset="-122"/>
                <a:cs typeface="微软雅黑" panose="020B0503020204020204" charset="-122"/>
              </a:rPr>
              <a:t>流</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二者</a:t>
            </a:r>
            <a:r>
              <a:rPr sz="1200" spc="10" dirty="0">
                <a:solidFill>
                  <a:srgbClr val="585858"/>
                </a:solidFill>
                <a:latin typeface="微软雅黑" panose="020B0503020204020204" charset="-122"/>
                <a:cs typeface="微软雅黑" panose="020B0503020204020204" charset="-122"/>
              </a:rPr>
              <a:t>的结</a:t>
            </a:r>
            <a:r>
              <a:rPr sz="1200" spc="20" dirty="0">
                <a:solidFill>
                  <a:srgbClr val="585858"/>
                </a:solidFill>
                <a:latin typeface="微软雅黑" panose="020B0503020204020204" charset="-122"/>
                <a:cs typeface="微软雅黑" panose="020B0503020204020204" charset="-122"/>
              </a:rPr>
              <a:t>合有</a:t>
            </a:r>
            <a:r>
              <a:rPr sz="1200" spc="10" dirty="0">
                <a:solidFill>
                  <a:srgbClr val="585858"/>
                </a:solidFill>
                <a:latin typeface="微软雅黑" panose="020B0503020204020204" charset="-122"/>
                <a:cs typeface="微软雅黑" panose="020B0503020204020204" charset="-122"/>
              </a:rPr>
              <a:t>望</a:t>
            </a:r>
            <a:r>
              <a:rPr sz="1200" spc="35" dirty="0">
                <a:solidFill>
                  <a:srgbClr val="585858"/>
                </a:solidFill>
                <a:latin typeface="微软雅黑" panose="020B0503020204020204" charset="-122"/>
                <a:cs typeface="微软雅黑" panose="020B0503020204020204" charset="-122"/>
              </a:rPr>
              <a:t>给</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运维</a:t>
            </a:r>
            <a:r>
              <a:rPr sz="1200" spc="10" dirty="0">
                <a:solidFill>
                  <a:srgbClr val="585858"/>
                </a:solidFill>
                <a:latin typeface="微软雅黑" panose="020B0503020204020204" charset="-122"/>
                <a:cs typeface="微软雅黑" panose="020B0503020204020204" charset="-122"/>
              </a:rPr>
              <a:t>行</a:t>
            </a:r>
            <a:r>
              <a:rPr sz="1200" spc="2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格局</a:t>
            </a:r>
            <a:r>
              <a:rPr sz="1200" dirty="0">
                <a:solidFill>
                  <a:srgbClr val="585858"/>
                </a:solidFill>
                <a:latin typeface="微软雅黑" panose="020B0503020204020204" charset="-122"/>
                <a:cs typeface="微软雅黑" panose="020B0503020204020204" charset="-122"/>
              </a:rPr>
              <a:t>带 来深刻的改变，通过加强</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运维职能划分和自动响应来减少</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部门的运维成本。</a:t>
            </a:r>
            <a:endParaRPr sz="1200">
              <a:latin typeface="微软雅黑" panose="020B0503020204020204" charset="-122"/>
              <a:cs typeface="微软雅黑" panose="020B0503020204020204" charset="-122"/>
            </a:endParaRPr>
          </a:p>
          <a:p>
            <a:pPr marL="635" algn="ctr">
              <a:lnSpc>
                <a:spcPct val="100000"/>
              </a:lnSpc>
              <a:spcBef>
                <a:spcPts val="560"/>
              </a:spcBef>
            </a:pPr>
            <a:r>
              <a:rPr sz="1400" b="1" dirty="0">
                <a:solidFill>
                  <a:srgbClr val="404040"/>
                </a:solidFill>
                <a:latin typeface="微软雅黑" panose="020B0503020204020204" charset="-122"/>
                <a:cs typeface="微软雅黑" panose="020B0503020204020204" charset="-122"/>
              </a:rPr>
              <a:t>Serverless与</a:t>
            </a:r>
            <a:r>
              <a:rPr sz="1400" b="1" spc="-5" dirty="0">
                <a:solidFill>
                  <a:srgbClr val="404040"/>
                </a:solidFill>
                <a:latin typeface="微软雅黑" panose="020B0503020204020204" charset="-122"/>
                <a:cs typeface="微软雅黑" panose="020B0503020204020204" charset="-122"/>
              </a:rPr>
              <a:t>DevOps</a:t>
            </a:r>
            <a:r>
              <a:rPr sz="1400" b="1" dirty="0">
                <a:solidFill>
                  <a:srgbClr val="404040"/>
                </a:solidFill>
                <a:latin typeface="微软雅黑" panose="020B0503020204020204" charset="-122"/>
                <a:cs typeface="微软雅黑" panose="020B0503020204020204" charset="-122"/>
              </a:rPr>
              <a:t>结合</a:t>
            </a:r>
            <a:r>
              <a:rPr sz="1400" b="1" spc="-15" dirty="0">
                <a:solidFill>
                  <a:srgbClr val="404040"/>
                </a:solidFill>
                <a:latin typeface="微软雅黑" panose="020B0503020204020204" charset="-122"/>
                <a:cs typeface="微软雅黑" panose="020B0503020204020204" charset="-122"/>
              </a:rPr>
              <a:t>以</a:t>
            </a:r>
            <a:r>
              <a:rPr sz="1400" b="1" dirty="0">
                <a:solidFill>
                  <a:srgbClr val="404040"/>
                </a:solidFill>
                <a:latin typeface="微软雅黑" panose="020B0503020204020204" charset="-122"/>
                <a:cs typeface="微软雅黑" panose="020B0503020204020204" charset="-122"/>
              </a:rPr>
              <a:t>更高</a:t>
            </a:r>
            <a:r>
              <a:rPr sz="1400" b="1" spc="-15" dirty="0">
                <a:solidFill>
                  <a:srgbClr val="404040"/>
                </a:solidFill>
                <a:latin typeface="微软雅黑" panose="020B0503020204020204" charset="-122"/>
                <a:cs typeface="微软雅黑" panose="020B0503020204020204" charset="-122"/>
              </a:rPr>
              <a:t>效</a:t>
            </a:r>
            <a:r>
              <a:rPr sz="1400" b="1" dirty="0">
                <a:solidFill>
                  <a:srgbClr val="404040"/>
                </a:solidFill>
                <a:latin typeface="微软雅黑" panose="020B0503020204020204" charset="-122"/>
                <a:cs typeface="微软雅黑" panose="020B0503020204020204" charset="-122"/>
              </a:rPr>
              <a:t>的方</a:t>
            </a:r>
            <a:r>
              <a:rPr sz="1400" b="1" spc="-15" dirty="0">
                <a:solidFill>
                  <a:srgbClr val="404040"/>
                </a:solidFill>
                <a:latin typeface="微软雅黑" panose="020B0503020204020204" charset="-122"/>
                <a:cs typeface="微软雅黑" panose="020B0503020204020204" charset="-122"/>
              </a:rPr>
              <a:t>式</a:t>
            </a:r>
            <a:r>
              <a:rPr sz="1400" b="1" dirty="0">
                <a:solidFill>
                  <a:srgbClr val="404040"/>
                </a:solidFill>
                <a:latin typeface="微软雅黑" panose="020B0503020204020204" charset="-122"/>
                <a:cs typeface="微软雅黑" panose="020B0503020204020204" charset="-122"/>
              </a:rPr>
              <a:t>实现</a:t>
            </a:r>
            <a:r>
              <a:rPr sz="1400" b="1" spc="-5" dirty="0">
                <a:solidFill>
                  <a:srgbClr val="404040"/>
                </a:solidFill>
                <a:latin typeface="微软雅黑" panose="020B0503020204020204" charset="-122"/>
                <a:cs typeface="微软雅黑" panose="020B0503020204020204" charset="-122"/>
              </a:rPr>
              <a:t>IT</a:t>
            </a:r>
            <a:r>
              <a:rPr sz="1400" b="1" dirty="0">
                <a:solidFill>
                  <a:srgbClr val="404040"/>
                </a:solidFill>
                <a:latin typeface="微软雅黑" panose="020B0503020204020204" charset="-122"/>
                <a:cs typeface="微软雅黑" panose="020B0503020204020204" charset="-122"/>
              </a:rPr>
              <a:t>运</a:t>
            </a:r>
            <a:r>
              <a:rPr sz="1400" b="1" spc="-15" dirty="0">
                <a:solidFill>
                  <a:srgbClr val="404040"/>
                </a:solidFill>
                <a:latin typeface="微软雅黑" panose="020B0503020204020204" charset="-122"/>
                <a:cs typeface="微软雅黑" panose="020B0503020204020204" charset="-122"/>
              </a:rPr>
              <a:t>维</a:t>
            </a:r>
            <a:r>
              <a:rPr sz="1400" b="1" dirty="0">
                <a:solidFill>
                  <a:srgbClr val="404040"/>
                </a:solidFill>
                <a:latin typeface="微软雅黑" panose="020B0503020204020204" charset="-122"/>
                <a:cs typeface="微软雅黑" panose="020B0503020204020204" charset="-122"/>
              </a:rPr>
              <a:t>转型</a:t>
            </a:r>
            <a:endParaRPr sz="1400">
              <a:latin typeface="微软雅黑" panose="020B0503020204020204" charset="-122"/>
              <a:cs typeface="微软雅黑" panose="020B0503020204020204" charset="-122"/>
            </a:endParaRPr>
          </a:p>
        </p:txBody>
      </p:sp>
      <p:sp>
        <p:nvSpPr>
          <p:cNvPr id="28" name="object 28"/>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29" name="object 29"/>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30" name="object 30"/>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5394"/>
            <a:ext cx="2342515"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AI +</a:t>
            </a:r>
            <a:r>
              <a:rPr spc="-85" dirty="0">
                <a:latin typeface="Arial" panose="020B0604020202020204"/>
                <a:cs typeface="Arial" panose="020B0604020202020204"/>
              </a:rPr>
              <a:t> </a:t>
            </a:r>
            <a:r>
              <a:rPr dirty="0">
                <a:latin typeface="Arial" panose="020B0604020202020204"/>
                <a:cs typeface="Arial" panose="020B0604020202020204"/>
              </a:rPr>
              <a:t>DevOps</a:t>
            </a:r>
            <a:endParaRPr dirty="0">
              <a:latin typeface="Arial" panose="020B0604020202020204"/>
              <a:cs typeface="Arial" panose="020B0604020202020204"/>
            </a:endParaRPr>
          </a:p>
        </p:txBody>
      </p:sp>
      <p:sp>
        <p:nvSpPr>
          <p:cNvPr id="5" name="object 5"/>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6" name="object 6"/>
          <p:cNvSpPr txBox="1"/>
          <p:nvPr/>
        </p:nvSpPr>
        <p:spPr>
          <a:xfrm>
            <a:off x="526795" y="1062685"/>
            <a:ext cx="8314690" cy="211899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以动态优化的流程和规则赋</a:t>
            </a:r>
            <a:r>
              <a:rPr sz="2400" dirty="0">
                <a:solidFill>
                  <a:srgbClr val="585858"/>
                </a:solidFill>
                <a:latin typeface="微软雅黑" panose="020B0503020204020204" charset="-122"/>
                <a:cs typeface="微软雅黑" panose="020B0503020204020204" charset="-122"/>
              </a:rPr>
              <a:t>能</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的敏捷思想</a:t>
            </a:r>
            <a:endParaRPr sz="2400">
              <a:latin typeface="微软雅黑" panose="020B0503020204020204" charset="-122"/>
              <a:cs typeface="微软雅黑" panose="020B0503020204020204" charset="-122"/>
            </a:endParaRPr>
          </a:p>
          <a:p>
            <a:pPr marL="12700" marR="5080">
              <a:lnSpc>
                <a:spcPct val="120000"/>
              </a:lnSpc>
              <a:spcBef>
                <a:spcPts val="980"/>
              </a:spcBef>
            </a:pPr>
            <a:r>
              <a:rPr sz="1200" dirty="0">
                <a:solidFill>
                  <a:srgbClr val="585858"/>
                </a:solidFill>
                <a:latin typeface="微软雅黑" panose="020B0503020204020204" charset="-122"/>
                <a:cs typeface="微软雅黑" panose="020B0503020204020204" charset="-122"/>
              </a:rPr>
              <a:t>人工智能领域和</a:t>
            </a:r>
            <a:r>
              <a:rPr sz="1200" spc="-5"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理念的结合可以分为两个部分。目前人工智能与运维工作的融合被称为“</a:t>
            </a:r>
            <a:r>
              <a:rPr sz="1200" dirty="0">
                <a:solidFill>
                  <a:srgbClr val="585858"/>
                </a:solidFill>
                <a:latin typeface="Arial" panose="020B0604020202020204"/>
                <a:cs typeface="Arial" panose="020B0604020202020204"/>
              </a:rPr>
              <a:t>AIOps</a:t>
            </a:r>
            <a:r>
              <a:rPr sz="1200" dirty="0">
                <a:solidFill>
                  <a:srgbClr val="585858"/>
                </a:solidFill>
                <a:latin typeface="微软雅黑" panose="020B0503020204020204" charset="-122"/>
                <a:cs typeface="微软雅黑" panose="020B0503020204020204" charset="-122"/>
              </a:rPr>
              <a:t>”，其</a:t>
            </a:r>
            <a:r>
              <a:rPr sz="1200" spc="-15" dirty="0">
                <a:solidFill>
                  <a:srgbClr val="585858"/>
                </a:solidFill>
                <a:latin typeface="微软雅黑" panose="020B0503020204020204" charset="-122"/>
                <a:cs typeface="微软雅黑" panose="020B0503020204020204" charset="-122"/>
              </a:rPr>
              <a:t>核</a:t>
            </a:r>
            <a:r>
              <a:rPr sz="1200" dirty="0">
                <a:solidFill>
                  <a:srgbClr val="585858"/>
                </a:solidFill>
                <a:latin typeface="微软雅黑" panose="020B0503020204020204" charset="-122"/>
                <a:cs typeface="微软雅黑" panose="020B0503020204020204" charset="-122"/>
              </a:rPr>
              <a:t>心是突破 </a:t>
            </a:r>
            <a:r>
              <a:rPr sz="1200" spc="10" dirty="0">
                <a:solidFill>
                  <a:srgbClr val="585858"/>
                </a:solidFill>
                <a:latin typeface="微软雅黑" panose="020B0503020204020204" charset="-122"/>
                <a:cs typeface="微软雅黑" panose="020B0503020204020204" charset="-122"/>
              </a:rPr>
              <a:t>现有的以</a:t>
            </a:r>
            <a:r>
              <a:rPr sz="1200" dirty="0">
                <a:solidFill>
                  <a:srgbClr val="585858"/>
                </a:solidFill>
                <a:latin typeface="微软雅黑" panose="020B0503020204020204" charset="-122"/>
                <a:cs typeface="微软雅黑" panose="020B0503020204020204" charset="-122"/>
              </a:rPr>
              <a:t>固</a:t>
            </a:r>
            <a:r>
              <a:rPr sz="1200" spc="10" dirty="0">
                <a:solidFill>
                  <a:srgbClr val="585858"/>
                </a:solidFill>
                <a:latin typeface="微软雅黑" panose="020B0503020204020204" charset="-122"/>
                <a:cs typeface="微软雅黑" panose="020B0503020204020204" charset="-122"/>
              </a:rPr>
              <a:t>定脚本</a:t>
            </a:r>
            <a:r>
              <a:rPr sz="1200" dirty="0">
                <a:solidFill>
                  <a:srgbClr val="585858"/>
                </a:solidFill>
                <a:latin typeface="微软雅黑" panose="020B0503020204020204" charset="-122"/>
                <a:cs typeface="微软雅黑" panose="020B0503020204020204" charset="-122"/>
              </a:rPr>
              <a:t>设置</a:t>
            </a:r>
            <a:r>
              <a:rPr sz="1200" spc="10" dirty="0">
                <a:solidFill>
                  <a:srgbClr val="585858"/>
                </a:solidFill>
                <a:latin typeface="微软雅黑" panose="020B0503020204020204" charset="-122"/>
                <a:cs typeface="微软雅黑" panose="020B0503020204020204" charset="-122"/>
              </a:rPr>
              <a:t>规则来对</a:t>
            </a:r>
            <a:r>
              <a:rPr sz="1200" dirty="0">
                <a:solidFill>
                  <a:srgbClr val="585858"/>
                </a:solidFill>
                <a:latin typeface="微软雅黑" panose="020B0503020204020204" charset="-122"/>
                <a:cs typeface="微软雅黑" panose="020B0503020204020204" charset="-122"/>
              </a:rPr>
              <a:t>系</a:t>
            </a:r>
            <a:r>
              <a:rPr sz="1200" spc="10" dirty="0">
                <a:solidFill>
                  <a:srgbClr val="585858"/>
                </a:solidFill>
                <a:latin typeface="微软雅黑" panose="020B0503020204020204" charset="-122"/>
                <a:cs typeface="微软雅黑" panose="020B0503020204020204" charset="-122"/>
              </a:rPr>
              <a:t>统运行</a:t>
            </a:r>
            <a:r>
              <a:rPr sz="1200" dirty="0">
                <a:solidFill>
                  <a:srgbClr val="585858"/>
                </a:solidFill>
                <a:latin typeface="微软雅黑" panose="020B0503020204020204" charset="-122"/>
                <a:cs typeface="微软雅黑" panose="020B0503020204020204" charset="-122"/>
              </a:rPr>
              <a:t>状况</a:t>
            </a:r>
            <a:r>
              <a:rPr sz="1200" spc="10" dirty="0">
                <a:solidFill>
                  <a:srgbClr val="585858"/>
                </a:solidFill>
                <a:latin typeface="微软雅黑" panose="020B0503020204020204" charset="-122"/>
                <a:cs typeface="微软雅黑" panose="020B0503020204020204" charset="-122"/>
              </a:rPr>
              <a:t>进行监控</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传统模</a:t>
            </a:r>
            <a:r>
              <a:rPr sz="1200" spc="30" dirty="0">
                <a:solidFill>
                  <a:srgbClr val="585858"/>
                </a:solidFill>
                <a:latin typeface="微软雅黑" panose="020B0503020204020204" charset="-122"/>
                <a:cs typeface="微软雅黑" panose="020B0503020204020204" charset="-122"/>
              </a:rPr>
              <a:t>式</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将机器学</a:t>
            </a:r>
            <a:r>
              <a:rPr sz="1200" dirty="0">
                <a:solidFill>
                  <a:srgbClr val="585858"/>
                </a:solidFill>
                <a:latin typeface="微软雅黑" panose="020B0503020204020204" charset="-122"/>
                <a:cs typeface="微软雅黑" panose="020B0503020204020204" charset="-122"/>
              </a:rPr>
              <a:t>习</a:t>
            </a:r>
            <a:r>
              <a:rPr sz="1200" spc="10" dirty="0">
                <a:solidFill>
                  <a:srgbClr val="585858"/>
                </a:solidFill>
                <a:latin typeface="微软雅黑" panose="020B0503020204020204" charset="-122"/>
                <a:cs typeface="微软雅黑" panose="020B0503020204020204" charset="-122"/>
              </a:rPr>
              <a:t>算法引</a:t>
            </a:r>
            <a:r>
              <a:rPr sz="1200" dirty="0">
                <a:solidFill>
                  <a:srgbClr val="585858"/>
                </a:solidFill>
                <a:latin typeface="微软雅黑" panose="020B0503020204020204" charset="-122"/>
                <a:cs typeface="微软雅黑" panose="020B0503020204020204" charset="-122"/>
              </a:rPr>
              <a:t>入运</a:t>
            </a:r>
            <a:r>
              <a:rPr sz="1200" spc="10" dirty="0">
                <a:solidFill>
                  <a:srgbClr val="585858"/>
                </a:solidFill>
                <a:latin typeface="微软雅黑" panose="020B0503020204020204" charset="-122"/>
                <a:cs typeface="微软雅黑" panose="020B0503020204020204" charset="-122"/>
              </a:rPr>
              <a:t>维规则的</a:t>
            </a:r>
            <a:r>
              <a:rPr sz="1200" dirty="0">
                <a:solidFill>
                  <a:srgbClr val="585858"/>
                </a:solidFill>
                <a:latin typeface="微软雅黑" panose="020B0503020204020204" charset="-122"/>
                <a:cs typeface="微软雅黑" panose="020B0503020204020204" charset="-122"/>
              </a:rPr>
              <a:t>设</a:t>
            </a:r>
            <a:r>
              <a:rPr sz="1200" spc="25" dirty="0">
                <a:solidFill>
                  <a:srgbClr val="585858"/>
                </a:solidFill>
                <a:latin typeface="微软雅黑" panose="020B0503020204020204" charset="-122"/>
                <a:cs typeface="微软雅黑" panose="020B0503020204020204" charset="-122"/>
              </a:rPr>
              <a:t>置</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从</a:t>
            </a:r>
            <a:r>
              <a:rPr sz="1200" spc="10" dirty="0">
                <a:solidFill>
                  <a:srgbClr val="585858"/>
                </a:solidFill>
                <a:latin typeface="微软雅黑" panose="020B0503020204020204" charset="-122"/>
                <a:cs typeface="微软雅黑" panose="020B0503020204020204" charset="-122"/>
              </a:rPr>
              <a:t>而</a:t>
            </a:r>
            <a:r>
              <a:rPr sz="1200" dirty="0">
                <a:solidFill>
                  <a:srgbClr val="585858"/>
                </a:solidFill>
                <a:latin typeface="微软雅黑" panose="020B0503020204020204" charset="-122"/>
                <a:cs typeface="微软雅黑" panose="020B0503020204020204" charset="-122"/>
              </a:rPr>
              <a:t>对</a:t>
            </a:r>
            <a:r>
              <a:rPr sz="1200" spc="20" dirty="0">
                <a:solidFill>
                  <a:srgbClr val="585858"/>
                </a:solidFill>
                <a:latin typeface="微软雅黑" panose="020B0503020204020204" charset="-122"/>
                <a:cs typeface="微软雅黑" panose="020B0503020204020204" charset="-122"/>
              </a:rPr>
              <a:t>不同</a:t>
            </a:r>
            <a:r>
              <a:rPr sz="1200" dirty="0">
                <a:solidFill>
                  <a:srgbClr val="585858"/>
                </a:solidFill>
                <a:latin typeface="微软雅黑" panose="020B0503020204020204" charset="-122"/>
                <a:cs typeface="微软雅黑" panose="020B0503020204020204" charset="-122"/>
              </a:rPr>
              <a:t>企 </a:t>
            </a:r>
            <a:r>
              <a:rPr sz="1200" spc="10" dirty="0">
                <a:solidFill>
                  <a:srgbClr val="585858"/>
                </a:solidFill>
                <a:latin typeface="微软雅黑" panose="020B0503020204020204" charset="-122"/>
                <a:cs typeface="微软雅黑" panose="020B0503020204020204" charset="-122"/>
              </a:rPr>
              <a:t>业、不同</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件的运</a:t>
            </a:r>
            <a:r>
              <a:rPr sz="1200" dirty="0">
                <a:solidFill>
                  <a:srgbClr val="585858"/>
                </a:solidFill>
                <a:latin typeface="微软雅黑" panose="020B0503020204020204" charset="-122"/>
                <a:cs typeface="微软雅黑" panose="020B0503020204020204" charset="-122"/>
              </a:rPr>
              <a:t>行智</a:t>
            </a:r>
            <a:r>
              <a:rPr sz="1200" spc="10" dirty="0">
                <a:solidFill>
                  <a:srgbClr val="585858"/>
                </a:solidFill>
                <a:latin typeface="微软雅黑" panose="020B0503020204020204" charset="-122"/>
                <a:cs typeface="微软雅黑" panose="020B0503020204020204" charset="-122"/>
              </a:rPr>
              <a:t>能生成更</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针对性</a:t>
            </a:r>
            <a:r>
              <a:rPr sz="1200" dirty="0">
                <a:solidFill>
                  <a:srgbClr val="585858"/>
                </a:solidFill>
                <a:latin typeface="微软雅黑" panose="020B0503020204020204" charset="-122"/>
                <a:cs typeface="微软雅黑" panose="020B0503020204020204" charset="-122"/>
              </a:rPr>
              <a:t>的运</a:t>
            </a:r>
            <a:r>
              <a:rPr sz="1200" spc="10" dirty="0">
                <a:solidFill>
                  <a:srgbClr val="585858"/>
                </a:solidFill>
                <a:latin typeface="微软雅黑" panose="020B0503020204020204" charset="-122"/>
                <a:cs typeface="微软雅黑" panose="020B0503020204020204" charset="-122"/>
              </a:rPr>
              <a:t>维规</a:t>
            </a:r>
            <a:r>
              <a:rPr sz="1200" spc="30" dirty="0">
                <a:solidFill>
                  <a:srgbClr val="585858"/>
                </a:solidFill>
                <a:latin typeface="微软雅黑" panose="020B0503020204020204" charset="-122"/>
                <a:cs typeface="微软雅黑" panose="020B0503020204020204" charset="-122"/>
              </a:rPr>
              <a:t>则</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提</a:t>
            </a:r>
            <a:r>
              <a:rPr sz="1200" spc="10" dirty="0">
                <a:solidFill>
                  <a:srgbClr val="585858"/>
                </a:solidFill>
                <a:latin typeface="微软雅黑" panose="020B0503020204020204" charset="-122"/>
                <a:cs typeface="微软雅黑" panose="020B0503020204020204" charset="-122"/>
              </a:rPr>
              <a:t>高问题</a:t>
            </a:r>
            <a:r>
              <a:rPr sz="1200" dirty="0">
                <a:solidFill>
                  <a:srgbClr val="585858"/>
                </a:solidFill>
                <a:latin typeface="微软雅黑" panose="020B0503020204020204" charset="-122"/>
                <a:cs typeface="微软雅黑" panose="020B0503020204020204" charset="-122"/>
              </a:rPr>
              <a:t>识别</a:t>
            </a:r>
            <a:r>
              <a:rPr sz="1200" spc="10" dirty="0">
                <a:solidFill>
                  <a:srgbClr val="585858"/>
                </a:solidFill>
                <a:latin typeface="微软雅黑" panose="020B0503020204020204" charset="-122"/>
                <a:cs typeface="微软雅黑" panose="020B0503020204020204" charset="-122"/>
              </a:rPr>
              <a:t>的精准度</a:t>
            </a:r>
            <a:r>
              <a:rPr sz="1200" dirty="0">
                <a:solidFill>
                  <a:srgbClr val="585858"/>
                </a:solidFill>
                <a:latin typeface="微软雅黑" panose="020B0503020204020204" charset="-122"/>
                <a:cs typeface="微软雅黑" panose="020B0503020204020204" charset="-122"/>
              </a:rPr>
              <a:t>有</a:t>
            </a:r>
            <a:r>
              <a:rPr sz="1200" spc="10" dirty="0">
                <a:solidFill>
                  <a:srgbClr val="585858"/>
                </a:solidFill>
                <a:latin typeface="微软雅黑" panose="020B0503020204020204" charset="-122"/>
                <a:cs typeface="微软雅黑" panose="020B0503020204020204" charset="-122"/>
              </a:rPr>
              <a:t>有效</a:t>
            </a:r>
            <a:r>
              <a:rPr sz="1200" spc="20" dirty="0">
                <a:solidFill>
                  <a:srgbClr val="585858"/>
                </a:solidFill>
                <a:latin typeface="微软雅黑" panose="020B0503020204020204" charset="-122"/>
                <a:cs typeface="微软雅黑" panose="020B0503020204020204" charset="-122"/>
              </a:rPr>
              <a:t>性</a:t>
            </a:r>
            <a:r>
              <a:rPr sz="1200" dirty="0">
                <a:solidFill>
                  <a:srgbClr val="585858"/>
                </a:solidFill>
                <a:latin typeface="微软雅黑" panose="020B0503020204020204" charset="-122"/>
                <a:cs typeface="微软雅黑" panose="020B0503020204020204" charset="-122"/>
              </a:rPr>
              <a:t>，提</a:t>
            </a:r>
            <a:r>
              <a:rPr sz="1200" spc="10" dirty="0">
                <a:solidFill>
                  <a:srgbClr val="585858"/>
                </a:solidFill>
                <a:latin typeface="微软雅黑" panose="020B0503020204020204" charset="-122"/>
                <a:cs typeface="微软雅黑" panose="020B0503020204020204" charset="-122"/>
              </a:rPr>
              <a:t>高运维服</a:t>
            </a:r>
            <a:r>
              <a:rPr sz="1200" dirty="0">
                <a:solidFill>
                  <a:srgbClr val="585858"/>
                </a:solidFill>
                <a:latin typeface="微软雅黑" panose="020B0503020204020204" charset="-122"/>
                <a:cs typeface="微软雅黑" panose="020B0503020204020204" charset="-122"/>
              </a:rPr>
              <a:t>务</a:t>
            </a:r>
            <a:r>
              <a:rPr sz="1200" spc="10" dirty="0">
                <a:solidFill>
                  <a:srgbClr val="585858"/>
                </a:solidFill>
                <a:latin typeface="微软雅黑" panose="020B0503020204020204" charset="-122"/>
                <a:cs typeface="微软雅黑" panose="020B0503020204020204" charset="-122"/>
              </a:rPr>
              <a:t>的质</a:t>
            </a:r>
            <a:r>
              <a:rPr sz="1200" dirty="0">
                <a:solidFill>
                  <a:srgbClr val="585858"/>
                </a:solidFill>
                <a:latin typeface="微软雅黑" panose="020B0503020204020204" charset="-122"/>
                <a:cs typeface="微软雅黑" panose="020B0503020204020204" charset="-122"/>
              </a:rPr>
              <a:t>量</a:t>
            </a:r>
            <a:r>
              <a:rPr sz="1200" spc="10" dirty="0">
                <a:solidFill>
                  <a:srgbClr val="585858"/>
                </a:solidFill>
                <a:latin typeface="微软雅黑" panose="020B0503020204020204" charset="-122"/>
                <a:cs typeface="微软雅黑" panose="020B0503020204020204" charset="-122"/>
              </a:rPr>
              <a:t>并</a:t>
            </a:r>
            <a:r>
              <a:rPr sz="1200" dirty="0">
                <a:solidFill>
                  <a:srgbClr val="585858"/>
                </a:solidFill>
                <a:latin typeface="微软雅黑" panose="020B0503020204020204" charset="-122"/>
                <a:cs typeface="微软雅黑" panose="020B0503020204020204" charset="-122"/>
              </a:rPr>
              <a:t>降</a:t>
            </a:r>
            <a:r>
              <a:rPr sz="1200" spc="20" dirty="0">
                <a:solidFill>
                  <a:srgbClr val="585858"/>
                </a:solidFill>
                <a:latin typeface="微软雅黑" panose="020B0503020204020204" charset="-122"/>
                <a:cs typeface="微软雅黑" panose="020B0503020204020204" charset="-122"/>
              </a:rPr>
              <a:t>低其</a:t>
            </a:r>
            <a:r>
              <a:rPr sz="1200" dirty="0">
                <a:solidFill>
                  <a:srgbClr val="585858"/>
                </a:solidFill>
                <a:latin typeface="微软雅黑" panose="020B0503020204020204" charset="-122"/>
                <a:cs typeface="微软雅黑" panose="020B0503020204020204" charset="-122"/>
              </a:rPr>
              <a:t>成 </a:t>
            </a:r>
            <a:r>
              <a:rPr sz="1200" spc="10" dirty="0">
                <a:solidFill>
                  <a:srgbClr val="585858"/>
                </a:solidFill>
                <a:latin typeface="微软雅黑" panose="020B0503020204020204" charset="-122"/>
                <a:cs typeface="微软雅黑" panose="020B0503020204020204" charset="-122"/>
              </a:rPr>
              <a:t>本。而在</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a:t>
            </a:r>
            <a:r>
              <a:rPr sz="1200" spc="15" dirty="0">
                <a:solidFill>
                  <a:srgbClr val="585858"/>
                </a:solidFill>
                <a:latin typeface="微软雅黑" panose="020B0503020204020204" charset="-122"/>
                <a:cs typeface="微软雅黑" panose="020B0503020204020204" charset="-122"/>
              </a:rPr>
              <a:t>端</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人工</a:t>
            </a:r>
            <a:r>
              <a:rPr sz="1200" spc="10" dirty="0">
                <a:solidFill>
                  <a:srgbClr val="585858"/>
                </a:solidFill>
                <a:latin typeface="微软雅黑" panose="020B0503020204020204" charset="-122"/>
                <a:cs typeface="微软雅黑" panose="020B0503020204020204" charset="-122"/>
              </a:rPr>
              <a:t>智能的主</a:t>
            </a:r>
            <a:r>
              <a:rPr sz="1200" dirty="0">
                <a:solidFill>
                  <a:srgbClr val="585858"/>
                </a:solidFill>
                <a:latin typeface="微软雅黑" panose="020B0503020204020204" charset="-122"/>
                <a:cs typeface="微软雅黑" panose="020B0503020204020204" charset="-122"/>
              </a:rPr>
              <a:t>要</a:t>
            </a:r>
            <a:r>
              <a:rPr sz="1200" spc="10" dirty="0">
                <a:solidFill>
                  <a:srgbClr val="585858"/>
                </a:solidFill>
                <a:latin typeface="微软雅黑" panose="020B0503020204020204" charset="-122"/>
                <a:cs typeface="微软雅黑" panose="020B0503020204020204" charset="-122"/>
              </a:rPr>
              <a:t>角色是</a:t>
            </a:r>
            <a:r>
              <a:rPr sz="1200" dirty="0">
                <a:solidFill>
                  <a:srgbClr val="585858"/>
                </a:solidFill>
                <a:latin typeface="微软雅黑" panose="020B0503020204020204" charset="-122"/>
                <a:cs typeface="微软雅黑" panose="020B0503020204020204" charset="-122"/>
              </a:rPr>
              <a:t>通过</a:t>
            </a:r>
            <a:r>
              <a:rPr sz="1200" spc="10" dirty="0">
                <a:solidFill>
                  <a:srgbClr val="585858"/>
                </a:solidFill>
                <a:latin typeface="微软雅黑" panose="020B0503020204020204" charset="-122"/>
                <a:cs typeface="微软雅黑" panose="020B0503020204020204" charset="-122"/>
              </a:rPr>
              <a:t>充分利用</a:t>
            </a:r>
            <a:r>
              <a:rPr sz="1200" dirty="0">
                <a:solidFill>
                  <a:srgbClr val="585858"/>
                </a:solidFill>
                <a:latin typeface="微软雅黑" panose="020B0503020204020204" charset="-122"/>
                <a:cs typeface="微软雅黑" panose="020B0503020204020204" charset="-122"/>
              </a:rPr>
              <a:t>大</a:t>
            </a:r>
            <a:r>
              <a:rPr sz="1200" spc="10" dirty="0">
                <a:solidFill>
                  <a:srgbClr val="585858"/>
                </a:solidFill>
                <a:latin typeface="微软雅黑" panose="020B0503020204020204" charset="-122"/>
                <a:cs typeface="微软雅黑" panose="020B0503020204020204" charset="-122"/>
              </a:rPr>
              <a:t>数据推</a:t>
            </a:r>
            <a:r>
              <a:rPr sz="1200" dirty="0">
                <a:solidFill>
                  <a:srgbClr val="585858"/>
                </a:solidFill>
                <a:latin typeface="微软雅黑" panose="020B0503020204020204" charset="-122"/>
                <a:cs typeface="微软雅黑" panose="020B0503020204020204" charset="-122"/>
              </a:rPr>
              <a:t>导智</a:t>
            </a:r>
            <a:r>
              <a:rPr sz="1200" spc="10" dirty="0">
                <a:solidFill>
                  <a:srgbClr val="585858"/>
                </a:solidFill>
                <a:latin typeface="微软雅黑" panose="020B0503020204020204" charset="-122"/>
                <a:cs typeface="微软雅黑" panose="020B0503020204020204" charset="-122"/>
              </a:rPr>
              <a:t>能算法提</a:t>
            </a:r>
            <a:r>
              <a:rPr sz="1200" dirty="0">
                <a:solidFill>
                  <a:srgbClr val="585858"/>
                </a:solidFill>
                <a:latin typeface="微软雅黑" panose="020B0503020204020204" charset="-122"/>
                <a:cs typeface="微软雅黑" panose="020B0503020204020204" charset="-122"/>
              </a:rPr>
              <a:t>供</a:t>
            </a:r>
            <a:r>
              <a:rPr sz="1200" spc="10" dirty="0">
                <a:solidFill>
                  <a:srgbClr val="585858"/>
                </a:solidFill>
                <a:latin typeface="微软雅黑" panose="020B0503020204020204" charset="-122"/>
                <a:cs typeface="微软雅黑" panose="020B0503020204020204" charset="-122"/>
              </a:rPr>
              <a:t>更加优</a:t>
            </a:r>
            <a:r>
              <a:rPr sz="1200" dirty="0">
                <a:solidFill>
                  <a:srgbClr val="585858"/>
                </a:solidFill>
                <a:latin typeface="微软雅黑" panose="020B0503020204020204" charset="-122"/>
                <a:cs typeface="微软雅黑" panose="020B0503020204020204" charset="-122"/>
              </a:rPr>
              <a:t>化的</a:t>
            </a:r>
            <a:r>
              <a:rPr sz="1200" spc="10" dirty="0">
                <a:solidFill>
                  <a:srgbClr val="585858"/>
                </a:solidFill>
                <a:latin typeface="微软雅黑" panose="020B0503020204020204" charset="-122"/>
                <a:cs typeface="微软雅黑" panose="020B0503020204020204" charset="-122"/>
              </a:rPr>
              <a:t>部</a:t>
            </a:r>
            <a:r>
              <a:rPr sz="1200" spc="45" dirty="0">
                <a:solidFill>
                  <a:srgbClr val="585858"/>
                </a:solidFill>
                <a:latin typeface="微软雅黑" panose="020B0503020204020204" charset="-122"/>
                <a:cs typeface="微软雅黑" panose="020B0503020204020204" charset="-122"/>
              </a:rPr>
              <a:t>署</a:t>
            </a:r>
            <a:r>
              <a:rPr sz="1200" spc="10" dirty="0">
                <a:solidFill>
                  <a:srgbClr val="585858"/>
                </a:solidFill>
                <a:latin typeface="微软雅黑" panose="020B0503020204020204" charset="-122"/>
                <a:cs typeface="微软雅黑" panose="020B0503020204020204" charset="-122"/>
              </a:rPr>
              <a:t>、交</a:t>
            </a:r>
            <a:r>
              <a:rPr sz="1200" dirty="0">
                <a:solidFill>
                  <a:srgbClr val="585858"/>
                </a:solidFill>
                <a:latin typeface="微软雅黑" panose="020B0503020204020204" charset="-122"/>
                <a:cs typeface="微软雅黑" panose="020B0503020204020204" charset="-122"/>
              </a:rPr>
              <a:t>付</a:t>
            </a:r>
            <a:r>
              <a:rPr sz="1200" spc="10" dirty="0">
                <a:solidFill>
                  <a:srgbClr val="585858"/>
                </a:solidFill>
                <a:latin typeface="微软雅黑" panose="020B0503020204020204" charset="-122"/>
                <a:cs typeface="微软雅黑" panose="020B0503020204020204" charset="-122"/>
              </a:rPr>
              <a:t>和测</a:t>
            </a:r>
            <a:r>
              <a:rPr sz="1200" dirty="0">
                <a:solidFill>
                  <a:srgbClr val="585858"/>
                </a:solidFill>
                <a:latin typeface="微软雅黑" panose="020B0503020204020204" charset="-122"/>
                <a:cs typeface="微软雅黑" panose="020B0503020204020204" charset="-122"/>
              </a:rPr>
              <a:t>试</a:t>
            </a:r>
            <a:r>
              <a:rPr sz="1200" spc="10" dirty="0">
                <a:solidFill>
                  <a:srgbClr val="585858"/>
                </a:solidFill>
                <a:latin typeface="微软雅黑" panose="020B0503020204020204" charset="-122"/>
                <a:cs typeface="微软雅黑" panose="020B0503020204020204" charset="-122"/>
              </a:rPr>
              <a:t>方</a:t>
            </a:r>
            <a:r>
              <a:rPr sz="1200" dirty="0">
                <a:solidFill>
                  <a:srgbClr val="585858"/>
                </a:solidFill>
                <a:latin typeface="微软雅黑" panose="020B0503020204020204" charset="-122"/>
                <a:cs typeface="微软雅黑" panose="020B0503020204020204" charset="-122"/>
              </a:rPr>
              <a:t>案</a:t>
            </a:r>
            <a:r>
              <a:rPr sz="1200" spc="20" dirty="0">
                <a:solidFill>
                  <a:srgbClr val="585858"/>
                </a:solidFill>
                <a:latin typeface="微软雅黑" panose="020B0503020204020204" charset="-122"/>
                <a:cs typeface="微软雅黑" panose="020B0503020204020204" charset="-122"/>
              </a:rPr>
              <a:t>，进一 </a:t>
            </a:r>
            <a:r>
              <a:rPr sz="1200" dirty="0">
                <a:solidFill>
                  <a:srgbClr val="585858"/>
                </a:solidFill>
                <a:latin typeface="微软雅黑" panose="020B0503020204020204" charset="-122"/>
                <a:cs typeface="微软雅黑" panose="020B0503020204020204" charset="-122"/>
              </a:rPr>
              <a:t>步减少</a:t>
            </a:r>
            <a:r>
              <a:rPr sz="1200" spc="10" dirty="0">
                <a:solidFill>
                  <a:srgbClr val="585858"/>
                </a:solidFill>
                <a:latin typeface="微软雅黑" panose="020B0503020204020204" charset="-122"/>
                <a:cs typeface="微软雅黑" panose="020B0503020204020204" charset="-122"/>
              </a:rPr>
              <a:t>人</a:t>
            </a:r>
            <a:r>
              <a:rPr sz="120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参</a:t>
            </a:r>
            <a:r>
              <a:rPr sz="1200" dirty="0">
                <a:solidFill>
                  <a:srgbClr val="585858"/>
                </a:solidFill>
                <a:latin typeface="微软雅黑" panose="020B0503020204020204" charset="-122"/>
                <a:cs typeface="微软雅黑" panose="020B0503020204020204" charset="-122"/>
              </a:rPr>
              <a:t>与和</a:t>
            </a:r>
            <a:r>
              <a:rPr sz="1200" spc="10" dirty="0">
                <a:solidFill>
                  <a:srgbClr val="585858"/>
                </a:solidFill>
                <a:latin typeface="微软雅黑" panose="020B0503020204020204" charset="-122"/>
                <a:cs typeface="微软雅黑" panose="020B0503020204020204" charset="-122"/>
              </a:rPr>
              <a:t>手动</a:t>
            </a:r>
            <a:r>
              <a:rPr sz="1200" dirty="0">
                <a:solidFill>
                  <a:srgbClr val="585858"/>
                </a:solidFill>
                <a:latin typeface="微软雅黑" panose="020B0503020204020204" charset="-122"/>
                <a:cs typeface="微软雅黑" panose="020B0503020204020204" charset="-122"/>
              </a:rPr>
              <a:t>进行的</a:t>
            </a:r>
            <a:r>
              <a:rPr sz="1200" spc="10" dirty="0">
                <a:solidFill>
                  <a:srgbClr val="585858"/>
                </a:solidFill>
                <a:latin typeface="微软雅黑" panose="020B0503020204020204" charset="-122"/>
                <a:cs typeface="微软雅黑" panose="020B0503020204020204" charset="-122"/>
              </a:rPr>
              <a:t>环</a:t>
            </a:r>
            <a:r>
              <a:rPr sz="1200" spc="5" dirty="0">
                <a:solidFill>
                  <a:srgbClr val="585858"/>
                </a:solidFill>
                <a:latin typeface="微软雅黑" panose="020B0503020204020204" charset="-122"/>
                <a:cs typeface="微软雅黑" panose="020B0503020204020204" charset="-122"/>
              </a:rPr>
              <a:t>境</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提高</a:t>
            </a:r>
            <a:r>
              <a:rPr sz="1200" spc="10" dirty="0">
                <a:solidFill>
                  <a:srgbClr val="585858"/>
                </a:solidFill>
                <a:latin typeface="微软雅黑" panose="020B0503020204020204" charset="-122"/>
                <a:cs typeface="微软雅黑" panose="020B0503020204020204" charset="-122"/>
              </a:rPr>
              <a:t>准确</a:t>
            </a:r>
            <a:r>
              <a:rPr sz="1200" dirty="0">
                <a:solidFill>
                  <a:srgbClr val="585858"/>
                </a:solidFill>
                <a:latin typeface="微软雅黑" panose="020B0503020204020204" charset="-122"/>
                <a:cs typeface="微软雅黑" panose="020B0503020204020204" charset="-122"/>
              </a:rPr>
              <a:t>性和效</a:t>
            </a:r>
            <a:r>
              <a:rPr sz="1200" spc="10" dirty="0">
                <a:solidFill>
                  <a:srgbClr val="585858"/>
                </a:solidFill>
                <a:latin typeface="微软雅黑" panose="020B0503020204020204" charset="-122"/>
                <a:cs typeface="微软雅黑" panose="020B0503020204020204" charset="-122"/>
              </a:rPr>
              <a:t>率</a:t>
            </a:r>
            <a:r>
              <a:rPr sz="1200" spc="5" dirty="0">
                <a:solidFill>
                  <a:srgbClr val="585858"/>
                </a:solidFill>
                <a:latin typeface="微软雅黑" panose="020B0503020204020204" charset="-122"/>
                <a:cs typeface="微软雅黑" panose="020B0503020204020204" charset="-122"/>
              </a:rPr>
              <a:t>性</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国外</a:t>
            </a:r>
            <a:r>
              <a:rPr sz="1200" spc="10" dirty="0">
                <a:solidFill>
                  <a:srgbClr val="585858"/>
                </a:solidFill>
                <a:latin typeface="微软雅黑" panose="020B0503020204020204" charset="-122"/>
                <a:cs typeface="微软雅黑" panose="020B0503020204020204" charset="-122"/>
              </a:rPr>
              <a:t>已有</a:t>
            </a:r>
            <a:r>
              <a:rPr sz="1200" dirty="0">
                <a:solidFill>
                  <a:srgbClr val="585858"/>
                </a:solidFill>
                <a:latin typeface="微软雅黑" panose="020B0503020204020204" charset="-122"/>
                <a:cs typeface="微软雅黑" panose="020B0503020204020204" charset="-122"/>
              </a:rPr>
              <a:t>公司如</a:t>
            </a:r>
            <a:r>
              <a:rPr sz="1200" spc="-5" dirty="0">
                <a:solidFill>
                  <a:srgbClr val="585858"/>
                </a:solidFill>
                <a:latin typeface="Arial" panose="020B0604020202020204"/>
                <a:cs typeface="Arial" panose="020B0604020202020204"/>
              </a:rPr>
              <a:t>Lam</a:t>
            </a:r>
            <a:r>
              <a:rPr sz="1200" spc="-15" dirty="0">
                <a:solidFill>
                  <a:srgbClr val="585858"/>
                </a:solidFill>
                <a:latin typeface="Arial" panose="020B0604020202020204"/>
                <a:cs typeface="Arial" panose="020B0604020202020204"/>
              </a:rPr>
              <a:t>bd</a:t>
            </a:r>
            <a:r>
              <a:rPr sz="1200" spc="-5" dirty="0">
                <a:solidFill>
                  <a:srgbClr val="585858"/>
                </a:solidFill>
                <a:latin typeface="Arial" panose="020B0604020202020204"/>
                <a:cs typeface="Arial" panose="020B0604020202020204"/>
              </a:rPr>
              <a:t>a</a:t>
            </a:r>
            <a:r>
              <a:rPr sz="1200" dirty="0">
                <a:solidFill>
                  <a:srgbClr val="585858"/>
                </a:solidFill>
                <a:latin typeface="Arial" panose="020B0604020202020204"/>
                <a:cs typeface="Arial" panose="020B0604020202020204"/>
              </a:rPr>
              <a:t>t</a:t>
            </a:r>
            <a:r>
              <a:rPr sz="1200" spc="5" dirty="0">
                <a:solidFill>
                  <a:srgbClr val="585858"/>
                </a:solidFill>
                <a:latin typeface="Arial" panose="020B0604020202020204"/>
                <a:cs typeface="Arial" panose="020B0604020202020204"/>
              </a:rPr>
              <a:t>e</a:t>
            </a:r>
            <a:r>
              <a:rPr sz="1200" dirty="0">
                <a:solidFill>
                  <a:srgbClr val="585858"/>
                </a:solidFill>
                <a:latin typeface="Arial" panose="020B0604020202020204"/>
                <a:cs typeface="Arial" panose="020B0604020202020204"/>
              </a:rPr>
              <a:t>s</a:t>
            </a:r>
            <a:r>
              <a:rPr sz="1200" spc="5" dirty="0">
                <a:solidFill>
                  <a:srgbClr val="585858"/>
                </a:solidFill>
                <a:latin typeface="Arial" panose="020B0604020202020204"/>
                <a:cs typeface="Arial" panose="020B0604020202020204"/>
              </a:rPr>
              <a:t>t</a:t>
            </a:r>
            <a:r>
              <a:rPr sz="1200" dirty="0">
                <a:solidFill>
                  <a:srgbClr val="585858"/>
                </a:solidFill>
                <a:latin typeface="微软雅黑" panose="020B0503020204020204" charset="-122"/>
                <a:cs typeface="微软雅黑" panose="020B0503020204020204" charset="-122"/>
              </a:rPr>
              <a:t>将人工智能</a:t>
            </a:r>
            <a:r>
              <a:rPr sz="1200" spc="10" dirty="0">
                <a:solidFill>
                  <a:srgbClr val="585858"/>
                </a:solidFill>
                <a:latin typeface="微软雅黑" panose="020B0503020204020204" charset="-122"/>
                <a:cs typeface="微软雅黑" panose="020B0503020204020204" charset="-122"/>
              </a:rPr>
              <a:t>算</a:t>
            </a:r>
            <a:r>
              <a:rPr sz="1200" dirty="0">
                <a:solidFill>
                  <a:srgbClr val="585858"/>
                </a:solidFill>
                <a:latin typeface="微软雅黑" panose="020B0503020204020204" charset="-122"/>
                <a:cs typeface="微软雅黑" panose="020B0503020204020204" charset="-122"/>
              </a:rPr>
              <a:t>法融</a:t>
            </a:r>
            <a:r>
              <a:rPr sz="1200" spc="10" dirty="0">
                <a:solidFill>
                  <a:srgbClr val="585858"/>
                </a:solidFill>
                <a:latin typeface="微软雅黑" panose="020B0503020204020204" charset="-122"/>
                <a:cs typeface="微软雅黑" panose="020B0503020204020204" charset="-122"/>
              </a:rPr>
              <a:t>入</a:t>
            </a:r>
            <a:r>
              <a:rPr sz="1200" dirty="0">
                <a:solidFill>
                  <a:srgbClr val="585858"/>
                </a:solidFill>
                <a:latin typeface="微软雅黑" panose="020B0503020204020204" charset="-122"/>
                <a:cs typeface="微软雅黑" panose="020B0503020204020204" charset="-122"/>
              </a:rPr>
              <a:t>到测</a:t>
            </a:r>
            <a:r>
              <a:rPr sz="1200" spc="10" dirty="0">
                <a:solidFill>
                  <a:srgbClr val="585858"/>
                </a:solidFill>
                <a:latin typeface="微软雅黑" panose="020B0503020204020204" charset="-122"/>
                <a:cs typeface="微软雅黑" panose="020B0503020204020204" charset="-122"/>
              </a:rPr>
              <a:t>试</a:t>
            </a:r>
            <a:r>
              <a:rPr sz="1200" dirty="0">
                <a:solidFill>
                  <a:srgbClr val="585858"/>
                </a:solidFill>
                <a:latin typeface="微软雅黑" panose="020B0503020204020204" charset="-122"/>
                <a:cs typeface="微软雅黑" panose="020B0503020204020204" charset="-122"/>
              </a:rPr>
              <a:t>过程</a:t>
            </a:r>
            <a:r>
              <a:rPr sz="1200" spc="5" dirty="0">
                <a:solidFill>
                  <a:srgbClr val="585858"/>
                </a:solidFill>
                <a:latin typeface="微软雅黑" panose="020B0503020204020204" charset="-122"/>
                <a:cs typeface="微软雅黑" panose="020B0503020204020204" charset="-122"/>
              </a:rPr>
              <a:t>中</a:t>
            </a:r>
            <a:r>
              <a:rPr sz="1200" dirty="0">
                <a:solidFill>
                  <a:srgbClr val="585858"/>
                </a:solidFill>
                <a:latin typeface="微软雅黑" panose="020B0503020204020204" charset="-122"/>
                <a:cs typeface="微软雅黑" panose="020B0503020204020204" charset="-122"/>
              </a:rPr>
              <a:t>， 以提高测试效率、加速软件开发进程。</a:t>
            </a:r>
            <a:endParaRPr sz="1200">
              <a:latin typeface="微软雅黑" panose="020B0503020204020204" charset="-122"/>
              <a:cs typeface="微软雅黑" panose="020B0503020204020204" charset="-122"/>
            </a:endParaRPr>
          </a:p>
          <a:p>
            <a:pPr marL="1949450">
              <a:lnSpc>
                <a:spcPct val="100000"/>
              </a:lnSpc>
              <a:spcBef>
                <a:spcPts val="565"/>
              </a:spcBef>
            </a:pPr>
            <a:r>
              <a:rPr sz="1400" b="1" dirty="0">
                <a:solidFill>
                  <a:srgbClr val="404040"/>
                </a:solidFill>
                <a:latin typeface="微软雅黑" panose="020B0503020204020204" charset="-122"/>
                <a:cs typeface="微软雅黑" panose="020B0503020204020204" charset="-122"/>
              </a:rPr>
              <a:t>人工智能结合DevOps进一</a:t>
            </a:r>
            <a:r>
              <a:rPr sz="1400" b="1" spc="-15" dirty="0">
                <a:solidFill>
                  <a:srgbClr val="404040"/>
                </a:solidFill>
                <a:latin typeface="微软雅黑" panose="020B0503020204020204" charset="-122"/>
                <a:cs typeface="微软雅黑" panose="020B0503020204020204" charset="-122"/>
              </a:rPr>
              <a:t>步</a:t>
            </a:r>
            <a:r>
              <a:rPr sz="1400" b="1" dirty="0">
                <a:solidFill>
                  <a:srgbClr val="404040"/>
                </a:solidFill>
                <a:latin typeface="微软雅黑" panose="020B0503020204020204" charset="-122"/>
                <a:cs typeface="微软雅黑" panose="020B0503020204020204" charset="-122"/>
              </a:rPr>
              <a:t>推动</a:t>
            </a:r>
            <a:r>
              <a:rPr sz="1400" b="1" spc="-15" dirty="0">
                <a:solidFill>
                  <a:srgbClr val="404040"/>
                </a:solidFill>
                <a:latin typeface="微软雅黑" panose="020B0503020204020204" charset="-122"/>
                <a:cs typeface="微软雅黑" panose="020B0503020204020204" charset="-122"/>
              </a:rPr>
              <a:t>开</a:t>
            </a:r>
            <a:r>
              <a:rPr sz="1400" b="1" dirty="0">
                <a:solidFill>
                  <a:srgbClr val="404040"/>
                </a:solidFill>
                <a:latin typeface="微软雅黑" panose="020B0503020204020204" charset="-122"/>
                <a:cs typeface="微软雅黑" panose="020B0503020204020204" charset="-122"/>
              </a:rPr>
              <a:t>发运</a:t>
            </a:r>
            <a:r>
              <a:rPr sz="1400" b="1" spc="-15" dirty="0">
                <a:solidFill>
                  <a:srgbClr val="404040"/>
                </a:solidFill>
                <a:latin typeface="微软雅黑" panose="020B0503020204020204" charset="-122"/>
                <a:cs typeface="微软雅黑" panose="020B0503020204020204" charset="-122"/>
              </a:rPr>
              <a:t>维</a:t>
            </a:r>
            <a:r>
              <a:rPr sz="1400" b="1" dirty="0">
                <a:solidFill>
                  <a:srgbClr val="404040"/>
                </a:solidFill>
                <a:latin typeface="微软雅黑" panose="020B0503020204020204" charset="-122"/>
                <a:cs typeface="微软雅黑" panose="020B0503020204020204" charset="-122"/>
              </a:rPr>
              <a:t>自动</a:t>
            </a:r>
            <a:r>
              <a:rPr sz="1400" b="1" spc="-15" dirty="0">
                <a:solidFill>
                  <a:srgbClr val="404040"/>
                </a:solidFill>
                <a:latin typeface="微软雅黑" panose="020B0503020204020204" charset="-122"/>
                <a:cs typeface="微软雅黑" panose="020B0503020204020204" charset="-122"/>
              </a:rPr>
              <a:t>化</a:t>
            </a:r>
            <a:r>
              <a:rPr sz="1400" b="1" dirty="0">
                <a:solidFill>
                  <a:srgbClr val="404040"/>
                </a:solidFill>
                <a:latin typeface="微软雅黑" panose="020B0503020204020204" charset="-122"/>
                <a:cs typeface="微软雅黑" panose="020B0503020204020204" charset="-122"/>
              </a:rPr>
              <a:t>进步</a:t>
            </a:r>
            <a:endParaRPr sz="1400">
              <a:latin typeface="微软雅黑" panose="020B0503020204020204" charset="-122"/>
              <a:cs typeface="微软雅黑" panose="020B0503020204020204" charset="-122"/>
            </a:endParaRPr>
          </a:p>
        </p:txBody>
      </p:sp>
      <p:sp>
        <p:nvSpPr>
          <p:cNvPr id="7" name="object 7"/>
          <p:cNvSpPr/>
          <p:nvPr/>
        </p:nvSpPr>
        <p:spPr>
          <a:xfrm>
            <a:off x="3602735" y="4539234"/>
            <a:ext cx="2115820" cy="0"/>
          </a:xfrm>
          <a:custGeom>
            <a:avLst/>
            <a:gdLst/>
            <a:ahLst/>
            <a:cxnLst/>
            <a:rect l="l" t="t" r="r" b="b"/>
            <a:pathLst>
              <a:path w="2115820">
                <a:moveTo>
                  <a:pt x="0" y="0"/>
                </a:moveTo>
                <a:lnTo>
                  <a:pt x="2115312" y="0"/>
                </a:lnTo>
              </a:path>
            </a:pathLst>
          </a:custGeom>
          <a:ln w="56387">
            <a:solidFill>
              <a:srgbClr val="C5D9F0"/>
            </a:solidFill>
          </a:ln>
        </p:spPr>
        <p:txBody>
          <a:bodyPr wrap="square" lIns="0" tIns="0" rIns="0" bIns="0" rtlCol="0"/>
          <a:lstStyle/>
          <a:p/>
        </p:txBody>
      </p:sp>
      <p:sp>
        <p:nvSpPr>
          <p:cNvPr id="8" name="object 8"/>
          <p:cNvSpPr/>
          <p:nvPr/>
        </p:nvSpPr>
        <p:spPr>
          <a:xfrm>
            <a:off x="4131564" y="4021835"/>
            <a:ext cx="1056640" cy="1033780"/>
          </a:xfrm>
          <a:custGeom>
            <a:avLst/>
            <a:gdLst/>
            <a:ahLst/>
            <a:cxnLst/>
            <a:rect l="l" t="t" r="r" b="b"/>
            <a:pathLst>
              <a:path w="1056639" h="1033779">
                <a:moveTo>
                  <a:pt x="528065" y="0"/>
                </a:moveTo>
                <a:lnTo>
                  <a:pt x="480008" y="2110"/>
                </a:lnTo>
                <a:lnTo>
                  <a:pt x="433158" y="8322"/>
                </a:lnTo>
                <a:lnTo>
                  <a:pt x="387702" y="18452"/>
                </a:lnTo>
                <a:lnTo>
                  <a:pt x="343827" y="32317"/>
                </a:lnTo>
                <a:lnTo>
                  <a:pt x="301718" y="49736"/>
                </a:lnTo>
                <a:lnTo>
                  <a:pt x="261563" y="70527"/>
                </a:lnTo>
                <a:lnTo>
                  <a:pt x="223548" y="94507"/>
                </a:lnTo>
                <a:lnTo>
                  <a:pt x="187860" y="121493"/>
                </a:lnTo>
                <a:lnTo>
                  <a:pt x="154686" y="151304"/>
                </a:lnTo>
                <a:lnTo>
                  <a:pt x="124211" y="183758"/>
                </a:lnTo>
                <a:lnTo>
                  <a:pt x="96622" y="218671"/>
                </a:lnTo>
                <a:lnTo>
                  <a:pt x="72107" y="255862"/>
                </a:lnTo>
                <a:lnTo>
                  <a:pt x="50852" y="295149"/>
                </a:lnTo>
                <a:lnTo>
                  <a:pt x="33042" y="336349"/>
                </a:lnTo>
                <a:lnTo>
                  <a:pt x="18866" y="379280"/>
                </a:lnTo>
                <a:lnTo>
                  <a:pt x="8509" y="423759"/>
                </a:lnTo>
                <a:lnTo>
                  <a:pt x="2158" y="469605"/>
                </a:lnTo>
                <a:lnTo>
                  <a:pt x="0" y="516636"/>
                </a:lnTo>
                <a:lnTo>
                  <a:pt x="2158" y="563666"/>
                </a:lnTo>
                <a:lnTo>
                  <a:pt x="8509" y="609512"/>
                </a:lnTo>
                <a:lnTo>
                  <a:pt x="18866" y="653991"/>
                </a:lnTo>
                <a:lnTo>
                  <a:pt x="33042" y="696922"/>
                </a:lnTo>
                <a:lnTo>
                  <a:pt x="50852" y="738122"/>
                </a:lnTo>
                <a:lnTo>
                  <a:pt x="72107" y="777409"/>
                </a:lnTo>
                <a:lnTo>
                  <a:pt x="96622" y="814600"/>
                </a:lnTo>
                <a:lnTo>
                  <a:pt x="124211" y="849513"/>
                </a:lnTo>
                <a:lnTo>
                  <a:pt x="154686" y="881967"/>
                </a:lnTo>
                <a:lnTo>
                  <a:pt x="187860" y="911778"/>
                </a:lnTo>
                <a:lnTo>
                  <a:pt x="223548" y="938764"/>
                </a:lnTo>
                <a:lnTo>
                  <a:pt x="261563" y="962744"/>
                </a:lnTo>
                <a:lnTo>
                  <a:pt x="301718" y="983535"/>
                </a:lnTo>
                <a:lnTo>
                  <a:pt x="343827" y="1000954"/>
                </a:lnTo>
                <a:lnTo>
                  <a:pt x="387702" y="1014819"/>
                </a:lnTo>
                <a:lnTo>
                  <a:pt x="433158" y="1024949"/>
                </a:lnTo>
                <a:lnTo>
                  <a:pt x="480008" y="1031161"/>
                </a:lnTo>
                <a:lnTo>
                  <a:pt x="528065" y="1033271"/>
                </a:lnTo>
                <a:lnTo>
                  <a:pt x="576123" y="1031161"/>
                </a:lnTo>
                <a:lnTo>
                  <a:pt x="622973" y="1024949"/>
                </a:lnTo>
                <a:lnTo>
                  <a:pt x="668429" y="1014819"/>
                </a:lnTo>
                <a:lnTo>
                  <a:pt x="712304" y="1000954"/>
                </a:lnTo>
                <a:lnTo>
                  <a:pt x="754413" y="983535"/>
                </a:lnTo>
                <a:lnTo>
                  <a:pt x="794568" y="962744"/>
                </a:lnTo>
                <a:lnTo>
                  <a:pt x="832583" y="938764"/>
                </a:lnTo>
                <a:lnTo>
                  <a:pt x="868271" y="911778"/>
                </a:lnTo>
                <a:lnTo>
                  <a:pt x="901445" y="881967"/>
                </a:lnTo>
                <a:lnTo>
                  <a:pt x="931920" y="849513"/>
                </a:lnTo>
                <a:lnTo>
                  <a:pt x="959509" y="814600"/>
                </a:lnTo>
                <a:lnTo>
                  <a:pt x="984024" y="777409"/>
                </a:lnTo>
                <a:lnTo>
                  <a:pt x="1005279" y="738122"/>
                </a:lnTo>
                <a:lnTo>
                  <a:pt x="1023089" y="696922"/>
                </a:lnTo>
                <a:lnTo>
                  <a:pt x="1037265" y="653991"/>
                </a:lnTo>
                <a:lnTo>
                  <a:pt x="1047622" y="609512"/>
                </a:lnTo>
                <a:lnTo>
                  <a:pt x="1053973" y="563666"/>
                </a:lnTo>
                <a:lnTo>
                  <a:pt x="1056132" y="516636"/>
                </a:lnTo>
                <a:lnTo>
                  <a:pt x="1053973" y="469605"/>
                </a:lnTo>
                <a:lnTo>
                  <a:pt x="1047622" y="423759"/>
                </a:lnTo>
                <a:lnTo>
                  <a:pt x="1037265" y="379280"/>
                </a:lnTo>
                <a:lnTo>
                  <a:pt x="1023089" y="336349"/>
                </a:lnTo>
                <a:lnTo>
                  <a:pt x="1005279" y="295149"/>
                </a:lnTo>
                <a:lnTo>
                  <a:pt x="984024" y="255862"/>
                </a:lnTo>
                <a:lnTo>
                  <a:pt x="959509" y="218671"/>
                </a:lnTo>
                <a:lnTo>
                  <a:pt x="931920" y="183758"/>
                </a:lnTo>
                <a:lnTo>
                  <a:pt x="901445" y="151304"/>
                </a:lnTo>
                <a:lnTo>
                  <a:pt x="868271" y="121493"/>
                </a:lnTo>
                <a:lnTo>
                  <a:pt x="832583" y="94507"/>
                </a:lnTo>
                <a:lnTo>
                  <a:pt x="794568" y="70527"/>
                </a:lnTo>
                <a:lnTo>
                  <a:pt x="754413" y="49736"/>
                </a:lnTo>
                <a:lnTo>
                  <a:pt x="712304" y="32317"/>
                </a:lnTo>
                <a:lnTo>
                  <a:pt x="668429" y="18452"/>
                </a:lnTo>
                <a:lnTo>
                  <a:pt x="622973" y="8322"/>
                </a:lnTo>
                <a:lnTo>
                  <a:pt x="576123" y="2110"/>
                </a:lnTo>
                <a:lnTo>
                  <a:pt x="528065" y="0"/>
                </a:lnTo>
                <a:close/>
              </a:path>
            </a:pathLst>
          </a:custGeom>
          <a:solidFill>
            <a:srgbClr val="EFF6D5"/>
          </a:solidFill>
        </p:spPr>
        <p:txBody>
          <a:bodyPr wrap="square" lIns="0" tIns="0" rIns="0" bIns="0" rtlCol="0"/>
          <a:lstStyle/>
          <a:p/>
        </p:txBody>
      </p:sp>
      <p:sp>
        <p:nvSpPr>
          <p:cNvPr id="9" name="object 9"/>
          <p:cNvSpPr txBox="1"/>
          <p:nvPr/>
        </p:nvSpPr>
        <p:spPr>
          <a:xfrm>
            <a:off x="526795" y="4153280"/>
            <a:ext cx="1299845" cy="1837689"/>
          </a:xfrm>
          <a:prstGeom prst="rect">
            <a:avLst/>
          </a:prstGeom>
        </p:spPr>
        <p:txBody>
          <a:bodyPr vert="horz" wrap="square" lIns="0" tIns="12700" rIns="0" bIns="0" rtlCol="0">
            <a:spAutoFit/>
          </a:bodyPr>
          <a:lstStyle/>
          <a:p>
            <a:pPr marL="120015">
              <a:lnSpc>
                <a:spcPct val="100000"/>
              </a:lnSpc>
              <a:spcBef>
                <a:spcPts val="100"/>
              </a:spcBef>
            </a:pPr>
            <a:r>
              <a:rPr sz="1200" b="1" dirty="0">
                <a:solidFill>
                  <a:srgbClr val="7E7E7E"/>
                </a:solidFill>
                <a:latin typeface="微软雅黑" panose="020B0503020204020204" charset="-122"/>
                <a:cs typeface="微软雅黑" panose="020B0503020204020204" charset="-122"/>
              </a:rPr>
              <a:t>部署发布自动化</a:t>
            </a:r>
            <a:endParaRPr sz="1200">
              <a:latin typeface="微软雅黑" panose="020B0503020204020204" charset="-122"/>
              <a:cs typeface="微软雅黑" panose="020B0503020204020204" charset="-122"/>
            </a:endParaRPr>
          </a:p>
          <a:p>
            <a:pPr marL="12700" marR="5080" algn="just">
              <a:lnSpc>
                <a:spcPct val="150000"/>
              </a:lnSpc>
              <a:spcBef>
                <a:spcPts val="220"/>
              </a:spcBef>
            </a:pPr>
            <a:r>
              <a:rPr sz="1000" spc="-5" dirty="0">
                <a:solidFill>
                  <a:srgbClr val="585858"/>
                </a:solidFill>
                <a:latin typeface="微软雅黑" panose="020B0503020204020204" charset="-122"/>
                <a:cs typeface="微软雅黑" panose="020B0503020204020204" charset="-122"/>
              </a:rPr>
              <a:t>尽管</a:t>
            </a:r>
            <a:r>
              <a:rPr sz="1000" spc="5" dirty="0">
                <a:solidFill>
                  <a:srgbClr val="585858"/>
                </a:solidFill>
                <a:latin typeface="微软雅黑" panose="020B0503020204020204" charset="-122"/>
                <a:cs typeface="微软雅黑" panose="020B0503020204020204" charset="-122"/>
              </a:rPr>
              <a:t>自</a:t>
            </a:r>
            <a:r>
              <a:rPr sz="1000" spc="-5" dirty="0">
                <a:solidFill>
                  <a:srgbClr val="585858"/>
                </a:solidFill>
                <a:latin typeface="微软雅黑" panose="020B0503020204020204" charset="-122"/>
                <a:cs typeface="微软雅黑" panose="020B0503020204020204" charset="-122"/>
              </a:rPr>
              <a:t>动</a:t>
            </a:r>
            <a:r>
              <a:rPr sz="1000" spc="5" dirty="0">
                <a:solidFill>
                  <a:srgbClr val="585858"/>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是</a:t>
            </a:r>
            <a:r>
              <a:rPr sz="1000" spc="5" dirty="0">
                <a:solidFill>
                  <a:srgbClr val="585858"/>
                </a:solidFill>
                <a:latin typeface="微软雅黑" panose="020B0503020204020204" charset="-122"/>
                <a:cs typeface="微软雅黑" panose="020B0503020204020204" charset="-122"/>
              </a:rPr>
              <a:t>一</a:t>
            </a:r>
            <a:r>
              <a:rPr sz="1000" spc="-5" dirty="0">
                <a:solidFill>
                  <a:srgbClr val="585858"/>
                </a:solidFill>
                <a:latin typeface="微软雅黑" panose="020B0503020204020204" charset="-122"/>
                <a:cs typeface="微软雅黑" panose="020B0503020204020204" charset="-122"/>
              </a:rPr>
              <a:t>直以来 都是</a:t>
            </a:r>
            <a:r>
              <a:rPr sz="1000" spc="5" dirty="0">
                <a:solidFill>
                  <a:srgbClr val="585858"/>
                </a:solidFill>
                <a:latin typeface="微软雅黑" panose="020B0503020204020204" charset="-122"/>
                <a:cs typeface="微软雅黑" panose="020B0503020204020204" charset="-122"/>
              </a:rPr>
              <a:t>敏</a:t>
            </a:r>
            <a:r>
              <a:rPr sz="1000" spc="-5" dirty="0">
                <a:solidFill>
                  <a:srgbClr val="585858"/>
                </a:solidFill>
                <a:latin typeface="微软雅黑" panose="020B0503020204020204" charset="-122"/>
                <a:cs typeface="微软雅黑" panose="020B0503020204020204" charset="-122"/>
              </a:rPr>
              <a:t>捷</a:t>
            </a:r>
            <a:r>
              <a:rPr sz="1000" spc="5" dirty="0">
                <a:solidFill>
                  <a:srgbClr val="585858"/>
                </a:solidFill>
                <a:latin typeface="微软雅黑" panose="020B0503020204020204" charset="-122"/>
                <a:cs typeface="微软雅黑" panose="020B0503020204020204" charset="-122"/>
              </a:rPr>
              <a:t>开</a:t>
            </a:r>
            <a:r>
              <a:rPr sz="1000" spc="-5" dirty="0">
                <a:solidFill>
                  <a:srgbClr val="585858"/>
                </a:solidFill>
                <a:latin typeface="微软雅黑" panose="020B0503020204020204" charset="-122"/>
                <a:cs typeface="微软雅黑" panose="020B0503020204020204" charset="-122"/>
              </a:rPr>
              <a:t>发</a:t>
            </a:r>
            <a:r>
              <a:rPr sz="1000" spc="5" dirty="0">
                <a:solidFill>
                  <a:srgbClr val="585858"/>
                </a:solidFill>
                <a:latin typeface="微软雅黑" panose="020B0503020204020204" charset="-122"/>
                <a:cs typeface="微软雅黑" panose="020B0503020204020204" charset="-122"/>
              </a:rPr>
              <a:t>的</a:t>
            </a:r>
            <a:r>
              <a:rPr sz="1000" spc="-5" dirty="0">
                <a:solidFill>
                  <a:srgbClr val="585858"/>
                </a:solidFill>
                <a:latin typeface="微软雅黑" panose="020B0503020204020204" charset="-122"/>
                <a:cs typeface="微软雅黑" panose="020B0503020204020204" charset="-122"/>
              </a:rPr>
              <a:t>目</a:t>
            </a:r>
            <a:r>
              <a:rPr sz="1000" dirty="0">
                <a:solidFill>
                  <a:srgbClr val="585858"/>
                </a:solidFill>
                <a:latin typeface="微软雅黑" panose="020B0503020204020204" charset="-122"/>
                <a:cs typeface="微软雅黑" panose="020B0503020204020204" charset="-122"/>
              </a:rPr>
              <a:t>标</a:t>
            </a:r>
            <a:r>
              <a:rPr sz="1000" spc="-5" dirty="0">
                <a:solidFill>
                  <a:srgbClr val="585858"/>
                </a:solidFill>
                <a:latin typeface="微软雅黑" panose="020B0503020204020204" charset="-122"/>
                <a:cs typeface="微软雅黑" panose="020B0503020204020204" charset="-122"/>
              </a:rPr>
              <a:t>， 然而</a:t>
            </a:r>
            <a:r>
              <a:rPr sz="1000" spc="5" dirty="0">
                <a:solidFill>
                  <a:srgbClr val="585858"/>
                </a:solidFill>
                <a:latin typeface="微软雅黑" panose="020B0503020204020204" charset="-122"/>
                <a:cs typeface="微软雅黑" panose="020B0503020204020204" charset="-122"/>
              </a:rPr>
              <a:t>目</a:t>
            </a:r>
            <a:r>
              <a:rPr sz="1000" spc="-5" dirty="0">
                <a:solidFill>
                  <a:srgbClr val="585858"/>
                </a:solidFill>
                <a:latin typeface="微软雅黑" panose="020B0503020204020204" charset="-122"/>
                <a:cs typeface="微软雅黑" panose="020B0503020204020204" charset="-122"/>
              </a:rPr>
              <a:t>前</a:t>
            </a:r>
            <a:r>
              <a:rPr sz="1000" spc="5" dirty="0">
                <a:solidFill>
                  <a:srgbClr val="585858"/>
                </a:solidFill>
                <a:latin typeface="微软雅黑" panose="020B0503020204020204" charset="-122"/>
                <a:cs typeface="微软雅黑" panose="020B0503020204020204" charset="-122"/>
              </a:rPr>
              <a:t>研</a:t>
            </a:r>
            <a:r>
              <a:rPr sz="1000" spc="-5" dirty="0">
                <a:solidFill>
                  <a:srgbClr val="585858"/>
                </a:solidFill>
                <a:latin typeface="微软雅黑" panose="020B0503020204020204" charset="-122"/>
                <a:cs typeface="微软雅黑" panose="020B0503020204020204" charset="-122"/>
              </a:rPr>
              <a:t>发</a:t>
            </a:r>
            <a:r>
              <a:rPr sz="1000" spc="5" dirty="0">
                <a:solidFill>
                  <a:srgbClr val="585858"/>
                </a:solidFill>
                <a:latin typeface="微软雅黑" panose="020B0503020204020204" charset="-122"/>
                <a:cs typeface="微软雅黑" panose="020B0503020204020204" charset="-122"/>
              </a:rPr>
              <a:t>领</a:t>
            </a:r>
            <a:r>
              <a:rPr sz="1000" spc="-5" dirty="0">
                <a:solidFill>
                  <a:srgbClr val="585858"/>
                </a:solidFill>
                <a:latin typeface="微软雅黑" panose="020B0503020204020204" charset="-122"/>
                <a:cs typeface="微软雅黑" panose="020B0503020204020204" charset="-122"/>
              </a:rPr>
              <a:t>域仍有 </a:t>
            </a:r>
            <a:r>
              <a:rPr sz="1000" spc="125" dirty="0">
                <a:solidFill>
                  <a:srgbClr val="585858"/>
                </a:solidFill>
                <a:latin typeface="微软雅黑" panose="020B0503020204020204" charset="-122"/>
                <a:cs typeface="微软雅黑" panose="020B0503020204020204" charset="-122"/>
              </a:rPr>
              <a:t>诸多人工流程</a:t>
            </a:r>
            <a:r>
              <a:rPr sz="1000" spc="-5" dirty="0">
                <a:solidFill>
                  <a:srgbClr val="585858"/>
                </a:solidFill>
                <a:latin typeface="微软雅黑" panose="020B0503020204020204" charset="-122"/>
                <a:cs typeface="微软雅黑" panose="020B0503020204020204" charset="-122"/>
              </a:rPr>
              <a:t>，</a:t>
            </a:r>
            <a:r>
              <a:rPr sz="1000" spc="-204" dirty="0">
                <a:solidFill>
                  <a:srgbClr val="585858"/>
                </a:solidFill>
                <a:latin typeface="微软雅黑" panose="020B0503020204020204" charset="-122"/>
                <a:cs typeface="微软雅黑" panose="020B0503020204020204" charset="-122"/>
              </a:rPr>
              <a:t> </a:t>
            </a:r>
            <a:r>
              <a:rPr sz="1000" spc="-5" dirty="0">
                <a:solidFill>
                  <a:srgbClr val="585858"/>
                </a:solidFill>
                <a:latin typeface="微软雅黑" panose="020B0503020204020204" charset="-122"/>
                <a:cs typeface="微软雅黑" panose="020B0503020204020204" charset="-122"/>
              </a:rPr>
              <a:t>AI</a:t>
            </a:r>
            <a:r>
              <a:rPr sz="1000" spc="-210" dirty="0">
                <a:solidFill>
                  <a:srgbClr val="585858"/>
                </a:solidFill>
                <a:latin typeface="微软雅黑" panose="020B0503020204020204" charset="-122"/>
                <a:cs typeface="微软雅黑" panose="020B0503020204020204" charset="-122"/>
              </a:rPr>
              <a:t> </a:t>
            </a:r>
            <a:r>
              <a:rPr sz="1000" spc="-5" dirty="0">
                <a:solidFill>
                  <a:srgbClr val="585858"/>
                </a:solidFill>
                <a:latin typeface="微软雅黑" panose="020B0503020204020204" charset="-122"/>
                <a:cs typeface="微软雅黑" panose="020B0503020204020204" charset="-122"/>
              </a:rPr>
              <a:t>与 D</a:t>
            </a:r>
            <a:r>
              <a:rPr sz="1000" spc="-10" dirty="0">
                <a:solidFill>
                  <a:srgbClr val="585858"/>
                </a:solidFill>
                <a:latin typeface="微软雅黑" panose="020B0503020204020204" charset="-122"/>
                <a:cs typeface="微软雅黑" panose="020B0503020204020204" charset="-122"/>
              </a:rPr>
              <a:t>e</a:t>
            </a:r>
            <a:r>
              <a:rPr sz="1000" spc="20" dirty="0">
                <a:solidFill>
                  <a:srgbClr val="585858"/>
                </a:solidFill>
                <a:latin typeface="微软雅黑" panose="020B0503020204020204" charset="-122"/>
                <a:cs typeface="微软雅黑" panose="020B0503020204020204" charset="-122"/>
              </a:rPr>
              <a:t>v</a:t>
            </a:r>
            <a:r>
              <a:rPr sz="1000" spc="15" dirty="0">
                <a:solidFill>
                  <a:srgbClr val="585858"/>
                </a:solidFill>
                <a:latin typeface="微软雅黑" panose="020B0503020204020204" charset="-122"/>
                <a:cs typeface="微软雅黑" panose="020B0503020204020204" charset="-122"/>
              </a:rPr>
              <a:t>环节的打通能进一 </a:t>
            </a:r>
            <a:r>
              <a:rPr sz="1000" spc="-5" dirty="0">
                <a:solidFill>
                  <a:srgbClr val="585858"/>
                </a:solidFill>
                <a:latin typeface="微软雅黑" panose="020B0503020204020204" charset="-122"/>
                <a:cs typeface="微软雅黑" panose="020B0503020204020204" charset="-122"/>
              </a:rPr>
              <a:t>步提</a:t>
            </a:r>
            <a:r>
              <a:rPr sz="1000" spc="5" dirty="0">
                <a:solidFill>
                  <a:srgbClr val="585858"/>
                </a:solidFill>
                <a:latin typeface="微软雅黑" panose="020B0503020204020204" charset="-122"/>
                <a:cs typeface="微软雅黑" panose="020B0503020204020204" charset="-122"/>
              </a:rPr>
              <a:t>高</a:t>
            </a:r>
            <a:r>
              <a:rPr sz="1000" spc="-5" dirty="0">
                <a:solidFill>
                  <a:srgbClr val="585858"/>
                </a:solidFill>
                <a:latin typeface="微软雅黑" panose="020B0503020204020204" charset="-122"/>
                <a:cs typeface="微软雅黑" panose="020B0503020204020204" charset="-122"/>
              </a:rPr>
              <a:t>自</a:t>
            </a:r>
            <a:r>
              <a:rPr sz="1000" spc="5" dirty="0">
                <a:solidFill>
                  <a:srgbClr val="585858"/>
                </a:solidFill>
                <a:latin typeface="微软雅黑" panose="020B0503020204020204" charset="-122"/>
                <a:cs typeface="微软雅黑" panose="020B0503020204020204" charset="-122"/>
              </a:rPr>
              <a:t>动</a:t>
            </a:r>
            <a:r>
              <a:rPr sz="1000" spc="-5" dirty="0">
                <a:solidFill>
                  <a:srgbClr val="585858"/>
                </a:solidFill>
                <a:latin typeface="微软雅黑" panose="020B0503020204020204" charset="-122"/>
                <a:cs typeface="微软雅黑" panose="020B0503020204020204" charset="-122"/>
              </a:rPr>
              <a:t>化</a:t>
            </a:r>
            <a:r>
              <a:rPr sz="1000" spc="5" dirty="0">
                <a:solidFill>
                  <a:srgbClr val="585858"/>
                </a:solidFill>
                <a:latin typeface="微软雅黑" panose="020B0503020204020204" charset="-122"/>
                <a:cs typeface="微软雅黑" panose="020B0503020204020204" charset="-122"/>
              </a:rPr>
              <a:t>水</a:t>
            </a:r>
            <a:r>
              <a:rPr sz="1000" dirty="0">
                <a:solidFill>
                  <a:srgbClr val="585858"/>
                </a:solidFill>
                <a:latin typeface="微软雅黑" panose="020B0503020204020204" charset="-122"/>
                <a:cs typeface="微软雅黑" panose="020B0503020204020204" charset="-122"/>
              </a:rPr>
              <a:t>平</a:t>
            </a:r>
            <a:r>
              <a:rPr sz="1000" spc="-5" dirty="0">
                <a:solidFill>
                  <a:srgbClr val="585858"/>
                </a:solidFill>
                <a:latin typeface="微软雅黑" panose="020B0503020204020204" charset="-122"/>
                <a:cs typeface="微软雅黑" panose="020B0503020204020204" charset="-122"/>
              </a:rPr>
              <a:t>、提 高研发效率</a:t>
            </a:r>
            <a:endParaRPr sz="1000">
              <a:latin typeface="微软雅黑" panose="020B0503020204020204" charset="-122"/>
              <a:cs typeface="微软雅黑" panose="020B0503020204020204" charset="-122"/>
            </a:endParaRPr>
          </a:p>
        </p:txBody>
      </p:sp>
      <p:sp>
        <p:nvSpPr>
          <p:cNvPr id="10" name="object 10"/>
          <p:cNvSpPr txBox="1"/>
          <p:nvPr/>
        </p:nvSpPr>
        <p:spPr>
          <a:xfrm>
            <a:off x="3118230" y="3491610"/>
            <a:ext cx="932180" cy="208279"/>
          </a:xfrm>
          <a:prstGeom prst="rect">
            <a:avLst/>
          </a:prstGeom>
        </p:spPr>
        <p:txBody>
          <a:bodyPr vert="horz" wrap="square" lIns="0" tIns="12700" rIns="0" bIns="0" rtlCol="0">
            <a:spAutoFit/>
          </a:bodyPr>
          <a:lstStyle/>
          <a:p>
            <a:pPr marL="12700">
              <a:lnSpc>
                <a:spcPct val="100000"/>
              </a:lnSpc>
              <a:spcBef>
                <a:spcPts val="100"/>
              </a:spcBef>
            </a:pPr>
            <a:r>
              <a:rPr sz="1200" b="1" spc="-5" dirty="0">
                <a:solidFill>
                  <a:srgbClr val="7E7E7E"/>
                </a:solidFill>
                <a:latin typeface="微软雅黑" panose="020B0503020204020204" charset="-122"/>
                <a:cs typeface="微软雅黑" panose="020B0503020204020204" charset="-122"/>
              </a:rPr>
              <a:t>De</a:t>
            </a:r>
            <a:r>
              <a:rPr sz="1200" b="1" dirty="0">
                <a:solidFill>
                  <a:srgbClr val="7E7E7E"/>
                </a:solidFill>
                <a:latin typeface="微软雅黑" panose="020B0503020204020204" charset="-122"/>
                <a:cs typeface="微软雅黑" panose="020B0503020204020204" charset="-122"/>
              </a:rPr>
              <a:t>v研发环节</a:t>
            </a:r>
            <a:endParaRPr sz="1200">
              <a:latin typeface="微软雅黑" panose="020B0503020204020204" charset="-122"/>
              <a:cs typeface="微软雅黑" panose="020B0503020204020204" charset="-122"/>
            </a:endParaRPr>
          </a:p>
        </p:txBody>
      </p:sp>
      <p:sp>
        <p:nvSpPr>
          <p:cNvPr id="11" name="object 11"/>
          <p:cNvSpPr txBox="1"/>
          <p:nvPr/>
        </p:nvSpPr>
        <p:spPr>
          <a:xfrm>
            <a:off x="5279263" y="3492500"/>
            <a:ext cx="937260" cy="208279"/>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7E7E7E"/>
                </a:solidFill>
                <a:latin typeface="微软雅黑" panose="020B0503020204020204" charset="-122"/>
                <a:cs typeface="微软雅黑" panose="020B0503020204020204" charset="-122"/>
              </a:rPr>
              <a:t>Op</a:t>
            </a:r>
            <a:r>
              <a:rPr sz="1200" b="1" spc="-5" dirty="0">
                <a:solidFill>
                  <a:srgbClr val="7E7E7E"/>
                </a:solidFill>
                <a:latin typeface="微软雅黑" panose="020B0503020204020204" charset="-122"/>
                <a:cs typeface="微软雅黑" panose="020B0503020204020204" charset="-122"/>
              </a:rPr>
              <a:t>s</a:t>
            </a:r>
            <a:r>
              <a:rPr sz="1200" b="1" dirty="0">
                <a:solidFill>
                  <a:srgbClr val="7E7E7E"/>
                </a:solidFill>
                <a:latin typeface="微软雅黑" panose="020B0503020204020204" charset="-122"/>
                <a:cs typeface="微软雅黑" panose="020B0503020204020204" charset="-122"/>
              </a:rPr>
              <a:t>运维环节</a:t>
            </a:r>
            <a:endParaRPr sz="1200">
              <a:latin typeface="微软雅黑" panose="020B0503020204020204" charset="-122"/>
              <a:cs typeface="微软雅黑" panose="020B0503020204020204" charset="-122"/>
            </a:endParaRPr>
          </a:p>
        </p:txBody>
      </p:sp>
      <p:sp>
        <p:nvSpPr>
          <p:cNvPr id="12" name="object 12"/>
          <p:cNvSpPr/>
          <p:nvPr/>
        </p:nvSpPr>
        <p:spPr>
          <a:xfrm>
            <a:off x="5611367" y="3221735"/>
            <a:ext cx="1936750" cy="2732278"/>
          </a:xfrm>
          <a:prstGeom prst="rect">
            <a:avLst/>
          </a:prstGeom>
          <a:blipFill>
            <a:blip r:embed="rId1" cstate="print"/>
            <a:stretch>
              <a:fillRect/>
            </a:stretch>
          </a:blipFill>
        </p:spPr>
        <p:txBody>
          <a:bodyPr wrap="square" lIns="0" tIns="0" rIns="0" bIns="0" rtlCol="0"/>
          <a:lstStyle/>
          <a:p/>
        </p:txBody>
      </p:sp>
      <p:sp>
        <p:nvSpPr>
          <p:cNvPr id="13" name="object 13"/>
          <p:cNvSpPr/>
          <p:nvPr/>
        </p:nvSpPr>
        <p:spPr>
          <a:xfrm>
            <a:off x="1833626" y="3221735"/>
            <a:ext cx="1871218" cy="2742946"/>
          </a:xfrm>
          <a:prstGeom prst="rect">
            <a:avLst/>
          </a:prstGeom>
          <a:blipFill>
            <a:blip r:embed="rId2" cstate="print"/>
            <a:stretch>
              <a:fillRect/>
            </a:stretch>
          </a:blipFill>
        </p:spPr>
        <p:txBody>
          <a:bodyPr wrap="square" lIns="0" tIns="0" rIns="0" bIns="0" rtlCol="0"/>
          <a:lstStyle/>
          <a:p/>
        </p:txBody>
      </p:sp>
      <p:sp>
        <p:nvSpPr>
          <p:cNvPr id="14" name="object 14"/>
          <p:cNvSpPr txBox="1"/>
          <p:nvPr/>
        </p:nvSpPr>
        <p:spPr>
          <a:xfrm>
            <a:off x="7379969" y="4154075"/>
            <a:ext cx="1481455" cy="1640205"/>
          </a:xfrm>
          <a:prstGeom prst="rect">
            <a:avLst/>
          </a:prstGeom>
        </p:spPr>
        <p:txBody>
          <a:bodyPr vert="horz" wrap="square" lIns="0" tIns="10160" rIns="0" bIns="0" rtlCol="0">
            <a:spAutoFit/>
          </a:bodyPr>
          <a:lstStyle/>
          <a:p>
            <a:pPr marL="12700" marR="129540" indent="122555">
              <a:lnSpc>
                <a:spcPct val="142000"/>
              </a:lnSpc>
              <a:spcBef>
                <a:spcPts val="80"/>
              </a:spcBef>
            </a:pPr>
            <a:r>
              <a:rPr sz="1200" b="1" dirty="0">
                <a:solidFill>
                  <a:srgbClr val="7E7E7E"/>
                </a:solidFill>
                <a:latin typeface="微软雅黑" panose="020B0503020204020204" charset="-122"/>
                <a:cs typeface="微软雅黑" panose="020B0503020204020204" charset="-122"/>
              </a:rPr>
              <a:t>运维规则智能化 </a:t>
            </a:r>
            <a:r>
              <a:rPr sz="1000" spc="40" dirty="0">
                <a:solidFill>
                  <a:srgbClr val="585858"/>
                </a:solidFill>
                <a:latin typeface="微软雅黑" panose="020B0503020204020204" charset="-122"/>
                <a:cs typeface="微软雅黑" panose="020B0503020204020204" charset="-122"/>
              </a:rPr>
              <a:t>现</a:t>
            </a:r>
            <a:r>
              <a:rPr sz="1000" spc="50" dirty="0">
                <a:solidFill>
                  <a:srgbClr val="585858"/>
                </a:solidFill>
                <a:latin typeface="微软雅黑" panose="020B0503020204020204" charset="-122"/>
                <a:cs typeface="微软雅黑" panose="020B0503020204020204" charset="-122"/>
              </a:rPr>
              <a:t>行运维</a:t>
            </a:r>
            <a:r>
              <a:rPr sz="1000" spc="40" dirty="0">
                <a:solidFill>
                  <a:srgbClr val="585858"/>
                </a:solidFill>
                <a:latin typeface="微软雅黑" panose="020B0503020204020204" charset="-122"/>
                <a:cs typeface="微软雅黑" panose="020B0503020204020204" charset="-122"/>
              </a:rPr>
              <a:t>流</a:t>
            </a:r>
            <a:r>
              <a:rPr sz="1000" spc="50" dirty="0">
                <a:solidFill>
                  <a:srgbClr val="585858"/>
                </a:solidFill>
                <a:latin typeface="微软雅黑" panose="020B0503020204020204" charset="-122"/>
                <a:cs typeface="微软雅黑" panose="020B0503020204020204" charset="-122"/>
              </a:rPr>
              <a:t>程一直</a:t>
            </a:r>
            <a:r>
              <a:rPr sz="1000" spc="40" dirty="0">
                <a:solidFill>
                  <a:srgbClr val="585858"/>
                </a:solidFill>
                <a:latin typeface="微软雅黑" panose="020B0503020204020204" charset="-122"/>
                <a:cs typeface="微软雅黑" panose="020B0503020204020204" charset="-122"/>
              </a:rPr>
              <a:t>是</a:t>
            </a:r>
            <a:r>
              <a:rPr sz="1000" spc="-5" dirty="0">
                <a:solidFill>
                  <a:srgbClr val="585858"/>
                </a:solidFill>
                <a:latin typeface="微软雅黑" panose="020B0503020204020204" charset="-122"/>
                <a:cs typeface="微软雅黑" panose="020B0503020204020204" charset="-122"/>
              </a:rPr>
              <a:t>基 </a:t>
            </a:r>
            <a:r>
              <a:rPr sz="1000" spc="40" dirty="0">
                <a:solidFill>
                  <a:srgbClr val="585858"/>
                </a:solidFill>
                <a:latin typeface="微软雅黑" panose="020B0503020204020204" charset="-122"/>
                <a:cs typeface="微软雅黑" panose="020B0503020204020204" charset="-122"/>
              </a:rPr>
              <a:t>于</a:t>
            </a:r>
            <a:r>
              <a:rPr sz="1000" spc="50" dirty="0">
                <a:solidFill>
                  <a:srgbClr val="585858"/>
                </a:solidFill>
                <a:latin typeface="微软雅黑" panose="020B0503020204020204" charset="-122"/>
                <a:cs typeface="微软雅黑" panose="020B0503020204020204" charset="-122"/>
              </a:rPr>
              <a:t>固定的</a:t>
            </a:r>
            <a:r>
              <a:rPr sz="1000" spc="40" dirty="0">
                <a:solidFill>
                  <a:srgbClr val="585858"/>
                </a:solidFill>
                <a:latin typeface="微软雅黑" panose="020B0503020204020204" charset="-122"/>
                <a:cs typeface="微软雅黑" panose="020B0503020204020204" charset="-122"/>
              </a:rPr>
              <a:t>算</a:t>
            </a:r>
            <a:r>
              <a:rPr sz="1000" spc="50" dirty="0">
                <a:solidFill>
                  <a:srgbClr val="585858"/>
                </a:solidFill>
                <a:latin typeface="微软雅黑" panose="020B0503020204020204" charset="-122"/>
                <a:cs typeface="微软雅黑" panose="020B0503020204020204" charset="-122"/>
              </a:rPr>
              <a:t>法脚</a:t>
            </a:r>
            <a:r>
              <a:rPr sz="1000" spc="60" dirty="0">
                <a:solidFill>
                  <a:srgbClr val="585858"/>
                </a:solidFill>
                <a:latin typeface="微软雅黑" panose="020B0503020204020204" charset="-122"/>
                <a:cs typeface="微软雅黑" panose="020B0503020204020204" charset="-122"/>
              </a:rPr>
              <a:t>本</a:t>
            </a:r>
            <a:r>
              <a:rPr sz="1000" spc="45" dirty="0">
                <a:solidFill>
                  <a:srgbClr val="585858"/>
                </a:solidFill>
                <a:latin typeface="微软雅黑" panose="020B0503020204020204" charset="-122"/>
                <a:cs typeface="微软雅黑" panose="020B0503020204020204" charset="-122"/>
              </a:rPr>
              <a:t>，</a:t>
            </a:r>
            <a:r>
              <a:rPr sz="1000" dirty="0">
                <a:solidFill>
                  <a:srgbClr val="585858"/>
                </a:solidFill>
                <a:latin typeface="微软雅黑" panose="020B0503020204020204" charset="-122"/>
                <a:cs typeface="微软雅黑" panose="020B0503020204020204" charset="-122"/>
              </a:rPr>
              <a:t>AI</a:t>
            </a:r>
            <a:endParaRPr sz="1000">
              <a:latin typeface="微软雅黑" panose="020B0503020204020204" charset="-122"/>
              <a:cs typeface="微软雅黑" panose="020B0503020204020204" charset="-122"/>
            </a:endParaRPr>
          </a:p>
          <a:p>
            <a:pPr marL="12700" marR="5080">
              <a:lnSpc>
                <a:spcPct val="150000"/>
              </a:lnSpc>
            </a:pPr>
            <a:r>
              <a:rPr sz="1000" spc="90" dirty="0">
                <a:solidFill>
                  <a:srgbClr val="585858"/>
                </a:solidFill>
                <a:latin typeface="微软雅黑" panose="020B0503020204020204" charset="-122"/>
                <a:cs typeface="微软雅黑" panose="020B0503020204020204" charset="-122"/>
              </a:rPr>
              <a:t>与</a:t>
            </a:r>
            <a:r>
              <a:rPr sz="1000" spc="25" dirty="0">
                <a:solidFill>
                  <a:srgbClr val="585858"/>
                </a:solidFill>
                <a:latin typeface="微软雅黑" panose="020B0503020204020204" charset="-122"/>
                <a:cs typeface="微软雅黑" panose="020B0503020204020204" charset="-122"/>
              </a:rPr>
              <a:t>Ops</a:t>
            </a:r>
            <a:r>
              <a:rPr sz="1000" spc="90" dirty="0">
                <a:solidFill>
                  <a:srgbClr val="585858"/>
                </a:solidFill>
                <a:latin typeface="微软雅黑" panose="020B0503020204020204" charset="-122"/>
                <a:cs typeface="微软雅黑" panose="020B0503020204020204" charset="-122"/>
              </a:rPr>
              <a:t>的结合</a:t>
            </a:r>
            <a:r>
              <a:rPr sz="1000" spc="-5" dirty="0">
                <a:solidFill>
                  <a:srgbClr val="585858"/>
                </a:solidFill>
                <a:latin typeface="微软雅黑" panose="020B0503020204020204" charset="-122"/>
                <a:cs typeface="微软雅黑" panose="020B0503020204020204" charset="-122"/>
              </a:rPr>
              <a:t>（</a:t>
            </a:r>
            <a:r>
              <a:rPr sz="1000" spc="-254" dirty="0">
                <a:solidFill>
                  <a:srgbClr val="585858"/>
                </a:solidFill>
                <a:latin typeface="微软雅黑" panose="020B0503020204020204" charset="-122"/>
                <a:cs typeface="微软雅黑" panose="020B0503020204020204" charset="-122"/>
              </a:rPr>
              <a:t> </a:t>
            </a:r>
            <a:r>
              <a:rPr sz="1000" spc="10" dirty="0">
                <a:solidFill>
                  <a:srgbClr val="585858"/>
                </a:solidFill>
                <a:latin typeface="微软雅黑" panose="020B0503020204020204" charset="-122"/>
                <a:cs typeface="微软雅黑" panose="020B0503020204020204" charset="-122"/>
              </a:rPr>
              <a:t>AIOps）  </a:t>
            </a:r>
            <a:r>
              <a:rPr sz="1000" spc="40" dirty="0">
                <a:solidFill>
                  <a:srgbClr val="585858"/>
                </a:solidFill>
                <a:latin typeface="微软雅黑" panose="020B0503020204020204" charset="-122"/>
                <a:cs typeface="微软雅黑" panose="020B0503020204020204" charset="-122"/>
              </a:rPr>
              <a:t>致</a:t>
            </a:r>
            <a:r>
              <a:rPr sz="1000" spc="50" dirty="0">
                <a:solidFill>
                  <a:srgbClr val="585858"/>
                </a:solidFill>
                <a:latin typeface="微软雅黑" panose="020B0503020204020204" charset="-122"/>
                <a:cs typeface="微软雅黑" panose="020B0503020204020204" charset="-122"/>
              </a:rPr>
              <a:t>力于采</a:t>
            </a:r>
            <a:r>
              <a:rPr sz="1000" spc="40" dirty="0">
                <a:solidFill>
                  <a:srgbClr val="585858"/>
                </a:solidFill>
                <a:latin typeface="微软雅黑" panose="020B0503020204020204" charset="-122"/>
                <a:cs typeface="微软雅黑" panose="020B0503020204020204" charset="-122"/>
              </a:rPr>
              <a:t>用</a:t>
            </a:r>
            <a:r>
              <a:rPr sz="1000" spc="50" dirty="0">
                <a:solidFill>
                  <a:srgbClr val="585858"/>
                </a:solidFill>
                <a:latin typeface="微软雅黑" panose="020B0503020204020204" charset="-122"/>
                <a:cs typeface="微软雅黑" panose="020B0503020204020204" charset="-122"/>
              </a:rPr>
              <a:t>机器学</a:t>
            </a:r>
            <a:r>
              <a:rPr sz="1000" spc="40" dirty="0">
                <a:solidFill>
                  <a:srgbClr val="585858"/>
                </a:solidFill>
                <a:latin typeface="微软雅黑" panose="020B0503020204020204" charset="-122"/>
                <a:cs typeface="微软雅黑" panose="020B0503020204020204" charset="-122"/>
              </a:rPr>
              <a:t>习</a:t>
            </a:r>
            <a:r>
              <a:rPr sz="1000" spc="-5" dirty="0">
                <a:solidFill>
                  <a:srgbClr val="585858"/>
                </a:solidFill>
                <a:latin typeface="微软雅黑" panose="020B0503020204020204" charset="-122"/>
                <a:cs typeface="微软雅黑" panose="020B0503020204020204" charset="-122"/>
              </a:rPr>
              <a:t>等 </a:t>
            </a:r>
            <a:r>
              <a:rPr sz="1000" spc="40" dirty="0">
                <a:solidFill>
                  <a:srgbClr val="585858"/>
                </a:solidFill>
                <a:latin typeface="微软雅黑" panose="020B0503020204020204" charset="-122"/>
                <a:cs typeface="微软雅黑" panose="020B0503020204020204" charset="-122"/>
              </a:rPr>
              <a:t>算法动态</a:t>
            </a:r>
            <a:r>
              <a:rPr sz="1000" spc="50" dirty="0">
                <a:solidFill>
                  <a:srgbClr val="585858"/>
                </a:solidFill>
                <a:latin typeface="微软雅黑" panose="020B0503020204020204" charset="-122"/>
                <a:cs typeface="微软雅黑" panose="020B0503020204020204" charset="-122"/>
              </a:rPr>
              <a:t>优</a:t>
            </a:r>
            <a:r>
              <a:rPr sz="1000" spc="40" dirty="0">
                <a:solidFill>
                  <a:srgbClr val="585858"/>
                </a:solidFill>
                <a:latin typeface="微软雅黑" panose="020B0503020204020204" charset="-122"/>
                <a:cs typeface="微软雅黑" panose="020B0503020204020204" charset="-122"/>
              </a:rPr>
              <a:t>化运</a:t>
            </a:r>
            <a:r>
              <a:rPr sz="1000" spc="50" dirty="0">
                <a:solidFill>
                  <a:srgbClr val="585858"/>
                </a:solidFill>
                <a:latin typeface="微软雅黑" panose="020B0503020204020204" charset="-122"/>
                <a:cs typeface="微软雅黑" panose="020B0503020204020204" charset="-122"/>
              </a:rPr>
              <a:t>维</a:t>
            </a:r>
            <a:r>
              <a:rPr sz="1000" spc="40" dirty="0">
                <a:solidFill>
                  <a:srgbClr val="585858"/>
                </a:solidFill>
                <a:latin typeface="微软雅黑" panose="020B0503020204020204" charset="-122"/>
                <a:cs typeface="微软雅黑" panose="020B0503020204020204" charset="-122"/>
              </a:rPr>
              <a:t>规</a:t>
            </a:r>
            <a:r>
              <a:rPr sz="1000" spc="55" dirty="0">
                <a:solidFill>
                  <a:srgbClr val="585858"/>
                </a:solidFill>
                <a:latin typeface="微软雅黑" panose="020B0503020204020204" charset="-122"/>
                <a:cs typeface="微软雅黑" panose="020B0503020204020204" charset="-122"/>
              </a:rPr>
              <a:t>则</a:t>
            </a:r>
            <a:r>
              <a:rPr sz="1000" spc="-5" dirty="0">
                <a:solidFill>
                  <a:srgbClr val="585858"/>
                </a:solidFill>
                <a:latin typeface="微软雅黑" panose="020B0503020204020204" charset="-122"/>
                <a:cs typeface="微软雅黑" panose="020B0503020204020204" charset="-122"/>
              </a:rPr>
              <a:t>， 提高运维效率和准确性</a:t>
            </a:r>
            <a:endParaRPr sz="1000">
              <a:latin typeface="微软雅黑" panose="020B0503020204020204" charset="-122"/>
              <a:cs typeface="微软雅黑" panose="020B0503020204020204" charset="-122"/>
            </a:endParaRPr>
          </a:p>
        </p:txBody>
      </p:sp>
      <p:sp>
        <p:nvSpPr>
          <p:cNvPr id="15" name="object 15"/>
          <p:cNvSpPr txBox="1"/>
          <p:nvPr/>
        </p:nvSpPr>
        <p:spPr>
          <a:xfrm>
            <a:off x="3252978" y="5295235"/>
            <a:ext cx="1383665" cy="967740"/>
          </a:xfrm>
          <a:prstGeom prst="rect">
            <a:avLst/>
          </a:prstGeom>
        </p:spPr>
        <p:txBody>
          <a:bodyPr vert="horz" wrap="square" lIns="0" tIns="94615" rIns="0" bIns="0" rtlCol="0">
            <a:spAutoFit/>
          </a:bodyPr>
          <a:lstStyle/>
          <a:p>
            <a:pPr marL="121285">
              <a:lnSpc>
                <a:spcPct val="100000"/>
              </a:lnSpc>
              <a:spcBef>
                <a:spcPts val="745"/>
              </a:spcBef>
            </a:pPr>
            <a:r>
              <a:rPr sz="1200" b="1" dirty="0">
                <a:solidFill>
                  <a:srgbClr val="7E7E7E"/>
                </a:solidFill>
                <a:latin typeface="微软雅黑" panose="020B0503020204020204" charset="-122"/>
                <a:cs typeface="微软雅黑" panose="020B0503020204020204" charset="-122"/>
              </a:rPr>
              <a:t>研发流程精简化</a:t>
            </a:r>
            <a:endParaRPr sz="1200">
              <a:latin typeface="微软雅黑" panose="020B0503020204020204" charset="-122"/>
              <a:cs typeface="微软雅黑" panose="020B0503020204020204" charset="-122"/>
            </a:endParaRPr>
          </a:p>
          <a:p>
            <a:pPr marL="12700" marR="5080" algn="just">
              <a:lnSpc>
                <a:spcPts val="1800"/>
              </a:lnSpc>
              <a:spcBef>
                <a:spcPts val="95"/>
              </a:spcBef>
            </a:pPr>
            <a:r>
              <a:rPr sz="1000" spc="65" dirty="0">
                <a:solidFill>
                  <a:srgbClr val="585858"/>
                </a:solidFill>
                <a:latin typeface="微软雅黑" panose="020B0503020204020204" charset="-122"/>
                <a:cs typeface="微软雅黑" panose="020B0503020204020204" charset="-122"/>
              </a:rPr>
              <a:t>通过</a:t>
            </a:r>
            <a:r>
              <a:rPr sz="1000" dirty="0">
                <a:solidFill>
                  <a:srgbClr val="585858"/>
                </a:solidFill>
                <a:latin typeface="微软雅黑" panose="020B0503020204020204" charset="-122"/>
                <a:cs typeface="微软雅黑" panose="020B0503020204020204" charset="-122"/>
              </a:rPr>
              <a:t>A</a:t>
            </a:r>
            <a:r>
              <a:rPr sz="1000" spc="60" dirty="0">
                <a:solidFill>
                  <a:srgbClr val="585858"/>
                </a:solidFill>
                <a:latin typeface="微软雅黑" panose="020B0503020204020204" charset="-122"/>
                <a:cs typeface="微软雅黑" panose="020B0503020204020204" charset="-122"/>
              </a:rPr>
              <a:t>I</a:t>
            </a:r>
            <a:r>
              <a:rPr sz="1000" spc="65" dirty="0">
                <a:solidFill>
                  <a:srgbClr val="585858"/>
                </a:solidFill>
                <a:latin typeface="微软雅黑" panose="020B0503020204020204" charset="-122"/>
                <a:cs typeface="微软雅黑" panose="020B0503020204020204" charset="-122"/>
              </a:rPr>
              <a:t>模型</a:t>
            </a:r>
            <a:r>
              <a:rPr sz="1000" spc="75" dirty="0">
                <a:solidFill>
                  <a:srgbClr val="585858"/>
                </a:solidFill>
                <a:latin typeface="微软雅黑" panose="020B0503020204020204" charset="-122"/>
                <a:cs typeface="微软雅黑" panose="020B0503020204020204" charset="-122"/>
              </a:rPr>
              <a:t>训</a:t>
            </a:r>
            <a:r>
              <a:rPr sz="1000" spc="65" dirty="0">
                <a:solidFill>
                  <a:srgbClr val="585858"/>
                </a:solidFill>
                <a:latin typeface="微软雅黑" panose="020B0503020204020204" charset="-122"/>
                <a:cs typeface="微软雅黑" panose="020B0503020204020204" charset="-122"/>
              </a:rPr>
              <a:t>练实现</a:t>
            </a:r>
            <a:r>
              <a:rPr sz="1000" spc="-5" dirty="0">
                <a:solidFill>
                  <a:srgbClr val="585858"/>
                </a:solidFill>
                <a:latin typeface="微软雅黑" panose="020B0503020204020204" charset="-122"/>
                <a:cs typeface="微软雅黑" panose="020B0503020204020204" charset="-122"/>
              </a:rPr>
              <a:t>交 </a:t>
            </a:r>
            <a:r>
              <a:rPr sz="1000" spc="65" dirty="0">
                <a:solidFill>
                  <a:srgbClr val="585858"/>
                </a:solidFill>
                <a:latin typeface="微软雅黑" panose="020B0503020204020204" charset="-122"/>
                <a:cs typeface="微软雅黑" panose="020B0503020204020204" charset="-122"/>
              </a:rPr>
              <a:t>付方案的简</a:t>
            </a:r>
            <a:r>
              <a:rPr sz="1000" spc="75" dirty="0">
                <a:solidFill>
                  <a:srgbClr val="585858"/>
                </a:solidFill>
                <a:latin typeface="微软雅黑" panose="020B0503020204020204" charset="-122"/>
                <a:cs typeface="微软雅黑" panose="020B0503020204020204" charset="-122"/>
              </a:rPr>
              <a:t>化</a:t>
            </a:r>
            <a:r>
              <a:rPr sz="1000" spc="65" dirty="0">
                <a:solidFill>
                  <a:srgbClr val="585858"/>
                </a:solidFill>
                <a:latin typeface="微软雅黑" panose="020B0503020204020204" charset="-122"/>
                <a:cs typeface="微软雅黑" panose="020B0503020204020204" charset="-122"/>
              </a:rPr>
              <a:t>，而不仅 </a:t>
            </a:r>
            <a:r>
              <a:rPr sz="1000" spc="-5" dirty="0">
                <a:solidFill>
                  <a:srgbClr val="585858"/>
                </a:solidFill>
                <a:latin typeface="微软雅黑" panose="020B0503020204020204" charset="-122"/>
                <a:cs typeface="微软雅黑" panose="020B0503020204020204" charset="-122"/>
              </a:rPr>
              <a:t>仅是将现有方案自动化</a:t>
            </a:r>
            <a:endParaRPr sz="1000">
              <a:latin typeface="微软雅黑" panose="020B0503020204020204" charset="-122"/>
              <a:cs typeface="微软雅黑" panose="020B0503020204020204" charset="-122"/>
            </a:endParaRPr>
          </a:p>
        </p:txBody>
      </p:sp>
      <p:sp>
        <p:nvSpPr>
          <p:cNvPr id="16" name="object 16"/>
          <p:cNvSpPr txBox="1"/>
          <p:nvPr/>
        </p:nvSpPr>
        <p:spPr>
          <a:xfrm>
            <a:off x="4789678" y="5294592"/>
            <a:ext cx="1266190" cy="1188720"/>
          </a:xfrm>
          <a:prstGeom prst="rect">
            <a:avLst/>
          </a:prstGeom>
        </p:spPr>
        <p:txBody>
          <a:bodyPr vert="horz" wrap="square" lIns="0" tIns="7620" rIns="0" bIns="0" rtlCol="0">
            <a:spAutoFit/>
          </a:bodyPr>
          <a:lstStyle/>
          <a:p>
            <a:pPr marL="12700" marR="5080" indent="76835">
              <a:lnSpc>
                <a:spcPct val="145000"/>
              </a:lnSpc>
              <a:spcBef>
                <a:spcPts val="60"/>
              </a:spcBef>
            </a:pPr>
            <a:r>
              <a:rPr sz="1200" b="1" dirty="0">
                <a:solidFill>
                  <a:srgbClr val="7E7E7E"/>
                </a:solidFill>
                <a:latin typeface="微软雅黑" panose="020B0503020204020204" charset="-122"/>
                <a:cs typeface="微软雅黑" panose="020B0503020204020204" charset="-122"/>
              </a:rPr>
              <a:t>问题解决高效化 </a:t>
            </a:r>
            <a:r>
              <a:rPr sz="1000" spc="125" dirty="0">
                <a:solidFill>
                  <a:srgbClr val="585858"/>
                </a:solidFill>
                <a:latin typeface="微软雅黑" panose="020B0503020204020204" charset="-122"/>
                <a:cs typeface="微软雅黑" panose="020B0503020204020204" charset="-122"/>
              </a:rPr>
              <a:t>采</a:t>
            </a:r>
            <a:r>
              <a:rPr sz="1000" spc="120" dirty="0">
                <a:solidFill>
                  <a:srgbClr val="585858"/>
                </a:solidFill>
                <a:latin typeface="微软雅黑" panose="020B0503020204020204" charset="-122"/>
                <a:cs typeface="微软雅黑" panose="020B0503020204020204" charset="-122"/>
              </a:rPr>
              <a:t>用</a:t>
            </a:r>
            <a:r>
              <a:rPr sz="1000" spc="-5" dirty="0">
                <a:solidFill>
                  <a:srgbClr val="585858"/>
                </a:solidFill>
                <a:latin typeface="微软雅黑" panose="020B0503020204020204" charset="-122"/>
                <a:cs typeface="微软雅黑" panose="020B0503020204020204" charset="-122"/>
              </a:rPr>
              <a:t>AI+</a:t>
            </a:r>
            <a:r>
              <a:rPr sz="1000" spc="-225" dirty="0">
                <a:solidFill>
                  <a:srgbClr val="585858"/>
                </a:solidFill>
                <a:latin typeface="微软雅黑" panose="020B0503020204020204" charset="-122"/>
                <a:cs typeface="微软雅黑" panose="020B0503020204020204" charset="-122"/>
              </a:rPr>
              <a:t> </a:t>
            </a:r>
            <a:r>
              <a:rPr sz="1000" spc="125" dirty="0">
                <a:solidFill>
                  <a:srgbClr val="585858"/>
                </a:solidFill>
                <a:latin typeface="微软雅黑" panose="020B0503020204020204" charset="-122"/>
                <a:cs typeface="微软雅黑" panose="020B0503020204020204" charset="-122"/>
              </a:rPr>
              <a:t>算法更高效 </a:t>
            </a:r>
            <a:r>
              <a:rPr sz="1000" spc="75" dirty="0">
                <a:solidFill>
                  <a:srgbClr val="585858"/>
                </a:solidFill>
                <a:latin typeface="微软雅黑" panose="020B0503020204020204" charset="-122"/>
                <a:cs typeface="微软雅黑" panose="020B0503020204020204" charset="-122"/>
              </a:rPr>
              <a:t>地进行问题识别和预 防，为用户提供更好</a:t>
            </a:r>
            <a:endParaRPr sz="1000">
              <a:latin typeface="微软雅黑" panose="020B0503020204020204" charset="-122"/>
              <a:cs typeface="微软雅黑" panose="020B0503020204020204" charset="-122"/>
            </a:endParaRPr>
          </a:p>
          <a:p>
            <a:pPr marL="12700">
              <a:lnSpc>
                <a:spcPct val="100000"/>
              </a:lnSpc>
              <a:spcBef>
                <a:spcPts val="600"/>
              </a:spcBef>
            </a:pPr>
            <a:r>
              <a:rPr sz="1000" spc="-5" dirty="0">
                <a:solidFill>
                  <a:srgbClr val="585858"/>
                </a:solidFill>
                <a:latin typeface="微软雅黑" panose="020B0503020204020204" charset="-122"/>
                <a:cs typeface="微软雅黑" panose="020B0503020204020204" charset="-122"/>
              </a:rPr>
              <a:t>的运维效果和体验</a:t>
            </a:r>
            <a:endParaRPr sz="1000">
              <a:latin typeface="微软雅黑" panose="020B0503020204020204" charset="-122"/>
              <a:cs typeface="微软雅黑" panose="020B0503020204020204" charset="-122"/>
            </a:endParaRPr>
          </a:p>
        </p:txBody>
      </p:sp>
      <p:sp>
        <p:nvSpPr>
          <p:cNvPr id="17" name="object 17"/>
          <p:cNvSpPr/>
          <p:nvPr/>
        </p:nvSpPr>
        <p:spPr>
          <a:xfrm>
            <a:off x="4274820" y="4158996"/>
            <a:ext cx="774700" cy="760730"/>
          </a:xfrm>
          <a:custGeom>
            <a:avLst/>
            <a:gdLst/>
            <a:ahLst/>
            <a:cxnLst/>
            <a:rect l="l" t="t" r="r" b="b"/>
            <a:pathLst>
              <a:path w="774700" h="760729">
                <a:moveTo>
                  <a:pt x="387095" y="0"/>
                </a:moveTo>
                <a:lnTo>
                  <a:pt x="338548" y="2961"/>
                </a:lnTo>
                <a:lnTo>
                  <a:pt x="291798" y="11609"/>
                </a:lnTo>
                <a:lnTo>
                  <a:pt x="247207" y="25587"/>
                </a:lnTo>
                <a:lnTo>
                  <a:pt x="205140" y="44539"/>
                </a:lnTo>
                <a:lnTo>
                  <a:pt x="165959" y="68110"/>
                </a:lnTo>
                <a:lnTo>
                  <a:pt x="130028" y="95943"/>
                </a:lnTo>
                <a:lnTo>
                  <a:pt x="97710" y="127683"/>
                </a:lnTo>
                <a:lnTo>
                  <a:pt x="69367" y="162974"/>
                </a:lnTo>
                <a:lnTo>
                  <a:pt x="45363" y="201460"/>
                </a:lnTo>
                <a:lnTo>
                  <a:pt x="26061" y="242785"/>
                </a:lnTo>
                <a:lnTo>
                  <a:pt x="11825" y="286594"/>
                </a:lnTo>
                <a:lnTo>
                  <a:pt x="3016" y="332530"/>
                </a:lnTo>
                <a:lnTo>
                  <a:pt x="0" y="380237"/>
                </a:lnTo>
                <a:lnTo>
                  <a:pt x="3016" y="427945"/>
                </a:lnTo>
                <a:lnTo>
                  <a:pt x="11825" y="473881"/>
                </a:lnTo>
                <a:lnTo>
                  <a:pt x="26061" y="517690"/>
                </a:lnTo>
                <a:lnTo>
                  <a:pt x="45363" y="559015"/>
                </a:lnTo>
                <a:lnTo>
                  <a:pt x="69367" y="597501"/>
                </a:lnTo>
                <a:lnTo>
                  <a:pt x="97710" y="632792"/>
                </a:lnTo>
                <a:lnTo>
                  <a:pt x="130028" y="664532"/>
                </a:lnTo>
                <a:lnTo>
                  <a:pt x="165959" y="692365"/>
                </a:lnTo>
                <a:lnTo>
                  <a:pt x="205140" y="715936"/>
                </a:lnTo>
                <a:lnTo>
                  <a:pt x="247207" y="734888"/>
                </a:lnTo>
                <a:lnTo>
                  <a:pt x="291798" y="748866"/>
                </a:lnTo>
                <a:lnTo>
                  <a:pt x="338548" y="757514"/>
                </a:lnTo>
                <a:lnTo>
                  <a:pt x="387095" y="760476"/>
                </a:lnTo>
                <a:lnTo>
                  <a:pt x="435643" y="757514"/>
                </a:lnTo>
                <a:lnTo>
                  <a:pt x="482393" y="748866"/>
                </a:lnTo>
                <a:lnTo>
                  <a:pt x="526984" y="734888"/>
                </a:lnTo>
                <a:lnTo>
                  <a:pt x="569051" y="715936"/>
                </a:lnTo>
                <a:lnTo>
                  <a:pt x="608232" y="692365"/>
                </a:lnTo>
                <a:lnTo>
                  <a:pt x="644163" y="664532"/>
                </a:lnTo>
                <a:lnTo>
                  <a:pt x="676481" y="632792"/>
                </a:lnTo>
                <a:lnTo>
                  <a:pt x="704824" y="597501"/>
                </a:lnTo>
                <a:lnTo>
                  <a:pt x="728828" y="559015"/>
                </a:lnTo>
                <a:lnTo>
                  <a:pt x="748130" y="517690"/>
                </a:lnTo>
                <a:lnTo>
                  <a:pt x="762366" y="473881"/>
                </a:lnTo>
                <a:lnTo>
                  <a:pt x="771175" y="427945"/>
                </a:lnTo>
                <a:lnTo>
                  <a:pt x="774191" y="380237"/>
                </a:lnTo>
                <a:lnTo>
                  <a:pt x="771175" y="332530"/>
                </a:lnTo>
                <a:lnTo>
                  <a:pt x="762366" y="286594"/>
                </a:lnTo>
                <a:lnTo>
                  <a:pt x="748130" y="242785"/>
                </a:lnTo>
                <a:lnTo>
                  <a:pt x="728828" y="201460"/>
                </a:lnTo>
                <a:lnTo>
                  <a:pt x="704824" y="162974"/>
                </a:lnTo>
                <a:lnTo>
                  <a:pt x="676481" y="127683"/>
                </a:lnTo>
                <a:lnTo>
                  <a:pt x="644163" y="95943"/>
                </a:lnTo>
                <a:lnTo>
                  <a:pt x="608232" y="68110"/>
                </a:lnTo>
                <a:lnTo>
                  <a:pt x="569051" y="44539"/>
                </a:lnTo>
                <a:lnTo>
                  <a:pt x="526984" y="25587"/>
                </a:lnTo>
                <a:lnTo>
                  <a:pt x="482393" y="11609"/>
                </a:lnTo>
                <a:lnTo>
                  <a:pt x="435643" y="2961"/>
                </a:lnTo>
                <a:lnTo>
                  <a:pt x="387095" y="0"/>
                </a:lnTo>
                <a:close/>
              </a:path>
            </a:pathLst>
          </a:custGeom>
          <a:solidFill>
            <a:srgbClr val="B1D234"/>
          </a:solidFill>
        </p:spPr>
        <p:txBody>
          <a:bodyPr wrap="square" lIns="0" tIns="0" rIns="0" bIns="0" rtlCol="0"/>
          <a:lstStyle/>
          <a:p/>
        </p:txBody>
      </p:sp>
      <p:sp>
        <p:nvSpPr>
          <p:cNvPr id="18" name="object 18"/>
          <p:cNvSpPr/>
          <p:nvPr/>
        </p:nvSpPr>
        <p:spPr>
          <a:xfrm>
            <a:off x="4128912" y="3878579"/>
            <a:ext cx="533400" cy="304165"/>
          </a:xfrm>
          <a:custGeom>
            <a:avLst/>
            <a:gdLst/>
            <a:ahLst/>
            <a:cxnLst/>
            <a:rect l="l" t="t" r="r" b="b"/>
            <a:pathLst>
              <a:path w="533400" h="304164">
                <a:moveTo>
                  <a:pt x="496046" y="0"/>
                </a:moveTo>
                <a:lnTo>
                  <a:pt x="442361" y="5102"/>
                </a:lnTo>
                <a:lnTo>
                  <a:pt x="390089" y="14203"/>
                </a:lnTo>
                <a:lnTo>
                  <a:pt x="339370" y="27139"/>
                </a:lnTo>
                <a:lnTo>
                  <a:pt x="290347" y="43746"/>
                </a:lnTo>
                <a:lnTo>
                  <a:pt x="243159" y="63862"/>
                </a:lnTo>
                <a:lnTo>
                  <a:pt x="197947" y="87321"/>
                </a:lnTo>
                <a:lnTo>
                  <a:pt x="154852" y="113960"/>
                </a:lnTo>
                <a:lnTo>
                  <a:pt x="114015" y="143617"/>
                </a:lnTo>
                <a:lnTo>
                  <a:pt x="75577" y="176125"/>
                </a:lnTo>
                <a:lnTo>
                  <a:pt x="39679" y="211323"/>
                </a:lnTo>
                <a:lnTo>
                  <a:pt x="6461" y="249047"/>
                </a:lnTo>
                <a:lnTo>
                  <a:pt x="0" y="276002"/>
                </a:lnTo>
                <a:lnTo>
                  <a:pt x="4800" y="288051"/>
                </a:lnTo>
                <a:lnTo>
                  <a:pt x="14970" y="296672"/>
                </a:lnTo>
                <a:lnTo>
                  <a:pt x="14970" y="299466"/>
                </a:lnTo>
                <a:lnTo>
                  <a:pt x="27664" y="303657"/>
                </a:lnTo>
                <a:lnTo>
                  <a:pt x="39846" y="303657"/>
                </a:lnTo>
                <a:lnTo>
                  <a:pt x="50956" y="299466"/>
                </a:lnTo>
                <a:lnTo>
                  <a:pt x="60436" y="291084"/>
                </a:lnTo>
                <a:lnTo>
                  <a:pt x="93559" y="253823"/>
                </a:lnTo>
                <a:lnTo>
                  <a:pt x="129560" y="219420"/>
                </a:lnTo>
                <a:lnTo>
                  <a:pt x="168253" y="188042"/>
                </a:lnTo>
                <a:lnTo>
                  <a:pt x="209450" y="159857"/>
                </a:lnTo>
                <a:lnTo>
                  <a:pt x="252968" y="135032"/>
                </a:lnTo>
                <a:lnTo>
                  <a:pt x="298619" y="113736"/>
                </a:lnTo>
                <a:lnTo>
                  <a:pt x="346217" y="96135"/>
                </a:lnTo>
                <a:lnTo>
                  <a:pt x="395577" y="82397"/>
                </a:lnTo>
                <a:lnTo>
                  <a:pt x="446514" y="72690"/>
                </a:lnTo>
                <a:lnTo>
                  <a:pt x="498840" y="67183"/>
                </a:lnTo>
                <a:lnTo>
                  <a:pt x="512589" y="64692"/>
                </a:lnTo>
                <a:lnTo>
                  <a:pt x="523398" y="57737"/>
                </a:lnTo>
                <a:lnTo>
                  <a:pt x="530469" y="47091"/>
                </a:lnTo>
                <a:lnTo>
                  <a:pt x="533003" y="33528"/>
                </a:lnTo>
                <a:lnTo>
                  <a:pt x="530032" y="20038"/>
                </a:lnTo>
                <a:lnTo>
                  <a:pt x="522001" y="9429"/>
                </a:lnTo>
                <a:lnTo>
                  <a:pt x="510232" y="2488"/>
                </a:lnTo>
                <a:lnTo>
                  <a:pt x="496046" y="0"/>
                </a:lnTo>
                <a:close/>
              </a:path>
            </a:pathLst>
          </a:custGeom>
          <a:solidFill>
            <a:srgbClr val="DFECAD"/>
          </a:solidFill>
        </p:spPr>
        <p:txBody>
          <a:bodyPr wrap="square" lIns="0" tIns="0" rIns="0" bIns="0" rtlCol="0"/>
          <a:lstStyle/>
          <a:p/>
        </p:txBody>
      </p:sp>
      <p:sp>
        <p:nvSpPr>
          <p:cNvPr id="19" name="object 19"/>
          <p:cNvSpPr/>
          <p:nvPr/>
        </p:nvSpPr>
        <p:spPr>
          <a:xfrm>
            <a:off x="4709159" y="3885946"/>
            <a:ext cx="623570" cy="946150"/>
          </a:xfrm>
          <a:custGeom>
            <a:avLst/>
            <a:gdLst/>
            <a:ahLst/>
            <a:cxnLst/>
            <a:rect l="l" t="t" r="r" b="b"/>
            <a:pathLst>
              <a:path w="623570" h="946150">
                <a:moveTo>
                  <a:pt x="36956" y="0"/>
                </a:moveTo>
                <a:lnTo>
                  <a:pt x="22770" y="1309"/>
                </a:lnTo>
                <a:lnTo>
                  <a:pt x="11001" y="8381"/>
                </a:lnTo>
                <a:lnTo>
                  <a:pt x="2970" y="19645"/>
                </a:lnTo>
                <a:lnTo>
                  <a:pt x="0" y="33527"/>
                </a:lnTo>
                <a:lnTo>
                  <a:pt x="2051" y="45446"/>
                </a:lnTo>
                <a:lnTo>
                  <a:pt x="7842" y="55530"/>
                </a:lnTo>
                <a:lnTo>
                  <a:pt x="16823" y="62995"/>
                </a:lnTo>
                <a:lnTo>
                  <a:pt x="28448" y="67055"/>
                </a:lnTo>
                <a:lnTo>
                  <a:pt x="77152" y="75048"/>
                </a:lnTo>
                <a:lnTo>
                  <a:pt x="124473" y="86809"/>
                </a:lnTo>
                <a:lnTo>
                  <a:pt x="170241" y="102175"/>
                </a:lnTo>
                <a:lnTo>
                  <a:pt x="214287" y="120981"/>
                </a:lnTo>
                <a:lnTo>
                  <a:pt x="256440" y="143064"/>
                </a:lnTo>
                <a:lnTo>
                  <a:pt x="296530" y="168260"/>
                </a:lnTo>
                <a:lnTo>
                  <a:pt x="334389" y="196406"/>
                </a:lnTo>
                <a:lnTo>
                  <a:pt x="369846" y="227337"/>
                </a:lnTo>
                <a:lnTo>
                  <a:pt x="402732" y="260889"/>
                </a:lnTo>
                <a:lnTo>
                  <a:pt x="432877" y="296899"/>
                </a:lnTo>
                <a:lnTo>
                  <a:pt x="460111" y="335203"/>
                </a:lnTo>
                <a:lnTo>
                  <a:pt x="484265" y="375637"/>
                </a:lnTo>
                <a:lnTo>
                  <a:pt x="505168" y="418037"/>
                </a:lnTo>
                <a:lnTo>
                  <a:pt x="522651" y="462240"/>
                </a:lnTo>
                <a:lnTo>
                  <a:pt x="536545" y="508081"/>
                </a:lnTo>
                <a:lnTo>
                  <a:pt x="546679" y="555396"/>
                </a:lnTo>
                <a:lnTo>
                  <a:pt x="552883" y="604022"/>
                </a:lnTo>
                <a:lnTo>
                  <a:pt x="554989" y="653795"/>
                </a:lnTo>
                <a:lnTo>
                  <a:pt x="552620" y="705384"/>
                </a:lnTo>
                <a:lnTo>
                  <a:pt x="545606" y="756034"/>
                </a:lnTo>
                <a:lnTo>
                  <a:pt x="534086" y="805476"/>
                </a:lnTo>
                <a:lnTo>
                  <a:pt x="518202" y="853444"/>
                </a:lnTo>
                <a:lnTo>
                  <a:pt x="498093" y="899667"/>
                </a:lnTo>
                <a:lnTo>
                  <a:pt x="495861" y="910494"/>
                </a:lnTo>
                <a:lnTo>
                  <a:pt x="523503" y="945681"/>
                </a:lnTo>
                <a:lnTo>
                  <a:pt x="538305" y="945769"/>
                </a:lnTo>
                <a:lnTo>
                  <a:pt x="551511" y="939569"/>
                </a:lnTo>
                <a:lnTo>
                  <a:pt x="579189" y="885012"/>
                </a:lnTo>
                <a:lnTo>
                  <a:pt x="594661" y="841097"/>
                </a:lnTo>
                <a:lnTo>
                  <a:pt x="606964" y="795940"/>
                </a:lnTo>
                <a:lnTo>
                  <a:pt x="615945" y="749619"/>
                </a:lnTo>
                <a:lnTo>
                  <a:pt x="621447" y="702212"/>
                </a:lnTo>
                <a:lnTo>
                  <a:pt x="623315" y="653795"/>
                </a:lnTo>
                <a:lnTo>
                  <a:pt x="621593" y="606317"/>
                </a:lnTo>
                <a:lnTo>
                  <a:pt x="616503" y="559750"/>
                </a:lnTo>
                <a:lnTo>
                  <a:pt x="608163" y="514210"/>
                </a:lnTo>
                <a:lnTo>
                  <a:pt x="596693" y="469810"/>
                </a:lnTo>
                <a:lnTo>
                  <a:pt x="582209" y="426664"/>
                </a:lnTo>
                <a:lnTo>
                  <a:pt x="564830" y="384887"/>
                </a:lnTo>
                <a:lnTo>
                  <a:pt x="544674" y="344593"/>
                </a:lnTo>
                <a:lnTo>
                  <a:pt x="521859" y="305895"/>
                </a:lnTo>
                <a:lnTo>
                  <a:pt x="496502" y="268908"/>
                </a:lnTo>
                <a:lnTo>
                  <a:pt x="468723" y="233745"/>
                </a:lnTo>
                <a:lnTo>
                  <a:pt x="438638" y="200521"/>
                </a:lnTo>
                <a:lnTo>
                  <a:pt x="406365" y="169350"/>
                </a:lnTo>
                <a:lnTo>
                  <a:pt x="372024" y="140346"/>
                </a:lnTo>
                <a:lnTo>
                  <a:pt x="335731" y="113622"/>
                </a:lnTo>
                <a:lnTo>
                  <a:pt x="297605" y="89293"/>
                </a:lnTo>
                <a:lnTo>
                  <a:pt x="257764" y="67474"/>
                </a:lnTo>
                <a:lnTo>
                  <a:pt x="216325" y="48277"/>
                </a:lnTo>
                <a:lnTo>
                  <a:pt x="173407" y="31817"/>
                </a:lnTo>
                <a:lnTo>
                  <a:pt x="129127" y="18208"/>
                </a:lnTo>
                <a:lnTo>
                  <a:pt x="83605" y="7564"/>
                </a:lnTo>
                <a:lnTo>
                  <a:pt x="36956" y="0"/>
                </a:lnTo>
                <a:close/>
              </a:path>
            </a:pathLst>
          </a:custGeom>
          <a:solidFill>
            <a:srgbClr val="B1D234"/>
          </a:solidFill>
        </p:spPr>
        <p:txBody>
          <a:bodyPr wrap="square" lIns="0" tIns="0" rIns="0" bIns="0" rtlCol="0"/>
          <a:lstStyle/>
          <a:p/>
        </p:txBody>
      </p:sp>
      <p:sp>
        <p:nvSpPr>
          <p:cNvPr id="20" name="object 20"/>
          <p:cNvSpPr/>
          <p:nvPr/>
        </p:nvSpPr>
        <p:spPr>
          <a:xfrm>
            <a:off x="3989578" y="4202854"/>
            <a:ext cx="1235075" cy="996315"/>
          </a:xfrm>
          <a:custGeom>
            <a:avLst/>
            <a:gdLst/>
            <a:ahLst/>
            <a:cxnLst/>
            <a:rect l="l" t="t" r="r" b="b"/>
            <a:pathLst>
              <a:path w="1235075" h="996314">
                <a:moveTo>
                  <a:pt x="117931" y="0"/>
                </a:moveTo>
                <a:lnTo>
                  <a:pt x="82676" y="15323"/>
                </a:lnTo>
                <a:lnTo>
                  <a:pt x="59995" y="59269"/>
                </a:lnTo>
                <a:lnTo>
                  <a:pt x="40860" y="104829"/>
                </a:lnTo>
                <a:lnTo>
                  <a:pt x="25317" y="151903"/>
                </a:lnTo>
                <a:lnTo>
                  <a:pt x="13412" y="200395"/>
                </a:lnTo>
                <a:lnTo>
                  <a:pt x="5194" y="250206"/>
                </a:lnTo>
                <a:lnTo>
                  <a:pt x="707" y="301239"/>
                </a:lnTo>
                <a:lnTo>
                  <a:pt x="0" y="353397"/>
                </a:lnTo>
                <a:lnTo>
                  <a:pt x="2887" y="400587"/>
                </a:lnTo>
                <a:lnTo>
                  <a:pt x="9112" y="446831"/>
                </a:lnTo>
                <a:lnTo>
                  <a:pt x="18557" y="492014"/>
                </a:lnTo>
                <a:lnTo>
                  <a:pt x="31099" y="536021"/>
                </a:lnTo>
                <a:lnTo>
                  <a:pt x="46619" y="578737"/>
                </a:lnTo>
                <a:lnTo>
                  <a:pt x="64998" y="620046"/>
                </a:lnTo>
                <a:lnTo>
                  <a:pt x="86113" y="659836"/>
                </a:lnTo>
                <a:lnTo>
                  <a:pt x="109847" y="697989"/>
                </a:lnTo>
                <a:lnTo>
                  <a:pt x="136077" y="734391"/>
                </a:lnTo>
                <a:lnTo>
                  <a:pt x="164684" y="768928"/>
                </a:lnTo>
                <a:lnTo>
                  <a:pt x="195548" y="801485"/>
                </a:lnTo>
                <a:lnTo>
                  <a:pt x="228548" y="831945"/>
                </a:lnTo>
                <a:lnTo>
                  <a:pt x="263564" y="860196"/>
                </a:lnTo>
                <a:lnTo>
                  <a:pt x="300477" y="886121"/>
                </a:lnTo>
                <a:lnTo>
                  <a:pt x="339165" y="909606"/>
                </a:lnTo>
                <a:lnTo>
                  <a:pt x="379509" y="930535"/>
                </a:lnTo>
                <a:lnTo>
                  <a:pt x="421388" y="948795"/>
                </a:lnTo>
                <a:lnTo>
                  <a:pt x="464682" y="964269"/>
                </a:lnTo>
                <a:lnTo>
                  <a:pt x="509271" y="976843"/>
                </a:lnTo>
                <a:lnTo>
                  <a:pt x="555034" y="986403"/>
                </a:lnTo>
                <a:lnTo>
                  <a:pt x="601852" y="992832"/>
                </a:lnTo>
                <a:lnTo>
                  <a:pt x="649605" y="996017"/>
                </a:lnTo>
                <a:lnTo>
                  <a:pt x="701018" y="995355"/>
                </a:lnTo>
                <a:lnTo>
                  <a:pt x="751428" y="991064"/>
                </a:lnTo>
                <a:lnTo>
                  <a:pt x="800695" y="983279"/>
                </a:lnTo>
                <a:lnTo>
                  <a:pt x="848681" y="972133"/>
                </a:lnTo>
                <a:lnTo>
                  <a:pt x="895250" y="957762"/>
                </a:lnTo>
                <a:lnTo>
                  <a:pt x="940263" y="940300"/>
                </a:lnTo>
                <a:lnTo>
                  <a:pt x="964034" y="929095"/>
                </a:lnTo>
                <a:lnTo>
                  <a:pt x="690857" y="929095"/>
                </a:lnTo>
                <a:lnTo>
                  <a:pt x="640014" y="928607"/>
                </a:lnTo>
                <a:lnTo>
                  <a:pt x="588201" y="923957"/>
                </a:lnTo>
                <a:lnTo>
                  <a:pt x="535559" y="914991"/>
                </a:lnTo>
                <a:lnTo>
                  <a:pt x="488064" y="902876"/>
                </a:lnTo>
                <a:lnTo>
                  <a:pt x="442152" y="887010"/>
                </a:lnTo>
                <a:lnTo>
                  <a:pt x="398009" y="867576"/>
                </a:lnTo>
                <a:lnTo>
                  <a:pt x="355823" y="844758"/>
                </a:lnTo>
                <a:lnTo>
                  <a:pt x="315780" y="818738"/>
                </a:lnTo>
                <a:lnTo>
                  <a:pt x="278067" y="789701"/>
                </a:lnTo>
                <a:lnTo>
                  <a:pt x="242871" y="757828"/>
                </a:lnTo>
                <a:lnTo>
                  <a:pt x="210379" y="723305"/>
                </a:lnTo>
                <a:lnTo>
                  <a:pt x="180778" y="686313"/>
                </a:lnTo>
                <a:lnTo>
                  <a:pt x="154255" y="647036"/>
                </a:lnTo>
                <a:lnTo>
                  <a:pt x="130996" y="605657"/>
                </a:lnTo>
                <a:lnTo>
                  <a:pt x="111189" y="562360"/>
                </a:lnTo>
                <a:lnTo>
                  <a:pt x="95020" y="517328"/>
                </a:lnTo>
                <a:lnTo>
                  <a:pt x="82676" y="470745"/>
                </a:lnTo>
                <a:lnTo>
                  <a:pt x="73481" y="419759"/>
                </a:lnTo>
                <a:lnTo>
                  <a:pt x="68575" y="369371"/>
                </a:lnTo>
                <a:lnTo>
                  <a:pt x="67818" y="319765"/>
                </a:lnTo>
                <a:lnTo>
                  <a:pt x="71068" y="271125"/>
                </a:lnTo>
                <a:lnTo>
                  <a:pt x="78184" y="223635"/>
                </a:lnTo>
                <a:lnTo>
                  <a:pt x="89027" y="177478"/>
                </a:lnTo>
                <a:lnTo>
                  <a:pt x="103453" y="132839"/>
                </a:lnTo>
                <a:lnTo>
                  <a:pt x="121322" y="89902"/>
                </a:lnTo>
                <a:lnTo>
                  <a:pt x="142494" y="48851"/>
                </a:lnTo>
                <a:lnTo>
                  <a:pt x="146708" y="37151"/>
                </a:lnTo>
                <a:lnTo>
                  <a:pt x="146399" y="24403"/>
                </a:lnTo>
                <a:lnTo>
                  <a:pt x="141279" y="12703"/>
                </a:lnTo>
                <a:lnTo>
                  <a:pt x="131063" y="4147"/>
                </a:lnTo>
                <a:lnTo>
                  <a:pt x="117931" y="0"/>
                </a:lnTo>
                <a:close/>
              </a:path>
              <a:path w="1235075" h="996314">
                <a:moveTo>
                  <a:pt x="1196879" y="652006"/>
                </a:moveTo>
                <a:lnTo>
                  <a:pt x="1184116" y="656415"/>
                </a:lnTo>
                <a:lnTo>
                  <a:pt x="1173734" y="666325"/>
                </a:lnTo>
                <a:lnTo>
                  <a:pt x="1145580" y="703776"/>
                </a:lnTo>
                <a:lnTo>
                  <a:pt x="1114757" y="738913"/>
                </a:lnTo>
                <a:lnTo>
                  <a:pt x="1081407" y="771580"/>
                </a:lnTo>
                <a:lnTo>
                  <a:pt x="1045670" y="801626"/>
                </a:lnTo>
                <a:lnTo>
                  <a:pt x="1007688" y="828894"/>
                </a:lnTo>
                <a:lnTo>
                  <a:pt x="967603" y="853232"/>
                </a:lnTo>
                <a:lnTo>
                  <a:pt x="925557" y="874486"/>
                </a:lnTo>
                <a:lnTo>
                  <a:pt x="881691" y="892501"/>
                </a:lnTo>
                <a:lnTo>
                  <a:pt x="836146" y="907123"/>
                </a:lnTo>
                <a:lnTo>
                  <a:pt x="789065" y="918199"/>
                </a:lnTo>
                <a:lnTo>
                  <a:pt x="740588" y="925574"/>
                </a:lnTo>
                <a:lnTo>
                  <a:pt x="690857" y="929095"/>
                </a:lnTo>
                <a:lnTo>
                  <a:pt x="964034" y="929095"/>
                </a:lnTo>
                <a:lnTo>
                  <a:pt x="1025071" y="896638"/>
                </a:lnTo>
                <a:lnTo>
                  <a:pt x="1064591" y="870708"/>
                </a:lnTo>
                <a:lnTo>
                  <a:pt x="1102004" y="842225"/>
                </a:lnTo>
                <a:lnTo>
                  <a:pt x="1137173" y="811322"/>
                </a:lnTo>
                <a:lnTo>
                  <a:pt x="1169959" y="778134"/>
                </a:lnTo>
                <a:lnTo>
                  <a:pt x="1200226" y="742795"/>
                </a:lnTo>
                <a:lnTo>
                  <a:pt x="1227836" y="705441"/>
                </a:lnTo>
                <a:lnTo>
                  <a:pt x="1234646" y="682041"/>
                </a:lnTo>
                <a:lnTo>
                  <a:pt x="1230675" y="670472"/>
                </a:lnTo>
                <a:lnTo>
                  <a:pt x="1222121" y="660737"/>
                </a:lnTo>
                <a:lnTo>
                  <a:pt x="1210167" y="653359"/>
                </a:lnTo>
                <a:lnTo>
                  <a:pt x="1196879" y="652006"/>
                </a:lnTo>
                <a:close/>
              </a:path>
            </a:pathLst>
          </a:custGeom>
          <a:solidFill>
            <a:srgbClr val="D1E385"/>
          </a:solidFill>
        </p:spPr>
        <p:txBody>
          <a:bodyPr wrap="square" lIns="0" tIns="0" rIns="0" bIns="0" rtlCol="0"/>
          <a:lstStyle/>
          <a:p/>
        </p:txBody>
      </p:sp>
      <p:sp>
        <p:nvSpPr>
          <p:cNvPr id="21" name="object 21"/>
          <p:cNvSpPr/>
          <p:nvPr/>
        </p:nvSpPr>
        <p:spPr>
          <a:xfrm>
            <a:off x="4401311" y="4262628"/>
            <a:ext cx="521334" cy="554990"/>
          </a:xfrm>
          <a:custGeom>
            <a:avLst/>
            <a:gdLst/>
            <a:ahLst/>
            <a:cxnLst/>
            <a:rect l="l" t="t" r="r" b="b"/>
            <a:pathLst>
              <a:path w="521335" h="554989">
                <a:moveTo>
                  <a:pt x="179832" y="0"/>
                </a:moveTo>
                <a:lnTo>
                  <a:pt x="141335" y="7822"/>
                </a:lnTo>
                <a:lnTo>
                  <a:pt x="109886" y="29146"/>
                </a:lnTo>
                <a:lnTo>
                  <a:pt x="88677" y="60757"/>
                </a:lnTo>
                <a:lnTo>
                  <a:pt x="80899" y="99441"/>
                </a:lnTo>
                <a:lnTo>
                  <a:pt x="81025" y="105537"/>
                </a:lnTo>
                <a:lnTo>
                  <a:pt x="81279" y="108458"/>
                </a:lnTo>
                <a:lnTo>
                  <a:pt x="66859" y="113393"/>
                </a:lnTo>
                <a:lnTo>
                  <a:pt x="29337" y="139700"/>
                </a:lnTo>
                <a:lnTo>
                  <a:pt x="7572" y="174355"/>
                </a:lnTo>
                <a:lnTo>
                  <a:pt x="0" y="214630"/>
                </a:lnTo>
                <a:lnTo>
                  <a:pt x="1323" y="231737"/>
                </a:lnTo>
                <a:lnTo>
                  <a:pt x="5159" y="248046"/>
                </a:lnTo>
                <a:lnTo>
                  <a:pt x="11304" y="263332"/>
                </a:lnTo>
                <a:lnTo>
                  <a:pt x="19558" y="277368"/>
                </a:lnTo>
                <a:lnTo>
                  <a:pt x="11144" y="291689"/>
                </a:lnTo>
                <a:lnTo>
                  <a:pt x="5016" y="307070"/>
                </a:lnTo>
                <a:lnTo>
                  <a:pt x="1269" y="323284"/>
                </a:lnTo>
                <a:lnTo>
                  <a:pt x="0" y="340106"/>
                </a:lnTo>
                <a:lnTo>
                  <a:pt x="6145" y="376374"/>
                </a:lnTo>
                <a:lnTo>
                  <a:pt x="23161" y="407558"/>
                </a:lnTo>
                <a:lnTo>
                  <a:pt x="48916" y="431528"/>
                </a:lnTo>
                <a:lnTo>
                  <a:pt x="81279" y="446151"/>
                </a:lnTo>
                <a:lnTo>
                  <a:pt x="81025" y="449199"/>
                </a:lnTo>
                <a:lnTo>
                  <a:pt x="88677" y="493871"/>
                </a:lnTo>
                <a:lnTo>
                  <a:pt x="109886" y="525526"/>
                </a:lnTo>
                <a:lnTo>
                  <a:pt x="179832" y="554736"/>
                </a:lnTo>
                <a:lnTo>
                  <a:pt x="203989" y="551715"/>
                </a:lnTo>
                <a:lnTo>
                  <a:pt x="226028" y="543147"/>
                </a:lnTo>
                <a:lnTo>
                  <a:pt x="245161" y="529768"/>
                </a:lnTo>
                <a:lnTo>
                  <a:pt x="255097" y="518541"/>
                </a:lnTo>
                <a:lnTo>
                  <a:pt x="179832" y="518541"/>
                </a:lnTo>
                <a:lnTo>
                  <a:pt x="155309" y="513550"/>
                </a:lnTo>
                <a:lnTo>
                  <a:pt x="135286" y="499951"/>
                </a:lnTo>
                <a:lnTo>
                  <a:pt x="121789" y="479804"/>
                </a:lnTo>
                <a:lnTo>
                  <a:pt x="116839" y="455168"/>
                </a:lnTo>
                <a:lnTo>
                  <a:pt x="116913" y="452247"/>
                </a:lnTo>
                <a:lnTo>
                  <a:pt x="117093" y="449453"/>
                </a:lnTo>
                <a:lnTo>
                  <a:pt x="137554" y="445946"/>
                </a:lnTo>
                <a:lnTo>
                  <a:pt x="156860" y="438642"/>
                </a:lnTo>
                <a:lnTo>
                  <a:pt x="174476" y="427789"/>
                </a:lnTo>
                <a:lnTo>
                  <a:pt x="189864" y="413639"/>
                </a:lnTo>
                <a:lnTo>
                  <a:pt x="109092" y="413639"/>
                </a:lnTo>
                <a:lnTo>
                  <a:pt x="80698" y="407846"/>
                </a:lnTo>
                <a:lnTo>
                  <a:pt x="57483" y="392064"/>
                </a:lnTo>
                <a:lnTo>
                  <a:pt x="41816" y="368686"/>
                </a:lnTo>
                <a:lnTo>
                  <a:pt x="36067" y="340106"/>
                </a:lnTo>
                <a:lnTo>
                  <a:pt x="36679" y="330501"/>
                </a:lnTo>
                <a:lnTo>
                  <a:pt x="38481" y="321183"/>
                </a:lnTo>
                <a:lnTo>
                  <a:pt x="41425" y="312245"/>
                </a:lnTo>
                <a:lnTo>
                  <a:pt x="45465" y="303784"/>
                </a:lnTo>
                <a:lnTo>
                  <a:pt x="109092" y="303784"/>
                </a:lnTo>
                <a:lnTo>
                  <a:pt x="109092" y="288163"/>
                </a:lnTo>
                <a:lnTo>
                  <a:pt x="80698" y="282388"/>
                </a:lnTo>
                <a:lnTo>
                  <a:pt x="57483" y="266636"/>
                </a:lnTo>
                <a:lnTo>
                  <a:pt x="41816" y="243264"/>
                </a:lnTo>
                <a:lnTo>
                  <a:pt x="36067" y="214630"/>
                </a:lnTo>
                <a:lnTo>
                  <a:pt x="40197" y="190281"/>
                </a:lnTo>
                <a:lnTo>
                  <a:pt x="51673" y="169291"/>
                </a:lnTo>
                <a:lnTo>
                  <a:pt x="69125" y="153158"/>
                </a:lnTo>
                <a:lnTo>
                  <a:pt x="91186" y="143383"/>
                </a:lnTo>
                <a:lnTo>
                  <a:pt x="135460" y="143383"/>
                </a:lnTo>
                <a:lnTo>
                  <a:pt x="128127" y="135524"/>
                </a:lnTo>
                <a:lnTo>
                  <a:pt x="119798" y="118512"/>
                </a:lnTo>
                <a:lnTo>
                  <a:pt x="116839" y="99441"/>
                </a:lnTo>
                <a:lnTo>
                  <a:pt x="121789" y="74878"/>
                </a:lnTo>
                <a:lnTo>
                  <a:pt x="135286" y="54768"/>
                </a:lnTo>
                <a:lnTo>
                  <a:pt x="155309" y="41183"/>
                </a:lnTo>
                <a:lnTo>
                  <a:pt x="179832" y="36195"/>
                </a:lnTo>
                <a:lnTo>
                  <a:pt x="255097" y="36195"/>
                </a:lnTo>
                <a:lnTo>
                  <a:pt x="245161" y="24967"/>
                </a:lnTo>
                <a:lnTo>
                  <a:pt x="226028" y="11588"/>
                </a:lnTo>
                <a:lnTo>
                  <a:pt x="203989" y="3020"/>
                </a:lnTo>
                <a:lnTo>
                  <a:pt x="179832" y="0"/>
                </a:lnTo>
                <a:close/>
              </a:path>
              <a:path w="521335" h="554989">
                <a:moveTo>
                  <a:pt x="315242" y="512318"/>
                </a:moveTo>
                <a:lnTo>
                  <a:pt x="260603" y="512318"/>
                </a:lnTo>
                <a:lnTo>
                  <a:pt x="276101" y="529768"/>
                </a:lnTo>
                <a:lnTo>
                  <a:pt x="295243" y="543147"/>
                </a:lnTo>
                <a:lnTo>
                  <a:pt x="317289" y="551715"/>
                </a:lnTo>
                <a:lnTo>
                  <a:pt x="341502" y="554736"/>
                </a:lnTo>
                <a:lnTo>
                  <a:pt x="379926" y="546893"/>
                </a:lnTo>
                <a:lnTo>
                  <a:pt x="411337" y="525526"/>
                </a:lnTo>
                <a:lnTo>
                  <a:pt x="416014" y="518541"/>
                </a:lnTo>
                <a:lnTo>
                  <a:pt x="341502" y="518541"/>
                </a:lnTo>
                <a:lnTo>
                  <a:pt x="317053" y="513550"/>
                </a:lnTo>
                <a:lnTo>
                  <a:pt x="315242" y="512318"/>
                </a:lnTo>
                <a:close/>
              </a:path>
              <a:path w="521335" h="554989">
                <a:moveTo>
                  <a:pt x="278638" y="346583"/>
                </a:moveTo>
                <a:lnTo>
                  <a:pt x="242697" y="346583"/>
                </a:lnTo>
                <a:lnTo>
                  <a:pt x="242697" y="455168"/>
                </a:lnTo>
                <a:lnTo>
                  <a:pt x="237732" y="479804"/>
                </a:lnTo>
                <a:lnTo>
                  <a:pt x="224218" y="499951"/>
                </a:lnTo>
                <a:lnTo>
                  <a:pt x="204227" y="513550"/>
                </a:lnTo>
                <a:lnTo>
                  <a:pt x="179832" y="518541"/>
                </a:lnTo>
                <a:lnTo>
                  <a:pt x="255097" y="518541"/>
                </a:lnTo>
                <a:lnTo>
                  <a:pt x="260603" y="512318"/>
                </a:lnTo>
                <a:lnTo>
                  <a:pt x="315242" y="512318"/>
                </a:lnTo>
                <a:lnTo>
                  <a:pt x="297068" y="499951"/>
                </a:lnTo>
                <a:lnTo>
                  <a:pt x="283585" y="479804"/>
                </a:lnTo>
                <a:lnTo>
                  <a:pt x="278638" y="455168"/>
                </a:lnTo>
                <a:lnTo>
                  <a:pt x="278638" y="346583"/>
                </a:lnTo>
                <a:close/>
              </a:path>
              <a:path w="521335" h="554989">
                <a:moveTo>
                  <a:pt x="358013" y="389509"/>
                </a:moveTo>
                <a:lnTo>
                  <a:pt x="331342" y="413639"/>
                </a:lnTo>
                <a:lnTo>
                  <a:pt x="346803" y="427789"/>
                </a:lnTo>
                <a:lnTo>
                  <a:pt x="364442" y="438642"/>
                </a:lnTo>
                <a:lnTo>
                  <a:pt x="383724" y="445946"/>
                </a:lnTo>
                <a:lnTo>
                  <a:pt x="404113" y="449453"/>
                </a:lnTo>
                <a:lnTo>
                  <a:pt x="404367" y="451358"/>
                </a:lnTo>
                <a:lnTo>
                  <a:pt x="404367" y="455168"/>
                </a:lnTo>
                <a:lnTo>
                  <a:pt x="399420" y="479804"/>
                </a:lnTo>
                <a:lnTo>
                  <a:pt x="385937" y="499951"/>
                </a:lnTo>
                <a:lnTo>
                  <a:pt x="365952" y="513550"/>
                </a:lnTo>
                <a:lnTo>
                  <a:pt x="341502" y="518541"/>
                </a:lnTo>
                <a:lnTo>
                  <a:pt x="416014" y="518541"/>
                </a:lnTo>
                <a:lnTo>
                  <a:pt x="432532" y="493871"/>
                </a:lnTo>
                <a:lnTo>
                  <a:pt x="440309" y="455168"/>
                </a:lnTo>
                <a:lnTo>
                  <a:pt x="440182" y="449199"/>
                </a:lnTo>
                <a:lnTo>
                  <a:pt x="439927" y="446151"/>
                </a:lnTo>
                <a:lnTo>
                  <a:pt x="472344" y="431528"/>
                </a:lnTo>
                <a:lnTo>
                  <a:pt x="491562" y="413639"/>
                </a:lnTo>
                <a:lnTo>
                  <a:pt x="412241" y="413639"/>
                </a:lnTo>
                <a:lnTo>
                  <a:pt x="397035" y="412029"/>
                </a:lnTo>
                <a:lnTo>
                  <a:pt x="382603" y="407336"/>
                </a:lnTo>
                <a:lnTo>
                  <a:pt x="369433" y="399762"/>
                </a:lnTo>
                <a:lnTo>
                  <a:pt x="358013" y="389509"/>
                </a:lnTo>
                <a:close/>
              </a:path>
              <a:path w="521335" h="554989">
                <a:moveTo>
                  <a:pt x="163195" y="389509"/>
                </a:moveTo>
                <a:lnTo>
                  <a:pt x="151848" y="399762"/>
                </a:lnTo>
                <a:lnTo>
                  <a:pt x="138715" y="407336"/>
                </a:lnTo>
                <a:lnTo>
                  <a:pt x="124297" y="412029"/>
                </a:lnTo>
                <a:lnTo>
                  <a:pt x="109092" y="413639"/>
                </a:lnTo>
                <a:lnTo>
                  <a:pt x="189864" y="413639"/>
                </a:lnTo>
                <a:lnTo>
                  <a:pt x="163195" y="389509"/>
                </a:lnTo>
                <a:close/>
              </a:path>
              <a:path w="521335" h="554989">
                <a:moveTo>
                  <a:pt x="514882" y="303784"/>
                </a:moveTo>
                <a:lnTo>
                  <a:pt x="475741" y="303784"/>
                </a:lnTo>
                <a:lnTo>
                  <a:pt x="479855" y="312245"/>
                </a:lnTo>
                <a:lnTo>
                  <a:pt x="482838" y="321183"/>
                </a:lnTo>
                <a:lnTo>
                  <a:pt x="484653" y="330501"/>
                </a:lnTo>
                <a:lnTo>
                  <a:pt x="485266" y="340106"/>
                </a:lnTo>
                <a:lnTo>
                  <a:pt x="479518" y="368686"/>
                </a:lnTo>
                <a:lnTo>
                  <a:pt x="463851" y="392064"/>
                </a:lnTo>
                <a:lnTo>
                  <a:pt x="440636" y="407846"/>
                </a:lnTo>
                <a:lnTo>
                  <a:pt x="412241" y="413639"/>
                </a:lnTo>
                <a:lnTo>
                  <a:pt x="491562" y="413639"/>
                </a:lnTo>
                <a:lnTo>
                  <a:pt x="498094" y="407558"/>
                </a:lnTo>
                <a:lnTo>
                  <a:pt x="515080" y="376374"/>
                </a:lnTo>
                <a:lnTo>
                  <a:pt x="521208" y="340106"/>
                </a:lnTo>
                <a:lnTo>
                  <a:pt x="519938" y="323284"/>
                </a:lnTo>
                <a:lnTo>
                  <a:pt x="516191" y="307070"/>
                </a:lnTo>
                <a:lnTo>
                  <a:pt x="514882" y="303784"/>
                </a:lnTo>
                <a:close/>
              </a:path>
              <a:path w="521335" h="554989">
                <a:moveTo>
                  <a:pt x="329438" y="346583"/>
                </a:moveTo>
                <a:lnTo>
                  <a:pt x="293497" y="346583"/>
                </a:lnTo>
                <a:lnTo>
                  <a:pt x="293497" y="371729"/>
                </a:lnTo>
                <a:lnTo>
                  <a:pt x="329438" y="371729"/>
                </a:lnTo>
                <a:lnTo>
                  <a:pt x="329438" y="346583"/>
                </a:lnTo>
                <a:close/>
              </a:path>
              <a:path w="521335" h="554989">
                <a:moveTo>
                  <a:pt x="227837" y="346583"/>
                </a:moveTo>
                <a:lnTo>
                  <a:pt x="191897" y="346583"/>
                </a:lnTo>
                <a:lnTo>
                  <a:pt x="191897" y="371602"/>
                </a:lnTo>
                <a:lnTo>
                  <a:pt x="227837" y="371602"/>
                </a:lnTo>
                <a:lnTo>
                  <a:pt x="227837" y="346583"/>
                </a:lnTo>
                <a:close/>
              </a:path>
              <a:path w="521335" h="554989">
                <a:moveTo>
                  <a:pt x="354329" y="310388"/>
                </a:moveTo>
                <a:lnTo>
                  <a:pt x="166877" y="310388"/>
                </a:lnTo>
                <a:lnTo>
                  <a:pt x="166877" y="346583"/>
                </a:lnTo>
                <a:lnTo>
                  <a:pt x="354329" y="346583"/>
                </a:lnTo>
                <a:lnTo>
                  <a:pt x="354329" y="310388"/>
                </a:lnTo>
                <a:close/>
              </a:path>
              <a:path w="521335" h="554989">
                <a:moveTo>
                  <a:pt x="109092" y="303784"/>
                </a:moveTo>
                <a:lnTo>
                  <a:pt x="45465" y="303784"/>
                </a:lnTo>
                <a:lnTo>
                  <a:pt x="59622" y="312463"/>
                </a:lnTo>
                <a:lnTo>
                  <a:pt x="75088" y="318928"/>
                </a:lnTo>
                <a:lnTo>
                  <a:pt x="91650" y="322964"/>
                </a:lnTo>
                <a:lnTo>
                  <a:pt x="109092" y="324358"/>
                </a:lnTo>
                <a:lnTo>
                  <a:pt x="109092" y="303784"/>
                </a:lnTo>
                <a:close/>
              </a:path>
              <a:path w="521335" h="554989">
                <a:moveTo>
                  <a:pt x="494692" y="143383"/>
                </a:moveTo>
                <a:lnTo>
                  <a:pt x="430149" y="143383"/>
                </a:lnTo>
                <a:lnTo>
                  <a:pt x="452155" y="153158"/>
                </a:lnTo>
                <a:lnTo>
                  <a:pt x="469614" y="169291"/>
                </a:lnTo>
                <a:lnTo>
                  <a:pt x="481119" y="190281"/>
                </a:lnTo>
                <a:lnTo>
                  <a:pt x="485266" y="214630"/>
                </a:lnTo>
                <a:lnTo>
                  <a:pt x="479518" y="243264"/>
                </a:lnTo>
                <a:lnTo>
                  <a:pt x="463851" y="266636"/>
                </a:lnTo>
                <a:lnTo>
                  <a:pt x="440636" y="282388"/>
                </a:lnTo>
                <a:lnTo>
                  <a:pt x="412241" y="288163"/>
                </a:lnTo>
                <a:lnTo>
                  <a:pt x="412241" y="324358"/>
                </a:lnTo>
                <a:lnTo>
                  <a:pt x="429611" y="322964"/>
                </a:lnTo>
                <a:lnTo>
                  <a:pt x="446135" y="318928"/>
                </a:lnTo>
                <a:lnTo>
                  <a:pt x="461587" y="312463"/>
                </a:lnTo>
                <a:lnTo>
                  <a:pt x="475741" y="303784"/>
                </a:lnTo>
                <a:lnTo>
                  <a:pt x="514882" y="303784"/>
                </a:lnTo>
                <a:lnTo>
                  <a:pt x="510063" y="291689"/>
                </a:lnTo>
                <a:lnTo>
                  <a:pt x="501650" y="277368"/>
                </a:lnTo>
                <a:lnTo>
                  <a:pt x="509903" y="263332"/>
                </a:lnTo>
                <a:lnTo>
                  <a:pt x="516048" y="248046"/>
                </a:lnTo>
                <a:lnTo>
                  <a:pt x="519884" y="231737"/>
                </a:lnTo>
                <a:lnTo>
                  <a:pt x="521208" y="214630"/>
                </a:lnTo>
                <a:lnTo>
                  <a:pt x="519285" y="194010"/>
                </a:lnTo>
                <a:lnTo>
                  <a:pt x="513635" y="174355"/>
                </a:lnTo>
                <a:lnTo>
                  <a:pt x="504438" y="156104"/>
                </a:lnTo>
                <a:lnTo>
                  <a:pt x="494692" y="143383"/>
                </a:lnTo>
                <a:close/>
              </a:path>
              <a:path w="521335" h="554989">
                <a:moveTo>
                  <a:pt x="227837" y="244348"/>
                </a:moveTo>
                <a:lnTo>
                  <a:pt x="191897" y="244348"/>
                </a:lnTo>
                <a:lnTo>
                  <a:pt x="191897" y="259334"/>
                </a:lnTo>
                <a:lnTo>
                  <a:pt x="166877" y="259334"/>
                </a:lnTo>
                <a:lnTo>
                  <a:pt x="166877" y="295402"/>
                </a:lnTo>
                <a:lnTo>
                  <a:pt x="191897" y="295402"/>
                </a:lnTo>
                <a:lnTo>
                  <a:pt x="191897" y="310388"/>
                </a:lnTo>
                <a:lnTo>
                  <a:pt x="227837" y="310388"/>
                </a:lnTo>
                <a:lnTo>
                  <a:pt x="227837" y="244348"/>
                </a:lnTo>
                <a:close/>
              </a:path>
              <a:path w="521335" h="554989">
                <a:moveTo>
                  <a:pt x="329438" y="244348"/>
                </a:moveTo>
                <a:lnTo>
                  <a:pt x="293497" y="244348"/>
                </a:lnTo>
                <a:lnTo>
                  <a:pt x="293497" y="310388"/>
                </a:lnTo>
                <a:lnTo>
                  <a:pt x="329438" y="310388"/>
                </a:lnTo>
                <a:lnTo>
                  <a:pt x="329438" y="295402"/>
                </a:lnTo>
                <a:lnTo>
                  <a:pt x="354329" y="295402"/>
                </a:lnTo>
                <a:lnTo>
                  <a:pt x="354329" y="259334"/>
                </a:lnTo>
                <a:lnTo>
                  <a:pt x="329438" y="259334"/>
                </a:lnTo>
                <a:lnTo>
                  <a:pt x="329438" y="244348"/>
                </a:lnTo>
                <a:close/>
              </a:path>
              <a:path w="521335" h="554989">
                <a:moveTo>
                  <a:pt x="354329" y="208153"/>
                </a:moveTo>
                <a:lnTo>
                  <a:pt x="166877" y="208153"/>
                </a:lnTo>
                <a:lnTo>
                  <a:pt x="166877" y="244348"/>
                </a:lnTo>
                <a:lnTo>
                  <a:pt x="354329" y="244348"/>
                </a:lnTo>
                <a:lnTo>
                  <a:pt x="354329" y="208153"/>
                </a:lnTo>
                <a:close/>
              </a:path>
              <a:path w="521335" h="554989">
                <a:moveTo>
                  <a:pt x="227837" y="183007"/>
                </a:moveTo>
                <a:lnTo>
                  <a:pt x="191897" y="183007"/>
                </a:lnTo>
                <a:lnTo>
                  <a:pt x="191897" y="208153"/>
                </a:lnTo>
                <a:lnTo>
                  <a:pt x="227837" y="208153"/>
                </a:lnTo>
                <a:lnTo>
                  <a:pt x="227837" y="183007"/>
                </a:lnTo>
                <a:close/>
              </a:path>
              <a:path w="521335" h="554989">
                <a:moveTo>
                  <a:pt x="255097" y="36195"/>
                </a:moveTo>
                <a:lnTo>
                  <a:pt x="179832" y="36195"/>
                </a:lnTo>
                <a:lnTo>
                  <a:pt x="204227" y="41183"/>
                </a:lnTo>
                <a:lnTo>
                  <a:pt x="224218" y="54768"/>
                </a:lnTo>
                <a:lnTo>
                  <a:pt x="237732" y="74878"/>
                </a:lnTo>
                <a:lnTo>
                  <a:pt x="242697" y="99441"/>
                </a:lnTo>
                <a:lnTo>
                  <a:pt x="242697" y="208153"/>
                </a:lnTo>
                <a:lnTo>
                  <a:pt x="278638" y="208153"/>
                </a:lnTo>
                <a:lnTo>
                  <a:pt x="278638" y="99441"/>
                </a:lnTo>
                <a:lnTo>
                  <a:pt x="283585" y="74878"/>
                </a:lnTo>
                <a:lnTo>
                  <a:pt x="297068" y="54768"/>
                </a:lnTo>
                <a:lnTo>
                  <a:pt x="315237" y="42418"/>
                </a:lnTo>
                <a:lnTo>
                  <a:pt x="260603" y="42418"/>
                </a:lnTo>
                <a:lnTo>
                  <a:pt x="255097" y="36195"/>
                </a:lnTo>
                <a:close/>
              </a:path>
              <a:path w="521335" h="554989">
                <a:moveTo>
                  <a:pt x="329438" y="183007"/>
                </a:moveTo>
                <a:lnTo>
                  <a:pt x="293497" y="183007"/>
                </a:lnTo>
                <a:lnTo>
                  <a:pt x="293497" y="208153"/>
                </a:lnTo>
                <a:lnTo>
                  <a:pt x="329438" y="208153"/>
                </a:lnTo>
                <a:lnTo>
                  <a:pt x="329438" y="183007"/>
                </a:lnTo>
                <a:close/>
              </a:path>
              <a:path w="521335" h="554989">
                <a:moveTo>
                  <a:pt x="135460" y="143383"/>
                </a:moveTo>
                <a:lnTo>
                  <a:pt x="91186" y="143383"/>
                </a:lnTo>
                <a:lnTo>
                  <a:pt x="100849" y="159190"/>
                </a:lnTo>
                <a:lnTo>
                  <a:pt x="113252" y="172974"/>
                </a:lnTo>
                <a:lnTo>
                  <a:pt x="128083" y="184280"/>
                </a:lnTo>
                <a:lnTo>
                  <a:pt x="145034" y="192659"/>
                </a:lnTo>
                <a:lnTo>
                  <a:pt x="157607" y="158750"/>
                </a:lnTo>
                <a:lnTo>
                  <a:pt x="141003" y="149322"/>
                </a:lnTo>
                <a:lnTo>
                  <a:pt x="135460" y="143383"/>
                </a:lnTo>
                <a:close/>
              </a:path>
              <a:path w="521335" h="554989">
                <a:moveTo>
                  <a:pt x="416063" y="36195"/>
                </a:moveTo>
                <a:lnTo>
                  <a:pt x="341502" y="36195"/>
                </a:lnTo>
                <a:lnTo>
                  <a:pt x="365952" y="41183"/>
                </a:lnTo>
                <a:lnTo>
                  <a:pt x="385937" y="54768"/>
                </a:lnTo>
                <a:lnTo>
                  <a:pt x="399420" y="74878"/>
                </a:lnTo>
                <a:lnTo>
                  <a:pt x="404367" y="99441"/>
                </a:lnTo>
                <a:lnTo>
                  <a:pt x="401427" y="118512"/>
                </a:lnTo>
                <a:lnTo>
                  <a:pt x="393128" y="135524"/>
                </a:lnTo>
                <a:lnTo>
                  <a:pt x="380257" y="149322"/>
                </a:lnTo>
                <a:lnTo>
                  <a:pt x="363600" y="158750"/>
                </a:lnTo>
                <a:lnTo>
                  <a:pt x="376174" y="192659"/>
                </a:lnTo>
                <a:lnTo>
                  <a:pt x="393197" y="184280"/>
                </a:lnTo>
                <a:lnTo>
                  <a:pt x="408066" y="172974"/>
                </a:lnTo>
                <a:lnTo>
                  <a:pt x="420483" y="159190"/>
                </a:lnTo>
                <a:lnTo>
                  <a:pt x="430149" y="143383"/>
                </a:lnTo>
                <a:lnTo>
                  <a:pt x="494692" y="143383"/>
                </a:lnTo>
                <a:lnTo>
                  <a:pt x="454402" y="113393"/>
                </a:lnTo>
                <a:lnTo>
                  <a:pt x="439927" y="108458"/>
                </a:lnTo>
                <a:lnTo>
                  <a:pt x="440182" y="105537"/>
                </a:lnTo>
                <a:lnTo>
                  <a:pt x="440309" y="99441"/>
                </a:lnTo>
                <a:lnTo>
                  <a:pt x="432532" y="60757"/>
                </a:lnTo>
                <a:lnTo>
                  <a:pt x="416063" y="36195"/>
                </a:lnTo>
                <a:close/>
              </a:path>
              <a:path w="521335" h="554989">
                <a:moveTo>
                  <a:pt x="341502" y="0"/>
                </a:moveTo>
                <a:lnTo>
                  <a:pt x="317289" y="3020"/>
                </a:lnTo>
                <a:lnTo>
                  <a:pt x="295243" y="11588"/>
                </a:lnTo>
                <a:lnTo>
                  <a:pt x="276101" y="24967"/>
                </a:lnTo>
                <a:lnTo>
                  <a:pt x="260603" y="42418"/>
                </a:lnTo>
                <a:lnTo>
                  <a:pt x="315237" y="42418"/>
                </a:lnTo>
                <a:lnTo>
                  <a:pt x="317053" y="41183"/>
                </a:lnTo>
                <a:lnTo>
                  <a:pt x="341502" y="36195"/>
                </a:lnTo>
                <a:lnTo>
                  <a:pt x="416063" y="36195"/>
                </a:lnTo>
                <a:lnTo>
                  <a:pt x="411337" y="29146"/>
                </a:lnTo>
                <a:lnTo>
                  <a:pt x="379926" y="7822"/>
                </a:lnTo>
                <a:lnTo>
                  <a:pt x="341502" y="0"/>
                </a:lnTo>
                <a:close/>
              </a:path>
            </a:pathLst>
          </a:custGeom>
          <a:solidFill>
            <a:srgbClr val="FFFFFF"/>
          </a:solidFill>
        </p:spPr>
        <p:txBody>
          <a:bodyPr wrap="square" lIns="0" tIns="0" rIns="0" bIns="0" rtlCol="0"/>
          <a:lstStyle/>
          <a:p/>
        </p:txBody>
      </p:sp>
      <p:sp>
        <p:nvSpPr>
          <p:cNvPr id="22" name="object 22"/>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23" name="object 23"/>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24" name="object 24"/>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1552" y="6592316"/>
            <a:ext cx="2057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47</a:t>
            </a:r>
            <a:endParaRPr sz="1200">
              <a:latin typeface="微软雅黑" panose="020B0503020204020204" charset="-122"/>
              <a:cs typeface="微软雅黑" panose="020B0503020204020204" charset="-122"/>
            </a:endParaRPr>
          </a:p>
        </p:txBody>
      </p:sp>
      <p:sp>
        <p:nvSpPr>
          <p:cNvPr id="4" name="object 4"/>
          <p:cNvSpPr/>
          <p:nvPr/>
        </p:nvSpPr>
        <p:spPr>
          <a:xfrm>
            <a:off x="553212" y="6591300"/>
            <a:ext cx="3905885" cy="0"/>
          </a:xfrm>
          <a:custGeom>
            <a:avLst/>
            <a:gdLst/>
            <a:ahLst/>
            <a:cxnLst/>
            <a:rect l="l" t="t" r="r" b="b"/>
            <a:pathLst>
              <a:path w="3905885">
                <a:moveTo>
                  <a:pt x="0" y="0"/>
                </a:moveTo>
                <a:lnTo>
                  <a:pt x="3905504" y="0"/>
                </a:lnTo>
              </a:path>
            </a:pathLst>
          </a:custGeom>
          <a:ln w="9525">
            <a:solidFill>
              <a:srgbClr val="7E7E7E"/>
            </a:solidFill>
          </a:ln>
        </p:spPr>
        <p:txBody>
          <a:bodyPr wrap="square" lIns="0" tIns="0" rIns="0" bIns="0" rtlCol="0"/>
          <a:lstStyle/>
          <a:p/>
        </p:txBody>
      </p:sp>
      <p:sp>
        <p:nvSpPr>
          <p:cNvPr id="6" name="object 6"/>
          <p:cNvSpPr txBox="1"/>
          <p:nvPr/>
        </p:nvSpPr>
        <p:spPr>
          <a:xfrm>
            <a:off x="3423232"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p:nvPr/>
        </p:nvSpPr>
        <p:spPr>
          <a:xfrm>
            <a:off x="4728971" y="6591300"/>
            <a:ext cx="3905885" cy="0"/>
          </a:xfrm>
          <a:custGeom>
            <a:avLst/>
            <a:gdLst/>
            <a:ahLst/>
            <a:cxnLst/>
            <a:rect l="l" t="t" r="r" b="b"/>
            <a:pathLst>
              <a:path w="3905884">
                <a:moveTo>
                  <a:pt x="0" y="0"/>
                </a:moveTo>
                <a:lnTo>
                  <a:pt x="3905504" y="0"/>
                </a:lnTo>
              </a:path>
            </a:pathLst>
          </a:custGeom>
          <a:ln w="9525">
            <a:solidFill>
              <a:srgbClr val="7E7E7E"/>
            </a:solidFill>
          </a:ln>
        </p:spPr>
        <p:txBody>
          <a:bodyPr wrap="square" lIns="0" tIns="0" rIns="0" bIns="0" rtlCol="0"/>
          <a:lstStyle/>
          <a:p/>
        </p:txBody>
      </p:sp>
      <p:sp>
        <p:nvSpPr>
          <p:cNvPr id="9" name="object 9"/>
          <p:cNvSpPr txBox="1"/>
          <p:nvPr/>
        </p:nvSpPr>
        <p:spPr>
          <a:xfrm>
            <a:off x="7600008"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10" name="object 10"/>
          <p:cNvSpPr txBox="1"/>
          <p:nvPr/>
        </p:nvSpPr>
        <p:spPr>
          <a:xfrm>
            <a:off x="1088237" y="2786888"/>
            <a:ext cx="6925945" cy="239395"/>
          </a:xfrm>
          <a:prstGeom prst="rect">
            <a:avLst/>
          </a:prstGeom>
        </p:spPr>
        <p:txBody>
          <a:bodyPr vert="horz" wrap="square" lIns="0" tIns="13335" rIns="0" bIns="0" rtlCol="0">
            <a:spAutoFit/>
          </a:bodyPr>
          <a:lstStyle/>
          <a:p>
            <a:pPr marL="12700">
              <a:lnSpc>
                <a:spcPct val="100000"/>
              </a:lnSpc>
              <a:spcBef>
                <a:spcPts val="105"/>
              </a:spcBef>
              <a:tabLst>
                <a:tab pos="4304665" algn="l"/>
              </a:tabLst>
            </a:pPr>
            <a:r>
              <a:rPr sz="2100" b="1" baseline="2000" dirty="0">
                <a:solidFill>
                  <a:srgbClr val="404040"/>
                </a:solidFill>
                <a:latin typeface="微软雅黑" panose="020B0503020204020204" charset="-122"/>
                <a:cs typeface="微软雅黑" panose="020B0503020204020204" charset="-122"/>
              </a:rPr>
              <a:t>DevOps团队最看重</a:t>
            </a:r>
            <a:r>
              <a:rPr sz="2100" b="1" spc="-22" baseline="2000" dirty="0">
                <a:solidFill>
                  <a:srgbClr val="404040"/>
                </a:solidFill>
                <a:latin typeface="微软雅黑" panose="020B0503020204020204" charset="-122"/>
                <a:cs typeface="微软雅黑" panose="020B0503020204020204" charset="-122"/>
              </a:rPr>
              <a:t>的</a:t>
            </a:r>
            <a:r>
              <a:rPr sz="2100" b="1" baseline="2000" dirty="0">
                <a:solidFill>
                  <a:srgbClr val="404040"/>
                </a:solidFill>
                <a:latin typeface="微软雅黑" panose="020B0503020204020204" charset="-122"/>
                <a:cs typeface="微软雅黑" panose="020B0503020204020204" charset="-122"/>
              </a:rPr>
              <a:t>应用</a:t>
            </a:r>
            <a:r>
              <a:rPr sz="2100" b="1" spc="-22" baseline="2000" dirty="0">
                <a:solidFill>
                  <a:srgbClr val="404040"/>
                </a:solidFill>
                <a:latin typeface="微软雅黑" panose="020B0503020204020204" charset="-122"/>
                <a:cs typeface="微软雅黑" panose="020B0503020204020204" charset="-122"/>
              </a:rPr>
              <a:t>服</a:t>
            </a:r>
            <a:r>
              <a:rPr sz="2100" b="1" baseline="2000" dirty="0">
                <a:solidFill>
                  <a:srgbClr val="404040"/>
                </a:solidFill>
                <a:latin typeface="微软雅黑" panose="020B0503020204020204" charset="-122"/>
                <a:cs typeface="微软雅黑" panose="020B0503020204020204" charset="-122"/>
              </a:rPr>
              <a:t>务性能	</a:t>
            </a:r>
            <a:r>
              <a:rPr sz="1400" b="1" dirty="0">
                <a:solidFill>
                  <a:srgbClr val="404040"/>
                </a:solidFill>
                <a:latin typeface="微软雅黑" panose="020B0503020204020204" charset="-122"/>
                <a:cs typeface="微软雅黑" panose="020B0503020204020204" charset="-122"/>
              </a:rPr>
              <a:t>DevSecOps工作流程的</a:t>
            </a:r>
            <a:r>
              <a:rPr sz="1400" b="1" spc="-15" dirty="0">
                <a:solidFill>
                  <a:srgbClr val="404040"/>
                </a:solidFill>
                <a:latin typeface="微软雅黑" panose="020B0503020204020204" charset="-122"/>
                <a:cs typeface="微软雅黑" panose="020B0503020204020204" charset="-122"/>
              </a:rPr>
              <a:t>六</a:t>
            </a:r>
            <a:r>
              <a:rPr sz="1400" b="1" dirty="0">
                <a:solidFill>
                  <a:srgbClr val="404040"/>
                </a:solidFill>
                <a:latin typeface="微软雅黑" panose="020B0503020204020204" charset="-122"/>
                <a:cs typeface="微软雅黑" panose="020B0503020204020204" charset="-122"/>
              </a:rPr>
              <a:t>大要素</a:t>
            </a:r>
            <a:endParaRPr sz="1400">
              <a:latin typeface="微软雅黑" panose="020B0503020204020204" charset="-122"/>
              <a:cs typeface="微软雅黑" panose="020B0503020204020204" charset="-122"/>
            </a:endParaRPr>
          </a:p>
        </p:txBody>
      </p:sp>
      <p:sp>
        <p:nvSpPr>
          <p:cNvPr id="11" name="object 11"/>
          <p:cNvSpPr txBox="1">
            <a:spLocks noGrp="1"/>
          </p:cNvSpPr>
          <p:nvPr>
            <p:ph type="title"/>
          </p:nvPr>
        </p:nvSpPr>
        <p:spPr>
          <a:xfrm>
            <a:off x="526795" y="485394"/>
            <a:ext cx="3426460" cy="513715"/>
          </a:xfrm>
          <a:prstGeom prst="rect">
            <a:avLst/>
          </a:prstGeom>
        </p:spPr>
        <p:txBody>
          <a:bodyPr vert="horz" wrap="square" lIns="0" tIns="13335" rIns="0" bIns="0" rtlCol="0">
            <a:spAutoFit/>
          </a:bodyPr>
          <a:lstStyle/>
          <a:p>
            <a:pPr marL="12700">
              <a:lnSpc>
                <a:spcPct val="100000"/>
              </a:lnSpc>
              <a:spcBef>
                <a:spcPts val="105"/>
              </a:spcBef>
            </a:pPr>
            <a:r>
              <a:rPr dirty="0">
                <a:latin typeface="Arial" panose="020B0604020202020204"/>
                <a:cs typeface="Arial" panose="020B0604020202020204"/>
              </a:rPr>
              <a:t>Security +</a:t>
            </a:r>
            <a:r>
              <a:rPr spc="-95" dirty="0">
                <a:latin typeface="Arial" panose="020B0604020202020204"/>
                <a:cs typeface="Arial" panose="020B0604020202020204"/>
              </a:rPr>
              <a:t> </a:t>
            </a:r>
            <a:r>
              <a:rPr dirty="0">
                <a:latin typeface="Arial" panose="020B0604020202020204"/>
                <a:cs typeface="Arial" panose="020B0604020202020204"/>
              </a:rPr>
              <a:t>DevOps</a:t>
            </a:r>
            <a:endParaRPr dirty="0">
              <a:latin typeface="Arial" panose="020B0604020202020204"/>
              <a:cs typeface="Arial" panose="020B0604020202020204"/>
            </a:endParaRPr>
          </a:p>
        </p:txBody>
      </p:sp>
      <p:sp>
        <p:nvSpPr>
          <p:cNvPr id="12" name="object 12"/>
          <p:cNvSpPr txBox="1"/>
          <p:nvPr/>
        </p:nvSpPr>
        <p:spPr>
          <a:xfrm>
            <a:off x="526795" y="1062685"/>
            <a:ext cx="8166734" cy="161417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以有机内生的安全方法保</a:t>
            </a:r>
            <a:r>
              <a:rPr sz="2400" dirty="0">
                <a:solidFill>
                  <a:srgbClr val="585858"/>
                </a:solidFill>
                <a:latin typeface="微软雅黑" panose="020B0503020204020204" charset="-122"/>
                <a:cs typeface="微软雅黑" panose="020B0503020204020204" charset="-122"/>
              </a:rPr>
              <a:t>障</a:t>
            </a:r>
            <a:r>
              <a:rPr sz="2400" spc="-5" dirty="0">
                <a:solidFill>
                  <a:srgbClr val="585858"/>
                </a:solidFill>
                <a:latin typeface="Arial" panose="020B0604020202020204"/>
                <a:cs typeface="Arial" panose="020B0604020202020204"/>
              </a:rPr>
              <a:t>DevOps</a:t>
            </a:r>
            <a:r>
              <a:rPr sz="2400" spc="-5" dirty="0">
                <a:solidFill>
                  <a:srgbClr val="585858"/>
                </a:solidFill>
                <a:latin typeface="微软雅黑" panose="020B0503020204020204" charset="-122"/>
                <a:cs typeface="微软雅黑" panose="020B0503020204020204" charset="-122"/>
              </a:rPr>
              <a:t>的稳定高效</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随着网络</a:t>
            </a:r>
            <a:r>
              <a:rPr sz="1200" dirty="0">
                <a:solidFill>
                  <a:srgbClr val="585858"/>
                </a:solidFill>
                <a:latin typeface="微软雅黑" panose="020B0503020204020204" charset="-122"/>
                <a:cs typeface="微软雅黑" panose="020B0503020204020204" charset="-122"/>
              </a:rPr>
              <a:t>攻</a:t>
            </a:r>
            <a:r>
              <a:rPr sz="1200" spc="10" dirty="0">
                <a:solidFill>
                  <a:srgbClr val="585858"/>
                </a:solidFill>
                <a:latin typeface="微软雅黑" panose="020B0503020204020204" charset="-122"/>
                <a:cs typeface="微软雅黑" panose="020B0503020204020204" charset="-122"/>
              </a:rPr>
              <a:t>击的范</a:t>
            </a:r>
            <a:r>
              <a:rPr sz="1200" dirty="0">
                <a:solidFill>
                  <a:srgbClr val="585858"/>
                </a:solidFill>
                <a:latin typeface="微软雅黑" panose="020B0503020204020204" charset="-122"/>
                <a:cs typeface="微软雅黑" panose="020B0503020204020204" charset="-122"/>
              </a:rPr>
              <a:t>围不</a:t>
            </a:r>
            <a:r>
              <a:rPr sz="1200" spc="10" dirty="0">
                <a:solidFill>
                  <a:srgbClr val="585858"/>
                </a:solidFill>
                <a:latin typeface="微软雅黑" panose="020B0503020204020204" charset="-122"/>
                <a:cs typeface="微软雅黑" panose="020B0503020204020204" charset="-122"/>
              </a:rPr>
              <a:t>断拓</a:t>
            </a:r>
            <a:r>
              <a:rPr sz="1200" spc="20" dirty="0">
                <a:solidFill>
                  <a:srgbClr val="585858"/>
                </a:solidFill>
                <a:latin typeface="微软雅黑" panose="020B0503020204020204" charset="-122"/>
                <a:cs typeface="微软雅黑" panose="020B0503020204020204" charset="-122"/>
              </a:rPr>
              <a:t>宽</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攻</a:t>
            </a:r>
            <a:r>
              <a:rPr sz="1200" spc="10" dirty="0">
                <a:solidFill>
                  <a:srgbClr val="585858"/>
                </a:solidFill>
                <a:latin typeface="微软雅黑" panose="020B0503020204020204" charset="-122"/>
                <a:cs typeface="微软雅黑" panose="020B0503020204020204" charset="-122"/>
              </a:rPr>
              <a:t>击的类</a:t>
            </a:r>
            <a:r>
              <a:rPr sz="1200" dirty="0">
                <a:solidFill>
                  <a:srgbClr val="585858"/>
                </a:solidFill>
                <a:latin typeface="微软雅黑" panose="020B0503020204020204" charset="-122"/>
                <a:cs typeface="微软雅黑" panose="020B0503020204020204" charset="-122"/>
              </a:rPr>
              <a:t>型不</a:t>
            </a:r>
            <a:r>
              <a:rPr sz="1200" spc="10" dirty="0">
                <a:solidFill>
                  <a:srgbClr val="585858"/>
                </a:solidFill>
                <a:latin typeface="微软雅黑" panose="020B0503020204020204" charset="-122"/>
                <a:cs typeface="微软雅黑" panose="020B0503020204020204" charset="-122"/>
              </a:rPr>
              <a:t>断复杂</a:t>
            </a:r>
            <a:r>
              <a:rPr sz="1200" spc="20" dirty="0">
                <a:solidFill>
                  <a:srgbClr val="585858"/>
                </a:solidFill>
                <a:latin typeface="微软雅黑" panose="020B0503020204020204" charset="-122"/>
                <a:cs typeface="微软雅黑" panose="020B0503020204020204" charset="-122"/>
              </a:rPr>
              <a:t>化</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加强网</a:t>
            </a:r>
            <a:r>
              <a:rPr sz="1200" dirty="0">
                <a:solidFill>
                  <a:srgbClr val="585858"/>
                </a:solidFill>
                <a:latin typeface="微软雅黑" panose="020B0503020204020204" charset="-122"/>
                <a:cs typeface="微软雅黑" panose="020B0503020204020204" charset="-122"/>
              </a:rPr>
              <a:t>络信</a:t>
            </a:r>
            <a:r>
              <a:rPr sz="1200" spc="10" dirty="0">
                <a:solidFill>
                  <a:srgbClr val="585858"/>
                </a:solidFill>
                <a:latin typeface="微软雅黑" panose="020B0503020204020204" charset="-122"/>
                <a:cs typeface="微软雅黑" panose="020B0503020204020204" charset="-122"/>
              </a:rPr>
              <a:t>息安全防</a:t>
            </a:r>
            <a:r>
              <a:rPr sz="1200" dirty="0">
                <a:solidFill>
                  <a:srgbClr val="585858"/>
                </a:solidFill>
                <a:latin typeface="微软雅黑" panose="020B0503020204020204" charset="-122"/>
                <a:cs typeface="微软雅黑" panose="020B0503020204020204" charset="-122"/>
              </a:rPr>
              <a:t>护</a:t>
            </a:r>
            <a:r>
              <a:rPr sz="1200" spc="10" dirty="0">
                <a:solidFill>
                  <a:srgbClr val="585858"/>
                </a:solidFill>
                <a:latin typeface="微软雅黑" panose="020B0503020204020204" charset="-122"/>
                <a:cs typeface="微软雅黑" panose="020B0503020204020204" charset="-122"/>
              </a:rPr>
              <a:t>已从法</a:t>
            </a:r>
            <a:r>
              <a:rPr sz="1200" dirty="0">
                <a:solidFill>
                  <a:srgbClr val="585858"/>
                </a:solidFill>
                <a:latin typeface="微软雅黑" panose="020B0503020204020204" charset="-122"/>
                <a:cs typeface="微软雅黑" panose="020B0503020204020204" charset="-122"/>
              </a:rPr>
              <a:t>律和</a:t>
            </a:r>
            <a:r>
              <a:rPr sz="1200" spc="10" dirty="0">
                <a:solidFill>
                  <a:srgbClr val="585858"/>
                </a:solidFill>
                <a:latin typeface="微软雅黑" panose="020B0503020204020204" charset="-122"/>
                <a:cs typeface="微软雅黑" panose="020B0503020204020204" charset="-122"/>
              </a:rPr>
              <a:t>规范层面</a:t>
            </a:r>
            <a:r>
              <a:rPr sz="1200" dirty="0">
                <a:solidFill>
                  <a:srgbClr val="585858"/>
                </a:solidFill>
                <a:latin typeface="微软雅黑" panose="020B0503020204020204" charset="-122"/>
                <a:cs typeface="微软雅黑" panose="020B0503020204020204" charset="-122"/>
              </a:rPr>
              <a:t>进</a:t>
            </a:r>
            <a:r>
              <a:rPr sz="1200" spc="10" dirty="0">
                <a:solidFill>
                  <a:srgbClr val="585858"/>
                </a:solidFill>
                <a:latin typeface="微软雅黑" panose="020B0503020204020204" charset="-122"/>
                <a:cs typeface="微软雅黑" panose="020B0503020204020204" charset="-122"/>
              </a:rPr>
              <a:t>入我</a:t>
            </a:r>
            <a:r>
              <a:rPr sz="1200" dirty="0">
                <a:solidFill>
                  <a:srgbClr val="585858"/>
                </a:solidFill>
                <a:latin typeface="微软雅黑" panose="020B0503020204020204" charset="-122"/>
                <a:cs typeface="微软雅黑" panose="020B0503020204020204" charset="-122"/>
              </a:rPr>
              <a:t>国</a:t>
            </a:r>
            <a:r>
              <a:rPr sz="1200" spc="10" dirty="0">
                <a:solidFill>
                  <a:srgbClr val="585858"/>
                </a:solidFill>
                <a:latin typeface="微软雅黑" panose="020B0503020204020204" charset="-122"/>
                <a:cs typeface="微软雅黑" panose="020B0503020204020204" charset="-122"/>
              </a:rPr>
              <a:t>顶</a:t>
            </a:r>
            <a:r>
              <a:rPr sz="1200" dirty="0">
                <a:solidFill>
                  <a:srgbClr val="585858"/>
                </a:solidFill>
                <a:latin typeface="微软雅黑" panose="020B0503020204020204" charset="-122"/>
                <a:cs typeface="微软雅黑" panose="020B0503020204020204" charset="-122"/>
              </a:rPr>
              <a:t>层</a:t>
            </a:r>
            <a:r>
              <a:rPr sz="1200" spc="20" dirty="0">
                <a:solidFill>
                  <a:srgbClr val="585858"/>
                </a:solidFill>
                <a:latin typeface="微软雅黑" panose="020B0503020204020204" charset="-122"/>
                <a:cs typeface="微软雅黑" panose="020B0503020204020204" charset="-122"/>
              </a:rPr>
              <a:t>设</a:t>
            </a:r>
            <a:r>
              <a:rPr sz="1200" spc="50" dirty="0">
                <a:solidFill>
                  <a:srgbClr val="585858"/>
                </a:solidFill>
                <a:latin typeface="微软雅黑" panose="020B0503020204020204" charset="-122"/>
                <a:cs typeface="微软雅黑" panose="020B0503020204020204" charset="-122"/>
              </a:rPr>
              <a:t>计</a:t>
            </a:r>
            <a:r>
              <a:rPr sz="1200" dirty="0">
                <a:solidFill>
                  <a:srgbClr val="585858"/>
                </a:solidFill>
                <a:latin typeface="微软雅黑" panose="020B0503020204020204" charset="-122"/>
                <a:cs typeface="微软雅黑" panose="020B0503020204020204" charset="-122"/>
              </a:rPr>
              <a:t>。 </a:t>
            </a:r>
            <a:r>
              <a:rPr sz="1200" spc="20" dirty="0">
                <a:solidFill>
                  <a:srgbClr val="585858"/>
                </a:solidFill>
                <a:latin typeface="微软雅黑" panose="020B0503020204020204" charset="-122"/>
                <a:cs typeface="微软雅黑" panose="020B0503020204020204" charset="-122"/>
              </a:rPr>
              <a:t>尽管</a:t>
            </a:r>
            <a:r>
              <a:rPr sz="1200" spc="10" dirty="0">
                <a:solidFill>
                  <a:srgbClr val="585858"/>
                </a:solidFill>
                <a:latin typeface="微软雅黑" panose="020B0503020204020204" charset="-122"/>
                <a:cs typeface="微软雅黑" panose="020B0503020204020204" charset="-122"/>
              </a:rPr>
              <a:t>如</a:t>
            </a:r>
            <a:r>
              <a:rPr sz="1200" spc="25" dirty="0">
                <a:solidFill>
                  <a:srgbClr val="585858"/>
                </a:solidFill>
                <a:latin typeface="微软雅黑" panose="020B0503020204020204" charset="-122"/>
                <a:cs typeface="微软雅黑" panose="020B0503020204020204" charset="-122"/>
              </a:rPr>
              <a:t>此，</a:t>
            </a:r>
            <a:r>
              <a:rPr sz="1200" spc="10" dirty="0">
                <a:solidFill>
                  <a:srgbClr val="585858"/>
                </a:solidFill>
                <a:latin typeface="微软雅黑" panose="020B0503020204020204" charset="-122"/>
                <a:cs typeface="微软雅黑" panose="020B0503020204020204" charset="-122"/>
              </a:rPr>
              <a:t>在</a:t>
            </a:r>
            <a:r>
              <a:rPr sz="1200" spc="20" dirty="0">
                <a:solidFill>
                  <a:srgbClr val="585858"/>
                </a:solidFill>
                <a:latin typeface="微软雅黑" panose="020B0503020204020204" charset="-122"/>
                <a:cs typeface="微软雅黑" panose="020B0503020204020204" charset="-122"/>
              </a:rPr>
              <a:t>软件</a:t>
            </a:r>
            <a:r>
              <a:rPr sz="1200" spc="10" dirty="0">
                <a:solidFill>
                  <a:srgbClr val="585858"/>
                </a:solidFill>
                <a:latin typeface="微软雅黑" panose="020B0503020204020204" charset="-122"/>
                <a:cs typeface="微软雅黑" panose="020B0503020204020204" charset="-122"/>
              </a:rPr>
              <a:t>开发</a:t>
            </a:r>
            <a:r>
              <a:rPr sz="1200" spc="20" dirty="0">
                <a:solidFill>
                  <a:srgbClr val="585858"/>
                </a:solidFill>
                <a:latin typeface="微软雅黑" panose="020B0503020204020204" charset="-122"/>
                <a:cs typeface="微软雅黑" panose="020B0503020204020204" charset="-122"/>
              </a:rPr>
              <a:t>实践</a:t>
            </a:r>
            <a:r>
              <a:rPr sz="1200" spc="10" dirty="0">
                <a:solidFill>
                  <a:srgbClr val="585858"/>
                </a:solidFill>
                <a:latin typeface="微软雅黑" panose="020B0503020204020204" charset="-122"/>
                <a:cs typeface="微软雅黑" panose="020B0503020204020204" charset="-122"/>
              </a:rPr>
              <a:t>当</a:t>
            </a:r>
            <a:r>
              <a:rPr sz="1200" spc="30" dirty="0">
                <a:solidFill>
                  <a:srgbClr val="585858"/>
                </a:solidFill>
                <a:latin typeface="微软雅黑" panose="020B0503020204020204" charset="-122"/>
                <a:cs typeface="微软雅黑" panose="020B0503020204020204" charset="-122"/>
              </a:rPr>
              <a:t>中</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传</a:t>
            </a:r>
            <a:r>
              <a:rPr sz="1200" spc="20" dirty="0">
                <a:solidFill>
                  <a:srgbClr val="585858"/>
                </a:solidFill>
                <a:latin typeface="微软雅黑" panose="020B0503020204020204" charset="-122"/>
                <a:cs typeface="微软雅黑" panose="020B0503020204020204" charset="-122"/>
              </a:rPr>
              <a:t>统</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安</a:t>
            </a:r>
            <a:r>
              <a:rPr sz="1200" spc="10" dirty="0">
                <a:solidFill>
                  <a:srgbClr val="585858"/>
                </a:solidFill>
                <a:latin typeface="微软雅黑" panose="020B0503020204020204" charset="-122"/>
                <a:cs typeface="微软雅黑" panose="020B0503020204020204" charset="-122"/>
              </a:rPr>
              <a:t>全</a:t>
            </a:r>
            <a:r>
              <a:rPr sz="1200" spc="20" dirty="0">
                <a:solidFill>
                  <a:srgbClr val="585858"/>
                </a:solidFill>
                <a:latin typeface="微软雅黑" panose="020B0503020204020204" charset="-122"/>
                <a:cs typeface="微软雅黑" panose="020B0503020204020204" charset="-122"/>
              </a:rPr>
              <a:t>流程</a:t>
            </a:r>
            <a:r>
              <a:rPr sz="1200" spc="10" dirty="0">
                <a:solidFill>
                  <a:srgbClr val="585858"/>
                </a:solidFill>
                <a:latin typeface="微软雅黑" panose="020B0503020204020204" charset="-122"/>
                <a:cs typeface="微软雅黑" panose="020B0503020204020204" charset="-122"/>
              </a:rPr>
              <a:t>往</a:t>
            </a:r>
            <a:r>
              <a:rPr sz="1200" spc="20" dirty="0">
                <a:solidFill>
                  <a:srgbClr val="585858"/>
                </a:solidFill>
                <a:latin typeface="微软雅黑" panose="020B0503020204020204" charset="-122"/>
                <a:cs typeface="微软雅黑" panose="020B0503020204020204" charset="-122"/>
              </a:rPr>
              <a:t>往</a:t>
            </a:r>
            <a:r>
              <a:rPr sz="1200" spc="10" dirty="0">
                <a:solidFill>
                  <a:srgbClr val="585858"/>
                </a:solidFill>
                <a:latin typeface="微软雅黑" panose="020B0503020204020204" charset="-122"/>
                <a:cs typeface="微软雅黑" panose="020B0503020204020204" charset="-122"/>
              </a:rPr>
              <a:t>因</a:t>
            </a:r>
            <a:r>
              <a:rPr sz="1200" spc="20" dirty="0">
                <a:solidFill>
                  <a:srgbClr val="585858"/>
                </a:solidFill>
                <a:latin typeface="微软雅黑" panose="020B0503020204020204" charset="-122"/>
                <a:cs typeface="微软雅黑" panose="020B0503020204020204" charset="-122"/>
              </a:rPr>
              <a:t>为跟</a:t>
            </a:r>
            <a:r>
              <a:rPr sz="1200" spc="10" dirty="0">
                <a:solidFill>
                  <a:srgbClr val="585858"/>
                </a:solidFill>
                <a:latin typeface="微软雅黑" panose="020B0503020204020204" charset="-122"/>
                <a:cs typeface="微软雅黑" panose="020B0503020204020204" charset="-122"/>
              </a:rPr>
              <a:t>不</a:t>
            </a:r>
            <a:r>
              <a:rPr sz="1200" spc="20" dirty="0">
                <a:solidFill>
                  <a:srgbClr val="585858"/>
                </a:solidFill>
                <a:latin typeface="微软雅黑" panose="020B0503020204020204" charset="-122"/>
                <a:cs typeface="微软雅黑" panose="020B0503020204020204" charset="-122"/>
              </a:rPr>
              <a:t>上</a:t>
            </a:r>
            <a:r>
              <a:rPr sz="1200" spc="10" dirty="0">
                <a:solidFill>
                  <a:srgbClr val="585858"/>
                </a:solidFill>
                <a:latin typeface="微软雅黑" panose="020B0503020204020204" charset="-122"/>
                <a:cs typeface="微软雅黑" panose="020B0503020204020204" charset="-122"/>
              </a:rPr>
              <a:t>频</a:t>
            </a:r>
            <a:r>
              <a:rPr sz="1200" spc="20" dirty="0">
                <a:solidFill>
                  <a:srgbClr val="585858"/>
                </a:solidFill>
                <a:latin typeface="微软雅黑" panose="020B0503020204020204" charset="-122"/>
                <a:cs typeface="微软雅黑" panose="020B0503020204020204" charset="-122"/>
              </a:rPr>
              <a:t>繁发</a:t>
            </a:r>
            <a:r>
              <a:rPr sz="1200" spc="10" dirty="0">
                <a:solidFill>
                  <a:srgbClr val="585858"/>
                </a:solidFill>
                <a:latin typeface="微软雅黑" panose="020B0503020204020204" charset="-122"/>
                <a:cs typeface="微软雅黑" panose="020B0503020204020204" charset="-122"/>
              </a:rPr>
              <a:t>布</a:t>
            </a:r>
            <a:r>
              <a:rPr sz="1200" spc="20" dirty="0">
                <a:solidFill>
                  <a:srgbClr val="585858"/>
                </a:solidFill>
                <a:latin typeface="微软雅黑" panose="020B0503020204020204" charset="-122"/>
                <a:cs typeface="微软雅黑" panose="020B0503020204020204" charset="-122"/>
              </a:rPr>
              <a:t>和</a:t>
            </a:r>
            <a:r>
              <a:rPr sz="1200" spc="10" dirty="0">
                <a:solidFill>
                  <a:srgbClr val="585858"/>
                </a:solidFill>
                <a:latin typeface="微软雅黑" panose="020B0503020204020204" charset="-122"/>
                <a:cs typeface="微软雅黑" panose="020B0503020204020204" charset="-122"/>
              </a:rPr>
              <a:t>更</a:t>
            </a:r>
            <a:r>
              <a:rPr sz="1200" spc="20" dirty="0">
                <a:solidFill>
                  <a:srgbClr val="585858"/>
                </a:solidFill>
                <a:latin typeface="微软雅黑" panose="020B0503020204020204" charset="-122"/>
                <a:cs typeface="微软雅黑" panose="020B0503020204020204" charset="-122"/>
              </a:rPr>
              <a:t>新的</a:t>
            </a:r>
            <a:r>
              <a:rPr sz="1200" spc="10" dirty="0">
                <a:solidFill>
                  <a:srgbClr val="585858"/>
                </a:solidFill>
                <a:latin typeface="微软雅黑" panose="020B0503020204020204" charset="-122"/>
                <a:cs typeface="微软雅黑" panose="020B0503020204020204" charset="-122"/>
              </a:rPr>
              <a:t>步</a:t>
            </a:r>
            <a:r>
              <a:rPr sz="1200" spc="55" dirty="0">
                <a:solidFill>
                  <a:srgbClr val="585858"/>
                </a:solidFill>
                <a:latin typeface="微软雅黑" panose="020B0503020204020204" charset="-122"/>
                <a:cs typeface="微软雅黑" panose="020B0503020204020204" charset="-122"/>
              </a:rPr>
              <a:t>伐</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从而</a:t>
            </a:r>
            <a:r>
              <a:rPr sz="1200" spc="10" dirty="0">
                <a:solidFill>
                  <a:srgbClr val="585858"/>
                </a:solidFill>
                <a:latin typeface="微软雅黑" panose="020B0503020204020204" charset="-122"/>
                <a:cs typeface="微软雅黑" panose="020B0503020204020204" charset="-122"/>
              </a:rPr>
              <a:t>成</a:t>
            </a:r>
            <a:r>
              <a:rPr sz="1200" spc="20" dirty="0">
                <a:solidFill>
                  <a:srgbClr val="585858"/>
                </a:solidFill>
                <a:latin typeface="微软雅黑" panose="020B0503020204020204" charset="-122"/>
                <a:cs typeface="微软雅黑" panose="020B0503020204020204" charset="-122"/>
              </a:rPr>
              <a:t>为</a:t>
            </a:r>
            <a:r>
              <a:rPr sz="1200" spc="10" dirty="0">
                <a:solidFill>
                  <a:srgbClr val="585858"/>
                </a:solidFill>
                <a:latin typeface="微软雅黑" panose="020B0503020204020204" charset="-122"/>
                <a:cs typeface="微软雅黑" panose="020B0503020204020204" charset="-122"/>
              </a:rPr>
              <a:t>制</a:t>
            </a:r>
            <a:r>
              <a:rPr sz="1200" spc="30" dirty="0">
                <a:solidFill>
                  <a:srgbClr val="585858"/>
                </a:solidFill>
                <a:latin typeface="微软雅黑" panose="020B0503020204020204" charset="-122"/>
                <a:cs typeface="微软雅黑" panose="020B0503020204020204" charset="-122"/>
              </a:rPr>
              <a:t>约</a:t>
            </a:r>
            <a:r>
              <a:rPr sz="1200" spc="-5" dirty="0">
                <a:solidFill>
                  <a:srgbClr val="585858"/>
                </a:solidFill>
                <a:latin typeface="Arial" panose="020B0604020202020204"/>
                <a:cs typeface="Arial" panose="020B0604020202020204"/>
              </a:rPr>
              <a:t>DevOps</a:t>
            </a:r>
            <a:r>
              <a:rPr sz="1200" spc="20" dirty="0">
                <a:solidFill>
                  <a:srgbClr val="585858"/>
                </a:solidFill>
                <a:latin typeface="微软雅黑" panose="020B0503020204020204" charset="-122"/>
                <a:cs typeface="微软雅黑" panose="020B0503020204020204" charset="-122"/>
              </a:rPr>
              <a:t>流程提 </a:t>
            </a:r>
            <a:r>
              <a:rPr sz="1200" spc="10" dirty="0">
                <a:solidFill>
                  <a:srgbClr val="585858"/>
                </a:solidFill>
                <a:latin typeface="微软雅黑" panose="020B0503020204020204" charset="-122"/>
                <a:cs typeface="微软雅黑" panose="020B0503020204020204" charset="-122"/>
              </a:rPr>
              <a:t>速的短板，或是直接被研发人员跳过以追求敏捷效</a:t>
            </a:r>
            <a:r>
              <a:rPr sz="1200" spc="15" dirty="0">
                <a:solidFill>
                  <a:srgbClr val="585858"/>
                </a:solidFill>
                <a:latin typeface="微软雅黑" panose="020B0503020204020204" charset="-122"/>
                <a:cs typeface="微软雅黑" panose="020B0503020204020204" charset="-122"/>
              </a:rPr>
              <a:t>率</a:t>
            </a:r>
            <a:r>
              <a:rPr sz="1200" spc="10"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DevSecOps</a:t>
            </a:r>
            <a:r>
              <a:rPr sz="1200" spc="10" dirty="0">
                <a:solidFill>
                  <a:srgbClr val="585858"/>
                </a:solidFill>
                <a:latin typeface="微软雅黑" panose="020B0503020204020204" charset="-122"/>
                <a:cs typeface="微软雅黑" panose="020B0503020204020204" charset="-122"/>
              </a:rPr>
              <a:t>的理念是将安全防护流程有机地融入传统</a:t>
            </a:r>
            <a:r>
              <a:rPr sz="1200" spc="15" dirty="0">
                <a:solidFill>
                  <a:srgbClr val="585858"/>
                </a:solidFill>
                <a:latin typeface="微软雅黑" panose="020B0503020204020204" charset="-122"/>
                <a:cs typeface="微软雅黑" panose="020B0503020204020204" charset="-122"/>
              </a:rPr>
              <a:t>的</a:t>
            </a:r>
            <a:r>
              <a:rPr sz="1200" dirty="0">
                <a:solidFill>
                  <a:srgbClr val="585858"/>
                </a:solidFill>
                <a:latin typeface="Arial" panose="020B0604020202020204"/>
                <a:cs typeface="Arial" panose="020B0604020202020204"/>
              </a:rPr>
              <a:t>DevOps</a:t>
            </a:r>
            <a:r>
              <a:rPr sz="1200" dirty="0">
                <a:solidFill>
                  <a:srgbClr val="585858"/>
                </a:solidFill>
                <a:latin typeface="微软雅黑" panose="020B0503020204020204" charset="-122"/>
                <a:cs typeface="微软雅黑" panose="020B0503020204020204" charset="-122"/>
              </a:rPr>
              <a:t>流 </a:t>
            </a:r>
            <a:r>
              <a:rPr sz="1200" spc="10" dirty="0">
                <a:solidFill>
                  <a:srgbClr val="585858"/>
                </a:solidFill>
                <a:latin typeface="微软雅黑" panose="020B0503020204020204" charset="-122"/>
                <a:cs typeface="微软雅黑" panose="020B0503020204020204" charset="-122"/>
              </a:rPr>
              <a:t>程中，通</a:t>
            </a:r>
            <a:r>
              <a:rPr sz="1200" dirty="0">
                <a:solidFill>
                  <a:srgbClr val="585858"/>
                </a:solidFill>
                <a:latin typeface="微软雅黑" panose="020B0503020204020204" charset="-122"/>
                <a:cs typeface="微软雅黑" panose="020B0503020204020204" charset="-122"/>
              </a:rPr>
              <a:t>过</a:t>
            </a:r>
            <a:r>
              <a:rPr sz="1200" spc="10" dirty="0">
                <a:solidFill>
                  <a:srgbClr val="585858"/>
                </a:solidFill>
                <a:latin typeface="微软雅黑" panose="020B0503020204020204" charset="-122"/>
                <a:cs typeface="微软雅黑" panose="020B0503020204020204" charset="-122"/>
              </a:rPr>
              <a:t>自动</a:t>
            </a:r>
            <a:r>
              <a:rPr sz="1200" spc="15" dirty="0">
                <a:solidFill>
                  <a:srgbClr val="585858"/>
                </a:solidFill>
                <a:latin typeface="微软雅黑" panose="020B0503020204020204" charset="-122"/>
                <a:cs typeface="微软雅黑" panose="020B0503020204020204" charset="-122"/>
              </a:rPr>
              <a:t>化</a:t>
            </a:r>
            <a:r>
              <a:rPr sz="1200" dirty="0">
                <a:solidFill>
                  <a:srgbClr val="585858"/>
                </a:solidFill>
                <a:latin typeface="微软雅黑" panose="020B0503020204020204" charset="-122"/>
                <a:cs typeface="微软雅黑" panose="020B0503020204020204" charset="-122"/>
              </a:rPr>
              <a:t>、智</a:t>
            </a:r>
            <a:r>
              <a:rPr sz="1200" spc="10" dirty="0">
                <a:solidFill>
                  <a:srgbClr val="585858"/>
                </a:solidFill>
                <a:latin typeface="微软雅黑" panose="020B0503020204020204" charset="-122"/>
                <a:cs typeface="微软雅黑" panose="020B0503020204020204" charset="-122"/>
              </a:rPr>
              <a:t>能化的方</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使其成</a:t>
            </a:r>
            <a:r>
              <a:rPr sz="1200" dirty="0">
                <a:solidFill>
                  <a:srgbClr val="585858"/>
                </a:solidFill>
                <a:latin typeface="微软雅黑" panose="020B0503020204020204" charset="-122"/>
                <a:cs typeface="微软雅黑" panose="020B0503020204020204" charset="-122"/>
              </a:rPr>
              <a:t>为软</a:t>
            </a:r>
            <a:r>
              <a:rPr sz="1200" spc="10" dirty="0">
                <a:solidFill>
                  <a:srgbClr val="585858"/>
                </a:solidFill>
                <a:latin typeface="微软雅黑" panose="020B0503020204020204" charset="-122"/>
                <a:cs typeface="微软雅黑" panose="020B0503020204020204" charset="-122"/>
              </a:rPr>
              <a:t>件开发和</a:t>
            </a:r>
            <a:r>
              <a:rPr sz="1200" dirty="0">
                <a:solidFill>
                  <a:srgbClr val="585858"/>
                </a:solidFill>
                <a:latin typeface="微软雅黑" panose="020B0503020204020204" charset="-122"/>
                <a:cs typeface="微软雅黑" panose="020B0503020204020204" charset="-122"/>
              </a:rPr>
              <a:t>运</a:t>
            </a:r>
            <a:r>
              <a:rPr sz="1200" spc="10" dirty="0">
                <a:solidFill>
                  <a:srgbClr val="585858"/>
                </a:solidFill>
                <a:latin typeface="微软雅黑" panose="020B0503020204020204" charset="-122"/>
                <a:cs typeface="微软雅黑" panose="020B0503020204020204" charset="-122"/>
              </a:rPr>
              <a:t>维中的</a:t>
            </a:r>
            <a:r>
              <a:rPr sz="1200" dirty="0">
                <a:solidFill>
                  <a:srgbClr val="585858"/>
                </a:solidFill>
                <a:latin typeface="微软雅黑" panose="020B0503020204020204" charset="-122"/>
                <a:cs typeface="微软雅黑" panose="020B0503020204020204" charset="-122"/>
              </a:rPr>
              <a:t>内生</a:t>
            </a:r>
            <a:r>
              <a:rPr sz="1200" spc="10" dirty="0">
                <a:solidFill>
                  <a:srgbClr val="585858"/>
                </a:solidFill>
                <a:latin typeface="微软雅黑" panose="020B0503020204020204" charset="-122"/>
                <a:cs typeface="微软雅黑" panose="020B0503020204020204" charset="-122"/>
              </a:rPr>
              <a:t>部</a:t>
            </a:r>
            <a:r>
              <a:rPr sz="1200" spc="35" dirty="0">
                <a:solidFill>
                  <a:srgbClr val="585858"/>
                </a:solidFill>
                <a:latin typeface="微软雅黑" panose="020B0503020204020204" charset="-122"/>
                <a:cs typeface="微软雅黑" panose="020B0503020204020204" charset="-122"/>
              </a:rPr>
              <a:t>分</a:t>
            </a:r>
            <a:r>
              <a:rPr sz="1200" spc="10" dirty="0">
                <a:solidFill>
                  <a:srgbClr val="585858"/>
                </a:solidFill>
                <a:latin typeface="微软雅黑" panose="020B0503020204020204" charset="-122"/>
                <a:cs typeface="微软雅黑" panose="020B0503020204020204" charset="-122"/>
              </a:rPr>
              <a:t>，以</a:t>
            </a:r>
            <a:r>
              <a:rPr sz="1200" dirty="0">
                <a:solidFill>
                  <a:srgbClr val="585858"/>
                </a:solidFill>
                <a:latin typeface="微软雅黑" panose="020B0503020204020204" charset="-122"/>
                <a:cs typeface="微软雅黑" panose="020B0503020204020204" charset="-122"/>
              </a:rPr>
              <a:t>统</a:t>
            </a:r>
            <a:r>
              <a:rPr sz="1200" spc="10" dirty="0">
                <a:solidFill>
                  <a:srgbClr val="585858"/>
                </a:solidFill>
                <a:latin typeface="微软雅黑" panose="020B0503020204020204" charset="-122"/>
                <a:cs typeface="微软雅黑" panose="020B0503020204020204" charset="-122"/>
              </a:rPr>
              <a:t>一的流</a:t>
            </a:r>
            <a:r>
              <a:rPr sz="1200" dirty="0">
                <a:solidFill>
                  <a:srgbClr val="585858"/>
                </a:solidFill>
                <a:latin typeface="微软雅黑" panose="020B0503020204020204" charset="-122"/>
                <a:cs typeface="微软雅黑" panose="020B0503020204020204" charset="-122"/>
              </a:rPr>
              <a:t>程实</a:t>
            </a:r>
            <a:r>
              <a:rPr sz="1200" spc="10" dirty="0">
                <a:solidFill>
                  <a:srgbClr val="585858"/>
                </a:solidFill>
                <a:latin typeface="微软雅黑" panose="020B0503020204020204" charset="-122"/>
                <a:cs typeface="微软雅黑" panose="020B0503020204020204" charset="-122"/>
              </a:rPr>
              <a:t>现对安全</a:t>
            </a:r>
            <a:r>
              <a:rPr sz="1200" dirty="0">
                <a:solidFill>
                  <a:srgbClr val="585858"/>
                </a:solidFill>
                <a:latin typeface="微软雅黑" panose="020B0503020204020204" charset="-122"/>
                <a:cs typeface="微软雅黑" panose="020B0503020204020204" charset="-122"/>
              </a:rPr>
              <a:t>防</a:t>
            </a:r>
            <a:r>
              <a:rPr sz="1200" spc="10" dirty="0">
                <a:solidFill>
                  <a:srgbClr val="585858"/>
                </a:solidFill>
                <a:latin typeface="微软雅黑" panose="020B0503020204020204" charset="-122"/>
                <a:cs typeface="微软雅黑" panose="020B0503020204020204" charset="-122"/>
              </a:rPr>
              <a:t>护的</a:t>
            </a:r>
            <a:r>
              <a:rPr sz="1200" dirty="0">
                <a:solidFill>
                  <a:srgbClr val="585858"/>
                </a:solidFill>
                <a:latin typeface="微软雅黑" panose="020B0503020204020204" charset="-122"/>
                <a:cs typeface="微软雅黑" panose="020B0503020204020204" charset="-122"/>
              </a:rPr>
              <a:t>兼</a:t>
            </a:r>
            <a:r>
              <a:rPr sz="1200" spc="25" dirty="0">
                <a:solidFill>
                  <a:srgbClr val="585858"/>
                </a:solidFill>
                <a:latin typeface="微软雅黑" panose="020B0503020204020204" charset="-122"/>
                <a:cs typeface="微软雅黑" panose="020B0503020204020204" charset="-122"/>
              </a:rPr>
              <a:t>顾</a:t>
            </a:r>
            <a:r>
              <a:rPr sz="120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在云原 生时</a:t>
            </a:r>
            <a:r>
              <a:rPr sz="1200" spc="10" dirty="0">
                <a:solidFill>
                  <a:srgbClr val="585858"/>
                </a:solidFill>
                <a:latin typeface="微软雅黑" panose="020B0503020204020204" charset="-122"/>
                <a:cs typeface="微软雅黑" panose="020B0503020204020204" charset="-122"/>
              </a:rPr>
              <a:t>代</a:t>
            </a:r>
            <a:r>
              <a:rPr sz="1200" spc="20" dirty="0">
                <a:solidFill>
                  <a:srgbClr val="585858"/>
                </a:solidFill>
                <a:latin typeface="微软雅黑" panose="020B0503020204020204" charset="-122"/>
                <a:cs typeface="微软雅黑" panose="020B0503020204020204" charset="-122"/>
              </a:rPr>
              <a:t>，</a:t>
            </a:r>
            <a:r>
              <a:rPr sz="1200" spc="25" dirty="0">
                <a:solidFill>
                  <a:srgbClr val="585858"/>
                </a:solidFill>
                <a:latin typeface="微软雅黑" panose="020B0503020204020204" charset="-122"/>
                <a:cs typeface="微软雅黑" panose="020B0503020204020204" charset="-122"/>
              </a:rPr>
              <a:t>安</a:t>
            </a:r>
            <a:r>
              <a:rPr sz="1200" spc="10" dirty="0">
                <a:solidFill>
                  <a:srgbClr val="585858"/>
                </a:solidFill>
                <a:latin typeface="微软雅黑" panose="020B0503020204020204" charset="-122"/>
                <a:cs typeface="微软雅黑" panose="020B0503020204020204" charset="-122"/>
              </a:rPr>
              <a:t>全</a:t>
            </a:r>
            <a:r>
              <a:rPr sz="1200" spc="25" dirty="0">
                <a:solidFill>
                  <a:srgbClr val="585858"/>
                </a:solidFill>
                <a:latin typeface="微软雅黑" panose="020B0503020204020204" charset="-122"/>
                <a:cs typeface="微软雅黑" panose="020B0503020204020204" charset="-122"/>
              </a:rPr>
              <a:t>策略</a:t>
            </a:r>
            <a:r>
              <a:rPr sz="1200" spc="10" dirty="0">
                <a:solidFill>
                  <a:srgbClr val="585858"/>
                </a:solidFill>
                <a:latin typeface="微软雅黑" panose="020B0503020204020204" charset="-122"/>
                <a:cs typeface="微软雅黑" panose="020B0503020204020204" charset="-122"/>
              </a:rPr>
              <a:t>在全</a:t>
            </a:r>
            <a:r>
              <a:rPr sz="1200" spc="25" dirty="0">
                <a:solidFill>
                  <a:srgbClr val="585858"/>
                </a:solidFill>
                <a:latin typeface="微软雅黑" panose="020B0503020204020204" charset="-122"/>
                <a:cs typeface="微软雅黑" panose="020B0503020204020204" charset="-122"/>
              </a:rPr>
              <a:t>球范</a:t>
            </a:r>
            <a:r>
              <a:rPr sz="1200" spc="10" dirty="0">
                <a:solidFill>
                  <a:srgbClr val="585858"/>
                </a:solidFill>
                <a:latin typeface="微软雅黑" panose="020B0503020204020204" charset="-122"/>
                <a:cs typeface="微软雅黑" panose="020B0503020204020204" charset="-122"/>
              </a:rPr>
              <a:t>围</a:t>
            </a:r>
            <a:r>
              <a:rPr sz="1200" spc="25" dirty="0">
                <a:solidFill>
                  <a:srgbClr val="585858"/>
                </a:solidFill>
                <a:latin typeface="微软雅黑" panose="020B0503020204020204" charset="-122"/>
                <a:cs typeface="微软雅黑" panose="020B0503020204020204" charset="-122"/>
              </a:rPr>
              <a:t>内受</a:t>
            </a:r>
            <a:r>
              <a:rPr sz="1200" spc="10" dirty="0">
                <a:solidFill>
                  <a:srgbClr val="585858"/>
                </a:solidFill>
                <a:latin typeface="微软雅黑" panose="020B0503020204020204" charset="-122"/>
                <a:cs typeface="微软雅黑" panose="020B0503020204020204" charset="-122"/>
              </a:rPr>
              <a:t>到</a:t>
            </a:r>
            <a:r>
              <a:rPr sz="1200" spc="25"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重</a:t>
            </a:r>
            <a:r>
              <a:rPr sz="1200" spc="25" dirty="0">
                <a:solidFill>
                  <a:srgbClr val="585858"/>
                </a:solidFill>
                <a:latin typeface="微软雅黑" panose="020B0503020204020204" charset="-122"/>
                <a:cs typeface="微软雅黑" panose="020B0503020204020204" charset="-122"/>
              </a:rPr>
              <a:t>视</a:t>
            </a:r>
            <a:r>
              <a:rPr sz="1200" spc="10" dirty="0">
                <a:solidFill>
                  <a:srgbClr val="585858"/>
                </a:solidFill>
                <a:latin typeface="微软雅黑" panose="020B0503020204020204" charset="-122"/>
                <a:cs typeface="微软雅黑" panose="020B0503020204020204" charset="-122"/>
              </a:rPr>
              <a:t>越</a:t>
            </a:r>
            <a:r>
              <a:rPr sz="1200" spc="25" dirty="0">
                <a:solidFill>
                  <a:srgbClr val="585858"/>
                </a:solidFill>
                <a:latin typeface="微软雅黑" panose="020B0503020204020204" charset="-122"/>
                <a:cs typeface="微软雅黑" panose="020B0503020204020204" charset="-122"/>
              </a:rPr>
              <a:t>来越</a:t>
            </a:r>
            <a:r>
              <a:rPr sz="1200" spc="-5" dirty="0">
                <a:solidFill>
                  <a:srgbClr val="585858"/>
                </a:solidFill>
                <a:latin typeface="微软雅黑" panose="020B0503020204020204" charset="-122"/>
                <a:cs typeface="微软雅黑" panose="020B0503020204020204" charset="-122"/>
              </a:rPr>
              <a:t>高</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软</a:t>
            </a:r>
            <a:r>
              <a:rPr sz="1200" spc="20" dirty="0">
                <a:solidFill>
                  <a:srgbClr val="585858"/>
                </a:solidFill>
                <a:latin typeface="微软雅黑" panose="020B0503020204020204" charset="-122"/>
                <a:cs typeface="微软雅黑" panose="020B0503020204020204" charset="-122"/>
              </a:rPr>
              <a:t>件开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内</a:t>
            </a:r>
            <a:r>
              <a:rPr sz="1200" spc="10" dirty="0">
                <a:solidFill>
                  <a:srgbClr val="585858"/>
                </a:solidFill>
                <a:latin typeface="微软雅黑" panose="020B0503020204020204" charset="-122"/>
                <a:cs typeface="微软雅黑" panose="020B0503020204020204" charset="-122"/>
              </a:rPr>
              <a:t>生</a:t>
            </a:r>
            <a:r>
              <a:rPr sz="1200" spc="20" dirty="0">
                <a:solidFill>
                  <a:srgbClr val="585858"/>
                </a:solidFill>
                <a:latin typeface="微软雅黑" panose="020B0503020204020204" charset="-122"/>
                <a:cs typeface="微软雅黑" panose="020B0503020204020204" charset="-122"/>
              </a:rPr>
              <a:t>安全</a:t>
            </a:r>
            <a:r>
              <a:rPr sz="1200" spc="10" dirty="0">
                <a:solidFill>
                  <a:srgbClr val="585858"/>
                </a:solidFill>
                <a:latin typeface="微软雅黑" panose="020B0503020204020204" charset="-122"/>
                <a:cs typeface="微软雅黑" panose="020B0503020204020204" charset="-122"/>
              </a:rPr>
              <a:t>性</a:t>
            </a:r>
            <a:r>
              <a:rPr sz="1200" spc="20" dirty="0">
                <a:solidFill>
                  <a:srgbClr val="585858"/>
                </a:solidFill>
                <a:latin typeface="微软雅黑" panose="020B0503020204020204" charset="-122"/>
                <a:cs typeface="微软雅黑" panose="020B0503020204020204" charset="-122"/>
              </a:rPr>
              <a:t>将</a:t>
            </a:r>
            <a:r>
              <a:rPr sz="1200" spc="10" dirty="0">
                <a:solidFill>
                  <a:srgbClr val="585858"/>
                </a:solidFill>
                <a:latin typeface="微软雅黑" panose="020B0503020204020204" charset="-122"/>
                <a:cs typeface="微软雅黑" panose="020B0503020204020204" charset="-122"/>
              </a:rPr>
              <a:t>成</a:t>
            </a:r>
            <a:r>
              <a:rPr sz="1200" spc="20" dirty="0">
                <a:solidFill>
                  <a:srgbClr val="585858"/>
                </a:solidFill>
                <a:latin typeface="微软雅黑" panose="020B0503020204020204" charset="-122"/>
                <a:cs typeface="微软雅黑" panose="020B0503020204020204" charset="-122"/>
              </a:rPr>
              <a:t>为评</a:t>
            </a:r>
            <a:r>
              <a:rPr sz="1200" spc="10" dirty="0">
                <a:solidFill>
                  <a:srgbClr val="585858"/>
                </a:solidFill>
                <a:latin typeface="微软雅黑" panose="020B0503020204020204" charset="-122"/>
                <a:cs typeface="微软雅黑" panose="020B0503020204020204" charset="-122"/>
              </a:rPr>
              <a:t>价</a:t>
            </a:r>
            <a:r>
              <a:rPr sz="1200" spc="20" dirty="0">
                <a:solidFill>
                  <a:srgbClr val="585858"/>
                </a:solidFill>
                <a:latin typeface="微软雅黑" panose="020B0503020204020204" charset="-122"/>
                <a:cs typeface="微软雅黑" panose="020B0503020204020204" charset="-122"/>
              </a:rPr>
              <a:t>企</a:t>
            </a:r>
            <a:r>
              <a:rPr sz="1200" spc="30" dirty="0">
                <a:solidFill>
                  <a:srgbClr val="585858"/>
                </a:solidFill>
                <a:latin typeface="微软雅黑" panose="020B0503020204020204" charset="-122"/>
                <a:cs typeface="微软雅黑" panose="020B0503020204020204" charset="-122"/>
              </a:rPr>
              <a:t>业</a:t>
            </a:r>
            <a:r>
              <a:rPr sz="1200"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成</a:t>
            </a:r>
            <a:r>
              <a:rPr sz="1200" spc="20" dirty="0">
                <a:solidFill>
                  <a:srgbClr val="585858"/>
                </a:solidFill>
                <a:latin typeface="微软雅黑" panose="020B0503020204020204" charset="-122"/>
                <a:cs typeface="微软雅黑" panose="020B0503020204020204" charset="-122"/>
              </a:rPr>
              <a:t>熟</a:t>
            </a:r>
            <a:r>
              <a:rPr sz="1200" spc="10" dirty="0">
                <a:solidFill>
                  <a:srgbClr val="585858"/>
                </a:solidFill>
                <a:latin typeface="微软雅黑" panose="020B0503020204020204" charset="-122"/>
                <a:cs typeface="微软雅黑" panose="020B0503020204020204" charset="-122"/>
              </a:rPr>
              <a:t>度</a:t>
            </a:r>
            <a:r>
              <a:rPr sz="1200" spc="20" dirty="0">
                <a:solidFill>
                  <a:srgbClr val="585858"/>
                </a:solidFill>
                <a:latin typeface="微软雅黑" panose="020B0503020204020204" charset="-122"/>
                <a:cs typeface="微软雅黑" panose="020B0503020204020204" charset="-122"/>
              </a:rPr>
              <a:t>水</a:t>
            </a:r>
            <a:r>
              <a:rPr sz="1200" spc="10" dirty="0">
                <a:solidFill>
                  <a:srgbClr val="585858"/>
                </a:solidFill>
                <a:latin typeface="微软雅黑" panose="020B0503020204020204" charset="-122"/>
                <a:cs typeface="微软雅黑" panose="020B0503020204020204" charset="-122"/>
              </a:rPr>
              <a:t>平的</a:t>
            </a:r>
            <a:r>
              <a:rPr sz="1200" spc="20" dirty="0">
                <a:solidFill>
                  <a:srgbClr val="585858"/>
                </a:solidFill>
                <a:latin typeface="微软雅黑" panose="020B0503020204020204" charset="-122"/>
                <a:cs typeface="微软雅黑" panose="020B0503020204020204" charset="-122"/>
              </a:rPr>
              <a:t>重要</a:t>
            </a:r>
            <a:r>
              <a:rPr sz="1200" dirty="0">
                <a:solidFill>
                  <a:srgbClr val="585858"/>
                </a:solidFill>
                <a:latin typeface="微软雅黑" panose="020B0503020204020204" charset="-122"/>
                <a:cs typeface="微软雅黑" panose="020B0503020204020204" charset="-122"/>
              </a:rPr>
              <a:t>指</a:t>
            </a:r>
            <a:endParaRPr sz="1200">
              <a:latin typeface="微软雅黑" panose="020B0503020204020204" charset="-122"/>
              <a:cs typeface="微软雅黑" panose="020B0503020204020204" charset="-122"/>
            </a:endParaRPr>
          </a:p>
        </p:txBody>
      </p:sp>
      <p:sp>
        <p:nvSpPr>
          <p:cNvPr id="13" name="object 13"/>
          <p:cNvSpPr txBox="1"/>
          <p:nvPr/>
        </p:nvSpPr>
        <p:spPr>
          <a:xfrm>
            <a:off x="526795" y="2687573"/>
            <a:ext cx="33020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585858"/>
                </a:solidFill>
                <a:latin typeface="微软雅黑" panose="020B0503020204020204" charset="-122"/>
                <a:cs typeface="微软雅黑" panose="020B0503020204020204" charset="-122"/>
              </a:rPr>
              <a:t>标。</a:t>
            </a:r>
            <a:endParaRPr sz="1200">
              <a:latin typeface="微软雅黑" panose="020B0503020204020204" charset="-122"/>
              <a:cs typeface="微软雅黑" panose="020B0503020204020204" charset="-122"/>
            </a:endParaRPr>
          </a:p>
        </p:txBody>
      </p:sp>
      <p:sp>
        <p:nvSpPr>
          <p:cNvPr id="14" name="object 14"/>
          <p:cNvSpPr txBox="1"/>
          <p:nvPr/>
        </p:nvSpPr>
        <p:spPr>
          <a:xfrm>
            <a:off x="526795" y="6365849"/>
            <a:ext cx="2887980"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7E7E7E"/>
                </a:solidFill>
                <a:latin typeface="微软雅黑" panose="020B0503020204020204" charset="-122"/>
                <a:cs typeface="微软雅黑" panose="020B0503020204020204" charset="-122"/>
              </a:rPr>
              <a:t>来源：</a:t>
            </a:r>
            <a:r>
              <a:rPr sz="800" dirty="0">
                <a:solidFill>
                  <a:srgbClr val="7E7E7E"/>
                </a:solidFill>
                <a:latin typeface="Arial" panose="020B0604020202020204"/>
                <a:cs typeface="Arial" panose="020B0604020202020204"/>
              </a:rPr>
              <a:t>F5</a:t>
            </a:r>
            <a:r>
              <a:rPr sz="800" spc="-5" dirty="0">
                <a:solidFill>
                  <a:srgbClr val="7E7E7E"/>
                </a:solidFill>
                <a:latin typeface="Arial" panose="020B0604020202020204"/>
                <a:cs typeface="Arial" panose="020B0604020202020204"/>
              </a:rPr>
              <a:t> </a:t>
            </a:r>
            <a:r>
              <a:rPr sz="800" spc="-5">
                <a:solidFill>
                  <a:srgbClr val="7E7E7E"/>
                </a:solidFill>
                <a:latin typeface="Arial" panose="020B0604020202020204"/>
                <a:cs typeface="Arial" panose="020B0604020202020204"/>
              </a:rPr>
              <a:t>Network</a:t>
            </a:r>
            <a:r>
              <a:rPr sz="800" spc="-5">
                <a:solidFill>
                  <a:srgbClr val="7E7E7E"/>
                </a:solidFill>
                <a:latin typeface="微软雅黑" panose="020B0503020204020204" charset="-122"/>
                <a:cs typeface="微软雅黑" panose="020B0503020204020204" charset="-122"/>
              </a:rPr>
              <a:t>，</a:t>
            </a:r>
            <a:r>
              <a:rPr sz="800">
                <a:solidFill>
                  <a:srgbClr val="7E7E7E"/>
                </a:solidFill>
                <a:latin typeface="微软雅黑" panose="020B0503020204020204" charset="-122"/>
                <a:cs typeface="微软雅黑" panose="020B0503020204020204" charset="-122"/>
              </a:rPr>
              <a:t>研究院根据公开</a:t>
            </a:r>
            <a:r>
              <a:rPr sz="800" spc="-15">
                <a:solidFill>
                  <a:srgbClr val="7E7E7E"/>
                </a:solidFill>
                <a:latin typeface="微软雅黑" panose="020B0503020204020204" charset="-122"/>
                <a:cs typeface="微软雅黑" panose="020B0503020204020204" charset="-122"/>
              </a:rPr>
              <a:t>资</a:t>
            </a:r>
            <a:r>
              <a:rPr sz="800">
                <a:solidFill>
                  <a:srgbClr val="7E7E7E"/>
                </a:solidFill>
                <a:latin typeface="微软雅黑" panose="020B0503020204020204" charset="-122"/>
                <a:cs typeface="微软雅黑" panose="020B0503020204020204" charset="-122"/>
              </a:rPr>
              <a:t>料研</a:t>
            </a:r>
            <a:r>
              <a:rPr sz="800" spc="-15">
                <a:solidFill>
                  <a:srgbClr val="7E7E7E"/>
                </a:solidFill>
                <a:latin typeface="微软雅黑" panose="020B0503020204020204" charset="-122"/>
                <a:cs typeface="微软雅黑" panose="020B0503020204020204" charset="-122"/>
              </a:rPr>
              <a:t>究</a:t>
            </a:r>
            <a:r>
              <a:rPr sz="800">
                <a:solidFill>
                  <a:srgbClr val="7E7E7E"/>
                </a:solidFill>
                <a:latin typeface="微软雅黑" panose="020B0503020204020204" charset="-122"/>
                <a:cs typeface="微软雅黑" panose="020B0503020204020204" charset="-122"/>
              </a:rPr>
              <a:t>及绘</a:t>
            </a:r>
            <a:r>
              <a:rPr sz="800" spc="-15">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15" name="object 15"/>
          <p:cNvSpPr txBox="1"/>
          <p:nvPr/>
        </p:nvSpPr>
        <p:spPr>
          <a:xfrm>
            <a:off x="470344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16" name="object 16"/>
          <p:cNvSpPr/>
          <p:nvPr/>
        </p:nvSpPr>
        <p:spPr>
          <a:xfrm>
            <a:off x="669036" y="3028188"/>
            <a:ext cx="3675126" cy="3387090"/>
          </a:xfrm>
          <a:prstGeom prst="rect">
            <a:avLst/>
          </a:prstGeom>
          <a:blipFill>
            <a:blip r:embed="rId1" cstate="print"/>
            <a:stretch>
              <a:fillRect/>
            </a:stretch>
          </a:blipFill>
        </p:spPr>
        <p:txBody>
          <a:bodyPr wrap="square" lIns="0" tIns="0" rIns="0" bIns="0" rtlCol="0"/>
          <a:lstStyle/>
          <a:p/>
        </p:txBody>
      </p:sp>
      <p:sp>
        <p:nvSpPr>
          <p:cNvPr id="17" name="object 17"/>
          <p:cNvSpPr/>
          <p:nvPr/>
        </p:nvSpPr>
        <p:spPr>
          <a:xfrm>
            <a:off x="6233033" y="4368419"/>
            <a:ext cx="781050" cy="871219"/>
          </a:xfrm>
          <a:custGeom>
            <a:avLst/>
            <a:gdLst/>
            <a:ahLst/>
            <a:cxnLst/>
            <a:rect l="l" t="t" r="r" b="b"/>
            <a:pathLst>
              <a:path w="781050" h="871220">
                <a:moveTo>
                  <a:pt x="447801" y="0"/>
                </a:moveTo>
                <a:lnTo>
                  <a:pt x="0" y="234060"/>
                </a:lnTo>
                <a:lnTo>
                  <a:pt x="7112" y="635888"/>
                </a:lnTo>
                <a:lnTo>
                  <a:pt x="332866" y="871092"/>
                </a:lnTo>
                <a:lnTo>
                  <a:pt x="780668" y="637031"/>
                </a:lnTo>
                <a:lnTo>
                  <a:pt x="773557" y="235330"/>
                </a:lnTo>
                <a:lnTo>
                  <a:pt x="447801" y="0"/>
                </a:lnTo>
                <a:close/>
              </a:path>
            </a:pathLst>
          </a:custGeom>
          <a:solidFill>
            <a:srgbClr val="D9D9D9"/>
          </a:solidFill>
        </p:spPr>
        <p:txBody>
          <a:bodyPr wrap="square" lIns="0" tIns="0" rIns="0" bIns="0" rtlCol="0"/>
          <a:lstStyle/>
          <a:p/>
        </p:txBody>
      </p:sp>
      <p:sp>
        <p:nvSpPr>
          <p:cNvPr id="18" name="object 18"/>
          <p:cNvSpPr/>
          <p:nvPr/>
        </p:nvSpPr>
        <p:spPr>
          <a:xfrm>
            <a:off x="5572670" y="3917862"/>
            <a:ext cx="934085" cy="572770"/>
          </a:xfrm>
          <a:custGeom>
            <a:avLst/>
            <a:gdLst/>
            <a:ahLst/>
            <a:cxnLst/>
            <a:rect l="l" t="t" r="r" b="b"/>
            <a:pathLst>
              <a:path w="934084" h="572770">
                <a:moveTo>
                  <a:pt x="862230" y="0"/>
                </a:moveTo>
                <a:lnTo>
                  <a:pt x="33236" y="450810"/>
                </a:lnTo>
                <a:lnTo>
                  <a:pt x="2232" y="489592"/>
                </a:lnTo>
                <a:lnTo>
                  <a:pt x="0" y="514371"/>
                </a:lnTo>
                <a:lnTo>
                  <a:pt x="7709" y="538948"/>
                </a:lnTo>
                <a:lnTo>
                  <a:pt x="24356" y="558671"/>
                </a:lnTo>
                <a:lnTo>
                  <a:pt x="46491" y="570047"/>
                </a:lnTo>
                <a:lnTo>
                  <a:pt x="71270" y="572256"/>
                </a:lnTo>
                <a:lnTo>
                  <a:pt x="95847" y="564475"/>
                </a:lnTo>
                <a:lnTo>
                  <a:pt x="900265" y="121499"/>
                </a:lnTo>
                <a:lnTo>
                  <a:pt x="919916" y="104852"/>
                </a:lnTo>
                <a:lnTo>
                  <a:pt x="931269" y="82716"/>
                </a:lnTo>
                <a:lnTo>
                  <a:pt x="933501" y="57937"/>
                </a:lnTo>
                <a:lnTo>
                  <a:pt x="925792" y="33361"/>
                </a:lnTo>
                <a:lnTo>
                  <a:pt x="909145" y="13636"/>
                </a:lnTo>
                <a:lnTo>
                  <a:pt x="887009" y="2246"/>
                </a:lnTo>
                <a:lnTo>
                  <a:pt x="862230" y="0"/>
                </a:lnTo>
                <a:close/>
              </a:path>
            </a:pathLst>
          </a:custGeom>
          <a:solidFill>
            <a:srgbClr val="B1D234"/>
          </a:solidFill>
        </p:spPr>
        <p:txBody>
          <a:bodyPr wrap="square" lIns="0" tIns="0" rIns="0" bIns="0" rtlCol="0"/>
          <a:lstStyle/>
          <a:p/>
        </p:txBody>
      </p:sp>
      <p:sp>
        <p:nvSpPr>
          <p:cNvPr id="19" name="object 19"/>
          <p:cNvSpPr/>
          <p:nvPr/>
        </p:nvSpPr>
        <p:spPr>
          <a:xfrm>
            <a:off x="5499778" y="4331400"/>
            <a:ext cx="222234" cy="217293"/>
          </a:xfrm>
          <a:prstGeom prst="rect">
            <a:avLst/>
          </a:prstGeom>
          <a:blipFill>
            <a:blip r:embed="rId2" cstate="print"/>
            <a:stretch>
              <a:fillRect/>
            </a:stretch>
          </a:blipFill>
        </p:spPr>
        <p:txBody>
          <a:bodyPr wrap="square" lIns="0" tIns="0" rIns="0" bIns="0" rtlCol="0"/>
          <a:lstStyle/>
          <a:p/>
        </p:txBody>
      </p:sp>
      <p:sp>
        <p:nvSpPr>
          <p:cNvPr id="20" name="object 20"/>
          <p:cNvSpPr/>
          <p:nvPr/>
        </p:nvSpPr>
        <p:spPr>
          <a:xfrm>
            <a:off x="5736335" y="4498847"/>
            <a:ext cx="134620" cy="1012190"/>
          </a:xfrm>
          <a:custGeom>
            <a:avLst/>
            <a:gdLst/>
            <a:ahLst/>
            <a:cxnLst/>
            <a:rect l="l" t="t" r="r" b="b"/>
            <a:pathLst>
              <a:path w="134620" h="1012189">
                <a:moveTo>
                  <a:pt x="67055" y="0"/>
                </a:moveTo>
                <a:lnTo>
                  <a:pt x="40933" y="5262"/>
                </a:lnTo>
                <a:lnTo>
                  <a:pt x="19621" y="19621"/>
                </a:lnTo>
                <a:lnTo>
                  <a:pt x="5262" y="40933"/>
                </a:lnTo>
                <a:lnTo>
                  <a:pt x="0" y="67056"/>
                </a:lnTo>
                <a:lnTo>
                  <a:pt x="0" y="944879"/>
                </a:lnTo>
                <a:lnTo>
                  <a:pt x="5262" y="971002"/>
                </a:lnTo>
                <a:lnTo>
                  <a:pt x="19621" y="992314"/>
                </a:lnTo>
                <a:lnTo>
                  <a:pt x="40933" y="1006673"/>
                </a:lnTo>
                <a:lnTo>
                  <a:pt x="67055" y="1011935"/>
                </a:lnTo>
                <a:lnTo>
                  <a:pt x="93178" y="1006673"/>
                </a:lnTo>
                <a:lnTo>
                  <a:pt x="114490" y="992314"/>
                </a:lnTo>
                <a:lnTo>
                  <a:pt x="128849" y="971002"/>
                </a:lnTo>
                <a:lnTo>
                  <a:pt x="134112" y="944879"/>
                </a:lnTo>
                <a:lnTo>
                  <a:pt x="134112" y="67056"/>
                </a:lnTo>
                <a:lnTo>
                  <a:pt x="128849" y="40933"/>
                </a:lnTo>
                <a:lnTo>
                  <a:pt x="114490" y="19621"/>
                </a:lnTo>
                <a:lnTo>
                  <a:pt x="93178" y="5262"/>
                </a:lnTo>
                <a:lnTo>
                  <a:pt x="67055" y="0"/>
                </a:lnTo>
                <a:close/>
              </a:path>
            </a:pathLst>
          </a:custGeom>
          <a:solidFill>
            <a:srgbClr val="8AC53E"/>
          </a:solidFill>
        </p:spPr>
        <p:txBody>
          <a:bodyPr wrap="square" lIns="0" tIns="0" rIns="0" bIns="0" rtlCol="0"/>
          <a:lstStyle/>
          <a:p/>
        </p:txBody>
      </p:sp>
      <p:sp>
        <p:nvSpPr>
          <p:cNvPr id="21" name="object 21"/>
          <p:cNvSpPr/>
          <p:nvPr/>
        </p:nvSpPr>
        <p:spPr>
          <a:xfrm>
            <a:off x="5690615" y="5367528"/>
            <a:ext cx="225551" cy="217931"/>
          </a:xfrm>
          <a:prstGeom prst="rect">
            <a:avLst/>
          </a:prstGeom>
          <a:blipFill>
            <a:blip r:embed="rId3" cstate="print"/>
            <a:stretch>
              <a:fillRect/>
            </a:stretch>
          </a:blipFill>
        </p:spPr>
        <p:txBody>
          <a:bodyPr wrap="square" lIns="0" tIns="0" rIns="0" bIns="0" rtlCol="0"/>
          <a:lstStyle/>
          <a:p/>
        </p:txBody>
      </p:sp>
      <p:sp>
        <p:nvSpPr>
          <p:cNvPr id="22" name="object 22"/>
          <p:cNvSpPr/>
          <p:nvPr/>
        </p:nvSpPr>
        <p:spPr>
          <a:xfrm>
            <a:off x="5939123" y="5217302"/>
            <a:ext cx="877569" cy="659130"/>
          </a:xfrm>
          <a:custGeom>
            <a:avLst/>
            <a:gdLst/>
            <a:ahLst/>
            <a:cxnLst/>
            <a:rect l="l" t="t" r="r" b="b"/>
            <a:pathLst>
              <a:path w="877570" h="659129">
                <a:moveTo>
                  <a:pt x="53101" y="0"/>
                </a:moveTo>
                <a:lnTo>
                  <a:pt x="29835" y="8764"/>
                </a:lnTo>
                <a:lnTo>
                  <a:pt x="11080" y="26400"/>
                </a:lnTo>
                <a:lnTo>
                  <a:pt x="587" y="50014"/>
                </a:lnTo>
                <a:lnTo>
                  <a:pt x="0" y="74914"/>
                </a:lnTo>
                <a:lnTo>
                  <a:pt x="8794" y="98194"/>
                </a:lnTo>
                <a:lnTo>
                  <a:pt x="26447" y="116951"/>
                </a:lnTo>
                <a:lnTo>
                  <a:pt x="776001" y="647658"/>
                </a:lnTo>
                <a:lnTo>
                  <a:pt x="799542" y="658100"/>
                </a:lnTo>
                <a:lnTo>
                  <a:pt x="824404" y="658671"/>
                </a:lnTo>
                <a:lnTo>
                  <a:pt x="847671" y="649871"/>
                </a:lnTo>
                <a:lnTo>
                  <a:pt x="866425" y="632202"/>
                </a:lnTo>
                <a:lnTo>
                  <a:pt x="876863" y="608632"/>
                </a:lnTo>
                <a:lnTo>
                  <a:pt x="877443" y="583753"/>
                </a:lnTo>
                <a:lnTo>
                  <a:pt x="868640" y="560477"/>
                </a:lnTo>
                <a:lnTo>
                  <a:pt x="850931" y="541715"/>
                </a:lnTo>
                <a:lnTo>
                  <a:pt x="101504" y="11033"/>
                </a:lnTo>
                <a:lnTo>
                  <a:pt x="77964" y="593"/>
                </a:lnTo>
                <a:lnTo>
                  <a:pt x="53101" y="0"/>
                </a:lnTo>
                <a:close/>
              </a:path>
            </a:pathLst>
          </a:custGeom>
          <a:solidFill>
            <a:srgbClr val="64AE45"/>
          </a:solidFill>
        </p:spPr>
        <p:txBody>
          <a:bodyPr wrap="square" lIns="0" tIns="0" rIns="0" bIns="0" rtlCol="0"/>
          <a:lstStyle/>
          <a:p/>
        </p:txBody>
      </p:sp>
      <p:sp>
        <p:nvSpPr>
          <p:cNvPr id="23" name="object 23"/>
          <p:cNvSpPr/>
          <p:nvPr/>
        </p:nvSpPr>
        <p:spPr>
          <a:xfrm>
            <a:off x="6667944" y="5720838"/>
            <a:ext cx="218440" cy="217079"/>
          </a:xfrm>
          <a:prstGeom prst="rect">
            <a:avLst/>
          </a:prstGeom>
          <a:blipFill>
            <a:blip r:embed="rId4" cstate="print"/>
            <a:stretch>
              <a:fillRect/>
            </a:stretch>
          </a:blipFill>
        </p:spPr>
        <p:txBody>
          <a:bodyPr wrap="square" lIns="0" tIns="0" rIns="0" bIns="0" rtlCol="0"/>
          <a:lstStyle/>
          <a:p/>
        </p:txBody>
      </p:sp>
      <p:sp>
        <p:nvSpPr>
          <p:cNvPr id="24" name="object 24"/>
          <p:cNvSpPr/>
          <p:nvPr/>
        </p:nvSpPr>
        <p:spPr>
          <a:xfrm>
            <a:off x="6753147" y="5081192"/>
            <a:ext cx="930910" cy="577215"/>
          </a:xfrm>
          <a:custGeom>
            <a:avLst/>
            <a:gdLst/>
            <a:ahLst/>
            <a:cxnLst/>
            <a:rect l="l" t="t" r="r" b="b"/>
            <a:pathLst>
              <a:path w="930909" h="577214">
                <a:moveTo>
                  <a:pt x="859047" y="0"/>
                </a:moveTo>
                <a:lnTo>
                  <a:pt x="32843" y="455880"/>
                </a:lnTo>
                <a:lnTo>
                  <a:pt x="2093" y="494901"/>
                </a:lnTo>
                <a:lnTo>
                  <a:pt x="0" y="519702"/>
                </a:lnTo>
                <a:lnTo>
                  <a:pt x="7824" y="544246"/>
                </a:lnTo>
                <a:lnTo>
                  <a:pt x="24636" y="563813"/>
                </a:lnTo>
                <a:lnTo>
                  <a:pt x="46876" y="575036"/>
                </a:lnTo>
                <a:lnTo>
                  <a:pt x="71689" y="577113"/>
                </a:lnTo>
                <a:lnTo>
                  <a:pt x="96216" y="569240"/>
                </a:lnTo>
                <a:lnTo>
                  <a:pt x="897840" y="121235"/>
                </a:lnTo>
                <a:lnTo>
                  <a:pt x="917394" y="104441"/>
                </a:lnTo>
                <a:lnTo>
                  <a:pt x="928637" y="82230"/>
                </a:lnTo>
                <a:lnTo>
                  <a:pt x="930737" y="57423"/>
                </a:lnTo>
                <a:lnTo>
                  <a:pt x="922859" y="32843"/>
                </a:lnTo>
                <a:lnTo>
                  <a:pt x="906065" y="13307"/>
                </a:lnTo>
                <a:lnTo>
                  <a:pt x="883854" y="2093"/>
                </a:lnTo>
                <a:lnTo>
                  <a:pt x="859047" y="0"/>
                </a:lnTo>
                <a:close/>
              </a:path>
            </a:pathLst>
          </a:custGeom>
          <a:solidFill>
            <a:srgbClr val="1EC7F3"/>
          </a:solidFill>
        </p:spPr>
        <p:txBody>
          <a:bodyPr wrap="square" lIns="0" tIns="0" rIns="0" bIns="0" rtlCol="0"/>
          <a:lstStyle/>
          <a:p/>
        </p:txBody>
      </p:sp>
      <p:sp>
        <p:nvSpPr>
          <p:cNvPr id="25" name="object 25"/>
          <p:cNvSpPr/>
          <p:nvPr/>
        </p:nvSpPr>
        <p:spPr>
          <a:xfrm>
            <a:off x="7534491" y="5022486"/>
            <a:ext cx="222144" cy="217134"/>
          </a:xfrm>
          <a:prstGeom prst="rect">
            <a:avLst/>
          </a:prstGeom>
          <a:blipFill>
            <a:blip r:embed="rId5" cstate="print"/>
            <a:stretch>
              <a:fillRect/>
            </a:stretch>
          </a:blipFill>
        </p:spPr>
        <p:txBody>
          <a:bodyPr wrap="square" lIns="0" tIns="0" rIns="0" bIns="0" rtlCol="0"/>
          <a:lstStyle/>
          <a:p/>
        </p:txBody>
      </p:sp>
      <p:sp>
        <p:nvSpPr>
          <p:cNvPr id="26" name="object 26"/>
          <p:cNvSpPr/>
          <p:nvPr/>
        </p:nvSpPr>
        <p:spPr>
          <a:xfrm>
            <a:off x="7405116" y="4064508"/>
            <a:ext cx="135890" cy="1010919"/>
          </a:xfrm>
          <a:custGeom>
            <a:avLst/>
            <a:gdLst/>
            <a:ahLst/>
            <a:cxnLst/>
            <a:rect l="l" t="t" r="r" b="b"/>
            <a:pathLst>
              <a:path w="135890" h="1010920">
                <a:moveTo>
                  <a:pt x="67817" y="0"/>
                </a:moveTo>
                <a:lnTo>
                  <a:pt x="41415" y="5328"/>
                </a:lnTo>
                <a:lnTo>
                  <a:pt x="19859" y="19859"/>
                </a:lnTo>
                <a:lnTo>
                  <a:pt x="5328" y="41415"/>
                </a:lnTo>
                <a:lnTo>
                  <a:pt x="0" y="67818"/>
                </a:lnTo>
                <a:lnTo>
                  <a:pt x="0" y="942594"/>
                </a:lnTo>
                <a:lnTo>
                  <a:pt x="5328" y="968996"/>
                </a:lnTo>
                <a:lnTo>
                  <a:pt x="19859" y="990552"/>
                </a:lnTo>
                <a:lnTo>
                  <a:pt x="41415" y="1005083"/>
                </a:lnTo>
                <a:lnTo>
                  <a:pt x="67817" y="1010412"/>
                </a:lnTo>
                <a:lnTo>
                  <a:pt x="94220" y="1005083"/>
                </a:lnTo>
                <a:lnTo>
                  <a:pt x="115776" y="990552"/>
                </a:lnTo>
                <a:lnTo>
                  <a:pt x="130307" y="968996"/>
                </a:lnTo>
                <a:lnTo>
                  <a:pt x="135635" y="942594"/>
                </a:lnTo>
                <a:lnTo>
                  <a:pt x="135635" y="67818"/>
                </a:lnTo>
                <a:lnTo>
                  <a:pt x="130307" y="41415"/>
                </a:lnTo>
                <a:lnTo>
                  <a:pt x="115776" y="19859"/>
                </a:lnTo>
                <a:lnTo>
                  <a:pt x="94220" y="5328"/>
                </a:lnTo>
                <a:lnTo>
                  <a:pt x="67817" y="0"/>
                </a:lnTo>
                <a:close/>
              </a:path>
            </a:pathLst>
          </a:custGeom>
          <a:solidFill>
            <a:srgbClr val="FFCF00"/>
          </a:solidFill>
        </p:spPr>
        <p:txBody>
          <a:bodyPr wrap="square" lIns="0" tIns="0" rIns="0" bIns="0" rtlCol="0"/>
          <a:lstStyle/>
          <a:p/>
        </p:txBody>
      </p:sp>
      <p:sp>
        <p:nvSpPr>
          <p:cNvPr id="27" name="object 27"/>
          <p:cNvSpPr/>
          <p:nvPr/>
        </p:nvSpPr>
        <p:spPr>
          <a:xfrm>
            <a:off x="7360919" y="3989832"/>
            <a:ext cx="224027" cy="216407"/>
          </a:xfrm>
          <a:prstGeom prst="rect">
            <a:avLst/>
          </a:prstGeom>
          <a:blipFill>
            <a:blip r:embed="rId6" cstate="print"/>
            <a:stretch>
              <a:fillRect/>
            </a:stretch>
          </a:blipFill>
        </p:spPr>
        <p:txBody>
          <a:bodyPr wrap="square" lIns="0" tIns="0" rIns="0" bIns="0" rtlCol="0"/>
          <a:lstStyle/>
          <a:p/>
        </p:txBody>
      </p:sp>
      <p:sp>
        <p:nvSpPr>
          <p:cNvPr id="28" name="object 28"/>
          <p:cNvSpPr/>
          <p:nvPr/>
        </p:nvSpPr>
        <p:spPr>
          <a:xfrm>
            <a:off x="6475682" y="3698573"/>
            <a:ext cx="871855" cy="667385"/>
          </a:xfrm>
          <a:custGeom>
            <a:avLst/>
            <a:gdLst/>
            <a:ahLst/>
            <a:cxnLst/>
            <a:rect l="l" t="t" r="r" b="b"/>
            <a:pathLst>
              <a:path w="871854" h="667385">
                <a:moveTo>
                  <a:pt x="53863" y="0"/>
                </a:moveTo>
                <a:lnTo>
                  <a:pt x="30468" y="8530"/>
                </a:lnTo>
                <a:lnTo>
                  <a:pt x="11477" y="25955"/>
                </a:lnTo>
                <a:lnTo>
                  <a:pt x="827" y="49428"/>
                </a:lnTo>
                <a:lnTo>
                  <a:pt x="0" y="74294"/>
                </a:lnTo>
                <a:lnTo>
                  <a:pt x="8530" y="97661"/>
                </a:lnTo>
                <a:lnTo>
                  <a:pt x="25955" y="116633"/>
                </a:lnTo>
                <a:lnTo>
                  <a:pt x="769413" y="655748"/>
                </a:lnTo>
                <a:lnTo>
                  <a:pt x="792886" y="666398"/>
                </a:lnTo>
                <a:lnTo>
                  <a:pt x="817752" y="667226"/>
                </a:lnTo>
                <a:lnTo>
                  <a:pt x="841119" y="658695"/>
                </a:lnTo>
                <a:lnTo>
                  <a:pt x="860091" y="641270"/>
                </a:lnTo>
                <a:lnTo>
                  <a:pt x="870813" y="617797"/>
                </a:lnTo>
                <a:lnTo>
                  <a:pt x="871664" y="592931"/>
                </a:lnTo>
                <a:lnTo>
                  <a:pt x="863109" y="569565"/>
                </a:lnTo>
                <a:lnTo>
                  <a:pt x="845613" y="550592"/>
                </a:lnTo>
                <a:lnTo>
                  <a:pt x="102155" y="11477"/>
                </a:lnTo>
                <a:lnTo>
                  <a:pt x="78736" y="827"/>
                </a:lnTo>
                <a:lnTo>
                  <a:pt x="53863" y="0"/>
                </a:lnTo>
                <a:close/>
              </a:path>
            </a:pathLst>
          </a:custGeom>
          <a:solidFill>
            <a:srgbClr val="F38285"/>
          </a:solidFill>
        </p:spPr>
        <p:txBody>
          <a:bodyPr wrap="square" lIns="0" tIns="0" rIns="0" bIns="0" rtlCol="0"/>
          <a:lstStyle/>
          <a:p/>
        </p:txBody>
      </p:sp>
      <p:sp>
        <p:nvSpPr>
          <p:cNvPr id="29" name="object 29"/>
          <p:cNvSpPr/>
          <p:nvPr/>
        </p:nvSpPr>
        <p:spPr>
          <a:xfrm>
            <a:off x="6406007" y="3636216"/>
            <a:ext cx="218805" cy="217519"/>
          </a:xfrm>
          <a:prstGeom prst="rect">
            <a:avLst/>
          </a:prstGeom>
          <a:blipFill>
            <a:blip r:embed="rId7" cstate="print"/>
            <a:stretch>
              <a:fillRect/>
            </a:stretch>
          </a:blipFill>
        </p:spPr>
        <p:txBody>
          <a:bodyPr wrap="square" lIns="0" tIns="0" rIns="0" bIns="0" rtlCol="0"/>
          <a:lstStyle/>
          <a:p/>
        </p:txBody>
      </p:sp>
      <p:sp>
        <p:nvSpPr>
          <p:cNvPr id="30" name="object 30"/>
          <p:cNvSpPr txBox="1"/>
          <p:nvPr/>
        </p:nvSpPr>
        <p:spPr>
          <a:xfrm>
            <a:off x="6464300" y="4522723"/>
            <a:ext cx="327660" cy="574040"/>
          </a:xfrm>
          <a:prstGeom prst="rect">
            <a:avLst/>
          </a:prstGeom>
        </p:spPr>
        <p:txBody>
          <a:bodyPr vert="horz" wrap="square" lIns="0" tIns="12700" rIns="0" bIns="0" rtlCol="0">
            <a:spAutoFit/>
          </a:bodyPr>
          <a:lstStyle/>
          <a:p>
            <a:pPr marL="12700" marR="5080" indent="2540" algn="just">
              <a:lnSpc>
                <a:spcPct val="100000"/>
              </a:lnSpc>
              <a:spcBef>
                <a:spcPts val="100"/>
              </a:spcBef>
            </a:pPr>
            <a:r>
              <a:rPr sz="1200" b="1" spc="-5" dirty="0">
                <a:solidFill>
                  <a:srgbClr val="404040"/>
                </a:solidFill>
                <a:latin typeface="微软雅黑" panose="020B0503020204020204" charset="-122"/>
                <a:cs typeface="微软雅黑" panose="020B0503020204020204" charset="-122"/>
              </a:rPr>
              <a:t>Dev  </a:t>
            </a:r>
            <a:r>
              <a:rPr sz="1200" b="1" spc="-5" dirty="0">
                <a:solidFill>
                  <a:srgbClr val="0D0D0D"/>
                </a:solidFill>
                <a:latin typeface="微软雅黑" panose="020B0503020204020204" charset="-122"/>
                <a:cs typeface="微软雅黑" panose="020B0503020204020204" charset="-122"/>
              </a:rPr>
              <a:t>Sec  </a:t>
            </a:r>
            <a:r>
              <a:rPr sz="1200" b="1" spc="-5" dirty="0">
                <a:solidFill>
                  <a:srgbClr val="404040"/>
                </a:solidFill>
                <a:latin typeface="微软雅黑" panose="020B0503020204020204" charset="-122"/>
                <a:cs typeface="微软雅黑" panose="020B0503020204020204" charset="-122"/>
              </a:rPr>
              <a:t>O</a:t>
            </a:r>
            <a:r>
              <a:rPr sz="1200" b="1" spc="5" dirty="0">
                <a:solidFill>
                  <a:srgbClr val="404040"/>
                </a:solidFill>
                <a:latin typeface="微软雅黑" panose="020B0503020204020204" charset="-122"/>
                <a:cs typeface="微软雅黑" panose="020B0503020204020204" charset="-122"/>
              </a:rPr>
              <a:t>p</a:t>
            </a:r>
            <a:r>
              <a:rPr sz="1200" b="1" dirty="0">
                <a:solidFill>
                  <a:srgbClr val="404040"/>
                </a:solidFill>
                <a:latin typeface="微软雅黑" panose="020B0503020204020204" charset="-122"/>
                <a:cs typeface="微软雅黑" panose="020B0503020204020204" charset="-122"/>
              </a:rPr>
              <a:t>s</a:t>
            </a:r>
            <a:endParaRPr sz="1200">
              <a:latin typeface="微软雅黑" panose="020B0503020204020204" charset="-122"/>
              <a:cs typeface="微软雅黑" panose="020B0503020204020204" charset="-122"/>
            </a:endParaRPr>
          </a:p>
        </p:txBody>
      </p:sp>
      <p:sp>
        <p:nvSpPr>
          <p:cNvPr id="31" name="object 31"/>
          <p:cNvSpPr txBox="1"/>
          <p:nvPr/>
        </p:nvSpPr>
        <p:spPr>
          <a:xfrm>
            <a:off x="5075935" y="3157220"/>
            <a:ext cx="1245870" cy="617220"/>
          </a:xfrm>
          <a:prstGeom prst="rect">
            <a:avLst/>
          </a:prstGeom>
        </p:spPr>
        <p:txBody>
          <a:bodyPr vert="horz" wrap="square" lIns="0" tIns="23495" rIns="0" bIns="0" rtlCol="0">
            <a:spAutoFit/>
          </a:bodyPr>
          <a:lstStyle/>
          <a:p>
            <a:pPr marL="13335" marR="5080" indent="-1270" algn="just">
              <a:lnSpc>
                <a:spcPct val="106000"/>
              </a:lnSpc>
              <a:spcBef>
                <a:spcPts val="185"/>
              </a:spcBef>
              <a:tabLst>
                <a:tab pos="1221740" algn="l"/>
              </a:tabLst>
            </a:pPr>
            <a:r>
              <a:rPr sz="1200" u="sng" spc="-295" dirty="0">
                <a:solidFill>
                  <a:srgbClr val="585858"/>
                </a:solidFill>
                <a:uFill>
                  <a:solidFill>
                    <a:srgbClr val="BEBEBE"/>
                  </a:solidFill>
                </a:uFill>
                <a:latin typeface="Times New Roman" panose="02020603050405020304"/>
                <a:cs typeface="Times New Roman" panose="02020603050405020304"/>
              </a:rPr>
              <a:t> </a:t>
            </a:r>
            <a:r>
              <a:rPr sz="1200" b="1" u="sng" dirty="0">
                <a:solidFill>
                  <a:srgbClr val="585858"/>
                </a:solidFill>
                <a:uFill>
                  <a:solidFill>
                    <a:srgbClr val="BEBEBE"/>
                  </a:solidFill>
                </a:uFill>
                <a:latin typeface="微软雅黑" panose="020B0503020204020204" charset="-122"/>
                <a:cs typeface="微软雅黑" panose="020B0503020204020204" charset="-122"/>
              </a:rPr>
              <a:t>规范 	</a:t>
            </a:r>
            <a:r>
              <a:rPr sz="1200" dirty="0">
                <a:solidFill>
                  <a:srgbClr val="585858"/>
                </a:solidFill>
                <a:latin typeface="微软雅黑" panose="020B0503020204020204" charset="-122"/>
                <a:cs typeface="微软雅黑" panose="020B0503020204020204" charset="-122"/>
              </a:rPr>
              <a:t>制定详细的安全计 划和工作规范流程</a:t>
            </a:r>
            <a:endParaRPr sz="1200">
              <a:latin typeface="微软雅黑" panose="020B0503020204020204" charset="-122"/>
              <a:cs typeface="微软雅黑" panose="020B0503020204020204" charset="-122"/>
            </a:endParaRPr>
          </a:p>
        </p:txBody>
      </p:sp>
      <p:sp>
        <p:nvSpPr>
          <p:cNvPr id="32" name="object 32"/>
          <p:cNvSpPr txBox="1"/>
          <p:nvPr/>
        </p:nvSpPr>
        <p:spPr>
          <a:xfrm>
            <a:off x="7816088" y="4769358"/>
            <a:ext cx="941705" cy="640080"/>
          </a:xfrm>
          <a:prstGeom prst="rect">
            <a:avLst/>
          </a:prstGeom>
        </p:spPr>
        <p:txBody>
          <a:bodyPr vert="horz" wrap="square" lIns="0" tIns="29209" rIns="0" bIns="0" rtlCol="0">
            <a:spAutoFit/>
          </a:bodyPr>
          <a:lstStyle/>
          <a:p>
            <a:pPr marL="13970" marR="5080" indent="-1905" algn="just">
              <a:lnSpc>
                <a:spcPct val="109000"/>
              </a:lnSpc>
              <a:spcBef>
                <a:spcPts val="230"/>
              </a:spcBef>
              <a:tabLst>
                <a:tab pos="918210" algn="l"/>
              </a:tabLst>
            </a:pPr>
            <a:r>
              <a:rPr sz="1200" u="sng" spc="-290" dirty="0">
                <a:solidFill>
                  <a:srgbClr val="585858"/>
                </a:solidFill>
                <a:uFill>
                  <a:solidFill>
                    <a:srgbClr val="BEBEBE"/>
                  </a:solidFill>
                </a:uFill>
                <a:latin typeface="Times New Roman" panose="02020603050405020304"/>
                <a:cs typeface="Times New Roman" panose="02020603050405020304"/>
              </a:rPr>
              <a:t> </a:t>
            </a:r>
            <a:r>
              <a:rPr sz="1200" b="1" u="sng" dirty="0">
                <a:solidFill>
                  <a:srgbClr val="585858"/>
                </a:solidFill>
                <a:uFill>
                  <a:solidFill>
                    <a:srgbClr val="BEBEBE"/>
                  </a:solidFill>
                </a:uFill>
                <a:latin typeface="微软雅黑" panose="020B0503020204020204" charset="-122"/>
                <a:cs typeface="微软雅黑" panose="020B0503020204020204" charset="-122"/>
              </a:rPr>
              <a:t>构建 	</a:t>
            </a:r>
            <a:r>
              <a:rPr sz="1200" dirty="0">
                <a:solidFill>
                  <a:srgbClr val="585858"/>
                </a:solidFill>
                <a:latin typeface="微软雅黑" panose="020B0503020204020204" charset="-122"/>
                <a:cs typeface="微软雅黑" panose="020B0503020204020204" charset="-122"/>
              </a:rPr>
              <a:t>采用自动化安 全构建工具</a:t>
            </a:r>
            <a:endParaRPr sz="1200">
              <a:latin typeface="微软雅黑" panose="020B0503020204020204" charset="-122"/>
              <a:cs typeface="微软雅黑" panose="020B0503020204020204" charset="-122"/>
            </a:endParaRPr>
          </a:p>
        </p:txBody>
      </p:sp>
      <p:sp>
        <p:nvSpPr>
          <p:cNvPr id="33" name="object 33"/>
          <p:cNvSpPr txBox="1"/>
          <p:nvPr/>
        </p:nvSpPr>
        <p:spPr>
          <a:xfrm>
            <a:off x="7037323" y="5794654"/>
            <a:ext cx="941069" cy="636270"/>
          </a:xfrm>
          <a:prstGeom prst="rect">
            <a:avLst/>
          </a:prstGeom>
        </p:spPr>
        <p:txBody>
          <a:bodyPr vert="horz" wrap="square" lIns="0" tIns="27940" rIns="0" bIns="0" rtlCol="0">
            <a:spAutoFit/>
          </a:bodyPr>
          <a:lstStyle/>
          <a:p>
            <a:pPr marL="13335" marR="5080" indent="-1270" algn="just">
              <a:lnSpc>
                <a:spcPct val="109000"/>
              </a:lnSpc>
              <a:spcBef>
                <a:spcPts val="220"/>
              </a:spcBef>
              <a:tabLst>
                <a:tab pos="918210" algn="l"/>
              </a:tabLst>
            </a:pPr>
            <a:r>
              <a:rPr sz="1200" u="sng" spc="-295" dirty="0">
                <a:solidFill>
                  <a:srgbClr val="585858"/>
                </a:solidFill>
                <a:uFill>
                  <a:solidFill>
                    <a:srgbClr val="BEBEBE"/>
                  </a:solidFill>
                </a:uFill>
                <a:latin typeface="Times New Roman" panose="02020603050405020304"/>
                <a:cs typeface="Times New Roman" panose="02020603050405020304"/>
              </a:rPr>
              <a:t> </a:t>
            </a:r>
            <a:r>
              <a:rPr sz="1200" b="1" u="sng" dirty="0">
                <a:solidFill>
                  <a:srgbClr val="585858"/>
                </a:solidFill>
                <a:uFill>
                  <a:solidFill>
                    <a:srgbClr val="BEBEBE"/>
                  </a:solidFill>
                </a:uFill>
                <a:latin typeface="微软雅黑" panose="020B0503020204020204" charset="-122"/>
                <a:cs typeface="微软雅黑" panose="020B0503020204020204" charset="-122"/>
              </a:rPr>
              <a:t>测试 	</a:t>
            </a:r>
            <a:r>
              <a:rPr sz="1200" dirty="0">
                <a:solidFill>
                  <a:srgbClr val="585858"/>
                </a:solidFill>
                <a:latin typeface="微软雅黑" panose="020B0503020204020204" charset="-122"/>
                <a:cs typeface="微软雅黑" panose="020B0503020204020204" charset="-122"/>
              </a:rPr>
              <a:t>运行完整的安 全测试流程</a:t>
            </a:r>
            <a:endParaRPr sz="1200">
              <a:latin typeface="微软雅黑" panose="020B0503020204020204" charset="-122"/>
              <a:cs typeface="微软雅黑" panose="020B0503020204020204" charset="-122"/>
            </a:endParaRPr>
          </a:p>
        </p:txBody>
      </p:sp>
      <p:sp>
        <p:nvSpPr>
          <p:cNvPr id="34" name="object 34"/>
          <p:cNvSpPr txBox="1"/>
          <p:nvPr/>
        </p:nvSpPr>
        <p:spPr>
          <a:xfrm>
            <a:off x="4632705" y="5283809"/>
            <a:ext cx="941069" cy="625475"/>
          </a:xfrm>
          <a:prstGeom prst="rect">
            <a:avLst/>
          </a:prstGeom>
        </p:spPr>
        <p:txBody>
          <a:bodyPr vert="horz" wrap="square" lIns="0" tIns="24765" rIns="0" bIns="0" rtlCol="0">
            <a:spAutoFit/>
          </a:bodyPr>
          <a:lstStyle/>
          <a:p>
            <a:pPr marL="12700" marR="5080" indent="635" algn="just">
              <a:lnSpc>
                <a:spcPct val="107000"/>
              </a:lnSpc>
              <a:spcBef>
                <a:spcPts val="195"/>
              </a:spcBef>
              <a:tabLst>
                <a:tab pos="927735" algn="l"/>
              </a:tabLst>
            </a:pPr>
            <a:r>
              <a:rPr sz="1200" b="1" u="sng" dirty="0">
                <a:solidFill>
                  <a:srgbClr val="585858"/>
                </a:solidFill>
                <a:uFill>
                  <a:solidFill>
                    <a:srgbClr val="BEBEBE"/>
                  </a:solidFill>
                </a:uFill>
                <a:latin typeface="微软雅黑" panose="020B0503020204020204" charset="-122"/>
                <a:cs typeface="微软雅黑" panose="020B0503020204020204" charset="-122"/>
              </a:rPr>
              <a:t>运维 	</a:t>
            </a:r>
            <a:r>
              <a:rPr sz="1200" dirty="0">
                <a:solidFill>
                  <a:srgbClr val="585858"/>
                </a:solidFill>
                <a:latin typeface="微软雅黑" panose="020B0503020204020204" charset="-122"/>
                <a:cs typeface="微软雅黑" panose="020B0503020204020204" charset="-122"/>
              </a:rPr>
              <a:t>定期安全检查 和运维升级</a:t>
            </a:r>
            <a:endParaRPr sz="1200">
              <a:latin typeface="微软雅黑" panose="020B0503020204020204" charset="-122"/>
              <a:cs typeface="微软雅黑" panose="020B0503020204020204" charset="-122"/>
            </a:endParaRPr>
          </a:p>
        </p:txBody>
      </p:sp>
      <p:sp>
        <p:nvSpPr>
          <p:cNvPr id="35" name="object 35"/>
          <p:cNvSpPr txBox="1"/>
          <p:nvPr/>
        </p:nvSpPr>
        <p:spPr>
          <a:xfrm>
            <a:off x="4635500" y="3956939"/>
            <a:ext cx="789305" cy="795020"/>
          </a:xfrm>
          <a:prstGeom prst="rect">
            <a:avLst/>
          </a:prstGeom>
        </p:spPr>
        <p:txBody>
          <a:bodyPr vert="horz" wrap="square" lIns="0" tIns="25400" rIns="0" bIns="0" rtlCol="0">
            <a:spAutoFit/>
          </a:bodyPr>
          <a:lstStyle/>
          <a:p>
            <a:pPr marL="13970" marR="5080" indent="-1905" algn="just">
              <a:lnSpc>
                <a:spcPct val="103000"/>
              </a:lnSpc>
              <a:spcBef>
                <a:spcPts val="200"/>
              </a:spcBef>
            </a:pPr>
            <a:r>
              <a:rPr sz="1200" u="sng" spc="-290" dirty="0">
                <a:solidFill>
                  <a:srgbClr val="585858"/>
                </a:solidFill>
                <a:uFill>
                  <a:solidFill>
                    <a:srgbClr val="BEBEBE"/>
                  </a:solidFill>
                </a:uFill>
                <a:latin typeface="Times New Roman" panose="02020603050405020304"/>
                <a:cs typeface="Times New Roman" panose="02020603050405020304"/>
              </a:rPr>
              <a:t> </a:t>
            </a:r>
            <a:r>
              <a:rPr sz="1200" b="1" u="sng" dirty="0">
                <a:solidFill>
                  <a:srgbClr val="585858"/>
                </a:solidFill>
                <a:uFill>
                  <a:solidFill>
                    <a:srgbClr val="BEBEBE"/>
                  </a:solidFill>
                </a:uFill>
                <a:latin typeface="微软雅黑" panose="020B0503020204020204" charset="-122"/>
                <a:cs typeface="微软雅黑" panose="020B0503020204020204" charset="-122"/>
              </a:rPr>
              <a:t>监控 </a:t>
            </a:r>
            <a:r>
              <a:rPr sz="1200" dirty="0">
                <a:solidFill>
                  <a:srgbClr val="585858"/>
                </a:solidFill>
                <a:latin typeface="微软雅黑" panose="020B0503020204020204" charset="-122"/>
                <a:cs typeface="微软雅黑" panose="020B0503020204020204" charset="-122"/>
              </a:rPr>
              <a:t>软件生命周 期监控和漏 洞实时响应</a:t>
            </a:r>
            <a:endParaRPr sz="1200">
              <a:latin typeface="微软雅黑" panose="020B0503020204020204" charset="-122"/>
              <a:cs typeface="微软雅黑" panose="020B0503020204020204" charset="-122"/>
            </a:endParaRPr>
          </a:p>
        </p:txBody>
      </p:sp>
      <p:sp>
        <p:nvSpPr>
          <p:cNvPr id="36" name="object 36"/>
          <p:cNvSpPr txBox="1"/>
          <p:nvPr/>
        </p:nvSpPr>
        <p:spPr>
          <a:xfrm>
            <a:off x="7369556" y="3152394"/>
            <a:ext cx="1094105" cy="805180"/>
          </a:xfrm>
          <a:prstGeom prst="rect">
            <a:avLst/>
          </a:prstGeom>
        </p:spPr>
        <p:txBody>
          <a:bodyPr vert="horz" wrap="square" lIns="0" tIns="27940" rIns="0" bIns="0" rtlCol="0">
            <a:spAutoFit/>
          </a:bodyPr>
          <a:lstStyle/>
          <a:p>
            <a:pPr marL="13970" marR="5080" indent="-1905" algn="just">
              <a:lnSpc>
                <a:spcPct val="104000"/>
              </a:lnSpc>
              <a:spcBef>
                <a:spcPts val="220"/>
              </a:spcBef>
              <a:tabLst>
                <a:tab pos="1073785" algn="l"/>
              </a:tabLst>
            </a:pPr>
            <a:r>
              <a:rPr sz="1200" u="sng" spc="-260" dirty="0">
                <a:solidFill>
                  <a:srgbClr val="585858"/>
                </a:solidFill>
                <a:uFill>
                  <a:solidFill>
                    <a:srgbClr val="BEBEBE"/>
                  </a:solidFill>
                </a:uFill>
                <a:latin typeface="Times New Roman" panose="02020603050405020304"/>
                <a:cs typeface="Times New Roman" panose="02020603050405020304"/>
              </a:rPr>
              <a:t> </a:t>
            </a:r>
            <a:r>
              <a:rPr sz="1200" b="1" u="sng" dirty="0">
                <a:solidFill>
                  <a:srgbClr val="585858"/>
                </a:solidFill>
                <a:uFill>
                  <a:solidFill>
                    <a:srgbClr val="BEBEBE"/>
                  </a:solidFill>
                </a:uFill>
                <a:latin typeface="微软雅黑" panose="020B0503020204020204" charset="-122"/>
                <a:cs typeface="微软雅黑" panose="020B0503020204020204" charset="-122"/>
              </a:rPr>
              <a:t>代码 	</a:t>
            </a:r>
            <a:r>
              <a:rPr sz="1200" dirty="0">
                <a:solidFill>
                  <a:srgbClr val="585858"/>
                </a:solidFill>
                <a:latin typeface="微软雅黑" panose="020B0503020204020204" charset="-122"/>
                <a:cs typeface="微软雅黑" panose="020B0503020204020204" charset="-122"/>
              </a:rPr>
              <a:t>采用安全代码库 检查可能的安全 漏洞</a:t>
            </a:r>
            <a:endParaRPr sz="1200">
              <a:latin typeface="微软雅黑" panose="020B0503020204020204" charset="-122"/>
              <a:cs typeface="微软雅黑" panose="020B050302020402020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5394"/>
            <a:ext cx="2342515" cy="505460"/>
          </a:xfrm>
          <a:prstGeom prst="rect">
            <a:avLst/>
          </a:prstGeom>
        </p:spPr>
        <p:txBody>
          <a:bodyPr vert="horz" wrap="square" lIns="0" tIns="13335" rIns="0" bIns="0" rtlCol="0">
            <a:spAutoFit/>
          </a:bodyPr>
          <a:lstStyle/>
          <a:p>
            <a:pPr marL="12700">
              <a:lnSpc>
                <a:spcPct val="100000"/>
              </a:lnSpc>
              <a:spcBef>
                <a:spcPts val="105"/>
              </a:spcBef>
            </a:pPr>
            <a:r>
              <a:rPr lang="zh-CN" dirty="0">
                <a:latin typeface="Arial" panose="020B0604020202020204"/>
                <a:cs typeface="Arial" panose="020B0604020202020204"/>
              </a:rPr>
              <a:t>任务</a:t>
            </a:r>
            <a:endParaRPr lang="zh-CN" dirty="0">
              <a:latin typeface="Arial" panose="020B0604020202020204"/>
              <a:cs typeface="Arial" panose="020B0604020202020204"/>
            </a:endParaRPr>
          </a:p>
        </p:txBody>
      </p:sp>
      <p:sp>
        <p:nvSpPr>
          <p:cNvPr id="22" name="object 22"/>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23" name="object 23"/>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24" name="object 24"/>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2" name="文本框 1"/>
          <p:cNvSpPr txBox="1"/>
          <p:nvPr/>
        </p:nvSpPr>
        <p:spPr>
          <a:xfrm>
            <a:off x="589280" y="1156335"/>
            <a:ext cx="7640320" cy="4661535"/>
          </a:xfrm>
          <a:prstGeom prst="rect">
            <a:avLst/>
          </a:prstGeom>
          <a:noFill/>
        </p:spPr>
        <p:txBody>
          <a:bodyPr wrap="square" rtlCol="0">
            <a:spAutoFit/>
          </a:bodyPr>
          <a:p>
            <a:pPr>
              <a:lnSpc>
                <a:spcPct val="150000"/>
              </a:lnSpc>
            </a:pPr>
            <a:r>
              <a:rPr lang="en-US" altLang="zh-CN"/>
              <a:t>1</a:t>
            </a:r>
            <a:r>
              <a:rPr lang="zh-CN" altLang="en-US"/>
              <a:t>、完成小组分组（提供小组名单及</a:t>
            </a:r>
            <a:r>
              <a:rPr lang="zh-CN" altLang="en-US"/>
              <a:t>学号）</a:t>
            </a:r>
            <a:endParaRPr lang="zh-CN" altLang="en-US"/>
          </a:p>
          <a:p>
            <a:pPr>
              <a:lnSpc>
                <a:spcPct val="150000"/>
              </a:lnSpc>
            </a:pPr>
            <a:r>
              <a:rPr lang="en-US" altLang="zh-CN"/>
              <a:t>2</a:t>
            </a:r>
            <a:r>
              <a:rPr lang="zh-CN" altLang="en-US"/>
              <a:t>、小组选择一个</a:t>
            </a:r>
            <a:r>
              <a:rPr lang="en-US" altLang="zh-CN"/>
              <a:t>DevOps</a:t>
            </a:r>
            <a:r>
              <a:rPr lang="zh-CN" altLang="en-US"/>
              <a:t>平台，开展初步的研究，主要包括以下几个</a:t>
            </a:r>
            <a:r>
              <a:rPr lang="zh-CN" altLang="en-US"/>
              <a:t>方面：</a:t>
            </a:r>
            <a:endParaRPr lang="zh-CN" altLang="en-US"/>
          </a:p>
          <a:p>
            <a:pPr>
              <a:lnSpc>
                <a:spcPct val="150000"/>
              </a:lnSpc>
            </a:pPr>
            <a:r>
              <a:rPr lang="en-US" altLang="zh-CN"/>
              <a:t>       1</a:t>
            </a:r>
            <a:r>
              <a:rPr lang="zh-CN" altLang="en-US"/>
              <a:t>）完成小组成员的注册和管理，及角色</a:t>
            </a:r>
            <a:r>
              <a:rPr lang="zh-CN" altLang="en-US"/>
              <a:t>划分</a:t>
            </a:r>
            <a:endParaRPr lang="zh-CN" altLang="en-US"/>
          </a:p>
          <a:p>
            <a:pPr>
              <a:lnSpc>
                <a:spcPct val="150000"/>
              </a:lnSpc>
            </a:pPr>
            <a:r>
              <a:rPr lang="en-US" altLang="zh-CN"/>
              <a:t>       2</a:t>
            </a:r>
            <a:r>
              <a:rPr lang="zh-CN" altLang="en-US"/>
              <a:t>）初步熟悉平台</a:t>
            </a:r>
            <a:r>
              <a:rPr lang="en-US" altLang="zh-CN"/>
              <a:t>DevOps</a:t>
            </a:r>
            <a:r>
              <a:rPr lang="zh-CN" altLang="en-US"/>
              <a:t>的工具、流程、</a:t>
            </a:r>
            <a:r>
              <a:rPr lang="zh-CN" altLang="en-US"/>
              <a:t>能力</a:t>
            </a:r>
            <a:endParaRPr lang="zh-CN" altLang="en-US"/>
          </a:p>
          <a:p>
            <a:pPr>
              <a:lnSpc>
                <a:spcPct val="150000"/>
              </a:lnSpc>
            </a:pPr>
            <a:r>
              <a:rPr lang="en-US" altLang="zh-CN"/>
              <a:t>       3</a:t>
            </a:r>
            <a:r>
              <a:rPr lang="zh-CN" altLang="en-US"/>
              <a:t>）在平台</a:t>
            </a:r>
            <a:r>
              <a:rPr lang="zh-CN" altLang="en-US"/>
              <a:t>上完成</a:t>
            </a:r>
            <a:r>
              <a:rPr lang="en-US" altLang="zh-CN"/>
              <a:t>“</a:t>
            </a:r>
            <a:r>
              <a:rPr lang="zh-CN" altLang="en-US"/>
              <a:t>虚设</a:t>
            </a:r>
            <a:r>
              <a:rPr lang="en-US" altLang="zh-CN"/>
              <a:t>”</a:t>
            </a:r>
            <a:r>
              <a:rPr lang="zh-CN" altLang="en-US"/>
              <a:t>项目的</a:t>
            </a:r>
            <a:r>
              <a:rPr lang="zh-CN" altLang="en-US"/>
              <a:t>规划</a:t>
            </a:r>
            <a:endParaRPr lang="zh-CN" altLang="en-US"/>
          </a:p>
          <a:p>
            <a:pPr>
              <a:lnSpc>
                <a:spcPct val="150000"/>
              </a:lnSpc>
            </a:pPr>
            <a:r>
              <a:rPr lang="en-US" altLang="zh-CN"/>
              <a:t>3</a:t>
            </a:r>
            <a:r>
              <a:rPr lang="zh-CN" altLang="en-US"/>
              <a:t>、完成作业</a:t>
            </a:r>
            <a:r>
              <a:rPr lang="en-US" altLang="zh-CN"/>
              <a:t>1</a:t>
            </a:r>
            <a:r>
              <a:rPr lang="zh-CN" altLang="en-US"/>
              <a:t>份</a:t>
            </a:r>
            <a:r>
              <a:rPr lang="en-US" altLang="zh-CN"/>
              <a:t>/</a:t>
            </a:r>
            <a:r>
              <a:rPr lang="zh-CN" altLang="en-US"/>
              <a:t>小组，内容包括但</a:t>
            </a:r>
            <a:r>
              <a:rPr lang="zh-CN" altLang="en-US"/>
              <a:t>不限于：</a:t>
            </a:r>
            <a:endParaRPr lang="zh-CN" altLang="en-US"/>
          </a:p>
          <a:p>
            <a:pPr>
              <a:lnSpc>
                <a:spcPct val="150000"/>
              </a:lnSpc>
            </a:pPr>
            <a:r>
              <a:rPr lang="en-US" altLang="zh-CN"/>
              <a:t>       1</a:t>
            </a:r>
            <a:r>
              <a:rPr lang="zh-CN" altLang="en-US"/>
              <a:t>）对</a:t>
            </a:r>
            <a:r>
              <a:rPr lang="en-US" altLang="zh-CN"/>
              <a:t>DevOps</a:t>
            </a:r>
            <a:r>
              <a:rPr lang="zh-CN" altLang="en-US"/>
              <a:t>的理解（</a:t>
            </a:r>
            <a:r>
              <a:rPr lang="zh-CN" altLang="en-US"/>
              <a:t>每人）</a:t>
            </a:r>
            <a:endParaRPr lang="zh-CN" altLang="en-US"/>
          </a:p>
          <a:p>
            <a:pPr>
              <a:lnSpc>
                <a:spcPct val="150000"/>
              </a:lnSpc>
            </a:pPr>
            <a:r>
              <a:rPr lang="en-US" altLang="zh-CN"/>
              <a:t>       2</a:t>
            </a:r>
            <a:r>
              <a:rPr lang="zh-CN" altLang="en-US"/>
              <a:t>）平台注册、管理、角色设定的过程（每人，可截图</a:t>
            </a:r>
            <a:r>
              <a:rPr lang="zh-CN" altLang="en-US"/>
              <a:t>表示）</a:t>
            </a:r>
            <a:endParaRPr lang="zh-CN" altLang="en-US"/>
          </a:p>
          <a:p>
            <a:pPr>
              <a:lnSpc>
                <a:spcPct val="150000"/>
              </a:lnSpc>
            </a:pPr>
            <a:r>
              <a:rPr lang="en-US" altLang="zh-CN"/>
              <a:t>       3</a:t>
            </a:r>
            <a:r>
              <a:rPr lang="zh-CN" altLang="en-US"/>
              <a:t>）根据</a:t>
            </a:r>
            <a:r>
              <a:rPr lang="en-US" altLang="zh-CN"/>
              <a:t>DevOps</a:t>
            </a:r>
            <a:r>
              <a:rPr lang="zh-CN" altLang="en-US"/>
              <a:t>平台所提供的能力，以及</a:t>
            </a:r>
            <a:r>
              <a:rPr lang="en-US" altLang="zh-CN"/>
              <a:t>“</a:t>
            </a:r>
            <a:r>
              <a:rPr lang="zh-CN" altLang="en-US"/>
              <a:t>虚设</a:t>
            </a:r>
            <a:r>
              <a:rPr lang="en-US" altLang="zh-CN"/>
              <a:t>”</a:t>
            </a:r>
            <a:r>
              <a:rPr lang="zh-CN" altLang="en-US"/>
              <a:t>的项目，拟定接下来的过程管理工作</a:t>
            </a:r>
            <a:r>
              <a:rPr lang="zh-CN" altLang="en-US"/>
              <a:t>计划。</a:t>
            </a:r>
            <a:endParaRPr lang="zh-CN" altLang="en-US"/>
          </a:p>
          <a:p>
            <a:pPr>
              <a:lnSpc>
                <a:spcPct val="150000"/>
              </a:lnSpc>
            </a:pPr>
            <a:r>
              <a:rPr lang="en-US" altLang="zh-CN"/>
              <a:t>4</a:t>
            </a:r>
            <a:r>
              <a:rPr lang="zh-CN" altLang="en-US"/>
              <a:t>、完成</a:t>
            </a:r>
            <a:r>
              <a:rPr lang="en-US" altLang="zh-CN"/>
              <a:t>1</a:t>
            </a:r>
            <a:r>
              <a:rPr lang="zh-CN" altLang="en-US"/>
              <a:t>份</a:t>
            </a:r>
            <a:r>
              <a:rPr lang="en-US" altLang="zh-CN"/>
              <a:t>ppt</a:t>
            </a:r>
            <a:r>
              <a:rPr lang="zh-CN" altLang="en-US"/>
              <a:t>，下次课讲上述</a:t>
            </a:r>
            <a:r>
              <a:rPr lang="zh-CN" altLang="en-US"/>
              <a:t>内容。</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256794"/>
            <a:ext cx="2342515" cy="505460"/>
          </a:xfrm>
          <a:prstGeom prst="rect">
            <a:avLst/>
          </a:prstGeom>
        </p:spPr>
        <p:txBody>
          <a:bodyPr vert="horz" wrap="square" lIns="0" tIns="13335" rIns="0" bIns="0" rtlCol="0">
            <a:spAutoFit/>
          </a:bodyPr>
          <a:lstStyle/>
          <a:p>
            <a:pPr marL="12700">
              <a:lnSpc>
                <a:spcPct val="100000"/>
              </a:lnSpc>
              <a:spcBef>
                <a:spcPts val="105"/>
              </a:spcBef>
            </a:pPr>
            <a:r>
              <a:rPr lang="zh-CN" dirty="0">
                <a:latin typeface="Arial" panose="020B0604020202020204"/>
                <a:cs typeface="Arial" panose="020B0604020202020204"/>
              </a:rPr>
              <a:t>任务</a:t>
            </a:r>
            <a:endParaRPr lang="zh-CN" dirty="0">
              <a:latin typeface="Arial" panose="020B0604020202020204"/>
              <a:cs typeface="Arial" panose="020B0604020202020204"/>
            </a:endParaRPr>
          </a:p>
        </p:txBody>
      </p:sp>
      <p:sp>
        <p:nvSpPr>
          <p:cNvPr id="22" name="object 22"/>
          <p:cNvSpPr txBox="1">
            <a:spLocks noGrp="1"/>
          </p:cNvSpPr>
          <p:nvPr>
            <p:ph type="sldNum" sz="quarter" idx="7"/>
          </p:nvPr>
        </p:nvSpPr>
        <p:spPr>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dirty="0"/>
            </a:fld>
            <a:endParaRPr dirty="0"/>
          </a:p>
        </p:txBody>
      </p:sp>
      <p:sp>
        <p:nvSpPr>
          <p:cNvPr id="23" name="object 23"/>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24" name="object 24"/>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
        <p:nvSpPr>
          <p:cNvPr id="2" name="文本框 1"/>
          <p:cNvSpPr txBox="1"/>
          <p:nvPr/>
        </p:nvSpPr>
        <p:spPr>
          <a:xfrm>
            <a:off x="197485" y="851535"/>
            <a:ext cx="8773795" cy="5815965"/>
          </a:xfrm>
          <a:prstGeom prst="rect">
            <a:avLst/>
          </a:prstGeom>
          <a:noFill/>
        </p:spPr>
        <p:txBody>
          <a:bodyPr wrap="square" rtlCol="0">
            <a:spAutoFit/>
          </a:bodyPr>
          <a:p>
            <a:pPr>
              <a:lnSpc>
                <a:spcPct val="150000"/>
              </a:lnSpc>
            </a:pPr>
            <a:r>
              <a:rPr lang="en-US" altLang="zh-CN" sz="1600"/>
              <a:t>1</a:t>
            </a:r>
            <a:r>
              <a:rPr lang="zh-CN" altLang="en-US" sz="1600"/>
              <a:t>、建议以简单项目实践</a:t>
            </a:r>
            <a:r>
              <a:rPr lang="en-US" altLang="zh-CN" sz="1600"/>
              <a:t>Dev+Ops</a:t>
            </a:r>
            <a:r>
              <a:rPr lang="zh-CN" altLang="en-US" sz="1600"/>
              <a:t>全流程，感受从研发到运营的一体化的</a:t>
            </a:r>
            <a:r>
              <a:rPr lang="zh-CN" altLang="en-US" sz="1600"/>
              <a:t>内涵。</a:t>
            </a:r>
            <a:endParaRPr lang="zh-CN" altLang="en-US" sz="1600"/>
          </a:p>
          <a:p>
            <a:pPr>
              <a:lnSpc>
                <a:spcPct val="150000"/>
              </a:lnSpc>
            </a:pPr>
            <a:r>
              <a:rPr lang="en-US" altLang="zh-CN" sz="1600"/>
              <a:t>2</a:t>
            </a:r>
            <a:r>
              <a:rPr lang="zh-CN" altLang="en-US" sz="1600"/>
              <a:t>、实践部署、理解</a:t>
            </a:r>
            <a:r>
              <a:rPr lang="en-US" altLang="zh-CN" sz="1600"/>
              <a:t>docker+k8s</a:t>
            </a:r>
            <a:r>
              <a:rPr lang="zh-CN" altLang="en-US" sz="1600"/>
              <a:t>对自动化运维的价值。</a:t>
            </a:r>
            <a:endParaRPr lang="zh-CN" altLang="en-US" sz="1600"/>
          </a:p>
          <a:p>
            <a:pPr>
              <a:lnSpc>
                <a:spcPct val="150000"/>
              </a:lnSpc>
            </a:pPr>
            <a:r>
              <a:rPr lang="zh-CN" altLang="en-US" sz="1600"/>
              <a:t>参考：</a:t>
            </a:r>
            <a:endParaRPr lang="zh-CN" altLang="en-US" sz="1600"/>
          </a:p>
          <a:p>
            <a:pPr>
              <a:lnSpc>
                <a:spcPct val="150000"/>
              </a:lnSpc>
            </a:pPr>
            <a:r>
              <a:rPr lang="zh-CN" altLang="en-US" sz="1600"/>
              <a:t>互联网上关于</a:t>
            </a:r>
            <a:r>
              <a:rPr lang="en-US" altLang="zh-CN" sz="1600"/>
              <a:t>docker/k8s</a:t>
            </a:r>
            <a:r>
              <a:rPr lang="zh-CN" altLang="en-US" sz="1600"/>
              <a:t>单机安装的资料，如https://blog.csdn.net/wang0907/article/details/128540333</a:t>
            </a:r>
            <a:endParaRPr lang="zh-CN" altLang="en-US" sz="1600"/>
          </a:p>
          <a:p>
            <a:pPr>
              <a:lnSpc>
                <a:spcPct val="150000"/>
              </a:lnSpc>
            </a:pPr>
            <a:r>
              <a:rPr lang="zh-CN" altLang="en-US" sz="1600"/>
              <a:t>工具：</a:t>
            </a:r>
            <a:r>
              <a:rPr lang="en-US" altLang="zh-CN" sz="1600"/>
              <a:t>VirtualBox/VMware</a:t>
            </a:r>
            <a:r>
              <a:rPr lang="zh-CN" altLang="en-US" sz="1600"/>
              <a:t>，</a:t>
            </a:r>
            <a:r>
              <a:rPr lang="en-US" altLang="zh-CN" sz="1600"/>
              <a:t>Ubuntu</a:t>
            </a:r>
            <a:endParaRPr lang="en-US" altLang="zh-CN" sz="1600"/>
          </a:p>
          <a:p>
            <a:pPr>
              <a:lnSpc>
                <a:spcPct val="150000"/>
              </a:lnSpc>
            </a:pPr>
            <a:endParaRPr lang="zh-CN" altLang="en-US" sz="1600"/>
          </a:p>
          <a:p>
            <a:pPr>
              <a:lnSpc>
                <a:spcPct val="150000"/>
              </a:lnSpc>
            </a:pPr>
            <a:r>
              <a:rPr lang="zh-CN" altLang="en-US" sz="1600"/>
              <a:t>思考：基于</a:t>
            </a:r>
            <a:r>
              <a:rPr lang="en-US" altLang="zh-CN" sz="1600"/>
              <a:t>docker+k8s</a:t>
            </a:r>
            <a:r>
              <a:rPr lang="zh-CN" altLang="en-US" sz="1600"/>
              <a:t>的安装使用体验，思考下述问题，形成报告（体现每位同学的不同工作）</a:t>
            </a:r>
            <a:endParaRPr lang="zh-CN" altLang="en-US" sz="1600"/>
          </a:p>
          <a:p>
            <a:pPr>
              <a:lnSpc>
                <a:spcPct val="150000"/>
              </a:lnSpc>
            </a:pPr>
            <a:r>
              <a:rPr lang="en-US" altLang="zh-CN" sz="1600"/>
              <a:t>1</a:t>
            </a:r>
            <a:r>
              <a:rPr lang="zh-CN" altLang="en-US" sz="1600"/>
              <a:t>、如何进行灰度发布？</a:t>
            </a:r>
            <a:r>
              <a:rPr lang="zh-CN" altLang="en-US" sz="1400"/>
              <a:t>（1、定义目标；2、选定策略：包括用户规模、发布频率、功能覆盖度、回滚策略、运营策略、新旧系统部署策略等；3）筛选用户：包括用户特征、用户数量、用户常用功能、用户范围等；4）部署系统：部署新系统、部署用户行为分析系统（web analytics）、设定分流规则、运营数据分析、分流规则微调；5）发布总结：用户行为分析报告、用户问卷调查、社会化媒体意见收集、形成产品功能改进列表；6）产品完善；7）新一轮灰度发布或完整发布。）</a:t>
            </a:r>
            <a:endParaRPr lang="zh-CN" altLang="en-US" sz="1400"/>
          </a:p>
          <a:p>
            <a:pPr>
              <a:lnSpc>
                <a:spcPct val="150000"/>
              </a:lnSpc>
            </a:pPr>
            <a:r>
              <a:rPr lang="en-US" altLang="zh-CN" sz="1600"/>
              <a:t>2</a:t>
            </a:r>
            <a:r>
              <a:rPr lang="zh-CN" altLang="en-US" sz="1600"/>
              <a:t>、如何监视服务</a:t>
            </a:r>
            <a:r>
              <a:rPr lang="en-US" altLang="zh-CN" sz="1600"/>
              <a:t>/</a:t>
            </a:r>
            <a:r>
              <a:rPr lang="zh-CN" altLang="en-US" sz="1600"/>
              <a:t>资源的运行状态？</a:t>
            </a:r>
            <a:endParaRPr lang="zh-CN" altLang="en-US" sz="1600"/>
          </a:p>
          <a:p>
            <a:pPr>
              <a:lnSpc>
                <a:spcPct val="150000"/>
              </a:lnSpc>
            </a:pPr>
            <a:r>
              <a:rPr lang="en-US" altLang="zh-CN" sz="1600"/>
              <a:t>3</a:t>
            </a:r>
            <a:r>
              <a:rPr lang="zh-CN" altLang="en-US" sz="1600"/>
              <a:t>、从开发到部署，如果要实现自动化，你会怎么做？（可以基于现状的分析，以持续改进的方式，描述达成目标需要解决的关键问题及途径）</a:t>
            </a:r>
            <a:endParaRPr lang="zh-CN" altLang="en-US"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graphicFrame>
        <p:nvGraphicFramePr>
          <p:cNvPr id="33" name="表格 32"/>
          <p:cNvGraphicFramePr/>
          <p:nvPr>
            <p:custDataLst>
              <p:tags r:id="rId1"/>
            </p:custDataLst>
          </p:nvPr>
        </p:nvGraphicFramePr>
        <p:xfrm>
          <a:off x="304800" y="609600"/>
          <a:ext cx="8552180" cy="2667000"/>
        </p:xfrm>
        <a:graphic>
          <a:graphicData uri="http://schemas.openxmlformats.org/drawingml/2006/table">
            <a:tbl>
              <a:tblPr firstRow="1" bandRow="1">
                <a:tableStyleId>{5C22544A-7EE6-4342-B048-85BDC9FD1C3A}</a:tableStyleId>
              </a:tblPr>
              <a:tblGrid>
                <a:gridCol w="4257040"/>
                <a:gridCol w="4295140"/>
              </a:tblGrid>
              <a:tr h="381000">
                <a:tc>
                  <a:txBody>
                    <a:bodyPr/>
                    <a:p>
                      <a:pPr>
                        <a:buNone/>
                      </a:pPr>
                      <a:r>
                        <a:rPr lang="zh-CN" altLang="en-US" sz="1200"/>
                        <a:t>云原生应用</a:t>
                      </a:r>
                      <a:endParaRPr lang="zh-CN" altLang="en-US" sz="1200"/>
                    </a:p>
                  </a:txBody>
                  <a:tcPr/>
                </a:tc>
                <a:tc>
                  <a:txBody>
                    <a:bodyPr/>
                    <a:p>
                      <a:pPr>
                        <a:buNone/>
                      </a:pPr>
                      <a:r>
                        <a:rPr lang="zh-CN" altLang="en-US" sz="1200"/>
                        <a:t>传统的企业应用</a:t>
                      </a:r>
                      <a:endParaRPr lang="zh-CN" altLang="en-US" sz="1200"/>
                    </a:p>
                  </a:txBody>
                  <a:tcPr/>
                </a:tc>
              </a:tr>
              <a:tr h="381000">
                <a:tc>
                  <a:txBody>
                    <a:bodyPr/>
                    <a:p>
                      <a:pPr>
                        <a:buNone/>
                      </a:pPr>
                      <a:r>
                        <a:rPr lang="zh-CN" altLang="en-US" sz="1200" b="1"/>
                        <a:t>可预测</a:t>
                      </a:r>
                      <a:r>
                        <a:rPr lang="zh-CN" altLang="en-US" sz="1200"/>
                        <a:t>。云原生应用符合旨在通过可预测行为最大限度提高弹性的框架。云平台中使用的高度自动化的容器驱动的基础架构推动着软件编写方式的发展。</a:t>
                      </a:r>
                      <a:endParaRPr lang="zh-CN" altLang="en-US" sz="1200"/>
                    </a:p>
                  </a:txBody>
                  <a:tcPr/>
                </a:tc>
                <a:tc>
                  <a:txBody>
                    <a:bodyPr/>
                    <a:p>
                      <a:pPr>
                        <a:buNone/>
                      </a:pPr>
                      <a:r>
                        <a:rPr lang="zh-CN" altLang="en-US" sz="1200"/>
                        <a:t>不可预测。传统应用的架构或开发方式使其无法实现在云原生平台上运行的所有优势。此类应用通常构建时间更长，大批量发布，只能逐渐扩展，并且会发生更多的单点故障。</a:t>
                      </a:r>
                      <a:endParaRPr lang="zh-CN" altLang="en-US" sz="1200"/>
                    </a:p>
                  </a:txBody>
                  <a:tcPr/>
                </a:tc>
              </a:tr>
              <a:tr h="381000">
                <a:tc>
                  <a:txBody>
                    <a:bodyPr/>
                    <a:p>
                      <a:pPr>
                        <a:buNone/>
                      </a:pPr>
                      <a:r>
                        <a:rPr lang="zh-CN" altLang="en-US" sz="1200" b="1"/>
                        <a:t>操作系统抽象化</a:t>
                      </a:r>
                      <a:r>
                        <a:rPr lang="zh-CN" altLang="en-US" sz="1200"/>
                        <a:t>。云原生应用架构要求开发人员使用平台作为一种方法，从底层基础架构依赖关系中抽象出来，从而实现应用的简单迁移和扩展。实现云原生应用架构最有效的抽象方法是提供一个形式化的平台。</a:t>
                      </a:r>
                      <a:endParaRPr lang="zh-CN" altLang="en-US" sz="1200"/>
                    </a:p>
                  </a:txBody>
                  <a:tcPr/>
                </a:tc>
                <a:tc>
                  <a:txBody>
                    <a:bodyPr/>
                    <a:p>
                      <a:pPr>
                        <a:buNone/>
                      </a:pPr>
                      <a:r>
                        <a:rPr lang="zh-CN" altLang="en-US" sz="1200"/>
                        <a:t>依赖操作系统。传统的应用架构允许开发人员在应用和底层操作系统、硬件、存储和支持服务之间建立紧密的依赖关系。这些依赖关系使应用在新基础架构间的迁移和扩展变得复杂且充满风险，与云模型相背而驰。</a:t>
                      </a:r>
                      <a:endParaRPr lang="zh-CN" altLang="en-US" sz="1200"/>
                    </a:p>
                  </a:txBody>
                  <a:tcPr/>
                </a:tc>
              </a:tr>
              <a:tr h="381000">
                <a:tc>
                  <a:txBody>
                    <a:bodyPr/>
                    <a:p>
                      <a:pPr>
                        <a:buNone/>
                      </a:pPr>
                      <a:r>
                        <a:rPr lang="zh-CN" altLang="en-US" sz="1200" b="1"/>
                        <a:t>合适的容量</a:t>
                      </a:r>
                      <a:r>
                        <a:rPr lang="zh-CN" altLang="en-US" sz="1200"/>
                        <a:t>。云原生应用平台可自动进行基础架构调配和配置，根据应用的日常需求在部署时动态分配和重新分配资源。基于云原生运行时的构建方式可优化应用生命周期管理，包括扩展以满足需求、资源利用率、可用资源编排，以及从故障中恢复，最大程度减少停机时间。</a:t>
                      </a:r>
                      <a:endParaRPr lang="zh-CN" altLang="en-US" sz="1200"/>
                    </a:p>
                  </a:txBody>
                  <a:tcPr/>
                </a:tc>
                <a:tc>
                  <a:txBody>
                    <a:bodyPr/>
                    <a:p>
                      <a:pPr>
                        <a:buNone/>
                      </a:pPr>
                      <a:r>
                        <a:rPr lang="zh-CN" altLang="en-US" sz="1200"/>
                        <a:t>过多容量。传统 IT 会为应用设计专用的自定义基础架构解决方案，这延迟了应用的部署。由于基于最坏情况估算容量，解决方案通常容量过大，同时几乎没有能力继续扩展以满足需求。</a:t>
                      </a:r>
                      <a:endParaRPr lang="zh-CN" altLang="en-US" sz="1200"/>
                    </a:p>
                  </a:txBody>
                  <a:tcPr/>
                </a:tc>
              </a:tr>
              <a:tr h="381000">
                <a:tc>
                  <a:txBody>
                    <a:bodyPr/>
                    <a:p>
                      <a:pPr>
                        <a:buNone/>
                      </a:pPr>
                      <a:r>
                        <a:rPr lang="zh-CN" altLang="en-US" sz="1200" b="1"/>
                        <a:t>协作</a:t>
                      </a:r>
                      <a:r>
                        <a:rPr lang="zh-CN" altLang="en-US" sz="1200"/>
                        <a:t>。云原生可协助 DevOps，从而在开发和运营职能部门之间建立密切协作，将完成的应用代码快速顺畅地转入生产。</a:t>
                      </a:r>
                      <a:endParaRPr lang="zh-CN" altLang="en-US" sz="1200"/>
                    </a:p>
                  </a:txBody>
                  <a:tcPr/>
                </a:tc>
                <a:tc>
                  <a:txBody>
                    <a:bodyPr/>
                    <a:p>
                      <a:pPr>
                        <a:buNone/>
                      </a:pPr>
                      <a:r>
                        <a:rPr lang="zh-CN" altLang="en-US" sz="1200"/>
                        <a:t>孤立。传统 IT 将完成的应用代码从开发人员“隔墙”交接到运营，然后由运营人员在生产中运行此代码。企业的内部问题之严重以至于无暇顾及客户，导致内部冲突产生，交付缓慢折中，员工士气低落。</a:t>
                      </a:r>
                      <a:endParaRPr lang="zh-CN" altLang="en-US" sz="1200"/>
                    </a:p>
                  </a:txBody>
                  <a:tcPr/>
                </a:tc>
              </a:tr>
              <a:tr h="381000">
                <a:tc>
                  <a:txBody>
                    <a:bodyPr/>
                    <a:p>
                      <a:pPr>
                        <a:buNone/>
                      </a:pPr>
                      <a:r>
                        <a:rPr lang="zh-CN" altLang="en-US" sz="1200" b="1"/>
                        <a:t>持续交付</a:t>
                      </a:r>
                      <a:r>
                        <a:rPr lang="zh-CN" altLang="en-US" sz="1200"/>
                        <a:t>。IT 团队可以在单个软件更新准备就绪后立即将其发布出去。快速发布软件的企业可获得更紧密的反馈循环，并能更有效地响应客户需求。持续交付最适用于其他相关方法，包括测试驱动型开发和持续集成。</a:t>
                      </a:r>
                      <a:endParaRPr lang="zh-CN" altLang="en-US" sz="1200"/>
                    </a:p>
                  </a:txBody>
                  <a:tcPr/>
                </a:tc>
                <a:tc>
                  <a:txBody>
                    <a:bodyPr/>
                    <a:p>
                      <a:pPr>
                        <a:buNone/>
                      </a:pPr>
                      <a:r>
                        <a:rPr lang="zh-CN" altLang="en-US" sz="1200"/>
                        <a:t>瀑布式开发。IT 团队定期发布软件，通常间隔几周或几个月，事实上，当代码构建至发布版本时，该版本的许多组件已提前准备就绪，并且除了人工发布工具之外没有依赖关系。如果客户需要的功能被延迟发布，那企业将会错失赢得客户和增加收入的机会。</a:t>
                      </a:r>
                      <a:endParaRPr lang="zh-CN" altLang="en-US" sz="1200"/>
                    </a:p>
                  </a:txBody>
                  <a:tcPr/>
                </a:tc>
              </a:tr>
              <a:tr h="381000">
                <a:tc>
                  <a:txBody>
                    <a:bodyPr/>
                    <a:p>
                      <a:pPr>
                        <a:buNone/>
                      </a:pPr>
                      <a:r>
                        <a:rPr lang="zh-CN" altLang="en-US" sz="1200" b="1"/>
                        <a:t>独立</a:t>
                      </a:r>
                      <a:r>
                        <a:rPr lang="zh-CN" altLang="en-US" sz="1200"/>
                        <a:t>。微服务架构将应用分解成小型松散耦合的独立运行的服务。这些服务映射到更小的独立开发团队，可以频繁进行独立的更新、扩展和故障转移/重新启动操作，而不影响其他服务。</a:t>
                      </a:r>
                      <a:endParaRPr lang="zh-CN" altLang="en-US" sz="1200"/>
                    </a:p>
                  </a:txBody>
                  <a:tcPr/>
                </a:tc>
                <a:tc>
                  <a:txBody>
                    <a:bodyPr/>
                    <a:p>
                      <a:pPr>
                        <a:buNone/>
                      </a:pPr>
                      <a:r>
                        <a:rPr lang="zh-CN" altLang="en-US" sz="1200"/>
                        <a:t>依赖。一体化架构将许多分散的服务捆绑在一个部署包中，使服务之间出现不必要的依赖关系，导致开发和部署过程丧失敏捷性。</a:t>
                      </a:r>
                      <a:endParaRPr lang="zh-CN" altLang="en-US" sz="120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2</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graphicFrame>
        <p:nvGraphicFramePr>
          <p:cNvPr id="33" name="表格 32"/>
          <p:cNvGraphicFramePr/>
          <p:nvPr>
            <p:custDataLst>
              <p:tags r:id="rId1"/>
            </p:custDataLst>
          </p:nvPr>
        </p:nvGraphicFramePr>
        <p:xfrm>
          <a:off x="304800" y="1524000"/>
          <a:ext cx="8552180" cy="2667000"/>
        </p:xfrm>
        <a:graphic>
          <a:graphicData uri="http://schemas.openxmlformats.org/drawingml/2006/table">
            <a:tbl>
              <a:tblPr firstRow="1" bandRow="1">
                <a:tableStyleId>{5C22544A-7EE6-4342-B048-85BDC9FD1C3A}</a:tableStyleId>
              </a:tblPr>
              <a:tblGrid>
                <a:gridCol w="4257040"/>
                <a:gridCol w="4295140"/>
              </a:tblGrid>
              <a:tr h="381000">
                <a:tc>
                  <a:txBody>
                    <a:bodyPr/>
                    <a:p>
                      <a:pPr>
                        <a:buNone/>
                      </a:pPr>
                      <a:r>
                        <a:rPr lang="zh-CN" altLang="en-US" sz="1200"/>
                        <a:t>云原生应用</a:t>
                      </a:r>
                      <a:endParaRPr lang="zh-CN" altLang="en-US" sz="1200"/>
                    </a:p>
                  </a:txBody>
                  <a:tcPr/>
                </a:tc>
                <a:tc>
                  <a:txBody>
                    <a:bodyPr/>
                    <a:p>
                      <a:pPr>
                        <a:buNone/>
                      </a:pPr>
                      <a:r>
                        <a:rPr lang="zh-CN" altLang="en-US" sz="1200"/>
                        <a:t>传统的企业应用</a:t>
                      </a:r>
                      <a:endParaRPr lang="zh-CN" altLang="en-US" sz="1200"/>
                    </a:p>
                  </a:txBody>
                  <a:tcPr/>
                </a:tc>
              </a:tr>
              <a:tr h="381000">
                <a:tc>
                  <a:txBody>
                    <a:bodyPr/>
                    <a:p>
                      <a:pPr>
                        <a:buNone/>
                      </a:pPr>
                      <a:r>
                        <a:rPr lang="zh-CN" altLang="en-US" sz="1200" b="1"/>
                        <a:t>自动化可扩展性</a:t>
                      </a:r>
                      <a:r>
                        <a:rPr lang="zh-CN" altLang="en-US" sz="1200"/>
                        <a:t>。大规模基础架构自动化可消除因人为错误造成的停机。计算机自动化无需面对此类挑战，可以在任何规模的部署中始终如一地应用同一组规则。云原生还超越了基于以虚拟化为导向的传统编排而构建的专用自动化。全面的云原生架构包括适用于团队的自动化和编排，而不要求他们将自动化作为自定义方法来编写。换句话说，自动化可轻松构建和运行易于管理的应用。</a:t>
                      </a:r>
                      <a:endParaRPr lang="zh-CN" altLang="en-US" sz="1200"/>
                    </a:p>
                  </a:txBody>
                  <a:tcPr/>
                </a:tc>
                <a:tc>
                  <a:txBody>
                    <a:bodyPr/>
                    <a:p>
                      <a:pPr>
                        <a:buNone/>
                      </a:pPr>
                      <a:r>
                        <a:rPr lang="zh-CN" altLang="en-US" sz="1200"/>
                        <a:t>手动扩展。手动基础架构包括人工运营人员，他们负责手动构建和管理服务器、网络及存储配置。由于复杂程度较高，运营人员无法快速地大规模正确诊断问题，并且很容易执行错误实施。手动构建的自动化方法可能会将人为错误的硬编码到基础架构中。</a:t>
                      </a:r>
                      <a:endParaRPr lang="zh-CN" altLang="en-US" sz="1200"/>
                    </a:p>
                  </a:txBody>
                  <a:tcPr/>
                </a:tc>
              </a:tr>
              <a:tr h="381000">
                <a:tc>
                  <a:txBody>
                    <a:bodyPr/>
                    <a:p>
                      <a:pPr>
                        <a:buNone/>
                      </a:pPr>
                      <a:r>
                        <a:rPr lang="zh-CN" altLang="en-US" sz="1200" b="1"/>
                        <a:t>快速恢复</a:t>
                      </a:r>
                      <a:r>
                        <a:rPr lang="zh-CN" altLang="en-US" sz="1200"/>
                        <a:t>。容器运行时和编排程序可在虚拟机上提供动态的高密度虚拟化覆盖，与托管微服务非常匹配。编排可动态管理容器在虚拟机群集间的放置，以便在发生故障时提供弹性扩展和恢复/重新启动功能。</a:t>
                      </a:r>
                      <a:endParaRPr lang="zh-CN" altLang="en-US" sz="1200"/>
                    </a:p>
                  </a:txBody>
                  <a:tcPr/>
                </a:tc>
                <a:tc>
                  <a:txBody>
                    <a:bodyPr/>
                    <a:p>
                      <a:pPr>
                        <a:buNone/>
                      </a:pPr>
                      <a:r>
                        <a:rPr lang="zh-CN" altLang="en-US" sz="1200"/>
                        <a:t>恢复缓慢。基于虚拟机的基础架构对于基于微服务的应用来说是一个缓慢而低效的基础，因为单个虚拟机启动或关闭的速度很慢，甚至在向其部署应用代码之前就存在很大的开销。</a:t>
                      </a:r>
                      <a:endParaRPr lang="zh-CN" altLang="en-US" sz="120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5</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p:nvPr/>
        </p:nvSpPr>
        <p:spPr>
          <a:xfrm>
            <a:off x="2254376" y="3085845"/>
            <a:ext cx="46348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Verdana" panose="020B0604030504040204"/>
                <a:cs typeface="Verdana" panose="020B0604030504040204"/>
              </a:rPr>
              <a:t>1.1 </a:t>
            </a:r>
            <a:r>
              <a:rPr sz="2800" b="1" spc="-10" dirty="0">
                <a:solidFill>
                  <a:srgbClr val="B1D234"/>
                </a:solidFill>
                <a:latin typeface="Verdana" panose="020B0604030504040204"/>
                <a:cs typeface="Verdana" panose="020B0604030504040204"/>
              </a:rPr>
              <a:t>Who </a:t>
            </a:r>
            <a:r>
              <a:rPr sz="2800" b="1" spc="-10" dirty="0">
                <a:solidFill>
                  <a:srgbClr val="FFFFFF"/>
                </a:solidFill>
                <a:latin typeface="Verdana" panose="020B0604030504040204"/>
                <a:cs typeface="Verdana" panose="020B0604030504040204"/>
              </a:rPr>
              <a:t>does </a:t>
            </a:r>
            <a:r>
              <a:rPr sz="2800" b="1" spc="-5" dirty="0">
                <a:solidFill>
                  <a:srgbClr val="FFFFFF"/>
                </a:solidFill>
                <a:latin typeface="Verdana" panose="020B0604030504040204"/>
                <a:cs typeface="Verdana" panose="020B0604030504040204"/>
              </a:rPr>
              <a:t>it</a:t>
            </a:r>
            <a:r>
              <a:rPr sz="2800" b="1" spc="55" dirty="0">
                <a:solidFill>
                  <a:srgbClr val="FFFFFF"/>
                </a:solidFill>
                <a:latin typeface="Verdana" panose="020B0604030504040204"/>
                <a:cs typeface="Verdana" panose="020B0604030504040204"/>
              </a:rPr>
              <a:t> </a:t>
            </a:r>
            <a:r>
              <a:rPr sz="2800" b="1" spc="-10" dirty="0">
                <a:solidFill>
                  <a:srgbClr val="FFFFFF"/>
                </a:solidFill>
                <a:latin typeface="Verdana" panose="020B0604030504040204"/>
                <a:cs typeface="Verdana" panose="020B0604030504040204"/>
              </a:rPr>
              <a:t>affect?</a:t>
            </a:r>
            <a:endParaRPr sz="2800">
              <a:latin typeface="Verdana" panose="020B0604030504040204"/>
              <a:cs typeface="Verdana" panose="020B0604030504040204"/>
            </a:endParaRPr>
          </a:p>
        </p:txBody>
      </p:sp>
      <p:sp>
        <p:nvSpPr>
          <p:cNvPr id="6" name="object 6"/>
          <p:cNvSpPr txBox="1"/>
          <p:nvPr/>
        </p:nvSpPr>
        <p:spPr>
          <a:xfrm>
            <a:off x="3496817" y="3649726"/>
            <a:ext cx="21501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B1D234"/>
                </a:solidFill>
                <a:latin typeface="微软雅黑" panose="020B0503020204020204" charset="-122"/>
                <a:cs typeface="微软雅黑" panose="020B0503020204020204" charset="-122"/>
              </a:rPr>
              <a:t>谁与</a:t>
            </a:r>
            <a:r>
              <a:rPr sz="1800" b="1" spc="-5" dirty="0">
                <a:solidFill>
                  <a:srgbClr val="B1D234"/>
                </a:solidFill>
                <a:latin typeface="Verdana" panose="020B0604030504040204"/>
                <a:cs typeface="Verdana" panose="020B0604030504040204"/>
              </a:rPr>
              <a:t>DevOps</a:t>
            </a:r>
            <a:r>
              <a:rPr sz="1800" b="1" dirty="0">
                <a:solidFill>
                  <a:srgbClr val="B1D234"/>
                </a:solidFill>
                <a:latin typeface="微软雅黑" panose="020B0503020204020204" charset="-122"/>
                <a:cs typeface="微软雅黑" panose="020B0503020204020204" charset="-122"/>
              </a:rPr>
              <a:t>有关？</a:t>
            </a:r>
            <a:endParaRPr sz="1800">
              <a:latin typeface="微软雅黑" panose="020B0503020204020204" charset="-122"/>
              <a:cs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6</a:t>
            </a:r>
            <a:endParaRPr sz="1200">
              <a:latin typeface="微软雅黑" panose="020B0503020204020204" charset="-122"/>
              <a:cs typeface="微软雅黑" panose="020B0503020204020204" charset="-122"/>
            </a:endParaRPr>
          </a:p>
        </p:txBody>
      </p:sp>
      <p:sp>
        <p:nvSpPr>
          <p:cNvPr id="4" name="object 4"/>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6" name="object 6"/>
          <p:cNvSpPr txBox="1"/>
          <p:nvPr/>
        </p:nvSpPr>
        <p:spPr>
          <a:xfrm>
            <a:off x="7570469" y="6624319"/>
            <a:ext cx="1049020" cy="135935"/>
          </a:xfrm>
          <a:prstGeom prst="rect">
            <a:avLst/>
          </a:prstGeom>
        </p:spPr>
        <p:txBody>
          <a:bodyPr vert="horz" wrap="square" lIns="0" tIns="12700" rIns="0" bIns="0" rtlCol="0">
            <a:spAutoFit/>
          </a:bodyPr>
          <a:lstStyle/>
          <a:p>
            <a:pPr marL="12700">
              <a:lnSpc>
                <a:spcPct val="100000"/>
              </a:lnSpc>
              <a:spcBef>
                <a:spcPts val="100"/>
              </a:spcBef>
            </a:pPr>
            <a:endParaRPr sz="800">
              <a:latin typeface="Arial" panose="020B0604020202020204"/>
              <a:cs typeface="Arial" panose="020B0604020202020204"/>
            </a:endParaRPr>
          </a:p>
        </p:txBody>
      </p:sp>
      <p:sp>
        <p:nvSpPr>
          <p:cNvPr id="7" name="object 7"/>
          <p:cNvSpPr txBox="1">
            <a:spLocks noGrp="1"/>
          </p:cNvSpPr>
          <p:nvPr>
            <p:ph type="title"/>
          </p:nvPr>
        </p:nvSpPr>
        <p:spPr>
          <a:xfrm>
            <a:off x="526795" y="482345"/>
            <a:ext cx="5720715" cy="513715"/>
          </a:xfrm>
          <a:prstGeom prst="rect">
            <a:avLst/>
          </a:prstGeom>
        </p:spPr>
        <p:txBody>
          <a:bodyPr vert="horz" wrap="square" lIns="0" tIns="13335" rIns="0" bIns="0" rtlCol="0">
            <a:spAutoFit/>
          </a:bodyPr>
          <a:lstStyle/>
          <a:p>
            <a:pPr marL="12700">
              <a:lnSpc>
                <a:spcPct val="100000"/>
              </a:lnSpc>
              <a:spcBef>
                <a:spcPts val="105"/>
              </a:spcBef>
            </a:pPr>
            <a:r>
              <a:rPr dirty="0"/>
              <a:t>多个部门共同构建软件</a:t>
            </a:r>
            <a:r>
              <a:rPr spc="-15" dirty="0"/>
              <a:t>开</a:t>
            </a:r>
            <a:r>
              <a:rPr dirty="0"/>
              <a:t>发体系</a:t>
            </a:r>
            <a:endParaRPr dirty="0"/>
          </a:p>
        </p:txBody>
      </p:sp>
      <p:sp>
        <p:nvSpPr>
          <p:cNvPr id="8" name="object 8"/>
          <p:cNvSpPr txBox="1"/>
          <p:nvPr/>
        </p:nvSpPr>
        <p:spPr>
          <a:xfrm>
            <a:off x="526795" y="6365849"/>
            <a:ext cx="1859280" cy="135935"/>
          </a:xfrm>
          <a:prstGeom prst="rect">
            <a:avLst/>
          </a:prstGeom>
        </p:spPr>
        <p:txBody>
          <a:bodyPr vert="horz" wrap="square" lIns="0" tIns="12700" rIns="0" bIns="0" rtlCol="0">
            <a:spAutoFit/>
          </a:bodyPr>
          <a:lstStyle/>
          <a:p>
            <a:pPr marL="12700">
              <a:lnSpc>
                <a:spcPct val="100000"/>
              </a:lnSpc>
              <a:spcBef>
                <a:spcPts val="100"/>
              </a:spcBef>
            </a:pPr>
            <a:endParaRPr sz="800">
              <a:latin typeface="微软雅黑" panose="020B0503020204020204" charset="-122"/>
              <a:cs typeface="微软雅黑" panose="020B0503020204020204" charset="-122"/>
            </a:endParaRPr>
          </a:p>
        </p:txBody>
      </p:sp>
      <p:sp>
        <p:nvSpPr>
          <p:cNvPr id="9" name="object 9"/>
          <p:cNvSpPr txBox="1"/>
          <p:nvPr/>
        </p:nvSpPr>
        <p:spPr>
          <a:xfrm>
            <a:off x="526795" y="1062685"/>
            <a:ext cx="8166734" cy="2125345"/>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高效的软件开发需要有效的部门间协作体系</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随着软件</a:t>
            </a:r>
            <a:r>
              <a:rPr sz="1200" dirty="0">
                <a:solidFill>
                  <a:srgbClr val="585858"/>
                </a:solidFill>
                <a:latin typeface="微软雅黑" panose="020B0503020204020204" charset="-122"/>
                <a:cs typeface="微软雅黑" panose="020B0503020204020204" charset="-122"/>
              </a:rPr>
              <a:t>开</a:t>
            </a:r>
            <a:r>
              <a:rPr sz="1200" spc="10" dirty="0">
                <a:solidFill>
                  <a:srgbClr val="585858"/>
                </a:solidFill>
                <a:latin typeface="微软雅黑" panose="020B0503020204020204" charset="-122"/>
                <a:cs typeface="微软雅黑" panose="020B0503020204020204" charset="-122"/>
              </a:rPr>
              <a:t>发产业</a:t>
            </a:r>
            <a:r>
              <a:rPr sz="1200" dirty="0">
                <a:solidFill>
                  <a:srgbClr val="585858"/>
                </a:solidFill>
                <a:latin typeface="微软雅黑" panose="020B0503020204020204" charset="-122"/>
                <a:cs typeface="微软雅黑" panose="020B0503020204020204" charset="-122"/>
              </a:rPr>
              <a:t>不断</a:t>
            </a:r>
            <a:r>
              <a:rPr sz="1200" spc="10" dirty="0">
                <a:solidFill>
                  <a:srgbClr val="585858"/>
                </a:solidFill>
                <a:latin typeface="微软雅黑" panose="020B0503020204020204" charset="-122"/>
                <a:cs typeface="微软雅黑" panose="020B0503020204020204" charset="-122"/>
              </a:rPr>
              <a:t>规模化和</a:t>
            </a:r>
            <a:r>
              <a:rPr sz="1200" dirty="0">
                <a:solidFill>
                  <a:srgbClr val="585858"/>
                </a:solidFill>
                <a:latin typeface="微软雅黑" panose="020B0503020204020204" charset="-122"/>
                <a:cs typeface="微软雅黑" panose="020B0503020204020204" charset="-122"/>
              </a:rPr>
              <a:t>规</a:t>
            </a:r>
            <a:r>
              <a:rPr sz="1200" spc="10" dirty="0">
                <a:solidFill>
                  <a:srgbClr val="585858"/>
                </a:solidFill>
                <a:latin typeface="微软雅黑" panose="020B0503020204020204" charset="-122"/>
                <a:cs typeface="微软雅黑" panose="020B0503020204020204" charset="-122"/>
              </a:rPr>
              <a:t>范化发</a:t>
            </a:r>
            <a:r>
              <a:rPr sz="1200" spc="20" dirty="0">
                <a:solidFill>
                  <a:srgbClr val="585858"/>
                </a:solidFill>
                <a:latin typeface="微软雅黑" panose="020B0503020204020204" charset="-122"/>
                <a:cs typeface="微软雅黑" panose="020B0503020204020204" charset="-122"/>
              </a:rPr>
              <a:t>展</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软件开发</a:t>
            </a:r>
            <a:r>
              <a:rPr sz="1200" dirty="0">
                <a:solidFill>
                  <a:srgbClr val="585858"/>
                </a:solidFill>
                <a:latin typeface="微软雅黑" panose="020B0503020204020204" charset="-122"/>
                <a:cs typeface="微软雅黑" panose="020B0503020204020204" charset="-122"/>
              </a:rPr>
              <a:t>已</a:t>
            </a:r>
            <a:r>
              <a:rPr sz="1200" spc="10" dirty="0">
                <a:solidFill>
                  <a:srgbClr val="585858"/>
                </a:solidFill>
                <a:latin typeface="微软雅黑" panose="020B0503020204020204" charset="-122"/>
                <a:cs typeface="微软雅黑" panose="020B0503020204020204" charset="-122"/>
              </a:rPr>
              <a:t>非软件</a:t>
            </a:r>
            <a:r>
              <a:rPr sz="1200" dirty="0">
                <a:solidFill>
                  <a:srgbClr val="585858"/>
                </a:solidFill>
                <a:latin typeface="微软雅黑" panose="020B0503020204020204" charset="-122"/>
                <a:cs typeface="微软雅黑" panose="020B0503020204020204" charset="-122"/>
              </a:rPr>
              <a:t>工程</a:t>
            </a:r>
            <a:r>
              <a:rPr sz="1200" spc="10" dirty="0">
                <a:solidFill>
                  <a:srgbClr val="585858"/>
                </a:solidFill>
                <a:latin typeface="微软雅黑" panose="020B0503020204020204" charset="-122"/>
                <a:cs typeface="微软雅黑" panose="020B0503020204020204" charset="-122"/>
              </a:rPr>
              <a:t>师凭一人</a:t>
            </a:r>
            <a:r>
              <a:rPr sz="1200" dirty="0">
                <a:solidFill>
                  <a:srgbClr val="585858"/>
                </a:solidFill>
                <a:latin typeface="微软雅黑" panose="020B0503020204020204" charset="-122"/>
                <a:cs typeface="微软雅黑" panose="020B0503020204020204" charset="-122"/>
              </a:rPr>
              <a:t>之</a:t>
            </a:r>
            <a:r>
              <a:rPr sz="1200" spc="10" dirty="0">
                <a:solidFill>
                  <a:srgbClr val="585858"/>
                </a:solidFill>
                <a:latin typeface="微软雅黑" panose="020B0503020204020204" charset="-122"/>
                <a:cs typeface="微软雅黑" panose="020B0503020204020204" charset="-122"/>
              </a:rPr>
              <a:t>力即可</a:t>
            </a:r>
            <a:r>
              <a:rPr sz="1200" dirty="0">
                <a:solidFill>
                  <a:srgbClr val="585858"/>
                </a:solidFill>
                <a:latin typeface="微软雅黑" panose="020B0503020204020204" charset="-122"/>
                <a:cs typeface="微软雅黑" panose="020B0503020204020204" charset="-122"/>
              </a:rPr>
              <a:t>完成</a:t>
            </a:r>
            <a:r>
              <a:rPr sz="1200" spc="10" dirty="0">
                <a:solidFill>
                  <a:srgbClr val="585858"/>
                </a:solidFill>
                <a:latin typeface="微软雅黑" panose="020B0503020204020204" charset="-122"/>
                <a:cs typeface="微软雅黑" panose="020B0503020204020204" charset="-122"/>
              </a:rPr>
              <a:t>的工</a:t>
            </a:r>
            <a:r>
              <a:rPr sz="1200" spc="35" dirty="0">
                <a:solidFill>
                  <a:srgbClr val="585858"/>
                </a:solidFill>
                <a:latin typeface="微软雅黑" panose="020B0503020204020204" charset="-122"/>
                <a:cs typeface="微软雅黑" panose="020B0503020204020204" charset="-122"/>
              </a:rPr>
              <a:t>作</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整个</a:t>
            </a:r>
            <a:r>
              <a:rPr sz="1200" dirty="0">
                <a:solidFill>
                  <a:srgbClr val="585858"/>
                </a:solidFill>
                <a:latin typeface="微软雅黑" panose="020B0503020204020204" charset="-122"/>
                <a:cs typeface="微软雅黑" panose="020B0503020204020204" charset="-122"/>
              </a:rPr>
              <a:t>软</a:t>
            </a:r>
            <a:r>
              <a:rPr sz="1200" spc="10" dirty="0">
                <a:solidFill>
                  <a:srgbClr val="585858"/>
                </a:solidFill>
                <a:latin typeface="微软雅黑" panose="020B0503020204020204" charset="-122"/>
                <a:cs typeface="微软雅黑" panose="020B0503020204020204" charset="-122"/>
              </a:rPr>
              <a:t>件</a:t>
            </a:r>
            <a:r>
              <a:rPr sz="1200" dirty="0">
                <a:solidFill>
                  <a:srgbClr val="585858"/>
                </a:solidFill>
                <a:latin typeface="微软雅黑" panose="020B0503020204020204" charset="-122"/>
                <a:cs typeface="微软雅黑" panose="020B0503020204020204" charset="-122"/>
              </a:rPr>
              <a:t>开</a:t>
            </a:r>
            <a:r>
              <a:rPr sz="1200" spc="20" dirty="0">
                <a:solidFill>
                  <a:srgbClr val="585858"/>
                </a:solidFill>
                <a:latin typeface="微软雅黑" panose="020B0503020204020204" charset="-122"/>
                <a:cs typeface="微软雅黑" panose="020B0503020204020204" charset="-122"/>
              </a:rPr>
              <a:t>发运</a:t>
            </a:r>
            <a:r>
              <a:rPr sz="1200" dirty="0">
                <a:solidFill>
                  <a:srgbClr val="585858"/>
                </a:solidFill>
                <a:latin typeface="微软雅黑" panose="020B0503020204020204" charset="-122"/>
                <a:cs typeface="微软雅黑" panose="020B0503020204020204" charset="-122"/>
              </a:rPr>
              <a:t>维 </a:t>
            </a:r>
            <a:r>
              <a:rPr sz="1200" spc="10" dirty="0">
                <a:solidFill>
                  <a:srgbClr val="585858"/>
                </a:solidFill>
                <a:latin typeface="微软雅黑" panose="020B0503020204020204" charset="-122"/>
                <a:cs typeface="微软雅黑" panose="020B0503020204020204" charset="-122"/>
              </a:rPr>
              <a:t>的生命周</a:t>
            </a:r>
            <a:r>
              <a:rPr sz="1200" dirty="0">
                <a:solidFill>
                  <a:srgbClr val="585858"/>
                </a:solidFill>
                <a:latin typeface="微软雅黑" panose="020B0503020204020204" charset="-122"/>
                <a:cs typeface="微软雅黑" panose="020B0503020204020204" charset="-122"/>
              </a:rPr>
              <a:t>期</a:t>
            </a:r>
            <a:r>
              <a:rPr sz="1200" spc="15" dirty="0">
                <a:solidFill>
                  <a:srgbClr val="585858"/>
                </a:solidFill>
                <a:latin typeface="微软雅黑" panose="020B0503020204020204" charset="-122"/>
                <a:cs typeface="微软雅黑" panose="020B0503020204020204" charset="-122"/>
              </a:rPr>
              <a:t>中</a:t>
            </a:r>
            <a:r>
              <a:rPr sz="1200" spc="10" dirty="0">
                <a:solidFill>
                  <a:srgbClr val="585858"/>
                </a:solidFill>
                <a:latin typeface="微软雅黑" panose="020B0503020204020204" charset="-122"/>
                <a:cs typeface="微软雅黑" panose="020B0503020204020204" charset="-122"/>
              </a:rPr>
              <a:t>，需</a:t>
            </a:r>
            <a:r>
              <a:rPr sz="1200" dirty="0">
                <a:solidFill>
                  <a:srgbClr val="585858"/>
                </a:solidFill>
                <a:latin typeface="微软雅黑" panose="020B0503020204020204" charset="-122"/>
                <a:cs typeface="微软雅黑" panose="020B0503020204020204" charset="-122"/>
              </a:rPr>
              <a:t>要</a:t>
            </a:r>
            <a:r>
              <a:rPr sz="1200" b="1" dirty="0">
                <a:solidFill>
                  <a:srgbClr val="FF0000"/>
                </a:solidFill>
                <a:latin typeface="微软雅黑" panose="020B0503020204020204" charset="-122"/>
                <a:cs typeface="微软雅黑" panose="020B0503020204020204" charset="-122"/>
              </a:rPr>
              <a:t>产</a:t>
            </a:r>
            <a:r>
              <a:rPr sz="1200" b="1" spc="10" dirty="0">
                <a:solidFill>
                  <a:srgbClr val="FF0000"/>
                </a:solidFill>
                <a:latin typeface="微软雅黑" panose="020B0503020204020204" charset="-122"/>
                <a:cs typeface="微软雅黑" panose="020B0503020204020204" charset="-122"/>
              </a:rPr>
              <a:t>品经理与</a:t>
            </a:r>
            <a:r>
              <a:rPr sz="1200" b="1" dirty="0">
                <a:solidFill>
                  <a:srgbClr val="FF0000"/>
                </a:solidFill>
                <a:latin typeface="微软雅黑" panose="020B0503020204020204" charset="-122"/>
                <a:cs typeface="微软雅黑" panose="020B0503020204020204" charset="-122"/>
              </a:rPr>
              <a:t>客</a:t>
            </a:r>
            <a:r>
              <a:rPr sz="1200" b="1" spc="10" dirty="0">
                <a:solidFill>
                  <a:srgbClr val="FF0000"/>
                </a:solidFill>
                <a:latin typeface="微软雅黑" panose="020B0503020204020204" charset="-122"/>
                <a:cs typeface="微软雅黑" panose="020B0503020204020204" charset="-122"/>
              </a:rPr>
              <a:t>户</a:t>
            </a:r>
            <a:r>
              <a:rPr sz="1200" spc="10" dirty="0">
                <a:solidFill>
                  <a:srgbClr val="585858"/>
                </a:solidFill>
                <a:latin typeface="微软雅黑" panose="020B0503020204020204" charset="-122"/>
                <a:cs typeface="微软雅黑" panose="020B0503020204020204" charset="-122"/>
              </a:rPr>
              <a:t>进行</a:t>
            </a:r>
            <a:r>
              <a:rPr sz="1200" dirty="0">
                <a:solidFill>
                  <a:srgbClr val="585858"/>
                </a:solidFill>
                <a:latin typeface="微软雅黑" panose="020B0503020204020204" charset="-122"/>
                <a:cs typeface="微软雅黑" panose="020B0503020204020204" charset="-122"/>
              </a:rPr>
              <a:t>需求</a:t>
            </a:r>
            <a:r>
              <a:rPr sz="1200" spc="10" dirty="0">
                <a:solidFill>
                  <a:srgbClr val="585858"/>
                </a:solidFill>
                <a:latin typeface="微软雅黑" panose="020B0503020204020204" charset="-122"/>
                <a:cs typeface="微软雅黑" panose="020B0503020204020204" charset="-122"/>
              </a:rPr>
              <a:t>的沟通和</a:t>
            </a:r>
            <a:r>
              <a:rPr sz="1200" dirty="0">
                <a:solidFill>
                  <a:srgbClr val="585858"/>
                </a:solidFill>
                <a:latin typeface="微软雅黑" panose="020B0503020204020204" charset="-122"/>
                <a:cs typeface="微软雅黑" panose="020B0503020204020204" charset="-122"/>
              </a:rPr>
              <a:t>对</a:t>
            </a:r>
            <a:r>
              <a:rPr sz="1200" spc="25" dirty="0">
                <a:solidFill>
                  <a:srgbClr val="585858"/>
                </a:solidFill>
                <a:latin typeface="微软雅黑" panose="020B0503020204020204" charset="-122"/>
                <a:cs typeface="微软雅黑" panose="020B0503020204020204" charset="-122"/>
              </a:rPr>
              <a:t>接</a:t>
            </a:r>
            <a:r>
              <a:rPr sz="1200" spc="10" dirty="0">
                <a:solidFill>
                  <a:srgbClr val="585858"/>
                </a:solidFill>
                <a:latin typeface="微软雅黑" panose="020B0503020204020204" charset="-122"/>
                <a:cs typeface="微软雅黑" panose="020B0503020204020204" charset="-122"/>
              </a:rPr>
              <a:t>，需</a:t>
            </a:r>
            <a:r>
              <a:rPr sz="1200" dirty="0">
                <a:solidFill>
                  <a:srgbClr val="585858"/>
                </a:solidFill>
                <a:latin typeface="微软雅黑" panose="020B0503020204020204" charset="-122"/>
                <a:cs typeface="微软雅黑" panose="020B0503020204020204" charset="-122"/>
              </a:rPr>
              <a:t>要多</a:t>
            </a:r>
            <a:r>
              <a:rPr sz="1200" spc="10" dirty="0">
                <a:solidFill>
                  <a:srgbClr val="585858"/>
                </a:solidFill>
                <a:latin typeface="微软雅黑" panose="020B0503020204020204" charset="-122"/>
                <a:cs typeface="微软雅黑" panose="020B0503020204020204" charset="-122"/>
              </a:rPr>
              <a:t>个软件工</a:t>
            </a:r>
            <a:r>
              <a:rPr sz="120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师构成</a:t>
            </a:r>
            <a:r>
              <a:rPr sz="1200" dirty="0">
                <a:solidFill>
                  <a:srgbClr val="585858"/>
                </a:solidFill>
                <a:latin typeface="微软雅黑" panose="020B0503020204020204" charset="-122"/>
                <a:cs typeface="微软雅黑" panose="020B0503020204020204" charset="-122"/>
              </a:rPr>
              <a:t>的</a:t>
            </a:r>
            <a:r>
              <a:rPr sz="1200" b="1" dirty="0">
                <a:solidFill>
                  <a:srgbClr val="FF0000"/>
                </a:solidFill>
                <a:latin typeface="微软雅黑" panose="020B0503020204020204" charset="-122"/>
                <a:cs typeface="微软雅黑" panose="020B0503020204020204" charset="-122"/>
              </a:rPr>
              <a:t>开</a:t>
            </a:r>
            <a:r>
              <a:rPr sz="1200" b="1" spc="10" dirty="0">
                <a:solidFill>
                  <a:srgbClr val="FF0000"/>
                </a:solidFill>
                <a:latin typeface="微软雅黑" panose="020B0503020204020204" charset="-122"/>
                <a:cs typeface="微软雅黑" panose="020B0503020204020204" charset="-122"/>
              </a:rPr>
              <a:t>发团队</a:t>
            </a:r>
            <a:r>
              <a:rPr sz="1200" spc="10" dirty="0">
                <a:solidFill>
                  <a:srgbClr val="585858"/>
                </a:solidFill>
                <a:latin typeface="微软雅黑" panose="020B0503020204020204" charset="-122"/>
                <a:cs typeface="微软雅黑" panose="020B0503020204020204" charset="-122"/>
              </a:rPr>
              <a:t>共</a:t>
            </a:r>
            <a:r>
              <a:rPr sz="1200" dirty="0">
                <a:solidFill>
                  <a:srgbClr val="585858"/>
                </a:solidFill>
                <a:latin typeface="微软雅黑" panose="020B0503020204020204" charset="-122"/>
                <a:cs typeface="微软雅黑" panose="020B0503020204020204" charset="-122"/>
              </a:rPr>
              <a:t>同</a:t>
            </a:r>
            <a:r>
              <a:rPr sz="1200" spc="10" dirty="0">
                <a:solidFill>
                  <a:srgbClr val="585858"/>
                </a:solidFill>
                <a:latin typeface="微软雅黑" panose="020B0503020204020204" charset="-122"/>
                <a:cs typeface="微软雅黑" panose="020B0503020204020204" charset="-122"/>
              </a:rPr>
              <a:t>编写</a:t>
            </a:r>
            <a:r>
              <a:rPr sz="1200" dirty="0">
                <a:solidFill>
                  <a:srgbClr val="585858"/>
                </a:solidFill>
                <a:latin typeface="微软雅黑" panose="020B0503020204020204" charset="-122"/>
                <a:cs typeface="微软雅黑" panose="020B0503020204020204" charset="-122"/>
              </a:rPr>
              <a:t>程</a:t>
            </a:r>
            <a:r>
              <a:rPr sz="1200" spc="10" dirty="0">
                <a:solidFill>
                  <a:srgbClr val="585858"/>
                </a:solidFill>
                <a:latin typeface="微软雅黑" panose="020B0503020204020204" charset="-122"/>
                <a:cs typeface="微软雅黑" panose="020B0503020204020204" charset="-122"/>
              </a:rPr>
              <a:t>序</a:t>
            </a:r>
            <a:r>
              <a:rPr sz="1200" dirty="0">
                <a:solidFill>
                  <a:srgbClr val="585858"/>
                </a:solidFill>
                <a:latin typeface="微软雅黑" panose="020B0503020204020204" charset="-122"/>
                <a:cs typeface="微软雅黑" panose="020B0503020204020204" charset="-122"/>
              </a:rPr>
              <a:t>代</a:t>
            </a:r>
            <a:r>
              <a:rPr sz="1200" spc="45" dirty="0">
                <a:solidFill>
                  <a:srgbClr val="585858"/>
                </a:solidFill>
                <a:latin typeface="微软雅黑" panose="020B0503020204020204" charset="-122"/>
                <a:cs typeface="微软雅黑" panose="020B0503020204020204" charset="-122"/>
              </a:rPr>
              <a:t>码</a:t>
            </a:r>
            <a:r>
              <a:rPr sz="1200" spc="2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需 </a:t>
            </a:r>
            <a:r>
              <a:rPr sz="1200" spc="10" dirty="0">
                <a:solidFill>
                  <a:srgbClr val="585858"/>
                </a:solidFill>
                <a:latin typeface="微软雅黑" panose="020B0503020204020204" charset="-122"/>
                <a:cs typeface="微软雅黑" panose="020B0503020204020204" charset="-122"/>
              </a:rPr>
              <a:t>要</a:t>
            </a:r>
            <a:r>
              <a:rPr sz="1200" b="1" spc="10" dirty="0">
                <a:solidFill>
                  <a:srgbClr val="FF0000"/>
                </a:solidFill>
                <a:latin typeface="微软雅黑" panose="020B0503020204020204" charset="-122"/>
                <a:cs typeface="微软雅黑" panose="020B0503020204020204" charset="-122"/>
              </a:rPr>
              <a:t>测试团</a:t>
            </a:r>
            <a:r>
              <a:rPr sz="1200" b="1" dirty="0">
                <a:solidFill>
                  <a:srgbClr val="FF0000"/>
                </a:solidFill>
                <a:latin typeface="微软雅黑" panose="020B0503020204020204" charset="-122"/>
                <a:cs typeface="微软雅黑" panose="020B0503020204020204" charset="-122"/>
              </a:rPr>
              <a:t>队</a:t>
            </a:r>
            <a:r>
              <a:rPr sz="1200" spc="10" dirty="0">
                <a:solidFill>
                  <a:srgbClr val="585858"/>
                </a:solidFill>
                <a:latin typeface="微软雅黑" panose="020B0503020204020204" charset="-122"/>
                <a:cs typeface="微软雅黑" panose="020B0503020204020204" charset="-122"/>
              </a:rPr>
              <a:t>对代码</a:t>
            </a:r>
            <a:r>
              <a:rPr sz="1200" dirty="0">
                <a:solidFill>
                  <a:srgbClr val="585858"/>
                </a:solidFill>
                <a:latin typeface="微软雅黑" panose="020B0503020204020204" charset="-122"/>
                <a:cs typeface="微软雅黑" panose="020B0503020204020204" charset="-122"/>
              </a:rPr>
              <a:t>和软</a:t>
            </a:r>
            <a:r>
              <a:rPr sz="1200" spc="10" dirty="0">
                <a:solidFill>
                  <a:srgbClr val="585858"/>
                </a:solidFill>
                <a:latin typeface="微软雅黑" panose="020B0503020204020204" charset="-122"/>
                <a:cs typeface="微软雅黑" panose="020B0503020204020204" charset="-122"/>
              </a:rPr>
              <a:t>件半成品</a:t>
            </a:r>
            <a:r>
              <a:rPr sz="1200" dirty="0">
                <a:solidFill>
                  <a:srgbClr val="585858"/>
                </a:solidFill>
                <a:latin typeface="微软雅黑" panose="020B0503020204020204" charset="-122"/>
                <a:cs typeface="微软雅黑" panose="020B0503020204020204" charset="-122"/>
              </a:rPr>
              <a:t>进</a:t>
            </a:r>
            <a:r>
              <a:rPr sz="1200" spc="10" dirty="0">
                <a:solidFill>
                  <a:srgbClr val="585858"/>
                </a:solidFill>
                <a:latin typeface="微软雅黑" panose="020B0503020204020204" charset="-122"/>
                <a:cs typeface="微软雅黑" panose="020B0503020204020204" charset="-122"/>
              </a:rPr>
              <a:t>行检</a:t>
            </a:r>
            <a:r>
              <a:rPr sz="1200" spc="30" dirty="0">
                <a:solidFill>
                  <a:srgbClr val="585858"/>
                </a:solidFill>
                <a:latin typeface="微软雅黑" panose="020B0503020204020204" charset="-122"/>
                <a:cs typeface="微软雅黑" panose="020B0503020204020204" charset="-122"/>
              </a:rPr>
              <a:t>验</a:t>
            </a:r>
            <a:r>
              <a:rPr sz="1200" dirty="0">
                <a:solidFill>
                  <a:srgbClr val="585858"/>
                </a:solidFill>
                <a:latin typeface="微软雅黑" panose="020B0503020204020204" charset="-122"/>
                <a:cs typeface="微软雅黑" panose="020B0503020204020204" charset="-122"/>
              </a:rPr>
              <a:t>，在</a:t>
            </a:r>
            <a:r>
              <a:rPr sz="1200" spc="10" dirty="0">
                <a:solidFill>
                  <a:srgbClr val="585858"/>
                </a:solidFill>
                <a:latin typeface="微软雅黑" panose="020B0503020204020204" charset="-122"/>
                <a:cs typeface="微软雅黑" panose="020B0503020204020204" charset="-122"/>
              </a:rPr>
              <a:t>通过最终</a:t>
            </a:r>
            <a:r>
              <a:rPr sz="120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检测以</a:t>
            </a:r>
            <a:r>
              <a:rPr sz="1200" dirty="0">
                <a:solidFill>
                  <a:srgbClr val="585858"/>
                </a:solidFill>
                <a:latin typeface="微软雅黑" panose="020B0503020204020204" charset="-122"/>
                <a:cs typeface="微软雅黑" panose="020B0503020204020204" charset="-122"/>
              </a:rPr>
              <a:t>及客</a:t>
            </a:r>
            <a:r>
              <a:rPr sz="1200" spc="10" dirty="0">
                <a:solidFill>
                  <a:srgbClr val="585858"/>
                </a:solidFill>
                <a:latin typeface="微软雅黑" panose="020B0503020204020204" charset="-122"/>
                <a:cs typeface="微软雅黑" panose="020B0503020204020204" charset="-122"/>
              </a:rPr>
              <a:t>户的审核</a:t>
            </a:r>
            <a:r>
              <a:rPr sz="1200" dirty="0">
                <a:solidFill>
                  <a:srgbClr val="585858"/>
                </a:solidFill>
                <a:latin typeface="微软雅黑" panose="020B0503020204020204" charset="-122"/>
                <a:cs typeface="微软雅黑" panose="020B0503020204020204" charset="-122"/>
              </a:rPr>
              <a:t>之</a:t>
            </a:r>
            <a:r>
              <a:rPr sz="1200" spc="10" dirty="0">
                <a:solidFill>
                  <a:srgbClr val="585858"/>
                </a:solidFill>
                <a:latin typeface="微软雅黑" panose="020B0503020204020204" charset="-122"/>
                <a:cs typeface="微软雅黑" panose="020B0503020204020204" charset="-122"/>
              </a:rPr>
              <a:t>后还将</a:t>
            </a:r>
            <a:r>
              <a:rPr sz="1200" dirty="0">
                <a:solidFill>
                  <a:srgbClr val="585858"/>
                </a:solidFill>
                <a:latin typeface="微软雅黑" panose="020B0503020204020204" charset="-122"/>
                <a:cs typeface="微软雅黑" panose="020B0503020204020204" charset="-122"/>
              </a:rPr>
              <a:t>面临</a:t>
            </a:r>
            <a:r>
              <a:rPr sz="1200" spc="10" dirty="0">
                <a:solidFill>
                  <a:srgbClr val="585858"/>
                </a:solidFill>
                <a:latin typeface="微软雅黑" panose="020B0503020204020204" charset="-122"/>
                <a:cs typeface="微软雅黑" panose="020B0503020204020204" charset="-122"/>
              </a:rPr>
              <a:t>软件</a:t>
            </a:r>
            <a:r>
              <a:rPr sz="1200" b="1" spc="10" dirty="0">
                <a:solidFill>
                  <a:srgbClr val="FF0000"/>
                </a:solidFill>
                <a:latin typeface="微软雅黑" panose="020B0503020204020204" charset="-122"/>
                <a:cs typeface="微软雅黑" panose="020B0503020204020204" charset="-122"/>
              </a:rPr>
              <a:t>部署</a:t>
            </a:r>
            <a:r>
              <a:rPr sz="1200" b="1" dirty="0">
                <a:solidFill>
                  <a:srgbClr val="FF0000"/>
                </a:solidFill>
                <a:latin typeface="微软雅黑" panose="020B0503020204020204" charset="-122"/>
                <a:cs typeface="微软雅黑" panose="020B0503020204020204" charset="-122"/>
              </a:rPr>
              <a:t>上</a:t>
            </a:r>
            <a:r>
              <a:rPr sz="1200" b="1" spc="10" dirty="0">
                <a:solidFill>
                  <a:srgbClr val="FF0000"/>
                </a:solidFill>
                <a:latin typeface="微软雅黑" panose="020B0503020204020204" charset="-122"/>
                <a:cs typeface="微软雅黑" panose="020B0503020204020204" charset="-122"/>
              </a:rPr>
              <a:t>线</a:t>
            </a:r>
            <a:r>
              <a:rPr sz="1200" spc="10" dirty="0">
                <a:solidFill>
                  <a:srgbClr val="585858"/>
                </a:solidFill>
                <a:latin typeface="微软雅黑" panose="020B0503020204020204" charset="-122"/>
                <a:cs typeface="微软雅黑" panose="020B0503020204020204" charset="-122"/>
              </a:rPr>
              <a:t>以</a:t>
            </a:r>
            <a:r>
              <a:rPr sz="1200" dirty="0">
                <a:solidFill>
                  <a:srgbClr val="585858"/>
                </a:solidFill>
                <a:latin typeface="微软雅黑" panose="020B0503020204020204" charset="-122"/>
                <a:cs typeface="微软雅黑" panose="020B0503020204020204" charset="-122"/>
              </a:rPr>
              <a:t>及</a:t>
            </a:r>
            <a:r>
              <a:rPr sz="1200" spc="10" dirty="0">
                <a:solidFill>
                  <a:srgbClr val="585858"/>
                </a:solidFill>
                <a:latin typeface="微软雅黑" panose="020B0503020204020204" charset="-122"/>
                <a:cs typeface="微软雅黑" panose="020B0503020204020204" charset="-122"/>
              </a:rPr>
              <a:t>使</a:t>
            </a:r>
            <a:r>
              <a:rPr sz="1200" dirty="0">
                <a:solidFill>
                  <a:srgbClr val="585858"/>
                </a:solidFill>
                <a:latin typeface="微软雅黑" panose="020B0503020204020204" charset="-122"/>
                <a:cs typeface="微软雅黑" panose="020B0503020204020204" charset="-122"/>
              </a:rPr>
              <a:t>用</a:t>
            </a:r>
            <a:r>
              <a:rPr sz="1200" spc="20" dirty="0">
                <a:solidFill>
                  <a:srgbClr val="585858"/>
                </a:solidFill>
                <a:latin typeface="微软雅黑" panose="020B0503020204020204" charset="-122"/>
                <a:cs typeface="微软雅黑" panose="020B0503020204020204" charset="-122"/>
              </a:rPr>
              <a:t>期间</a:t>
            </a:r>
            <a:r>
              <a:rPr sz="1200" dirty="0">
                <a:solidFill>
                  <a:srgbClr val="585858"/>
                </a:solidFill>
                <a:latin typeface="微软雅黑" panose="020B0503020204020204" charset="-122"/>
                <a:cs typeface="微软雅黑" panose="020B0503020204020204" charset="-122"/>
              </a:rPr>
              <a:t>的 </a:t>
            </a:r>
            <a:r>
              <a:rPr sz="1200" b="1" spc="10" dirty="0">
                <a:solidFill>
                  <a:srgbClr val="FF0000"/>
                </a:solidFill>
                <a:latin typeface="微软雅黑" panose="020B0503020204020204" charset="-122"/>
                <a:cs typeface="微软雅黑" panose="020B0503020204020204" charset="-122"/>
              </a:rPr>
              <a:t>运维</a:t>
            </a:r>
            <a:r>
              <a:rPr sz="1200" spc="10" dirty="0">
                <a:solidFill>
                  <a:srgbClr val="585858"/>
                </a:solidFill>
                <a:latin typeface="微软雅黑" panose="020B0503020204020204" charset="-122"/>
                <a:cs typeface="微软雅黑" panose="020B0503020204020204" charset="-122"/>
              </a:rPr>
              <a:t>。整个过程依赖于</a:t>
            </a:r>
            <a:r>
              <a:rPr sz="1200" dirty="0">
                <a:solidFill>
                  <a:srgbClr val="585858"/>
                </a:solidFill>
                <a:latin typeface="Arial" panose="020B0604020202020204"/>
                <a:cs typeface="Arial" panose="020B0604020202020204"/>
              </a:rPr>
              <a:t>I</a:t>
            </a:r>
            <a:r>
              <a:rPr sz="1200" spc="20" dirty="0">
                <a:solidFill>
                  <a:srgbClr val="585858"/>
                </a:solidFill>
                <a:latin typeface="Arial" panose="020B0604020202020204"/>
                <a:cs typeface="Arial" panose="020B0604020202020204"/>
              </a:rPr>
              <a:t>T</a:t>
            </a:r>
            <a:r>
              <a:rPr sz="1200" spc="10" dirty="0">
                <a:solidFill>
                  <a:srgbClr val="585858"/>
                </a:solidFill>
                <a:latin typeface="微软雅黑" panose="020B0503020204020204" charset="-122"/>
                <a:cs typeface="微软雅黑" panose="020B0503020204020204" charset="-122"/>
              </a:rPr>
              <a:t>部门不同人员和团</a:t>
            </a:r>
            <a:r>
              <a:rPr sz="1200" dirty="0">
                <a:solidFill>
                  <a:srgbClr val="585858"/>
                </a:solidFill>
                <a:latin typeface="微软雅黑" panose="020B0503020204020204" charset="-122"/>
                <a:cs typeface="微软雅黑" panose="020B0503020204020204" charset="-122"/>
              </a:rPr>
              <a:t>队</a:t>
            </a:r>
            <a:r>
              <a:rPr sz="1200" spc="10" dirty="0">
                <a:solidFill>
                  <a:srgbClr val="585858"/>
                </a:solidFill>
                <a:latin typeface="微软雅黑" panose="020B0503020204020204" charset="-122"/>
                <a:cs typeface="微软雅黑" panose="020B0503020204020204" charset="-122"/>
              </a:rPr>
              <a:t>之</a:t>
            </a:r>
            <a:r>
              <a:rPr sz="1200" spc="15" dirty="0">
                <a:solidFill>
                  <a:srgbClr val="585858"/>
                </a:solidFill>
                <a:latin typeface="微软雅黑" panose="020B0503020204020204" charset="-122"/>
                <a:cs typeface="微软雅黑" panose="020B0503020204020204" charset="-122"/>
              </a:rPr>
              <a:t>间</a:t>
            </a:r>
            <a:r>
              <a:rPr sz="1200" spc="10" dirty="0">
                <a:solidFill>
                  <a:srgbClr val="585858"/>
                </a:solidFill>
                <a:latin typeface="微软雅黑" panose="020B0503020204020204" charset="-122"/>
                <a:cs typeface="微软雅黑" panose="020B0503020204020204" charset="-122"/>
              </a:rPr>
              <a:t>、甚至不同企业之间的通力合作。而随</a:t>
            </a:r>
            <a:r>
              <a:rPr sz="1200" dirty="0">
                <a:solidFill>
                  <a:srgbClr val="585858"/>
                </a:solidFill>
                <a:latin typeface="微软雅黑" panose="020B0503020204020204" charset="-122"/>
                <a:cs typeface="微软雅黑" panose="020B0503020204020204" charset="-122"/>
              </a:rPr>
              <a:t>着</a:t>
            </a:r>
            <a:r>
              <a:rPr sz="1200" spc="10" dirty="0">
                <a:solidFill>
                  <a:srgbClr val="585858"/>
                </a:solidFill>
                <a:latin typeface="微软雅黑" panose="020B0503020204020204" charset="-122"/>
                <a:cs typeface="微软雅黑" panose="020B0503020204020204" charset="-122"/>
              </a:rPr>
              <a:t>互联网时代的到</a:t>
            </a:r>
            <a:r>
              <a:rPr sz="1200" spc="25" dirty="0">
                <a:solidFill>
                  <a:srgbClr val="585858"/>
                </a:solidFill>
                <a:latin typeface="微软雅黑" panose="020B0503020204020204" charset="-122"/>
                <a:cs typeface="微软雅黑" panose="020B0503020204020204" charset="-122"/>
              </a:rPr>
              <a:t>来</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客</a:t>
            </a:r>
            <a:r>
              <a:rPr sz="1200" spc="10" dirty="0">
                <a:solidFill>
                  <a:srgbClr val="585858"/>
                </a:solidFill>
                <a:latin typeface="微软雅黑" panose="020B0503020204020204" charset="-122"/>
                <a:cs typeface="微软雅黑" panose="020B0503020204020204" charset="-122"/>
              </a:rPr>
              <a:t>户需</a:t>
            </a:r>
            <a:r>
              <a:rPr sz="1200" dirty="0">
                <a:solidFill>
                  <a:srgbClr val="585858"/>
                </a:solidFill>
                <a:latin typeface="微软雅黑" panose="020B0503020204020204" charset="-122"/>
                <a:cs typeface="微软雅黑" panose="020B0503020204020204" charset="-122"/>
              </a:rPr>
              <a:t>求 </a:t>
            </a:r>
            <a:r>
              <a:rPr sz="1200" spc="20" dirty="0">
                <a:solidFill>
                  <a:srgbClr val="585858"/>
                </a:solidFill>
                <a:latin typeface="微软雅黑" panose="020B0503020204020204" charset="-122"/>
                <a:cs typeface="微软雅黑" panose="020B0503020204020204" charset="-122"/>
              </a:rPr>
              <a:t>和外</a:t>
            </a:r>
            <a:r>
              <a:rPr sz="1200" spc="10" dirty="0">
                <a:solidFill>
                  <a:srgbClr val="585858"/>
                </a:solidFill>
                <a:latin typeface="微软雅黑" panose="020B0503020204020204" charset="-122"/>
                <a:cs typeface="微软雅黑" panose="020B0503020204020204" charset="-122"/>
              </a:rPr>
              <a:t>部</a:t>
            </a:r>
            <a:r>
              <a:rPr sz="1200" spc="20" dirty="0">
                <a:solidFill>
                  <a:srgbClr val="585858"/>
                </a:solidFill>
                <a:latin typeface="微软雅黑" panose="020B0503020204020204" charset="-122"/>
                <a:cs typeface="微软雅黑" panose="020B0503020204020204" charset="-122"/>
              </a:rPr>
              <a:t>环境</a:t>
            </a:r>
            <a:r>
              <a:rPr sz="1200" spc="10" dirty="0">
                <a:solidFill>
                  <a:srgbClr val="585858"/>
                </a:solidFill>
                <a:latin typeface="微软雅黑" panose="020B0503020204020204" charset="-122"/>
                <a:cs typeface="微软雅黑" panose="020B0503020204020204" charset="-122"/>
              </a:rPr>
              <a:t>的</a:t>
            </a:r>
            <a:r>
              <a:rPr sz="1200" spc="20" dirty="0">
                <a:solidFill>
                  <a:srgbClr val="585858"/>
                </a:solidFill>
                <a:latin typeface="微软雅黑" panose="020B0503020204020204" charset="-122"/>
                <a:cs typeface="微软雅黑" panose="020B0503020204020204" charset="-122"/>
              </a:rPr>
              <a:t>快速</a:t>
            </a:r>
            <a:r>
              <a:rPr sz="1200" spc="10" dirty="0">
                <a:solidFill>
                  <a:srgbClr val="585858"/>
                </a:solidFill>
                <a:latin typeface="微软雅黑" panose="020B0503020204020204" charset="-122"/>
                <a:cs typeface="微软雅黑" panose="020B0503020204020204" charset="-122"/>
              </a:rPr>
              <a:t>变化</a:t>
            </a:r>
            <a:r>
              <a:rPr sz="1200" spc="20" dirty="0">
                <a:solidFill>
                  <a:srgbClr val="585858"/>
                </a:solidFill>
                <a:latin typeface="微软雅黑" panose="020B0503020204020204" charset="-122"/>
                <a:cs typeface="微软雅黑" panose="020B0503020204020204" charset="-122"/>
              </a:rPr>
              <a:t>又对</a:t>
            </a:r>
            <a:r>
              <a:rPr sz="1200" spc="10" dirty="0">
                <a:solidFill>
                  <a:srgbClr val="585858"/>
                </a:solidFill>
                <a:latin typeface="微软雅黑" panose="020B0503020204020204" charset="-122"/>
                <a:cs typeface="微软雅黑" panose="020B0503020204020204" charset="-122"/>
              </a:rPr>
              <a:t>软</a:t>
            </a:r>
            <a:r>
              <a:rPr sz="1200" spc="20" dirty="0">
                <a:solidFill>
                  <a:srgbClr val="585858"/>
                </a:solidFill>
                <a:latin typeface="微软雅黑" panose="020B0503020204020204" charset="-122"/>
                <a:cs typeface="微软雅黑" panose="020B0503020204020204" charset="-122"/>
              </a:rPr>
              <a:t>件开</a:t>
            </a:r>
            <a:r>
              <a:rPr sz="1200" spc="10" dirty="0">
                <a:solidFill>
                  <a:srgbClr val="585858"/>
                </a:solidFill>
                <a:latin typeface="微软雅黑" panose="020B0503020204020204" charset="-122"/>
                <a:cs typeface="微软雅黑" panose="020B0503020204020204" charset="-122"/>
              </a:rPr>
              <a:t>发</a:t>
            </a:r>
            <a:r>
              <a:rPr sz="1200" spc="20" dirty="0">
                <a:solidFill>
                  <a:srgbClr val="585858"/>
                </a:solidFill>
                <a:latin typeface="微软雅黑" panose="020B0503020204020204" charset="-122"/>
                <a:cs typeface="微软雅黑" panose="020B0503020204020204" charset="-122"/>
              </a:rPr>
              <a:t>运</a:t>
            </a:r>
            <a:r>
              <a:rPr sz="1200" spc="10" dirty="0">
                <a:solidFill>
                  <a:srgbClr val="585858"/>
                </a:solidFill>
                <a:latin typeface="微软雅黑" panose="020B0503020204020204" charset="-122"/>
                <a:cs typeface="微软雅黑" panose="020B0503020204020204" charset="-122"/>
              </a:rPr>
              <a:t>维</a:t>
            </a:r>
            <a:r>
              <a:rPr sz="1200" spc="20" dirty="0">
                <a:solidFill>
                  <a:srgbClr val="585858"/>
                </a:solidFill>
                <a:latin typeface="微软雅黑" panose="020B0503020204020204" charset="-122"/>
                <a:cs typeface="微软雅黑" panose="020B0503020204020204" charset="-122"/>
              </a:rPr>
              <a:t>的</a:t>
            </a:r>
            <a:r>
              <a:rPr sz="1200" spc="10" dirty="0">
                <a:solidFill>
                  <a:srgbClr val="585858"/>
                </a:solidFill>
                <a:latin typeface="微软雅黑" panose="020B0503020204020204" charset="-122"/>
                <a:cs typeface="微软雅黑" panose="020B0503020204020204" charset="-122"/>
              </a:rPr>
              <a:t>质</a:t>
            </a:r>
            <a:r>
              <a:rPr sz="1200" spc="20" dirty="0">
                <a:solidFill>
                  <a:srgbClr val="585858"/>
                </a:solidFill>
                <a:latin typeface="微软雅黑" panose="020B0503020204020204" charset="-122"/>
                <a:cs typeface="微软雅黑" panose="020B0503020204020204" charset="-122"/>
              </a:rPr>
              <a:t>量和</a:t>
            </a:r>
            <a:r>
              <a:rPr sz="1200" spc="10" dirty="0">
                <a:solidFill>
                  <a:srgbClr val="585858"/>
                </a:solidFill>
                <a:latin typeface="微软雅黑" panose="020B0503020204020204" charset="-122"/>
                <a:cs typeface="微软雅黑" panose="020B0503020204020204" charset="-122"/>
              </a:rPr>
              <a:t>效</a:t>
            </a:r>
            <a:r>
              <a:rPr sz="1200" spc="20" dirty="0">
                <a:solidFill>
                  <a:srgbClr val="585858"/>
                </a:solidFill>
                <a:latin typeface="微软雅黑" panose="020B0503020204020204" charset="-122"/>
                <a:cs typeface="微软雅黑" panose="020B0503020204020204" charset="-122"/>
              </a:rPr>
              <a:t>率</a:t>
            </a:r>
            <a:r>
              <a:rPr sz="1200" spc="10" dirty="0">
                <a:solidFill>
                  <a:srgbClr val="585858"/>
                </a:solidFill>
                <a:latin typeface="微软雅黑" panose="020B0503020204020204" charset="-122"/>
                <a:cs typeface="微软雅黑" panose="020B0503020204020204" charset="-122"/>
              </a:rPr>
              <a:t>都</a:t>
            </a:r>
            <a:r>
              <a:rPr sz="1200" spc="20" dirty="0">
                <a:solidFill>
                  <a:srgbClr val="585858"/>
                </a:solidFill>
                <a:latin typeface="微软雅黑" panose="020B0503020204020204" charset="-122"/>
                <a:cs typeface="微软雅黑" panose="020B0503020204020204" charset="-122"/>
              </a:rPr>
              <a:t>提出</a:t>
            </a:r>
            <a:r>
              <a:rPr sz="1200" spc="10" dirty="0">
                <a:solidFill>
                  <a:srgbClr val="585858"/>
                </a:solidFill>
                <a:latin typeface="微软雅黑" panose="020B0503020204020204" charset="-122"/>
                <a:cs typeface="微软雅黑" panose="020B0503020204020204" charset="-122"/>
              </a:rPr>
              <a:t>了</a:t>
            </a:r>
            <a:r>
              <a:rPr sz="1200" spc="20" dirty="0">
                <a:solidFill>
                  <a:srgbClr val="585858"/>
                </a:solidFill>
                <a:latin typeface="微软雅黑" panose="020B0503020204020204" charset="-122"/>
                <a:cs typeface="微软雅黑" panose="020B0503020204020204" charset="-122"/>
              </a:rPr>
              <a:t>更</a:t>
            </a:r>
            <a:r>
              <a:rPr sz="1200" spc="10" dirty="0">
                <a:solidFill>
                  <a:srgbClr val="585858"/>
                </a:solidFill>
                <a:latin typeface="微软雅黑" panose="020B0503020204020204" charset="-122"/>
                <a:cs typeface="微软雅黑" panose="020B0503020204020204" charset="-122"/>
              </a:rPr>
              <a:t>高</a:t>
            </a:r>
            <a:r>
              <a:rPr sz="1200" spc="20" dirty="0">
                <a:solidFill>
                  <a:srgbClr val="585858"/>
                </a:solidFill>
                <a:latin typeface="微软雅黑" panose="020B0503020204020204" charset="-122"/>
                <a:cs typeface="微软雅黑" panose="020B0503020204020204" charset="-122"/>
              </a:rPr>
              <a:t>的要</a:t>
            </a:r>
            <a:r>
              <a:rPr sz="1200" spc="55" dirty="0">
                <a:solidFill>
                  <a:srgbClr val="585858"/>
                </a:solidFill>
                <a:latin typeface="微软雅黑" panose="020B0503020204020204" charset="-122"/>
                <a:cs typeface="微软雅黑" panose="020B0503020204020204" charset="-122"/>
              </a:rPr>
              <a:t>求</a:t>
            </a:r>
            <a:r>
              <a:rPr sz="1200" spc="20" dirty="0">
                <a:solidFill>
                  <a:srgbClr val="585858"/>
                </a:solidFill>
                <a:latin typeface="微软雅黑" panose="020B0503020204020204" charset="-122"/>
                <a:cs typeface="微软雅黑" panose="020B0503020204020204" charset="-122"/>
              </a:rPr>
              <a:t>。</a:t>
            </a:r>
            <a:r>
              <a:rPr sz="1200" spc="-5" dirty="0">
                <a:solidFill>
                  <a:srgbClr val="585858"/>
                </a:solidFill>
                <a:latin typeface="Arial" panose="020B0604020202020204"/>
                <a:cs typeface="Arial" panose="020B0604020202020204"/>
              </a:rPr>
              <a:t>DevOps</a:t>
            </a:r>
            <a:r>
              <a:rPr sz="1200" spc="10" dirty="0">
                <a:solidFill>
                  <a:srgbClr val="585858"/>
                </a:solidFill>
                <a:latin typeface="微软雅黑" panose="020B0503020204020204" charset="-122"/>
                <a:cs typeface="微软雅黑" panose="020B0503020204020204" charset="-122"/>
              </a:rPr>
              <a:t>在这</a:t>
            </a:r>
            <a:r>
              <a:rPr sz="1200" spc="20" dirty="0">
                <a:solidFill>
                  <a:srgbClr val="585858"/>
                </a:solidFill>
                <a:latin typeface="微软雅黑" panose="020B0503020204020204" charset="-122"/>
                <a:cs typeface="微软雅黑" panose="020B0503020204020204" charset="-122"/>
              </a:rPr>
              <a:t>样的</a:t>
            </a:r>
            <a:r>
              <a:rPr sz="1200" spc="10" dirty="0">
                <a:solidFill>
                  <a:srgbClr val="585858"/>
                </a:solidFill>
                <a:latin typeface="微软雅黑" panose="020B0503020204020204" charset="-122"/>
                <a:cs typeface="微软雅黑" panose="020B0503020204020204" charset="-122"/>
              </a:rPr>
              <a:t>背</a:t>
            </a:r>
            <a:r>
              <a:rPr sz="1200" spc="20" dirty="0">
                <a:solidFill>
                  <a:srgbClr val="585858"/>
                </a:solidFill>
                <a:latin typeface="微软雅黑" panose="020B0503020204020204" charset="-122"/>
                <a:cs typeface="微软雅黑" panose="020B0503020204020204" charset="-122"/>
              </a:rPr>
              <a:t>景</a:t>
            </a:r>
            <a:r>
              <a:rPr sz="1200" spc="10" dirty="0">
                <a:solidFill>
                  <a:srgbClr val="585858"/>
                </a:solidFill>
                <a:latin typeface="微软雅黑" panose="020B0503020204020204" charset="-122"/>
                <a:cs typeface="微软雅黑" panose="020B0503020204020204" charset="-122"/>
              </a:rPr>
              <a:t>下</a:t>
            </a:r>
            <a:r>
              <a:rPr sz="1200" spc="20" dirty="0">
                <a:solidFill>
                  <a:srgbClr val="585858"/>
                </a:solidFill>
                <a:latin typeface="微软雅黑" panose="020B0503020204020204" charset="-122"/>
                <a:cs typeface="微软雅黑" panose="020B0503020204020204" charset="-122"/>
              </a:rPr>
              <a:t>应运</a:t>
            </a:r>
            <a:r>
              <a:rPr sz="1200" spc="10" dirty="0">
                <a:solidFill>
                  <a:srgbClr val="585858"/>
                </a:solidFill>
                <a:latin typeface="微软雅黑" panose="020B0503020204020204" charset="-122"/>
                <a:cs typeface="微软雅黑" panose="020B0503020204020204" charset="-122"/>
              </a:rPr>
              <a:t>而</a:t>
            </a:r>
            <a:r>
              <a:rPr sz="1200" spc="35" dirty="0">
                <a:solidFill>
                  <a:srgbClr val="585858"/>
                </a:solidFill>
                <a:latin typeface="微软雅黑" panose="020B0503020204020204" charset="-122"/>
                <a:cs typeface="微软雅黑" panose="020B0503020204020204" charset="-122"/>
              </a:rPr>
              <a:t>生</a:t>
            </a:r>
            <a:r>
              <a:rPr sz="1200" spc="10" dirty="0">
                <a:solidFill>
                  <a:srgbClr val="585858"/>
                </a:solidFill>
                <a:latin typeface="微软雅黑" panose="020B0503020204020204" charset="-122"/>
                <a:cs typeface="微软雅黑" panose="020B0503020204020204" charset="-122"/>
              </a:rPr>
              <a:t>，</a:t>
            </a:r>
            <a:r>
              <a:rPr sz="1200" spc="20" dirty="0">
                <a:solidFill>
                  <a:srgbClr val="585858"/>
                </a:solidFill>
                <a:latin typeface="微软雅黑" panose="020B0503020204020204" charset="-122"/>
                <a:cs typeface="微软雅黑" panose="020B0503020204020204" charset="-122"/>
              </a:rPr>
              <a:t>正是为 </a:t>
            </a:r>
            <a:r>
              <a:rPr sz="1200" dirty="0">
                <a:solidFill>
                  <a:srgbClr val="585858"/>
                </a:solidFill>
                <a:latin typeface="微软雅黑" panose="020B0503020204020204" charset="-122"/>
                <a:cs typeface="微软雅黑" panose="020B0503020204020204" charset="-122"/>
              </a:rPr>
              <a:t>了给</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人员提供统一的工作环境和高效率的工作流</a:t>
            </a:r>
            <a:r>
              <a:rPr sz="1200" spc="5" dirty="0">
                <a:solidFill>
                  <a:srgbClr val="585858"/>
                </a:solidFill>
                <a:latin typeface="微软雅黑" panose="020B0503020204020204" charset="-122"/>
                <a:cs typeface="微软雅黑" panose="020B0503020204020204" charset="-122"/>
              </a:rPr>
              <a:t>程</a:t>
            </a:r>
            <a:r>
              <a:rPr sz="1200" dirty="0">
                <a:solidFill>
                  <a:srgbClr val="585858"/>
                </a:solidFill>
                <a:latin typeface="微软雅黑" panose="020B0503020204020204" charset="-122"/>
                <a:cs typeface="微软雅黑" panose="020B0503020204020204" charset="-122"/>
              </a:rPr>
              <a:t>。</a:t>
            </a:r>
            <a:endParaRPr sz="1200">
              <a:latin typeface="微软雅黑" panose="020B0503020204020204" charset="-122"/>
              <a:cs typeface="微软雅黑" panose="020B0503020204020204" charset="-122"/>
            </a:endParaRPr>
          </a:p>
          <a:p>
            <a:pPr algn="ctr">
              <a:lnSpc>
                <a:spcPct val="100000"/>
              </a:lnSpc>
              <a:spcBef>
                <a:spcPts val="585"/>
              </a:spcBef>
            </a:pPr>
            <a:r>
              <a:rPr sz="1400" b="1" dirty="0">
                <a:solidFill>
                  <a:srgbClr val="404040"/>
                </a:solidFill>
                <a:latin typeface="微软雅黑" panose="020B0503020204020204" charset="-122"/>
                <a:cs typeface="微软雅黑" panose="020B0503020204020204" charset="-122"/>
              </a:rPr>
              <a:t>软件开发的工作体系由</a:t>
            </a:r>
            <a:r>
              <a:rPr sz="1400" b="1" spc="-15" dirty="0">
                <a:solidFill>
                  <a:srgbClr val="404040"/>
                </a:solidFill>
                <a:latin typeface="微软雅黑" panose="020B0503020204020204" charset="-122"/>
                <a:cs typeface="微软雅黑" panose="020B0503020204020204" charset="-122"/>
              </a:rPr>
              <a:t>多</a:t>
            </a:r>
            <a:r>
              <a:rPr sz="1400" b="1" dirty="0">
                <a:solidFill>
                  <a:srgbClr val="404040"/>
                </a:solidFill>
                <a:latin typeface="微软雅黑" panose="020B0503020204020204" charset="-122"/>
                <a:cs typeface="微软雅黑" panose="020B0503020204020204" charset="-122"/>
              </a:rPr>
              <a:t>个要</a:t>
            </a:r>
            <a:r>
              <a:rPr sz="1400" b="1" spc="-15" dirty="0">
                <a:solidFill>
                  <a:srgbClr val="404040"/>
                </a:solidFill>
                <a:latin typeface="微软雅黑" panose="020B0503020204020204" charset="-122"/>
                <a:cs typeface="微软雅黑" panose="020B0503020204020204" charset="-122"/>
              </a:rPr>
              <a:t>求</a:t>
            </a:r>
            <a:r>
              <a:rPr sz="1400" b="1" dirty="0">
                <a:solidFill>
                  <a:srgbClr val="404040"/>
                </a:solidFill>
                <a:latin typeface="微软雅黑" panose="020B0503020204020204" charset="-122"/>
                <a:cs typeface="微软雅黑" panose="020B0503020204020204" charset="-122"/>
              </a:rPr>
              <a:t>有效</a:t>
            </a:r>
            <a:r>
              <a:rPr sz="1400" b="1" spc="-15" dirty="0">
                <a:solidFill>
                  <a:srgbClr val="404040"/>
                </a:solidFill>
                <a:latin typeface="微软雅黑" panose="020B0503020204020204" charset="-122"/>
                <a:cs typeface="微软雅黑" panose="020B0503020204020204" charset="-122"/>
              </a:rPr>
              <a:t>合</a:t>
            </a:r>
            <a:r>
              <a:rPr sz="1400" b="1" dirty="0">
                <a:solidFill>
                  <a:srgbClr val="404040"/>
                </a:solidFill>
                <a:latin typeface="微软雅黑" panose="020B0503020204020204" charset="-122"/>
                <a:cs typeface="微软雅黑" panose="020B0503020204020204" charset="-122"/>
              </a:rPr>
              <a:t>作的</a:t>
            </a:r>
            <a:r>
              <a:rPr sz="1400" b="1" spc="-15" dirty="0">
                <a:solidFill>
                  <a:srgbClr val="404040"/>
                </a:solidFill>
                <a:latin typeface="微软雅黑" panose="020B0503020204020204" charset="-122"/>
                <a:cs typeface="微软雅黑" panose="020B0503020204020204" charset="-122"/>
              </a:rPr>
              <a:t>职</a:t>
            </a:r>
            <a:r>
              <a:rPr sz="1400" b="1" dirty="0">
                <a:solidFill>
                  <a:srgbClr val="404040"/>
                </a:solidFill>
                <a:latin typeface="微软雅黑" panose="020B0503020204020204" charset="-122"/>
                <a:cs typeface="微软雅黑" panose="020B0503020204020204" charset="-122"/>
              </a:rPr>
              <a:t>能板</a:t>
            </a:r>
            <a:r>
              <a:rPr sz="1400" b="1" spc="-15" dirty="0">
                <a:solidFill>
                  <a:srgbClr val="404040"/>
                </a:solidFill>
                <a:latin typeface="微软雅黑" panose="020B0503020204020204" charset="-122"/>
                <a:cs typeface="微软雅黑" panose="020B0503020204020204" charset="-122"/>
              </a:rPr>
              <a:t>块</a:t>
            </a:r>
            <a:r>
              <a:rPr sz="1400" b="1" dirty="0">
                <a:solidFill>
                  <a:srgbClr val="404040"/>
                </a:solidFill>
                <a:latin typeface="微软雅黑" panose="020B0503020204020204" charset="-122"/>
                <a:cs typeface="微软雅黑" panose="020B0503020204020204" charset="-122"/>
              </a:rPr>
              <a:t>构成</a:t>
            </a:r>
            <a:endParaRPr sz="1400">
              <a:latin typeface="微软雅黑" panose="020B0503020204020204" charset="-122"/>
              <a:cs typeface="微软雅黑" panose="020B0503020204020204" charset="-122"/>
            </a:endParaRPr>
          </a:p>
        </p:txBody>
      </p:sp>
      <p:sp>
        <p:nvSpPr>
          <p:cNvPr id="10" name="object 10"/>
          <p:cNvSpPr/>
          <p:nvPr/>
        </p:nvSpPr>
        <p:spPr>
          <a:xfrm>
            <a:off x="2491739" y="3323844"/>
            <a:ext cx="4174236" cy="2947416"/>
          </a:xfrm>
          <a:prstGeom prst="rect">
            <a:avLst/>
          </a:prstGeom>
          <a:blipFill>
            <a:blip r:embed="rId1" cstate="print"/>
            <a:stretch>
              <a:fillRect/>
            </a:stretch>
          </a:blipFill>
        </p:spPr>
        <p:txBody>
          <a:bodyPr wrap="square" lIns="0" tIns="0" rIns="0" bIns="0" rtlCol="0"/>
          <a:lstStyle/>
          <a:p/>
        </p:txBody>
      </p:sp>
      <p:sp>
        <p:nvSpPr>
          <p:cNvPr id="11" name="object 11"/>
          <p:cNvSpPr txBox="1"/>
          <p:nvPr/>
        </p:nvSpPr>
        <p:spPr>
          <a:xfrm>
            <a:off x="581050" y="3272602"/>
            <a:ext cx="2430145" cy="732790"/>
          </a:xfrm>
          <a:prstGeom prst="rect">
            <a:avLst/>
          </a:prstGeom>
        </p:spPr>
        <p:txBody>
          <a:bodyPr vert="horz" wrap="square" lIns="0" tIns="106045" rIns="0" bIns="0" rtlCol="0">
            <a:spAutoFit/>
          </a:bodyPr>
          <a:lstStyle/>
          <a:p>
            <a:pPr marR="39370" algn="r">
              <a:lnSpc>
                <a:spcPct val="100000"/>
              </a:lnSpc>
              <a:spcBef>
                <a:spcPts val="835"/>
              </a:spcBef>
            </a:pPr>
            <a:r>
              <a:rPr sz="1400" b="1" dirty="0">
                <a:solidFill>
                  <a:srgbClr val="585858"/>
                </a:solidFill>
                <a:latin typeface="微软雅黑" panose="020B0503020204020204" charset="-122"/>
                <a:cs typeface="微软雅黑" panose="020B0503020204020204" charset="-122"/>
              </a:rPr>
              <a:t>代码</a:t>
            </a:r>
            <a:endParaRPr sz="1400">
              <a:latin typeface="微软雅黑" panose="020B0503020204020204" charset="-122"/>
              <a:cs typeface="微软雅黑" panose="020B0503020204020204" charset="-122"/>
            </a:endParaRPr>
          </a:p>
          <a:p>
            <a:pPr marL="265430" marR="5080" indent="-253365">
              <a:lnSpc>
                <a:spcPct val="120000"/>
              </a:lnSpc>
              <a:spcBef>
                <a:spcPts val="275"/>
              </a:spcBef>
            </a:pPr>
            <a:r>
              <a:rPr sz="1000" spc="-5" dirty="0">
                <a:solidFill>
                  <a:srgbClr val="585858"/>
                </a:solidFill>
                <a:latin typeface="微软雅黑" panose="020B0503020204020204" charset="-122"/>
                <a:cs typeface="微软雅黑" panose="020B0503020204020204" charset="-122"/>
              </a:rPr>
              <a:t>应用软件源代码的编写是软件的软</a:t>
            </a:r>
            <a:r>
              <a:rPr sz="1000" spc="5" dirty="0">
                <a:solidFill>
                  <a:srgbClr val="585858"/>
                </a:solidFill>
                <a:latin typeface="微软雅黑" panose="020B0503020204020204" charset="-122"/>
                <a:cs typeface="微软雅黑" panose="020B0503020204020204" charset="-122"/>
              </a:rPr>
              <a:t>件</a:t>
            </a:r>
            <a:r>
              <a:rPr sz="1000" spc="-5" dirty="0">
                <a:solidFill>
                  <a:srgbClr val="585858"/>
                </a:solidFill>
                <a:latin typeface="微软雅黑" panose="020B0503020204020204" charset="-122"/>
                <a:cs typeface="微软雅黑" panose="020B0503020204020204" charset="-122"/>
              </a:rPr>
              <a:t>开发的 基础，也是研发人员最主要的工作</a:t>
            </a:r>
            <a:r>
              <a:rPr sz="1000" spc="5" dirty="0">
                <a:solidFill>
                  <a:srgbClr val="585858"/>
                </a:solidFill>
                <a:latin typeface="微软雅黑" panose="020B0503020204020204" charset="-122"/>
                <a:cs typeface="微软雅黑" panose="020B0503020204020204" charset="-122"/>
              </a:rPr>
              <a:t>之</a:t>
            </a:r>
            <a:r>
              <a:rPr sz="1000" spc="-5" dirty="0">
                <a:solidFill>
                  <a:srgbClr val="585858"/>
                </a:solidFill>
                <a:latin typeface="微软雅黑" panose="020B0503020204020204" charset="-122"/>
                <a:cs typeface="微软雅黑" panose="020B0503020204020204" charset="-122"/>
              </a:rPr>
              <a:t>一</a:t>
            </a:r>
            <a:endParaRPr sz="1000">
              <a:latin typeface="微软雅黑" panose="020B0503020204020204" charset="-122"/>
              <a:cs typeface="微软雅黑" panose="020B0503020204020204" charset="-122"/>
            </a:endParaRPr>
          </a:p>
        </p:txBody>
      </p:sp>
      <p:sp>
        <p:nvSpPr>
          <p:cNvPr id="12" name="object 12"/>
          <p:cNvSpPr txBox="1"/>
          <p:nvPr/>
        </p:nvSpPr>
        <p:spPr>
          <a:xfrm>
            <a:off x="529844" y="4372679"/>
            <a:ext cx="1846580" cy="764540"/>
          </a:xfrm>
          <a:prstGeom prst="rect">
            <a:avLst/>
          </a:prstGeom>
        </p:spPr>
        <p:txBody>
          <a:bodyPr vert="horz" wrap="square" lIns="0" tIns="99695" rIns="0" bIns="0" rtlCol="0">
            <a:spAutoFit/>
          </a:bodyPr>
          <a:lstStyle/>
          <a:p>
            <a:pPr marR="24765" algn="r">
              <a:lnSpc>
                <a:spcPct val="100000"/>
              </a:lnSpc>
              <a:spcBef>
                <a:spcPts val="785"/>
              </a:spcBef>
            </a:pPr>
            <a:r>
              <a:rPr sz="1400" b="1" dirty="0">
                <a:solidFill>
                  <a:srgbClr val="585858"/>
                </a:solidFill>
                <a:latin typeface="微软雅黑" panose="020B0503020204020204" charset="-122"/>
                <a:cs typeface="微软雅黑" panose="020B0503020204020204" charset="-122"/>
              </a:rPr>
              <a:t>交付</a:t>
            </a:r>
            <a:endParaRPr sz="1400">
              <a:latin typeface="微软雅黑" panose="020B0503020204020204" charset="-122"/>
              <a:cs typeface="微软雅黑" panose="020B0503020204020204" charset="-122"/>
            </a:endParaRPr>
          </a:p>
          <a:p>
            <a:pPr marL="152400" marR="5080" indent="-140335">
              <a:lnSpc>
                <a:spcPct val="120000"/>
              </a:lnSpc>
              <a:spcBef>
                <a:spcPts val="280"/>
              </a:spcBef>
            </a:pPr>
            <a:r>
              <a:rPr sz="1100" dirty="0">
                <a:solidFill>
                  <a:srgbClr val="585858"/>
                </a:solidFill>
                <a:latin typeface="微软雅黑" panose="020B0503020204020204" charset="-122"/>
                <a:cs typeface="微软雅黑" panose="020B0503020204020204" charset="-122"/>
              </a:rPr>
              <a:t>在程序通过检验之后将</a:t>
            </a:r>
            <a:r>
              <a:rPr sz="1100" spc="-15" dirty="0">
                <a:solidFill>
                  <a:srgbClr val="585858"/>
                </a:solidFill>
                <a:latin typeface="微软雅黑" panose="020B0503020204020204" charset="-122"/>
                <a:cs typeface="微软雅黑" panose="020B0503020204020204" charset="-122"/>
              </a:rPr>
              <a:t>移</a:t>
            </a:r>
            <a:r>
              <a:rPr sz="1100" dirty="0">
                <a:solidFill>
                  <a:srgbClr val="585858"/>
                </a:solidFill>
                <a:latin typeface="微软雅黑" panose="020B0503020204020204" charset="-122"/>
                <a:cs typeface="微软雅黑" panose="020B0503020204020204" charset="-122"/>
              </a:rPr>
              <a:t>动到 类生产环境中进行运行</a:t>
            </a:r>
            <a:r>
              <a:rPr sz="1100" spc="-15" dirty="0">
                <a:solidFill>
                  <a:srgbClr val="585858"/>
                </a:solidFill>
                <a:latin typeface="微软雅黑" panose="020B0503020204020204" charset="-122"/>
                <a:cs typeface="微软雅黑" panose="020B0503020204020204" charset="-122"/>
              </a:rPr>
              <a:t>试</a:t>
            </a:r>
            <a:r>
              <a:rPr sz="1100" dirty="0">
                <a:solidFill>
                  <a:srgbClr val="585858"/>
                </a:solidFill>
                <a:latin typeface="微软雅黑" panose="020B0503020204020204" charset="-122"/>
                <a:cs typeface="微软雅黑" panose="020B0503020204020204" charset="-122"/>
              </a:rPr>
              <a:t>验</a:t>
            </a:r>
            <a:endParaRPr sz="1100">
              <a:latin typeface="微软雅黑" panose="020B0503020204020204" charset="-122"/>
              <a:cs typeface="微软雅黑" panose="020B0503020204020204" charset="-122"/>
            </a:endParaRPr>
          </a:p>
        </p:txBody>
      </p:sp>
      <p:sp>
        <p:nvSpPr>
          <p:cNvPr id="13" name="object 13"/>
          <p:cNvSpPr txBox="1"/>
          <p:nvPr/>
        </p:nvSpPr>
        <p:spPr>
          <a:xfrm>
            <a:off x="6778497" y="4372679"/>
            <a:ext cx="1846580" cy="764540"/>
          </a:xfrm>
          <a:prstGeom prst="rect">
            <a:avLst/>
          </a:prstGeom>
        </p:spPr>
        <p:txBody>
          <a:bodyPr vert="horz" wrap="square" lIns="0" tIns="99695" rIns="0" bIns="0" rtlCol="0">
            <a:spAutoFit/>
          </a:bodyPr>
          <a:lstStyle/>
          <a:p>
            <a:pPr marL="34925">
              <a:lnSpc>
                <a:spcPct val="100000"/>
              </a:lnSpc>
              <a:spcBef>
                <a:spcPts val="785"/>
              </a:spcBef>
            </a:pPr>
            <a:r>
              <a:rPr sz="1400" b="1" dirty="0">
                <a:solidFill>
                  <a:srgbClr val="585858"/>
                </a:solidFill>
                <a:latin typeface="微软雅黑" panose="020B0503020204020204" charset="-122"/>
                <a:cs typeface="微软雅黑" panose="020B0503020204020204" charset="-122"/>
              </a:rPr>
              <a:t>部署</a:t>
            </a:r>
            <a:endParaRPr sz="1400">
              <a:latin typeface="微软雅黑" panose="020B0503020204020204" charset="-122"/>
              <a:cs typeface="微软雅黑" panose="020B0503020204020204" charset="-122"/>
            </a:endParaRPr>
          </a:p>
          <a:p>
            <a:pPr marL="12700" marR="5080">
              <a:lnSpc>
                <a:spcPct val="120000"/>
              </a:lnSpc>
              <a:spcBef>
                <a:spcPts val="280"/>
              </a:spcBef>
            </a:pPr>
            <a:r>
              <a:rPr sz="1100" dirty="0">
                <a:solidFill>
                  <a:srgbClr val="585858"/>
                </a:solidFill>
                <a:latin typeface="微软雅黑" panose="020B0503020204020204" charset="-122"/>
                <a:cs typeface="微软雅黑" panose="020B0503020204020204" charset="-122"/>
              </a:rPr>
              <a:t>当交付的代码通过验证</a:t>
            </a:r>
            <a:r>
              <a:rPr sz="1100" spc="-15" dirty="0">
                <a:solidFill>
                  <a:srgbClr val="585858"/>
                </a:solidFill>
                <a:latin typeface="微软雅黑" panose="020B0503020204020204" charset="-122"/>
                <a:cs typeface="微软雅黑" panose="020B0503020204020204" charset="-122"/>
              </a:rPr>
              <a:t>将</a:t>
            </a:r>
            <a:r>
              <a:rPr sz="1100" dirty="0">
                <a:solidFill>
                  <a:srgbClr val="585858"/>
                </a:solidFill>
                <a:latin typeface="微软雅黑" panose="020B0503020204020204" charset="-122"/>
                <a:cs typeface="微软雅黑" panose="020B0503020204020204" charset="-122"/>
              </a:rPr>
              <a:t>部署 到实际的生产环境中</a:t>
            </a:r>
            <a:endParaRPr sz="1100">
              <a:latin typeface="微软雅黑" panose="020B0503020204020204" charset="-122"/>
              <a:cs typeface="微软雅黑" panose="020B0503020204020204" charset="-122"/>
            </a:endParaRPr>
          </a:p>
        </p:txBody>
      </p:sp>
      <p:sp>
        <p:nvSpPr>
          <p:cNvPr id="14" name="object 14"/>
          <p:cNvSpPr txBox="1"/>
          <p:nvPr/>
        </p:nvSpPr>
        <p:spPr>
          <a:xfrm>
            <a:off x="6147561" y="5424057"/>
            <a:ext cx="2386965" cy="763905"/>
          </a:xfrm>
          <a:prstGeom prst="rect">
            <a:avLst/>
          </a:prstGeom>
        </p:spPr>
        <p:txBody>
          <a:bodyPr vert="horz" wrap="square" lIns="0" tIns="99695" rIns="0" bIns="0" rtlCol="0">
            <a:spAutoFit/>
          </a:bodyPr>
          <a:lstStyle/>
          <a:p>
            <a:pPr marL="45085">
              <a:lnSpc>
                <a:spcPct val="100000"/>
              </a:lnSpc>
              <a:spcBef>
                <a:spcPts val="785"/>
              </a:spcBef>
            </a:pPr>
            <a:r>
              <a:rPr sz="1400" b="1" dirty="0">
                <a:solidFill>
                  <a:srgbClr val="585858"/>
                </a:solidFill>
                <a:latin typeface="微软雅黑" panose="020B0503020204020204" charset="-122"/>
                <a:cs typeface="微软雅黑" panose="020B0503020204020204" charset="-122"/>
              </a:rPr>
              <a:t>项目管理</a:t>
            </a:r>
            <a:endParaRPr sz="1400">
              <a:latin typeface="微软雅黑" panose="020B0503020204020204" charset="-122"/>
              <a:cs typeface="微软雅黑" panose="020B0503020204020204" charset="-122"/>
            </a:endParaRPr>
          </a:p>
          <a:p>
            <a:pPr marL="12700" marR="5080">
              <a:lnSpc>
                <a:spcPct val="120000"/>
              </a:lnSpc>
              <a:spcBef>
                <a:spcPts val="280"/>
              </a:spcBef>
            </a:pPr>
            <a:r>
              <a:rPr sz="1100" dirty="0">
                <a:solidFill>
                  <a:srgbClr val="585858"/>
                </a:solidFill>
                <a:latin typeface="微软雅黑" panose="020B0503020204020204" charset="-122"/>
                <a:cs typeface="微软雅黑" panose="020B0503020204020204" charset="-122"/>
              </a:rPr>
              <a:t>项目经理和</a:t>
            </a:r>
            <a:r>
              <a:rPr sz="1100" spc="-5" dirty="0">
                <a:solidFill>
                  <a:srgbClr val="585858"/>
                </a:solidFill>
                <a:latin typeface="微软雅黑" panose="020B0503020204020204" charset="-122"/>
                <a:cs typeface="微软雅黑" panose="020B0503020204020204" charset="-122"/>
              </a:rPr>
              <a:t>I</a:t>
            </a:r>
            <a:r>
              <a:rPr sz="1100" dirty="0">
                <a:solidFill>
                  <a:srgbClr val="585858"/>
                </a:solidFill>
                <a:latin typeface="微软雅黑" panose="020B0503020204020204" charset="-122"/>
                <a:cs typeface="微软雅黑" panose="020B0503020204020204" charset="-122"/>
              </a:rPr>
              <a:t>T部门</a:t>
            </a:r>
            <a:r>
              <a:rPr sz="1100" spc="-15" dirty="0">
                <a:solidFill>
                  <a:srgbClr val="585858"/>
                </a:solidFill>
                <a:latin typeface="微软雅黑" panose="020B0503020204020204" charset="-122"/>
                <a:cs typeface="微软雅黑" panose="020B0503020204020204" charset="-122"/>
              </a:rPr>
              <a:t>领</a:t>
            </a:r>
            <a:r>
              <a:rPr sz="1100" dirty="0">
                <a:solidFill>
                  <a:srgbClr val="585858"/>
                </a:solidFill>
                <a:latin typeface="微软雅黑" panose="020B0503020204020204" charset="-122"/>
                <a:cs typeface="微软雅黑" panose="020B0503020204020204" charset="-122"/>
              </a:rPr>
              <a:t>导负责</a:t>
            </a:r>
            <a:r>
              <a:rPr sz="1100" spc="-15" dirty="0">
                <a:solidFill>
                  <a:srgbClr val="585858"/>
                </a:solidFill>
                <a:latin typeface="微软雅黑" panose="020B0503020204020204" charset="-122"/>
                <a:cs typeface="微软雅黑" panose="020B0503020204020204" charset="-122"/>
              </a:rPr>
              <a:t>项</a:t>
            </a:r>
            <a:r>
              <a:rPr sz="1100" dirty="0">
                <a:solidFill>
                  <a:srgbClr val="585858"/>
                </a:solidFill>
                <a:latin typeface="微软雅黑" panose="020B0503020204020204" charset="-122"/>
                <a:cs typeface="微软雅黑" panose="020B0503020204020204" charset="-122"/>
              </a:rPr>
              <a:t>目的</a:t>
            </a:r>
            <a:r>
              <a:rPr sz="1100" spc="-15" dirty="0">
                <a:solidFill>
                  <a:srgbClr val="585858"/>
                </a:solidFill>
                <a:latin typeface="微软雅黑" panose="020B0503020204020204" charset="-122"/>
                <a:cs typeface="微软雅黑" panose="020B0503020204020204" charset="-122"/>
              </a:rPr>
              <a:t>统</a:t>
            </a:r>
            <a:r>
              <a:rPr sz="1100" dirty="0">
                <a:solidFill>
                  <a:srgbClr val="585858"/>
                </a:solidFill>
                <a:latin typeface="微软雅黑" panose="020B0503020204020204" charset="-122"/>
                <a:cs typeface="微软雅黑" panose="020B0503020204020204" charset="-122"/>
              </a:rPr>
              <a:t>筹 和项目成果的绩效评估</a:t>
            </a:r>
            <a:endParaRPr sz="1100">
              <a:latin typeface="微软雅黑" panose="020B0503020204020204" charset="-122"/>
              <a:cs typeface="微软雅黑" panose="020B0503020204020204" charset="-122"/>
            </a:endParaRPr>
          </a:p>
        </p:txBody>
      </p:sp>
      <p:sp>
        <p:nvSpPr>
          <p:cNvPr id="15" name="object 15"/>
          <p:cNvSpPr txBox="1"/>
          <p:nvPr/>
        </p:nvSpPr>
        <p:spPr>
          <a:xfrm>
            <a:off x="745947" y="5424057"/>
            <a:ext cx="2265680" cy="763905"/>
          </a:xfrm>
          <a:prstGeom prst="rect">
            <a:avLst/>
          </a:prstGeom>
        </p:spPr>
        <p:txBody>
          <a:bodyPr vert="horz" wrap="square" lIns="0" tIns="99695" rIns="0" bIns="0" rtlCol="0">
            <a:spAutoFit/>
          </a:bodyPr>
          <a:lstStyle/>
          <a:p>
            <a:pPr marR="37465" algn="r">
              <a:lnSpc>
                <a:spcPct val="100000"/>
              </a:lnSpc>
              <a:spcBef>
                <a:spcPts val="785"/>
              </a:spcBef>
            </a:pPr>
            <a:r>
              <a:rPr sz="1400" b="1" dirty="0">
                <a:solidFill>
                  <a:srgbClr val="585858"/>
                </a:solidFill>
                <a:latin typeface="微软雅黑" panose="020B0503020204020204" charset="-122"/>
                <a:cs typeface="微软雅黑" panose="020B0503020204020204" charset="-122"/>
              </a:rPr>
              <a:t>安全</a:t>
            </a:r>
            <a:endParaRPr sz="1400">
              <a:latin typeface="微软雅黑" panose="020B0503020204020204" charset="-122"/>
              <a:cs typeface="微软雅黑" panose="020B0503020204020204" charset="-122"/>
            </a:endParaRPr>
          </a:p>
          <a:p>
            <a:pPr marL="431800" marR="5080" indent="-419100">
              <a:lnSpc>
                <a:spcPct val="120000"/>
              </a:lnSpc>
              <a:spcBef>
                <a:spcPts val="280"/>
              </a:spcBef>
            </a:pPr>
            <a:r>
              <a:rPr sz="1100" dirty="0">
                <a:solidFill>
                  <a:srgbClr val="585858"/>
                </a:solidFill>
                <a:latin typeface="微软雅黑" panose="020B0503020204020204" charset="-122"/>
                <a:cs typeface="微软雅黑" panose="020B0503020204020204" charset="-122"/>
              </a:rPr>
              <a:t>安全防护工作有可能是</a:t>
            </a:r>
            <a:r>
              <a:rPr sz="1100" spc="-15" dirty="0">
                <a:solidFill>
                  <a:srgbClr val="585858"/>
                </a:solidFill>
                <a:latin typeface="微软雅黑" panose="020B0503020204020204" charset="-122"/>
                <a:cs typeface="微软雅黑" panose="020B0503020204020204" charset="-122"/>
              </a:rPr>
              <a:t>专</a:t>
            </a:r>
            <a:r>
              <a:rPr sz="1100" dirty="0">
                <a:solidFill>
                  <a:srgbClr val="585858"/>
                </a:solidFill>
                <a:latin typeface="微软雅黑" panose="020B0503020204020204" charset="-122"/>
                <a:cs typeface="微软雅黑" panose="020B0503020204020204" charset="-122"/>
              </a:rPr>
              <a:t>门的</a:t>
            </a:r>
            <a:r>
              <a:rPr sz="1100" spc="-15" dirty="0">
                <a:solidFill>
                  <a:srgbClr val="585858"/>
                </a:solidFill>
                <a:latin typeface="微软雅黑" panose="020B0503020204020204" charset="-122"/>
                <a:cs typeface="微软雅黑" panose="020B0503020204020204" charset="-122"/>
              </a:rPr>
              <a:t>团</a:t>
            </a:r>
            <a:r>
              <a:rPr sz="1100" dirty="0">
                <a:solidFill>
                  <a:srgbClr val="585858"/>
                </a:solidFill>
                <a:latin typeface="微软雅黑" panose="020B0503020204020204" charset="-122"/>
                <a:cs typeface="微软雅黑" panose="020B0503020204020204" charset="-122"/>
              </a:rPr>
              <a:t>队担 任，或者由开发团队一</a:t>
            </a:r>
            <a:r>
              <a:rPr sz="1100" spc="-15" dirty="0">
                <a:solidFill>
                  <a:srgbClr val="585858"/>
                </a:solidFill>
                <a:latin typeface="微软雅黑" panose="020B0503020204020204" charset="-122"/>
                <a:cs typeface="微软雅黑" panose="020B0503020204020204" charset="-122"/>
              </a:rPr>
              <a:t>并</a:t>
            </a:r>
            <a:r>
              <a:rPr sz="1100" dirty="0">
                <a:solidFill>
                  <a:srgbClr val="585858"/>
                </a:solidFill>
                <a:latin typeface="微软雅黑" panose="020B0503020204020204" charset="-122"/>
                <a:cs typeface="微软雅黑" panose="020B0503020204020204" charset="-122"/>
              </a:rPr>
              <a:t>负责</a:t>
            </a:r>
            <a:endParaRPr sz="1100">
              <a:latin typeface="微软雅黑" panose="020B0503020204020204" charset="-122"/>
              <a:cs typeface="微软雅黑" panose="020B0503020204020204" charset="-122"/>
            </a:endParaRPr>
          </a:p>
        </p:txBody>
      </p:sp>
      <p:sp>
        <p:nvSpPr>
          <p:cNvPr id="16" name="object 16"/>
          <p:cNvSpPr txBox="1"/>
          <p:nvPr/>
        </p:nvSpPr>
        <p:spPr>
          <a:xfrm>
            <a:off x="6147561" y="3290076"/>
            <a:ext cx="2545080" cy="743585"/>
          </a:xfrm>
          <a:prstGeom prst="rect">
            <a:avLst/>
          </a:prstGeom>
        </p:spPr>
        <p:txBody>
          <a:bodyPr vert="horz" wrap="square" lIns="0" tIns="88265" rIns="0" bIns="0" rtlCol="0">
            <a:spAutoFit/>
          </a:bodyPr>
          <a:lstStyle/>
          <a:p>
            <a:pPr marL="45085">
              <a:lnSpc>
                <a:spcPct val="100000"/>
              </a:lnSpc>
              <a:spcBef>
                <a:spcPts val="695"/>
              </a:spcBef>
            </a:pPr>
            <a:r>
              <a:rPr sz="1400" b="1" dirty="0">
                <a:solidFill>
                  <a:srgbClr val="585858"/>
                </a:solidFill>
                <a:latin typeface="微软雅黑" panose="020B0503020204020204" charset="-122"/>
                <a:cs typeface="微软雅黑" panose="020B0503020204020204" charset="-122"/>
              </a:rPr>
              <a:t>测试</a:t>
            </a:r>
            <a:endParaRPr sz="1400">
              <a:latin typeface="微软雅黑" panose="020B0503020204020204" charset="-122"/>
              <a:cs typeface="微软雅黑" panose="020B0503020204020204" charset="-122"/>
            </a:endParaRPr>
          </a:p>
          <a:p>
            <a:pPr marL="12700" marR="5080">
              <a:lnSpc>
                <a:spcPct val="120000"/>
              </a:lnSpc>
              <a:spcBef>
                <a:spcPts val="205"/>
              </a:spcBef>
            </a:pPr>
            <a:r>
              <a:rPr sz="1100" dirty="0">
                <a:solidFill>
                  <a:srgbClr val="585858"/>
                </a:solidFill>
                <a:latin typeface="微软雅黑" panose="020B0503020204020204" charset="-122"/>
                <a:cs typeface="微软雅黑" panose="020B0503020204020204" charset="-122"/>
              </a:rPr>
              <a:t>测试人员和团队将对开</a:t>
            </a:r>
            <a:r>
              <a:rPr sz="1100" spc="-15" dirty="0">
                <a:solidFill>
                  <a:srgbClr val="585858"/>
                </a:solidFill>
                <a:latin typeface="微软雅黑" panose="020B0503020204020204" charset="-122"/>
                <a:cs typeface="微软雅黑" panose="020B0503020204020204" charset="-122"/>
              </a:rPr>
              <a:t>发</a:t>
            </a:r>
            <a:r>
              <a:rPr sz="1100" dirty="0">
                <a:solidFill>
                  <a:srgbClr val="585858"/>
                </a:solidFill>
                <a:latin typeface="微软雅黑" panose="020B0503020204020204" charset="-122"/>
                <a:cs typeface="微软雅黑" panose="020B0503020204020204" charset="-122"/>
              </a:rPr>
              <a:t>团队</a:t>
            </a:r>
            <a:r>
              <a:rPr sz="1100" spc="-15" dirty="0">
                <a:solidFill>
                  <a:srgbClr val="585858"/>
                </a:solidFill>
                <a:latin typeface="微软雅黑" panose="020B0503020204020204" charset="-122"/>
                <a:cs typeface="微软雅黑" panose="020B0503020204020204" charset="-122"/>
              </a:rPr>
              <a:t>编</a:t>
            </a:r>
            <a:r>
              <a:rPr sz="1100" dirty="0">
                <a:solidFill>
                  <a:srgbClr val="585858"/>
                </a:solidFill>
                <a:latin typeface="微软雅黑" panose="020B0503020204020204" charset="-122"/>
                <a:cs typeface="微软雅黑" panose="020B0503020204020204" charset="-122"/>
              </a:rPr>
              <a:t>写的</a:t>
            </a:r>
            <a:r>
              <a:rPr sz="1100" spc="-15" dirty="0">
                <a:solidFill>
                  <a:srgbClr val="585858"/>
                </a:solidFill>
                <a:latin typeface="微软雅黑" panose="020B0503020204020204" charset="-122"/>
                <a:cs typeface="微软雅黑" panose="020B0503020204020204" charset="-122"/>
              </a:rPr>
              <a:t>代</a:t>
            </a:r>
            <a:r>
              <a:rPr sz="1100" dirty="0">
                <a:solidFill>
                  <a:srgbClr val="585858"/>
                </a:solidFill>
                <a:latin typeface="微软雅黑" panose="020B0503020204020204" charset="-122"/>
                <a:cs typeface="微软雅黑" panose="020B0503020204020204" charset="-122"/>
              </a:rPr>
              <a:t>码 程序进行性能和安全方</a:t>
            </a:r>
            <a:r>
              <a:rPr sz="1100" spc="-15" dirty="0">
                <a:solidFill>
                  <a:srgbClr val="585858"/>
                </a:solidFill>
                <a:latin typeface="微软雅黑" panose="020B0503020204020204" charset="-122"/>
                <a:cs typeface="微软雅黑" panose="020B0503020204020204" charset="-122"/>
              </a:rPr>
              <a:t>面</a:t>
            </a:r>
            <a:r>
              <a:rPr sz="1100" dirty="0">
                <a:solidFill>
                  <a:srgbClr val="585858"/>
                </a:solidFill>
                <a:latin typeface="微软雅黑" panose="020B0503020204020204" charset="-122"/>
                <a:cs typeface="微软雅黑" panose="020B0503020204020204" charset="-122"/>
              </a:rPr>
              <a:t>的测试</a:t>
            </a:r>
            <a:endParaRPr sz="1100">
              <a:latin typeface="微软雅黑" panose="020B0503020204020204" charset="-122"/>
              <a:cs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07271" y="6592316"/>
            <a:ext cx="114935"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FFFFFF"/>
                </a:solidFill>
                <a:latin typeface="微软雅黑" panose="020B0503020204020204" charset="-122"/>
                <a:cs typeface="微软雅黑" panose="020B0503020204020204" charset="-122"/>
              </a:rPr>
              <a:t>7</a:t>
            </a:r>
            <a:endParaRPr sz="1200">
              <a:latin typeface="微软雅黑" panose="020B0503020204020204" charset="-122"/>
              <a:cs typeface="微软雅黑" panose="020B0503020204020204" charset="-122"/>
            </a:endParaRPr>
          </a:p>
        </p:txBody>
      </p:sp>
      <p:sp>
        <p:nvSpPr>
          <p:cNvPr id="4" name="object 4"/>
          <p:cNvSpPr/>
          <p:nvPr/>
        </p:nvSpPr>
        <p:spPr>
          <a:xfrm>
            <a:off x="0" y="2665476"/>
            <a:ext cx="9144000" cy="1617345"/>
          </a:xfrm>
          <a:custGeom>
            <a:avLst/>
            <a:gdLst/>
            <a:ahLst/>
            <a:cxnLst/>
            <a:rect l="l" t="t" r="r" b="b"/>
            <a:pathLst>
              <a:path w="9144000" h="1617345">
                <a:moveTo>
                  <a:pt x="0" y="1616964"/>
                </a:moveTo>
                <a:lnTo>
                  <a:pt x="9144000" y="1616964"/>
                </a:lnTo>
                <a:lnTo>
                  <a:pt x="9144000" y="0"/>
                </a:lnTo>
                <a:lnTo>
                  <a:pt x="0" y="0"/>
                </a:lnTo>
                <a:lnTo>
                  <a:pt x="0" y="1616964"/>
                </a:lnTo>
                <a:close/>
              </a:path>
            </a:pathLst>
          </a:custGeom>
          <a:solidFill>
            <a:srgbClr val="D9D9D9">
              <a:alpha val="70195"/>
            </a:srgbClr>
          </a:solidFill>
        </p:spPr>
        <p:txBody>
          <a:bodyPr wrap="square" lIns="0" tIns="0" rIns="0" bIns="0" rtlCol="0"/>
          <a:lstStyle/>
          <a:p/>
        </p:txBody>
      </p:sp>
      <p:sp>
        <p:nvSpPr>
          <p:cNvPr id="5" name="object 5"/>
          <p:cNvSpPr txBox="1"/>
          <p:nvPr/>
        </p:nvSpPr>
        <p:spPr>
          <a:xfrm>
            <a:off x="2397632" y="3085845"/>
            <a:ext cx="434911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FFFFFF"/>
                </a:solidFill>
                <a:latin typeface="Verdana" panose="020B0604030504040204"/>
                <a:cs typeface="Verdana" panose="020B0604030504040204"/>
              </a:rPr>
              <a:t>1.2 </a:t>
            </a:r>
            <a:r>
              <a:rPr sz="2800" b="1" spc="-10" dirty="0">
                <a:solidFill>
                  <a:srgbClr val="8AC53E"/>
                </a:solidFill>
                <a:latin typeface="Verdana" panose="020B0604030504040204"/>
                <a:cs typeface="Verdana" panose="020B0604030504040204"/>
              </a:rPr>
              <a:t>Why </a:t>
            </a:r>
            <a:r>
              <a:rPr sz="2800" b="1" spc="-10" dirty="0">
                <a:solidFill>
                  <a:srgbClr val="FFFFFF"/>
                </a:solidFill>
                <a:latin typeface="Verdana" panose="020B0604030504040204"/>
                <a:cs typeface="Verdana" panose="020B0604030504040204"/>
              </a:rPr>
              <a:t>do </a:t>
            </a:r>
            <a:r>
              <a:rPr sz="2800" b="1" spc="-5" dirty="0">
                <a:solidFill>
                  <a:srgbClr val="FFFFFF"/>
                </a:solidFill>
                <a:latin typeface="Verdana" panose="020B0604030504040204"/>
                <a:cs typeface="Verdana" panose="020B0604030504040204"/>
              </a:rPr>
              <a:t>I want</a:t>
            </a:r>
            <a:r>
              <a:rPr sz="2800" b="1" spc="35" dirty="0">
                <a:solidFill>
                  <a:srgbClr val="FFFFFF"/>
                </a:solidFill>
                <a:latin typeface="Verdana" panose="020B0604030504040204"/>
                <a:cs typeface="Verdana" panose="020B0604030504040204"/>
              </a:rPr>
              <a:t> </a:t>
            </a:r>
            <a:r>
              <a:rPr sz="2800" b="1" spc="-5" dirty="0">
                <a:solidFill>
                  <a:srgbClr val="FFFFFF"/>
                </a:solidFill>
                <a:latin typeface="Verdana" panose="020B0604030504040204"/>
                <a:cs typeface="Verdana" panose="020B0604030504040204"/>
              </a:rPr>
              <a:t>it?</a:t>
            </a:r>
            <a:endParaRPr sz="2800">
              <a:latin typeface="Verdana" panose="020B0604030504040204"/>
              <a:cs typeface="Verdana" panose="020B0604030504040204"/>
            </a:endParaRPr>
          </a:p>
        </p:txBody>
      </p:sp>
      <p:sp>
        <p:nvSpPr>
          <p:cNvPr id="6" name="object 6"/>
          <p:cNvSpPr txBox="1"/>
          <p:nvPr/>
        </p:nvSpPr>
        <p:spPr>
          <a:xfrm>
            <a:off x="3039617" y="3649726"/>
            <a:ext cx="3064510" cy="29972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8AC53E"/>
                </a:solidFill>
                <a:latin typeface="微软雅黑" panose="020B0503020204020204" charset="-122"/>
                <a:cs typeface="微软雅黑" panose="020B0503020204020204" charset="-122"/>
              </a:rPr>
              <a:t>企业为什么要引入</a:t>
            </a:r>
            <a:r>
              <a:rPr sz="1800" b="1" spc="-5" dirty="0">
                <a:solidFill>
                  <a:srgbClr val="8AC53E"/>
                </a:solidFill>
                <a:latin typeface="Verdana" panose="020B0604030504040204"/>
                <a:cs typeface="Verdana" panose="020B0604030504040204"/>
              </a:rPr>
              <a:t>DevOps</a:t>
            </a:r>
            <a:r>
              <a:rPr sz="1800" b="1" spc="-5" dirty="0">
                <a:solidFill>
                  <a:srgbClr val="8AC53E"/>
                </a:solidFill>
                <a:latin typeface="微软雅黑" panose="020B0503020204020204" charset="-122"/>
                <a:cs typeface="微软雅黑" panose="020B0503020204020204" charset="-122"/>
              </a:rPr>
              <a:t>？</a:t>
            </a:r>
            <a:endParaRPr sz="1800">
              <a:latin typeface="微软雅黑" panose="020B0503020204020204" charset="-122"/>
              <a:cs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542544" y="6591300"/>
            <a:ext cx="8064500" cy="0"/>
          </a:xfrm>
          <a:custGeom>
            <a:avLst/>
            <a:gdLst/>
            <a:ahLst/>
            <a:cxnLst/>
            <a:rect l="l" t="t" r="r" b="b"/>
            <a:pathLst>
              <a:path w="8064500">
                <a:moveTo>
                  <a:pt x="0" y="0"/>
                </a:moveTo>
                <a:lnTo>
                  <a:pt x="8063991" y="0"/>
                </a:lnTo>
              </a:path>
            </a:pathLst>
          </a:custGeom>
          <a:ln w="9525">
            <a:solidFill>
              <a:srgbClr val="7E7E7E"/>
            </a:solidFill>
          </a:ln>
        </p:spPr>
        <p:txBody>
          <a:bodyPr wrap="square" lIns="0" tIns="0" rIns="0" bIns="0" rtlCol="0"/>
          <a:lstStyle/>
          <a:p/>
        </p:txBody>
      </p:sp>
      <p:sp>
        <p:nvSpPr>
          <p:cNvPr id="4" name="object 4"/>
          <p:cNvSpPr txBox="1">
            <a:spLocks noGrp="1"/>
          </p:cNvSpPr>
          <p:nvPr>
            <p:ph type="title"/>
          </p:nvPr>
        </p:nvSpPr>
        <p:spPr>
          <a:xfrm>
            <a:off x="526795" y="482345"/>
            <a:ext cx="3644900" cy="513715"/>
          </a:xfrm>
          <a:prstGeom prst="rect">
            <a:avLst/>
          </a:prstGeom>
        </p:spPr>
        <p:txBody>
          <a:bodyPr vert="horz" wrap="square" lIns="0" tIns="13335" rIns="0" bIns="0" rtlCol="0">
            <a:spAutoFit/>
          </a:bodyPr>
          <a:lstStyle/>
          <a:p>
            <a:pPr marL="12700">
              <a:lnSpc>
                <a:spcPct val="100000"/>
              </a:lnSpc>
              <a:spcBef>
                <a:spcPts val="105"/>
              </a:spcBef>
            </a:pPr>
            <a:r>
              <a:rPr spc="-5" dirty="0">
                <a:latin typeface="Arial" panose="020B0604020202020204"/>
                <a:cs typeface="Arial" panose="020B0604020202020204"/>
              </a:rPr>
              <a:t>IT</a:t>
            </a:r>
            <a:r>
              <a:rPr dirty="0"/>
              <a:t>人才市场供不应求</a:t>
            </a:r>
            <a:endParaRPr dirty="0"/>
          </a:p>
        </p:txBody>
      </p:sp>
      <p:sp>
        <p:nvSpPr>
          <p:cNvPr id="5" name="object 5"/>
          <p:cNvSpPr txBox="1"/>
          <p:nvPr/>
        </p:nvSpPr>
        <p:spPr>
          <a:xfrm>
            <a:off x="526795" y="6365849"/>
            <a:ext cx="2875280" cy="135935"/>
          </a:xfrm>
          <a:prstGeom prst="rect">
            <a:avLst/>
          </a:prstGeom>
        </p:spPr>
        <p:txBody>
          <a:bodyPr vert="horz" wrap="square" lIns="0" tIns="12700" rIns="0" bIns="0" rtlCol="0">
            <a:spAutoFit/>
          </a:bodyPr>
          <a:lstStyle/>
          <a:p>
            <a:pPr marL="12700">
              <a:lnSpc>
                <a:spcPct val="100000"/>
              </a:lnSpc>
              <a:spcBef>
                <a:spcPts val="100"/>
              </a:spcBef>
            </a:pPr>
            <a:r>
              <a:rPr sz="800" dirty="0">
                <a:solidFill>
                  <a:srgbClr val="7E7E7E"/>
                </a:solidFill>
                <a:latin typeface="微软雅黑" panose="020B0503020204020204" charset="-122"/>
                <a:cs typeface="微软雅黑" panose="020B0503020204020204" charset="-122"/>
              </a:rPr>
              <a:t>来源：</a:t>
            </a:r>
            <a:r>
              <a:rPr sz="800">
                <a:solidFill>
                  <a:srgbClr val="7E7E7E"/>
                </a:solidFill>
                <a:latin typeface="微软雅黑" panose="020B0503020204020204" charset="-122"/>
                <a:cs typeface="微软雅黑" panose="020B0503020204020204" charset="-122"/>
              </a:rPr>
              <a:t>国家统计局，</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究院</a:t>
            </a:r>
            <a:r>
              <a:rPr sz="800" spc="-15">
                <a:solidFill>
                  <a:srgbClr val="7E7E7E"/>
                </a:solidFill>
                <a:latin typeface="微软雅黑" panose="020B0503020204020204" charset="-122"/>
                <a:cs typeface="微软雅黑" panose="020B0503020204020204" charset="-122"/>
              </a:rPr>
              <a:t>根</a:t>
            </a:r>
            <a:r>
              <a:rPr sz="800">
                <a:solidFill>
                  <a:srgbClr val="7E7E7E"/>
                </a:solidFill>
                <a:latin typeface="微软雅黑" panose="020B0503020204020204" charset="-122"/>
                <a:cs typeface="微软雅黑" panose="020B0503020204020204" charset="-122"/>
              </a:rPr>
              <a:t>据公</a:t>
            </a:r>
            <a:r>
              <a:rPr sz="800" spc="-15">
                <a:solidFill>
                  <a:srgbClr val="7E7E7E"/>
                </a:solidFill>
                <a:latin typeface="微软雅黑" panose="020B0503020204020204" charset="-122"/>
                <a:cs typeface="微软雅黑" panose="020B0503020204020204" charset="-122"/>
              </a:rPr>
              <a:t>开</a:t>
            </a:r>
            <a:r>
              <a:rPr sz="800">
                <a:solidFill>
                  <a:srgbClr val="7E7E7E"/>
                </a:solidFill>
                <a:latin typeface="微软雅黑" panose="020B0503020204020204" charset="-122"/>
                <a:cs typeface="微软雅黑" panose="020B0503020204020204" charset="-122"/>
              </a:rPr>
              <a:t>资料</a:t>
            </a:r>
            <a:r>
              <a:rPr sz="800" spc="-15">
                <a:solidFill>
                  <a:srgbClr val="7E7E7E"/>
                </a:solidFill>
                <a:latin typeface="微软雅黑" panose="020B0503020204020204" charset="-122"/>
                <a:cs typeface="微软雅黑" panose="020B0503020204020204" charset="-122"/>
              </a:rPr>
              <a:t>研</a:t>
            </a:r>
            <a:r>
              <a:rPr sz="800">
                <a:solidFill>
                  <a:srgbClr val="7E7E7E"/>
                </a:solidFill>
                <a:latin typeface="微软雅黑" panose="020B0503020204020204" charset="-122"/>
                <a:cs typeface="微软雅黑" panose="020B0503020204020204" charset="-122"/>
              </a:rPr>
              <a:t>究及</a:t>
            </a:r>
            <a:r>
              <a:rPr sz="800" spc="-15">
                <a:solidFill>
                  <a:srgbClr val="7E7E7E"/>
                </a:solidFill>
                <a:latin typeface="微软雅黑" panose="020B0503020204020204" charset="-122"/>
                <a:cs typeface="微软雅黑" panose="020B0503020204020204" charset="-122"/>
              </a:rPr>
              <a:t>绘</a:t>
            </a:r>
            <a:r>
              <a:rPr sz="800">
                <a:solidFill>
                  <a:srgbClr val="7E7E7E"/>
                </a:solidFill>
                <a:latin typeface="微软雅黑" panose="020B0503020204020204" charset="-122"/>
                <a:cs typeface="微软雅黑" panose="020B0503020204020204" charset="-122"/>
              </a:rPr>
              <a:t>制</a:t>
            </a:r>
            <a:r>
              <a:rPr sz="800" dirty="0">
                <a:solidFill>
                  <a:srgbClr val="7E7E7E"/>
                </a:solidFill>
                <a:latin typeface="微软雅黑" panose="020B0503020204020204" charset="-122"/>
                <a:cs typeface="微软雅黑" panose="020B0503020204020204" charset="-122"/>
              </a:rPr>
              <a:t>。</a:t>
            </a:r>
            <a:endParaRPr sz="800">
              <a:latin typeface="微软雅黑" panose="020B0503020204020204" charset="-122"/>
              <a:cs typeface="微软雅黑" panose="020B0503020204020204" charset="-122"/>
            </a:endParaRPr>
          </a:p>
        </p:txBody>
      </p:sp>
      <p:sp>
        <p:nvSpPr>
          <p:cNvPr id="6" name="object 6"/>
          <p:cNvSpPr txBox="1"/>
          <p:nvPr/>
        </p:nvSpPr>
        <p:spPr>
          <a:xfrm>
            <a:off x="526795" y="1062685"/>
            <a:ext cx="8168005" cy="215519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585858"/>
                </a:solidFill>
                <a:latin typeface="微软雅黑" panose="020B0503020204020204" charset="-122"/>
                <a:cs typeface="微软雅黑" panose="020B0503020204020204" charset="-122"/>
              </a:rPr>
              <a:t>企业需寻求内生途径以加</a:t>
            </a:r>
            <a:r>
              <a:rPr sz="2400" dirty="0">
                <a:solidFill>
                  <a:srgbClr val="585858"/>
                </a:solidFill>
                <a:latin typeface="微软雅黑" panose="020B0503020204020204" charset="-122"/>
                <a:cs typeface="微软雅黑" panose="020B0503020204020204" charset="-122"/>
              </a:rPr>
              <a:t>强</a:t>
            </a:r>
            <a:r>
              <a:rPr sz="2400" spc="-5" dirty="0">
                <a:solidFill>
                  <a:srgbClr val="585858"/>
                </a:solidFill>
                <a:latin typeface="Arial" panose="020B0604020202020204"/>
                <a:cs typeface="Arial" panose="020B0604020202020204"/>
              </a:rPr>
              <a:t>IT</a:t>
            </a:r>
            <a:r>
              <a:rPr sz="2400" spc="-5" dirty="0">
                <a:solidFill>
                  <a:srgbClr val="585858"/>
                </a:solidFill>
                <a:latin typeface="微软雅黑" panose="020B0503020204020204" charset="-122"/>
                <a:cs typeface="微软雅黑" panose="020B0503020204020204" charset="-122"/>
              </a:rPr>
              <a:t>部门运行效率</a:t>
            </a:r>
            <a:endParaRPr sz="2400">
              <a:latin typeface="微软雅黑" panose="020B0503020204020204" charset="-122"/>
              <a:cs typeface="微软雅黑" panose="020B0503020204020204" charset="-122"/>
            </a:endParaRPr>
          </a:p>
          <a:p>
            <a:pPr marL="12700" marR="5080" algn="just">
              <a:lnSpc>
                <a:spcPct val="120000"/>
              </a:lnSpc>
              <a:spcBef>
                <a:spcPts val="980"/>
              </a:spcBef>
            </a:pPr>
            <a:r>
              <a:rPr sz="1200" spc="10" dirty="0">
                <a:solidFill>
                  <a:srgbClr val="585858"/>
                </a:solidFill>
                <a:latin typeface="微软雅黑" panose="020B0503020204020204" charset="-122"/>
                <a:cs typeface="微软雅黑" panose="020B0503020204020204" charset="-122"/>
              </a:rPr>
              <a:t>随着我国企业数字化转型的不断深入和互联网经济的蓬勃发</a:t>
            </a:r>
            <a:r>
              <a:rPr sz="1200" spc="15" dirty="0">
                <a:solidFill>
                  <a:srgbClr val="585858"/>
                </a:solidFill>
                <a:latin typeface="微软雅黑" panose="020B0503020204020204" charset="-122"/>
                <a:cs typeface="微软雅黑" panose="020B0503020204020204" charset="-122"/>
              </a:rPr>
              <a:t>展</a:t>
            </a:r>
            <a:r>
              <a:rPr sz="1200" spc="10" dirty="0">
                <a:solidFill>
                  <a:srgbClr val="585858"/>
                </a:solidFill>
                <a:latin typeface="微软雅黑" panose="020B0503020204020204" charset="-122"/>
                <a:cs typeface="微软雅黑" panose="020B0503020204020204" charset="-122"/>
              </a:rPr>
              <a:t>，</a:t>
            </a:r>
            <a:r>
              <a:rPr sz="1200" spc="10"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部</a:t>
            </a:r>
            <a:r>
              <a:rPr sz="1200" spc="15" dirty="0">
                <a:solidFill>
                  <a:srgbClr val="585858"/>
                </a:solidFill>
                <a:latin typeface="微软雅黑" panose="020B0503020204020204" charset="-122"/>
                <a:cs typeface="微软雅黑" panose="020B0503020204020204" charset="-122"/>
              </a:rPr>
              <a:t>门</a:t>
            </a:r>
            <a:r>
              <a:rPr sz="1200" spc="10" dirty="0">
                <a:solidFill>
                  <a:srgbClr val="585858"/>
                </a:solidFill>
                <a:latin typeface="微软雅黑" panose="020B0503020204020204" charset="-122"/>
                <a:cs typeface="微软雅黑" panose="020B0503020204020204" charset="-122"/>
              </a:rPr>
              <a:t>的职能由信息化支</a:t>
            </a:r>
            <a:r>
              <a:rPr sz="1200" dirty="0">
                <a:solidFill>
                  <a:srgbClr val="585858"/>
                </a:solidFill>
                <a:latin typeface="微软雅黑" panose="020B0503020204020204" charset="-122"/>
                <a:cs typeface="微软雅黑" panose="020B0503020204020204" charset="-122"/>
              </a:rPr>
              <a:t>持</a:t>
            </a:r>
            <a:r>
              <a:rPr sz="1200" spc="15" dirty="0">
                <a:solidFill>
                  <a:srgbClr val="585858"/>
                </a:solidFill>
                <a:latin typeface="微软雅黑" panose="020B0503020204020204" charset="-122"/>
                <a:cs typeface="微软雅黑" panose="020B0503020204020204" charset="-122"/>
              </a:rPr>
              <a:t>向</a:t>
            </a:r>
            <a:r>
              <a:rPr sz="1200" spc="10" dirty="0">
                <a:solidFill>
                  <a:srgbClr val="585858"/>
                </a:solidFill>
                <a:latin typeface="微软雅黑" panose="020B0503020204020204" charset="-122"/>
                <a:cs typeface="微软雅黑" panose="020B0503020204020204" charset="-122"/>
              </a:rPr>
              <a:t>业务赋能转</a:t>
            </a:r>
            <a:r>
              <a:rPr sz="1200" spc="-10" dirty="0">
                <a:solidFill>
                  <a:srgbClr val="585858"/>
                </a:solidFill>
                <a:latin typeface="微软雅黑" panose="020B0503020204020204" charset="-122"/>
                <a:cs typeface="微软雅黑" panose="020B0503020204020204" charset="-122"/>
              </a:rPr>
              <a:t>换</a:t>
            </a:r>
            <a:r>
              <a:rPr sz="1200" spc="10" dirty="0">
                <a:solidFill>
                  <a:srgbClr val="585858"/>
                </a:solidFill>
                <a:latin typeface="微软雅黑" panose="020B0503020204020204" charset="-122"/>
                <a:cs typeface="微软雅黑" panose="020B0503020204020204" charset="-122"/>
              </a:rPr>
              <a:t>，伴</a:t>
            </a:r>
            <a:r>
              <a:rPr sz="1200" dirty="0">
                <a:solidFill>
                  <a:srgbClr val="585858"/>
                </a:solidFill>
                <a:latin typeface="微软雅黑" panose="020B0503020204020204" charset="-122"/>
                <a:cs typeface="微软雅黑" panose="020B0503020204020204" charset="-122"/>
              </a:rPr>
              <a:t>随</a:t>
            </a:r>
            <a:r>
              <a:rPr sz="1200" spc="10" dirty="0">
                <a:solidFill>
                  <a:srgbClr val="585858"/>
                </a:solidFill>
                <a:latin typeface="微软雅黑" panose="020B0503020204020204" charset="-122"/>
                <a:cs typeface="微软雅黑" panose="020B0503020204020204" charset="-122"/>
              </a:rPr>
              <a:t>着信</a:t>
            </a:r>
            <a:r>
              <a:rPr sz="1200" dirty="0">
                <a:solidFill>
                  <a:srgbClr val="585858"/>
                </a:solidFill>
                <a:latin typeface="微软雅黑" panose="020B0503020204020204" charset="-122"/>
                <a:cs typeface="微软雅黑" panose="020B0503020204020204" charset="-122"/>
              </a:rPr>
              <a:t>息 技术产生的社会价</a:t>
            </a:r>
            <a:r>
              <a:rPr sz="1200" spc="10" dirty="0">
                <a:solidFill>
                  <a:srgbClr val="585858"/>
                </a:solidFill>
                <a:latin typeface="微软雅黑" panose="020B0503020204020204" charset="-122"/>
                <a:cs typeface="微软雅黑" panose="020B0503020204020204" charset="-122"/>
              </a:rPr>
              <a:t>值和</a:t>
            </a:r>
            <a:r>
              <a:rPr sz="1200" dirty="0">
                <a:solidFill>
                  <a:srgbClr val="585858"/>
                </a:solidFill>
                <a:latin typeface="微软雅黑" panose="020B0503020204020204" charset="-122"/>
                <a:cs typeface="微软雅黑" panose="020B0503020204020204" charset="-122"/>
              </a:rPr>
              <a:t>企业价值越发显</a:t>
            </a:r>
            <a:r>
              <a:rPr sz="1200" spc="5" dirty="0">
                <a:solidFill>
                  <a:srgbClr val="585858"/>
                </a:solidFill>
                <a:latin typeface="微软雅黑" panose="020B0503020204020204" charset="-122"/>
                <a:cs typeface="微软雅黑" panose="020B0503020204020204" charset="-122"/>
              </a:rPr>
              <a:t>著</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I</a:t>
            </a:r>
            <a:r>
              <a:rPr sz="1200" spc="10" dirty="0">
                <a:solidFill>
                  <a:srgbClr val="585858"/>
                </a:solidFill>
                <a:latin typeface="Arial" panose="020B0604020202020204"/>
                <a:cs typeface="Arial" panose="020B0604020202020204"/>
              </a:rPr>
              <a:t>T</a:t>
            </a:r>
            <a:r>
              <a:rPr sz="1200" dirty="0">
                <a:solidFill>
                  <a:srgbClr val="585858"/>
                </a:solidFill>
                <a:latin typeface="微软雅黑" panose="020B0503020204020204" charset="-122"/>
                <a:cs typeface="微软雅黑" panose="020B0503020204020204" charset="-122"/>
              </a:rPr>
              <a:t>从业人员的人力成本</a:t>
            </a:r>
            <a:r>
              <a:rPr sz="1200" spc="10" dirty="0">
                <a:solidFill>
                  <a:srgbClr val="585858"/>
                </a:solidFill>
                <a:latin typeface="微软雅黑" panose="020B0503020204020204" charset="-122"/>
                <a:cs typeface="微软雅黑" panose="020B0503020204020204" charset="-122"/>
              </a:rPr>
              <a:t>也</a:t>
            </a:r>
            <a:r>
              <a:rPr sz="1200" dirty="0">
                <a:solidFill>
                  <a:srgbClr val="585858"/>
                </a:solidFill>
                <a:latin typeface="微软雅黑" panose="020B0503020204020204" charset="-122"/>
                <a:cs typeface="微软雅黑" panose="020B0503020204020204" charset="-122"/>
              </a:rPr>
              <a:t>在不断提高。根据国</a:t>
            </a:r>
            <a:r>
              <a:rPr sz="1200" spc="10" dirty="0">
                <a:solidFill>
                  <a:srgbClr val="585858"/>
                </a:solidFill>
                <a:latin typeface="微软雅黑" panose="020B0503020204020204" charset="-122"/>
                <a:cs typeface="微软雅黑" panose="020B0503020204020204" charset="-122"/>
              </a:rPr>
              <a:t>家</a:t>
            </a:r>
            <a:r>
              <a:rPr sz="1200" dirty="0">
                <a:solidFill>
                  <a:srgbClr val="585858"/>
                </a:solidFill>
                <a:latin typeface="微软雅黑" panose="020B0503020204020204" charset="-122"/>
                <a:cs typeface="微软雅黑" panose="020B0503020204020204" charset="-122"/>
              </a:rPr>
              <a:t>统计局对我国</a:t>
            </a:r>
            <a:r>
              <a:rPr sz="1200" spc="-5" dirty="0">
                <a:solidFill>
                  <a:srgbClr val="585858"/>
                </a:solidFill>
                <a:latin typeface="Arial" panose="020B0604020202020204"/>
                <a:cs typeface="Arial" panose="020B0604020202020204"/>
              </a:rPr>
              <a:t>2</a:t>
            </a:r>
            <a:r>
              <a:rPr sz="1200" spc="-15" dirty="0">
                <a:solidFill>
                  <a:srgbClr val="585858"/>
                </a:solidFill>
                <a:latin typeface="Arial" panose="020B0604020202020204"/>
                <a:cs typeface="Arial" panose="020B0604020202020204"/>
              </a:rPr>
              <a:t>0</a:t>
            </a:r>
            <a:r>
              <a:rPr sz="1200" spc="-5" dirty="0">
                <a:solidFill>
                  <a:srgbClr val="585858"/>
                </a:solidFill>
                <a:latin typeface="Arial" panose="020B0604020202020204"/>
                <a:cs typeface="Arial" panose="020B0604020202020204"/>
              </a:rPr>
              <a:t>1</a:t>
            </a:r>
            <a:r>
              <a:rPr sz="1200" dirty="0">
                <a:solidFill>
                  <a:srgbClr val="585858"/>
                </a:solidFill>
                <a:latin typeface="Arial" panose="020B0604020202020204"/>
                <a:cs typeface="Arial" panose="020B0604020202020204"/>
              </a:rPr>
              <a:t>8</a:t>
            </a:r>
            <a:r>
              <a:rPr sz="1200" dirty="0">
                <a:solidFill>
                  <a:srgbClr val="585858"/>
                </a:solidFill>
                <a:latin typeface="微软雅黑" panose="020B0503020204020204" charset="-122"/>
                <a:cs typeface="微软雅黑" panose="020B0503020204020204" charset="-122"/>
              </a:rPr>
              <a:t>年</a:t>
            </a:r>
            <a:r>
              <a:rPr sz="1200" spc="-15" dirty="0">
                <a:solidFill>
                  <a:srgbClr val="585858"/>
                </a:solidFill>
                <a:latin typeface="微软雅黑" panose="020B0503020204020204" charset="-122"/>
                <a:cs typeface="微软雅黑" panose="020B0503020204020204" charset="-122"/>
              </a:rPr>
              <a:t>和</a:t>
            </a:r>
            <a:r>
              <a:rPr sz="1200" spc="-15" dirty="0">
                <a:solidFill>
                  <a:srgbClr val="585858"/>
                </a:solidFill>
                <a:latin typeface="Arial" panose="020B0604020202020204"/>
                <a:cs typeface="Arial" panose="020B0604020202020204"/>
              </a:rPr>
              <a:t>2</a:t>
            </a:r>
            <a:r>
              <a:rPr sz="1200" spc="-5" dirty="0">
                <a:solidFill>
                  <a:srgbClr val="585858"/>
                </a:solidFill>
                <a:latin typeface="Arial" panose="020B0604020202020204"/>
                <a:cs typeface="Arial" panose="020B0604020202020204"/>
              </a:rPr>
              <a:t>0</a:t>
            </a:r>
            <a:r>
              <a:rPr sz="1200" spc="-15" dirty="0">
                <a:solidFill>
                  <a:srgbClr val="585858"/>
                </a:solidFill>
                <a:latin typeface="Arial" panose="020B0604020202020204"/>
                <a:cs typeface="Arial" panose="020B0604020202020204"/>
              </a:rPr>
              <a:t>1</a:t>
            </a:r>
            <a:r>
              <a:rPr sz="1200" dirty="0">
                <a:solidFill>
                  <a:srgbClr val="585858"/>
                </a:solidFill>
                <a:latin typeface="Arial" panose="020B0604020202020204"/>
                <a:cs typeface="Arial" panose="020B0604020202020204"/>
              </a:rPr>
              <a:t>9</a:t>
            </a:r>
            <a:r>
              <a:rPr sz="1200" dirty="0">
                <a:solidFill>
                  <a:srgbClr val="585858"/>
                </a:solidFill>
                <a:latin typeface="微软雅黑" panose="020B0503020204020204" charset="-122"/>
                <a:cs typeface="微软雅黑" panose="020B0503020204020204" charset="-122"/>
              </a:rPr>
              <a:t>年 </a:t>
            </a:r>
            <a:r>
              <a:rPr sz="1200" spc="10" dirty="0">
                <a:solidFill>
                  <a:srgbClr val="585858"/>
                </a:solidFill>
                <a:latin typeface="微软雅黑" panose="020B0503020204020204" charset="-122"/>
                <a:cs typeface="微软雅黑" panose="020B0503020204020204" charset="-122"/>
              </a:rPr>
              <a:t>城镇</a:t>
            </a:r>
            <a:r>
              <a:rPr sz="1200" dirty="0">
                <a:solidFill>
                  <a:srgbClr val="585858"/>
                </a:solidFill>
                <a:latin typeface="微软雅黑" panose="020B0503020204020204" charset="-122"/>
                <a:cs typeface="微软雅黑" panose="020B0503020204020204" charset="-122"/>
              </a:rPr>
              <a:t>非</a:t>
            </a:r>
            <a:r>
              <a:rPr sz="1200" spc="10" dirty="0">
                <a:solidFill>
                  <a:srgbClr val="585858"/>
                </a:solidFill>
                <a:latin typeface="微软雅黑" panose="020B0503020204020204" charset="-122"/>
                <a:cs typeface="微软雅黑" panose="020B0503020204020204" charset="-122"/>
              </a:rPr>
              <a:t>私</a:t>
            </a:r>
            <a:r>
              <a:rPr sz="1200" dirty="0">
                <a:solidFill>
                  <a:srgbClr val="585858"/>
                </a:solidFill>
                <a:latin typeface="微软雅黑" panose="020B0503020204020204" charset="-122"/>
                <a:cs typeface="微软雅黑" panose="020B0503020204020204" charset="-122"/>
              </a:rPr>
              <a:t>营</a:t>
            </a:r>
            <a:r>
              <a:rPr sz="1200" spc="10" dirty="0">
                <a:solidFill>
                  <a:srgbClr val="585858"/>
                </a:solidFill>
                <a:latin typeface="微软雅黑" panose="020B0503020204020204" charset="-122"/>
                <a:cs typeface="微软雅黑" panose="020B0503020204020204" charset="-122"/>
              </a:rPr>
              <a:t>单</a:t>
            </a:r>
            <a:r>
              <a:rPr sz="1200" dirty="0">
                <a:solidFill>
                  <a:srgbClr val="585858"/>
                </a:solidFill>
                <a:latin typeface="微软雅黑" panose="020B0503020204020204" charset="-122"/>
                <a:cs typeface="微软雅黑" panose="020B0503020204020204" charset="-122"/>
              </a:rPr>
              <a:t>位</a:t>
            </a:r>
            <a:r>
              <a:rPr sz="1200" spc="10" dirty="0">
                <a:solidFill>
                  <a:srgbClr val="585858"/>
                </a:solidFill>
                <a:latin typeface="微软雅黑" panose="020B0503020204020204" charset="-122"/>
                <a:cs typeface="微软雅黑" panose="020B0503020204020204" charset="-122"/>
              </a:rPr>
              <a:t>员</a:t>
            </a:r>
            <a:r>
              <a:rPr sz="1200" dirty="0">
                <a:solidFill>
                  <a:srgbClr val="585858"/>
                </a:solidFill>
                <a:latin typeface="微软雅黑" panose="020B0503020204020204" charset="-122"/>
                <a:cs typeface="微软雅黑" panose="020B0503020204020204" charset="-122"/>
              </a:rPr>
              <a:t>工平</a:t>
            </a:r>
            <a:r>
              <a:rPr sz="1200" spc="10" dirty="0">
                <a:solidFill>
                  <a:srgbClr val="585858"/>
                </a:solidFill>
                <a:latin typeface="微软雅黑" panose="020B0503020204020204" charset="-122"/>
                <a:cs typeface="微软雅黑" panose="020B0503020204020204" charset="-122"/>
              </a:rPr>
              <a:t>均工</a:t>
            </a:r>
            <a:r>
              <a:rPr sz="1200" dirty="0">
                <a:solidFill>
                  <a:srgbClr val="585858"/>
                </a:solidFill>
                <a:latin typeface="微软雅黑" panose="020B0503020204020204" charset="-122"/>
                <a:cs typeface="微软雅黑" panose="020B0503020204020204" charset="-122"/>
              </a:rPr>
              <a:t>资</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统</a:t>
            </a:r>
            <a:r>
              <a:rPr sz="1200" spc="20" dirty="0">
                <a:solidFill>
                  <a:srgbClr val="585858"/>
                </a:solidFill>
                <a:latin typeface="微软雅黑" panose="020B0503020204020204" charset="-122"/>
                <a:cs typeface="微软雅黑" panose="020B0503020204020204" charset="-122"/>
              </a:rPr>
              <a:t>计</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信</a:t>
            </a:r>
            <a:r>
              <a:rPr sz="1200" dirty="0">
                <a:solidFill>
                  <a:srgbClr val="585858"/>
                </a:solidFill>
                <a:latin typeface="微软雅黑" panose="020B0503020204020204" charset="-122"/>
                <a:cs typeface="微软雅黑" panose="020B0503020204020204" charset="-122"/>
              </a:rPr>
              <a:t>息技</a:t>
            </a:r>
            <a:r>
              <a:rPr sz="1200" spc="10" dirty="0">
                <a:solidFill>
                  <a:srgbClr val="585858"/>
                </a:solidFill>
                <a:latin typeface="微软雅黑" panose="020B0503020204020204" charset="-122"/>
                <a:cs typeface="微软雅黑" panose="020B0503020204020204" charset="-122"/>
              </a:rPr>
              <a:t>术从</a:t>
            </a:r>
            <a:r>
              <a:rPr sz="1200" dirty="0">
                <a:solidFill>
                  <a:srgbClr val="585858"/>
                </a:solidFill>
                <a:latin typeface="微软雅黑" panose="020B0503020204020204" charset="-122"/>
                <a:cs typeface="微软雅黑" panose="020B0503020204020204" charset="-122"/>
              </a:rPr>
              <a:t>业</a:t>
            </a:r>
            <a:r>
              <a:rPr sz="1200" spc="10" dirty="0">
                <a:solidFill>
                  <a:srgbClr val="585858"/>
                </a:solidFill>
                <a:latin typeface="微软雅黑" panose="020B0503020204020204" charset="-122"/>
                <a:cs typeface="微软雅黑" panose="020B0503020204020204" charset="-122"/>
              </a:rPr>
              <a:t>人</a:t>
            </a:r>
            <a:r>
              <a:rPr sz="1200" dirty="0">
                <a:solidFill>
                  <a:srgbClr val="585858"/>
                </a:solidFill>
                <a:latin typeface="微软雅黑" panose="020B0503020204020204" charset="-122"/>
                <a:cs typeface="微软雅黑" panose="020B0503020204020204" charset="-122"/>
              </a:rPr>
              <a:t>员</a:t>
            </a:r>
            <a:r>
              <a:rPr sz="1200" spc="10" dirty="0">
                <a:solidFill>
                  <a:srgbClr val="585858"/>
                </a:solidFill>
                <a:latin typeface="微软雅黑" panose="020B0503020204020204" charset="-122"/>
                <a:cs typeface="微软雅黑" panose="020B0503020204020204" charset="-122"/>
              </a:rPr>
              <a:t>的</a:t>
            </a:r>
            <a:r>
              <a:rPr sz="1200" dirty="0">
                <a:solidFill>
                  <a:srgbClr val="585858"/>
                </a:solidFill>
                <a:latin typeface="微软雅黑" panose="020B0503020204020204" charset="-122"/>
                <a:cs typeface="微软雅黑" panose="020B0503020204020204" charset="-122"/>
              </a:rPr>
              <a:t>工</a:t>
            </a:r>
            <a:r>
              <a:rPr sz="1200" spc="10" dirty="0">
                <a:solidFill>
                  <a:srgbClr val="585858"/>
                </a:solidFill>
                <a:latin typeface="微软雅黑" panose="020B0503020204020204" charset="-122"/>
                <a:cs typeface="微软雅黑" panose="020B0503020204020204" charset="-122"/>
              </a:rPr>
              <a:t>资</a:t>
            </a:r>
            <a:r>
              <a:rPr sz="1200" dirty="0">
                <a:solidFill>
                  <a:srgbClr val="585858"/>
                </a:solidFill>
                <a:latin typeface="微软雅黑" panose="020B0503020204020204" charset="-122"/>
                <a:cs typeface="微软雅黑" panose="020B0503020204020204" charset="-122"/>
              </a:rPr>
              <a:t>连续</a:t>
            </a:r>
            <a:r>
              <a:rPr sz="1200" spc="10" dirty="0">
                <a:solidFill>
                  <a:srgbClr val="585858"/>
                </a:solidFill>
                <a:latin typeface="微软雅黑" panose="020B0503020204020204" charset="-122"/>
                <a:cs typeface="微软雅黑" panose="020B0503020204020204" charset="-122"/>
              </a:rPr>
              <a:t>两年</a:t>
            </a:r>
            <a:r>
              <a:rPr sz="1200" dirty="0">
                <a:solidFill>
                  <a:srgbClr val="585858"/>
                </a:solidFill>
                <a:latin typeface="微软雅黑" panose="020B0503020204020204" charset="-122"/>
                <a:cs typeface="微软雅黑" panose="020B0503020204020204" charset="-122"/>
              </a:rPr>
              <a:t>位</a:t>
            </a:r>
            <a:r>
              <a:rPr sz="1200" spc="10" dirty="0">
                <a:solidFill>
                  <a:srgbClr val="585858"/>
                </a:solidFill>
                <a:latin typeface="微软雅黑" panose="020B0503020204020204" charset="-122"/>
                <a:cs typeface="微软雅黑" panose="020B0503020204020204" charset="-122"/>
              </a:rPr>
              <a:t>列</a:t>
            </a:r>
            <a:r>
              <a:rPr sz="1200" dirty="0">
                <a:solidFill>
                  <a:srgbClr val="585858"/>
                </a:solidFill>
                <a:latin typeface="微软雅黑" panose="020B0503020204020204" charset="-122"/>
                <a:cs typeface="微软雅黑" panose="020B0503020204020204" charset="-122"/>
              </a:rPr>
              <a:t>统</a:t>
            </a:r>
            <a:r>
              <a:rPr sz="1200" spc="10" dirty="0">
                <a:solidFill>
                  <a:srgbClr val="585858"/>
                </a:solidFill>
                <a:latin typeface="微软雅黑" panose="020B0503020204020204" charset="-122"/>
                <a:cs typeface="微软雅黑" panose="020B0503020204020204" charset="-122"/>
              </a:rPr>
              <a:t>计</a:t>
            </a:r>
            <a:r>
              <a:rPr sz="1200" dirty="0">
                <a:solidFill>
                  <a:srgbClr val="585858"/>
                </a:solidFill>
                <a:latin typeface="微软雅黑" panose="020B0503020204020204" charset="-122"/>
                <a:cs typeface="微软雅黑" panose="020B0503020204020204" charset="-122"/>
              </a:rPr>
              <a:t>局</a:t>
            </a:r>
            <a:r>
              <a:rPr sz="1200" spc="10" dirty="0">
                <a:solidFill>
                  <a:srgbClr val="585858"/>
                </a:solidFill>
                <a:latin typeface="微软雅黑" panose="020B0503020204020204" charset="-122"/>
                <a:cs typeface="微软雅黑" panose="020B0503020204020204" charset="-122"/>
              </a:rPr>
              <a:t>划</a:t>
            </a:r>
            <a:r>
              <a:rPr sz="1200" dirty="0">
                <a:solidFill>
                  <a:srgbClr val="585858"/>
                </a:solidFill>
                <a:latin typeface="微软雅黑" panose="020B0503020204020204" charset="-122"/>
                <a:cs typeface="微软雅黑" panose="020B0503020204020204" charset="-122"/>
              </a:rPr>
              <a:t>分</a:t>
            </a:r>
            <a:r>
              <a:rPr sz="1200" spc="15" dirty="0">
                <a:solidFill>
                  <a:srgbClr val="585858"/>
                </a:solidFill>
                <a:latin typeface="微软雅黑" panose="020B0503020204020204" charset="-122"/>
                <a:cs typeface="微软雅黑" panose="020B0503020204020204" charset="-122"/>
              </a:rPr>
              <a:t>的</a:t>
            </a:r>
            <a:r>
              <a:rPr sz="1200" spc="-15" dirty="0">
                <a:solidFill>
                  <a:srgbClr val="585858"/>
                </a:solidFill>
                <a:latin typeface="Arial" panose="020B0604020202020204"/>
                <a:cs typeface="Arial" panose="020B0604020202020204"/>
              </a:rPr>
              <a:t>1</a:t>
            </a:r>
            <a:r>
              <a:rPr sz="1200" spc="-5" dirty="0">
                <a:solidFill>
                  <a:srgbClr val="585858"/>
                </a:solidFill>
                <a:latin typeface="Arial" panose="020B0604020202020204"/>
                <a:cs typeface="Arial" panose="020B0604020202020204"/>
              </a:rPr>
              <a:t>9</a:t>
            </a:r>
            <a:r>
              <a:rPr sz="1200" spc="10" dirty="0">
                <a:solidFill>
                  <a:srgbClr val="585858"/>
                </a:solidFill>
                <a:latin typeface="微软雅黑" panose="020B0503020204020204" charset="-122"/>
                <a:cs typeface="微软雅黑" panose="020B0503020204020204" charset="-122"/>
              </a:rPr>
              <a:t>个大</a:t>
            </a:r>
            <a:r>
              <a:rPr sz="1200" dirty="0">
                <a:solidFill>
                  <a:srgbClr val="585858"/>
                </a:solidFill>
                <a:latin typeface="微软雅黑" panose="020B0503020204020204" charset="-122"/>
                <a:cs typeface="微软雅黑" panose="020B0503020204020204" charset="-122"/>
              </a:rPr>
              <a:t>类</a:t>
            </a:r>
            <a:r>
              <a:rPr sz="1200" spc="15" dirty="0">
                <a:solidFill>
                  <a:srgbClr val="585858"/>
                </a:solidFill>
                <a:latin typeface="微软雅黑" panose="020B0503020204020204" charset="-122"/>
                <a:cs typeface="微软雅黑" panose="020B0503020204020204" charset="-122"/>
              </a:rPr>
              <a:t>行</a:t>
            </a:r>
            <a:r>
              <a:rPr sz="1200" dirty="0">
                <a:solidFill>
                  <a:srgbClr val="585858"/>
                </a:solidFill>
                <a:latin typeface="微软雅黑" panose="020B0503020204020204" charset="-122"/>
                <a:cs typeface="微软雅黑" panose="020B0503020204020204" charset="-122"/>
              </a:rPr>
              <a:t>业</a:t>
            </a:r>
            <a:r>
              <a:rPr sz="1200" spc="15" dirty="0">
                <a:solidFill>
                  <a:srgbClr val="585858"/>
                </a:solidFill>
                <a:latin typeface="微软雅黑" panose="020B0503020204020204" charset="-122"/>
                <a:cs typeface="微软雅黑" panose="020B0503020204020204" charset="-122"/>
              </a:rPr>
              <a:t>之</a:t>
            </a:r>
            <a:r>
              <a:rPr sz="1200" spc="-10" dirty="0">
                <a:solidFill>
                  <a:srgbClr val="585858"/>
                </a:solidFill>
                <a:latin typeface="微软雅黑" panose="020B0503020204020204" charset="-122"/>
                <a:cs typeface="微软雅黑" panose="020B0503020204020204" charset="-122"/>
              </a:rPr>
              <a:t>首</a:t>
            </a:r>
            <a:r>
              <a:rPr sz="1200" spc="10" dirty="0">
                <a:solidFill>
                  <a:srgbClr val="585858"/>
                </a:solidFill>
                <a:latin typeface="微软雅黑" panose="020B0503020204020204" charset="-122"/>
                <a:cs typeface="微软雅黑" panose="020B0503020204020204" charset="-122"/>
              </a:rPr>
              <a:t>，</a:t>
            </a:r>
            <a:r>
              <a:rPr sz="1200" dirty="0">
                <a:solidFill>
                  <a:srgbClr val="585858"/>
                </a:solidFill>
                <a:latin typeface="微软雅黑" panose="020B0503020204020204" charset="-122"/>
                <a:cs typeface="微软雅黑" panose="020B0503020204020204" charset="-122"/>
              </a:rPr>
              <a:t>超</a:t>
            </a:r>
            <a:r>
              <a:rPr sz="1200" spc="10" dirty="0">
                <a:solidFill>
                  <a:srgbClr val="585858"/>
                </a:solidFill>
                <a:latin typeface="微软雅黑" panose="020B0503020204020204" charset="-122"/>
                <a:cs typeface="微软雅黑" panose="020B0503020204020204" charset="-122"/>
              </a:rPr>
              <a:t>过年</a:t>
            </a:r>
            <a:r>
              <a:rPr sz="1200" dirty="0">
                <a:solidFill>
                  <a:srgbClr val="585858"/>
                </a:solidFill>
                <a:latin typeface="微软雅黑" panose="020B0503020204020204" charset="-122"/>
                <a:cs typeface="微软雅黑" panose="020B0503020204020204" charset="-122"/>
              </a:rPr>
              <a:t>均  </a:t>
            </a:r>
            <a:r>
              <a:rPr sz="1200" spc="5" dirty="0">
                <a:solidFill>
                  <a:srgbClr val="585858"/>
                </a:solidFill>
                <a:latin typeface="Arial" panose="020B0604020202020204"/>
                <a:cs typeface="Arial" panose="020B0604020202020204"/>
              </a:rPr>
              <a:t>16</a:t>
            </a:r>
            <a:r>
              <a:rPr sz="1200" spc="20" dirty="0">
                <a:solidFill>
                  <a:srgbClr val="585858"/>
                </a:solidFill>
                <a:latin typeface="微软雅黑" panose="020B0503020204020204" charset="-122"/>
                <a:cs typeface="微软雅黑" panose="020B0503020204020204" charset="-122"/>
              </a:rPr>
              <a:t>万元</a:t>
            </a:r>
            <a:r>
              <a:rPr sz="1200" dirty="0">
                <a:solidFill>
                  <a:srgbClr val="585858"/>
                </a:solidFill>
                <a:latin typeface="微软雅黑" panose="020B0503020204020204" charset="-122"/>
                <a:cs typeface="微软雅黑" panose="020B0503020204020204" charset="-122"/>
              </a:rPr>
              <a:t>，</a:t>
            </a:r>
            <a:r>
              <a:rPr sz="1200" dirty="0">
                <a:solidFill>
                  <a:srgbClr val="585858"/>
                </a:solidFill>
                <a:latin typeface="Arial" panose="020B0604020202020204"/>
                <a:cs typeface="Arial" panose="020B0604020202020204"/>
              </a:rPr>
              <a:t>2019</a:t>
            </a:r>
            <a:r>
              <a:rPr sz="1200" spc="20" dirty="0">
                <a:solidFill>
                  <a:srgbClr val="585858"/>
                </a:solidFill>
                <a:latin typeface="微软雅黑" panose="020B0503020204020204" charset="-122"/>
                <a:cs typeface="微软雅黑" panose="020B0503020204020204" charset="-122"/>
              </a:rPr>
              <a:t>年增</a:t>
            </a:r>
            <a:r>
              <a:rPr sz="1200" spc="10" dirty="0">
                <a:solidFill>
                  <a:srgbClr val="585858"/>
                </a:solidFill>
                <a:latin typeface="微软雅黑" panose="020B0503020204020204" charset="-122"/>
                <a:cs typeface="微软雅黑" panose="020B0503020204020204" charset="-122"/>
              </a:rPr>
              <a:t>速</a:t>
            </a:r>
            <a:r>
              <a:rPr sz="1200" spc="25" dirty="0">
                <a:solidFill>
                  <a:srgbClr val="585858"/>
                </a:solidFill>
                <a:latin typeface="微软雅黑" panose="020B0503020204020204" charset="-122"/>
                <a:cs typeface="微软雅黑" panose="020B0503020204020204" charset="-122"/>
              </a:rPr>
              <a:t>为</a:t>
            </a:r>
            <a:r>
              <a:rPr sz="1200" spc="5" dirty="0">
                <a:solidFill>
                  <a:srgbClr val="585858"/>
                </a:solidFill>
                <a:latin typeface="Arial" panose="020B0604020202020204"/>
                <a:cs typeface="Arial" panose="020B0604020202020204"/>
              </a:rPr>
              <a:t>9.3%</a:t>
            </a:r>
            <a:r>
              <a:rPr sz="1200" spc="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也</a:t>
            </a:r>
            <a:r>
              <a:rPr sz="1200" spc="20" dirty="0">
                <a:solidFill>
                  <a:srgbClr val="585858"/>
                </a:solidFill>
                <a:latin typeface="微软雅黑" panose="020B0503020204020204" charset="-122"/>
                <a:cs typeface="微软雅黑" panose="020B0503020204020204" charset="-122"/>
              </a:rPr>
              <a:t>位于各</a:t>
            </a:r>
            <a:r>
              <a:rPr sz="1200" spc="10" dirty="0">
                <a:solidFill>
                  <a:srgbClr val="585858"/>
                </a:solidFill>
                <a:latin typeface="微软雅黑" panose="020B0503020204020204" charset="-122"/>
                <a:cs typeface="微软雅黑" panose="020B0503020204020204" charset="-122"/>
              </a:rPr>
              <a:t>行</a:t>
            </a:r>
            <a:r>
              <a:rPr sz="1200" spc="20" dirty="0">
                <a:solidFill>
                  <a:srgbClr val="585858"/>
                </a:solidFill>
                <a:latin typeface="微软雅黑" panose="020B0503020204020204" charset="-122"/>
                <a:cs typeface="微软雅黑" panose="020B0503020204020204" charset="-122"/>
              </a:rPr>
              <a:t>业中的较高水</a:t>
            </a:r>
            <a:r>
              <a:rPr sz="1200" spc="40" dirty="0">
                <a:solidFill>
                  <a:srgbClr val="585858"/>
                </a:solidFill>
                <a:latin typeface="微软雅黑" panose="020B0503020204020204" charset="-122"/>
                <a:cs typeface="微软雅黑" panose="020B0503020204020204" charset="-122"/>
              </a:rPr>
              <a:t>平</a:t>
            </a:r>
            <a:r>
              <a:rPr sz="1200" spc="2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这一</a:t>
            </a:r>
            <a:r>
              <a:rPr sz="1200" spc="20" dirty="0">
                <a:solidFill>
                  <a:srgbClr val="585858"/>
                </a:solidFill>
                <a:latin typeface="微软雅黑" panose="020B0503020204020204" charset="-122"/>
                <a:cs typeface="微软雅黑" panose="020B0503020204020204" charset="-122"/>
              </a:rPr>
              <a:t>方面反映</a:t>
            </a:r>
            <a:r>
              <a:rPr sz="1200" spc="30" dirty="0">
                <a:solidFill>
                  <a:srgbClr val="585858"/>
                </a:solidFill>
                <a:latin typeface="微软雅黑" panose="020B0503020204020204" charset="-122"/>
                <a:cs typeface="微软雅黑" panose="020B0503020204020204" charset="-122"/>
              </a:rPr>
              <a:t>出</a:t>
            </a:r>
            <a:r>
              <a:rPr sz="1200" spc="10" dirty="0">
                <a:solidFill>
                  <a:srgbClr val="585858"/>
                </a:solidFill>
                <a:latin typeface="Arial" panose="020B0604020202020204"/>
                <a:cs typeface="Arial" panose="020B0604020202020204"/>
              </a:rPr>
              <a:t>IT</a:t>
            </a:r>
            <a:r>
              <a:rPr sz="1200" spc="20" dirty="0">
                <a:solidFill>
                  <a:srgbClr val="585858"/>
                </a:solidFill>
                <a:latin typeface="微软雅黑" panose="020B0503020204020204" charset="-122"/>
                <a:cs typeface="微软雅黑" panose="020B0503020204020204" charset="-122"/>
              </a:rPr>
              <a:t>产业的</a:t>
            </a:r>
            <a:r>
              <a:rPr sz="1200" spc="10" dirty="0">
                <a:solidFill>
                  <a:srgbClr val="585858"/>
                </a:solidFill>
                <a:latin typeface="微软雅黑" panose="020B0503020204020204" charset="-122"/>
                <a:cs typeface="微软雅黑" panose="020B0503020204020204" charset="-122"/>
              </a:rPr>
              <a:t>价</a:t>
            </a:r>
            <a:r>
              <a:rPr sz="1200" spc="20" dirty="0">
                <a:solidFill>
                  <a:srgbClr val="585858"/>
                </a:solidFill>
                <a:latin typeface="微软雅黑" panose="020B0503020204020204" charset="-122"/>
                <a:cs typeface="微软雅黑" panose="020B0503020204020204" charset="-122"/>
              </a:rPr>
              <a:t>值得到了市场的</a:t>
            </a:r>
            <a:r>
              <a:rPr sz="1200" spc="10" dirty="0">
                <a:solidFill>
                  <a:srgbClr val="585858"/>
                </a:solidFill>
                <a:latin typeface="微软雅黑" panose="020B0503020204020204" charset="-122"/>
                <a:cs typeface="微软雅黑" panose="020B0503020204020204" charset="-122"/>
              </a:rPr>
              <a:t>充</a:t>
            </a:r>
            <a:r>
              <a:rPr sz="1200" spc="20" dirty="0">
                <a:solidFill>
                  <a:srgbClr val="585858"/>
                </a:solidFill>
                <a:latin typeface="微软雅黑" panose="020B0503020204020204" charset="-122"/>
                <a:cs typeface="微软雅黑" panose="020B0503020204020204" charset="-122"/>
              </a:rPr>
              <a:t>分</a:t>
            </a:r>
            <a:r>
              <a:rPr sz="1200" spc="10" dirty="0">
                <a:solidFill>
                  <a:srgbClr val="585858"/>
                </a:solidFill>
                <a:latin typeface="微软雅黑" panose="020B0503020204020204" charset="-122"/>
                <a:cs typeface="微软雅黑" panose="020B0503020204020204" charset="-122"/>
              </a:rPr>
              <a:t>认</a:t>
            </a:r>
            <a:r>
              <a:rPr sz="1200" spc="40" dirty="0">
                <a:solidFill>
                  <a:srgbClr val="585858"/>
                </a:solidFill>
                <a:latin typeface="微软雅黑" panose="020B0503020204020204" charset="-122"/>
                <a:cs typeface="微软雅黑" panose="020B0503020204020204" charset="-122"/>
              </a:rPr>
              <a:t>可</a:t>
            </a:r>
            <a:r>
              <a:rPr sz="1200" spc="20" dirty="0">
                <a:solidFill>
                  <a:srgbClr val="585858"/>
                </a:solidFill>
                <a:latin typeface="微软雅黑" panose="020B0503020204020204" charset="-122"/>
                <a:cs typeface="微软雅黑" panose="020B0503020204020204" charset="-122"/>
              </a:rPr>
              <a:t>，</a:t>
            </a:r>
            <a:r>
              <a:rPr sz="1200" spc="35" dirty="0">
                <a:solidFill>
                  <a:srgbClr val="585858"/>
                </a:solidFill>
                <a:latin typeface="微软雅黑" panose="020B0503020204020204" charset="-122"/>
                <a:cs typeface="微软雅黑" panose="020B0503020204020204" charset="-122"/>
              </a:rPr>
              <a:t>同时 </a:t>
            </a:r>
            <a:r>
              <a:rPr sz="1200" spc="10" dirty="0">
                <a:solidFill>
                  <a:srgbClr val="585858"/>
                </a:solidFill>
                <a:latin typeface="微软雅黑" panose="020B0503020204020204" charset="-122"/>
                <a:cs typeface="微软雅黑" panose="020B0503020204020204" charset="-122"/>
              </a:rPr>
              <a:t>也折射出</a:t>
            </a:r>
            <a:r>
              <a:rPr sz="1200" dirty="0">
                <a:solidFill>
                  <a:srgbClr val="585858"/>
                </a:solidFill>
                <a:latin typeface="微软雅黑" panose="020B0503020204020204" charset="-122"/>
                <a:cs typeface="微软雅黑" panose="020B0503020204020204" charset="-122"/>
              </a:rPr>
              <a:t>这</a:t>
            </a:r>
            <a:r>
              <a:rPr sz="1200" spc="10" dirty="0">
                <a:solidFill>
                  <a:srgbClr val="585858"/>
                </a:solidFill>
                <a:latin typeface="微软雅黑" panose="020B0503020204020204" charset="-122"/>
                <a:cs typeface="微软雅黑" panose="020B0503020204020204" charset="-122"/>
              </a:rPr>
              <a:t>一领域</a:t>
            </a:r>
            <a:r>
              <a:rPr sz="1200" dirty="0">
                <a:solidFill>
                  <a:srgbClr val="585858"/>
                </a:solidFill>
                <a:latin typeface="微软雅黑" panose="020B0503020204020204" charset="-122"/>
                <a:cs typeface="微软雅黑" panose="020B0503020204020204" charset="-122"/>
              </a:rPr>
              <a:t>的劳</a:t>
            </a:r>
            <a:r>
              <a:rPr sz="1200" spc="10" dirty="0">
                <a:solidFill>
                  <a:srgbClr val="585858"/>
                </a:solidFill>
                <a:latin typeface="微软雅黑" panose="020B0503020204020204" charset="-122"/>
                <a:cs typeface="微软雅黑" panose="020B0503020204020204" charset="-122"/>
              </a:rPr>
              <a:t>动力市</a:t>
            </a:r>
            <a:r>
              <a:rPr sz="1200" spc="25" dirty="0">
                <a:solidFill>
                  <a:srgbClr val="585858"/>
                </a:solidFill>
                <a:latin typeface="微软雅黑" panose="020B0503020204020204" charset="-122"/>
                <a:cs typeface="微软雅黑" panose="020B0503020204020204" charset="-122"/>
              </a:rPr>
              <a:t>场</a:t>
            </a:r>
            <a:r>
              <a:rPr sz="1200"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尤其是</a:t>
            </a:r>
            <a:r>
              <a:rPr sz="1200" dirty="0">
                <a:solidFill>
                  <a:srgbClr val="585858"/>
                </a:solidFill>
                <a:latin typeface="微软雅黑" panose="020B0503020204020204" charset="-122"/>
                <a:cs typeface="微软雅黑" panose="020B0503020204020204" charset="-122"/>
              </a:rPr>
              <a:t>高素</a:t>
            </a:r>
            <a:r>
              <a:rPr sz="1200" spc="10" dirty="0">
                <a:solidFill>
                  <a:srgbClr val="585858"/>
                </a:solidFill>
                <a:latin typeface="微软雅黑" panose="020B0503020204020204" charset="-122"/>
                <a:cs typeface="微软雅黑" panose="020B0503020204020204" charset="-122"/>
              </a:rPr>
              <a:t>质人才供</a:t>
            </a:r>
            <a:r>
              <a:rPr sz="1200" dirty="0">
                <a:solidFill>
                  <a:srgbClr val="585858"/>
                </a:solidFill>
                <a:latin typeface="微软雅黑" panose="020B0503020204020204" charset="-122"/>
                <a:cs typeface="微软雅黑" panose="020B0503020204020204" charset="-122"/>
              </a:rPr>
              <a:t>不</a:t>
            </a:r>
            <a:r>
              <a:rPr sz="1200" spc="10" dirty="0">
                <a:solidFill>
                  <a:srgbClr val="585858"/>
                </a:solidFill>
                <a:latin typeface="微软雅黑" panose="020B0503020204020204" charset="-122"/>
                <a:cs typeface="微软雅黑" panose="020B0503020204020204" charset="-122"/>
              </a:rPr>
              <a:t>应求的</a:t>
            </a:r>
            <a:r>
              <a:rPr sz="1200" dirty="0">
                <a:solidFill>
                  <a:srgbClr val="585858"/>
                </a:solidFill>
                <a:latin typeface="微软雅黑" panose="020B0503020204020204" charset="-122"/>
                <a:cs typeface="微软雅黑" panose="020B0503020204020204" charset="-122"/>
              </a:rPr>
              <a:t>现</a:t>
            </a:r>
            <a:r>
              <a:rPr sz="1200" spc="15" dirty="0">
                <a:solidFill>
                  <a:srgbClr val="585858"/>
                </a:solidFill>
                <a:latin typeface="微软雅黑" panose="020B0503020204020204" charset="-122"/>
                <a:cs typeface="微软雅黑" panose="020B0503020204020204" charset="-122"/>
              </a:rPr>
              <a:t>状</a:t>
            </a:r>
            <a:r>
              <a:rPr sz="1200" spc="10" dirty="0">
                <a:solidFill>
                  <a:srgbClr val="585858"/>
                </a:solidFill>
                <a:latin typeface="微软雅黑" panose="020B0503020204020204" charset="-122"/>
                <a:cs typeface="微软雅黑" panose="020B0503020204020204" charset="-122"/>
              </a:rPr>
              <a:t>。</a:t>
            </a:r>
            <a:r>
              <a:rPr sz="1200" spc="10" dirty="0">
                <a:solidFill>
                  <a:srgbClr val="FF0000"/>
                </a:solidFill>
                <a:latin typeface="微软雅黑" panose="020B0503020204020204" charset="-122"/>
                <a:cs typeface="微软雅黑" panose="020B0503020204020204" charset="-122"/>
              </a:rPr>
              <a:t>从用人</a:t>
            </a:r>
            <a:r>
              <a:rPr sz="1200" dirty="0">
                <a:solidFill>
                  <a:srgbClr val="FF0000"/>
                </a:solidFill>
                <a:latin typeface="微软雅黑" panose="020B0503020204020204" charset="-122"/>
                <a:cs typeface="微软雅黑" panose="020B0503020204020204" charset="-122"/>
              </a:rPr>
              <a:t>单</a:t>
            </a:r>
            <a:r>
              <a:rPr sz="1200" spc="10" dirty="0">
                <a:solidFill>
                  <a:srgbClr val="FF0000"/>
                </a:solidFill>
                <a:latin typeface="微软雅黑" panose="020B0503020204020204" charset="-122"/>
                <a:cs typeface="微软雅黑" panose="020B0503020204020204" charset="-122"/>
              </a:rPr>
              <a:t>位的角</a:t>
            </a:r>
            <a:r>
              <a:rPr sz="1200" dirty="0">
                <a:solidFill>
                  <a:srgbClr val="FF0000"/>
                </a:solidFill>
                <a:latin typeface="微软雅黑" panose="020B0503020204020204" charset="-122"/>
                <a:cs typeface="微软雅黑" panose="020B0503020204020204" charset="-122"/>
              </a:rPr>
              <a:t>度上</a:t>
            </a:r>
            <a:r>
              <a:rPr sz="1200" spc="15" dirty="0">
                <a:solidFill>
                  <a:srgbClr val="FF0000"/>
                </a:solidFill>
                <a:latin typeface="微软雅黑" panose="020B0503020204020204" charset="-122"/>
                <a:cs typeface="微软雅黑" panose="020B0503020204020204" charset="-122"/>
              </a:rPr>
              <a:t>看</a:t>
            </a:r>
            <a:r>
              <a:rPr sz="1200" spc="15" dirty="0">
                <a:solidFill>
                  <a:srgbClr val="585858"/>
                </a:solidFill>
                <a:latin typeface="微软雅黑" panose="020B0503020204020204" charset="-122"/>
                <a:cs typeface="微软雅黑" panose="020B0503020204020204" charset="-122"/>
              </a:rPr>
              <a:t>，</a:t>
            </a:r>
            <a:r>
              <a:rPr sz="1200" spc="10" dirty="0">
                <a:solidFill>
                  <a:srgbClr val="585858"/>
                </a:solidFill>
                <a:latin typeface="微软雅黑" panose="020B0503020204020204" charset="-122"/>
                <a:cs typeface="微软雅黑" panose="020B0503020204020204" charset="-122"/>
              </a:rPr>
              <a:t>在无</a:t>
            </a:r>
            <a:r>
              <a:rPr sz="1200" dirty="0">
                <a:solidFill>
                  <a:srgbClr val="585858"/>
                </a:solidFill>
                <a:latin typeface="微软雅黑" panose="020B0503020204020204" charset="-122"/>
                <a:cs typeface="微软雅黑" panose="020B0503020204020204" charset="-122"/>
              </a:rPr>
              <a:t>法</a:t>
            </a:r>
            <a:r>
              <a:rPr sz="1200" spc="10" dirty="0">
                <a:solidFill>
                  <a:srgbClr val="585858"/>
                </a:solidFill>
                <a:latin typeface="微软雅黑" panose="020B0503020204020204" charset="-122"/>
                <a:cs typeface="微软雅黑" panose="020B0503020204020204" charset="-122"/>
              </a:rPr>
              <a:t>急速</a:t>
            </a:r>
            <a:r>
              <a:rPr sz="1200" dirty="0">
                <a:solidFill>
                  <a:srgbClr val="585858"/>
                </a:solidFill>
                <a:latin typeface="微软雅黑" panose="020B0503020204020204" charset="-122"/>
                <a:cs typeface="微软雅黑" panose="020B0503020204020204" charset="-122"/>
              </a:rPr>
              <a:t>改</a:t>
            </a:r>
            <a:r>
              <a:rPr sz="1200" spc="10" dirty="0">
                <a:solidFill>
                  <a:srgbClr val="585858"/>
                </a:solidFill>
                <a:latin typeface="微软雅黑" panose="020B0503020204020204" charset="-122"/>
                <a:cs typeface="微软雅黑" panose="020B0503020204020204" charset="-122"/>
              </a:rPr>
              <a:t>变</a:t>
            </a:r>
            <a:r>
              <a:rPr sz="1200" dirty="0">
                <a:solidFill>
                  <a:srgbClr val="585858"/>
                </a:solidFill>
                <a:latin typeface="微软雅黑" panose="020B0503020204020204" charset="-122"/>
                <a:cs typeface="微软雅黑" panose="020B0503020204020204" charset="-122"/>
              </a:rPr>
              <a:t>人</a:t>
            </a:r>
            <a:r>
              <a:rPr sz="1200" spc="20" dirty="0">
                <a:solidFill>
                  <a:srgbClr val="585858"/>
                </a:solidFill>
                <a:latin typeface="微软雅黑" panose="020B0503020204020204" charset="-122"/>
                <a:cs typeface="微软雅黑" panose="020B0503020204020204" charset="-122"/>
              </a:rPr>
              <a:t>才市</a:t>
            </a:r>
            <a:r>
              <a:rPr sz="1200" dirty="0">
                <a:solidFill>
                  <a:srgbClr val="585858"/>
                </a:solidFill>
                <a:latin typeface="微软雅黑" panose="020B0503020204020204" charset="-122"/>
                <a:cs typeface="微软雅黑" panose="020B0503020204020204" charset="-122"/>
              </a:rPr>
              <a:t>场 现状和</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人员素质的前提</a:t>
            </a:r>
            <a:r>
              <a:rPr sz="1200" spc="-15" dirty="0">
                <a:solidFill>
                  <a:srgbClr val="585858"/>
                </a:solidFill>
                <a:latin typeface="微软雅黑" panose="020B0503020204020204" charset="-122"/>
                <a:cs typeface="微软雅黑" panose="020B0503020204020204" charset="-122"/>
              </a:rPr>
              <a:t>下</a:t>
            </a:r>
            <a:r>
              <a:rPr sz="1200" dirty="0">
                <a:solidFill>
                  <a:srgbClr val="585858"/>
                </a:solidFill>
                <a:latin typeface="微软雅黑" panose="020B0503020204020204" charset="-122"/>
                <a:cs typeface="微软雅黑" panose="020B0503020204020204" charset="-122"/>
              </a:rPr>
              <a:t>，唯有通过内生途径提高</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部门的运行效率和工作质量，才能塑造企业的</a:t>
            </a:r>
            <a:r>
              <a:rPr sz="1200" spc="5" dirty="0">
                <a:solidFill>
                  <a:srgbClr val="585858"/>
                </a:solidFill>
                <a:latin typeface="Arial" panose="020B0604020202020204"/>
                <a:cs typeface="Arial" panose="020B0604020202020204"/>
              </a:rPr>
              <a:t>IT</a:t>
            </a:r>
            <a:r>
              <a:rPr sz="1200" dirty="0">
                <a:solidFill>
                  <a:srgbClr val="585858"/>
                </a:solidFill>
                <a:latin typeface="微软雅黑" panose="020B0503020204020204" charset="-122"/>
                <a:cs typeface="微软雅黑" panose="020B0503020204020204" charset="-122"/>
              </a:rPr>
              <a:t>竞争优势。</a:t>
            </a:r>
            <a:endParaRPr sz="1200">
              <a:latin typeface="微软雅黑" panose="020B0503020204020204" charset="-122"/>
              <a:cs typeface="微软雅黑" panose="020B0503020204020204" charset="-122"/>
            </a:endParaRPr>
          </a:p>
          <a:p>
            <a:pPr algn="ctr">
              <a:lnSpc>
                <a:spcPct val="100000"/>
              </a:lnSpc>
              <a:spcBef>
                <a:spcPts val="855"/>
              </a:spcBef>
            </a:pPr>
            <a:r>
              <a:rPr sz="1400" b="1" spc="-5" dirty="0">
                <a:solidFill>
                  <a:srgbClr val="404040"/>
                </a:solidFill>
                <a:latin typeface="微软雅黑" panose="020B0503020204020204" charset="-122"/>
                <a:cs typeface="微软雅黑" panose="020B0503020204020204" charset="-122"/>
              </a:rPr>
              <a:t>2019</a:t>
            </a:r>
            <a:r>
              <a:rPr sz="1400" b="1" dirty="0">
                <a:solidFill>
                  <a:srgbClr val="404040"/>
                </a:solidFill>
                <a:latin typeface="微软雅黑" panose="020B0503020204020204" charset="-122"/>
                <a:cs typeface="微软雅黑" panose="020B0503020204020204" charset="-122"/>
              </a:rPr>
              <a:t>年信息技术行业平均</a:t>
            </a:r>
            <a:r>
              <a:rPr sz="1400" b="1" spc="-15" dirty="0">
                <a:solidFill>
                  <a:srgbClr val="404040"/>
                </a:solidFill>
                <a:latin typeface="微软雅黑" panose="020B0503020204020204" charset="-122"/>
                <a:cs typeface="微软雅黑" panose="020B0503020204020204" charset="-122"/>
              </a:rPr>
              <a:t>年</a:t>
            </a:r>
            <a:r>
              <a:rPr sz="1400" b="1" dirty="0">
                <a:solidFill>
                  <a:srgbClr val="404040"/>
                </a:solidFill>
                <a:latin typeface="微软雅黑" panose="020B0503020204020204" charset="-122"/>
                <a:cs typeface="微软雅黑" panose="020B0503020204020204" charset="-122"/>
              </a:rPr>
              <a:t>工资</a:t>
            </a:r>
            <a:r>
              <a:rPr sz="1400" b="1" spc="-15" dirty="0">
                <a:solidFill>
                  <a:srgbClr val="404040"/>
                </a:solidFill>
                <a:latin typeface="微软雅黑" panose="020B0503020204020204" charset="-122"/>
                <a:cs typeface="微软雅黑" panose="020B0503020204020204" charset="-122"/>
              </a:rPr>
              <a:t>位</a:t>
            </a:r>
            <a:r>
              <a:rPr sz="1400" b="1" dirty="0">
                <a:solidFill>
                  <a:srgbClr val="404040"/>
                </a:solidFill>
                <a:latin typeface="微软雅黑" panose="020B0503020204020204" charset="-122"/>
                <a:cs typeface="微软雅黑" panose="020B0503020204020204" charset="-122"/>
              </a:rPr>
              <a:t>列我</a:t>
            </a:r>
            <a:r>
              <a:rPr sz="1400" b="1" spc="-15" dirty="0">
                <a:solidFill>
                  <a:srgbClr val="404040"/>
                </a:solidFill>
                <a:latin typeface="微软雅黑" panose="020B0503020204020204" charset="-122"/>
                <a:cs typeface="微软雅黑" panose="020B0503020204020204" charset="-122"/>
              </a:rPr>
              <a:t>国</a:t>
            </a:r>
            <a:r>
              <a:rPr sz="1400" b="1" dirty="0">
                <a:solidFill>
                  <a:srgbClr val="404040"/>
                </a:solidFill>
                <a:latin typeface="微软雅黑" panose="020B0503020204020204" charset="-122"/>
                <a:cs typeface="微软雅黑" panose="020B0503020204020204" charset="-122"/>
              </a:rPr>
              <a:t>首位</a:t>
            </a:r>
            <a:r>
              <a:rPr sz="1400" b="1" spc="-15" dirty="0">
                <a:solidFill>
                  <a:srgbClr val="404040"/>
                </a:solidFill>
                <a:latin typeface="微软雅黑" panose="020B0503020204020204" charset="-122"/>
                <a:cs typeface="微软雅黑" panose="020B0503020204020204" charset="-122"/>
              </a:rPr>
              <a:t>并</a:t>
            </a:r>
            <a:r>
              <a:rPr sz="1400" b="1" dirty="0">
                <a:solidFill>
                  <a:srgbClr val="404040"/>
                </a:solidFill>
                <a:latin typeface="微软雅黑" panose="020B0503020204020204" charset="-122"/>
                <a:cs typeface="微软雅黑" panose="020B0503020204020204" charset="-122"/>
              </a:rPr>
              <a:t>保持</a:t>
            </a:r>
            <a:r>
              <a:rPr sz="1400" b="1" spc="-15" dirty="0">
                <a:solidFill>
                  <a:srgbClr val="404040"/>
                </a:solidFill>
                <a:latin typeface="微软雅黑" panose="020B0503020204020204" charset="-122"/>
                <a:cs typeface="微软雅黑" panose="020B0503020204020204" charset="-122"/>
              </a:rPr>
              <a:t>较</a:t>
            </a:r>
            <a:r>
              <a:rPr sz="1400" b="1" dirty="0">
                <a:solidFill>
                  <a:srgbClr val="404040"/>
                </a:solidFill>
                <a:latin typeface="微软雅黑" panose="020B0503020204020204" charset="-122"/>
                <a:cs typeface="微软雅黑" panose="020B0503020204020204" charset="-122"/>
              </a:rPr>
              <a:t>高增速</a:t>
            </a:r>
            <a:endParaRPr sz="1400">
              <a:latin typeface="微软雅黑" panose="020B0503020204020204" charset="-122"/>
              <a:cs typeface="微软雅黑" panose="020B0503020204020204" charset="-122"/>
            </a:endParaRPr>
          </a:p>
        </p:txBody>
      </p:sp>
      <p:sp>
        <p:nvSpPr>
          <p:cNvPr id="7" name="object 7"/>
          <p:cNvSpPr/>
          <p:nvPr/>
        </p:nvSpPr>
        <p:spPr>
          <a:xfrm>
            <a:off x="829055" y="4300728"/>
            <a:ext cx="487680" cy="1141730"/>
          </a:xfrm>
          <a:custGeom>
            <a:avLst/>
            <a:gdLst/>
            <a:ahLst/>
            <a:cxnLst/>
            <a:rect l="l" t="t" r="r" b="b"/>
            <a:pathLst>
              <a:path w="487680" h="1141729">
                <a:moveTo>
                  <a:pt x="487680" y="0"/>
                </a:moveTo>
                <a:lnTo>
                  <a:pt x="0" y="0"/>
                </a:lnTo>
                <a:lnTo>
                  <a:pt x="0" y="1141476"/>
                </a:lnTo>
                <a:lnTo>
                  <a:pt x="487680" y="1141476"/>
                </a:lnTo>
                <a:lnTo>
                  <a:pt x="487680" y="0"/>
                </a:lnTo>
                <a:close/>
              </a:path>
            </a:pathLst>
          </a:custGeom>
          <a:solidFill>
            <a:srgbClr val="B1D234"/>
          </a:solidFill>
        </p:spPr>
        <p:txBody>
          <a:bodyPr wrap="square" lIns="0" tIns="0" rIns="0" bIns="0" rtlCol="0"/>
          <a:lstStyle/>
          <a:p/>
        </p:txBody>
      </p:sp>
      <p:sp>
        <p:nvSpPr>
          <p:cNvPr id="8" name="object 8"/>
          <p:cNvSpPr/>
          <p:nvPr/>
        </p:nvSpPr>
        <p:spPr>
          <a:xfrm>
            <a:off x="1609344" y="4497323"/>
            <a:ext cx="486409" cy="944880"/>
          </a:xfrm>
          <a:custGeom>
            <a:avLst/>
            <a:gdLst/>
            <a:ahLst/>
            <a:cxnLst/>
            <a:rect l="l" t="t" r="r" b="b"/>
            <a:pathLst>
              <a:path w="486410" h="944879">
                <a:moveTo>
                  <a:pt x="486156" y="0"/>
                </a:moveTo>
                <a:lnTo>
                  <a:pt x="0" y="0"/>
                </a:lnTo>
                <a:lnTo>
                  <a:pt x="0" y="944879"/>
                </a:lnTo>
                <a:lnTo>
                  <a:pt x="486156" y="944879"/>
                </a:lnTo>
                <a:lnTo>
                  <a:pt x="486156" y="0"/>
                </a:lnTo>
                <a:close/>
              </a:path>
            </a:pathLst>
          </a:custGeom>
          <a:solidFill>
            <a:srgbClr val="B1D234"/>
          </a:solidFill>
        </p:spPr>
        <p:txBody>
          <a:bodyPr wrap="square" lIns="0" tIns="0" rIns="0" bIns="0" rtlCol="0"/>
          <a:lstStyle/>
          <a:p/>
        </p:txBody>
      </p:sp>
      <p:sp>
        <p:nvSpPr>
          <p:cNvPr id="9" name="object 9"/>
          <p:cNvSpPr/>
          <p:nvPr/>
        </p:nvSpPr>
        <p:spPr>
          <a:xfrm>
            <a:off x="2388107" y="4512564"/>
            <a:ext cx="487680" cy="929640"/>
          </a:xfrm>
          <a:custGeom>
            <a:avLst/>
            <a:gdLst/>
            <a:ahLst/>
            <a:cxnLst/>
            <a:rect l="l" t="t" r="r" b="b"/>
            <a:pathLst>
              <a:path w="487680" h="929639">
                <a:moveTo>
                  <a:pt x="487680" y="0"/>
                </a:moveTo>
                <a:lnTo>
                  <a:pt x="0" y="0"/>
                </a:lnTo>
                <a:lnTo>
                  <a:pt x="0" y="929640"/>
                </a:lnTo>
                <a:lnTo>
                  <a:pt x="487680" y="929640"/>
                </a:lnTo>
                <a:lnTo>
                  <a:pt x="487680" y="0"/>
                </a:lnTo>
                <a:close/>
              </a:path>
            </a:pathLst>
          </a:custGeom>
          <a:solidFill>
            <a:srgbClr val="B1D234"/>
          </a:solidFill>
        </p:spPr>
        <p:txBody>
          <a:bodyPr wrap="square" lIns="0" tIns="0" rIns="0" bIns="0" rtlCol="0"/>
          <a:lstStyle/>
          <a:p/>
        </p:txBody>
      </p:sp>
      <p:sp>
        <p:nvSpPr>
          <p:cNvPr id="10" name="object 10"/>
          <p:cNvSpPr/>
          <p:nvPr/>
        </p:nvSpPr>
        <p:spPr>
          <a:xfrm>
            <a:off x="3168395" y="4671059"/>
            <a:ext cx="487680" cy="771525"/>
          </a:xfrm>
          <a:custGeom>
            <a:avLst/>
            <a:gdLst/>
            <a:ahLst/>
            <a:cxnLst/>
            <a:rect l="l" t="t" r="r" b="b"/>
            <a:pathLst>
              <a:path w="487679" h="771525">
                <a:moveTo>
                  <a:pt x="487680" y="0"/>
                </a:moveTo>
                <a:lnTo>
                  <a:pt x="0" y="0"/>
                </a:lnTo>
                <a:lnTo>
                  <a:pt x="0" y="771143"/>
                </a:lnTo>
                <a:lnTo>
                  <a:pt x="487680" y="771143"/>
                </a:lnTo>
                <a:lnTo>
                  <a:pt x="487680" y="0"/>
                </a:lnTo>
                <a:close/>
              </a:path>
            </a:pathLst>
          </a:custGeom>
          <a:solidFill>
            <a:srgbClr val="B1D234"/>
          </a:solidFill>
        </p:spPr>
        <p:txBody>
          <a:bodyPr wrap="square" lIns="0" tIns="0" rIns="0" bIns="0" rtlCol="0"/>
          <a:lstStyle/>
          <a:p/>
        </p:txBody>
      </p:sp>
      <p:sp>
        <p:nvSpPr>
          <p:cNvPr id="11" name="object 11"/>
          <p:cNvSpPr/>
          <p:nvPr/>
        </p:nvSpPr>
        <p:spPr>
          <a:xfrm>
            <a:off x="3948684" y="4680203"/>
            <a:ext cx="487680" cy="762000"/>
          </a:xfrm>
          <a:custGeom>
            <a:avLst/>
            <a:gdLst/>
            <a:ahLst/>
            <a:cxnLst/>
            <a:rect l="l" t="t" r="r" b="b"/>
            <a:pathLst>
              <a:path w="487679" h="762000">
                <a:moveTo>
                  <a:pt x="487679" y="0"/>
                </a:moveTo>
                <a:lnTo>
                  <a:pt x="0" y="0"/>
                </a:lnTo>
                <a:lnTo>
                  <a:pt x="0" y="762000"/>
                </a:lnTo>
                <a:lnTo>
                  <a:pt x="487679" y="762000"/>
                </a:lnTo>
                <a:lnTo>
                  <a:pt x="487679" y="0"/>
                </a:lnTo>
                <a:close/>
              </a:path>
            </a:pathLst>
          </a:custGeom>
          <a:solidFill>
            <a:srgbClr val="B1D234"/>
          </a:solidFill>
        </p:spPr>
        <p:txBody>
          <a:bodyPr wrap="square" lIns="0" tIns="0" rIns="0" bIns="0" rtlCol="0"/>
          <a:lstStyle/>
          <a:p/>
        </p:txBody>
      </p:sp>
      <p:sp>
        <p:nvSpPr>
          <p:cNvPr id="12" name="object 12"/>
          <p:cNvSpPr/>
          <p:nvPr/>
        </p:nvSpPr>
        <p:spPr>
          <a:xfrm>
            <a:off x="4728971" y="4680203"/>
            <a:ext cx="486409" cy="762000"/>
          </a:xfrm>
          <a:custGeom>
            <a:avLst/>
            <a:gdLst/>
            <a:ahLst/>
            <a:cxnLst/>
            <a:rect l="l" t="t" r="r" b="b"/>
            <a:pathLst>
              <a:path w="486410" h="762000">
                <a:moveTo>
                  <a:pt x="486155" y="0"/>
                </a:moveTo>
                <a:lnTo>
                  <a:pt x="0" y="0"/>
                </a:lnTo>
                <a:lnTo>
                  <a:pt x="0" y="762000"/>
                </a:lnTo>
                <a:lnTo>
                  <a:pt x="486155" y="762000"/>
                </a:lnTo>
                <a:lnTo>
                  <a:pt x="486155" y="0"/>
                </a:lnTo>
                <a:close/>
              </a:path>
            </a:pathLst>
          </a:custGeom>
          <a:solidFill>
            <a:srgbClr val="B1D234"/>
          </a:solidFill>
        </p:spPr>
        <p:txBody>
          <a:bodyPr wrap="square" lIns="0" tIns="0" rIns="0" bIns="0" rtlCol="0"/>
          <a:lstStyle/>
          <a:p/>
        </p:txBody>
      </p:sp>
      <p:sp>
        <p:nvSpPr>
          <p:cNvPr id="13" name="object 13"/>
          <p:cNvSpPr/>
          <p:nvPr/>
        </p:nvSpPr>
        <p:spPr>
          <a:xfrm>
            <a:off x="5507735" y="4750308"/>
            <a:ext cx="487680" cy="692150"/>
          </a:xfrm>
          <a:custGeom>
            <a:avLst/>
            <a:gdLst/>
            <a:ahLst/>
            <a:cxnLst/>
            <a:rect l="l" t="t" r="r" b="b"/>
            <a:pathLst>
              <a:path w="487679" h="692150">
                <a:moveTo>
                  <a:pt x="487679" y="0"/>
                </a:moveTo>
                <a:lnTo>
                  <a:pt x="0" y="0"/>
                </a:lnTo>
                <a:lnTo>
                  <a:pt x="0" y="691896"/>
                </a:lnTo>
                <a:lnTo>
                  <a:pt x="487679" y="691896"/>
                </a:lnTo>
                <a:lnTo>
                  <a:pt x="487679" y="0"/>
                </a:lnTo>
                <a:close/>
              </a:path>
            </a:pathLst>
          </a:custGeom>
          <a:solidFill>
            <a:srgbClr val="B1D234"/>
          </a:solidFill>
        </p:spPr>
        <p:txBody>
          <a:bodyPr wrap="square" lIns="0" tIns="0" rIns="0" bIns="0" rtlCol="0"/>
          <a:lstStyle/>
          <a:p/>
        </p:txBody>
      </p:sp>
      <p:sp>
        <p:nvSpPr>
          <p:cNvPr id="14" name="object 14"/>
          <p:cNvSpPr/>
          <p:nvPr/>
        </p:nvSpPr>
        <p:spPr>
          <a:xfrm>
            <a:off x="6288023" y="4754879"/>
            <a:ext cx="487680" cy="687705"/>
          </a:xfrm>
          <a:custGeom>
            <a:avLst/>
            <a:gdLst/>
            <a:ahLst/>
            <a:cxnLst/>
            <a:rect l="l" t="t" r="r" b="b"/>
            <a:pathLst>
              <a:path w="487679" h="687704">
                <a:moveTo>
                  <a:pt x="487679" y="0"/>
                </a:moveTo>
                <a:lnTo>
                  <a:pt x="0" y="0"/>
                </a:lnTo>
                <a:lnTo>
                  <a:pt x="0" y="687324"/>
                </a:lnTo>
                <a:lnTo>
                  <a:pt x="487679" y="687324"/>
                </a:lnTo>
                <a:lnTo>
                  <a:pt x="487679" y="0"/>
                </a:lnTo>
                <a:close/>
              </a:path>
            </a:pathLst>
          </a:custGeom>
          <a:solidFill>
            <a:srgbClr val="B1D234"/>
          </a:solidFill>
        </p:spPr>
        <p:txBody>
          <a:bodyPr wrap="square" lIns="0" tIns="0" rIns="0" bIns="0" rtlCol="0"/>
          <a:lstStyle/>
          <a:p/>
        </p:txBody>
      </p:sp>
      <p:sp>
        <p:nvSpPr>
          <p:cNvPr id="15" name="object 15"/>
          <p:cNvSpPr/>
          <p:nvPr/>
        </p:nvSpPr>
        <p:spPr>
          <a:xfrm>
            <a:off x="7068311" y="4774691"/>
            <a:ext cx="487680" cy="668020"/>
          </a:xfrm>
          <a:custGeom>
            <a:avLst/>
            <a:gdLst/>
            <a:ahLst/>
            <a:cxnLst/>
            <a:rect l="l" t="t" r="r" b="b"/>
            <a:pathLst>
              <a:path w="487679" h="668020">
                <a:moveTo>
                  <a:pt x="487680" y="0"/>
                </a:moveTo>
                <a:lnTo>
                  <a:pt x="0" y="0"/>
                </a:lnTo>
                <a:lnTo>
                  <a:pt x="0" y="667511"/>
                </a:lnTo>
                <a:lnTo>
                  <a:pt x="487680" y="667511"/>
                </a:lnTo>
                <a:lnTo>
                  <a:pt x="487680" y="0"/>
                </a:lnTo>
                <a:close/>
              </a:path>
            </a:pathLst>
          </a:custGeom>
          <a:solidFill>
            <a:srgbClr val="B1D234"/>
          </a:solidFill>
        </p:spPr>
        <p:txBody>
          <a:bodyPr wrap="square" lIns="0" tIns="0" rIns="0" bIns="0" rtlCol="0"/>
          <a:lstStyle/>
          <a:p/>
        </p:txBody>
      </p:sp>
      <p:sp>
        <p:nvSpPr>
          <p:cNvPr id="16" name="object 16"/>
          <p:cNvSpPr/>
          <p:nvPr/>
        </p:nvSpPr>
        <p:spPr>
          <a:xfrm>
            <a:off x="7847076" y="4797552"/>
            <a:ext cx="487680" cy="645160"/>
          </a:xfrm>
          <a:custGeom>
            <a:avLst/>
            <a:gdLst/>
            <a:ahLst/>
            <a:cxnLst/>
            <a:rect l="l" t="t" r="r" b="b"/>
            <a:pathLst>
              <a:path w="487679" h="645160">
                <a:moveTo>
                  <a:pt x="487679" y="0"/>
                </a:moveTo>
                <a:lnTo>
                  <a:pt x="0" y="0"/>
                </a:lnTo>
                <a:lnTo>
                  <a:pt x="0" y="644652"/>
                </a:lnTo>
                <a:lnTo>
                  <a:pt x="487679" y="644652"/>
                </a:lnTo>
                <a:lnTo>
                  <a:pt x="487679" y="0"/>
                </a:lnTo>
                <a:close/>
              </a:path>
            </a:pathLst>
          </a:custGeom>
          <a:solidFill>
            <a:srgbClr val="B1D234"/>
          </a:solidFill>
        </p:spPr>
        <p:txBody>
          <a:bodyPr wrap="square" lIns="0" tIns="0" rIns="0" bIns="0" rtlCol="0"/>
          <a:lstStyle/>
          <a:p/>
        </p:txBody>
      </p:sp>
      <p:sp>
        <p:nvSpPr>
          <p:cNvPr id="17" name="object 17"/>
          <p:cNvSpPr/>
          <p:nvPr/>
        </p:nvSpPr>
        <p:spPr>
          <a:xfrm>
            <a:off x="682751" y="5442203"/>
            <a:ext cx="7798434" cy="0"/>
          </a:xfrm>
          <a:custGeom>
            <a:avLst/>
            <a:gdLst/>
            <a:ahLst/>
            <a:cxnLst/>
            <a:rect l="l" t="t" r="r" b="b"/>
            <a:pathLst>
              <a:path w="7798434">
                <a:moveTo>
                  <a:pt x="0" y="0"/>
                </a:moveTo>
                <a:lnTo>
                  <a:pt x="7798308" y="0"/>
                </a:lnTo>
              </a:path>
            </a:pathLst>
          </a:custGeom>
          <a:ln w="3175">
            <a:solidFill>
              <a:srgbClr val="585858"/>
            </a:solidFill>
          </a:ln>
        </p:spPr>
        <p:txBody>
          <a:bodyPr wrap="square" lIns="0" tIns="0" rIns="0" bIns="0" rtlCol="0"/>
          <a:lstStyle/>
          <a:p/>
        </p:txBody>
      </p:sp>
      <p:sp>
        <p:nvSpPr>
          <p:cNvPr id="18" name="object 18"/>
          <p:cNvSpPr/>
          <p:nvPr/>
        </p:nvSpPr>
        <p:spPr>
          <a:xfrm>
            <a:off x="1072133" y="3643121"/>
            <a:ext cx="7019925" cy="90170"/>
          </a:xfrm>
          <a:custGeom>
            <a:avLst/>
            <a:gdLst/>
            <a:ahLst/>
            <a:cxnLst/>
            <a:rect l="l" t="t" r="r" b="b"/>
            <a:pathLst>
              <a:path w="7019925" h="90170">
                <a:moveTo>
                  <a:pt x="0" y="21335"/>
                </a:moveTo>
                <a:lnTo>
                  <a:pt x="780288" y="30479"/>
                </a:lnTo>
                <a:lnTo>
                  <a:pt x="1560576" y="89915"/>
                </a:lnTo>
                <a:lnTo>
                  <a:pt x="2339340" y="7619"/>
                </a:lnTo>
                <a:lnTo>
                  <a:pt x="3119628" y="36575"/>
                </a:lnTo>
                <a:lnTo>
                  <a:pt x="3899916" y="22859"/>
                </a:lnTo>
                <a:lnTo>
                  <a:pt x="4680204" y="51815"/>
                </a:lnTo>
                <a:lnTo>
                  <a:pt x="5458968" y="18287"/>
                </a:lnTo>
                <a:lnTo>
                  <a:pt x="6239256" y="38100"/>
                </a:lnTo>
                <a:lnTo>
                  <a:pt x="7019544" y="0"/>
                </a:lnTo>
              </a:path>
            </a:pathLst>
          </a:custGeom>
          <a:ln w="28575">
            <a:solidFill>
              <a:srgbClr val="1EC7F3"/>
            </a:solidFill>
          </a:ln>
        </p:spPr>
        <p:txBody>
          <a:bodyPr wrap="square" lIns="0" tIns="0" rIns="0" bIns="0" rtlCol="0"/>
          <a:lstStyle/>
          <a:p/>
        </p:txBody>
      </p:sp>
      <p:sp>
        <p:nvSpPr>
          <p:cNvPr id="19" name="object 19"/>
          <p:cNvSpPr/>
          <p:nvPr/>
        </p:nvSpPr>
        <p:spPr>
          <a:xfrm>
            <a:off x="1029982" y="3622992"/>
            <a:ext cx="85725" cy="85725"/>
          </a:xfrm>
          <a:prstGeom prst="rect">
            <a:avLst/>
          </a:prstGeom>
          <a:blipFill>
            <a:blip r:embed="rId1" cstate="print"/>
            <a:stretch>
              <a:fillRect/>
            </a:stretch>
          </a:blipFill>
        </p:spPr>
        <p:txBody>
          <a:bodyPr wrap="square" lIns="0" tIns="0" rIns="0" bIns="0" rtlCol="0"/>
          <a:lstStyle/>
          <a:p/>
        </p:txBody>
      </p:sp>
      <p:sp>
        <p:nvSpPr>
          <p:cNvPr id="20" name="object 20"/>
          <p:cNvSpPr/>
          <p:nvPr/>
        </p:nvSpPr>
        <p:spPr>
          <a:xfrm>
            <a:off x="1810321" y="3632136"/>
            <a:ext cx="85725" cy="85725"/>
          </a:xfrm>
          <a:prstGeom prst="rect">
            <a:avLst/>
          </a:prstGeom>
          <a:blipFill>
            <a:blip r:embed="rId2" cstate="print"/>
            <a:stretch>
              <a:fillRect/>
            </a:stretch>
          </a:blipFill>
        </p:spPr>
        <p:txBody>
          <a:bodyPr wrap="square" lIns="0" tIns="0" rIns="0" bIns="0" rtlCol="0"/>
          <a:lstStyle/>
          <a:p/>
        </p:txBody>
      </p:sp>
      <p:sp>
        <p:nvSpPr>
          <p:cNvPr id="21" name="object 21"/>
          <p:cNvSpPr/>
          <p:nvPr/>
        </p:nvSpPr>
        <p:spPr>
          <a:xfrm>
            <a:off x="2589085" y="3691572"/>
            <a:ext cx="85725" cy="85725"/>
          </a:xfrm>
          <a:prstGeom prst="rect">
            <a:avLst/>
          </a:prstGeom>
          <a:blipFill>
            <a:blip r:embed="rId2" cstate="print"/>
            <a:stretch>
              <a:fillRect/>
            </a:stretch>
          </a:blipFill>
        </p:spPr>
        <p:txBody>
          <a:bodyPr wrap="square" lIns="0" tIns="0" rIns="0" bIns="0" rtlCol="0"/>
          <a:lstStyle/>
          <a:p/>
        </p:txBody>
      </p:sp>
      <p:sp>
        <p:nvSpPr>
          <p:cNvPr id="22" name="object 22"/>
          <p:cNvSpPr/>
          <p:nvPr/>
        </p:nvSpPr>
        <p:spPr>
          <a:xfrm>
            <a:off x="3369373" y="3607752"/>
            <a:ext cx="85725" cy="85725"/>
          </a:xfrm>
          <a:prstGeom prst="rect">
            <a:avLst/>
          </a:prstGeom>
          <a:blipFill>
            <a:blip r:embed="rId2" cstate="print"/>
            <a:stretch>
              <a:fillRect/>
            </a:stretch>
          </a:blipFill>
        </p:spPr>
        <p:txBody>
          <a:bodyPr wrap="square" lIns="0" tIns="0" rIns="0" bIns="0" rtlCol="0"/>
          <a:lstStyle/>
          <a:p/>
        </p:txBody>
      </p:sp>
      <p:sp>
        <p:nvSpPr>
          <p:cNvPr id="23" name="object 23"/>
          <p:cNvSpPr/>
          <p:nvPr/>
        </p:nvSpPr>
        <p:spPr>
          <a:xfrm>
            <a:off x="4149661" y="3636708"/>
            <a:ext cx="85725" cy="85725"/>
          </a:xfrm>
          <a:prstGeom prst="rect">
            <a:avLst/>
          </a:prstGeom>
          <a:blipFill>
            <a:blip r:embed="rId2" cstate="print"/>
            <a:stretch>
              <a:fillRect/>
            </a:stretch>
          </a:blipFill>
        </p:spPr>
        <p:txBody>
          <a:bodyPr wrap="square" lIns="0" tIns="0" rIns="0" bIns="0" rtlCol="0"/>
          <a:lstStyle/>
          <a:p/>
        </p:txBody>
      </p:sp>
      <p:sp>
        <p:nvSpPr>
          <p:cNvPr id="24" name="object 24"/>
          <p:cNvSpPr/>
          <p:nvPr/>
        </p:nvSpPr>
        <p:spPr>
          <a:xfrm>
            <a:off x="4928425" y="3622992"/>
            <a:ext cx="85725" cy="85725"/>
          </a:xfrm>
          <a:prstGeom prst="rect">
            <a:avLst/>
          </a:prstGeom>
          <a:blipFill>
            <a:blip r:embed="rId2" cstate="print"/>
            <a:stretch>
              <a:fillRect/>
            </a:stretch>
          </a:blipFill>
        </p:spPr>
        <p:txBody>
          <a:bodyPr wrap="square" lIns="0" tIns="0" rIns="0" bIns="0" rtlCol="0"/>
          <a:lstStyle/>
          <a:p/>
        </p:txBody>
      </p:sp>
      <p:sp>
        <p:nvSpPr>
          <p:cNvPr id="25" name="object 25"/>
          <p:cNvSpPr/>
          <p:nvPr/>
        </p:nvSpPr>
        <p:spPr>
          <a:xfrm>
            <a:off x="5708713" y="3653472"/>
            <a:ext cx="85725" cy="85725"/>
          </a:xfrm>
          <a:prstGeom prst="rect">
            <a:avLst/>
          </a:prstGeom>
          <a:blipFill>
            <a:blip r:embed="rId2" cstate="print"/>
            <a:stretch>
              <a:fillRect/>
            </a:stretch>
          </a:blipFill>
        </p:spPr>
        <p:txBody>
          <a:bodyPr wrap="square" lIns="0" tIns="0" rIns="0" bIns="0" rtlCol="0"/>
          <a:lstStyle/>
          <a:p/>
        </p:txBody>
      </p:sp>
      <p:sp>
        <p:nvSpPr>
          <p:cNvPr id="26" name="object 26"/>
          <p:cNvSpPr/>
          <p:nvPr/>
        </p:nvSpPr>
        <p:spPr>
          <a:xfrm>
            <a:off x="6489001" y="3619944"/>
            <a:ext cx="85725" cy="85725"/>
          </a:xfrm>
          <a:prstGeom prst="rect">
            <a:avLst/>
          </a:prstGeom>
          <a:blipFill>
            <a:blip r:embed="rId2" cstate="print"/>
            <a:stretch>
              <a:fillRect/>
            </a:stretch>
          </a:blipFill>
        </p:spPr>
        <p:txBody>
          <a:bodyPr wrap="square" lIns="0" tIns="0" rIns="0" bIns="0" rtlCol="0"/>
          <a:lstStyle/>
          <a:p/>
        </p:txBody>
      </p:sp>
      <p:sp>
        <p:nvSpPr>
          <p:cNvPr id="27" name="object 27"/>
          <p:cNvSpPr/>
          <p:nvPr/>
        </p:nvSpPr>
        <p:spPr>
          <a:xfrm>
            <a:off x="7269289" y="3639756"/>
            <a:ext cx="85725" cy="85725"/>
          </a:xfrm>
          <a:prstGeom prst="rect">
            <a:avLst/>
          </a:prstGeom>
          <a:blipFill>
            <a:blip r:embed="rId2" cstate="print"/>
            <a:stretch>
              <a:fillRect/>
            </a:stretch>
          </a:blipFill>
        </p:spPr>
        <p:txBody>
          <a:bodyPr wrap="square" lIns="0" tIns="0" rIns="0" bIns="0" rtlCol="0"/>
          <a:lstStyle/>
          <a:p/>
        </p:txBody>
      </p:sp>
      <p:sp>
        <p:nvSpPr>
          <p:cNvPr id="28" name="object 28"/>
          <p:cNvSpPr/>
          <p:nvPr/>
        </p:nvSpPr>
        <p:spPr>
          <a:xfrm>
            <a:off x="8048053" y="3601656"/>
            <a:ext cx="85725" cy="85724"/>
          </a:xfrm>
          <a:prstGeom prst="rect">
            <a:avLst/>
          </a:prstGeom>
          <a:blipFill>
            <a:blip r:embed="rId2" cstate="print"/>
            <a:stretch>
              <a:fillRect/>
            </a:stretch>
          </a:blipFill>
        </p:spPr>
        <p:txBody>
          <a:bodyPr wrap="square" lIns="0" tIns="0" rIns="0" bIns="0" rtlCol="0"/>
          <a:lstStyle/>
          <a:p/>
        </p:txBody>
      </p:sp>
      <p:sp>
        <p:nvSpPr>
          <p:cNvPr id="29" name="object 29"/>
          <p:cNvSpPr txBox="1"/>
          <p:nvPr/>
        </p:nvSpPr>
        <p:spPr>
          <a:xfrm>
            <a:off x="908405" y="4110609"/>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16.14</a:t>
            </a:r>
            <a:endParaRPr sz="1000">
              <a:latin typeface="微软雅黑" panose="020B0503020204020204" charset="-122"/>
              <a:cs typeface="微软雅黑" panose="020B0503020204020204" charset="-122"/>
            </a:endParaRPr>
          </a:p>
        </p:txBody>
      </p:sp>
      <p:sp>
        <p:nvSpPr>
          <p:cNvPr id="30" name="object 30"/>
          <p:cNvSpPr txBox="1"/>
          <p:nvPr/>
        </p:nvSpPr>
        <p:spPr>
          <a:xfrm>
            <a:off x="1675257" y="4323715"/>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13.35</a:t>
            </a:r>
            <a:endParaRPr sz="1000">
              <a:latin typeface="微软雅黑" panose="020B0503020204020204" charset="-122"/>
              <a:cs typeface="微软雅黑" panose="020B0503020204020204" charset="-122"/>
            </a:endParaRPr>
          </a:p>
        </p:txBody>
      </p:sp>
      <p:sp>
        <p:nvSpPr>
          <p:cNvPr id="31" name="object 31"/>
          <p:cNvSpPr txBox="1"/>
          <p:nvPr/>
        </p:nvSpPr>
        <p:spPr>
          <a:xfrm>
            <a:off x="2455291" y="4318508"/>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13.14</a:t>
            </a:r>
            <a:endParaRPr sz="1000">
              <a:latin typeface="微软雅黑" panose="020B0503020204020204" charset="-122"/>
              <a:cs typeface="微软雅黑" panose="020B0503020204020204" charset="-122"/>
            </a:endParaRPr>
          </a:p>
        </p:txBody>
      </p:sp>
      <p:sp>
        <p:nvSpPr>
          <p:cNvPr id="32" name="object 32"/>
          <p:cNvSpPr txBox="1"/>
          <p:nvPr/>
        </p:nvSpPr>
        <p:spPr>
          <a:xfrm>
            <a:off x="3235198" y="4474209"/>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10.89</a:t>
            </a:r>
            <a:endParaRPr sz="1000">
              <a:latin typeface="微软雅黑" panose="020B0503020204020204" charset="-122"/>
              <a:cs typeface="微软雅黑" panose="020B0503020204020204" charset="-122"/>
            </a:endParaRPr>
          </a:p>
        </p:txBody>
      </p:sp>
      <p:sp>
        <p:nvSpPr>
          <p:cNvPr id="33" name="object 33"/>
          <p:cNvSpPr txBox="1"/>
          <p:nvPr/>
        </p:nvSpPr>
        <p:spPr>
          <a:xfrm>
            <a:off x="4015232" y="4465701"/>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10.77</a:t>
            </a:r>
            <a:endParaRPr sz="1000">
              <a:latin typeface="微软雅黑" panose="020B0503020204020204" charset="-122"/>
              <a:cs typeface="微软雅黑" panose="020B0503020204020204" charset="-122"/>
            </a:endParaRPr>
          </a:p>
        </p:txBody>
      </p:sp>
      <p:sp>
        <p:nvSpPr>
          <p:cNvPr id="34" name="object 34"/>
          <p:cNvSpPr txBox="1"/>
          <p:nvPr/>
        </p:nvSpPr>
        <p:spPr>
          <a:xfrm>
            <a:off x="4795265" y="4465701"/>
            <a:ext cx="35369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10.77</a:t>
            </a:r>
            <a:endParaRPr sz="1000">
              <a:latin typeface="微软雅黑" panose="020B0503020204020204" charset="-122"/>
              <a:cs typeface="微软雅黑" panose="020B0503020204020204" charset="-122"/>
            </a:endParaRPr>
          </a:p>
        </p:txBody>
      </p:sp>
      <p:sp>
        <p:nvSpPr>
          <p:cNvPr id="35" name="object 35"/>
          <p:cNvSpPr txBox="1"/>
          <p:nvPr/>
        </p:nvSpPr>
        <p:spPr>
          <a:xfrm>
            <a:off x="5611748" y="4551934"/>
            <a:ext cx="2794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9.77</a:t>
            </a:r>
            <a:endParaRPr sz="1000">
              <a:latin typeface="微软雅黑" panose="020B0503020204020204" charset="-122"/>
              <a:cs typeface="微软雅黑" panose="020B0503020204020204" charset="-122"/>
            </a:endParaRPr>
          </a:p>
        </p:txBody>
      </p:sp>
      <p:sp>
        <p:nvSpPr>
          <p:cNvPr id="36" name="object 36"/>
          <p:cNvSpPr txBox="1"/>
          <p:nvPr/>
        </p:nvSpPr>
        <p:spPr>
          <a:xfrm>
            <a:off x="6391783" y="4554092"/>
            <a:ext cx="2794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9.71</a:t>
            </a:r>
            <a:endParaRPr sz="1000">
              <a:latin typeface="微软雅黑" panose="020B0503020204020204" charset="-122"/>
              <a:cs typeface="微软雅黑" panose="020B0503020204020204" charset="-122"/>
            </a:endParaRPr>
          </a:p>
        </p:txBody>
      </p:sp>
      <p:sp>
        <p:nvSpPr>
          <p:cNvPr id="37" name="object 37"/>
          <p:cNvSpPr txBox="1"/>
          <p:nvPr/>
        </p:nvSpPr>
        <p:spPr>
          <a:xfrm>
            <a:off x="7171690" y="4551045"/>
            <a:ext cx="2794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9.44</a:t>
            </a:r>
            <a:endParaRPr sz="1000">
              <a:latin typeface="微软雅黑" panose="020B0503020204020204" charset="-122"/>
              <a:cs typeface="微软雅黑" panose="020B0503020204020204" charset="-122"/>
            </a:endParaRPr>
          </a:p>
        </p:txBody>
      </p:sp>
      <p:sp>
        <p:nvSpPr>
          <p:cNvPr id="38" name="object 38"/>
          <p:cNvSpPr txBox="1"/>
          <p:nvPr/>
        </p:nvSpPr>
        <p:spPr>
          <a:xfrm>
            <a:off x="7964551" y="4600702"/>
            <a:ext cx="27940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9.11</a:t>
            </a:r>
            <a:endParaRPr sz="1000">
              <a:latin typeface="微软雅黑" panose="020B0503020204020204" charset="-122"/>
              <a:cs typeface="微软雅黑" panose="020B0503020204020204" charset="-122"/>
            </a:endParaRPr>
          </a:p>
        </p:txBody>
      </p:sp>
      <p:sp>
        <p:nvSpPr>
          <p:cNvPr id="39" name="object 39"/>
          <p:cNvSpPr txBox="1"/>
          <p:nvPr/>
        </p:nvSpPr>
        <p:spPr>
          <a:xfrm>
            <a:off x="913282" y="3382772"/>
            <a:ext cx="1097915" cy="177800"/>
          </a:xfrm>
          <a:prstGeom prst="rect">
            <a:avLst/>
          </a:prstGeom>
        </p:spPr>
        <p:txBody>
          <a:bodyPr vert="horz" wrap="square" lIns="0" tIns="12065" rIns="0" bIns="0" rtlCol="0">
            <a:spAutoFit/>
          </a:bodyPr>
          <a:lstStyle/>
          <a:p>
            <a:pPr marL="12700">
              <a:lnSpc>
                <a:spcPct val="100000"/>
              </a:lnSpc>
              <a:spcBef>
                <a:spcPts val="95"/>
              </a:spcBef>
              <a:tabLst>
                <a:tab pos="792480" algn="l"/>
              </a:tabLst>
            </a:pPr>
            <a:r>
              <a:rPr sz="1500" spc="-7" baseline="3000" dirty="0">
                <a:solidFill>
                  <a:srgbClr val="585858"/>
                </a:solidFill>
                <a:latin typeface="微软雅黑" panose="020B0503020204020204" charset="-122"/>
                <a:cs typeface="微软雅黑" panose="020B0503020204020204" charset="-122"/>
              </a:rPr>
              <a:t>9.3%	</a:t>
            </a:r>
            <a:r>
              <a:rPr sz="1000" spc="-5" dirty="0">
                <a:solidFill>
                  <a:srgbClr val="585858"/>
                </a:solidFill>
                <a:latin typeface="微软雅黑" panose="020B0503020204020204" charset="-122"/>
                <a:cs typeface="微软雅黑" panose="020B0503020204020204" charset="-122"/>
              </a:rPr>
              <a:t>8.2%</a:t>
            </a:r>
            <a:endParaRPr sz="1000">
              <a:latin typeface="微软雅黑" panose="020B0503020204020204" charset="-122"/>
              <a:cs typeface="微软雅黑" panose="020B0503020204020204" charset="-122"/>
            </a:endParaRPr>
          </a:p>
        </p:txBody>
      </p:sp>
      <p:sp>
        <p:nvSpPr>
          <p:cNvPr id="40" name="object 40"/>
          <p:cNvSpPr txBox="1"/>
          <p:nvPr/>
        </p:nvSpPr>
        <p:spPr>
          <a:xfrm>
            <a:off x="2473579" y="3442208"/>
            <a:ext cx="3181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1.2%</a:t>
            </a:r>
            <a:endParaRPr sz="1000">
              <a:latin typeface="微软雅黑" panose="020B0503020204020204" charset="-122"/>
              <a:cs typeface="微软雅黑" panose="020B0503020204020204" charset="-122"/>
            </a:endParaRPr>
          </a:p>
        </p:txBody>
      </p:sp>
      <p:sp>
        <p:nvSpPr>
          <p:cNvPr id="41" name="object 41"/>
          <p:cNvSpPr txBox="1"/>
          <p:nvPr/>
        </p:nvSpPr>
        <p:spPr>
          <a:xfrm>
            <a:off x="4033520" y="3387979"/>
            <a:ext cx="3181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7.6%</a:t>
            </a:r>
            <a:endParaRPr sz="1000">
              <a:latin typeface="微软雅黑" panose="020B0503020204020204" charset="-122"/>
              <a:cs typeface="微软雅黑" panose="020B0503020204020204" charset="-122"/>
            </a:endParaRPr>
          </a:p>
        </p:txBody>
      </p:sp>
      <p:sp>
        <p:nvSpPr>
          <p:cNvPr id="42" name="object 42"/>
          <p:cNvSpPr txBox="1"/>
          <p:nvPr/>
        </p:nvSpPr>
        <p:spPr>
          <a:xfrm>
            <a:off x="4813553" y="3374263"/>
            <a:ext cx="3181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9.2%</a:t>
            </a:r>
            <a:endParaRPr sz="1000">
              <a:latin typeface="微软雅黑" panose="020B0503020204020204" charset="-122"/>
              <a:cs typeface="微软雅黑" panose="020B0503020204020204" charset="-122"/>
            </a:endParaRPr>
          </a:p>
        </p:txBody>
      </p:sp>
      <p:sp>
        <p:nvSpPr>
          <p:cNvPr id="43" name="object 43"/>
          <p:cNvSpPr txBox="1"/>
          <p:nvPr/>
        </p:nvSpPr>
        <p:spPr>
          <a:xfrm>
            <a:off x="5593460" y="3404108"/>
            <a:ext cx="3181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5.7%</a:t>
            </a:r>
            <a:endParaRPr sz="1000">
              <a:latin typeface="微软雅黑" panose="020B0503020204020204" charset="-122"/>
              <a:cs typeface="微软雅黑" panose="020B0503020204020204" charset="-122"/>
            </a:endParaRPr>
          </a:p>
        </p:txBody>
      </p:sp>
      <p:sp>
        <p:nvSpPr>
          <p:cNvPr id="44" name="object 44"/>
          <p:cNvSpPr txBox="1"/>
          <p:nvPr/>
        </p:nvSpPr>
        <p:spPr>
          <a:xfrm>
            <a:off x="7153402" y="3390392"/>
            <a:ext cx="318135"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7.3%</a:t>
            </a:r>
            <a:endParaRPr sz="1000">
              <a:latin typeface="微软雅黑" panose="020B0503020204020204" charset="-122"/>
              <a:cs typeface="微软雅黑" panose="020B0503020204020204" charset="-122"/>
            </a:endParaRPr>
          </a:p>
        </p:txBody>
      </p:sp>
      <p:sp>
        <p:nvSpPr>
          <p:cNvPr id="45" name="object 45"/>
          <p:cNvSpPr txBox="1"/>
          <p:nvPr/>
        </p:nvSpPr>
        <p:spPr>
          <a:xfrm>
            <a:off x="3189985" y="3369945"/>
            <a:ext cx="5161280" cy="177800"/>
          </a:xfrm>
          <a:prstGeom prst="rect">
            <a:avLst/>
          </a:prstGeom>
        </p:spPr>
        <p:txBody>
          <a:bodyPr vert="horz" wrap="square" lIns="0" tIns="12065" rIns="0" bIns="0" rtlCol="0">
            <a:spAutoFit/>
          </a:bodyPr>
          <a:lstStyle/>
          <a:p>
            <a:pPr marL="38100">
              <a:lnSpc>
                <a:spcPct val="100000"/>
              </a:lnSpc>
              <a:spcBef>
                <a:spcPts val="95"/>
              </a:spcBef>
              <a:tabLst>
                <a:tab pos="3195955" algn="l"/>
                <a:tab pos="4681220" algn="l"/>
              </a:tabLst>
            </a:pPr>
            <a:r>
              <a:rPr sz="1500" spc="-7" baseline="6000" dirty="0">
                <a:solidFill>
                  <a:srgbClr val="585858"/>
                </a:solidFill>
                <a:latin typeface="微软雅黑" panose="020B0503020204020204" charset="-122"/>
                <a:cs typeface="微软雅黑" panose="020B0503020204020204" charset="-122"/>
              </a:rPr>
              <a:t>11.0%	</a:t>
            </a:r>
            <a:r>
              <a:rPr sz="1000" spc="-5" dirty="0">
                <a:solidFill>
                  <a:srgbClr val="585858"/>
                </a:solidFill>
                <a:latin typeface="微软雅黑" panose="020B0503020204020204" charset="-122"/>
                <a:cs typeface="微软雅黑" panose="020B0503020204020204" charset="-122"/>
              </a:rPr>
              <a:t>9.7%	</a:t>
            </a:r>
            <a:r>
              <a:rPr sz="1500" spc="-7" baseline="8000" dirty="0">
                <a:solidFill>
                  <a:srgbClr val="585858"/>
                </a:solidFill>
                <a:latin typeface="微软雅黑" panose="020B0503020204020204" charset="-122"/>
                <a:cs typeface="微软雅黑" panose="020B0503020204020204" charset="-122"/>
              </a:rPr>
              <a:t>11.80%</a:t>
            </a:r>
            <a:endParaRPr sz="1500" baseline="8000">
              <a:latin typeface="微软雅黑" panose="020B0503020204020204" charset="-122"/>
              <a:cs typeface="微软雅黑" panose="020B0503020204020204" charset="-122"/>
            </a:endParaRPr>
          </a:p>
        </p:txBody>
      </p:sp>
      <p:graphicFrame>
        <p:nvGraphicFramePr>
          <p:cNvPr id="46" name="object 46"/>
          <p:cNvGraphicFramePr>
            <a:graphicFrameLocks noGrp="1"/>
          </p:cNvGraphicFramePr>
          <p:nvPr/>
        </p:nvGraphicFramePr>
        <p:xfrm>
          <a:off x="788162" y="5558907"/>
          <a:ext cx="7527922" cy="384878"/>
        </p:xfrm>
        <a:graphic>
          <a:graphicData uri="http://schemas.openxmlformats.org/drawingml/2006/table">
            <a:tbl>
              <a:tblPr firstRow="1" bandRow="1">
                <a:tableStyleId>{2D5ABB26-0587-4C30-8999-92F81FD0307C}</a:tableStyleId>
              </a:tblPr>
              <a:tblGrid>
                <a:gridCol w="675005"/>
                <a:gridCol w="843280"/>
                <a:gridCol w="613410"/>
                <a:gridCol w="860425"/>
                <a:gridCol w="866775"/>
                <a:gridCol w="780414"/>
                <a:gridCol w="594995"/>
                <a:gridCol w="960119"/>
                <a:gridCol w="753745"/>
                <a:gridCol w="579754"/>
              </a:tblGrid>
              <a:tr h="192439">
                <a:tc>
                  <a:txBody>
                    <a:bodyPr/>
                    <a:lstStyle/>
                    <a:p>
                      <a:pPr marL="31750">
                        <a:lnSpc>
                          <a:spcPct val="100000"/>
                        </a:lnSpc>
                        <a:spcBef>
                          <a:spcPts val="50"/>
                        </a:spcBef>
                      </a:pPr>
                      <a:r>
                        <a:rPr sz="1000" spc="-5" dirty="0">
                          <a:solidFill>
                            <a:srgbClr val="585858"/>
                          </a:solidFill>
                          <a:latin typeface="微软雅黑" panose="020B0503020204020204" charset="-122"/>
                          <a:cs typeface="微软雅黑" panose="020B0503020204020204" charset="-122"/>
                        </a:rPr>
                        <a:t>信息技术</a:t>
                      </a:r>
                      <a:endParaRPr sz="1000">
                        <a:latin typeface="微软雅黑" panose="020B0503020204020204" charset="-122"/>
                        <a:cs typeface="微软雅黑" panose="020B0503020204020204" charset="-122"/>
                      </a:endParaRPr>
                    </a:p>
                  </a:txBody>
                  <a:tcPr marL="0" marR="0" marT="6350" marB="0"/>
                </a:tc>
                <a:tc>
                  <a:txBody>
                    <a:bodyPr/>
                    <a:lstStyle/>
                    <a:p>
                      <a:pPr marL="136525">
                        <a:lnSpc>
                          <a:spcPct val="100000"/>
                        </a:lnSpc>
                        <a:spcBef>
                          <a:spcPts val="50"/>
                        </a:spcBef>
                      </a:pPr>
                      <a:r>
                        <a:rPr sz="1000" spc="-5" dirty="0">
                          <a:solidFill>
                            <a:srgbClr val="585858"/>
                          </a:solidFill>
                          <a:latin typeface="微软雅黑" panose="020B0503020204020204" charset="-122"/>
                          <a:cs typeface="微软雅黑" panose="020B0503020204020204" charset="-122"/>
                        </a:rPr>
                        <a:t>科学技术</a:t>
                      </a:r>
                      <a:endParaRPr sz="1000">
                        <a:latin typeface="微软雅黑" panose="020B0503020204020204" charset="-122"/>
                        <a:cs typeface="微软雅黑" panose="020B0503020204020204" charset="-122"/>
                      </a:endParaRPr>
                    </a:p>
                  </a:txBody>
                  <a:tcPr marL="0" marR="0" marT="6350" marB="0"/>
                </a:tc>
                <a:tc>
                  <a:txBody>
                    <a:bodyPr/>
                    <a:lstStyle/>
                    <a:p>
                      <a:pPr marL="200025">
                        <a:lnSpc>
                          <a:spcPct val="100000"/>
                        </a:lnSpc>
                        <a:spcBef>
                          <a:spcPts val="50"/>
                        </a:spcBef>
                      </a:pPr>
                      <a:r>
                        <a:rPr sz="1000" spc="-5" dirty="0">
                          <a:solidFill>
                            <a:srgbClr val="585858"/>
                          </a:solidFill>
                          <a:latin typeface="微软雅黑" panose="020B0503020204020204" charset="-122"/>
                          <a:cs typeface="微软雅黑" panose="020B0503020204020204" charset="-122"/>
                        </a:rPr>
                        <a:t>金融</a:t>
                      </a:r>
                      <a:endParaRPr sz="1000">
                        <a:latin typeface="微软雅黑" panose="020B0503020204020204" charset="-122"/>
                        <a:cs typeface="微软雅黑" panose="020B0503020204020204" charset="-122"/>
                      </a:endParaRPr>
                    </a:p>
                  </a:txBody>
                  <a:tcPr marL="0" marR="0" marT="6350" marB="0"/>
                </a:tc>
                <a:tc>
                  <a:txBody>
                    <a:bodyPr/>
                    <a:lstStyle/>
                    <a:p>
                      <a:pPr marL="125730"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电</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热</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燃气/</a:t>
                      </a:r>
                      <a:endParaRPr sz="1000">
                        <a:latin typeface="微软雅黑" panose="020B0503020204020204" charset="-122"/>
                        <a:cs typeface="微软雅黑" panose="020B0503020204020204" charset="-122"/>
                      </a:endParaRPr>
                    </a:p>
                  </a:txBody>
                  <a:tcPr marL="0" marR="0" marT="6350" marB="0"/>
                </a:tc>
                <a:tc>
                  <a:txBody>
                    <a:bodyPr/>
                    <a:lstStyle/>
                    <a:p>
                      <a:pPr marR="32385"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卫生和社会工</a:t>
                      </a:r>
                      <a:endParaRPr sz="1000">
                        <a:latin typeface="微软雅黑" panose="020B0503020204020204" charset="-122"/>
                        <a:cs typeface="微软雅黑" panose="020B0503020204020204" charset="-122"/>
                      </a:endParaRPr>
                    </a:p>
                  </a:txBody>
                  <a:tcPr marL="0" marR="0" marT="6350" marB="0"/>
                </a:tc>
                <a:tc>
                  <a:txBody>
                    <a:bodyPr/>
                    <a:lstStyle/>
                    <a:p>
                      <a:pPr marL="73660">
                        <a:lnSpc>
                          <a:spcPct val="100000"/>
                        </a:lnSpc>
                        <a:spcBef>
                          <a:spcPts val="50"/>
                        </a:spcBef>
                      </a:pPr>
                      <a:r>
                        <a:rPr sz="1000" spc="-5" dirty="0">
                          <a:solidFill>
                            <a:srgbClr val="585858"/>
                          </a:solidFill>
                          <a:latin typeface="微软雅黑" panose="020B0503020204020204" charset="-122"/>
                          <a:cs typeface="微软雅黑" panose="020B0503020204020204" charset="-122"/>
                        </a:rPr>
                        <a:t>文体娱乐</a:t>
                      </a:r>
                      <a:endParaRPr sz="1000">
                        <a:latin typeface="微软雅黑" panose="020B0503020204020204" charset="-122"/>
                        <a:cs typeface="微软雅黑" panose="020B0503020204020204" charset="-122"/>
                      </a:endParaRPr>
                    </a:p>
                  </a:txBody>
                  <a:tcPr marL="0" marR="0" marT="6350" marB="0"/>
                </a:tc>
                <a:tc>
                  <a:txBody>
                    <a:bodyPr/>
                    <a:lstStyle/>
                    <a:p>
                      <a:pPr marL="200025">
                        <a:lnSpc>
                          <a:spcPct val="100000"/>
                        </a:lnSpc>
                        <a:spcBef>
                          <a:spcPts val="50"/>
                        </a:spcBef>
                      </a:pPr>
                      <a:r>
                        <a:rPr sz="1000" spc="-5" dirty="0">
                          <a:solidFill>
                            <a:srgbClr val="585858"/>
                          </a:solidFill>
                          <a:latin typeface="微软雅黑" panose="020B0503020204020204" charset="-122"/>
                          <a:cs typeface="微软雅黑" panose="020B0503020204020204" charset="-122"/>
                        </a:rPr>
                        <a:t>教育</a:t>
                      </a:r>
                      <a:endParaRPr sz="1000">
                        <a:latin typeface="微软雅黑" panose="020B0503020204020204" charset="-122"/>
                        <a:cs typeface="微软雅黑" panose="020B0503020204020204" charset="-122"/>
                      </a:endParaRPr>
                    </a:p>
                  </a:txBody>
                  <a:tcPr marL="0" marR="0" marT="6350" marB="0"/>
                </a:tc>
                <a:tc>
                  <a:txBody>
                    <a:bodyPr/>
                    <a:lstStyle/>
                    <a:p>
                      <a:pPr marL="62230" algn="ctr">
                        <a:lnSpc>
                          <a:spcPct val="100000"/>
                        </a:lnSpc>
                        <a:spcBef>
                          <a:spcPts val="50"/>
                        </a:spcBef>
                      </a:pPr>
                      <a:r>
                        <a:rPr sz="1000" spc="-5" dirty="0">
                          <a:solidFill>
                            <a:srgbClr val="585858"/>
                          </a:solidFill>
                          <a:latin typeface="微软雅黑" panose="020B0503020204020204" charset="-122"/>
                          <a:cs typeface="微软雅黑" panose="020B0503020204020204" charset="-122"/>
                        </a:rPr>
                        <a:t>交运</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仓储</a:t>
                      </a:r>
                      <a:r>
                        <a:rPr sz="1000" spc="-15" dirty="0">
                          <a:solidFill>
                            <a:srgbClr val="585858"/>
                          </a:solidFill>
                          <a:latin typeface="微软雅黑" panose="020B0503020204020204" charset="-122"/>
                          <a:cs typeface="微软雅黑" panose="020B0503020204020204" charset="-122"/>
                        </a:rPr>
                        <a:t>/</a:t>
                      </a:r>
                      <a:r>
                        <a:rPr sz="1000" spc="-5" dirty="0">
                          <a:solidFill>
                            <a:srgbClr val="585858"/>
                          </a:solidFill>
                          <a:latin typeface="微软雅黑" panose="020B0503020204020204" charset="-122"/>
                          <a:cs typeface="微软雅黑" panose="020B0503020204020204" charset="-122"/>
                        </a:rPr>
                        <a:t>邮</a:t>
                      </a:r>
                      <a:endParaRPr sz="1000">
                        <a:latin typeface="微软雅黑" panose="020B0503020204020204" charset="-122"/>
                        <a:cs typeface="微软雅黑" panose="020B0503020204020204" charset="-122"/>
                      </a:endParaRPr>
                    </a:p>
                  </a:txBody>
                  <a:tcPr marL="0" marR="0" marT="6350" marB="0"/>
                </a:tc>
                <a:tc>
                  <a:txBody>
                    <a:bodyPr/>
                    <a:lstStyle/>
                    <a:p>
                      <a:pPr marL="78740">
                        <a:lnSpc>
                          <a:spcPct val="100000"/>
                        </a:lnSpc>
                        <a:spcBef>
                          <a:spcPts val="50"/>
                        </a:spcBef>
                      </a:pPr>
                      <a:r>
                        <a:rPr sz="1000" spc="-5" dirty="0">
                          <a:solidFill>
                            <a:srgbClr val="585858"/>
                          </a:solidFill>
                          <a:latin typeface="微软雅黑" panose="020B0503020204020204" charset="-122"/>
                          <a:cs typeface="微软雅黑" panose="020B0503020204020204" charset="-122"/>
                        </a:rPr>
                        <a:t>公共管理</a:t>
                      </a:r>
                      <a:endParaRPr sz="1000">
                        <a:latin typeface="微软雅黑" panose="020B0503020204020204" charset="-122"/>
                        <a:cs typeface="微软雅黑" panose="020B0503020204020204" charset="-122"/>
                      </a:endParaRPr>
                    </a:p>
                  </a:txBody>
                  <a:tcPr marL="0" marR="0" marT="6350" marB="0"/>
                </a:tc>
                <a:tc>
                  <a:txBody>
                    <a:bodyPr/>
                    <a:lstStyle/>
                    <a:p>
                      <a:pPr marL="167640">
                        <a:lnSpc>
                          <a:spcPct val="100000"/>
                        </a:lnSpc>
                        <a:spcBef>
                          <a:spcPts val="50"/>
                        </a:spcBef>
                      </a:pPr>
                      <a:r>
                        <a:rPr sz="1000" spc="-5" dirty="0">
                          <a:solidFill>
                            <a:srgbClr val="585858"/>
                          </a:solidFill>
                          <a:latin typeface="微软雅黑" panose="020B0503020204020204" charset="-122"/>
                          <a:cs typeface="微软雅黑" panose="020B0503020204020204" charset="-122"/>
                        </a:rPr>
                        <a:t>采矿业</a:t>
                      </a:r>
                      <a:endParaRPr sz="1000">
                        <a:latin typeface="微软雅黑" panose="020B0503020204020204" charset="-122"/>
                        <a:cs typeface="微软雅黑" panose="020B0503020204020204" charset="-122"/>
                      </a:endParaRPr>
                    </a:p>
                  </a:txBody>
                  <a:tcPr marL="0" marR="0" marT="6350" marB="0"/>
                </a:tc>
              </a:tr>
              <a:tr h="192439">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125095" algn="ctr">
                        <a:lnSpc>
                          <a:spcPts val="1160"/>
                        </a:lnSpc>
                        <a:spcBef>
                          <a:spcPts val="255"/>
                        </a:spcBef>
                      </a:pPr>
                      <a:r>
                        <a:rPr sz="1000" spc="-5" dirty="0">
                          <a:solidFill>
                            <a:srgbClr val="585858"/>
                          </a:solidFill>
                          <a:latin typeface="微软雅黑" panose="020B0503020204020204" charset="-122"/>
                          <a:cs typeface="微软雅黑" panose="020B0503020204020204" charset="-122"/>
                        </a:rPr>
                        <a:t>水供应</a:t>
                      </a:r>
                      <a:endParaRPr sz="1000">
                        <a:latin typeface="微软雅黑" panose="020B0503020204020204" charset="-122"/>
                        <a:cs typeface="微软雅黑" panose="020B0503020204020204" charset="-122"/>
                      </a:endParaRPr>
                    </a:p>
                  </a:txBody>
                  <a:tcPr marL="0" marR="0" marT="32384" marB="0"/>
                </a:tc>
                <a:tc>
                  <a:txBody>
                    <a:bodyPr/>
                    <a:lstStyle/>
                    <a:p>
                      <a:pPr marR="33655" algn="ctr">
                        <a:lnSpc>
                          <a:spcPts val="1160"/>
                        </a:lnSpc>
                        <a:spcBef>
                          <a:spcPts val="255"/>
                        </a:spcBef>
                      </a:pPr>
                      <a:r>
                        <a:rPr sz="1000" dirty="0">
                          <a:solidFill>
                            <a:srgbClr val="585858"/>
                          </a:solidFill>
                          <a:latin typeface="微软雅黑" panose="020B0503020204020204" charset="-122"/>
                          <a:cs typeface="微软雅黑" panose="020B0503020204020204" charset="-122"/>
                        </a:rPr>
                        <a:t>作</a:t>
                      </a:r>
                      <a:endParaRPr sz="1000">
                        <a:latin typeface="微软雅黑" panose="020B0503020204020204" charset="-122"/>
                        <a:cs typeface="微软雅黑" panose="020B0503020204020204" charset="-122"/>
                      </a:endParaRPr>
                    </a:p>
                  </a:txBody>
                  <a:tcPr marL="0" marR="0" marT="32384"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marL="62230" algn="ctr">
                        <a:lnSpc>
                          <a:spcPts val="1160"/>
                        </a:lnSpc>
                        <a:spcBef>
                          <a:spcPts val="255"/>
                        </a:spcBef>
                      </a:pPr>
                      <a:r>
                        <a:rPr sz="1000" dirty="0">
                          <a:solidFill>
                            <a:srgbClr val="585858"/>
                          </a:solidFill>
                          <a:latin typeface="微软雅黑" panose="020B0503020204020204" charset="-122"/>
                          <a:cs typeface="微软雅黑" panose="020B0503020204020204" charset="-122"/>
                        </a:rPr>
                        <a:t>政</a:t>
                      </a:r>
                      <a:endParaRPr sz="1000">
                        <a:latin typeface="微软雅黑" panose="020B0503020204020204" charset="-122"/>
                        <a:cs typeface="微软雅黑" panose="020B0503020204020204" charset="-122"/>
                      </a:endParaRPr>
                    </a:p>
                  </a:txBody>
                  <a:tcPr marL="0" marR="0" marT="32384" marB="0"/>
                </a:tc>
                <a:tc>
                  <a:txBody>
                    <a:bodyPr/>
                    <a:lstStyle/>
                    <a:p>
                      <a:pPr>
                        <a:lnSpc>
                          <a:spcPct val="100000"/>
                        </a:lnSpc>
                      </a:pPr>
                      <a:endParaRPr sz="1100">
                        <a:latin typeface="Times New Roman" panose="02020603050405020304"/>
                        <a:cs typeface="Times New Roman" panose="02020603050405020304"/>
                      </a:endParaRPr>
                    </a:p>
                  </a:txBody>
                  <a:tcPr marL="0" marR="0" marT="0" marB="0"/>
                </a:tc>
                <a:tc>
                  <a:txBody>
                    <a:bodyPr/>
                    <a:lstStyle/>
                    <a:p>
                      <a:pPr>
                        <a:lnSpc>
                          <a:spcPct val="100000"/>
                        </a:lnSpc>
                      </a:pPr>
                      <a:endParaRPr sz="1100">
                        <a:latin typeface="Times New Roman" panose="02020603050405020304"/>
                        <a:cs typeface="Times New Roman" panose="02020603050405020304"/>
                      </a:endParaRPr>
                    </a:p>
                  </a:txBody>
                  <a:tcPr marL="0" marR="0" marT="0" marB="0"/>
                </a:tc>
              </a:tr>
            </a:tbl>
          </a:graphicData>
        </a:graphic>
      </p:graphicFrame>
      <p:sp>
        <p:nvSpPr>
          <p:cNvPr id="47" name="object 47"/>
          <p:cNvSpPr/>
          <p:nvPr/>
        </p:nvSpPr>
        <p:spPr>
          <a:xfrm>
            <a:off x="2029967" y="6151626"/>
            <a:ext cx="243840" cy="0"/>
          </a:xfrm>
          <a:custGeom>
            <a:avLst/>
            <a:gdLst/>
            <a:ahLst/>
            <a:cxnLst/>
            <a:rect l="l" t="t" r="r" b="b"/>
            <a:pathLst>
              <a:path w="243839">
                <a:moveTo>
                  <a:pt x="0" y="0"/>
                </a:moveTo>
                <a:lnTo>
                  <a:pt x="243839" y="0"/>
                </a:lnTo>
              </a:path>
            </a:pathLst>
          </a:custGeom>
          <a:ln w="74676">
            <a:solidFill>
              <a:srgbClr val="B1D234"/>
            </a:solidFill>
          </a:ln>
        </p:spPr>
        <p:txBody>
          <a:bodyPr wrap="square" lIns="0" tIns="0" rIns="0" bIns="0" rtlCol="0"/>
          <a:lstStyle/>
          <a:p/>
        </p:txBody>
      </p:sp>
      <p:sp>
        <p:nvSpPr>
          <p:cNvPr id="48" name="object 48"/>
          <p:cNvSpPr txBox="1"/>
          <p:nvPr/>
        </p:nvSpPr>
        <p:spPr>
          <a:xfrm>
            <a:off x="2287904" y="6054648"/>
            <a:ext cx="2729230" cy="177800"/>
          </a:xfrm>
          <a:prstGeom prst="rect">
            <a:avLst/>
          </a:prstGeom>
        </p:spPr>
        <p:txBody>
          <a:bodyPr vert="horz" wrap="square" lIns="0" tIns="12065" rIns="0" bIns="0" rtlCol="0">
            <a:spAutoFit/>
          </a:bodyPr>
          <a:lstStyle/>
          <a:p>
            <a:pPr marL="12700">
              <a:lnSpc>
                <a:spcPct val="100000"/>
              </a:lnSpc>
              <a:spcBef>
                <a:spcPts val="95"/>
              </a:spcBef>
            </a:pPr>
            <a:r>
              <a:rPr sz="1000" spc="-5" dirty="0">
                <a:solidFill>
                  <a:srgbClr val="585858"/>
                </a:solidFill>
                <a:latin typeface="微软雅黑" panose="020B0503020204020204" charset="-122"/>
                <a:cs typeface="微软雅黑" panose="020B0503020204020204" charset="-122"/>
              </a:rPr>
              <a:t>2019年城镇非私营单位员工年平均工资（</a:t>
            </a:r>
            <a:r>
              <a:rPr sz="1000" spc="5" dirty="0">
                <a:solidFill>
                  <a:srgbClr val="585858"/>
                </a:solidFill>
                <a:latin typeface="微软雅黑" panose="020B0503020204020204" charset="-122"/>
                <a:cs typeface="微软雅黑" panose="020B0503020204020204" charset="-122"/>
              </a:rPr>
              <a:t>万</a:t>
            </a:r>
            <a:r>
              <a:rPr sz="1000" spc="-5" dirty="0">
                <a:solidFill>
                  <a:srgbClr val="585858"/>
                </a:solidFill>
                <a:latin typeface="微软雅黑" panose="020B0503020204020204" charset="-122"/>
                <a:cs typeface="微软雅黑" panose="020B0503020204020204" charset="-122"/>
              </a:rPr>
              <a:t>元）</a:t>
            </a:r>
            <a:endParaRPr sz="1000">
              <a:latin typeface="微软雅黑" panose="020B0503020204020204" charset="-122"/>
              <a:cs typeface="微软雅黑" panose="020B0503020204020204" charset="-122"/>
            </a:endParaRPr>
          </a:p>
        </p:txBody>
      </p:sp>
      <p:sp>
        <p:nvSpPr>
          <p:cNvPr id="49" name="object 49"/>
          <p:cNvSpPr/>
          <p:nvPr/>
        </p:nvSpPr>
        <p:spPr>
          <a:xfrm>
            <a:off x="6314694" y="6108001"/>
            <a:ext cx="243839" cy="85725"/>
          </a:xfrm>
          <a:prstGeom prst="rect">
            <a:avLst/>
          </a:prstGeom>
          <a:blipFill>
            <a:blip r:embed="rId3" cstate="print"/>
            <a:stretch>
              <a:fillRect/>
            </a:stretch>
          </a:blipFill>
        </p:spPr>
        <p:txBody>
          <a:bodyPr wrap="square" lIns="0" tIns="0" rIns="0" bIns="0" rtlCol="0"/>
          <a:lstStyle/>
          <a:p/>
        </p:txBody>
      </p:sp>
      <p:sp>
        <p:nvSpPr>
          <p:cNvPr id="50" name="object 50"/>
          <p:cNvSpPr txBox="1"/>
          <p:nvPr/>
        </p:nvSpPr>
        <p:spPr>
          <a:xfrm>
            <a:off x="6547357" y="6054648"/>
            <a:ext cx="1075055" cy="177800"/>
          </a:xfrm>
          <a:prstGeom prst="rect">
            <a:avLst/>
          </a:prstGeom>
        </p:spPr>
        <p:txBody>
          <a:bodyPr vert="horz" wrap="square" lIns="0" tIns="12065" rIns="0" bIns="0" rtlCol="0">
            <a:spAutoFit/>
          </a:bodyPr>
          <a:lstStyle/>
          <a:p>
            <a:pPr marL="38100">
              <a:lnSpc>
                <a:spcPct val="100000"/>
              </a:lnSpc>
              <a:spcBef>
                <a:spcPts val="95"/>
              </a:spcBef>
            </a:pPr>
            <a:r>
              <a:rPr sz="1000" spc="-5" dirty="0">
                <a:solidFill>
                  <a:srgbClr val="585858"/>
                </a:solidFill>
                <a:latin typeface="微软雅黑" panose="020B0503020204020204" charset="-122"/>
                <a:cs typeface="微软雅黑" panose="020B0503020204020204" charset="-122"/>
              </a:rPr>
              <a:t>同比增</a:t>
            </a:r>
            <a:r>
              <a:rPr sz="1000" spc="60" dirty="0">
                <a:solidFill>
                  <a:srgbClr val="585858"/>
                </a:solidFill>
                <a:latin typeface="微软雅黑" panose="020B0503020204020204" charset="-122"/>
                <a:cs typeface="微软雅黑" panose="020B0503020204020204" charset="-122"/>
              </a:rPr>
              <a:t>速</a:t>
            </a:r>
            <a:r>
              <a:rPr sz="1500" spc="-7" baseline="14000" dirty="0">
                <a:solidFill>
                  <a:srgbClr val="585858"/>
                </a:solidFill>
                <a:latin typeface="微软雅黑" panose="020B0503020204020204" charset="-122"/>
                <a:cs typeface="微软雅黑" panose="020B0503020204020204" charset="-122"/>
              </a:rPr>
              <a:t>（</a:t>
            </a:r>
            <a:r>
              <a:rPr sz="1500" spc="202" baseline="14000" dirty="0">
                <a:solidFill>
                  <a:srgbClr val="585858"/>
                </a:solidFill>
                <a:latin typeface="微软雅黑" panose="020B0503020204020204" charset="-122"/>
                <a:cs typeface="微软雅黑" panose="020B0503020204020204" charset="-122"/>
              </a:rPr>
              <a:t> </a:t>
            </a:r>
            <a:r>
              <a:rPr sz="1500" spc="-7" baseline="14000" dirty="0">
                <a:solidFill>
                  <a:srgbClr val="585858"/>
                </a:solidFill>
                <a:latin typeface="微软雅黑" panose="020B0503020204020204" charset="-122"/>
                <a:cs typeface="微软雅黑" panose="020B0503020204020204" charset="-122"/>
              </a:rPr>
              <a:t>%</a:t>
            </a:r>
            <a:r>
              <a:rPr sz="1500" spc="202" baseline="14000" dirty="0">
                <a:solidFill>
                  <a:srgbClr val="585858"/>
                </a:solidFill>
                <a:latin typeface="微软雅黑" panose="020B0503020204020204" charset="-122"/>
                <a:cs typeface="微软雅黑" panose="020B0503020204020204" charset="-122"/>
              </a:rPr>
              <a:t> </a:t>
            </a:r>
            <a:r>
              <a:rPr sz="1500" spc="-7" baseline="14000" dirty="0">
                <a:solidFill>
                  <a:srgbClr val="585858"/>
                </a:solidFill>
                <a:latin typeface="微软雅黑" panose="020B0503020204020204" charset="-122"/>
                <a:cs typeface="微软雅黑" panose="020B0503020204020204" charset="-122"/>
              </a:rPr>
              <a:t>）</a:t>
            </a:r>
            <a:endParaRPr sz="1500" baseline="14000">
              <a:latin typeface="微软雅黑" panose="020B0503020204020204" charset="-122"/>
              <a:cs typeface="微软雅黑" panose="020B0503020204020204" charset="-122"/>
            </a:endParaRPr>
          </a:p>
        </p:txBody>
      </p:sp>
      <p:sp>
        <p:nvSpPr>
          <p:cNvPr id="51" name="object 51"/>
          <p:cNvSpPr txBox="1"/>
          <p:nvPr/>
        </p:nvSpPr>
        <p:spPr>
          <a:xfrm>
            <a:off x="8881871" y="6583460"/>
            <a:ext cx="165735" cy="226695"/>
          </a:xfrm>
          <a:prstGeom prst="rect">
            <a:avLst/>
          </a:prstGeom>
        </p:spPr>
        <p:txBody>
          <a:bodyPr vert="horz" wrap="square" lIns="0" tIns="21590" rIns="0" bIns="0" rtlCol="0">
            <a:spAutoFit/>
          </a:bodyPr>
          <a:lstStyle/>
          <a:p>
            <a:pPr marL="38100">
              <a:lnSpc>
                <a:spcPct val="100000"/>
              </a:lnSpc>
              <a:spcBef>
                <a:spcPts val="170"/>
              </a:spcBef>
            </a:pPr>
            <a:fld id="{81D60167-4931-47E6-BA6A-407CBD079E47}" type="slidenum">
              <a:rPr sz="1200" dirty="0">
                <a:solidFill>
                  <a:srgbClr val="FFFFFF"/>
                </a:solidFill>
                <a:latin typeface="微软雅黑" panose="020B0503020204020204" charset="-122"/>
                <a:cs typeface="微软雅黑" panose="020B0503020204020204" charset="-122"/>
              </a:rPr>
            </a:fld>
            <a:endParaRPr sz="1200">
              <a:latin typeface="微软雅黑" panose="020B0503020204020204" charset="-122"/>
              <a:cs typeface="微软雅黑" panose="020B0503020204020204" charset="-122"/>
            </a:endParaRPr>
          </a:p>
        </p:txBody>
      </p:sp>
      <p:sp>
        <p:nvSpPr>
          <p:cNvPr id="52" name="object 52"/>
          <p:cNvSpPr txBox="1">
            <a:spLocks noGrp="1"/>
          </p:cNvSpPr>
          <p:nvPr>
            <p:ph type="ftr" sz="quarter" idx="5"/>
          </p:nvPr>
        </p:nvSpPr>
        <p:spPr>
          <a:xfrm>
            <a:off x="526795" y="6633991"/>
            <a:ext cx="1153160" cy="126317"/>
          </a:xfrm>
          <a:prstGeom prst="rect">
            <a:avLst/>
          </a:prstGeom>
        </p:spPr>
        <p:txBody>
          <a:bodyPr vert="horz" wrap="square" lIns="0" tIns="3175" rIns="0" bIns="0" rtlCol="0">
            <a:spAutoFit/>
          </a:bodyPr>
          <a:lstStyle/>
          <a:p>
            <a:pPr marL="12700">
              <a:lnSpc>
                <a:spcPct val="100000"/>
              </a:lnSpc>
              <a:spcBef>
                <a:spcPts val="25"/>
              </a:spcBef>
            </a:pPr>
            <a:endParaRPr dirty="0"/>
          </a:p>
        </p:txBody>
      </p:sp>
      <p:sp>
        <p:nvSpPr>
          <p:cNvPr id="53" name="object 53"/>
          <p:cNvSpPr txBox="1"/>
          <p:nvPr/>
        </p:nvSpPr>
        <p:spPr>
          <a:xfrm>
            <a:off x="7570469" y="6633991"/>
            <a:ext cx="1049020" cy="126317"/>
          </a:xfrm>
          <a:prstGeom prst="rect">
            <a:avLst/>
          </a:prstGeom>
        </p:spPr>
        <p:txBody>
          <a:bodyPr vert="horz" wrap="square" lIns="0" tIns="3175" rIns="0" bIns="0" rtlCol="0">
            <a:spAutoFit/>
          </a:bodyPr>
          <a:lstStyle/>
          <a:p>
            <a:pPr marL="12700">
              <a:lnSpc>
                <a:spcPct val="100000"/>
              </a:lnSpc>
              <a:spcBef>
                <a:spcPts val="25"/>
              </a:spcBef>
            </a:pPr>
            <a:endParaRPr sz="800">
              <a:latin typeface="Arial" panose="020B0604020202020204"/>
              <a:cs typeface="Arial" panose="020B0604020202020204"/>
            </a:endParaRPr>
          </a:p>
        </p:txBody>
      </p:sp>
    </p:spTree>
  </p:cSld>
  <p:clrMapOvr>
    <a:masterClrMapping/>
  </p:clrMapOvr>
</p:sld>
</file>

<file path=ppt/tags/tag1.xml><?xml version="1.0" encoding="utf-8"?>
<p:tagLst xmlns:p="http://schemas.openxmlformats.org/presentationml/2006/main">
  <p:tag name="KSO_WM_UNIT_TABLE_BEAUTIFY" val="smartTable{3f97fe4f-6ddc-4d55-8d72-5e9e5afa6650}"/>
</p:tagLst>
</file>

<file path=ppt/tags/tag2.xml><?xml version="1.0" encoding="utf-8"?>
<p:tagLst xmlns:p="http://schemas.openxmlformats.org/presentationml/2006/main">
  <p:tag name="KSO_WM_UNIT_TABLE_BEAUTIFY" val="smartTable{3f97fe4f-6ddc-4d55-8d72-5e9e5afa6650}"/>
</p:tagLst>
</file>

<file path=ppt/tags/tag3.xml><?xml version="1.0" encoding="utf-8"?>
<p:tagLst xmlns:p="http://schemas.openxmlformats.org/presentationml/2006/main">
  <p:tag name="KSO_WPP_MARK_KEY" val="397eb98a-3cef-494c-82a4-125c1d467fb8"/>
  <p:tag name="COMMONDATA" val="eyJoZGlkIjoiOGU5YzM5YTg1NWIxMDBhZWFjMWUzZjU4N2U3Yjk0MjU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E7E7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7E7E7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17438</Words>
  <Application>WPS 演示</Application>
  <PresentationFormat>On-screen Show (4:3)</PresentationFormat>
  <Paragraphs>943</Paragraphs>
  <Slides>35</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35</vt:i4>
      </vt:variant>
    </vt:vector>
  </HeadingPairs>
  <TitlesOfParts>
    <vt:vector size="49" baseType="lpstr">
      <vt:lpstr>Arial</vt:lpstr>
      <vt:lpstr>宋体</vt:lpstr>
      <vt:lpstr>Wingdings</vt:lpstr>
      <vt:lpstr>微软雅黑</vt:lpstr>
      <vt:lpstr>Arial</vt:lpstr>
      <vt:lpstr>Calibri</vt:lpstr>
      <vt:lpstr>Verdana</vt:lpstr>
      <vt:lpstr>Times New Roman</vt:lpstr>
      <vt:lpstr>Arial Unicode MS</vt:lpstr>
      <vt:lpstr>等线</vt:lpstr>
      <vt:lpstr>Wingdings</vt:lpstr>
      <vt:lpstr>Calibri</vt:lpstr>
      <vt:lpstr>Office Theme</vt:lpstr>
      <vt:lpstr>1_Office Theme</vt:lpstr>
      <vt:lpstr>PowerPoint 演示文稿</vt:lpstr>
      <vt:lpstr>初识DevOps：开发运维一体化</vt:lpstr>
      <vt:lpstr>摘要</vt:lpstr>
      <vt:lpstr>PowerPoint 演示文稿</vt:lpstr>
      <vt:lpstr>PowerPoint 演示文稿</vt:lpstr>
      <vt:lpstr>PowerPoint 演示文稿</vt:lpstr>
      <vt:lpstr>多个部门共同构建软件开发体系</vt:lpstr>
      <vt:lpstr>PowerPoint 演示文稿</vt:lpstr>
      <vt:lpstr>IT人才市场供不应求</vt:lpstr>
      <vt:lpstr>开发/运维部门泾渭分明</vt:lpstr>
      <vt:lpstr>传统软件开发流程僵化</vt:lpstr>
      <vt:lpstr>IT部门管理透明度低、难度大</vt:lpstr>
      <vt:lpstr>1.3 What is it for real?</vt:lpstr>
      <vt:lpstr>DevOps独有的闭环流程概念</vt:lpstr>
      <vt:lpstr>总览DevOps的一般实践流程</vt:lpstr>
      <vt:lpstr>DevOps的应用流程（1/4）应用设计</vt:lpstr>
      <vt:lpstr>DevOps的应用流程（2/4）敏捷开发</vt:lpstr>
      <vt:lpstr>DevOps的应用流程（3/4）持续交付</vt:lpstr>
      <vt:lpstr>DevOps的应用流程（4/4）监控运维</vt:lpstr>
      <vt:lpstr>DevOps落地实施：理念认同</vt:lpstr>
      <vt:lpstr>DevOps落地实施：阶段路径</vt:lpstr>
      <vt:lpstr>PowerPoint 演示文稿</vt:lpstr>
      <vt:lpstr>适用于什么样的团队？</vt:lpstr>
      <vt:lpstr>适用于什么样的企业？</vt:lpstr>
      <vt:lpstr>PowerPoint 演示文稿</vt:lpstr>
      <vt:lpstr>传统行业：数字化转型捷径</vt:lpstr>
      <vt:lpstr>科技行业：软件工程新纪元</vt:lpstr>
      <vt:lpstr>PowerPoint 演示文稿</vt:lpstr>
      <vt:lpstr>DevOps为企业带来的价值</vt:lpstr>
      <vt:lpstr>DevOps：不断自驱与进步的IT文化</vt:lpstr>
      <vt:lpstr>Serverless + DevOps</vt:lpstr>
      <vt:lpstr>AI + DevOps</vt:lpstr>
      <vt:lpstr>Security + DevOps</vt:lpstr>
      <vt:lpstr>任务</vt:lpstr>
      <vt:lpstr>任务</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BJB218USER</dc:creator>
  <cp:lastModifiedBy>山间一壶酒</cp:lastModifiedBy>
  <cp:revision>49</cp:revision>
  <dcterms:created xsi:type="dcterms:W3CDTF">2021-02-15T09:26:00Z</dcterms:created>
  <dcterms:modified xsi:type="dcterms:W3CDTF">2023-04-25T07:32:34Z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2020-12-22T16:00:00Z</vt:filetime>
  </property>
  <property fmtid="{D5CDD505-2E9C-101B-9397-08002B2CF9AE}" pid="3" name="Creator">
    <vt:lpwstr>Microsoft® PowerPoint® 2019</vt:lpwstr>
  </property>
  <property fmtid="{D5CDD505-2E9C-101B-9397-08002B2CF9AE}" pid="4" name="LastSaved">
    <vt:filetime>2021-02-16T16:00:00Z</vt:filetime>
  </property>
  <property fmtid="{D5CDD505-2E9C-101B-9397-08002B2CF9AE}" pid="5" name="ICV">
    <vt:lpwstr>313803729EF54E4D9D565631A8065EE1_12</vt:lpwstr>
  </property>
  <property fmtid="{D5CDD505-2E9C-101B-9397-08002B2CF9AE}" pid="6" name="KSOProductBuildVer">
    <vt:lpwstr>2052-11.1.0.14036</vt:lpwstr>
  </property>
</Properties>
</file>